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1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6" r:id="rId4"/>
  </p:sldMasterIdLst>
  <p:notesMasterIdLst>
    <p:notesMasterId r:id="rId53"/>
  </p:notesMasterIdLst>
  <p:sldIdLst>
    <p:sldId id="623" r:id="rId5"/>
    <p:sldId id="258" r:id="rId6"/>
    <p:sldId id="620" r:id="rId7"/>
    <p:sldId id="548" r:id="rId8"/>
    <p:sldId id="629" r:id="rId9"/>
    <p:sldId id="625" r:id="rId10"/>
    <p:sldId id="660" r:id="rId11"/>
    <p:sldId id="316" r:id="rId12"/>
    <p:sldId id="661" r:id="rId13"/>
    <p:sldId id="662" r:id="rId14"/>
    <p:sldId id="663" r:id="rId15"/>
    <p:sldId id="665" r:id="rId16"/>
    <p:sldId id="664" r:id="rId17"/>
    <p:sldId id="697" r:id="rId18"/>
    <p:sldId id="698" r:id="rId19"/>
    <p:sldId id="666" r:id="rId20"/>
    <p:sldId id="667" r:id="rId21"/>
    <p:sldId id="668" r:id="rId22"/>
    <p:sldId id="672" r:id="rId23"/>
    <p:sldId id="670" r:id="rId24"/>
    <p:sldId id="669" r:id="rId25"/>
    <p:sldId id="671" r:id="rId26"/>
    <p:sldId id="677" r:id="rId27"/>
    <p:sldId id="678" r:id="rId28"/>
    <p:sldId id="679" r:id="rId29"/>
    <p:sldId id="700" r:id="rId30"/>
    <p:sldId id="699" r:id="rId31"/>
    <p:sldId id="680" r:id="rId32"/>
    <p:sldId id="681" r:id="rId33"/>
    <p:sldId id="682" r:id="rId34"/>
    <p:sldId id="683" r:id="rId35"/>
    <p:sldId id="685" r:id="rId36"/>
    <p:sldId id="684" r:id="rId37"/>
    <p:sldId id="673" r:id="rId38"/>
    <p:sldId id="686" r:id="rId39"/>
    <p:sldId id="675" r:id="rId40"/>
    <p:sldId id="687" r:id="rId41"/>
    <p:sldId id="674" r:id="rId42"/>
    <p:sldId id="688" r:id="rId43"/>
    <p:sldId id="676" r:id="rId44"/>
    <p:sldId id="690" r:id="rId45"/>
    <p:sldId id="692" r:id="rId46"/>
    <p:sldId id="689" r:id="rId47"/>
    <p:sldId id="693" r:id="rId48"/>
    <p:sldId id="691" r:id="rId49"/>
    <p:sldId id="694" r:id="rId50"/>
    <p:sldId id="695" r:id="rId51"/>
    <p:sldId id="696" r:id="rId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CAF"/>
    <a:srgbClr val="CA8F70"/>
    <a:srgbClr val="E3DFC9"/>
    <a:srgbClr val="FF5D5D"/>
    <a:srgbClr val="3B88BE"/>
    <a:srgbClr val="95476E"/>
    <a:srgbClr val="442B44"/>
    <a:srgbClr val="953933"/>
    <a:srgbClr val="923934"/>
    <a:srgbClr val="C5BA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388" autoAdjust="0"/>
  </p:normalViewPr>
  <p:slideViewPr>
    <p:cSldViewPr>
      <p:cViewPr varScale="1">
        <p:scale>
          <a:sx n="89" d="100"/>
          <a:sy n="89" d="100"/>
        </p:scale>
        <p:origin x="13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1584"/>
    </p:cViewPr>
  </p:sorterViewPr>
  <p:notesViewPr>
    <p:cSldViewPr>
      <p:cViewPr varScale="1">
        <p:scale>
          <a:sx n="61" d="100"/>
          <a:sy n="61" d="100"/>
        </p:scale>
        <p:origin x="274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 Marie Ramirez" userId="3d551716-bf5d-4902-8129-567eda9e921d" providerId="ADAL" clId="{20C4341B-BAEE-46D6-B8B8-C085056E770A}"/>
    <pc:docChg chg="modSld">
      <pc:chgData name="Jean Marie Ramirez" userId="3d551716-bf5d-4902-8129-567eda9e921d" providerId="ADAL" clId="{20C4341B-BAEE-46D6-B8B8-C085056E770A}" dt="2025-09-09T07:59:43.386" v="5" actId="20577"/>
      <pc:docMkLst>
        <pc:docMk/>
      </pc:docMkLst>
      <pc:sldChg chg="modSp mod">
        <pc:chgData name="Jean Marie Ramirez" userId="3d551716-bf5d-4902-8129-567eda9e921d" providerId="ADAL" clId="{20C4341B-BAEE-46D6-B8B8-C085056E770A}" dt="2025-09-09T06:58:37.898" v="3" actId="20577"/>
        <pc:sldMkLst>
          <pc:docMk/>
          <pc:sldMk cId="3555928302" sldId="665"/>
        </pc:sldMkLst>
        <pc:spChg chg="mod">
          <ac:chgData name="Jean Marie Ramirez" userId="3d551716-bf5d-4902-8129-567eda9e921d" providerId="ADAL" clId="{20C4341B-BAEE-46D6-B8B8-C085056E770A}" dt="2025-09-09T06:58:37.898" v="3" actId="20577"/>
          <ac:spMkLst>
            <pc:docMk/>
            <pc:sldMk cId="3555928302" sldId="665"/>
            <ac:spMk id="12" creationId="{AC68C405-EF54-82D8-1096-A9B21746DB60}"/>
          </ac:spMkLst>
        </pc:spChg>
      </pc:sldChg>
      <pc:sldChg chg="modSp mod">
        <pc:chgData name="Jean Marie Ramirez" userId="3d551716-bf5d-4902-8129-567eda9e921d" providerId="ADAL" clId="{20C4341B-BAEE-46D6-B8B8-C085056E770A}" dt="2025-09-09T07:59:43.386" v="5" actId="20577"/>
        <pc:sldMkLst>
          <pc:docMk/>
          <pc:sldMk cId="29478157" sldId="669"/>
        </pc:sldMkLst>
        <pc:spChg chg="mod">
          <ac:chgData name="Jean Marie Ramirez" userId="3d551716-bf5d-4902-8129-567eda9e921d" providerId="ADAL" clId="{20C4341B-BAEE-46D6-B8B8-C085056E770A}" dt="2025-09-09T07:59:43.386" v="5" actId="20577"/>
          <ac:spMkLst>
            <pc:docMk/>
            <pc:sldMk cId="29478157" sldId="669"/>
            <ac:spMk id="12" creationId="{AC68C405-EF54-82D8-1096-A9B21746DB60}"/>
          </ac:spMkLst>
        </pc:spChg>
      </pc:sldChg>
    </pc:docChg>
  </pc:docChgLst>
  <pc:docChgLst>
    <pc:chgData name="Jean Marie Ramirez" userId="3d551716-bf5d-4902-8129-567eda9e921d" providerId="ADAL" clId="{08BA08EE-6989-4F7C-8D60-363A0F5F65CD}"/>
    <pc:docChg chg="custSel modSld">
      <pc:chgData name="Jean Marie Ramirez" userId="3d551716-bf5d-4902-8129-567eda9e921d" providerId="ADAL" clId="{08BA08EE-6989-4F7C-8D60-363A0F5F65CD}" dt="2025-01-31T07:10:29.109" v="113" actId="1035"/>
      <pc:docMkLst>
        <pc:docMk/>
      </pc:docMkLst>
      <pc:sldChg chg="modSp mod">
        <pc:chgData name="Jean Marie Ramirez" userId="3d551716-bf5d-4902-8129-567eda9e921d" providerId="ADAL" clId="{08BA08EE-6989-4F7C-8D60-363A0F5F65CD}" dt="2025-01-31T07:10:29.109" v="113" actId="1035"/>
        <pc:sldMkLst>
          <pc:docMk/>
          <pc:sldMk cId="2974762127" sldId="67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30T14:25:00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 4178,'4'-4'272,"1"0"-272,-1 1-32,0 3 80,0 0-48,0 0 992,-8 0 1,4-4 256,-4 4-1089,0 0-160,8 0-961,-8-4-1008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04F27-3711-46C1-BFEA-03F985F3C037}" type="datetimeFigureOut">
              <a:rPr lang="fr-FR" smtClean="0"/>
              <a:pPr/>
              <a:t>08/09/2025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536AF-0713-4C7C-9C2B-CA5DC91519C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3231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4199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925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1815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4069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1769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10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182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350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7958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334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5132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245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415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305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10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95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528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074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7723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849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9659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64741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633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0859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852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5654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62289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0749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8041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1778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6206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9086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729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89069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5305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72897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3812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9545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0323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13587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48810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425177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2882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1474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6005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316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2854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536AF-0713-4C7C-9C2B-CA5DC91519C4}" type="slidenum">
              <a:rPr lang="fr-FR" smtClean="0"/>
              <a:pPr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158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B1DC-4761-48F5-BBFA-6B57B39BC62B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211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85861-C126-4DB5-807E-3E2C53768F81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89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5469-0EB0-48C9-92FA-A12AE473582C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05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A02C7-6108-4346-BEEB-CE7B8DB05177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18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2231-9E7B-428D-ABED-EE142AFE0B84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78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9B688-AFE7-4BB7-8E98-BDFCEFE6F6A7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18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C40F7-549A-4902-9A51-ADE5226C2647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9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CACA-EC5D-4A84-B7F3-3FEF30909849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86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48515-FBFF-4648-A541-7934C39F32E5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024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4A3A9-38FF-42E1-8CC6-E30B2976C805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8864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9A17A-1C5C-4DFC-8E59-A4F50A5C4A7E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050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E0505-F82E-4665-98CE-06E26A1A54A8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4265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82B25-BA5C-4077-9B9E-3B8DB4114C34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905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98260-4465-4304-8DEE-B19B2B40910E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275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B655-C9C4-4B5E-8609-661CC52E5C0C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859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F511B-F84B-4A47-977B-DCB6E3C9015D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114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FFCE-F2A7-4DCC-ADD5-7DECE8AED444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50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29CFAD0-8F92-4D57-BF1D-4EE8D9060982}" type="datetime1">
              <a:rPr lang="fr-FR" smtClean="0"/>
              <a:pPr/>
              <a:t>08/09/2025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BEE7C-2935-4BA1-A4BD-AAAF072DD82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207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17/06/relationships/model3d" Target="../media/model3d1.glb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microsoft.com/office/2017/06/relationships/model3d" Target="../media/model3d2.glb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17/06/relationships/model3d" Target="../media/model3d1.glb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17/06/relationships/model3d" Target="../media/model3d3.glb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17/06/relationships/model3d" Target="../media/model3d1.glb"/><Relationship Id="rId7" Type="http://schemas.microsoft.com/office/2017/06/relationships/model3d" Target="../media/model3d4.glb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17/06/relationships/model3d" Target="../media/model3d3.glb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17/06/relationships/model3d" Target="../media/model3d1.glb"/><Relationship Id="rId7" Type="http://schemas.microsoft.com/office/2017/06/relationships/model3d" Target="../media/model3d4.glb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microsoft.com/office/2017/06/relationships/model3d" Target="../media/model3d3.glb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17/06/relationships/model3d" Target="../media/model3d4.glb"/><Relationship Id="rId5" Type="http://schemas.openxmlformats.org/officeDocument/2006/relationships/image" Target="../media/image19.png"/><Relationship Id="rId4" Type="http://schemas.microsoft.com/office/2017/06/relationships/model3d" Target="../media/model3d3.glb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31.png"/><Relationship Id="rId10" Type="http://schemas.microsoft.com/office/2017/06/relationships/model3d" Target="../media/model3d4.glb"/><Relationship Id="rId4" Type="http://schemas.microsoft.com/office/2017/06/relationships/model3d" Target="../media/model3d3.glb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17/06/relationships/model3d" Target="../media/model3d7.glb"/><Relationship Id="rId3" Type="http://schemas.microsoft.com/office/2017/06/relationships/model3d" Target="../media/model3d5.glb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17/06/relationships/model3d" Target="../media/model3d6.glb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7/06/relationships/model3d" Target="../media/model3d5.glb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microsoft.com/office/2017/06/relationships/model3d" Target="../media/model3d5.glb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hNrrwUNJz4?feature=oembed" TargetMode="Externa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17/06/relationships/model3d" Target="../media/model3d8.glb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microsoft.com/office/2017/06/relationships/model3d" Target="../media/model3d9.glb"/><Relationship Id="rId7" Type="http://schemas.microsoft.com/office/2017/06/relationships/model3d" Target="../media/model3d10.glb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microsoft.com/office/2017/06/relationships/model3d" Target="../media/model3d8.glb"/><Relationship Id="rId15" Type="http://schemas.openxmlformats.org/officeDocument/2006/relationships/image" Target="../media/image59.png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microsoft.com/office/2017/06/relationships/model3d" Target="../media/model3d11.glb"/><Relationship Id="rId14" Type="http://schemas.microsoft.com/office/2017/06/relationships/model3d" Target="../media/model3d12.glb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0678" y="6237312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 Jean-Marie Ramirez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8876487" y="1995488"/>
            <a:ext cx="0" cy="44981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5436480" y="6497634"/>
            <a:ext cx="345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4"/>
          <p:cNvSpPr txBox="1">
            <a:spLocks/>
          </p:cNvSpPr>
          <p:nvPr/>
        </p:nvSpPr>
        <p:spPr>
          <a:xfrm>
            <a:off x="6694" y="1799833"/>
            <a:ext cx="6725546" cy="646331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>
            <a:reflection blurRad="6350" stA="30000" endA="300" dist="1524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 UE </a:t>
            </a:r>
            <a:r>
              <a:rPr lang="en-US" sz="3600" dirty="0" err="1"/>
              <a:t>Biologie</a:t>
            </a:r>
            <a:r>
              <a:rPr lang="en-US" sz="3600" dirty="0"/>
              <a:t> </a:t>
            </a:r>
            <a:r>
              <a:rPr lang="en-US" sz="3600" dirty="0" err="1"/>
              <a:t>Cellulaire</a:t>
            </a:r>
            <a:endParaRPr lang="en-US" sz="36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383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60678" y="6237312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 Jean-Marie Ramirez</a:t>
            </a:r>
          </a:p>
        </p:txBody>
      </p:sp>
      <p:cxnSp>
        <p:nvCxnSpPr>
          <p:cNvPr id="15" name="Connecteur droit 14"/>
          <p:cNvCxnSpPr/>
          <p:nvPr/>
        </p:nvCxnSpPr>
        <p:spPr>
          <a:xfrm>
            <a:off x="8876487" y="1995488"/>
            <a:ext cx="0" cy="44981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5436480" y="6497634"/>
            <a:ext cx="345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4"/>
          <p:cNvSpPr txBox="1">
            <a:spLocks/>
          </p:cNvSpPr>
          <p:nvPr/>
        </p:nvSpPr>
        <p:spPr>
          <a:xfrm>
            <a:off x="6694" y="1799833"/>
            <a:ext cx="6725546" cy="646331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>
            <a:reflection blurRad="6350" stA="30000" endA="300" dist="1524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 La cellule </a:t>
            </a:r>
            <a:r>
              <a:rPr lang="en-US" sz="3600" dirty="0" err="1"/>
              <a:t>tumorale</a:t>
            </a:r>
            <a:endParaRPr lang="en-US" sz="36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809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/>
          <p:cNvSpPr txBox="1">
            <a:spLocks/>
          </p:cNvSpPr>
          <p:nvPr/>
        </p:nvSpPr>
        <p:spPr>
          <a:xfrm>
            <a:off x="251520" y="1196752"/>
            <a:ext cx="8542866" cy="5544616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1 – INTRODUCTION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Les cellules de notre organisme 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De la cellule saine à la cellule tumorale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2000" dirty="0">
              <a:solidFill>
                <a:schemeClr val="accent1"/>
              </a:solidFill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2 –  PROLIFERATION CELLULAIRE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Le cycle cellulaire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1800" dirty="0">
                <a:latin typeface="Arial" charset="0"/>
                <a:ea typeface="ＭＳ Ｐゴシック" charset="0"/>
              </a:rPr>
              <a:t>Régulation du cycle cellulaire </a:t>
            </a:r>
            <a:endParaRPr lang="fr-FR" sz="2000" dirty="0"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endParaRPr lang="fr-FR" sz="2000" dirty="0">
              <a:latin typeface="Arial" charset="0"/>
              <a:ea typeface="ＭＳ Ｐゴシック" charset="0"/>
            </a:endParaRPr>
          </a:p>
          <a:p>
            <a:pPr marL="657225"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►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3 – LA MORT CELLULAIRE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La nécrose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L’autophagie</a:t>
            </a: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fr-FR" sz="2000" dirty="0">
                <a:latin typeface="Arial" charset="0"/>
                <a:ea typeface="ＭＳ Ｐゴシック" charset="0"/>
              </a:rPr>
              <a:t>L’apoptose</a:t>
            </a:r>
          </a:p>
          <a:p>
            <a:pPr marL="200025" lvl="1" indent="0">
              <a:lnSpc>
                <a:spcPct val="110000"/>
              </a:lnSpc>
              <a:spcBef>
                <a:spcPct val="0"/>
              </a:spcBef>
              <a:buNone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1800" dirty="0">
              <a:latin typeface="Arial" charset="0"/>
              <a:ea typeface="ＭＳ Ｐゴシック" charset="0"/>
            </a:endParaRPr>
          </a:p>
          <a:p>
            <a:pPr marL="1057275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endParaRPr lang="fr-FR" sz="2600" dirty="0">
              <a:latin typeface="Arial" charset="0"/>
              <a:ea typeface="ＭＳ Ｐゴシック" charset="0"/>
            </a:endParaRPr>
          </a:p>
          <a:p>
            <a:pPr marL="482600" lvl="2" indent="0">
              <a:lnSpc>
                <a:spcPct val="110000"/>
              </a:lnSpc>
              <a:spcBef>
                <a:spcPct val="0"/>
              </a:spcBef>
              <a:buNone/>
              <a:defRPr/>
            </a:pPr>
            <a:endParaRPr lang="fr-FR" sz="2800" dirty="0">
              <a:latin typeface="Arial" charset="0"/>
              <a:ea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1378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300" dirty="0">
                <a:solidFill>
                  <a:schemeClr val="accent1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258885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Les cellules de </a:t>
            </a:r>
            <a:r>
              <a:rPr lang="en-US" sz="2800" dirty="0" err="1">
                <a:solidFill>
                  <a:schemeClr val="accent1"/>
                </a:solidFill>
              </a:rPr>
              <a:t>notre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 err="1">
                <a:solidFill>
                  <a:schemeClr val="accent1"/>
                </a:solidFill>
              </a:rPr>
              <a:t>organisme</a:t>
            </a:r>
            <a:r>
              <a:rPr lang="en-US" sz="2800" dirty="0">
                <a:solidFill>
                  <a:schemeClr val="accent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4202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" name="Image 1331">
            <a:extLst>
              <a:ext uri="{FF2B5EF4-FFF2-40B4-BE49-F238E27FC236}">
                <a16:creationId xmlns:a16="http://schemas.microsoft.com/office/drawing/2014/main" id="{22D058BA-0D0C-1A19-5844-4426FD229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611" y="1924286"/>
            <a:ext cx="2241623" cy="4426900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Les cellules de notre organisme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153568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Une étude récente montre que l’homme est formé d’environ 37 000 milliards de cellules. La femme de 28 000 milliards de cellules et l’enfant de 17 000 milliards de cellules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Il existe plus de 200 types de cell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ules au sein d’un organisme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831BBA-DDB5-FB88-2FFB-1E78EA0E2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520" y="1556792"/>
            <a:ext cx="1501480" cy="812801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2CE9BA4D-B9DB-B112-FEEA-1DA18A9579CA}"/>
              </a:ext>
            </a:extLst>
          </p:cNvPr>
          <p:cNvSpPr/>
          <p:nvPr/>
        </p:nvSpPr>
        <p:spPr>
          <a:xfrm>
            <a:off x="4736123" y="1812322"/>
            <a:ext cx="1008185" cy="321278"/>
          </a:xfrm>
          <a:custGeom>
            <a:avLst/>
            <a:gdLst>
              <a:gd name="connsiteX0" fmla="*/ 1008185 w 1008185"/>
              <a:gd name="connsiteY0" fmla="*/ 321278 h 321278"/>
              <a:gd name="connsiteX1" fmla="*/ 398585 w 1008185"/>
              <a:gd name="connsiteY1" fmla="*/ 28201 h 321278"/>
              <a:gd name="connsiteX2" fmla="*/ 0 w 1008185"/>
              <a:gd name="connsiteY2" fmla="*/ 28201 h 32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8185" h="321278">
                <a:moveTo>
                  <a:pt x="1008185" y="321278"/>
                </a:moveTo>
                <a:cubicBezTo>
                  <a:pt x="787400" y="199162"/>
                  <a:pt x="566616" y="77047"/>
                  <a:pt x="398585" y="28201"/>
                </a:cubicBezTo>
                <a:cubicBezTo>
                  <a:pt x="230554" y="-20645"/>
                  <a:pt x="115277" y="3778"/>
                  <a:pt x="0" y="2820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28DE3983-86BD-3CE7-29C7-46049CA70CE0}"/>
              </a:ext>
            </a:extLst>
          </p:cNvPr>
          <p:cNvSpPr/>
          <p:nvPr/>
        </p:nvSpPr>
        <p:spPr>
          <a:xfrm rot="16389001">
            <a:off x="4669599" y="1780990"/>
            <a:ext cx="158665" cy="12149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38" name="Image 1337">
            <a:extLst>
              <a:ext uri="{FF2B5EF4-FFF2-40B4-BE49-F238E27FC236}">
                <a16:creationId xmlns:a16="http://schemas.microsoft.com/office/drawing/2014/main" id="{29FE1331-0BA4-0B4C-B0D4-2C583A578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4734" y="4092203"/>
            <a:ext cx="394271" cy="556361"/>
          </a:xfrm>
          <a:prstGeom prst="rect">
            <a:avLst/>
          </a:prstGeom>
        </p:spPr>
      </p:pic>
      <p:sp>
        <p:nvSpPr>
          <p:cNvPr id="1339" name="Forme libre : forme 1338">
            <a:extLst>
              <a:ext uri="{FF2B5EF4-FFF2-40B4-BE49-F238E27FC236}">
                <a16:creationId xmlns:a16="http://schemas.microsoft.com/office/drawing/2014/main" id="{34E83F0D-17EB-3CB8-DA7A-3B963F1FBE02}"/>
              </a:ext>
            </a:extLst>
          </p:cNvPr>
          <p:cNvSpPr/>
          <p:nvPr/>
        </p:nvSpPr>
        <p:spPr>
          <a:xfrm rot="2420382">
            <a:off x="4676102" y="4376478"/>
            <a:ext cx="734291" cy="245581"/>
          </a:xfrm>
          <a:custGeom>
            <a:avLst/>
            <a:gdLst>
              <a:gd name="connsiteX0" fmla="*/ 0 w 734291"/>
              <a:gd name="connsiteY0" fmla="*/ 245581 h 245581"/>
              <a:gd name="connsiteX1" fmla="*/ 249382 w 734291"/>
              <a:gd name="connsiteY1" fmla="*/ 37762 h 245581"/>
              <a:gd name="connsiteX2" fmla="*/ 734291 w 734291"/>
              <a:gd name="connsiteY2" fmla="*/ 817 h 245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4291" h="245581">
                <a:moveTo>
                  <a:pt x="0" y="245581"/>
                </a:moveTo>
                <a:cubicBezTo>
                  <a:pt x="63500" y="162068"/>
                  <a:pt x="127000" y="78556"/>
                  <a:pt x="249382" y="37762"/>
                </a:cubicBezTo>
                <a:cubicBezTo>
                  <a:pt x="371764" y="-3032"/>
                  <a:pt x="553027" y="-1108"/>
                  <a:pt x="734291" y="81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0" name="Triangle isocèle 1339">
            <a:extLst>
              <a:ext uri="{FF2B5EF4-FFF2-40B4-BE49-F238E27FC236}">
                <a16:creationId xmlns:a16="http://schemas.microsoft.com/office/drawing/2014/main" id="{280F8754-1C14-1715-147B-91FD3F3974A7}"/>
              </a:ext>
            </a:extLst>
          </p:cNvPr>
          <p:cNvSpPr/>
          <p:nvPr/>
        </p:nvSpPr>
        <p:spPr>
          <a:xfrm rot="15541765">
            <a:off x="4567400" y="4309639"/>
            <a:ext cx="158665" cy="12149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2" name="ZoneTexte 1341">
            <a:extLst>
              <a:ext uri="{FF2B5EF4-FFF2-40B4-BE49-F238E27FC236}">
                <a16:creationId xmlns:a16="http://schemas.microsoft.com/office/drawing/2014/main" id="{1A384964-090B-F7F4-1642-9B32F0A04F84}"/>
              </a:ext>
            </a:extLst>
          </p:cNvPr>
          <p:cNvSpPr txBox="1"/>
          <p:nvPr/>
        </p:nvSpPr>
        <p:spPr>
          <a:xfrm>
            <a:off x="2973498" y="2389581"/>
            <a:ext cx="87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Neurone </a:t>
            </a:r>
          </a:p>
        </p:txBody>
      </p:sp>
      <p:sp>
        <p:nvSpPr>
          <p:cNvPr id="1343" name="ZoneTexte 1342">
            <a:extLst>
              <a:ext uri="{FF2B5EF4-FFF2-40B4-BE49-F238E27FC236}">
                <a16:creationId xmlns:a16="http://schemas.microsoft.com/office/drawing/2014/main" id="{DBD9A3DC-1115-7DB7-9CA2-2A6060EFEF0C}"/>
              </a:ext>
            </a:extLst>
          </p:cNvPr>
          <p:cNvSpPr txBox="1"/>
          <p:nvPr/>
        </p:nvSpPr>
        <p:spPr>
          <a:xfrm>
            <a:off x="3686437" y="4675166"/>
            <a:ext cx="9941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Entérocyte</a:t>
            </a:r>
          </a:p>
        </p:txBody>
      </p:sp>
      <p:grpSp>
        <p:nvGrpSpPr>
          <p:cNvPr id="1347" name="Groupe 1346">
            <a:extLst>
              <a:ext uri="{FF2B5EF4-FFF2-40B4-BE49-F238E27FC236}">
                <a16:creationId xmlns:a16="http://schemas.microsoft.com/office/drawing/2014/main" id="{BD747244-40D1-5E12-958A-58582192AF5D}"/>
              </a:ext>
            </a:extLst>
          </p:cNvPr>
          <p:cNvGrpSpPr/>
          <p:nvPr/>
        </p:nvGrpSpPr>
        <p:grpSpPr>
          <a:xfrm>
            <a:off x="6216073" y="2907080"/>
            <a:ext cx="2517341" cy="1158119"/>
            <a:chOff x="6216073" y="2907080"/>
            <a:chExt cx="2517341" cy="1158119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2024A01-0738-55EE-CA16-4C082F77E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92280" y="3068960"/>
              <a:ext cx="169719" cy="170632"/>
            </a:xfrm>
            <a:prstGeom prst="rect">
              <a:avLst/>
            </a:prstGeom>
          </p:spPr>
        </p:pic>
        <p:pic>
          <p:nvPicPr>
            <p:cNvPr id="1333" name="Image 1332">
              <a:extLst>
                <a:ext uri="{FF2B5EF4-FFF2-40B4-BE49-F238E27FC236}">
                  <a16:creationId xmlns:a16="http://schemas.microsoft.com/office/drawing/2014/main" id="{58961A6F-22DA-A985-01B7-A9B7F8D6A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65182" y="3184358"/>
              <a:ext cx="169719" cy="170632"/>
            </a:xfrm>
            <a:prstGeom prst="rect">
              <a:avLst/>
            </a:prstGeom>
          </p:spPr>
        </p:pic>
        <p:pic>
          <p:nvPicPr>
            <p:cNvPr id="1334" name="Image 1333">
              <a:extLst>
                <a:ext uri="{FF2B5EF4-FFF2-40B4-BE49-F238E27FC236}">
                  <a16:creationId xmlns:a16="http://schemas.microsoft.com/office/drawing/2014/main" id="{63C25E54-DC0B-36B8-0B9D-BF0C38BC2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67460" y="2907080"/>
              <a:ext cx="169719" cy="170632"/>
            </a:xfrm>
            <a:prstGeom prst="rect">
              <a:avLst/>
            </a:prstGeom>
          </p:spPr>
        </p:pic>
        <p:sp>
          <p:nvSpPr>
            <p:cNvPr id="1335" name="Forme libre : forme 1334">
              <a:extLst>
                <a:ext uri="{FF2B5EF4-FFF2-40B4-BE49-F238E27FC236}">
                  <a16:creationId xmlns:a16="http://schemas.microsoft.com/office/drawing/2014/main" id="{7973E4C6-892A-A7E1-7C4C-816E559F71D9}"/>
                </a:ext>
              </a:extLst>
            </p:cNvPr>
            <p:cNvSpPr/>
            <p:nvPr/>
          </p:nvSpPr>
          <p:spPr>
            <a:xfrm>
              <a:off x="6216073" y="3199583"/>
              <a:ext cx="734291" cy="245581"/>
            </a:xfrm>
            <a:custGeom>
              <a:avLst/>
              <a:gdLst>
                <a:gd name="connsiteX0" fmla="*/ 0 w 734291"/>
                <a:gd name="connsiteY0" fmla="*/ 245581 h 245581"/>
                <a:gd name="connsiteX1" fmla="*/ 249382 w 734291"/>
                <a:gd name="connsiteY1" fmla="*/ 37762 h 245581"/>
                <a:gd name="connsiteX2" fmla="*/ 734291 w 734291"/>
                <a:gd name="connsiteY2" fmla="*/ 817 h 24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4291" h="245581">
                  <a:moveTo>
                    <a:pt x="0" y="245581"/>
                  </a:moveTo>
                  <a:cubicBezTo>
                    <a:pt x="63500" y="162068"/>
                    <a:pt x="127000" y="78556"/>
                    <a:pt x="249382" y="37762"/>
                  </a:cubicBezTo>
                  <a:cubicBezTo>
                    <a:pt x="371764" y="-3032"/>
                    <a:pt x="553027" y="-1108"/>
                    <a:pt x="734291" y="81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6" name="Triangle isocèle 1335">
              <a:extLst>
                <a:ext uri="{FF2B5EF4-FFF2-40B4-BE49-F238E27FC236}">
                  <a16:creationId xmlns:a16="http://schemas.microsoft.com/office/drawing/2014/main" id="{745D6A78-E0BA-2482-8C69-1568E5523FC6}"/>
                </a:ext>
              </a:extLst>
            </p:cNvPr>
            <p:cNvSpPr/>
            <p:nvPr/>
          </p:nvSpPr>
          <p:spPr>
            <a:xfrm rot="5400000">
              <a:off x="6830833" y="3138838"/>
              <a:ext cx="158665" cy="12149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1" name="ZoneTexte 1340">
              <a:extLst>
                <a:ext uri="{FF2B5EF4-FFF2-40B4-BE49-F238E27FC236}">
                  <a16:creationId xmlns:a16="http://schemas.microsoft.com/office/drawing/2014/main" id="{3E2BBB61-06B2-D902-318D-CD73D7D2171B}"/>
                </a:ext>
              </a:extLst>
            </p:cNvPr>
            <p:cNvSpPr txBox="1"/>
            <p:nvPr/>
          </p:nvSpPr>
          <p:spPr>
            <a:xfrm>
              <a:off x="7088412" y="3461636"/>
              <a:ext cx="13083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Globule rouge </a:t>
              </a:r>
            </a:p>
          </p:txBody>
        </p:sp>
        <p:sp>
          <p:nvSpPr>
            <p:cNvPr id="1345" name="ZoneTexte 1344">
              <a:extLst>
                <a:ext uri="{FF2B5EF4-FFF2-40B4-BE49-F238E27FC236}">
                  <a16:creationId xmlns:a16="http://schemas.microsoft.com/office/drawing/2014/main" id="{A8EE796E-D738-4744-0010-D2F2575559A1}"/>
                </a:ext>
              </a:extLst>
            </p:cNvPr>
            <p:cNvSpPr txBox="1"/>
            <p:nvPr/>
          </p:nvSpPr>
          <p:spPr>
            <a:xfrm>
              <a:off x="7088412" y="3788200"/>
              <a:ext cx="16450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=&gt; ~25 000 milliards </a:t>
              </a:r>
            </a:p>
          </p:txBody>
        </p:sp>
      </p:grpSp>
      <p:sp>
        <p:nvSpPr>
          <p:cNvPr id="1346" name="ZoneTexte 1345">
            <a:extLst>
              <a:ext uri="{FF2B5EF4-FFF2-40B4-BE49-F238E27FC236}">
                <a16:creationId xmlns:a16="http://schemas.microsoft.com/office/drawing/2014/main" id="{DA2AE98F-ED6F-4057-E064-897164941A39}"/>
              </a:ext>
            </a:extLst>
          </p:cNvPr>
          <p:cNvSpPr txBox="1"/>
          <p:nvPr/>
        </p:nvSpPr>
        <p:spPr>
          <a:xfrm>
            <a:off x="2863936" y="2797075"/>
            <a:ext cx="1346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=&gt; ~86 milliards </a:t>
            </a:r>
          </a:p>
        </p:txBody>
      </p:sp>
    </p:spTree>
    <p:extLst>
      <p:ext uri="{BB962C8B-B14F-4D97-AF65-F5344CB8AC3E}">
        <p14:creationId xmlns:p14="http://schemas.microsoft.com/office/powerpoint/2010/main" val="298356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39" grpId="0" animBg="1"/>
      <p:bldP spid="1340" grpId="0" animBg="1"/>
      <p:bldP spid="1342" grpId="0"/>
      <p:bldP spid="1343" grpId="0"/>
      <p:bldP spid="13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Les cellules de notre organisme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30200" y="1412776"/>
            <a:ext cx="2153568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Toutes les cellules de l’organisme ont une durée de vie limitées et la plus part d’entre elles se renouvellent en permanence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Les globules rouges ont une durée de vie de 120 jours environ alors que les neurones peuvent vivres jusqu’à 150 ans en théorie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43C43FC-8279-956B-67CD-862BDC92676F}"/>
              </a:ext>
            </a:extLst>
          </p:cNvPr>
          <p:cNvGrpSpPr/>
          <p:nvPr/>
        </p:nvGrpSpPr>
        <p:grpSpPr>
          <a:xfrm>
            <a:off x="3392771" y="1772816"/>
            <a:ext cx="3069570" cy="839267"/>
            <a:chOff x="3392771" y="2310073"/>
            <a:chExt cx="3069570" cy="839267"/>
          </a:xfrm>
        </p:grpSpPr>
        <p:grpSp>
          <p:nvGrpSpPr>
            <p:cNvPr id="1347" name="Groupe 1346">
              <a:extLst>
                <a:ext uri="{FF2B5EF4-FFF2-40B4-BE49-F238E27FC236}">
                  <a16:creationId xmlns:a16="http://schemas.microsoft.com/office/drawing/2014/main" id="{BD747244-40D1-5E12-958A-58582192AF5D}"/>
                </a:ext>
              </a:extLst>
            </p:cNvPr>
            <p:cNvGrpSpPr/>
            <p:nvPr/>
          </p:nvGrpSpPr>
          <p:grpSpPr>
            <a:xfrm>
              <a:off x="3392771" y="2310073"/>
              <a:ext cx="1308371" cy="839267"/>
              <a:chOff x="6795855" y="2907080"/>
              <a:chExt cx="1308371" cy="839267"/>
            </a:xfrm>
          </p:grpSpPr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2024A01-0738-55EE-CA16-4C082F77E6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2280" y="3068960"/>
                <a:ext cx="169719" cy="170632"/>
              </a:xfrm>
              <a:prstGeom prst="rect">
                <a:avLst/>
              </a:prstGeom>
            </p:spPr>
          </p:pic>
          <p:pic>
            <p:nvPicPr>
              <p:cNvPr id="1333" name="Image 1332">
                <a:extLst>
                  <a:ext uri="{FF2B5EF4-FFF2-40B4-BE49-F238E27FC236}">
                    <a16:creationId xmlns:a16="http://schemas.microsoft.com/office/drawing/2014/main" id="{58961A6F-22DA-A985-01B7-A9B7F8D6AC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65182" y="3184358"/>
                <a:ext cx="169719" cy="170632"/>
              </a:xfrm>
              <a:prstGeom prst="rect">
                <a:avLst/>
              </a:prstGeom>
            </p:spPr>
          </p:pic>
          <p:pic>
            <p:nvPicPr>
              <p:cNvPr id="1334" name="Image 1333">
                <a:extLst>
                  <a:ext uri="{FF2B5EF4-FFF2-40B4-BE49-F238E27FC236}">
                    <a16:creationId xmlns:a16="http://schemas.microsoft.com/office/drawing/2014/main" id="{63C25E54-DC0B-36B8-0B9D-BF0C38BC24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67460" y="2907080"/>
                <a:ext cx="169719" cy="170632"/>
              </a:xfrm>
              <a:prstGeom prst="rect">
                <a:avLst/>
              </a:prstGeom>
            </p:spPr>
          </p:pic>
          <p:sp>
            <p:nvSpPr>
              <p:cNvPr id="1341" name="ZoneTexte 1340">
                <a:extLst>
                  <a:ext uri="{FF2B5EF4-FFF2-40B4-BE49-F238E27FC236}">
                    <a16:creationId xmlns:a16="http://schemas.microsoft.com/office/drawing/2014/main" id="{3E2BBB61-06B2-D902-318D-CD73D7D2171B}"/>
                  </a:ext>
                </a:extLst>
              </p:cNvPr>
              <p:cNvSpPr txBox="1"/>
              <p:nvPr/>
            </p:nvSpPr>
            <p:spPr>
              <a:xfrm>
                <a:off x="6795855" y="3469348"/>
                <a:ext cx="130837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Globule rouge </a:t>
                </a:r>
              </a:p>
            </p:txBody>
          </p:sp>
        </p:grp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15F571D1-A6A9-CAA2-7D5D-288C19422290}"/>
                </a:ext>
              </a:extLst>
            </p:cNvPr>
            <p:cNvCxnSpPr/>
            <p:nvPr/>
          </p:nvCxnSpPr>
          <p:spPr>
            <a:xfrm>
              <a:off x="4611199" y="2587351"/>
              <a:ext cx="8400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5ABDFF6-7DC1-931C-AABB-A81D57F4AF8F}"/>
                </a:ext>
              </a:extLst>
            </p:cNvPr>
            <p:cNvSpPr txBox="1"/>
            <p:nvPr/>
          </p:nvSpPr>
          <p:spPr>
            <a:xfrm>
              <a:off x="5604414" y="2418769"/>
              <a:ext cx="8579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120 jours 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BE92BCB-8A33-C90C-FE3D-F1650A8B46B7}"/>
              </a:ext>
            </a:extLst>
          </p:cNvPr>
          <p:cNvGrpSpPr/>
          <p:nvPr/>
        </p:nvGrpSpPr>
        <p:grpSpPr>
          <a:xfrm>
            <a:off x="3059832" y="3343370"/>
            <a:ext cx="5527011" cy="1408114"/>
            <a:chOff x="3164539" y="3992927"/>
            <a:chExt cx="5527011" cy="140811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A831BBA-DDB5-FB88-2FFB-1E78EA0E2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64539" y="3992927"/>
              <a:ext cx="1501480" cy="812801"/>
            </a:xfrm>
            <a:prstGeom prst="rect">
              <a:avLst/>
            </a:prstGeom>
          </p:spPr>
        </p:pic>
        <p:sp>
          <p:nvSpPr>
            <p:cNvPr id="1342" name="ZoneTexte 1341">
              <a:extLst>
                <a:ext uri="{FF2B5EF4-FFF2-40B4-BE49-F238E27FC236}">
                  <a16:creationId xmlns:a16="http://schemas.microsoft.com/office/drawing/2014/main" id="{1A384964-090B-F7F4-1642-9B32F0A04F84}"/>
                </a:ext>
              </a:extLst>
            </p:cNvPr>
            <p:cNvSpPr txBox="1"/>
            <p:nvPr/>
          </p:nvSpPr>
          <p:spPr>
            <a:xfrm>
              <a:off x="3524317" y="4792787"/>
              <a:ext cx="8755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Neurone </a:t>
              </a:r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6D6CF169-08AC-C3D6-B59C-E60FFC16C4C3}"/>
                </a:ext>
              </a:extLst>
            </p:cNvPr>
            <p:cNvCxnSpPr/>
            <p:nvPr/>
          </p:nvCxnSpPr>
          <p:spPr>
            <a:xfrm>
              <a:off x="4869079" y="4399327"/>
              <a:ext cx="8400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F510664-E676-5F0F-4B80-0A5A4AA33362}"/>
                </a:ext>
              </a:extLst>
            </p:cNvPr>
            <p:cNvSpPr txBox="1"/>
            <p:nvPr/>
          </p:nvSpPr>
          <p:spPr>
            <a:xfrm>
              <a:off x="6033377" y="4298612"/>
              <a:ext cx="23070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140-150 ans </a:t>
              </a:r>
            </a:p>
            <a:p>
              <a:r>
                <a:rPr lang="fr-FR" sz="1200" dirty="0"/>
                <a:t>espérance de vie théorique 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C0B3D1-95F4-7A4A-2870-CDF4F1522281}"/>
                </a:ext>
              </a:extLst>
            </p:cNvPr>
            <p:cNvSpPr txBox="1"/>
            <p:nvPr/>
          </p:nvSpPr>
          <p:spPr>
            <a:xfrm>
              <a:off x="6043068" y="4939376"/>
              <a:ext cx="26484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On perd environ 10 000 neurones</a:t>
              </a:r>
            </a:p>
            <a:p>
              <a:r>
                <a:rPr lang="fr-FR" sz="1200" dirty="0"/>
                <a:t>chaque jour 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C59012F-D015-A38A-81D0-840E19E2687C}"/>
              </a:ext>
            </a:extLst>
          </p:cNvPr>
          <p:cNvGrpSpPr/>
          <p:nvPr/>
        </p:nvGrpSpPr>
        <p:grpSpPr>
          <a:xfrm>
            <a:off x="3524317" y="5294309"/>
            <a:ext cx="3379373" cy="859962"/>
            <a:chOff x="3524317" y="5294309"/>
            <a:chExt cx="3379373" cy="859962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E70A6F0-C7F4-1FF3-4766-BE0020BAB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22614" y="5294309"/>
              <a:ext cx="394271" cy="556361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50A4C1B6-BFB9-3E7B-3E1B-D3F2A256E7C0}"/>
                </a:ext>
              </a:extLst>
            </p:cNvPr>
            <p:cNvSpPr txBox="1"/>
            <p:nvPr/>
          </p:nvSpPr>
          <p:spPr>
            <a:xfrm>
              <a:off x="3524317" y="5877272"/>
              <a:ext cx="9941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Entérocyte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AED207EB-79B2-259E-D29E-CFE0F24FD801}"/>
                </a:ext>
              </a:extLst>
            </p:cNvPr>
            <p:cNvCxnSpPr/>
            <p:nvPr/>
          </p:nvCxnSpPr>
          <p:spPr>
            <a:xfrm>
              <a:off x="4701142" y="5572489"/>
              <a:ext cx="8400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5AC5F11-88ED-10C5-7DB8-B3DFE97295A2}"/>
                </a:ext>
              </a:extLst>
            </p:cNvPr>
            <p:cNvSpPr txBox="1"/>
            <p:nvPr/>
          </p:nvSpPr>
          <p:spPr>
            <a:xfrm>
              <a:off x="5755731" y="5384907"/>
              <a:ext cx="2279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 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84EF574-5F8C-81D1-65C5-4AD806694051}"/>
                </a:ext>
              </a:extLst>
            </p:cNvPr>
            <p:cNvSpPr txBox="1"/>
            <p:nvPr/>
          </p:nvSpPr>
          <p:spPr>
            <a:xfrm>
              <a:off x="5938361" y="5433989"/>
              <a:ext cx="9653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3 à 4 jours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339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3200" dirty="0">
                <a:solidFill>
                  <a:srgbClr val="FFCC00"/>
                </a:solidFill>
                <a:latin typeface="Arial" charset="0"/>
                <a:ea typeface="ＭＳ Ｐゴシック" charset="0"/>
                <a:cs typeface="ＭＳ Ｐゴシック" charset="0"/>
              </a:rPr>
              <a:t>	 </a:t>
            </a:r>
            <a:r>
              <a:rPr lang="fr-FR" sz="3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Les cellules de notre organisme</a:t>
            </a:r>
            <a:endParaRPr lang="fr-FR" sz="32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30200" y="1340768"/>
            <a:ext cx="2225576" cy="5184775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600" b="1" dirty="0"/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La taille des cellules varie de 5µm la plus petite (globule rouge) à 130 µm la plus grande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 Les cellules ne sont pas visibles à l’œil nu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600" dirty="0">
                <a:latin typeface="Arial" charset="0"/>
                <a:ea typeface="ＭＳ Ｐゴシック" charset="0"/>
                <a:cs typeface="ＭＳ Ｐゴシック" charset="0"/>
              </a:rPr>
              <a:t> Cependant il en existe une que tout le monde peut voir : un œuf (ovule non fécondé de poule).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6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6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2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2000" dirty="0">
              <a:solidFill>
                <a:srgbClr val="FFCC00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23FEDA2-B17B-AC5B-D3E4-94B0BAF0ACAC}"/>
              </a:ext>
            </a:extLst>
          </p:cNvPr>
          <p:cNvGrpSpPr/>
          <p:nvPr/>
        </p:nvGrpSpPr>
        <p:grpSpPr>
          <a:xfrm>
            <a:off x="3806400" y="1780832"/>
            <a:ext cx="1511445" cy="276999"/>
            <a:chOff x="3806400" y="1780832"/>
            <a:chExt cx="1511445" cy="276999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9C99C49-EF42-DA7F-B758-47397CFD3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99912" y="1834016"/>
              <a:ext cx="169719" cy="170632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0AF3254-E083-C0CB-E00A-EE795C3C4176}"/>
                </a:ext>
              </a:extLst>
            </p:cNvPr>
            <p:cNvSpPr txBox="1"/>
            <p:nvPr/>
          </p:nvSpPr>
          <p:spPr>
            <a:xfrm>
              <a:off x="4499992" y="1780832"/>
              <a:ext cx="8178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=&gt; 5 µm </a:t>
              </a:r>
            </a:p>
          </p:txBody>
        </p:sp>
        <p:sp>
          <p:nvSpPr>
            <p:cNvPr id="8" name="Triangle isocèle 7">
              <a:extLst>
                <a:ext uri="{FF2B5EF4-FFF2-40B4-BE49-F238E27FC236}">
                  <a16:creationId xmlns:a16="http://schemas.microsoft.com/office/drawing/2014/main" id="{5B69D1EB-69E5-44E6-91B1-9CE6F96BA215}"/>
                </a:ext>
              </a:extLst>
            </p:cNvPr>
            <p:cNvSpPr/>
            <p:nvPr/>
          </p:nvSpPr>
          <p:spPr>
            <a:xfrm rot="5400000">
              <a:off x="3805943" y="1835392"/>
              <a:ext cx="170633" cy="169719"/>
            </a:xfrm>
            <a:prstGeom prst="triangl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970471B-F0D5-2617-56F9-A190887F5AA0}"/>
              </a:ext>
            </a:extLst>
          </p:cNvPr>
          <p:cNvGrpSpPr/>
          <p:nvPr/>
        </p:nvGrpSpPr>
        <p:grpSpPr>
          <a:xfrm>
            <a:off x="3842725" y="2631458"/>
            <a:ext cx="4140200" cy="1403223"/>
            <a:chOff x="3842725" y="2631458"/>
            <a:chExt cx="4140200" cy="140322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574B53-76BF-D993-B46C-C3542AB9A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8178" y="2631458"/>
              <a:ext cx="1501480" cy="812801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CBEC119-69F1-C711-AF78-8C9E2CD7404F}"/>
                </a:ext>
              </a:extLst>
            </p:cNvPr>
            <p:cNvSpPr txBox="1"/>
            <p:nvPr/>
          </p:nvSpPr>
          <p:spPr>
            <a:xfrm>
              <a:off x="3995936" y="3573016"/>
              <a:ext cx="3986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Symbol" panose="05050102010706020507" pitchFamily="18" charset="2"/>
                <a:buChar char="Þ"/>
              </a:pPr>
              <a:r>
                <a:rPr lang="fr-FR" sz="1200" dirty="0"/>
                <a:t>Le corps cellulaire peut faire jusqu’à 130 µm et si </a:t>
              </a:r>
            </a:p>
            <a:p>
              <a:r>
                <a:rPr lang="fr-FR" sz="1200" dirty="0"/>
                <a:t>on inclue les axones jusqu’à 1 mètre</a:t>
              </a:r>
            </a:p>
          </p:txBody>
        </p:sp>
        <p:sp>
          <p:nvSpPr>
            <p:cNvPr id="9" name="Triangle isocèle 8">
              <a:extLst>
                <a:ext uri="{FF2B5EF4-FFF2-40B4-BE49-F238E27FC236}">
                  <a16:creationId xmlns:a16="http://schemas.microsoft.com/office/drawing/2014/main" id="{1B5C0AA9-F622-05B4-667A-9D071D9CA32F}"/>
                </a:ext>
              </a:extLst>
            </p:cNvPr>
            <p:cNvSpPr/>
            <p:nvPr/>
          </p:nvSpPr>
          <p:spPr>
            <a:xfrm rot="5400000">
              <a:off x="3842268" y="3200124"/>
              <a:ext cx="170633" cy="169719"/>
            </a:xfrm>
            <a:prstGeom prst="triangl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F2ADA93-0EDD-863E-16D8-146FF4C59E2D}"/>
              </a:ext>
            </a:extLst>
          </p:cNvPr>
          <p:cNvGrpSpPr/>
          <p:nvPr/>
        </p:nvGrpSpPr>
        <p:grpSpPr>
          <a:xfrm>
            <a:off x="3853641" y="4509120"/>
            <a:ext cx="2857072" cy="1440160"/>
            <a:chOff x="3853641" y="4509120"/>
            <a:chExt cx="2857072" cy="1440160"/>
          </a:xfrm>
        </p:grpSpPr>
        <p:sp>
          <p:nvSpPr>
            <p:cNvPr id="10" name="Triangle isocèle 9">
              <a:extLst>
                <a:ext uri="{FF2B5EF4-FFF2-40B4-BE49-F238E27FC236}">
                  <a16:creationId xmlns:a16="http://schemas.microsoft.com/office/drawing/2014/main" id="{ED8CC4CB-9E6B-617C-B372-4C509C8C1004}"/>
                </a:ext>
              </a:extLst>
            </p:cNvPr>
            <p:cNvSpPr/>
            <p:nvPr/>
          </p:nvSpPr>
          <p:spPr>
            <a:xfrm rot="5400000">
              <a:off x="3853184" y="4558562"/>
              <a:ext cx="170633" cy="169719"/>
            </a:xfrm>
            <a:prstGeom prst="triangl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52" name="Picture 4" descr="Sauter un oeuf à la poêle (oeuf sauté)">
              <a:extLst>
                <a:ext uri="{FF2B5EF4-FFF2-40B4-BE49-F238E27FC236}">
                  <a16:creationId xmlns:a16="http://schemas.microsoft.com/office/drawing/2014/main" id="{12B7CB92-DA7F-9784-6A3F-82BCF6C91D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5" y="4509120"/>
              <a:ext cx="1922688" cy="144016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2730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De la cellule saine à la cellule </a:t>
            </a:r>
            <a:r>
              <a:rPr lang="en-US" sz="2800" dirty="0" err="1">
                <a:solidFill>
                  <a:schemeClr val="accent1"/>
                </a:solidFill>
              </a:rPr>
              <a:t>tumorale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66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02647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Presque toutes les cellules du corps se régénèrent en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perm-anence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Ainsi les cellules du foie se régénèrent totalement tous les 3 ans et de 4 à 20 ans (selon le type) pour les cellules des os, </a:t>
            </a:r>
            <a:r>
              <a:rPr lang="fr-FR" sz="1400" baseline="0" dirty="0" err="1">
                <a:latin typeface="Arial" charset="0"/>
                <a:ea typeface="ＭＳ Ｐゴシック" charset="0"/>
                <a:cs typeface="ＭＳ Ｐゴシック" charset="0"/>
              </a:rPr>
              <a:t>ect</a:t>
            </a: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Après 10 ans on peut considérer que toutes les cellules de notre corps ont été renouvelées au moins une fois (sauf les neurones)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19F5D0-07AF-C66D-4D56-2EF3EB9D7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556792"/>
            <a:ext cx="2241623" cy="4426900"/>
          </a:xfrm>
          <a:prstGeom prst="rect">
            <a:avLst/>
          </a:prstGeom>
        </p:spPr>
      </p:pic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DEE924B8-485B-AFBA-2992-0C98559461A6}"/>
              </a:ext>
            </a:extLst>
          </p:cNvPr>
          <p:cNvSpPr/>
          <p:nvPr/>
        </p:nvSpPr>
        <p:spPr>
          <a:xfrm>
            <a:off x="4681254" y="2920276"/>
            <a:ext cx="1168842" cy="795131"/>
          </a:xfrm>
          <a:custGeom>
            <a:avLst/>
            <a:gdLst>
              <a:gd name="connsiteX0" fmla="*/ 0 w 1168842"/>
              <a:gd name="connsiteY0" fmla="*/ 795131 h 795131"/>
              <a:gd name="connsiteX1" fmla="*/ 397565 w 1168842"/>
              <a:gd name="connsiteY1" fmla="*/ 174929 h 795131"/>
              <a:gd name="connsiteX2" fmla="*/ 1168842 w 1168842"/>
              <a:gd name="connsiteY2" fmla="*/ 0 h 79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8842" h="795131">
                <a:moveTo>
                  <a:pt x="0" y="795131"/>
                </a:moveTo>
                <a:cubicBezTo>
                  <a:pt x="101379" y="551291"/>
                  <a:pt x="202758" y="307451"/>
                  <a:pt x="397565" y="174929"/>
                </a:cubicBezTo>
                <a:cubicBezTo>
                  <a:pt x="592372" y="42407"/>
                  <a:pt x="880607" y="21203"/>
                  <a:pt x="116884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CEA616BF-5C72-A4DE-C2E8-B6A5258A1233}"/>
              </a:ext>
            </a:extLst>
          </p:cNvPr>
          <p:cNvSpPr/>
          <p:nvPr/>
        </p:nvSpPr>
        <p:spPr>
          <a:xfrm rot="5026122">
            <a:off x="5834039" y="2874088"/>
            <a:ext cx="109308" cy="11988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èle 3D 13">
                <a:extLst>
                  <a:ext uri="{FF2B5EF4-FFF2-40B4-BE49-F238E27FC236}">
                    <a16:creationId xmlns:a16="http://schemas.microsoft.com/office/drawing/2014/main" id="{96DFE7E0-8D48-BEA4-304D-FA159EDE1A0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1475489"/>
                  </p:ext>
                </p:extLst>
              </p:nvPr>
            </p:nvGraphicFramePr>
            <p:xfrm>
              <a:off x="6257115" y="1872369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èle 3D 13">
                <a:extLst>
                  <a:ext uri="{FF2B5EF4-FFF2-40B4-BE49-F238E27FC236}">
                    <a16:creationId xmlns:a16="http://schemas.microsoft.com/office/drawing/2014/main" id="{96DFE7E0-8D48-BEA4-304D-FA159EDE1A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7115" y="1872369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èle 3D 14">
                <a:extLst>
                  <a:ext uri="{FF2B5EF4-FFF2-40B4-BE49-F238E27FC236}">
                    <a16:creationId xmlns:a16="http://schemas.microsoft.com/office/drawing/2014/main" id="{12C78E1D-FAB8-6EF6-B474-0EB19E54C5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4244628"/>
                  </p:ext>
                </p:extLst>
              </p:nvPr>
            </p:nvGraphicFramePr>
            <p:xfrm>
              <a:off x="6705875" y="2102456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èle 3D 14">
                <a:extLst>
                  <a:ext uri="{FF2B5EF4-FFF2-40B4-BE49-F238E27FC236}">
                    <a16:creationId xmlns:a16="http://schemas.microsoft.com/office/drawing/2014/main" id="{12C78E1D-FAB8-6EF6-B474-0EB19E54C5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05875" y="2102456"/>
                <a:ext cx="576062" cy="562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èle 3D 15">
                <a:extLst>
                  <a:ext uri="{FF2B5EF4-FFF2-40B4-BE49-F238E27FC236}">
                    <a16:creationId xmlns:a16="http://schemas.microsoft.com/office/drawing/2014/main" id="{78552B2D-B2FC-C824-3411-038C5D65BC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705748"/>
                  </p:ext>
                </p:extLst>
              </p:nvPr>
            </p:nvGraphicFramePr>
            <p:xfrm>
              <a:off x="6240738" y="2383490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èle 3D 15">
                <a:extLst>
                  <a:ext uri="{FF2B5EF4-FFF2-40B4-BE49-F238E27FC236}">
                    <a16:creationId xmlns:a16="http://schemas.microsoft.com/office/drawing/2014/main" id="{78552B2D-B2FC-C824-3411-038C5D65BC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40738" y="2383490"/>
                <a:ext cx="576062" cy="562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Modèle 3D 16">
                <a:extLst>
                  <a:ext uri="{FF2B5EF4-FFF2-40B4-BE49-F238E27FC236}">
                    <a16:creationId xmlns:a16="http://schemas.microsoft.com/office/drawing/2014/main" id="{BFF991B5-809E-3471-A107-BC10C11CF2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22633873"/>
                  </p:ext>
                </p:extLst>
              </p:nvPr>
            </p:nvGraphicFramePr>
            <p:xfrm>
              <a:off x="6705875" y="2605873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Modèle 3D 16">
                <a:extLst>
                  <a:ext uri="{FF2B5EF4-FFF2-40B4-BE49-F238E27FC236}">
                    <a16:creationId xmlns:a16="http://schemas.microsoft.com/office/drawing/2014/main" id="{BFF991B5-809E-3471-A107-BC10C11CF2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05875" y="2605873"/>
                <a:ext cx="576062" cy="562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Modèle 3D 19">
                <a:extLst>
                  <a:ext uri="{FF2B5EF4-FFF2-40B4-BE49-F238E27FC236}">
                    <a16:creationId xmlns:a16="http://schemas.microsoft.com/office/drawing/2014/main" id="{835060A7-9482-1A26-5DCF-DBF4B83C376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8940915"/>
                  </p:ext>
                </p:extLst>
              </p:nvPr>
            </p:nvGraphicFramePr>
            <p:xfrm>
              <a:off x="7164289" y="2297600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Modèle 3D 19">
                <a:extLst>
                  <a:ext uri="{FF2B5EF4-FFF2-40B4-BE49-F238E27FC236}">
                    <a16:creationId xmlns:a16="http://schemas.microsoft.com/office/drawing/2014/main" id="{835060A7-9482-1A26-5DCF-DBF4B83C37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64289" y="2297600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6004736F-AB99-F654-81F2-1371F6D163D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6882870"/>
                  </p:ext>
                </p:extLst>
              </p:nvPr>
            </p:nvGraphicFramePr>
            <p:xfrm>
              <a:off x="7171012" y="2804912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6004736F-AB99-F654-81F2-1371F6D163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71012" y="2804912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Modèle 3D 21">
                <a:extLst>
                  <a:ext uri="{FF2B5EF4-FFF2-40B4-BE49-F238E27FC236}">
                    <a16:creationId xmlns:a16="http://schemas.microsoft.com/office/drawing/2014/main" id="{1B064C5B-AE00-DDF8-6D72-1342C00C9C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1128421"/>
                  </p:ext>
                </p:extLst>
              </p:nvPr>
            </p:nvGraphicFramePr>
            <p:xfrm>
              <a:off x="6231355" y="2912089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Modèle 3D 21">
                <a:extLst>
                  <a:ext uri="{FF2B5EF4-FFF2-40B4-BE49-F238E27FC236}">
                    <a16:creationId xmlns:a16="http://schemas.microsoft.com/office/drawing/2014/main" id="{1B064C5B-AE00-DDF8-6D72-1342C00C9C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31355" y="2912089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3" name="Modèle 3D 22">
                <a:extLst>
                  <a:ext uri="{FF2B5EF4-FFF2-40B4-BE49-F238E27FC236}">
                    <a16:creationId xmlns:a16="http://schemas.microsoft.com/office/drawing/2014/main" id="{D1008A7D-45C3-D55E-DC9F-F3B54B91E2E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0313177"/>
                  </p:ext>
                </p:extLst>
              </p:nvPr>
            </p:nvGraphicFramePr>
            <p:xfrm>
              <a:off x="6696492" y="3134472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3" name="Modèle 3D 22">
                <a:extLst>
                  <a:ext uri="{FF2B5EF4-FFF2-40B4-BE49-F238E27FC236}">
                    <a16:creationId xmlns:a16="http://schemas.microsoft.com/office/drawing/2014/main" id="{D1008A7D-45C3-D55E-DC9F-F3B54B91E2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96492" y="3134472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10715605"/>
                  </p:ext>
                </p:extLst>
              </p:nvPr>
            </p:nvGraphicFramePr>
            <p:xfrm>
              <a:off x="7164288" y="3284984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64288" y="3284984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Modèle 3D 24">
                <a:extLst>
                  <a:ext uri="{FF2B5EF4-FFF2-40B4-BE49-F238E27FC236}">
                    <a16:creationId xmlns:a16="http://schemas.microsoft.com/office/drawing/2014/main" id="{D61ED5AA-CEB7-DD88-B5DF-676A2755B45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6097401"/>
                  </p:ext>
                </p:extLst>
              </p:nvPr>
            </p:nvGraphicFramePr>
            <p:xfrm>
              <a:off x="6186645" y="3398123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Modèle 3D 24">
                <a:extLst>
                  <a:ext uri="{FF2B5EF4-FFF2-40B4-BE49-F238E27FC236}">
                    <a16:creationId xmlns:a16="http://schemas.microsoft.com/office/drawing/2014/main" id="{D61ED5AA-CEB7-DD88-B5DF-676A2755B4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6645" y="3398123"/>
                <a:ext cx="576062" cy="56207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Ellipse 27">
            <a:extLst>
              <a:ext uri="{FF2B5EF4-FFF2-40B4-BE49-F238E27FC236}">
                <a16:creationId xmlns:a16="http://schemas.microsoft.com/office/drawing/2014/main" id="{B55B9EE1-5C85-1E58-9D7D-29F886869CF8}"/>
              </a:ext>
            </a:extLst>
          </p:cNvPr>
          <p:cNvSpPr/>
          <p:nvPr/>
        </p:nvSpPr>
        <p:spPr>
          <a:xfrm>
            <a:off x="4589164" y="3715407"/>
            <a:ext cx="141862" cy="903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97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14505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Les cellules en fin de vie ou défaillante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meur-ent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Elles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sont remplacées par d’autres cellules issues de la division (processus de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prolifér-ation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) d’une cellule voisine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Grâce à différents mécanismes comme l’inhibition de contact le nombre de cellules reste identique, la prolifération est contrôlée et le tissu garde son homogénéité.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19F5D0-07AF-C66D-4D56-2EF3EB9D7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556792"/>
            <a:ext cx="2241623" cy="4426900"/>
          </a:xfrm>
          <a:prstGeom prst="rect">
            <a:avLst/>
          </a:prstGeom>
        </p:spPr>
      </p:pic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DEE924B8-485B-AFBA-2992-0C98559461A6}"/>
              </a:ext>
            </a:extLst>
          </p:cNvPr>
          <p:cNvSpPr/>
          <p:nvPr/>
        </p:nvSpPr>
        <p:spPr>
          <a:xfrm>
            <a:off x="4681254" y="2920276"/>
            <a:ext cx="1168842" cy="795131"/>
          </a:xfrm>
          <a:custGeom>
            <a:avLst/>
            <a:gdLst>
              <a:gd name="connsiteX0" fmla="*/ 0 w 1168842"/>
              <a:gd name="connsiteY0" fmla="*/ 795131 h 795131"/>
              <a:gd name="connsiteX1" fmla="*/ 397565 w 1168842"/>
              <a:gd name="connsiteY1" fmla="*/ 174929 h 795131"/>
              <a:gd name="connsiteX2" fmla="*/ 1168842 w 1168842"/>
              <a:gd name="connsiteY2" fmla="*/ 0 h 79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8842" h="795131">
                <a:moveTo>
                  <a:pt x="0" y="795131"/>
                </a:moveTo>
                <a:cubicBezTo>
                  <a:pt x="101379" y="551291"/>
                  <a:pt x="202758" y="307451"/>
                  <a:pt x="397565" y="174929"/>
                </a:cubicBezTo>
                <a:cubicBezTo>
                  <a:pt x="592372" y="42407"/>
                  <a:pt x="880607" y="21203"/>
                  <a:pt x="1168842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CEA616BF-5C72-A4DE-C2E8-B6A5258A1233}"/>
              </a:ext>
            </a:extLst>
          </p:cNvPr>
          <p:cNvSpPr/>
          <p:nvPr/>
        </p:nvSpPr>
        <p:spPr>
          <a:xfrm rot="5026122">
            <a:off x="5834039" y="2874088"/>
            <a:ext cx="109308" cy="11988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èle 3D 13">
                <a:extLst>
                  <a:ext uri="{FF2B5EF4-FFF2-40B4-BE49-F238E27FC236}">
                    <a16:creationId xmlns:a16="http://schemas.microsoft.com/office/drawing/2014/main" id="{96DFE7E0-8D48-BEA4-304D-FA159EDE1A0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257115" y="1872369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èle 3D 13">
                <a:extLst>
                  <a:ext uri="{FF2B5EF4-FFF2-40B4-BE49-F238E27FC236}">
                    <a16:creationId xmlns:a16="http://schemas.microsoft.com/office/drawing/2014/main" id="{96DFE7E0-8D48-BEA4-304D-FA159EDE1A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7115" y="1872369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èle 3D 14">
                <a:extLst>
                  <a:ext uri="{FF2B5EF4-FFF2-40B4-BE49-F238E27FC236}">
                    <a16:creationId xmlns:a16="http://schemas.microsoft.com/office/drawing/2014/main" id="{12C78E1D-FAB8-6EF6-B474-0EB19E54C55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705875" y="2102456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èle 3D 14">
                <a:extLst>
                  <a:ext uri="{FF2B5EF4-FFF2-40B4-BE49-F238E27FC236}">
                    <a16:creationId xmlns:a16="http://schemas.microsoft.com/office/drawing/2014/main" id="{12C78E1D-FAB8-6EF6-B474-0EB19E54C5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05875" y="2102456"/>
                <a:ext cx="576062" cy="562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èle 3D 15">
                <a:extLst>
                  <a:ext uri="{FF2B5EF4-FFF2-40B4-BE49-F238E27FC236}">
                    <a16:creationId xmlns:a16="http://schemas.microsoft.com/office/drawing/2014/main" id="{78552B2D-B2FC-C824-3411-038C5D65BC7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240738" y="2383490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èle 3D 15">
                <a:extLst>
                  <a:ext uri="{FF2B5EF4-FFF2-40B4-BE49-F238E27FC236}">
                    <a16:creationId xmlns:a16="http://schemas.microsoft.com/office/drawing/2014/main" id="{78552B2D-B2FC-C824-3411-038C5D65BC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40738" y="2383490"/>
                <a:ext cx="576062" cy="562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Modèle 3D 16">
                <a:extLst>
                  <a:ext uri="{FF2B5EF4-FFF2-40B4-BE49-F238E27FC236}">
                    <a16:creationId xmlns:a16="http://schemas.microsoft.com/office/drawing/2014/main" id="{BFF991B5-809E-3471-A107-BC10C11CF24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705875" y="2605873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Modèle 3D 16">
                <a:extLst>
                  <a:ext uri="{FF2B5EF4-FFF2-40B4-BE49-F238E27FC236}">
                    <a16:creationId xmlns:a16="http://schemas.microsoft.com/office/drawing/2014/main" id="{BFF991B5-809E-3471-A107-BC10C11CF2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05875" y="2605873"/>
                <a:ext cx="576062" cy="562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Modèle 3D 19">
                <a:extLst>
                  <a:ext uri="{FF2B5EF4-FFF2-40B4-BE49-F238E27FC236}">
                    <a16:creationId xmlns:a16="http://schemas.microsoft.com/office/drawing/2014/main" id="{835060A7-9482-1A26-5DCF-DBF4B83C376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164289" y="2297600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Modèle 3D 19">
                <a:extLst>
                  <a:ext uri="{FF2B5EF4-FFF2-40B4-BE49-F238E27FC236}">
                    <a16:creationId xmlns:a16="http://schemas.microsoft.com/office/drawing/2014/main" id="{835060A7-9482-1A26-5DCF-DBF4B83C37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64289" y="2297600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6004736F-AB99-F654-81F2-1371F6D163D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171012" y="2804912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6004736F-AB99-F654-81F2-1371F6D163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71012" y="2804912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Modèle 3D 21">
                <a:extLst>
                  <a:ext uri="{FF2B5EF4-FFF2-40B4-BE49-F238E27FC236}">
                    <a16:creationId xmlns:a16="http://schemas.microsoft.com/office/drawing/2014/main" id="{1B064C5B-AE00-DDF8-6D72-1342C00C9CF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231355" y="2912089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Modèle 3D 21">
                <a:extLst>
                  <a:ext uri="{FF2B5EF4-FFF2-40B4-BE49-F238E27FC236}">
                    <a16:creationId xmlns:a16="http://schemas.microsoft.com/office/drawing/2014/main" id="{1B064C5B-AE00-DDF8-6D72-1342C00C9C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31355" y="2912089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3" name="Modèle 3D 22">
                <a:extLst>
                  <a:ext uri="{FF2B5EF4-FFF2-40B4-BE49-F238E27FC236}">
                    <a16:creationId xmlns:a16="http://schemas.microsoft.com/office/drawing/2014/main" id="{D1008A7D-45C3-D55E-DC9F-F3B54B91E2E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696492" y="3134472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3" name="Modèle 3D 22">
                <a:extLst>
                  <a:ext uri="{FF2B5EF4-FFF2-40B4-BE49-F238E27FC236}">
                    <a16:creationId xmlns:a16="http://schemas.microsoft.com/office/drawing/2014/main" id="{D1008A7D-45C3-D55E-DC9F-F3B54B91E2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96492" y="3134472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164288" y="3284984"/>
              <a:ext cx="576063" cy="56206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3" cy="562069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958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64288" y="3284984"/>
                <a:ext cx="576063" cy="5620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Modèle 3D 24">
                <a:extLst>
                  <a:ext uri="{FF2B5EF4-FFF2-40B4-BE49-F238E27FC236}">
                    <a16:creationId xmlns:a16="http://schemas.microsoft.com/office/drawing/2014/main" id="{D61ED5AA-CEB7-DD88-B5DF-676A2755B45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186645" y="3398123"/>
              <a:ext cx="576062" cy="56207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76062" cy="562070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9958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Modèle 3D 24">
                <a:extLst>
                  <a:ext uri="{FF2B5EF4-FFF2-40B4-BE49-F238E27FC236}">
                    <a16:creationId xmlns:a16="http://schemas.microsoft.com/office/drawing/2014/main" id="{D61ED5AA-CEB7-DD88-B5DF-676A2755B4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86645" y="3398123"/>
                <a:ext cx="576062" cy="56207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Ellipse 27">
            <a:extLst>
              <a:ext uri="{FF2B5EF4-FFF2-40B4-BE49-F238E27FC236}">
                <a16:creationId xmlns:a16="http://schemas.microsoft.com/office/drawing/2014/main" id="{B55B9EE1-5C85-1E58-9D7D-29F886869CF8}"/>
              </a:ext>
            </a:extLst>
          </p:cNvPr>
          <p:cNvSpPr/>
          <p:nvPr/>
        </p:nvSpPr>
        <p:spPr>
          <a:xfrm>
            <a:off x="4589164" y="3715407"/>
            <a:ext cx="141862" cy="9032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0" name="Modèle 3D 29">
                <a:extLst>
                  <a:ext uri="{FF2B5EF4-FFF2-40B4-BE49-F238E27FC236}">
                    <a16:creationId xmlns:a16="http://schemas.microsoft.com/office/drawing/2014/main" id="{73F8DE01-F1E5-7A35-04E3-5C8C35FB799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680209" y="2062293"/>
              <a:ext cx="608628" cy="1119499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08628" cy="1119499"/>
                    </a:xfrm>
                    <a:prstGeom prst="rect">
                      <a:avLst/>
                    </a:prstGeom>
                  </am3d:spPr>
                  <am3d:camera>
                    <am3d:pos x="0" y="0" z="561016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51300" d="1000000"/>
                    <am3d:preTrans dx="-57301601" dy="-1306822" dz="-12788326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3465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0" name="Modèle 3D 29">
                <a:extLst>
                  <a:ext uri="{FF2B5EF4-FFF2-40B4-BE49-F238E27FC236}">
                    <a16:creationId xmlns:a16="http://schemas.microsoft.com/office/drawing/2014/main" id="{73F8DE01-F1E5-7A35-04E3-5C8C35FB79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80209" y="2062293"/>
                <a:ext cx="608628" cy="11194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2" name="Modèle 3D 31">
                <a:extLst>
                  <a:ext uri="{FF2B5EF4-FFF2-40B4-BE49-F238E27FC236}">
                    <a16:creationId xmlns:a16="http://schemas.microsoft.com/office/drawing/2014/main" id="{5B3D30B2-FA77-280F-74A9-F315C5BAE26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198789" y="2873192"/>
              <a:ext cx="608628" cy="1119499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08628" cy="1119499"/>
                    </a:xfrm>
                    <a:prstGeom prst="rect">
                      <a:avLst/>
                    </a:prstGeom>
                  </am3d:spPr>
                  <am3d:camera>
                    <am3d:pos x="0" y="0" z="561016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51300" d="1000000"/>
                    <am3d:preTrans dx="-57301601" dy="-1306822" dz="-12788326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13465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2" name="Modèle 3D 31">
                <a:extLst>
                  <a:ext uri="{FF2B5EF4-FFF2-40B4-BE49-F238E27FC236}">
                    <a16:creationId xmlns:a16="http://schemas.microsoft.com/office/drawing/2014/main" id="{5B3D30B2-FA77-280F-74A9-F315C5BAE26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98789" y="2873192"/>
                <a:ext cx="608628" cy="11194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4" name="Modèle 3D 33">
                <a:extLst>
                  <a:ext uri="{FF2B5EF4-FFF2-40B4-BE49-F238E27FC236}">
                    <a16:creationId xmlns:a16="http://schemas.microsoft.com/office/drawing/2014/main" id="{149AE829-9E07-070E-DEB3-90A3B232709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205512" y="1869359"/>
              <a:ext cx="608628" cy="1119499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08628" cy="1119499"/>
                    </a:xfrm>
                    <a:prstGeom prst="rect">
                      <a:avLst/>
                    </a:prstGeom>
                  </am3d:spPr>
                  <am3d:camera>
                    <am3d:pos x="0" y="0" z="5610165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051300" d="1000000"/>
                    <am3d:preTrans dx="-57301601" dy="-1306822" dz="-12788326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134655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4" name="Modèle 3D 33">
                <a:extLst>
                  <a:ext uri="{FF2B5EF4-FFF2-40B4-BE49-F238E27FC236}">
                    <a16:creationId xmlns:a16="http://schemas.microsoft.com/office/drawing/2014/main" id="{149AE829-9E07-070E-DEB3-90A3B232709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05512" y="1869359"/>
                <a:ext cx="608628" cy="11194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402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xit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0.065"/>
                                          </p:val>
                                        </p:tav>
                                        <p:tav tm="6660">
                                          <p:val>
                                            <p:fltVal val="0.2543"/>
                                          </p:val>
                                        </p:tav>
                                        <p:tav tm="9990">
                                          <p:val>
                                            <p:fltVal val="0.5589"/>
                                          </p:val>
                                        </p:tav>
                                        <p:tav tm="13320">
                                          <p:val>
                                            <p:fltVal val="0.97"/>
                                          </p:val>
                                        </p:tav>
                                        <p:tav tm="16650">
                                          <p:val>
                                            <p:fltVal val="1.4787"/>
                                          </p:val>
                                        </p:tav>
                                        <p:tav tm="19970">
                                          <p:val>
                                            <p:fltVal val="2.0742"/>
                                          </p:val>
                                        </p:tav>
                                        <p:tav tm="23290">
                                          <p:val>
                                            <p:fltVal val="2.7492"/>
                                          </p:val>
                                        </p:tav>
                                        <p:tav tm="26620">
                                          <p:val>
                                            <p:fltVal val="3.4972"/>
                                          </p:val>
                                        </p:tav>
                                        <p:tav tm="29950">
                                          <p:val>
                                            <p:fltVal val="4.3074"/>
                                          </p:val>
                                        </p:tav>
                                        <p:tav tm="33280">
                                          <p:val>
                                            <p:fltVal val="5.1709"/>
                                          </p:val>
                                        </p:tav>
                                        <p:tav tm="36610">
                                          <p:val>
                                            <p:fltVal val="6.079"/>
                                          </p:val>
                                        </p:tav>
                                        <p:tav tm="39940">
                                          <p:val>
                                            <p:fltVal val="7.0227"/>
                                          </p:val>
                                        </p:tav>
                                        <p:tav tm="43270">
                                          <p:val>
                                            <p:fltVal val="7.9931"/>
                                          </p:val>
                                        </p:tav>
                                        <p:tav tm="46600">
                                          <p:val>
                                            <p:fltVal val="8.9815"/>
                                          </p:val>
                                        </p:tav>
                                        <p:tav tm="49930">
                                          <p:val>
                                            <p:fltVal val="9.979"/>
                                          </p:val>
                                        </p:tav>
                                        <p:tav tm="53250">
                                          <p:val>
                                            <p:fltVal val="10.9736"/>
                                          </p:val>
                                        </p:tav>
                                        <p:tav tm="56580">
                                          <p:val>
                                            <p:fltVal val="11.9626"/>
                                          </p:val>
                                        </p:tav>
                                        <p:tav tm="59900">
                                          <p:val>
                                            <p:fltVal val="12.9311"/>
                                          </p:val>
                                        </p:tav>
                                        <p:tav tm="63220">
                                          <p:val>
                                            <p:fltVal val="13.8735"/>
                                          </p:val>
                                        </p:tav>
                                        <p:tav tm="66540">
                                          <p:val>
                                            <p:fltVal val="14.781"/>
                                          </p:val>
                                        </p:tav>
                                        <p:tav tm="69870">
                                          <p:val>
                                            <p:fltVal val="15.6471"/>
                                          </p:val>
                                        </p:tav>
                                        <p:tav tm="73190">
                                          <p:val>
                                            <p:fltVal val="16.4581"/>
                                          </p:val>
                                        </p:tav>
                                        <p:tav tm="76510">
                                          <p:val>
                                            <p:fltVal val="17.2077"/>
                                          </p:val>
                                        </p:tav>
                                        <p:tav tm="79830">
                                          <p:val>
                                            <p:fltVal val="17.8872"/>
                                          </p:val>
                                        </p:tav>
                                        <p:tav tm="83160">
                                          <p:val>
                                            <p:fltVal val="18.4895"/>
                                          </p:val>
                                        </p:tav>
                                        <p:tav tm="86480">
                                          <p:val>
                                            <p:fltVal val="19.0021"/>
                                          </p:val>
                                        </p:tav>
                                        <p:tav tm="89800">
                                          <p:val>
                                            <p:fltVal val="19.4182"/>
                                          </p:val>
                                        </p:tav>
                                        <p:tav tm="93120">
                                          <p:val>
                                            <p:fltVal val="19.729"/>
                                          </p:val>
                                        </p:tav>
                                        <p:tav tm="96450">
                                          <p:val>
                                            <p:fltVal val="19.9261"/>
                                          </p:val>
                                        </p:tav>
                                        <p:tav tm="100000">
                                          <p:val>
                                            <p:fltVal val="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0" presetClass="exit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0.065"/>
                                          </p:val>
                                        </p:tav>
                                        <p:tav tm="6660">
                                          <p:val>
                                            <p:fltVal val="0.2543"/>
                                          </p:val>
                                        </p:tav>
                                        <p:tav tm="9990">
                                          <p:val>
                                            <p:fltVal val="0.5589"/>
                                          </p:val>
                                        </p:tav>
                                        <p:tav tm="13320">
                                          <p:val>
                                            <p:fltVal val="0.97"/>
                                          </p:val>
                                        </p:tav>
                                        <p:tav tm="16650">
                                          <p:val>
                                            <p:fltVal val="1.4787"/>
                                          </p:val>
                                        </p:tav>
                                        <p:tav tm="19970">
                                          <p:val>
                                            <p:fltVal val="2.0742"/>
                                          </p:val>
                                        </p:tav>
                                        <p:tav tm="23290">
                                          <p:val>
                                            <p:fltVal val="2.7492"/>
                                          </p:val>
                                        </p:tav>
                                        <p:tav tm="26620">
                                          <p:val>
                                            <p:fltVal val="3.4972"/>
                                          </p:val>
                                        </p:tav>
                                        <p:tav tm="29950">
                                          <p:val>
                                            <p:fltVal val="4.3074"/>
                                          </p:val>
                                        </p:tav>
                                        <p:tav tm="33280">
                                          <p:val>
                                            <p:fltVal val="5.1709"/>
                                          </p:val>
                                        </p:tav>
                                        <p:tav tm="36610">
                                          <p:val>
                                            <p:fltVal val="6.079"/>
                                          </p:val>
                                        </p:tav>
                                        <p:tav tm="39940">
                                          <p:val>
                                            <p:fltVal val="7.0227"/>
                                          </p:val>
                                        </p:tav>
                                        <p:tav tm="43270">
                                          <p:val>
                                            <p:fltVal val="7.9931"/>
                                          </p:val>
                                        </p:tav>
                                        <p:tav tm="46600">
                                          <p:val>
                                            <p:fltVal val="8.9815"/>
                                          </p:val>
                                        </p:tav>
                                        <p:tav tm="49930">
                                          <p:val>
                                            <p:fltVal val="9.979"/>
                                          </p:val>
                                        </p:tav>
                                        <p:tav tm="53250">
                                          <p:val>
                                            <p:fltVal val="10.9736"/>
                                          </p:val>
                                        </p:tav>
                                        <p:tav tm="56580">
                                          <p:val>
                                            <p:fltVal val="11.9626"/>
                                          </p:val>
                                        </p:tav>
                                        <p:tav tm="59900">
                                          <p:val>
                                            <p:fltVal val="12.9311"/>
                                          </p:val>
                                        </p:tav>
                                        <p:tav tm="63220">
                                          <p:val>
                                            <p:fltVal val="13.8735"/>
                                          </p:val>
                                        </p:tav>
                                        <p:tav tm="66540">
                                          <p:val>
                                            <p:fltVal val="14.781"/>
                                          </p:val>
                                        </p:tav>
                                        <p:tav tm="69870">
                                          <p:val>
                                            <p:fltVal val="15.6471"/>
                                          </p:val>
                                        </p:tav>
                                        <p:tav tm="73190">
                                          <p:val>
                                            <p:fltVal val="16.4581"/>
                                          </p:val>
                                        </p:tav>
                                        <p:tav tm="76510">
                                          <p:val>
                                            <p:fltVal val="17.2077"/>
                                          </p:val>
                                        </p:tav>
                                        <p:tav tm="79830">
                                          <p:val>
                                            <p:fltVal val="17.8872"/>
                                          </p:val>
                                        </p:tav>
                                        <p:tav tm="83160">
                                          <p:val>
                                            <p:fltVal val="18.4895"/>
                                          </p:val>
                                        </p:tav>
                                        <p:tav tm="86480">
                                          <p:val>
                                            <p:fltVal val="19.0021"/>
                                          </p:val>
                                        </p:tav>
                                        <p:tav tm="89800">
                                          <p:val>
                                            <p:fltVal val="19.4182"/>
                                          </p:val>
                                        </p:tav>
                                        <p:tav tm="93120">
                                          <p:val>
                                            <p:fltVal val="19.729"/>
                                          </p:val>
                                        </p:tav>
                                        <p:tav tm="96450">
                                          <p:val>
                                            <p:fltVal val="19.9261"/>
                                          </p:val>
                                        </p:tav>
                                        <p:tav tm="100000">
                                          <p:val>
                                            <p:fltVal val="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0" presetClass="exit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0.065"/>
                                          </p:val>
                                        </p:tav>
                                        <p:tav tm="6660">
                                          <p:val>
                                            <p:fltVal val="0.2543"/>
                                          </p:val>
                                        </p:tav>
                                        <p:tav tm="9990">
                                          <p:val>
                                            <p:fltVal val="0.5589"/>
                                          </p:val>
                                        </p:tav>
                                        <p:tav tm="13320">
                                          <p:val>
                                            <p:fltVal val="0.97"/>
                                          </p:val>
                                        </p:tav>
                                        <p:tav tm="16650">
                                          <p:val>
                                            <p:fltVal val="1.4787"/>
                                          </p:val>
                                        </p:tav>
                                        <p:tav tm="19970">
                                          <p:val>
                                            <p:fltVal val="2.0742"/>
                                          </p:val>
                                        </p:tav>
                                        <p:tav tm="23290">
                                          <p:val>
                                            <p:fltVal val="2.7492"/>
                                          </p:val>
                                        </p:tav>
                                        <p:tav tm="26620">
                                          <p:val>
                                            <p:fltVal val="3.4972"/>
                                          </p:val>
                                        </p:tav>
                                        <p:tav tm="29950">
                                          <p:val>
                                            <p:fltVal val="4.3074"/>
                                          </p:val>
                                        </p:tav>
                                        <p:tav tm="33280">
                                          <p:val>
                                            <p:fltVal val="5.1709"/>
                                          </p:val>
                                        </p:tav>
                                        <p:tav tm="36610">
                                          <p:val>
                                            <p:fltVal val="6.079"/>
                                          </p:val>
                                        </p:tav>
                                        <p:tav tm="39940">
                                          <p:val>
                                            <p:fltVal val="7.0227"/>
                                          </p:val>
                                        </p:tav>
                                        <p:tav tm="43270">
                                          <p:val>
                                            <p:fltVal val="7.9931"/>
                                          </p:val>
                                        </p:tav>
                                        <p:tav tm="46600">
                                          <p:val>
                                            <p:fltVal val="8.9815"/>
                                          </p:val>
                                        </p:tav>
                                        <p:tav tm="49930">
                                          <p:val>
                                            <p:fltVal val="9.979"/>
                                          </p:val>
                                        </p:tav>
                                        <p:tav tm="53250">
                                          <p:val>
                                            <p:fltVal val="10.9736"/>
                                          </p:val>
                                        </p:tav>
                                        <p:tav tm="56580">
                                          <p:val>
                                            <p:fltVal val="11.9626"/>
                                          </p:val>
                                        </p:tav>
                                        <p:tav tm="59900">
                                          <p:val>
                                            <p:fltVal val="12.9311"/>
                                          </p:val>
                                        </p:tav>
                                        <p:tav tm="63220">
                                          <p:val>
                                            <p:fltVal val="13.8735"/>
                                          </p:val>
                                        </p:tav>
                                        <p:tav tm="66540">
                                          <p:val>
                                            <p:fltVal val="14.781"/>
                                          </p:val>
                                        </p:tav>
                                        <p:tav tm="69870">
                                          <p:val>
                                            <p:fltVal val="15.6471"/>
                                          </p:val>
                                        </p:tav>
                                        <p:tav tm="73190">
                                          <p:val>
                                            <p:fltVal val="16.4581"/>
                                          </p:val>
                                        </p:tav>
                                        <p:tav tm="76510">
                                          <p:val>
                                            <p:fltVal val="17.2077"/>
                                          </p:val>
                                        </p:tav>
                                        <p:tav tm="79830">
                                          <p:val>
                                            <p:fltVal val="17.8872"/>
                                          </p:val>
                                        </p:tav>
                                        <p:tav tm="83160">
                                          <p:val>
                                            <p:fltVal val="18.4895"/>
                                          </p:val>
                                        </p:tav>
                                        <p:tav tm="86480">
                                          <p:val>
                                            <p:fltVal val="19.0021"/>
                                          </p:val>
                                        </p:tav>
                                        <p:tav tm="89800">
                                          <p:val>
                                            <p:fltVal val="19.4182"/>
                                          </p:val>
                                        </p:tav>
                                        <p:tav tm="93120">
                                          <p:val>
                                            <p:fltVal val="19.729"/>
                                          </p:val>
                                        </p:tav>
                                        <p:tav tm="96450">
                                          <p:val>
                                            <p:fltVal val="19.9261"/>
                                          </p:val>
                                        </p:tav>
                                        <p:tav tm="100000">
                                          <p:val>
                                            <p:fltVal val="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0" presetClass="exit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3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0.065"/>
                                          </p:val>
                                        </p:tav>
                                        <p:tav tm="6660">
                                          <p:val>
                                            <p:fltVal val="0.2543"/>
                                          </p:val>
                                        </p:tav>
                                        <p:tav tm="9990">
                                          <p:val>
                                            <p:fltVal val="0.5589"/>
                                          </p:val>
                                        </p:tav>
                                        <p:tav tm="13320">
                                          <p:val>
                                            <p:fltVal val="0.97"/>
                                          </p:val>
                                        </p:tav>
                                        <p:tav tm="16650">
                                          <p:val>
                                            <p:fltVal val="1.4787"/>
                                          </p:val>
                                        </p:tav>
                                        <p:tav tm="19970">
                                          <p:val>
                                            <p:fltVal val="2.0742"/>
                                          </p:val>
                                        </p:tav>
                                        <p:tav tm="23290">
                                          <p:val>
                                            <p:fltVal val="2.7492"/>
                                          </p:val>
                                        </p:tav>
                                        <p:tav tm="26620">
                                          <p:val>
                                            <p:fltVal val="3.4972"/>
                                          </p:val>
                                        </p:tav>
                                        <p:tav tm="29950">
                                          <p:val>
                                            <p:fltVal val="4.3074"/>
                                          </p:val>
                                        </p:tav>
                                        <p:tav tm="33280">
                                          <p:val>
                                            <p:fltVal val="5.1709"/>
                                          </p:val>
                                        </p:tav>
                                        <p:tav tm="36610">
                                          <p:val>
                                            <p:fltVal val="6.079"/>
                                          </p:val>
                                        </p:tav>
                                        <p:tav tm="39940">
                                          <p:val>
                                            <p:fltVal val="7.0227"/>
                                          </p:val>
                                        </p:tav>
                                        <p:tav tm="43270">
                                          <p:val>
                                            <p:fltVal val="7.9931"/>
                                          </p:val>
                                        </p:tav>
                                        <p:tav tm="46600">
                                          <p:val>
                                            <p:fltVal val="8.9815"/>
                                          </p:val>
                                        </p:tav>
                                        <p:tav tm="49930">
                                          <p:val>
                                            <p:fltVal val="9.979"/>
                                          </p:val>
                                        </p:tav>
                                        <p:tav tm="53250">
                                          <p:val>
                                            <p:fltVal val="10.9736"/>
                                          </p:val>
                                        </p:tav>
                                        <p:tav tm="56580">
                                          <p:val>
                                            <p:fltVal val="11.9626"/>
                                          </p:val>
                                        </p:tav>
                                        <p:tav tm="59900">
                                          <p:val>
                                            <p:fltVal val="12.9311"/>
                                          </p:val>
                                        </p:tav>
                                        <p:tav tm="63220">
                                          <p:val>
                                            <p:fltVal val="13.8735"/>
                                          </p:val>
                                        </p:tav>
                                        <p:tav tm="66540">
                                          <p:val>
                                            <p:fltVal val="14.781"/>
                                          </p:val>
                                        </p:tav>
                                        <p:tav tm="69870">
                                          <p:val>
                                            <p:fltVal val="15.6471"/>
                                          </p:val>
                                        </p:tav>
                                        <p:tav tm="73190">
                                          <p:val>
                                            <p:fltVal val="16.4581"/>
                                          </p:val>
                                        </p:tav>
                                        <p:tav tm="76510">
                                          <p:val>
                                            <p:fltVal val="17.2077"/>
                                          </p:val>
                                        </p:tav>
                                        <p:tav tm="79830">
                                          <p:val>
                                            <p:fltVal val="17.8872"/>
                                          </p:val>
                                        </p:tav>
                                        <p:tav tm="83160">
                                          <p:val>
                                            <p:fltVal val="18.4895"/>
                                          </p:val>
                                        </p:tav>
                                        <p:tav tm="86480">
                                          <p:val>
                                            <p:fltVal val="19.0021"/>
                                          </p:val>
                                        </p:tav>
                                        <p:tav tm="89800">
                                          <p:val>
                                            <p:fltVal val="19.4182"/>
                                          </p:val>
                                        </p:tav>
                                        <p:tav tm="93120">
                                          <p:val>
                                            <p:fltVal val="19.729"/>
                                          </p:val>
                                        </p:tav>
                                        <p:tav tm="96450">
                                          <p:val>
                                            <p:fltVal val="19.9261"/>
                                          </p:val>
                                        </p:tav>
                                        <p:tav tm="100000">
                                          <p:val>
                                            <p:fltVal val="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14505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Toutes les cellules sont programmées pour se multiplier et mourir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baseline="0" dirty="0">
                <a:latin typeface="Arial" charset="0"/>
                <a:ea typeface="ＭＳ Ｐゴシック" charset="0"/>
                <a:cs typeface="ＭＳ Ｐゴシック" charset="0"/>
              </a:rPr>
              <a:t> Ce programme est contrôlé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par le noyau et plus précisément par les gènes présents dans l’ADN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Modèle 3D 19">
                <a:extLst>
                  <a:ext uri="{FF2B5EF4-FFF2-40B4-BE49-F238E27FC236}">
                    <a16:creationId xmlns:a16="http://schemas.microsoft.com/office/drawing/2014/main" id="{835060A7-9482-1A26-5DCF-DBF4B83C376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063955" y="3401790"/>
              <a:ext cx="963314" cy="96331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963314" cy="963314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55612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Modèle 3D 19">
                <a:extLst>
                  <a:ext uri="{FF2B5EF4-FFF2-40B4-BE49-F238E27FC236}">
                    <a16:creationId xmlns:a16="http://schemas.microsoft.com/office/drawing/2014/main" id="{835060A7-9482-1A26-5DCF-DBF4B83C37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63955" y="3401790"/>
                <a:ext cx="963314" cy="9633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6004736F-AB99-F654-81F2-1371F6D163D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139952" y="3401789"/>
              <a:ext cx="1028323" cy="102832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028323" cy="1028323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6113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6004736F-AB99-F654-81F2-1371F6D163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39952" y="3401789"/>
                <a:ext cx="1028323" cy="10283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60032" y="1837827"/>
              <a:ext cx="1028323" cy="102832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028323" cy="1028323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66113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0032" y="1837827"/>
                <a:ext cx="1028323" cy="1028323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E626AEA9-C99E-ACFD-59DE-F4C7A3BE4E6E}"/>
              </a:ext>
            </a:extLst>
          </p:cNvPr>
          <p:cNvSpPr/>
          <p:nvPr/>
        </p:nvSpPr>
        <p:spPr>
          <a:xfrm rot="10800000">
            <a:off x="5436095" y="3068960"/>
            <a:ext cx="288032" cy="288032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92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0" presetClass="exit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3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0.065"/>
                                          </p:val>
                                        </p:tav>
                                        <p:tav tm="6660">
                                          <p:val>
                                            <p:fltVal val="0.2543"/>
                                          </p:val>
                                        </p:tav>
                                        <p:tav tm="9990">
                                          <p:val>
                                            <p:fltVal val="0.5589"/>
                                          </p:val>
                                        </p:tav>
                                        <p:tav tm="13320">
                                          <p:val>
                                            <p:fltVal val="0.97"/>
                                          </p:val>
                                        </p:tav>
                                        <p:tav tm="16650">
                                          <p:val>
                                            <p:fltVal val="1.4787"/>
                                          </p:val>
                                        </p:tav>
                                        <p:tav tm="19970">
                                          <p:val>
                                            <p:fltVal val="2.0742"/>
                                          </p:val>
                                        </p:tav>
                                        <p:tav tm="23290">
                                          <p:val>
                                            <p:fltVal val="2.7492"/>
                                          </p:val>
                                        </p:tav>
                                        <p:tav tm="26620">
                                          <p:val>
                                            <p:fltVal val="3.4972"/>
                                          </p:val>
                                        </p:tav>
                                        <p:tav tm="29950">
                                          <p:val>
                                            <p:fltVal val="4.3074"/>
                                          </p:val>
                                        </p:tav>
                                        <p:tav tm="33280">
                                          <p:val>
                                            <p:fltVal val="5.1709"/>
                                          </p:val>
                                        </p:tav>
                                        <p:tav tm="36610">
                                          <p:val>
                                            <p:fltVal val="6.079"/>
                                          </p:val>
                                        </p:tav>
                                        <p:tav tm="39940">
                                          <p:val>
                                            <p:fltVal val="7.0227"/>
                                          </p:val>
                                        </p:tav>
                                        <p:tav tm="43270">
                                          <p:val>
                                            <p:fltVal val="7.9931"/>
                                          </p:val>
                                        </p:tav>
                                        <p:tav tm="46600">
                                          <p:val>
                                            <p:fltVal val="8.9815"/>
                                          </p:val>
                                        </p:tav>
                                        <p:tav tm="49930">
                                          <p:val>
                                            <p:fltVal val="9.979"/>
                                          </p:val>
                                        </p:tav>
                                        <p:tav tm="53250">
                                          <p:val>
                                            <p:fltVal val="10.9736"/>
                                          </p:val>
                                        </p:tav>
                                        <p:tav tm="56580">
                                          <p:val>
                                            <p:fltVal val="11.9626"/>
                                          </p:val>
                                        </p:tav>
                                        <p:tav tm="59900">
                                          <p:val>
                                            <p:fltVal val="12.9311"/>
                                          </p:val>
                                        </p:tav>
                                        <p:tav tm="63220">
                                          <p:val>
                                            <p:fltVal val="13.8735"/>
                                          </p:val>
                                        </p:tav>
                                        <p:tav tm="66540">
                                          <p:val>
                                            <p:fltVal val="14.781"/>
                                          </p:val>
                                        </p:tav>
                                        <p:tav tm="69870">
                                          <p:val>
                                            <p:fltVal val="15.6471"/>
                                          </p:val>
                                        </p:tav>
                                        <p:tav tm="73190">
                                          <p:val>
                                            <p:fltVal val="16.4581"/>
                                          </p:val>
                                        </p:tav>
                                        <p:tav tm="76510">
                                          <p:val>
                                            <p:fltVal val="17.2077"/>
                                          </p:val>
                                        </p:tav>
                                        <p:tav tm="79830">
                                          <p:val>
                                            <p:fltVal val="17.8872"/>
                                          </p:val>
                                        </p:tav>
                                        <p:tav tm="83160">
                                          <p:val>
                                            <p:fltVal val="18.4895"/>
                                          </p:val>
                                        </p:tav>
                                        <p:tav tm="86480">
                                          <p:val>
                                            <p:fltVal val="19.0021"/>
                                          </p:val>
                                        </p:tav>
                                        <p:tav tm="89800">
                                          <p:val>
                                            <p:fltVal val="19.4182"/>
                                          </p:val>
                                        </p:tav>
                                        <p:tav tm="93120">
                                          <p:val>
                                            <p:fltVal val="19.729"/>
                                          </p:val>
                                        </p:tav>
                                        <p:tav tm="96450">
                                          <p:val>
                                            <p:fltVal val="19.9261"/>
                                          </p:val>
                                        </p:tav>
                                        <p:tav tm="100000">
                                          <p:val>
                                            <p:fltVal val="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14505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Ces gènes peuvent subir des altérations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noyau transmet des ordres anormaux et la cellule se dérègle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Elle se multiplie sans contrôle et devient immortelle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Se forme alors, une tumeur primaire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5143776"/>
                  </p:ext>
                </p:extLst>
              </p:nvPr>
            </p:nvGraphicFramePr>
            <p:xfrm>
              <a:off x="4860032" y="1837827"/>
              <a:ext cx="1028323" cy="102832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028323" cy="1028323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66113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0032" y="1837827"/>
                <a:ext cx="1028323" cy="1028323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e 7">
            <a:extLst>
              <a:ext uri="{FF2B5EF4-FFF2-40B4-BE49-F238E27FC236}">
                <a16:creationId xmlns:a16="http://schemas.microsoft.com/office/drawing/2014/main" id="{01670478-0361-7FCA-B06B-DEE5335AA939}"/>
              </a:ext>
            </a:extLst>
          </p:cNvPr>
          <p:cNvGrpSpPr/>
          <p:nvPr/>
        </p:nvGrpSpPr>
        <p:grpSpPr>
          <a:xfrm>
            <a:off x="4424613" y="1470801"/>
            <a:ext cx="916016" cy="937156"/>
            <a:chOff x="4424613" y="1470801"/>
            <a:chExt cx="916016" cy="937156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2C947041-605E-EAB4-D1A0-18636835AD8D}"/>
                </a:ext>
              </a:extLst>
            </p:cNvPr>
            <p:cNvSpPr/>
            <p:nvPr/>
          </p:nvSpPr>
          <p:spPr>
            <a:xfrm>
              <a:off x="4424613" y="1470801"/>
              <a:ext cx="870838" cy="885217"/>
            </a:xfrm>
            <a:custGeom>
              <a:avLst/>
              <a:gdLst>
                <a:gd name="connsiteX0" fmla="*/ 0 w 870838"/>
                <a:gd name="connsiteY0" fmla="*/ 311285 h 885217"/>
                <a:gd name="connsiteX1" fmla="*/ 515566 w 870838"/>
                <a:gd name="connsiteY1" fmla="*/ 0 h 885217"/>
                <a:gd name="connsiteX2" fmla="*/ 515566 w 870838"/>
                <a:gd name="connsiteY2" fmla="*/ 0 h 885217"/>
                <a:gd name="connsiteX3" fmla="*/ 418289 w 870838"/>
                <a:gd name="connsiteY3" fmla="*/ 486383 h 885217"/>
                <a:gd name="connsiteX4" fmla="*/ 807396 w 870838"/>
                <a:gd name="connsiteY4" fmla="*/ 457200 h 885217"/>
                <a:gd name="connsiteX5" fmla="*/ 865762 w 870838"/>
                <a:gd name="connsiteY5" fmla="*/ 885217 h 88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0838" h="885217">
                  <a:moveTo>
                    <a:pt x="0" y="311285"/>
                  </a:moveTo>
                  <a:lnTo>
                    <a:pt x="515566" y="0"/>
                  </a:lnTo>
                  <a:lnTo>
                    <a:pt x="515566" y="0"/>
                  </a:lnTo>
                  <a:cubicBezTo>
                    <a:pt x="499353" y="81064"/>
                    <a:pt x="369651" y="410183"/>
                    <a:pt x="418289" y="486383"/>
                  </a:cubicBezTo>
                  <a:cubicBezTo>
                    <a:pt x="466927" y="562583"/>
                    <a:pt x="732817" y="390728"/>
                    <a:pt x="807396" y="457200"/>
                  </a:cubicBezTo>
                  <a:cubicBezTo>
                    <a:pt x="881975" y="523672"/>
                    <a:pt x="873868" y="704444"/>
                    <a:pt x="865762" y="88521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riangle isocèle 6">
              <a:extLst>
                <a:ext uri="{FF2B5EF4-FFF2-40B4-BE49-F238E27FC236}">
                  <a16:creationId xmlns:a16="http://schemas.microsoft.com/office/drawing/2014/main" id="{7ADEFB32-D138-7072-3C0C-C0E222E6543F}"/>
                </a:ext>
              </a:extLst>
            </p:cNvPr>
            <p:cNvSpPr/>
            <p:nvPr/>
          </p:nvSpPr>
          <p:spPr>
            <a:xfrm rot="10569856">
              <a:off x="5220378" y="2300410"/>
              <a:ext cx="120251" cy="10754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Modèle 3D 32">
                <a:extLst>
                  <a:ext uri="{FF2B5EF4-FFF2-40B4-BE49-F238E27FC236}">
                    <a16:creationId xmlns:a16="http://schemas.microsoft.com/office/drawing/2014/main" id="{87F3C00C-4605-CA0F-A3C8-FEAFD1C0776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5512111"/>
                  </p:ext>
                </p:extLst>
              </p:nvPr>
            </p:nvGraphicFramePr>
            <p:xfrm>
              <a:off x="5002185" y="262665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Modèle 3D 32">
                <a:extLst>
                  <a:ext uri="{FF2B5EF4-FFF2-40B4-BE49-F238E27FC236}">
                    <a16:creationId xmlns:a16="http://schemas.microsoft.com/office/drawing/2014/main" id="{87F3C00C-4605-CA0F-A3C8-FEAFD1C077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2185" y="262665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5" name="Modèle 3D 34">
                <a:extLst>
                  <a:ext uri="{FF2B5EF4-FFF2-40B4-BE49-F238E27FC236}">
                    <a16:creationId xmlns:a16="http://schemas.microsoft.com/office/drawing/2014/main" id="{79699E73-FA57-0C03-2518-B6EAA10E0AF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6015764"/>
                  </p:ext>
                </p:extLst>
              </p:nvPr>
            </p:nvGraphicFramePr>
            <p:xfrm>
              <a:off x="5154585" y="277905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5" name="Modèle 3D 34">
                <a:extLst>
                  <a:ext uri="{FF2B5EF4-FFF2-40B4-BE49-F238E27FC236}">
                    <a16:creationId xmlns:a16="http://schemas.microsoft.com/office/drawing/2014/main" id="{79699E73-FA57-0C03-2518-B6EAA10E0AF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54585" y="277905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6" name="Modèle 3D 35">
                <a:extLst>
                  <a:ext uri="{FF2B5EF4-FFF2-40B4-BE49-F238E27FC236}">
                    <a16:creationId xmlns:a16="http://schemas.microsoft.com/office/drawing/2014/main" id="{B00D92E1-2538-E83C-505A-4474E58E2D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0857892"/>
                  </p:ext>
                </p:extLst>
              </p:nvPr>
            </p:nvGraphicFramePr>
            <p:xfrm>
              <a:off x="5497207" y="2526941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6" name="Modèle 3D 35">
                <a:extLst>
                  <a:ext uri="{FF2B5EF4-FFF2-40B4-BE49-F238E27FC236}">
                    <a16:creationId xmlns:a16="http://schemas.microsoft.com/office/drawing/2014/main" id="{B00D92E1-2538-E83C-505A-4474E58E2D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7207" y="2526941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Modèle 3D 36">
                <a:extLst>
                  <a:ext uri="{FF2B5EF4-FFF2-40B4-BE49-F238E27FC236}">
                    <a16:creationId xmlns:a16="http://schemas.microsoft.com/office/drawing/2014/main" id="{D65AC416-7858-2894-64BC-88331CAA6B3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9736984"/>
                  </p:ext>
                </p:extLst>
              </p:nvPr>
            </p:nvGraphicFramePr>
            <p:xfrm>
              <a:off x="4706534" y="310097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Modèle 3D 36">
                <a:extLst>
                  <a:ext uri="{FF2B5EF4-FFF2-40B4-BE49-F238E27FC236}">
                    <a16:creationId xmlns:a16="http://schemas.microsoft.com/office/drawing/2014/main" id="{D65AC416-7858-2894-64BC-88331CAA6B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06534" y="310097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8" name="Modèle 3D 37">
                <a:extLst>
                  <a:ext uri="{FF2B5EF4-FFF2-40B4-BE49-F238E27FC236}">
                    <a16:creationId xmlns:a16="http://schemas.microsoft.com/office/drawing/2014/main" id="{669079B5-D74F-A72F-7B84-E17D572158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8640596"/>
                  </p:ext>
                </p:extLst>
              </p:nvPr>
            </p:nvGraphicFramePr>
            <p:xfrm>
              <a:off x="5298595" y="311287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8" name="Modèle 3D 37">
                <a:extLst>
                  <a:ext uri="{FF2B5EF4-FFF2-40B4-BE49-F238E27FC236}">
                    <a16:creationId xmlns:a16="http://schemas.microsoft.com/office/drawing/2014/main" id="{669079B5-D74F-A72F-7B84-E17D572158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98595" y="311287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9" name="Modèle 3D 38">
                <a:extLst>
                  <a:ext uri="{FF2B5EF4-FFF2-40B4-BE49-F238E27FC236}">
                    <a16:creationId xmlns:a16="http://schemas.microsoft.com/office/drawing/2014/main" id="{AB444290-69A0-D495-2902-25961D3F1F8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87736060"/>
                  </p:ext>
                </p:extLst>
              </p:nvPr>
            </p:nvGraphicFramePr>
            <p:xfrm>
              <a:off x="5027646" y="3452082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9" name="Modèle 3D 38">
                <a:extLst>
                  <a:ext uri="{FF2B5EF4-FFF2-40B4-BE49-F238E27FC236}">
                    <a16:creationId xmlns:a16="http://schemas.microsoft.com/office/drawing/2014/main" id="{AB444290-69A0-D495-2902-25961D3F1F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7646" y="3452082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0" name="Modèle 3D 39">
                <a:extLst>
                  <a:ext uri="{FF2B5EF4-FFF2-40B4-BE49-F238E27FC236}">
                    <a16:creationId xmlns:a16="http://schemas.microsoft.com/office/drawing/2014/main" id="{13F8A932-D66B-C747-7AB6-2E6352FA52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90916792"/>
                  </p:ext>
                </p:extLst>
              </p:nvPr>
            </p:nvGraphicFramePr>
            <p:xfrm>
              <a:off x="5565746" y="3376154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0" name="Modèle 3D 39">
                <a:extLst>
                  <a:ext uri="{FF2B5EF4-FFF2-40B4-BE49-F238E27FC236}">
                    <a16:creationId xmlns:a16="http://schemas.microsoft.com/office/drawing/2014/main" id="{13F8A932-D66B-C747-7AB6-2E6352FA52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65746" y="3376154"/>
                <a:ext cx="822323" cy="80234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arenthèse fermante 1">
            <a:extLst>
              <a:ext uri="{FF2B5EF4-FFF2-40B4-BE49-F238E27FC236}">
                <a16:creationId xmlns:a16="http://schemas.microsoft.com/office/drawing/2014/main" id="{65007976-FAC8-35CB-51F5-9012B166F3ED}"/>
              </a:ext>
            </a:extLst>
          </p:cNvPr>
          <p:cNvSpPr/>
          <p:nvPr/>
        </p:nvSpPr>
        <p:spPr>
          <a:xfrm>
            <a:off x="6586681" y="2526941"/>
            <a:ext cx="73551" cy="1550131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90172E-A3F2-ABE9-021A-DDE4456E595F}"/>
              </a:ext>
            </a:extLst>
          </p:cNvPr>
          <p:cNvSpPr txBox="1"/>
          <p:nvPr/>
        </p:nvSpPr>
        <p:spPr>
          <a:xfrm>
            <a:off x="6726650" y="3112873"/>
            <a:ext cx="1955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Tumeur Primaire</a:t>
            </a:r>
          </a:p>
        </p:txBody>
      </p:sp>
    </p:spTree>
    <p:extLst>
      <p:ext uri="{BB962C8B-B14F-4D97-AF65-F5344CB8AC3E}">
        <p14:creationId xmlns:p14="http://schemas.microsoft.com/office/powerpoint/2010/main" val="21744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14505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La tumeur primaire prolifère anarchiquement entrainant l’apparition de nouvelles mutations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Certaines d’entre elles favorisent la mutation de gènes responsable de la migration et l’invasion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Les cellules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envahiss-ent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tissu environnant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60032" y="1837827"/>
              <a:ext cx="1028323" cy="102832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028323" cy="1028323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66113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0032" y="1837827"/>
                <a:ext cx="1028323" cy="1028323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e 7">
            <a:extLst>
              <a:ext uri="{FF2B5EF4-FFF2-40B4-BE49-F238E27FC236}">
                <a16:creationId xmlns:a16="http://schemas.microsoft.com/office/drawing/2014/main" id="{01670478-0361-7FCA-B06B-DEE5335AA939}"/>
              </a:ext>
            </a:extLst>
          </p:cNvPr>
          <p:cNvGrpSpPr/>
          <p:nvPr/>
        </p:nvGrpSpPr>
        <p:grpSpPr>
          <a:xfrm>
            <a:off x="4424613" y="1470801"/>
            <a:ext cx="916016" cy="937156"/>
            <a:chOff x="4424613" y="1470801"/>
            <a:chExt cx="916016" cy="937156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2C947041-605E-EAB4-D1A0-18636835AD8D}"/>
                </a:ext>
              </a:extLst>
            </p:cNvPr>
            <p:cNvSpPr/>
            <p:nvPr/>
          </p:nvSpPr>
          <p:spPr>
            <a:xfrm>
              <a:off x="4424613" y="1470801"/>
              <a:ext cx="870838" cy="885217"/>
            </a:xfrm>
            <a:custGeom>
              <a:avLst/>
              <a:gdLst>
                <a:gd name="connsiteX0" fmla="*/ 0 w 870838"/>
                <a:gd name="connsiteY0" fmla="*/ 311285 h 885217"/>
                <a:gd name="connsiteX1" fmla="*/ 515566 w 870838"/>
                <a:gd name="connsiteY1" fmla="*/ 0 h 885217"/>
                <a:gd name="connsiteX2" fmla="*/ 515566 w 870838"/>
                <a:gd name="connsiteY2" fmla="*/ 0 h 885217"/>
                <a:gd name="connsiteX3" fmla="*/ 418289 w 870838"/>
                <a:gd name="connsiteY3" fmla="*/ 486383 h 885217"/>
                <a:gd name="connsiteX4" fmla="*/ 807396 w 870838"/>
                <a:gd name="connsiteY4" fmla="*/ 457200 h 885217"/>
                <a:gd name="connsiteX5" fmla="*/ 865762 w 870838"/>
                <a:gd name="connsiteY5" fmla="*/ 885217 h 88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0838" h="885217">
                  <a:moveTo>
                    <a:pt x="0" y="311285"/>
                  </a:moveTo>
                  <a:lnTo>
                    <a:pt x="515566" y="0"/>
                  </a:lnTo>
                  <a:lnTo>
                    <a:pt x="515566" y="0"/>
                  </a:lnTo>
                  <a:cubicBezTo>
                    <a:pt x="499353" y="81064"/>
                    <a:pt x="369651" y="410183"/>
                    <a:pt x="418289" y="486383"/>
                  </a:cubicBezTo>
                  <a:cubicBezTo>
                    <a:pt x="466927" y="562583"/>
                    <a:pt x="732817" y="390728"/>
                    <a:pt x="807396" y="457200"/>
                  </a:cubicBezTo>
                  <a:cubicBezTo>
                    <a:pt x="881975" y="523672"/>
                    <a:pt x="873868" y="704444"/>
                    <a:pt x="865762" y="88521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riangle isocèle 6">
              <a:extLst>
                <a:ext uri="{FF2B5EF4-FFF2-40B4-BE49-F238E27FC236}">
                  <a16:creationId xmlns:a16="http://schemas.microsoft.com/office/drawing/2014/main" id="{7ADEFB32-D138-7072-3C0C-C0E222E6543F}"/>
                </a:ext>
              </a:extLst>
            </p:cNvPr>
            <p:cNvSpPr/>
            <p:nvPr/>
          </p:nvSpPr>
          <p:spPr>
            <a:xfrm rot="10569856">
              <a:off x="5220378" y="2300410"/>
              <a:ext cx="120251" cy="10754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Modèle 3D 32">
                <a:extLst>
                  <a:ext uri="{FF2B5EF4-FFF2-40B4-BE49-F238E27FC236}">
                    <a16:creationId xmlns:a16="http://schemas.microsoft.com/office/drawing/2014/main" id="{87F3C00C-4605-CA0F-A3C8-FEAFD1C0776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002185" y="262665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Modèle 3D 32">
                <a:extLst>
                  <a:ext uri="{FF2B5EF4-FFF2-40B4-BE49-F238E27FC236}">
                    <a16:creationId xmlns:a16="http://schemas.microsoft.com/office/drawing/2014/main" id="{87F3C00C-4605-CA0F-A3C8-FEAFD1C077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2185" y="262665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5" name="Modèle 3D 34">
                <a:extLst>
                  <a:ext uri="{FF2B5EF4-FFF2-40B4-BE49-F238E27FC236}">
                    <a16:creationId xmlns:a16="http://schemas.microsoft.com/office/drawing/2014/main" id="{79699E73-FA57-0C03-2518-B6EAA10E0AF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54585" y="277905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5" name="Modèle 3D 34">
                <a:extLst>
                  <a:ext uri="{FF2B5EF4-FFF2-40B4-BE49-F238E27FC236}">
                    <a16:creationId xmlns:a16="http://schemas.microsoft.com/office/drawing/2014/main" id="{79699E73-FA57-0C03-2518-B6EAA10E0AF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54585" y="277905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6" name="Modèle 3D 35">
                <a:extLst>
                  <a:ext uri="{FF2B5EF4-FFF2-40B4-BE49-F238E27FC236}">
                    <a16:creationId xmlns:a16="http://schemas.microsoft.com/office/drawing/2014/main" id="{B00D92E1-2538-E83C-505A-4474E58E2D9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497207" y="2526941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6" name="Modèle 3D 35">
                <a:extLst>
                  <a:ext uri="{FF2B5EF4-FFF2-40B4-BE49-F238E27FC236}">
                    <a16:creationId xmlns:a16="http://schemas.microsoft.com/office/drawing/2014/main" id="{B00D92E1-2538-E83C-505A-4474E58E2D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7207" y="2526941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Modèle 3D 36">
                <a:extLst>
                  <a:ext uri="{FF2B5EF4-FFF2-40B4-BE49-F238E27FC236}">
                    <a16:creationId xmlns:a16="http://schemas.microsoft.com/office/drawing/2014/main" id="{D65AC416-7858-2894-64BC-88331CAA6B3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706534" y="310097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Modèle 3D 36">
                <a:extLst>
                  <a:ext uri="{FF2B5EF4-FFF2-40B4-BE49-F238E27FC236}">
                    <a16:creationId xmlns:a16="http://schemas.microsoft.com/office/drawing/2014/main" id="{D65AC416-7858-2894-64BC-88331CAA6B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06534" y="310097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8" name="Modèle 3D 37">
                <a:extLst>
                  <a:ext uri="{FF2B5EF4-FFF2-40B4-BE49-F238E27FC236}">
                    <a16:creationId xmlns:a16="http://schemas.microsoft.com/office/drawing/2014/main" id="{669079B5-D74F-A72F-7B84-E17D572158F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298595" y="311287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8" name="Modèle 3D 37">
                <a:extLst>
                  <a:ext uri="{FF2B5EF4-FFF2-40B4-BE49-F238E27FC236}">
                    <a16:creationId xmlns:a16="http://schemas.microsoft.com/office/drawing/2014/main" id="{669079B5-D74F-A72F-7B84-E17D572158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98595" y="311287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9" name="Modèle 3D 38">
                <a:extLst>
                  <a:ext uri="{FF2B5EF4-FFF2-40B4-BE49-F238E27FC236}">
                    <a16:creationId xmlns:a16="http://schemas.microsoft.com/office/drawing/2014/main" id="{AB444290-69A0-D495-2902-25961D3F1F8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027646" y="3452082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9" name="Modèle 3D 38">
                <a:extLst>
                  <a:ext uri="{FF2B5EF4-FFF2-40B4-BE49-F238E27FC236}">
                    <a16:creationId xmlns:a16="http://schemas.microsoft.com/office/drawing/2014/main" id="{AB444290-69A0-D495-2902-25961D3F1F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7646" y="3452082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0" name="Modèle 3D 39">
                <a:extLst>
                  <a:ext uri="{FF2B5EF4-FFF2-40B4-BE49-F238E27FC236}">
                    <a16:creationId xmlns:a16="http://schemas.microsoft.com/office/drawing/2014/main" id="{13F8A932-D66B-C747-7AB6-2E6352FA52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565746" y="3376154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0" name="Modèle 3D 39">
                <a:extLst>
                  <a:ext uri="{FF2B5EF4-FFF2-40B4-BE49-F238E27FC236}">
                    <a16:creationId xmlns:a16="http://schemas.microsoft.com/office/drawing/2014/main" id="{13F8A932-D66B-C747-7AB6-2E6352FA52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65746" y="3376154"/>
                <a:ext cx="822323" cy="80234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arenthèse fermante 1">
            <a:extLst>
              <a:ext uri="{FF2B5EF4-FFF2-40B4-BE49-F238E27FC236}">
                <a16:creationId xmlns:a16="http://schemas.microsoft.com/office/drawing/2014/main" id="{65007976-FAC8-35CB-51F5-9012B166F3ED}"/>
              </a:ext>
            </a:extLst>
          </p:cNvPr>
          <p:cNvSpPr/>
          <p:nvPr/>
        </p:nvSpPr>
        <p:spPr>
          <a:xfrm>
            <a:off x="6586681" y="2526941"/>
            <a:ext cx="73551" cy="1550131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90172E-A3F2-ABE9-021A-DDE4456E595F}"/>
              </a:ext>
            </a:extLst>
          </p:cNvPr>
          <p:cNvSpPr txBox="1"/>
          <p:nvPr/>
        </p:nvSpPr>
        <p:spPr>
          <a:xfrm>
            <a:off x="6726650" y="3112873"/>
            <a:ext cx="1955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Tumeur Primaire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>
                <a:extLst>
                  <a:ext uri="{FF2B5EF4-FFF2-40B4-BE49-F238E27FC236}">
                    <a16:creationId xmlns:a16="http://schemas.microsoft.com/office/drawing/2014/main" id="{BC2B6B65-77A0-E2EF-97D7-7A6E619BD23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5330771"/>
                  </p:ext>
                </p:extLst>
              </p:nvPr>
            </p:nvGraphicFramePr>
            <p:xfrm>
              <a:off x="4652199" y="3750799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>
                <a:extLst>
                  <a:ext uri="{FF2B5EF4-FFF2-40B4-BE49-F238E27FC236}">
                    <a16:creationId xmlns:a16="http://schemas.microsoft.com/office/drawing/2014/main" id="{BC2B6B65-77A0-E2EF-97D7-7A6E619BD23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52199" y="3750799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Modèle 3D 8">
                <a:extLst>
                  <a:ext uri="{FF2B5EF4-FFF2-40B4-BE49-F238E27FC236}">
                    <a16:creationId xmlns:a16="http://schemas.microsoft.com/office/drawing/2014/main" id="{EA3C6532-719B-803B-1B33-34792DE5A42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02979761"/>
                  </p:ext>
                </p:extLst>
              </p:nvPr>
            </p:nvGraphicFramePr>
            <p:xfrm>
              <a:off x="5159631" y="3847238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Modèle 3D 8">
                <a:extLst>
                  <a:ext uri="{FF2B5EF4-FFF2-40B4-BE49-F238E27FC236}">
                    <a16:creationId xmlns:a16="http://schemas.microsoft.com/office/drawing/2014/main" id="{EA3C6532-719B-803B-1B33-34792DE5A4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59631" y="3847238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èle 3D 9">
                <a:extLst>
                  <a:ext uri="{FF2B5EF4-FFF2-40B4-BE49-F238E27FC236}">
                    <a16:creationId xmlns:a16="http://schemas.microsoft.com/office/drawing/2014/main" id="{08A60E33-D07C-0E0B-D30F-8BC343B3C3C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7125789"/>
                  </p:ext>
                </p:extLst>
              </p:nvPr>
            </p:nvGraphicFramePr>
            <p:xfrm>
              <a:off x="5312031" y="3999638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èle 3D 9">
                <a:extLst>
                  <a:ext uri="{FF2B5EF4-FFF2-40B4-BE49-F238E27FC236}">
                    <a16:creationId xmlns:a16="http://schemas.microsoft.com/office/drawing/2014/main" id="{08A60E33-D07C-0E0B-D30F-8BC343B3C3C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12031" y="3999638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Modèle 3D 10">
                <a:extLst>
                  <a:ext uri="{FF2B5EF4-FFF2-40B4-BE49-F238E27FC236}">
                    <a16:creationId xmlns:a16="http://schemas.microsoft.com/office/drawing/2014/main" id="{17B12A29-5659-5801-C9B2-CA7EB9BFB4E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74613423"/>
                  </p:ext>
                </p:extLst>
              </p:nvPr>
            </p:nvGraphicFramePr>
            <p:xfrm>
              <a:off x="5709756" y="3648896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Modèle 3D 10">
                <a:extLst>
                  <a:ext uri="{FF2B5EF4-FFF2-40B4-BE49-F238E27FC236}">
                    <a16:creationId xmlns:a16="http://schemas.microsoft.com/office/drawing/2014/main" id="{17B12A29-5659-5801-C9B2-CA7EB9BFB4E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09756" y="3648896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>
                <a:extLst>
                  <a:ext uri="{FF2B5EF4-FFF2-40B4-BE49-F238E27FC236}">
                    <a16:creationId xmlns:a16="http://schemas.microsoft.com/office/drawing/2014/main" id="{69D50DA4-98EB-70FA-48A1-611E859804A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59375868"/>
                  </p:ext>
                </p:extLst>
              </p:nvPr>
            </p:nvGraphicFramePr>
            <p:xfrm>
              <a:off x="4806983" y="4113077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>
                <a:extLst>
                  <a:ext uri="{FF2B5EF4-FFF2-40B4-BE49-F238E27FC236}">
                    <a16:creationId xmlns:a16="http://schemas.microsoft.com/office/drawing/2014/main" id="{69D50DA4-98EB-70FA-48A1-611E859804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06983" y="4113077"/>
                <a:ext cx="738452" cy="7384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568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2084 L -0.00937 0.08727 L -0.08489 0.10741 L -0.10937 0.18056 L -0.15937 0.23843 " pathEditMode="relative" ptsTypes="AAA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5 0.00278 L 0.01823 0.12222 L 0.08229 0.1787 L 0.15503 0.29329 L 0.19184 0.32477 " pathEditMode="relative" ptsTypes="AAA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14505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Et peuvent former des tumeurs secondaires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en-core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appelées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métas-tases</a:t>
            </a: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60032" y="1837827"/>
              <a:ext cx="1028323" cy="102832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028323" cy="1028323"/>
                    </a:xfrm>
                    <a:prstGeom prst="rect">
                      <a:avLst/>
                    </a:prstGeom>
                  </am3d:spPr>
                  <am3d:camera>
                    <am3d:pos x="0" y="0" z="735044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01378" d="1000000"/>
                    <am3d:preTrans dx="-39432373" dy="3735470" dz="-1268224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66113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èle 3D 23">
                <a:extLst>
                  <a:ext uri="{FF2B5EF4-FFF2-40B4-BE49-F238E27FC236}">
                    <a16:creationId xmlns:a16="http://schemas.microsoft.com/office/drawing/2014/main" id="{9A574E71-66E5-CCB5-7827-3A7329650C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60032" y="1837827"/>
                <a:ext cx="1028323" cy="1028323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e 7">
            <a:extLst>
              <a:ext uri="{FF2B5EF4-FFF2-40B4-BE49-F238E27FC236}">
                <a16:creationId xmlns:a16="http://schemas.microsoft.com/office/drawing/2014/main" id="{01670478-0361-7FCA-B06B-DEE5335AA939}"/>
              </a:ext>
            </a:extLst>
          </p:cNvPr>
          <p:cNvGrpSpPr/>
          <p:nvPr/>
        </p:nvGrpSpPr>
        <p:grpSpPr>
          <a:xfrm>
            <a:off x="4424613" y="1470801"/>
            <a:ext cx="916016" cy="937156"/>
            <a:chOff x="4424613" y="1470801"/>
            <a:chExt cx="916016" cy="937156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2C947041-605E-EAB4-D1A0-18636835AD8D}"/>
                </a:ext>
              </a:extLst>
            </p:cNvPr>
            <p:cNvSpPr/>
            <p:nvPr/>
          </p:nvSpPr>
          <p:spPr>
            <a:xfrm>
              <a:off x="4424613" y="1470801"/>
              <a:ext cx="870838" cy="885217"/>
            </a:xfrm>
            <a:custGeom>
              <a:avLst/>
              <a:gdLst>
                <a:gd name="connsiteX0" fmla="*/ 0 w 870838"/>
                <a:gd name="connsiteY0" fmla="*/ 311285 h 885217"/>
                <a:gd name="connsiteX1" fmla="*/ 515566 w 870838"/>
                <a:gd name="connsiteY1" fmla="*/ 0 h 885217"/>
                <a:gd name="connsiteX2" fmla="*/ 515566 w 870838"/>
                <a:gd name="connsiteY2" fmla="*/ 0 h 885217"/>
                <a:gd name="connsiteX3" fmla="*/ 418289 w 870838"/>
                <a:gd name="connsiteY3" fmla="*/ 486383 h 885217"/>
                <a:gd name="connsiteX4" fmla="*/ 807396 w 870838"/>
                <a:gd name="connsiteY4" fmla="*/ 457200 h 885217"/>
                <a:gd name="connsiteX5" fmla="*/ 865762 w 870838"/>
                <a:gd name="connsiteY5" fmla="*/ 885217 h 88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0838" h="885217">
                  <a:moveTo>
                    <a:pt x="0" y="311285"/>
                  </a:moveTo>
                  <a:lnTo>
                    <a:pt x="515566" y="0"/>
                  </a:lnTo>
                  <a:lnTo>
                    <a:pt x="515566" y="0"/>
                  </a:lnTo>
                  <a:cubicBezTo>
                    <a:pt x="499353" y="81064"/>
                    <a:pt x="369651" y="410183"/>
                    <a:pt x="418289" y="486383"/>
                  </a:cubicBezTo>
                  <a:cubicBezTo>
                    <a:pt x="466927" y="562583"/>
                    <a:pt x="732817" y="390728"/>
                    <a:pt x="807396" y="457200"/>
                  </a:cubicBezTo>
                  <a:cubicBezTo>
                    <a:pt x="881975" y="523672"/>
                    <a:pt x="873868" y="704444"/>
                    <a:pt x="865762" y="88521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Triangle isocèle 6">
              <a:extLst>
                <a:ext uri="{FF2B5EF4-FFF2-40B4-BE49-F238E27FC236}">
                  <a16:creationId xmlns:a16="http://schemas.microsoft.com/office/drawing/2014/main" id="{7ADEFB32-D138-7072-3C0C-C0E222E6543F}"/>
                </a:ext>
              </a:extLst>
            </p:cNvPr>
            <p:cNvSpPr/>
            <p:nvPr/>
          </p:nvSpPr>
          <p:spPr>
            <a:xfrm rot="10569856">
              <a:off x="5220378" y="2300410"/>
              <a:ext cx="120251" cy="10754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Modèle 3D 32">
                <a:extLst>
                  <a:ext uri="{FF2B5EF4-FFF2-40B4-BE49-F238E27FC236}">
                    <a16:creationId xmlns:a16="http://schemas.microsoft.com/office/drawing/2014/main" id="{87F3C00C-4605-CA0F-A3C8-FEAFD1C0776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002185" y="262665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Modèle 3D 32">
                <a:extLst>
                  <a:ext uri="{FF2B5EF4-FFF2-40B4-BE49-F238E27FC236}">
                    <a16:creationId xmlns:a16="http://schemas.microsoft.com/office/drawing/2014/main" id="{87F3C00C-4605-CA0F-A3C8-FEAFD1C0776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2185" y="262665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5" name="Modèle 3D 34">
                <a:extLst>
                  <a:ext uri="{FF2B5EF4-FFF2-40B4-BE49-F238E27FC236}">
                    <a16:creationId xmlns:a16="http://schemas.microsoft.com/office/drawing/2014/main" id="{79699E73-FA57-0C03-2518-B6EAA10E0AF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54585" y="277905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5" name="Modèle 3D 34">
                <a:extLst>
                  <a:ext uri="{FF2B5EF4-FFF2-40B4-BE49-F238E27FC236}">
                    <a16:creationId xmlns:a16="http://schemas.microsoft.com/office/drawing/2014/main" id="{79699E73-FA57-0C03-2518-B6EAA10E0AF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54585" y="277905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6" name="Modèle 3D 35">
                <a:extLst>
                  <a:ext uri="{FF2B5EF4-FFF2-40B4-BE49-F238E27FC236}">
                    <a16:creationId xmlns:a16="http://schemas.microsoft.com/office/drawing/2014/main" id="{B00D92E1-2538-E83C-505A-4474E58E2D9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497207" y="2526941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6" name="Modèle 3D 35">
                <a:extLst>
                  <a:ext uri="{FF2B5EF4-FFF2-40B4-BE49-F238E27FC236}">
                    <a16:creationId xmlns:a16="http://schemas.microsoft.com/office/drawing/2014/main" id="{B00D92E1-2538-E83C-505A-4474E58E2D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7207" y="2526941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Modèle 3D 36">
                <a:extLst>
                  <a:ext uri="{FF2B5EF4-FFF2-40B4-BE49-F238E27FC236}">
                    <a16:creationId xmlns:a16="http://schemas.microsoft.com/office/drawing/2014/main" id="{D65AC416-7858-2894-64BC-88331CAA6B3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706534" y="310097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Modèle 3D 36">
                <a:extLst>
                  <a:ext uri="{FF2B5EF4-FFF2-40B4-BE49-F238E27FC236}">
                    <a16:creationId xmlns:a16="http://schemas.microsoft.com/office/drawing/2014/main" id="{D65AC416-7858-2894-64BC-88331CAA6B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06534" y="310097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8" name="Modèle 3D 37">
                <a:extLst>
                  <a:ext uri="{FF2B5EF4-FFF2-40B4-BE49-F238E27FC236}">
                    <a16:creationId xmlns:a16="http://schemas.microsoft.com/office/drawing/2014/main" id="{669079B5-D74F-A72F-7B84-E17D572158F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298595" y="3112873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8" name="Modèle 3D 37">
                <a:extLst>
                  <a:ext uri="{FF2B5EF4-FFF2-40B4-BE49-F238E27FC236}">
                    <a16:creationId xmlns:a16="http://schemas.microsoft.com/office/drawing/2014/main" id="{669079B5-D74F-A72F-7B84-E17D572158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98595" y="3112873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9" name="Modèle 3D 38">
                <a:extLst>
                  <a:ext uri="{FF2B5EF4-FFF2-40B4-BE49-F238E27FC236}">
                    <a16:creationId xmlns:a16="http://schemas.microsoft.com/office/drawing/2014/main" id="{AB444290-69A0-D495-2902-25961D3F1F8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027646" y="3452082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9" name="Modèle 3D 38">
                <a:extLst>
                  <a:ext uri="{FF2B5EF4-FFF2-40B4-BE49-F238E27FC236}">
                    <a16:creationId xmlns:a16="http://schemas.microsoft.com/office/drawing/2014/main" id="{AB444290-69A0-D495-2902-25961D3F1F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7646" y="3452082"/>
                <a:ext cx="822323" cy="802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0" name="Modèle 3D 39">
                <a:extLst>
                  <a:ext uri="{FF2B5EF4-FFF2-40B4-BE49-F238E27FC236}">
                    <a16:creationId xmlns:a16="http://schemas.microsoft.com/office/drawing/2014/main" id="{13F8A932-D66B-C747-7AB6-2E6352FA52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565746" y="3376154"/>
              <a:ext cx="822323" cy="80234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22323" cy="80234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42158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0" name="Modèle 3D 39">
                <a:extLst>
                  <a:ext uri="{FF2B5EF4-FFF2-40B4-BE49-F238E27FC236}">
                    <a16:creationId xmlns:a16="http://schemas.microsoft.com/office/drawing/2014/main" id="{13F8A932-D66B-C747-7AB6-2E6352FA52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65746" y="3376154"/>
                <a:ext cx="822323" cy="80234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Parenthèse fermante 1">
            <a:extLst>
              <a:ext uri="{FF2B5EF4-FFF2-40B4-BE49-F238E27FC236}">
                <a16:creationId xmlns:a16="http://schemas.microsoft.com/office/drawing/2014/main" id="{65007976-FAC8-35CB-51F5-9012B166F3ED}"/>
              </a:ext>
            </a:extLst>
          </p:cNvPr>
          <p:cNvSpPr/>
          <p:nvPr/>
        </p:nvSpPr>
        <p:spPr>
          <a:xfrm>
            <a:off x="6586681" y="2526941"/>
            <a:ext cx="73551" cy="1550131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90172E-A3F2-ABE9-021A-DDE4456E595F}"/>
              </a:ext>
            </a:extLst>
          </p:cNvPr>
          <p:cNvSpPr txBox="1"/>
          <p:nvPr/>
        </p:nvSpPr>
        <p:spPr>
          <a:xfrm>
            <a:off x="6726650" y="3112873"/>
            <a:ext cx="1955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Tumeur Primaire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>
                <a:extLst>
                  <a:ext uri="{FF2B5EF4-FFF2-40B4-BE49-F238E27FC236}">
                    <a16:creationId xmlns:a16="http://schemas.microsoft.com/office/drawing/2014/main" id="{BC2B6B65-77A0-E2EF-97D7-7A6E619BD23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652199" y="3750799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>
                <a:extLst>
                  <a:ext uri="{FF2B5EF4-FFF2-40B4-BE49-F238E27FC236}">
                    <a16:creationId xmlns:a16="http://schemas.microsoft.com/office/drawing/2014/main" id="{BC2B6B65-77A0-E2EF-97D7-7A6E619BD23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52199" y="3750799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Modèle 3D 8">
                <a:extLst>
                  <a:ext uri="{FF2B5EF4-FFF2-40B4-BE49-F238E27FC236}">
                    <a16:creationId xmlns:a16="http://schemas.microsoft.com/office/drawing/2014/main" id="{EA3C6532-719B-803B-1B33-34792DE5A42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59631" y="3847238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Modèle 3D 8">
                <a:extLst>
                  <a:ext uri="{FF2B5EF4-FFF2-40B4-BE49-F238E27FC236}">
                    <a16:creationId xmlns:a16="http://schemas.microsoft.com/office/drawing/2014/main" id="{EA3C6532-719B-803B-1B33-34792DE5A4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59631" y="3847238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èle 3D 9">
                <a:extLst>
                  <a:ext uri="{FF2B5EF4-FFF2-40B4-BE49-F238E27FC236}">
                    <a16:creationId xmlns:a16="http://schemas.microsoft.com/office/drawing/2014/main" id="{08A60E33-D07C-0E0B-D30F-8BC343B3C3C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312031" y="3999638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èle 3D 9">
                <a:extLst>
                  <a:ext uri="{FF2B5EF4-FFF2-40B4-BE49-F238E27FC236}">
                    <a16:creationId xmlns:a16="http://schemas.microsoft.com/office/drawing/2014/main" id="{08A60E33-D07C-0E0B-D30F-8BC343B3C3C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12031" y="3999638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Modèle 3D 10">
                <a:extLst>
                  <a:ext uri="{FF2B5EF4-FFF2-40B4-BE49-F238E27FC236}">
                    <a16:creationId xmlns:a16="http://schemas.microsoft.com/office/drawing/2014/main" id="{17B12A29-5659-5801-C9B2-CA7EB9BFB4E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709756" y="3648896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Modèle 3D 10">
                <a:extLst>
                  <a:ext uri="{FF2B5EF4-FFF2-40B4-BE49-F238E27FC236}">
                    <a16:creationId xmlns:a16="http://schemas.microsoft.com/office/drawing/2014/main" id="{17B12A29-5659-5801-C9B2-CA7EB9BFB4E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09756" y="3648896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>
                <a:extLst>
                  <a:ext uri="{FF2B5EF4-FFF2-40B4-BE49-F238E27FC236}">
                    <a16:creationId xmlns:a16="http://schemas.microsoft.com/office/drawing/2014/main" id="{69D50DA4-98EB-70FA-48A1-611E859804A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06983" y="4113077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>
                <a:extLst>
                  <a:ext uri="{FF2B5EF4-FFF2-40B4-BE49-F238E27FC236}">
                    <a16:creationId xmlns:a16="http://schemas.microsoft.com/office/drawing/2014/main" id="{69D50DA4-98EB-70FA-48A1-611E859804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06983" y="4113077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èle 3D 13">
                <a:extLst>
                  <a:ext uri="{FF2B5EF4-FFF2-40B4-BE49-F238E27FC236}">
                    <a16:creationId xmlns:a16="http://schemas.microsoft.com/office/drawing/2014/main" id="{7A66F8FC-9947-E30A-E36E-0C0FA58505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355681"/>
                  </p:ext>
                </p:extLst>
              </p:nvPr>
            </p:nvGraphicFramePr>
            <p:xfrm>
              <a:off x="3339318" y="5661248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èle 3D 13">
                <a:extLst>
                  <a:ext uri="{FF2B5EF4-FFF2-40B4-BE49-F238E27FC236}">
                    <a16:creationId xmlns:a16="http://schemas.microsoft.com/office/drawing/2014/main" id="{7A66F8FC-9947-E30A-E36E-0C0FA58505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39318" y="5661248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èle 3D 14">
                <a:extLst>
                  <a:ext uri="{FF2B5EF4-FFF2-40B4-BE49-F238E27FC236}">
                    <a16:creationId xmlns:a16="http://schemas.microsoft.com/office/drawing/2014/main" id="{107736F9-621F-1D78-4537-EB87DAA065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2527624"/>
                  </p:ext>
                </p:extLst>
              </p:nvPr>
            </p:nvGraphicFramePr>
            <p:xfrm>
              <a:off x="7769149" y="5801416"/>
              <a:ext cx="738452" cy="738452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8452" cy="73845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èle 3D 14">
                <a:extLst>
                  <a:ext uri="{FF2B5EF4-FFF2-40B4-BE49-F238E27FC236}">
                    <a16:creationId xmlns:a16="http://schemas.microsoft.com/office/drawing/2014/main" id="{107736F9-621F-1D78-4537-EB87DAA065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69149" y="5801416"/>
                <a:ext cx="738452" cy="7384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èle 3D 15">
                <a:extLst>
                  <a:ext uri="{FF2B5EF4-FFF2-40B4-BE49-F238E27FC236}">
                    <a16:creationId xmlns:a16="http://schemas.microsoft.com/office/drawing/2014/main" id="{81DE72A7-D13E-AE9B-B0D8-847B1FA0288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15573591"/>
                  </p:ext>
                </p:extLst>
              </p:nvPr>
            </p:nvGraphicFramePr>
            <p:xfrm>
              <a:off x="7347963" y="6030473"/>
              <a:ext cx="732874" cy="732874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2874" cy="732874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 ax="125482" ay="-187813" az="-6856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118973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èle 3D 15">
                <a:extLst>
                  <a:ext uri="{FF2B5EF4-FFF2-40B4-BE49-F238E27FC236}">
                    <a16:creationId xmlns:a16="http://schemas.microsoft.com/office/drawing/2014/main" id="{81DE72A7-D13E-AE9B-B0D8-847B1FA028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47963" y="6030473"/>
                <a:ext cx="732874" cy="7328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Modèle 3D 16">
                <a:extLst>
                  <a:ext uri="{FF2B5EF4-FFF2-40B4-BE49-F238E27FC236}">
                    <a16:creationId xmlns:a16="http://schemas.microsoft.com/office/drawing/2014/main" id="{123A6910-8BD3-1276-46FB-8EBE8EFDEEC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03742614"/>
                  </p:ext>
                </p:extLst>
              </p:nvPr>
            </p:nvGraphicFramePr>
            <p:xfrm>
              <a:off x="8132483" y="5787623"/>
              <a:ext cx="740149" cy="716559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40149" cy="716559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 ax="-501498" ay="123972" az="-18212"/>
                    <am3d:postTrans dx="0" dy="0" dz="0"/>
                  </am3d:trans>
                  <am3d:raster rName="Office3DRenderer" rVer="16.0.8326">
                    <am3d:blip r:embed="rId10"/>
                  </am3d:raster>
                  <am3d:objViewport viewportSz="11897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Modèle 3D 16">
                <a:extLst>
                  <a:ext uri="{FF2B5EF4-FFF2-40B4-BE49-F238E27FC236}">
                    <a16:creationId xmlns:a16="http://schemas.microsoft.com/office/drawing/2014/main" id="{123A6910-8BD3-1276-46FB-8EBE8EFDEEC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32483" y="5787623"/>
                <a:ext cx="740149" cy="7165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èle 3D 17">
                <a:extLst>
                  <a:ext uri="{FF2B5EF4-FFF2-40B4-BE49-F238E27FC236}">
                    <a16:creationId xmlns:a16="http://schemas.microsoft.com/office/drawing/2014/main" id="{AC37BA0A-9812-9759-9EBF-65D730FDB26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41613890"/>
                  </p:ext>
                </p:extLst>
              </p:nvPr>
            </p:nvGraphicFramePr>
            <p:xfrm>
              <a:off x="7707431" y="5417726"/>
              <a:ext cx="732873" cy="73287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2873" cy="732873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18972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èle 3D 17">
                <a:extLst>
                  <a:ext uri="{FF2B5EF4-FFF2-40B4-BE49-F238E27FC236}">
                    <a16:creationId xmlns:a16="http://schemas.microsoft.com/office/drawing/2014/main" id="{AC37BA0A-9812-9759-9EBF-65D730FDB2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07431" y="5417726"/>
                <a:ext cx="732873" cy="7328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9" name="Modèle 3D 18">
                <a:extLst>
                  <a:ext uri="{FF2B5EF4-FFF2-40B4-BE49-F238E27FC236}">
                    <a16:creationId xmlns:a16="http://schemas.microsoft.com/office/drawing/2014/main" id="{646FB41F-DB81-FCB8-B216-DC02A98A18B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0675064"/>
                  </p:ext>
                </p:extLst>
              </p:nvPr>
            </p:nvGraphicFramePr>
            <p:xfrm>
              <a:off x="3842327" y="5435393"/>
              <a:ext cx="732873" cy="73287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2873" cy="732873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18972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9" name="Modèle 3D 18">
                <a:extLst>
                  <a:ext uri="{FF2B5EF4-FFF2-40B4-BE49-F238E27FC236}">
                    <a16:creationId xmlns:a16="http://schemas.microsoft.com/office/drawing/2014/main" id="{646FB41F-DB81-FCB8-B216-DC02A98A18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42327" y="5435393"/>
                <a:ext cx="732873" cy="7328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Modèle 3D 19">
                <a:extLst>
                  <a:ext uri="{FF2B5EF4-FFF2-40B4-BE49-F238E27FC236}">
                    <a16:creationId xmlns:a16="http://schemas.microsoft.com/office/drawing/2014/main" id="{5164344D-EC72-F0AB-5825-48936CADFEF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89821454"/>
                  </p:ext>
                </p:extLst>
              </p:nvPr>
            </p:nvGraphicFramePr>
            <p:xfrm>
              <a:off x="3827463" y="5917547"/>
              <a:ext cx="732873" cy="73287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2873" cy="732873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18972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Modèle 3D 19">
                <a:extLst>
                  <a:ext uri="{FF2B5EF4-FFF2-40B4-BE49-F238E27FC236}">
                    <a16:creationId xmlns:a16="http://schemas.microsoft.com/office/drawing/2014/main" id="{5164344D-EC72-F0AB-5825-48936CADFEF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27463" y="5917547"/>
                <a:ext cx="732873" cy="7328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4ABE916A-403B-60CA-B600-7FF13C7C1D6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3073808"/>
                  </p:ext>
                </p:extLst>
              </p:nvPr>
            </p:nvGraphicFramePr>
            <p:xfrm>
              <a:off x="3294097" y="5258084"/>
              <a:ext cx="732873" cy="732873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732873" cy="732873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118972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4ABE916A-403B-60CA-B600-7FF13C7C1D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94097" y="5258084"/>
                <a:ext cx="732873" cy="732873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Parenthèse fermante 21">
            <a:extLst>
              <a:ext uri="{FF2B5EF4-FFF2-40B4-BE49-F238E27FC236}">
                <a16:creationId xmlns:a16="http://schemas.microsoft.com/office/drawing/2014/main" id="{B596E622-138D-AFC7-872B-872257C88B86}"/>
              </a:ext>
            </a:extLst>
          </p:cNvPr>
          <p:cNvSpPr/>
          <p:nvPr/>
        </p:nvSpPr>
        <p:spPr>
          <a:xfrm>
            <a:off x="4660815" y="5258084"/>
            <a:ext cx="45719" cy="1392336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66C64B3-9A9C-8C53-9172-BED9C971C4E2}"/>
              </a:ext>
            </a:extLst>
          </p:cNvPr>
          <p:cNvSpPr txBox="1"/>
          <p:nvPr/>
        </p:nvSpPr>
        <p:spPr>
          <a:xfrm>
            <a:off x="4860032" y="5801416"/>
            <a:ext cx="1988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Tumeurs secondaires</a:t>
            </a:r>
          </a:p>
        </p:txBody>
      </p:sp>
      <p:sp>
        <p:nvSpPr>
          <p:cNvPr id="25" name="Parenthèse fermante 24">
            <a:extLst>
              <a:ext uri="{FF2B5EF4-FFF2-40B4-BE49-F238E27FC236}">
                <a16:creationId xmlns:a16="http://schemas.microsoft.com/office/drawing/2014/main" id="{D60B4425-AAAE-BEAF-BB0E-A6B7E127B83C}"/>
              </a:ext>
            </a:extLst>
          </p:cNvPr>
          <p:cNvSpPr/>
          <p:nvPr/>
        </p:nvSpPr>
        <p:spPr>
          <a:xfrm rot="10800000">
            <a:off x="6891964" y="5254555"/>
            <a:ext cx="45719" cy="1392336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41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F771EC8-6A87-2AB7-DBF6-8B776AA29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593" y="1145586"/>
            <a:ext cx="2833503" cy="5595782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16</a:t>
            </a:fld>
            <a:endParaRPr lang="fr-FR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>
                <a:extLst>
                  <a:ext uri="{FF2B5EF4-FFF2-40B4-BE49-F238E27FC236}">
                    <a16:creationId xmlns:a16="http://schemas.microsoft.com/office/drawing/2014/main" id="{8E27D103-8155-C1D4-17E9-2E8FC5E6575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66888456"/>
                  </p:ext>
                </p:extLst>
              </p:nvPr>
            </p:nvGraphicFramePr>
            <p:xfrm>
              <a:off x="4283968" y="2924944"/>
              <a:ext cx="201763" cy="19686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01763" cy="19686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48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>
                <a:extLst>
                  <a:ext uri="{FF2B5EF4-FFF2-40B4-BE49-F238E27FC236}">
                    <a16:creationId xmlns:a16="http://schemas.microsoft.com/office/drawing/2014/main" id="{8E27D103-8155-C1D4-17E9-2E8FC5E657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83968" y="2924944"/>
                <a:ext cx="201763" cy="19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>
                <a:extLst>
                  <a:ext uri="{FF2B5EF4-FFF2-40B4-BE49-F238E27FC236}">
                    <a16:creationId xmlns:a16="http://schemas.microsoft.com/office/drawing/2014/main" id="{229AC22F-0904-25E7-9C31-0061FE76100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3218733"/>
                  </p:ext>
                </p:extLst>
              </p:nvPr>
            </p:nvGraphicFramePr>
            <p:xfrm>
              <a:off x="4357314" y="2851108"/>
              <a:ext cx="201763" cy="19686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01763" cy="19686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48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>
                <a:extLst>
                  <a:ext uri="{FF2B5EF4-FFF2-40B4-BE49-F238E27FC236}">
                    <a16:creationId xmlns:a16="http://schemas.microsoft.com/office/drawing/2014/main" id="{229AC22F-0904-25E7-9C31-0061FE7610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57314" y="2851108"/>
                <a:ext cx="201763" cy="19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Modèle 3D 8">
                <a:extLst>
                  <a:ext uri="{FF2B5EF4-FFF2-40B4-BE49-F238E27FC236}">
                    <a16:creationId xmlns:a16="http://schemas.microsoft.com/office/drawing/2014/main" id="{C318DCED-2A44-6BC0-6296-B60AF029774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7781487"/>
                  </p:ext>
                </p:extLst>
              </p:nvPr>
            </p:nvGraphicFramePr>
            <p:xfrm>
              <a:off x="4384849" y="2974160"/>
              <a:ext cx="201763" cy="19686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01763" cy="19686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48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Modèle 3D 8">
                <a:extLst>
                  <a:ext uri="{FF2B5EF4-FFF2-40B4-BE49-F238E27FC236}">
                    <a16:creationId xmlns:a16="http://schemas.microsoft.com/office/drawing/2014/main" id="{C318DCED-2A44-6BC0-6296-B60AF02977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84849" y="2974160"/>
                <a:ext cx="201763" cy="19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èle 3D 13">
                <a:extLst>
                  <a:ext uri="{FF2B5EF4-FFF2-40B4-BE49-F238E27FC236}">
                    <a16:creationId xmlns:a16="http://schemas.microsoft.com/office/drawing/2014/main" id="{4A098C3D-B430-FA2C-BA43-AB8FB3BB2BF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86455775"/>
                  </p:ext>
                </p:extLst>
              </p:nvPr>
            </p:nvGraphicFramePr>
            <p:xfrm>
              <a:off x="4316916" y="2974159"/>
              <a:ext cx="201763" cy="19686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01763" cy="19686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48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èle 3D 13">
                <a:extLst>
                  <a:ext uri="{FF2B5EF4-FFF2-40B4-BE49-F238E27FC236}">
                    <a16:creationId xmlns:a16="http://schemas.microsoft.com/office/drawing/2014/main" id="{4A098C3D-B430-FA2C-BA43-AB8FB3BB2BF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16916" y="2974159"/>
                <a:ext cx="201763" cy="19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èle 3D 14">
                <a:extLst>
                  <a:ext uri="{FF2B5EF4-FFF2-40B4-BE49-F238E27FC236}">
                    <a16:creationId xmlns:a16="http://schemas.microsoft.com/office/drawing/2014/main" id="{853228D0-7AAF-397F-213E-37D980FFE8F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6275812"/>
                  </p:ext>
                </p:extLst>
              </p:nvPr>
            </p:nvGraphicFramePr>
            <p:xfrm>
              <a:off x="4390436" y="3026223"/>
              <a:ext cx="201763" cy="19686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01763" cy="19686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48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èle 3D 14">
                <a:extLst>
                  <a:ext uri="{FF2B5EF4-FFF2-40B4-BE49-F238E27FC236}">
                    <a16:creationId xmlns:a16="http://schemas.microsoft.com/office/drawing/2014/main" id="{853228D0-7AAF-397F-213E-37D980FFE8F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90436" y="3026223"/>
                <a:ext cx="201763" cy="19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èle 3D 15">
                <a:extLst>
                  <a:ext uri="{FF2B5EF4-FFF2-40B4-BE49-F238E27FC236}">
                    <a16:creationId xmlns:a16="http://schemas.microsoft.com/office/drawing/2014/main" id="{AC5BA928-67AC-3A5D-9483-26520EC290C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13301025"/>
                  </p:ext>
                </p:extLst>
              </p:nvPr>
            </p:nvGraphicFramePr>
            <p:xfrm>
              <a:off x="4423558" y="2956346"/>
              <a:ext cx="201763" cy="19686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01763" cy="19686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48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èle 3D 15">
                <a:extLst>
                  <a:ext uri="{FF2B5EF4-FFF2-40B4-BE49-F238E27FC236}">
                    <a16:creationId xmlns:a16="http://schemas.microsoft.com/office/drawing/2014/main" id="{AC5BA928-67AC-3A5D-9483-26520EC290C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23558" y="2956346"/>
                <a:ext cx="201763" cy="19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805EE3AD-6C53-4CD6-BC1A-10099F2BFA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62197605"/>
                  </p:ext>
                </p:extLst>
              </p:nvPr>
            </p:nvGraphicFramePr>
            <p:xfrm>
              <a:off x="4314065" y="3012885"/>
              <a:ext cx="185652" cy="18114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2" cy="1811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09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805EE3AD-6C53-4CD6-BC1A-10099F2BFA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14065" y="3012885"/>
                <a:ext cx="185652" cy="181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Modèle 3D 21">
                <a:extLst>
                  <a:ext uri="{FF2B5EF4-FFF2-40B4-BE49-F238E27FC236}">
                    <a16:creationId xmlns:a16="http://schemas.microsoft.com/office/drawing/2014/main" id="{12F59E5E-43AA-14A8-315D-46530FB45A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84286805"/>
                  </p:ext>
                </p:extLst>
              </p:nvPr>
            </p:nvGraphicFramePr>
            <p:xfrm>
              <a:off x="4358579" y="3056665"/>
              <a:ext cx="185652" cy="18114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2" cy="1811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09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Modèle 3D 21">
                <a:extLst>
                  <a:ext uri="{FF2B5EF4-FFF2-40B4-BE49-F238E27FC236}">
                    <a16:creationId xmlns:a16="http://schemas.microsoft.com/office/drawing/2014/main" id="{12F59E5E-43AA-14A8-315D-46530FB45A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58579" y="3056665"/>
                <a:ext cx="185652" cy="181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3" name="Modèle 3D 22">
                <a:extLst>
                  <a:ext uri="{FF2B5EF4-FFF2-40B4-BE49-F238E27FC236}">
                    <a16:creationId xmlns:a16="http://schemas.microsoft.com/office/drawing/2014/main" id="{3D6D765E-C84F-6CBD-1A79-612D938ACB2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11085348"/>
                  </p:ext>
                </p:extLst>
              </p:nvPr>
            </p:nvGraphicFramePr>
            <p:xfrm>
              <a:off x="4406441" y="2989879"/>
              <a:ext cx="185652" cy="18114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2" cy="1811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09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3" name="Modèle 3D 22">
                <a:extLst>
                  <a:ext uri="{FF2B5EF4-FFF2-40B4-BE49-F238E27FC236}">
                    <a16:creationId xmlns:a16="http://schemas.microsoft.com/office/drawing/2014/main" id="{3D6D765E-C84F-6CBD-1A79-612D938ACB2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06441" y="2989879"/>
                <a:ext cx="185652" cy="181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Modèle 3D 24">
                <a:extLst>
                  <a:ext uri="{FF2B5EF4-FFF2-40B4-BE49-F238E27FC236}">
                    <a16:creationId xmlns:a16="http://schemas.microsoft.com/office/drawing/2014/main" id="{A57452C7-EB0C-FA12-91A8-352BFFECF90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74341238"/>
                  </p:ext>
                </p:extLst>
              </p:nvPr>
            </p:nvGraphicFramePr>
            <p:xfrm>
              <a:off x="4239768" y="3967938"/>
              <a:ext cx="185652" cy="18114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2" cy="1811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09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Modèle 3D 24">
                <a:extLst>
                  <a:ext uri="{FF2B5EF4-FFF2-40B4-BE49-F238E27FC236}">
                    <a16:creationId xmlns:a16="http://schemas.microsoft.com/office/drawing/2014/main" id="{A57452C7-EB0C-FA12-91A8-352BFFECF9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39768" y="3967938"/>
                <a:ext cx="185652" cy="181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Modèle 3D 27">
                <a:extLst>
                  <a:ext uri="{FF2B5EF4-FFF2-40B4-BE49-F238E27FC236}">
                    <a16:creationId xmlns:a16="http://schemas.microsoft.com/office/drawing/2014/main" id="{E2FBF79C-549A-2540-61E6-006DDF143AC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5251808"/>
                  </p:ext>
                </p:extLst>
              </p:nvPr>
            </p:nvGraphicFramePr>
            <p:xfrm>
              <a:off x="4339323" y="3909823"/>
              <a:ext cx="185652" cy="18114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2" cy="1811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09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Modèle 3D 27">
                <a:extLst>
                  <a:ext uri="{FF2B5EF4-FFF2-40B4-BE49-F238E27FC236}">
                    <a16:creationId xmlns:a16="http://schemas.microsoft.com/office/drawing/2014/main" id="{E2FBF79C-549A-2540-61E6-006DDF143A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39323" y="3909823"/>
                <a:ext cx="185652" cy="181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0" name="Modèle 3D 29">
                <a:extLst>
                  <a:ext uri="{FF2B5EF4-FFF2-40B4-BE49-F238E27FC236}">
                    <a16:creationId xmlns:a16="http://schemas.microsoft.com/office/drawing/2014/main" id="{3C66BF12-2F10-5A4E-2B42-41B49B01261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96465615"/>
                  </p:ext>
                </p:extLst>
              </p:nvPr>
            </p:nvGraphicFramePr>
            <p:xfrm>
              <a:off x="4332594" y="3992558"/>
              <a:ext cx="185652" cy="18114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2" cy="1811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09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0" name="Modèle 3D 29">
                <a:extLst>
                  <a:ext uri="{FF2B5EF4-FFF2-40B4-BE49-F238E27FC236}">
                    <a16:creationId xmlns:a16="http://schemas.microsoft.com/office/drawing/2014/main" id="{3C66BF12-2F10-5A4E-2B42-41B49B01261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32594" y="3992558"/>
                <a:ext cx="185652" cy="181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2" name="Modèle 3D 31">
                <a:extLst>
                  <a:ext uri="{FF2B5EF4-FFF2-40B4-BE49-F238E27FC236}">
                    <a16:creationId xmlns:a16="http://schemas.microsoft.com/office/drawing/2014/main" id="{6D82BA96-B4E7-2C0E-A620-164175703AF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4643686"/>
                  </p:ext>
                </p:extLst>
              </p:nvPr>
            </p:nvGraphicFramePr>
            <p:xfrm>
              <a:off x="4283968" y="4034724"/>
              <a:ext cx="185652" cy="18114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2" cy="1811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2094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2" name="Modèle 3D 31">
                <a:extLst>
                  <a:ext uri="{FF2B5EF4-FFF2-40B4-BE49-F238E27FC236}">
                    <a16:creationId xmlns:a16="http://schemas.microsoft.com/office/drawing/2014/main" id="{6D82BA96-B4E7-2C0E-A620-164175703A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83968" y="4034724"/>
                <a:ext cx="185652" cy="181142"/>
              </a:xfrm>
              <a:prstGeom prst="rect">
                <a:avLst/>
              </a:prstGeom>
            </p:spPr>
          </p:pic>
        </mc:Fallback>
      </mc:AlternateContent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5C65C886-D36F-EB28-6AA8-D352D765637C}"/>
              </a:ext>
            </a:extLst>
          </p:cNvPr>
          <p:cNvCxnSpPr>
            <a:cxnSpLocks/>
          </p:cNvCxnSpPr>
          <p:nvPr/>
        </p:nvCxnSpPr>
        <p:spPr>
          <a:xfrm flipH="1">
            <a:off x="4684551" y="3038276"/>
            <a:ext cx="746509" cy="21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2322F975-67D2-1723-A611-D4D113A7A75B}"/>
              </a:ext>
            </a:extLst>
          </p:cNvPr>
          <p:cNvCxnSpPr>
            <a:cxnSpLocks/>
          </p:cNvCxnSpPr>
          <p:nvPr/>
        </p:nvCxnSpPr>
        <p:spPr>
          <a:xfrm flipH="1">
            <a:off x="4523552" y="4058509"/>
            <a:ext cx="859557" cy="21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8" name="Modèle 3D 37">
                <a:extLst>
                  <a:ext uri="{FF2B5EF4-FFF2-40B4-BE49-F238E27FC236}">
                    <a16:creationId xmlns:a16="http://schemas.microsoft.com/office/drawing/2014/main" id="{E309DFDA-8D2B-27B8-35FA-74ED74A7CD9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19269632"/>
                  </p:ext>
                </p:extLst>
              </p:nvPr>
            </p:nvGraphicFramePr>
            <p:xfrm>
              <a:off x="4563944" y="2746416"/>
              <a:ext cx="185653" cy="181143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85653" cy="181143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32094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8" name="Modèle 3D 37">
                <a:extLst>
                  <a:ext uri="{FF2B5EF4-FFF2-40B4-BE49-F238E27FC236}">
                    <a16:creationId xmlns:a16="http://schemas.microsoft.com/office/drawing/2014/main" id="{E309DFDA-8D2B-27B8-35FA-74ED74A7CD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63944" y="2746416"/>
                <a:ext cx="185653" cy="181143"/>
              </a:xfrm>
              <a:prstGeom prst="rect">
                <a:avLst/>
              </a:prstGeom>
            </p:spPr>
          </p:pic>
        </mc:Fallback>
      </mc:AlternateContent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4263AD7-4192-872A-966F-D7FFAB6CBE02}"/>
              </a:ext>
            </a:extLst>
          </p:cNvPr>
          <p:cNvCxnSpPr>
            <a:cxnSpLocks/>
          </p:cNvCxnSpPr>
          <p:nvPr/>
        </p:nvCxnSpPr>
        <p:spPr>
          <a:xfrm flipH="1">
            <a:off x="4827811" y="2822710"/>
            <a:ext cx="746509" cy="21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229D3DDD-2748-CC4A-EFD6-23D888AE62D4}"/>
              </a:ext>
            </a:extLst>
          </p:cNvPr>
          <p:cNvSpPr txBox="1"/>
          <p:nvPr/>
        </p:nvSpPr>
        <p:spPr>
          <a:xfrm>
            <a:off x="5429590" y="2888957"/>
            <a:ext cx="13773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Tumeur primaire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6683BBA-93FD-33BD-DBC0-EF63C3E8ED6B}"/>
              </a:ext>
            </a:extLst>
          </p:cNvPr>
          <p:cNvSpPr txBox="1"/>
          <p:nvPr/>
        </p:nvSpPr>
        <p:spPr>
          <a:xfrm>
            <a:off x="5383109" y="3903737"/>
            <a:ext cx="1611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Tumeur secondaire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0C6A782-EED0-FC28-7B76-D3CE594D5C05}"/>
              </a:ext>
            </a:extLst>
          </p:cNvPr>
          <p:cNvSpPr txBox="1"/>
          <p:nvPr/>
        </p:nvSpPr>
        <p:spPr>
          <a:xfrm>
            <a:off x="5533974" y="2677264"/>
            <a:ext cx="1487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Cellule circulante</a:t>
            </a:r>
          </a:p>
        </p:txBody>
      </p:sp>
    </p:spTree>
    <p:extLst>
      <p:ext uri="{BB962C8B-B14F-4D97-AF65-F5344CB8AC3E}">
        <p14:creationId xmlns:p14="http://schemas.microsoft.com/office/powerpoint/2010/main" val="129324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0232 L 0.02275 -0.00949 L 0.01233 -0.04189 L -0.00191 -0.05208 L -0.01961 -0.04768 L -0.02951 -0.03055 L -0.0309 0.00811 L -0.0276 0.03797 L -0.02395 0.07778 L -0.01701 0.13287 " pathEditMode="relative" ptsTypes="AAAAAAAAAA">
                                      <p:cBhvr>
                                        <p:cTn id="79" dur="2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81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000"/>
                            </p:stCondLst>
                            <p:childTnLst>
                              <p:par>
                                <p:cTn id="97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3000"/>
                            </p:stCondLst>
                            <p:childTnLst>
                              <p:par>
                                <p:cTn id="105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458521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Les cellules tumorales colonisent progressivement l’organe qu’elles ont envahi et chasse au fur et à mesure les cellules saines 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Cette extension des cellules tumorales abouti à la perte de fonction des tissus constituant l’organe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1F9E27-A82C-50E7-6EC6-54FDF30EA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748" y="1145586"/>
            <a:ext cx="2833503" cy="5595782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>
                <a:extLst>
                  <a:ext uri="{FF2B5EF4-FFF2-40B4-BE49-F238E27FC236}">
                    <a16:creationId xmlns:a16="http://schemas.microsoft.com/office/drawing/2014/main" id="{84A86F10-9C65-4CAD-4884-94713119BF3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0902287"/>
                  </p:ext>
                </p:extLst>
              </p:nvPr>
            </p:nvGraphicFramePr>
            <p:xfrm>
              <a:off x="5625808" y="2946137"/>
              <a:ext cx="148737" cy="14512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48737" cy="145124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571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>
                <a:extLst>
                  <a:ext uri="{FF2B5EF4-FFF2-40B4-BE49-F238E27FC236}">
                    <a16:creationId xmlns:a16="http://schemas.microsoft.com/office/drawing/2014/main" id="{84A86F10-9C65-4CAD-4884-94713119BF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25808" y="2946137"/>
                <a:ext cx="148737" cy="1451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>
                <a:extLst>
                  <a:ext uri="{FF2B5EF4-FFF2-40B4-BE49-F238E27FC236}">
                    <a16:creationId xmlns:a16="http://schemas.microsoft.com/office/drawing/2014/main" id="{210A909E-92A0-2DAC-1CC0-AAB3E4DB6A3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21232100"/>
                  </p:ext>
                </p:extLst>
              </p:nvPr>
            </p:nvGraphicFramePr>
            <p:xfrm>
              <a:off x="5731921" y="2898158"/>
              <a:ext cx="142818" cy="13934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42818" cy="139349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24689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>
                <a:extLst>
                  <a:ext uri="{FF2B5EF4-FFF2-40B4-BE49-F238E27FC236}">
                    <a16:creationId xmlns:a16="http://schemas.microsoft.com/office/drawing/2014/main" id="{210A909E-92A0-2DAC-1CC0-AAB3E4DB6A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1921" y="2898158"/>
                <a:ext cx="142818" cy="1393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Modèle 3D 8">
                <a:extLst>
                  <a:ext uri="{FF2B5EF4-FFF2-40B4-BE49-F238E27FC236}">
                    <a16:creationId xmlns:a16="http://schemas.microsoft.com/office/drawing/2014/main" id="{58663C7A-855A-8B58-E153-35DE9B04FB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55216262"/>
                  </p:ext>
                </p:extLst>
              </p:nvPr>
            </p:nvGraphicFramePr>
            <p:xfrm>
              <a:off x="5728014" y="2999709"/>
              <a:ext cx="151726" cy="14804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51726" cy="148042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26229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Modèle 3D 8">
                <a:extLst>
                  <a:ext uri="{FF2B5EF4-FFF2-40B4-BE49-F238E27FC236}">
                    <a16:creationId xmlns:a16="http://schemas.microsoft.com/office/drawing/2014/main" id="{58663C7A-855A-8B58-E153-35DE9B04FB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28014" y="2999709"/>
                <a:ext cx="151726" cy="1480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èle 3D 9">
                <a:extLst>
                  <a:ext uri="{FF2B5EF4-FFF2-40B4-BE49-F238E27FC236}">
                    <a16:creationId xmlns:a16="http://schemas.microsoft.com/office/drawing/2014/main" id="{E90FF6FF-0A12-5BF6-1A78-4077BB3F41F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68799028"/>
                  </p:ext>
                </p:extLst>
              </p:nvPr>
            </p:nvGraphicFramePr>
            <p:xfrm>
              <a:off x="5641494" y="3023457"/>
              <a:ext cx="140225" cy="13681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40225" cy="136819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24241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èle 3D 9">
                <a:extLst>
                  <a:ext uri="{FF2B5EF4-FFF2-40B4-BE49-F238E27FC236}">
                    <a16:creationId xmlns:a16="http://schemas.microsoft.com/office/drawing/2014/main" id="{E90FF6FF-0A12-5BF6-1A78-4077BB3F41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41494" y="3023457"/>
                <a:ext cx="140225" cy="1368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Modèle 3D 10">
                <a:extLst>
                  <a:ext uri="{FF2B5EF4-FFF2-40B4-BE49-F238E27FC236}">
                    <a16:creationId xmlns:a16="http://schemas.microsoft.com/office/drawing/2014/main" id="{7C2EA973-001C-68C6-978F-79E7292DDF4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76391144"/>
                  </p:ext>
                </p:extLst>
              </p:nvPr>
            </p:nvGraphicFramePr>
            <p:xfrm>
              <a:off x="5775303" y="3092472"/>
              <a:ext cx="142819" cy="13934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42819" cy="139348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24689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Modèle 3D 10">
                <a:extLst>
                  <a:ext uri="{FF2B5EF4-FFF2-40B4-BE49-F238E27FC236}">
                    <a16:creationId xmlns:a16="http://schemas.microsoft.com/office/drawing/2014/main" id="{7C2EA973-001C-68C6-978F-79E7292DDF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75303" y="3092472"/>
                <a:ext cx="142819" cy="1393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>
                <a:extLst>
                  <a:ext uri="{FF2B5EF4-FFF2-40B4-BE49-F238E27FC236}">
                    <a16:creationId xmlns:a16="http://schemas.microsoft.com/office/drawing/2014/main" id="{AFB7D9BA-1F0C-2A89-4F74-C3628A546E2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88411357"/>
                  </p:ext>
                </p:extLst>
              </p:nvPr>
            </p:nvGraphicFramePr>
            <p:xfrm>
              <a:off x="5770890" y="2987010"/>
              <a:ext cx="142819" cy="13934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42819" cy="139348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24689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>
                <a:extLst>
                  <a:ext uri="{FF2B5EF4-FFF2-40B4-BE49-F238E27FC236}">
                    <a16:creationId xmlns:a16="http://schemas.microsoft.com/office/drawing/2014/main" id="{AFB7D9BA-1F0C-2A89-4F74-C3628A546E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70890" y="2987010"/>
                <a:ext cx="142819" cy="1393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èle 3D 13">
                <a:extLst>
                  <a:ext uri="{FF2B5EF4-FFF2-40B4-BE49-F238E27FC236}">
                    <a16:creationId xmlns:a16="http://schemas.microsoft.com/office/drawing/2014/main" id="{A92E4284-9833-BC38-235F-72E3654AE7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91493505"/>
                  </p:ext>
                </p:extLst>
              </p:nvPr>
            </p:nvGraphicFramePr>
            <p:xfrm>
              <a:off x="5796155" y="3072615"/>
              <a:ext cx="139023" cy="135645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39023" cy="135645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403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èle 3D 13">
                <a:extLst>
                  <a:ext uri="{FF2B5EF4-FFF2-40B4-BE49-F238E27FC236}">
                    <a16:creationId xmlns:a16="http://schemas.microsoft.com/office/drawing/2014/main" id="{A92E4284-9833-BC38-235F-72E3654AE7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96155" y="3072615"/>
                <a:ext cx="139023" cy="1356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èle 3D 14">
                <a:extLst>
                  <a:ext uri="{FF2B5EF4-FFF2-40B4-BE49-F238E27FC236}">
                    <a16:creationId xmlns:a16="http://schemas.microsoft.com/office/drawing/2014/main" id="{B2D4EDA0-AE3D-240E-D338-351F20C9FB0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2075779"/>
                  </p:ext>
                </p:extLst>
              </p:nvPr>
            </p:nvGraphicFramePr>
            <p:xfrm>
              <a:off x="5676722" y="3098017"/>
              <a:ext cx="152287" cy="148587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52287" cy="14858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2"/>
                  </am3d:raster>
                  <am3d:objViewport viewportSz="2632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èle 3D 14">
                <a:extLst>
                  <a:ext uri="{FF2B5EF4-FFF2-40B4-BE49-F238E27FC236}">
                    <a16:creationId xmlns:a16="http://schemas.microsoft.com/office/drawing/2014/main" id="{B2D4EDA0-AE3D-240E-D338-351F20C9FB0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6722" y="3098017"/>
                <a:ext cx="152287" cy="1485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èle 3D 15">
                <a:extLst>
                  <a:ext uri="{FF2B5EF4-FFF2-40B4-BE49-F238E27FC236}">
                    <a16:creationId xmlns:a16="http://schemas.microsoft.com/office/drawing/2014/main" id="{6D845A3E-6391-384F-FF24-AE229265E1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06758158"/>
                  </p:ext>
                </p:extLst>
              </p:nvPr>
            </p:nvGraphicFramePr>
            <p:xfrm>
              <a:off x="5725805" y="3021034"/>
              <a:ext cx="134478" cy="131211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34478" cy="131211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23247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èle 3D 15">
                <a:extLst>
                  <a:ext uri="{FF2B5EF4-FFF2-40B4-BE49-F238E27FC236}">
                    <a16:creationId xmlns:a16="http://schemas.microsoft.com/office/drawing/2014/main" id="{6D845A3E-6391-384F-FF24-AE229265E1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25805" y="3021034"/>
                <a:ext cx="134478" cy="1312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Modèle 3D 16">
                <a:extLst>
                  <a:ext uri="{FF2B5EF4-FFF2-40B4-BE49-F238E27FC236}">
                    <a16:creationId xmlns:a16="http://schemas.microsoft.com/office/drawing/2014/main" id="{9EA2E2EC-5260-25D6-E2BD-257DDDCF14F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99312610"/>
                  </p:ext>
                </p:extLst>
              </p:nvPr>
            </p:nvGraphicFramePr>
            <p:xfrm>
              <a:off x="5779245" y="3086170"/>
              <a:ext cx="125638" cy="122586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25638" cy="12258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4"/>
                  </am3d:raster>
                  <am3d:objViewport viewportSz="21719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Modèle 3D 16">
                <a:extLst>
                  <a:ext uri="{FF2B5EF4-FFF2-40B4-BE49-F238E27FC236}">
                    <a16:creationId xmlns:a16="http://schemas.microsoft.com/office/drawing/2014/main" id="{9EA2E2EC-5260-25D6-E2BD-257DDDCF14F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79245" y="3086170"/>
                <a:ext cx="125638" cy="1225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Modèle 3D 19">
                <a:extLst>
                  <a:ext uri="{FF2B5EF4-FFF2-40B4-BE49-F238E27FC236}">
                    <a16:creationId xmlns:a16="http://schemas.microsoft.com/office/drawing/2014/main" id="{D1C5889B-1F65-4276-5C84-BD60443F1AA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89604201"/>
                  </p:ext>
                </p:extLst>
              </p:nvPr>
            </p:nvGraphicFramePr>
            <p:xfrm>
              <a:off x="5692187" y="4009305"/>
              <a:ext cx="100857" cy="98407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00857" cy="9840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Modèle 3D 19">
                <a:extLst>
                  <a:ext uri="{FF2B5EF4-FFF2-40B4-BE49-F238E27FC236}">
                    <a16:creationId xmlns:a16="http://schemas.microsoft.com/office/drawing/2014/main" id="{D1C5889B-1F65-4276-5C84-BD60443F1A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92187" y="4009305"/>
                <a:ext cx="100857" cy="98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23C2B201-479D-E98E-771C-4B49F4D545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39852751"/>
                  </p:ext>
                </p:extLst>
              </p:nvPr>
            </p:nvGraphicFramePr>
            <p:xfrm>
              <a:off x="5616734" y="3985058"/>
              <a:ext cx="117203" cy="114356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17203" cy="114356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6"/>
                  </am3d:raster>
                  <am3d:objViewport viewportSz="20261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23C2B201-479D-E98E-771C-4B49F4D545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16734" y="3985058"/>
                <a:ext cx="117203" cy="1143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Modèle 3D 24">
                <a:extLst>
                  <a:ext uri="{FF2B5EF4-FFF2-40B4-BE49-F238E27FC236}">
                    <a16:creationId xmlns:a16="http://schemas.microsoft.com/office/drawing/2014/main" id="{1B41C5D0-B09B-9455-1BB1-DF5BEA01521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5585927"/>
                  </p:ext>
                </p:extLst>
              </p:nvPr>
            </p:nvGraphicFramePr>
            <p:xfrm>
              <a:off x="5907100" y="2746416"/>
              <a:ext cx="130563" cy="127391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30563" cy="127391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7"/>
                  </am3d:raster>
                  <am3d:objViewport viewportSz="22570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Modèle 3D 24">
                <a:extLst>
                  <a:ext uri="{FF2B5EF4-FFF2-40B4-BE49-F238E27FC236}">
                    <a16:creationId xmlns:a16="http://schemas.microsoft.com/office/drawing/2014/main" id="{1B41C5D0-B09B-9455-1BB1-DF5BEA0152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07100" y="2746416"/>
                <a:ext cx="130563" cy="127391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ZoneTexte 28">
            <a:extLst>
              <a:ext uri="{FF2B5EF4-FFF2-40B4-BE49-F238E27FC236}">
                <a16:creationId xmlns:a16="http://schemas.microsoft.com/office/drawing/2014/main" id="{EF5A157B-6364-707C-E8E6-D5856C370E90}"/>
              </a:ext>
            </a:extLst>
          </p:cNvPr>
          <p:cNvSpPr txBox="1"/>
          <p:nvPr/>
        </p:nvSpPr>
        <p:spPr>
          <a:xfrm>
            <a:off x="6714653" y="3841782"/>
            <a:ext cx="176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Extension des cellules</a:t>
            </a:r>
          </a:p>
          <a:p>
            <a:r>
              <a:rPr lang="fr-FR" sz="1200" dirty="0"/>
              <a:t>tumorales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1" name="Modèle 3D 30">
                <a:extLst>
                  <a:ext uri="{FF2B5EF4-FFF2-40B4-BE49-F238E27FC236}">
                    <a16:creationId xmlns:a16="http://schemas.microsoft.com/office/drawing/2014/main" id="{7DEDEDBF-32EA-779A-29B8-C1577744AC8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6329697"/>
                  </p:ext>
                </p:extLst>
              </p:nvPr>
            </p:nvGraphicFramePr>
            <p:xfrm>
              <a:off x="5681493" y="3962653"/>
              <a:ext cx="100857" cy="98407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00857" cy="9840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1" name="Modèle 3D 30">
                <a:extLst>
                  <a:ext uri="{FF2B5EF4-FFF2-40B4-BE49-F238E27FC236}">
                    <a16:creationId xmlns:a16="http://schemas.microsoft.com/office/drawing/2014/main" id="{7DEDEDBF-32EA-779A-29B8-C1577744AC8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81493" y="3962653"/>
                <a:ext cx="100857" cy="98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2" name="Modèle 3D 31">
                <a:extLst>
                  <a:ext uri="{FF2B5EF4-FFF2-40B4-BE49-F238E27FC236}">
                    <a16:creationId xmlns:a16="http://schemas.microsoft.com/office/drawing/2014/main" id="{8E458893-FC5F-D53B-6D7D-0F0992EB0B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53559088"/>
                  </p:ext>
                </p:extLst>
              </p:nvPr>
            </p:nvGraphicFramePr>
            <p:xfrm>
              <a:off x="5631064" y="4023412"/>
              <a:ext cx="100857" cy="98407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00857" cy="9840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2" name="Modèle 3D 31">
                <a:extLst>
                  <a:ext uri="{FF2B5EF4-FFF2-40B4-BE49-F238E27FC236}">
                    <a16:creationId xmlns:a16="http://schemas.microsoft.com/office/drawing/2014/main" id="{8E458893-FC5F-D53B-6D7D-0F0992EB0B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31064" y="4023412"/>
                <a:ext cx="100857" cy="98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4" name="Modèle 3D 33">
                <a:extLst>
                  <a:ext uri="{FF2B5EF4-FFF2-40B4-BE49-F238E27FC236}">
                    <a16:creationId xmlns:a16="http://schemas.microsoft.com/office/drawing/2014/main" id="{7624A9AF-1AE8-A0BA-5C74-5CEBA788405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7346060"/>
                  </p:ext>
                </p:extLst>
              </p:nvPr>
            </p:nvGraphicFramePr>
            <p:xfrm>
              <a:off x="5725161" y="4006882"/>
              <a:ext cx="100857" cy="98407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00857" cy="9840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4" name="Modèle 3D 33">
                <a:extLst>
                  <a:ext uri="{FF2B5EF4-FFF2-40B4-BE49-F238E27FC236}">
                    <a16:creationId xmlns:a16="http://schemas.microsoft.com/office/drawing/2014/main" id="{7624A9AF-1AE8-A0BA-5C74-5CEBA788405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25161" y="4006882"/>
                <a:ext cx="100857" cy="984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1" name="Modèle 3D 40">
                <a:extLst>
                  <a:ext uri="{FF2B5EF4-FFF2-40B4-BE49-F238E27FC236}">
                    <a16:creationId xmlns:a16="http://schemas.microsoft.com/office/drawing/2014/main" id="{149EA750-F6E5-9D7A-70E5-F4A2DD3F93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2922911"/>
                  </p:ext>
                </p:extLst>
              </p:nvPr>
            </p:nvGraphicFramePr>
            <p:xfrm>
              <a:off x="5667972" y="4054360"/>
              <a:ext cx="100857" cy="98407"/>
            </p:xfrm>
            <a:graphic>
              <a:graphicData uri="http://schemas.microsoft.com/office/drawing/2017/model3d">
                <am3d:model3d r:embed="rId10">
                  <am3d:spPr>
                    <a:xfrm>
                      <a:off x="0" y="0"/>
                      <a:ext cx="100857" cy="9840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7435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1" name="Modèle 3D 40">
                <a:extLst>
                  <a:ext uri="{FF2B5EF4-FFF2-40B4-BE49-F238E27FC236}">
                    <a16:creationId xmlns:a16="http://schemas.microsoft.com/office/drawing/2014/main" id="{149EA750-F6E5-9D7A-70E5-F4A2DD3F93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67972" y="4054360"/>
                <a:ext cx="100857" cy="98407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e 48">
            <a:extLst>
              <a:ext uri="{FF2B5EF4-FFF2-40B4-BE49-F238E27FC236}">
                <a16:creationId xmlns:a16="http://schemas.microsoft.com/office/drawing/2014/main" id="{8CE6E3D3-A8A0-1736-45C6-F319B4DBC903}"/>
              </a:ext>
            </a:extLst>
          </p:cNvPr>
          <p:cNvGrpSpPr/>
          <p:nvPr/>
        </p:nvGrpSpPr>
        <p:grpSpPr>
          <a:xfrm>
            <a:off x="6012160" y="2806674"/>
            <a:ext cx="2406924" cy="461665"/>
            <a:chOff x="6012160" y="2806674"/>
            <a:chExt cx="2406924" cy="461665"/>
          </a:xfrm>
        </p:grpSpPr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9157F4D5-3A89-997C-1C7E-B166C13527E9}"/>
                </a:ext>
              </a:extLst>
            </p:cNvPr>
            <p:cNvSpPr txBox="1"/>
            <p:nvPr/>
          </p:nvSpPr>
          <p:spPr>
            <a:xfrm>
              <a:off x="6653857" y="2806674"/>
              <a:ext cx="17652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Extension des cellules</a:t>
              </a:r>
            </a:p>
            <a:p>
              <a:r>
                <a:rPr lang="fr-FR" sz="1200" dirty="0"/>
                <a:t>tumorales</a:t>
              </a:r>
            </a:p>
          </p:txBody>
        </p: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4E7EBF80-4531-9A37-7248-B0910F35F177}"/>
                </a:ext>
              </a:extLst>
            </p:cNvPr>
            <p:cNvCxnSpPr/>
            <p:nvPr/>
          </p:nvCxnSpPr>
          <p:spPr>
            <a:xfrm flipH="1">
              <a:off x="6012160" y="3058118"/>
              <a:ext cx="61619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5B0430A6-9C75-EB78-244E-DB036EE6FCD4}"/>
              </a:ext>
            </a:extLst>
          </p:cNvPr>
          <p:cNvCxnSpPr/>
          <p:nvPr/>
        </p:nvCxnSpPr>
        <p:spPr>
          <a:xfrm flipH="1">
            <a:off x="6012160" y="4052340"/>
            <a:ext cx="6161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41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01336 0.0416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" y="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0191 0.0398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5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0.02135 0.0268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037E-6 L -0.0323 0.0127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L 0.0125 -0.0381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022E-16 L 0.00538 -0.008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De la cellule saine à la cellule tumorale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458521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Si on compare un tissu sain et un tissu tumoral au niveau de l’estomac on peut appréhender l’ampleur des dégâts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tissu sain disparaît progressivement et laisse la place à un tissu cancéreux entraînant la désorganisation du tissu et sa perte de fonction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845704-3784-A45F-4E81-04172C8E8558}"/>
              </a:ext>
            </a:extLst>
          </p:cNvPr>
          <p:cNvSpPr txBox="1"/>
          <p:nvPr/>
        </p:nvSpPr>
        <p:spPr>
          <a:xfrm>
            <a:off x="4986840" y="353097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Estomac sain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9147EF-3198-84E1-F358-F50F3886D5F7}"/>
              </a:ext>
            </a:extLst>
          </p:cNvPr>
          <p:cNvSpPr txBox="1"/>
          <p:nvPr/>
        </p:nvSpPr>
        <p:spPr>
          <a:xfrm>
            <a:off x="4768990" y="6464369"/>
            <a:ext cx="1446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Estomac tumoral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44BCF23-61F3-BECE-8A45-6906CE01A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990" y="1423809"/>
            <a:ext cx="2480199" cy="209374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E5B2345-E245-27B4-3F81-E54742719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4059742"/>
            <a:ext cx="2524221" cy="231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98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De la cellule saine à la cellule tumorale 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530529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Quels sont les différences morphologiques entre une cellule saine et une cellule tumorale :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Membrane plasmique peu différenciée 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 rapport nucléo-cytoplasmique est augmenté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Symbol" panose="05050102010706020507" pitchFamily="18" charset="2"/>
              <a:buChar char="Þ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 volume du noyau est par conséquent plus grand au détriment du cytoplasme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La forme du noyau est anormale et varie d’une cellule à l’autre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CEE1B1-DB1B-BD61-9B47-AA1AA6FB4CAB}"/>
              </a:ext>
            </a:extLst>
          </p:cNvPr>
          <p:cNvSpPr txBox="1"/>
          <p:nvPr/>
        </p:nvSpPr>
        <p:spPr>
          <a:xfrm>
            <a:off x="4891911" y="3610960"/>
            <a:ext cx="1244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Cellules saines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A081D1-952D-A423-4749-5F4E7E1C478B}"/>
              </a:ext>
            </a:extLst>
          </p:cNvPr>
          <p:cNvSpPr txBox="1"/>
          <p:nvPr/>
        </p:nvSpPr>
        <p:spPr>
          <a:xfrm>
            <a:off x="4884630" y="5813937"/>
            <a:ext cx="1571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Cellules tumorales 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èle 3D 13">
                <a:extLst>
                  <a:ext uri="{FF2B5EF4-FFF2-40B4-BE49-F238E27FC236}">
                    <a16:creationId xmlns:a16="http://schemas.microsoft.com/office/drawing/2014/main" id="{EE9B7683-CA39-691F-57C4-497EB20A83D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8462958"/>
                  </p:ext>
                </p:extLst>
              </p:nvPr>
            </p:nvGraphicFramePr>
            <p:xfrm>
              <a:off x="4427094" y="1949301"/>
              <a:ext cx="1212853" cy="1183391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212853" cy="1183391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09671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èle 3D 13">
                <a:extLst>
                  <a:ext uri="{FF2B5EF4-FFF2-40B4-BE49-F238E27FC236}">
                    <a16:creationId xmlns:a16="http://schemas.microsoft.com/office/drawing/2014/main" id="{EE9B7683-CA39-691F-57C4-497EB20A83D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27094" y="1949301"/>
                <a:ext cx="1212853" cy="1183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èle 3D 14">
                <a:extLst>
                  <a:ext uri="{FF2B5EF4-FFF2-40B4-BE49-F238E27FC236}">
                    <a16:creationId xmlns:a16="http://schemas.microsoft.com/office/drawing/2014/main" id="{ABB51194-FD63-C8A4-630B-6E5D21026A9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42717459"/>
                  </p:ext>
                </p:extLst>
              </p:nvPr>
            </p:nvGraphicFramePr>
            <p:xfrm>
              <a:off x="5514037" y="2264767"/>
              <a:ext cx="1188238" cy="1169227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188238" cy="116922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0574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èle 3D 14">
                <a:extLst>
                  <a:ext uri="{FF2B5EF4-FFF2-40B4-BE49-F238E27FC236}">
                    <a16:creationId xmlns:a16="http://schemas.microsoft.com/office/drawing/2014/main" id="{ABB51194-FD63-C8A4-630B-6E5D21026A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14037" y="2264767"/>
                <a:ext cx="1188238" cy="11692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èle 3D 15">
                <a:extLst>
                  <a:ext uri="{FF2B5EF4-FFF2-40B4-BE49-F238E27FC236}">
                    <a16:creationId xmlns:a16="http://schemas.microsoft.com/office/drawing/2014/main" id="{011887E4-AE69-8153-3420-4F4B5857682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7786438"/>
                  </p:ext>
                </p:extLst>
              </p:nvPr>
            </p:nvGraphicFramePr>
            <p:xfrm>
              <a:off x="5275314" y="1198317"/>
              <a:ext cx="1212853" cy="1183391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212853" cy="1183391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09671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èle 3D 15">
                <a:extLst>
                  <a:ext uri="{FF2B5EF4-FFF2-40B4-BE49-F238E27FC236}">
                    <a16:creationId xmlns:a16="http://schemas.microsoft.com/office/drawing/2014/main" id="{011887E4-AE69-8153-3420-4F4B5857682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75314" y="1198317"/>
                <a:ext cx="1212853" cy="1183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Modèle 3D 7">
                <a:extLst>
                  <a:ext uri="{FF2B5EF4-FFF2-40B4-BE49-F238E27FC236}">
                    <a16:creationId xmlns:a16="http://schemas.microsoft.com/office/drawing/2014/main" id="{CA77BDCE-77FA-1010-53FE-0FF60195192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68608507"/>
                  </p:ext>
                </p:extLst>
              </p:nvPr>
            </p:nvGraphicFramePr>
            <p:xfrm>
              <a:off x="4388419" y="4199386"/>
              <a:ext cx="1006983" cy="1124529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006983" cy="1124529"/>
                    </a:xfrm>
                    <a:prstGeom prst="rect">
                      <a:avLst/>
                    </a:prstGeom>
                  </am3d:spPr>
                  <am3d:camera>
                    <am3d:pos x="0" y="0" z="6706016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27384" d="1000000"/>
                    <am3d:preTrans dx="-51607563" dy="-10645418" dz="-2413404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6730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Modèle 3D 7">
                <a:extLst>
                  <a:ext uri="{FF2B5EF4-FFF2-40B4-BE49-F238E27FC236}">
                    <a16:creationId xmlns:a16="http://schemas.microsoft.com/office/drawing/2014/main" id="{CA77BDCE-77FA-1010-53FE-0FF6019519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88419" y="4199386"/>
                <a:ext cx="1006983" cy="11245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Modèle 3D 16">
                <a:extLst>
                  <a:ext uri="{FF2B5EF4-FFF2-40B4-BE49-F238E27FC236}">
                    <a16:creationId xmlns:a16="http://schemas.microsoft.com/office/drawing/2014/main" id="{A5D74264-39B5-EEEC-D131-6A1B28C4193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5143127"/>
                  </p:ext>
                </p:extLst>
              </p:nvPr>
            </p:nvGraphicFramePr>
            <p:xfrm>
              <a:off x="4741505" y="4529873"/>
              <a:ext cx="1067618" cy="1057594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1067618" cy="1057594"/>
                    </a:xfrm>
                    <a:prstGeom prst="rect">
                      <a:avLst/>
                    </a:prstGeom>
                  </am3d:spPr>
                  <am3d:camera>
                    <am3d:pos x="0" y="0" z="678750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36140" d="1000000"/>
                    <am3d:preTrans dx="-40068001" dy="-7539485" dz="-1743801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214024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Modèle 3D 16">
                <a:extLst>
                  <a:ext uri="{FF2B5EF4-FFF2-40B4-BE49-F238E27FC236}">
                    <a16:creationId xmlns:a16="http://schemas.microsoft.com/office/drawing/2014/main" id="{A5D74264-39B5-EEEC-D131-6A1B28C419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41505" y="4529873"/>
                <a:ext cx="1067618" cy="10575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èle 3D 17">
                <a:extLst>
                  <a:ext uri="{FF2B5EF4-FFF2-40B4-BE49-F238E27FC236}">
                    <a16:creationId xmlns:a16="http://schemas.microsoft.com/office/drawing/2014/main" id="{6FD2019F-1151-F9C3-BF73-2D8DC650914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86385419"/>
                  </p:ext>
                </p:extLst>
              </p:nvPr>
            </p:nvGraphicFramePr>
            <p:xfrm rot="14302731">
              <a:off x="5272797" y="4199387"/>
              <a:ext cx="1006983" cy="1124529"/>
            </p:xfrm>
            <a:graphic>
              <a:graphicData uri="http://schemas.microsoft.com/office/drawing/2017/model3d">
                <am3d:model3d r:embed="rId6">
                  <am3d:spPr>
                    <a:xfrm rot="14302731">
                      <a:off x="0" y="0"/>
                      <a:ext cx="1006983" cy="1124529"/>
                    </a:xfrm>
                    <a:prstGeom prst="rect">
                      <a:avLst/>
                    </a:prstGeom>
                  </am3d:spPr>
                  <am3d:camera>
                    <am3d:pos x="0" y="0" z="6706016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27384" d="1000000"/>
                    <am3d:preTrans dx="-51607563" dy="-10645418" dz="-2413404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6730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èle 3D 17">
                <a:extLst>
                  <a:ext uri="{FF2B5EF4-FFF2-40B4-BE49-F238E27FC236}">
                    <a16:creationId xmlns:a16="http://schemas.microsoft.com/office/drawing/2014/main" id="{6FD2019F-1151-F9C3-BF73-2D8DC65091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4302731">
                <a:off x="5272797" y="4199387"/>
                <a:ext cx="1006983" cy="112452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626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0" presetClass="entr" presetSubtype="1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300" dirty="0">
                <a:solidFill>
                  <a:schemeClr val="accent1"/>
                </a:solidFill>
              </a:rPr>
              <a:t>LA PROLIFERATION CELLULAIRE</a:t>
            </a:r>
          </a:p>
        </p:txBody>
      </p:sp>
    </p:spTree>
    <p:extLst>
      <p:ext uri="{BB962C8B-B14F-4D97-AF65-F5344CB8AC3E}">
        <p14:creationId xmlns:p14="http://schemas.microsoft.com/office/powerpoint/2010/main" val="2266267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Le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530529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Les cellules se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repro-duisent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en dupliquant leurs composants et en se divisant en deux.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Ce processus est appelé cycle de division cellulaire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Il est initié au niveau du noyau de la cellule et il est divisé en plusieurs phases. 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Au cours de ces phases l’ADN du noyau se réplique en deux copies identiques et chaque copie se dispatche dans une cellule fille.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baseline="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F2F60F7-F396-107A-3B5B-BA9999AA491A}"/>
              </a:ext>
            </a:extLst>
          </p:cNvPr>
          <p:cNvSpPr txBox="1"/>
          <p:nvPr/>
        </p:nvSpPr>
        <p:spPr>
          <a:xfrm>
            <a:off x="4928241" y="3060163"/>
            <a:ext cx="1125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Cellule mère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6CBD995-309B-7F67-2640-63C7300C01C0}"/>
              </a:ext>
            </a:extLst>
          </p:cNvPr>
          <p:cNvSpPr txBox="1"/>
          <p:nvPr/>
        </p:nvSpPr>
        <p:spPr>
          <a:xfrm>
            <a:off x="5023712" y="5813937"/>
            <a:ext cx="10935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Cellules filles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Modèle 3D 19">
                <a:extLst>
                  <a:ext uri="{FF2B5EF4-FFF2-40B4-BE49-F238E27FC236}">
                    <a16:creationId xmlns:a16="http://schemas.microsoft.com/office/drawing/2014/main" id="{8C81AB07-CA0D-E633-CE22-F085FC31B2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26834846"/>
                  </p:ext>
                </p:extLst>
              </p:nvPr>
            </p:nvGraphicFramePr>
            <p:xfrm>
              <a:off x="4203927" y="4390554"/>
              <a:ext cx="1212853" cy="1183391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212853" cy="1183391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09671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Modèle 3D 19">
                <a:extLst>
                  <a:ext uri="{FF2B5EF4-FFF2-40B4-BE49-F238E27FC236}">
                    <a16:creationId xmlns:a16="http://schemas.microsoft.com/office/drawing/2014/main" id="{8C81AB07-CA0D-E633-CE22-F085FC31B2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03927" y="4390554"/>
                <a:ext cx="1212853" cy="1183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10F6D025-6EFF-B222-3430-F92E3C94060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32376908"/>
                  </p:ext>
                </p:extLst>
              </p:nvPr>
            </p:nvGraphicFramePr>
            <p:xfrm>
              <a:off x="5978199" y="4461080"/>
              <a:ext cx="1188240" cy="1169227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188240" cy="1169227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00574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10F6D025-6EFF-B222-3430-F92E3C94060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8199" y="4461080"/>
                <a:ext cx="1188240" cy="11692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Modèle 3D 21">
                <a:extLst>
                  <a:ext uri="{FF2B5EF4-FFF2-40B4-BE49-F238E27FC236}">
                    <a16:creationId xmlns:a16="http://schemas.microsoft.com/office/drawing/2014/main" id="{5C642FFC-0FFF-AAC2-C345-63B9DE8F0E0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849966"/>
                  </p:ext>
                </p:extLst>
              </p:nvPr>
            </p:nvGraphicFramePr>
            <p:xfrm>
              <a:off x="4884630" y="1841052"/>
              <a:ext cx="1212853" cy="1183391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212853" cy="1183391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09671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Modèle 3D 21">
                <a:extLst>
                  <a:ext uri="{FF2B5EF4-FFF2-40B4-BE49-F238E27FC236}">
                    <a16:creationId xmlns:a16="http://schemas.microsoft.com/office/drawing/2014/main" id="{5C642FFC-0FFF-AAC2-C345-63B9DE8F0E0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84630" y="1841052"/>
                <a:ext cx="1212853" cy="1183391"/>
              </a:xfrm>
              <a:prstGeom prst="rect">
                <a:avLst/>
              </a:prstGeom>
            </p:spPr>
          </p:pic>
        </mc:Fallback>
      </mc:AlternateContent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A3FE575-38B1-DA13-FE45-FB77947F8A77}"/>
              </a:ext>
            </a:extLst>
          </p:cNvPr>
          <p:cNvCxnSpPr/>
          <p:nvPr/>
        </p:nvCxnSpPr>
        <p:spPr>
          <a:xfrm>
            <a:off x="5724128" y="3448158"/>
            <a:ext cx="393153" cy="772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6246C474-4FA4-8929-9309-0DE9B4D0AC08}"/>
              </a:ext>
            </a:extLst>
          </p:cNvPr>
          <p:cNvCxnSpPr>
            <a:cxnSpLocks/>
          </p:cNvCxnSpPr>
          <p:nvPr/>
        </p:nvCxnSpPr>
        <p:spPr>
          <a:xfrm flipH="1">
            <a:off x="4884630" y="3488679"/>
            <a:ext cx="337320" cy="755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8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Le cycle </a:t>
            </a:r>
            <a:r>
              <a:rPr lang="en-US" sz="2800" dirty="0" err="1">
                <a:solidFill>
                  <a:schemeClr val="accent1"/>
                </a:solidFill>
              </a:rPr>
              <a:t>cellulaire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5373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Le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23</a:t>
            </a:fld>
            <a:endParaRPr lang="fr-FR" dirty="0"/>
          </a:p>
        </p:txBody>
      </p:sp>
      <p:pic>
        <p:nvPicPr>
          <p:cNvPr id="2" name="Picture 19">
            <a:extLst>
              <a:ext uri="{FF2B5EF4-FFF2-40B4-BE49-F238E27FC236}">
                <a16:creationId xmlns:a16="http://schemas.microsoft.com/office/drawing/2014/main" id="{A20415A7-E995-0546-9D8D-BC960FD2A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84" y="2388118"/>
            <a:ext cx="7175500" cy="25701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8BD3D9-7059-AC8B-6EC4-AD847C902FCD}"/>
              </a:ext>
            </a:extLst>
          </p:cNvPr>
          <p:cNvSpPr txBox="1"/>
          <p:nvPr/>
        </p:nvSpPr>
        <p:spPr>
          <a:xfrm>
            <a:off x="1519274" y="1700808"/>
            <a:ext cx="551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Parmi ces différentes phases on distingue la phase M et l’interphase. </a:t>
            </a:r>
          </a:p>
          <a:p>
            <a:endParaRPr lang="fr-FR" sz="12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Modèle 3D 4">
                <a:extLst>
                  <a:ext uri="{FF2B5EF4-FFF2-40B4-BE49-F238E27FC236}">
                    <a16:creationId xmlns:a16="http://schemas.microsoft.com/office/drawing/2014/main" id="{EB8A9F1D-63F9-F432-8A3D-DB2614FF04A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7859201"/>
                  </p:ext>
                </p:extLst>
              </p:nvPr>
            </p:nvGraphicFramePr>
            <p:xfrm>
              <a:off x="7644539" y="3695855"/>
              <a:ext cx="767688" cy="76768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767688" cy="767689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23853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Modèle 3D 4">
                <a:extLst>
                  <a:ext uri="{FF2B5EF4-FFF2-40B4-BE49-F238E27FC236}">
                    <a16:creationId xmlns:a16="http://schemas.microsoft.com/office/drawing/2014/main" id="{EB8A9F1D-63F9-F432-8A3D-DB2614FF04A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44539" y="3695855"/>
                <a:ext cx="767688" cy="7676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Modèle 3D 5">
                <a:extLst>
                  <a:ext uri="{FF2B5EF4-FFF2-40B4-BE49-F238E27FC236}">
                    <a16:creationId xmlns:a16="http://schemas.microsoft.com/office/drawing/2014/main" id="{9ECC9F45-54E6-653D-18DB-000B9B930D1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31694114"/>
                  </p:ext>
                </p:extLst>
              </p:nvPr>
            </p:nvGraphicFramePr>
            <p:xfrm>
              <a:off x="6810490" y="3429000"/>
              <a:ext cx="767688" cy="76768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767688" cy="767688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2448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Modèle 3D 5">
                <a:extLst>
                  <a:ext uri="{FF2B5EF4-FFF2-40B4-BE49-F238E27FC236}">
                    <a16:creationId xmlns:a16="http://schemas.microsoft.com/office/drawing/2014/main" id="{9ECC9F45-54E6-653D-18DB-000B9B930D1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10490" y="3429000"/>
                <a:ext cx="767688" cy="767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èle 3D 6">
                <a:extLst>
                  <a:ext uri="{FF2B5EF4-FFF2-40B4-BE49-F238E27FC236}">
                    <a16:creationId xmlns:a16="http://schemas.microsoft.com/office/drawing/2014/main" id="{B80D47F6-D6A5-F0DE-E8C4-5E4D2B6490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63560118"/>
                  </p:ext>
                </p:extLst>
              </p:nvPr>
            </p:nvGraphicFramePr>
            <p:xfrm>
              <a:off x="6810490" y="4102187"/>
              <a:ext cx="767688" cy="76768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767688" cy="767688"/>
                    </a:xfrm>
                    <a:prstGeom prst="rect">
                      <a:avLst/>
                    </a:prstGeom>
                  </am3d:spPr>
                  <am3d:camera>
                    <am3d:pos x="0" y="0" z="7350442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0740" d="1000000"/>
                    <am3d:preTrans dx="50481323" dy="-9738852" dz="-234650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24489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èle 3D 6">
                <a:extLst>
                  <a:ext uri="{FF2B5EF4-FFF2-40B4-BE49-F238E27FC236}">
                    <a16:creationId xmlns:a16="http://schemas.microsoft.com/office/drawing/2014/main" id="{B80D47F6-D6A5-F0DE-E8C4-5E4D2B6490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10490" y="4102187"/>
                <a:ext cx="767688" cy="7676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399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7 0.03889 L -0.03559 0.06898 L -0.19496 0.07291 L -0.52795 0.07037 L -0.74114 0.06898 L -0.77222 0.05139 L -0.76857 0.01365 L -0.73368 -0.00023 L -0.59687 -0.00139 L -0.12899 -0.00255 " pathEditMode="relative" ptsTypes="AAAAAAAAAA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0" presetClass="exit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0.065"/>
                                          </p:val>
                                        </p:tav>
                                        <p:tav tm="6660">
                                          <p:val>
                                            <p:fltVal val="0.2543"/>
                                          </p:val>
                                        </p:tav>
                                        <p:tav tm="9990">
                                          <p:val>
                                            <p:fltVal val="0.5589"/>
                                          </p:val>
                                        </p:tav>
                                        <p:tav tm="13320">
                                          <p:val>
                                            <p:fltVal val="0.97"/>
                                          </p:val>
                                        </p:tav>
                                        <p:tav tm="16650">
                                          <p:val>
                                            <p:fltVal val="1.4787"/>
                                          </p:val>
                                        </p:tav>
                                        <p:tav tm="19970">
                                          <p:val>
                                            <p:fltVal val="2.0742"/>
                                          </p:val>
                                        </p:tav>
                                        <p:tav tm="23290">
                                          <p:val>
                                            <p:fltVal val="2.7492"/>
                                          </p:val>
                                        </p:tav>
                                        <p:tav tm="26620">
                                          <p:val>
                                            <p:fltVal val="3.4972"/>
                                          </p:val>
                                        </p:tav>
                                        <p:tav tm="29950">
                                          <p:val>
                                            <p:fltVal val="4.3074"/>
                                          </p:val>
                                        </p:tav>
                                        <p:tav tm="33280">
                                          <p:val>
                                            <p:fltVal val="5.1709"/>
                                          </p:val>
                                        </p:tav>
                                        <p:tav tm="36610">
                                          <p:val>
                                            <p:fltVal val="6.079"/>
                                          </p:val>
                                        </p:tav>
                                        <p:tav tm="39940">
                                          <p:val>
                                            <p:fltVal val="7.0227"/>
                                          </p:val>
                                        </p:tav>
                                        <p:tav tm="43270">
                                          <p:val>
                                            <p:fltVal val="7.9931"/>
                                          </p:val>
                                        </p:tav>
                                        <p:tav tm="46600">
                                          <p:val>
                                            <p:fltVal val="8.9815"/>
                                          </p:val>
                                        </p:tav>
                                        <p:tav tm="49930">
                                          <p:val>
                                            <p:fltVal val="9.979"/>
                                          </p:val>
                                        </p:tav>
                                        <p:tav tm="53250">
                                          <p:val>
                                            <p:fltVal val="10.9736"/>
                                          </p:val>
                                        </p:tav>
                                        <p:tav tm="56580">
                                          <p:val>
                                            <p:fltVal val="11.9626"/>
                                          </p:val>
                                        </p:tav>
                                        <p:tav tm="59900">
                                          <p:val>
                                            <p:fltVal val="12.9311"/>
                                          </p:val>
                                        </p:tav>
                                        <p:tav tm="63220">
                                          <p:val>
                                            <p:fltVal val="13.8735"/>
                                          </p:val>
                                        </p:tav>
                                        <p:tav tm="66540">
                                          <p:val>
                                            <p:fltVal val="14.781"/>
                                          </p:val>
                                        </p:tav>
                                        <p:tav tm="69870">
                                          <p:val>
                                            <p:fltVal val="15.6471"/>
                                          </p:val>
                                        </p:tav>
                                        <p:tav tm="73190">
                                          <p:val>
                                            <p:fltVal val="16.4581"/>
                                          </p:val>
                                        </p:tav>
                                        <p:tav tm="76510">
                                          <p:val>
                                            <p:fltVal val="17.2077"/>
                                          </p:val>
                                        </p:tav>
                                        <p:tav tm="79830">
                                          <p:val>
                                            <p:fltVal val="17.8872"/>
                                          </p:val>
                                        </p:tav>
                                        <p:tav tm="83160">
                                          <p:val>
                                            <p:fltVal val="18.4895"/>
                                          </p:val>
                                        </p:tav>
                                        <p:tav tm="86480">
                                          <p:val>
                                            <p:fltVal val="19.0021"/>
                                          </p:val>
                                        </p:tav>
                                        <p:tav tm="89800">
                                          <p:val>
                                            <p:fltVal val="19.4182"/>
                                          </p:val>
                                        </p:tav>
                                        <p:tav tm="93120">
                                          <p:val>
                                            <p:fltVal val="19.729"/>
                                          </p:val>
                                        </p:tav>
                                        <p:tav tm="96450">
                                          <p:val>
                                            <p:fltVal val="19.9261"/>
                                          </p:val>
                                        </p:tav>
                                        <p:tav tm="100000">
                                          <p:val>
                                            <p:fltVal val="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330">
                                          <p:val>
                                            <p:fltVal val="0.9895"/>
                                          </p:val>
                                        </p:tav>
                                        <p:tav tm="6660">
                                          <p:val>
                                            <p:fltVal val="0.9791"/>
                                          </p:val>
                                        </p:tav>
                                        <p:tav tm="9990">
                                          <p:val>
                                            <p:fltVal val="0.9687"/>
                                          </p:val>
                                        </p:tav>
                                        <p:tav tm="13320">
                                          <p:val>
                                            <p:fltVal val="0.9584"/>
                                          </p:val>
                                        </p:tav>
                                        <p:tav tm="16650">
                                          <p:val>
                                            <p:fltVal val="0.9482"/>
                                          </p:val>
                                        </p:tav>
                                        <p:tav tm="19970">
                                          <p:val>
                                            <p:fltVal val="0.9382"/>
                                          </p:val>
                                        </p:tav>
                                        <p:tav tm="23290">
                                          <p:val>
                                            <p:fltVal val="0.9284"/>
                                          </p:val>
                                        </p:tav>
                                        <p:tav tm="26620">
                                          <p:val>
                                            <p:fltVal val="0.9187"/>
                                          </p:val>
                                        </p:tav>
                                        <p:tav tm="29950">
                                          <p:val>
                                            <p:fltVal val="0.9093"/>
                                          </p:val>
                                        </p:tav>
                                        <p:tav tm="33280">
                                          <p:val>
                                            <p:fltVal val="0.9001"/>
                                          </p:val>
                                        </p:tav>
                                        <p:tav tm="36610">
                                          <p:val>
                                            <p:fltVal val="0.8912"/>
                                          </p:val>
                                        </p:tav>
                                        <p:tav tm="39940">
                                          <p:val>
                                            <p:fltVal val="0.8825"/>
                                          </p:val>
                                        </p:tav>
                                        <p:tav tm="43270">
                                          <p:val>
                                            <p:fltVal val="0.8742"/>
                                          </p:val>
                                        </p:tav>
                                        <p:tav tm="46600">
                                          <p:val>
                                            <p:fltVal val="0.8663"/>
                                          </p:val>
                                        </p:tav>
                                        <p:tav tm="49930">
                                          <p:val>
                                            <p:fltVal val="0.8587"/>
                                          </p:val>
                                        </p:tav>
                                        <p:tav tm="53250">
                                          <p:val>
                                            <p:fltVal val="0.8515"/>
                                          </p:val>
                                        </p:tav>
                                        <p:tav tm="56580">
                                          <p:val>
                                            <p:fltVal val="0.8447"/>
                                          </p:val>
                                        </p:tav>
                                        <p:tav tm="59900">
                                          <p:val>
                                            <p:fltVal val="0.8383"/>
                                          </p:val>
                                        </p:tav>
                                        <p:tav tm="63220">
                                          <p:val>
                                            <p:fltVal val="0.8324"/>
                                          </p:val>
                                        </p:tav>
                                        <p:tav tm="66540">
                                          <p:val>
                                            <p:fltVal val="0.8269"/>
                                          </p:val>
                                        </p:tav>
                                        <p:tav tm="69870">
                                          <p:val>
                                            <p:fltVal val="0.8219"/>
                                          </p:val>
                                        </p:tav>
                                        <p:tav tm="73190">
                                          <p:val>
                                            <p:fltVal val="0.8174"/>
                                          </p:val>
                                        </p:tav>
                                        <p:tav tm="76510">
                                          <p:val>
                                            <p:fltVal val="0.8134"/>
                                          </p:val>
                                        </p:tav>
                                        <p:tav tm="79830">
                                          <p:val>
                                            <p:fltVal val="0.8099"/>
                                          </p:val>
                                        </p:tav>
                                        <p:tav tm="83160">
                                          <p:val>
                                            <p:fltVal val="0.8069"/>
                                          </p:val>
                                        </p:tav>
                                        <p:tav tm="86480">
                                          <p:val>
                                            <p:fltVal val="0.8044"/>
                                          </p:val>
                                        </p:tav>
                                        <p:tav tm="89800">
                                          <p:val>
                                            <p:fltVal val="0.8025"/>
                                          </p:val>
                                        </p:tav>
                                        <p:tav tm="93120">
                                          <p:val>
                                            <p:fltVal val="0.8011"/>
                                          </p:val>
                                        </p:tav>
                                        <p:tav tm="96450">
                                          <p:val>
                                            <p:fltVal val="0.8003"/>
                                          </p:val>
                                        </p:tav>
                                        <p:tav tm="100000">
                                          <p:val>
                                            <p:fltVal val="0.8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Le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2" name="Picture 19">
            <a:extLst>
              <a:ext uri="{FF2B5EF4-FFF2-40B4-BE49-F238E27FC236}">
                <a16:creationId xmlns:a16="http://schemas.microsoft.com/office/drawing/2014/main" id="{A20415A7-E995-0546-9D8D-BC960FD2A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175500" cy="2570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8BD3D9-7059-AC8B-6EC4-AD847C902FCD}"/>
              </a:ext>
            </a:extLst>
          </p:cNvPr>
          <p:cNvSpPr txBox="1"/>
          <p:nvPr/>
        </p:nvSpPr>
        <p:spPr>
          <a:xfrm>
            <a:off x="578759" y="4437112"/>
            <a:ext cx="4695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Au cours de la phase M la cellule passe par plusieurs étapes:</a:t>
            </a:r>
          </a:p>
          <a:p>
            <a:endParaRPr lang="fr-FR" sz="1200" dirty="0"/>
          </a:p>
          <a:p>
            <a:endParaRPr lang="fr-FR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D3C811-B463-AD89-179C-44B790D9084F}"/>
              </a:ext>
            </a:extLst>
          </p:cNvPr>
          <p:cNvSpPr/>
          <p:nvPr/>
        </p:nvSpPr>
        <p:spPr>
          <a:xfrm>
            <a:off x="1979712" y="1916832"/>
            <a:ext cx="676839" cy="10801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59A913-0969-6502-B027-E41C28CD425E}"/>
              </a:ext>
            </a:extLst>
          </p:cNvPr>
          <p:cNvSpPr txBox="1"/>
          <p:nvPr/>
        </p:nvSpPr>
        <p:spPr>
          <a:xfrm>
            <a:off x="578759" y="4757530"/>
            <a:ext cx="3898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chemeClr val="accent1"/>
                </a:solidFill>
              </a:rPr>
              <a:t>La prophase : le fuseau commence à se former</a:t>
            </a:r>
          </a:p>
          <a:p>
            <a:endParaRPr lang="fr-FR" sz="1200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D64FD6E-E475-77C6-7471-315D721F050D}"/>
              </a:ext>
            </a:extLst>
          </p:cNvPr>
          <p:cNvGrpSpPr/>
          <p:nvPr/>
        </p:nvGrpSpPr>
        <p:grpSpPr>
          <a:xfrm>
            <a:off x="587960" y="1916832"/>
            <a:ext cx="7257115" cy="3620784"/>
            <a:chOff x="587960" y="2132856"/>
            <a:chExt cx="7257115" cy="3620784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F5F993-10AD-0435-B5D4-C46034B95388}"/>
                </a:ext>
              </a:extLst>
            </p:cNvPr>
            <p:cNvSpPr txBox="1"/>
            <p:nvPr/>
          </p:nvSpPr>
          <p:spPr>
            <a:xfrm>
              <a:off x="587960" y="5107309"/>
              <a:ext cx="72571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fr-FR" sz="1200" dirty="0"/>
            </a:p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fr-FR" sz="1200" dirty="0">
                  <a:solidFill>
                    <a:schemeClr val="accent1"/>
                  </a:solidFill>
                </a:rPr>
                <a:t>La prométaphase : les microtubules du fuseau sont capables de maintenir les chromosomes </a:t>
              </a:r>
            </a:p>
            <a:p>
              <a:endParaRPr lang="fr-FR" sz="12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242F47-CAFD-1593-DA26-E9ED1C11F3A2}"/>
                </a:ext>
              </a:extLst>
            </p:cNvPr>
            <p:cNvSpPr/>
            <p:nvPr/>
          </p:nvSpPr>
          <p:spPr>
            <a:xfrm>
              <a:off x="2656551" y="2132856"/>
              <a:ext cx="812718" cy="108012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B4B0AD7-6903-1BD0-29A0-B5EACB287FE0}"/>
              </a:ext>
            </a:extLst>
          </p:cNvPr>
          <p:cNvGrpSpPr/>
          <p:nvPr/>
        </p:nvGrpSpPr>
        <p:grpSpPr>
          <a:xfrm>
            <a:off x="590055" y="1916832"/>
            <a:ext cx="8202887" cy="3939105"/>
            <a:chOff x="590055" y="2132856"/>
            <a:chExt cx="8202887" cy="393910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A84B2E-0197-E7C1-CC56-6BDA391ABB4F}"/>
                </a:ext>
              </a:extLst>
            </p:cNvPr>
            <p:cNvSpPr/>
            <p:nvPr/>
          </p:nvSpPr>
          <p:spPr>
            <a:xfrm>
              <a:off x="3496437" y="2132856"/>
              <a:ext cx="720080" cy="108012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830B4D8-35C4-3403-CA4D-5B234C197075}"/>
                </a:ext>
              </a:extLst>
            </p:cNvPr>
            <p:cNvSpPr txBox="1"/>
            <p:nvPr/>
          </p:nvSpPr>
          <p:spPr>
            <a:xfrm>
              <a:off x="590055" y="5610296"/>
              <a:ext cx="82028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fr-FR" sz="1200" dirty="0">
                  <a:solidFill>
                    <a:schemeClr val="accent1"/>
                  </a:solidFill>
                </a:rPr>
                <a:t>La métaphase : les chromosomes dupliqués sont alignés sur le fuseau mitotique, prêts pour la ségrégation</a:t>
              </a:r>
            </a:p>
            <a:p>
              <a:endParaRPr lang="fr-FR" sz="1200" dirty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7AF5878B-3655-160E-84E2-3DFEB570DE39}"/>
              </a:ext>
            </a:extLst>
          </p:cNvPr>
          <p:cNvSpPr txBox="1"/>
          <p:nvPr/>
        </p:nvSpPr>
        <p:spPr>
          <a:xfrm>
            <a:off x="597491" y="5722182"/>
            <a:ext cx="6856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200" dirty="0">
                <a:solidFill>
                  <a:schemeClr val="accent1"/>
                </a:solidFill>
              </a:rPr>
              <a:t>L’anaphase : les chromatides de chaque chromosome migrent vers les pôles du noyau</a:t>
            </a:r>
          </a:p>
          <a:p>
            <a:endParaRPr lang="fr-FR" sz="1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E8116B-0EC8-AEB0-5E5B-6A2F22D18C9B}"/>
              </a:ext>
            </a:extLst>
          </p:cNvPr>
          <p:cNvSpPr/>
          <p:nvPr/>
        </p:nvSpPr>
        <p:spPr>
          <a:xfrm>
            <a:off x="4271318" y="1916832"/>
            <a:ext cx="720080" cy="10801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EE31A9B-C391-8916-FC97-C1737A923B25}"/>
              </a:ext>
            </a:extLst>
          </p:cNvPr>
          <p:cNvGrpSpPr/>
          <p:nvPr/>
        </p:nvGrpSpPr>
        <p:grpSpPr>
          <a:xfrm>
            <a:off x="599316" y="1916832"/>
            <a:ext cx="7242688" cy="4609096"/>
            <a:chOff x="599316" y="1916832"/>
            <a:chExt cx="7242688" cy="4609096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6260D8BF-45BE-7A46-383A-528621E78F4C}"/>
                </a:ext>
              </a:extLst>
            </p:cNvPr>
            <p:cNvSpPr txBox="1"/>
            <p:nvPr/>
          </p:nvSpPr>
          <p:spPr>
            <a:xfrm>
              <a:off x="599316" y="6064263"/>
              <a:ext cx="72426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fr-FR" sz="1200" dirty="0">
                  <a:solidFill>
                    <a:schemeClr val="accent1"/>
                  </a:solidFill>
                </a:rPr>
                <a:t>La télophase : les chromatides  rejoignent les pôles et sont libérés des microtubules du fuseau</a:t>
              </a:r>
            </a:p>
            <a:p>
              <a:endParaRPr lang="fr-FR" sz="12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B3FB091-3387-70FE-0869-D58A3D218634}"/>
                </a:ext>
              </a:extLst>
            </p:cNvPr>
            <p:cNvSpPr/>
            <p:nvPr/>
          </p:nvSpPr>
          <p:spPr>
            <a:xfrm>
              <a:off x="5047328" y="1916832"/>
              <a:ext cx="1108848" cy="108012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8E3BDCF-126E-AE3A-5ECE-803A6C4DC1A8}"/>
              </a:ext>
            </a:extLst>
          </p:cNvPr>
          <p:cNvGrpSpPr/>
          <p:nvPr/>
        </p:nvGrpSpPr>
        <p:grpSpPr>
          <a:xfrm>
            <a:off x="612568" y="1914803"/>
            <a:ext cx="7153862" cy="4928190"/>
            <a:chOff x="612568" y="1914803"/>
            <a:chExt cx="7153862" cy="492819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1B84387-1611-C9F5-C80C-1E73425C8321}"/>
                </a:ext>
              </a:extLst>
            </p:cNvPr>
            <p:cNvSpPr txBox="1"/>
            <p:nvPr/>
          </p:nvSpPr>
          <p:spPr>
            <a:xfrm>
              <a:off x="612568" y="6381328"/>
              <a:ext cx="57807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q"/>
              </a:pPr>
              <a:r>
                <a:rPr lang="fr-FR" sz="1200" dirty="0">
                  <a:solidFill>
                    <a:schemeClr val="accent1"/>
                  </a:solidFill>
                </a:rPr>
                <a:t>La cytodiérèse : processus par lequel la cellule mère est scindée en deux</a:t>
              </a:r>
            </a:p>
            <a:p>
              <a:endParaRPr lang="fr-FR" sz="1200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6CCD754-F05F-71FA-10CA-A52A41F090EE}"/>
                </a:ext>
              </a:extLst>
            </p:cNvPr>
            <p:cNvSpPr/>
            <p:nvPr/>
          </p:nvSpPr>
          <p:spPr>
            <a:xfrm>
              <a:off x="6221035" y="1914803"/>
              <a:ext cx="1545395" cy="108012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7476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6" grpId="0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Le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A81B737-2275-0004-FD38-BB4911867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533" y="2642866"/>
            <a:ext cx="5146675" cy="3589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65E9993-EB29-71E4-3751-E16A1515A2C2}"/>
              </a:ext>
            </a:extLst>
          </p:cNvPr>
          <p:cNvSpPr txBox="1"/>
          <p:nvPr/>
        </p:nvSpPr>
        <p:spPr>
          <a:xfrm>
            <a:off x="444643" y="1257871"/>
            <a:ext cx="68932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L’interphase est subdivisée en 3 phases : </a:t>
            </a:r>
          </a:p>
          <a:p>
            <a:endParaRPr lang="fr-FR" sz="1400" dirty="0"/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400" dirty="0"/>
              <a:t> La phase G1: La cellule grossit et fabrique de nouvelles protéines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400" dirty="0"/>
              <a:t> La phase S: L’ADN nucléaire se réplique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fr-FR" sz="1400" dirty="0"/>
              <a:t> La phase G2: La cellule s’assure que la réplication de son ADN est terminée</a:t>
            </a:r>
          </a:p>
          <a:p>
            <a:endParaRPr lang="fr-FR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32383B-9B8A-44E5-F9DF-9A94A319D6F6}"/>
              </a:ext>
            </a:extLst>
          </p:cNvPr>
          <p:cNvSpPr txBox="1"/>
          <p:nvPr/>
        </p:nvSpPr>
        <p:spPr>
          <a:xfrm>
            <a:off x="38673" y="6366306"/>
            <a:ext cx="91133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Les cellules en phase G1, peuvent arrêter leur progression et entrer dans un état quiescent, appelé G0.</a:t>
            </a:r>
          </a:p>
          <a:p>
            <a:endParaRPr lang="fr-FR" sz="1400" dirty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47910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Le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26</a:t>
            </a:fld>
            <a:endParaRPr lang="fr-FR" dirty="0"/>
          </a:p>
        </p:txBody>
      </p:sp>
      <p:pic>
        <p:nvPicPr>
          <p:cNvPr id="2" name="Média en ligne 1" title="MOOC côté cours : Les principales étapes du cycle cellulaire">
            <a:hlinkClick r:id="" action="ppaction://media"/>
            <a:extLst>
              <a:ext uri="{FF2B5EF4-FFF2-40B4-BE49-F238E27FC236}">
                <a16:creationId xmlns:a16="http://schemas.microsoft.com/office/drawing/2014/main" id="{03EB327F-9419-1F56-FC84-4BD28CABA3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7788" y="1340768"/>
            <a:ext cx="8908423" cy="502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6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accent1"/>
                </a:solidFill>
              </a:rPr>
              <a:t>Régulation</a:t>
            </a:r>
            <a:r>
              <a:rPr lang="en-US" sz="2800" dirty="0">
                <a:solidFill>
                  <a:schemeClr val="accent1"/>
                </a:solidFill>
              </a:rPr>
              <a:t> du cycle </a:t>
            </a:r>
            <a:r>
              <a:rPr lang="en-US" sz="2800" dirty="0" err="1">
                <a:solidFill>
                  <a:schemeClr val="accent1"/>
                </a:solidFill>
              </a:rPr>
              <a:t>cellulaire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48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Régulation du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08818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cycle cellulaire est contrôlé par des « freins » qui peuvent arrêter le cycle au niveau de point de contrôle (checkpoints) spécifiques.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Il existe trois principaux points de contrôle: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Point de contrôle G2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Point de contrôle de la métaphase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Point de contrôle G1</a:t>
            </a:r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altLang="fr-FR" sz="1400" b="1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fr-FR" altLang="fr-FR" sz="1400" dirty="0"/>
          </a:p>
          <a:p>
            <a:pPr lvl="2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grpSp>
        <p:nvGrpSpPr>
          <p:cNvPr id="30" name="Groupe 1">
            <a:extLst>
              <a:ext uri="{FF2B5EF4-FFF2-40B4-BE49-F238E27FC236}">
                <a16:creationId xmlns:a16="http://schemas.microsoft.com/office/drawing/2014/main" id="{93A9361E-74B8-0A44-DAA9-6E9053859590}"/>
              </a:ext>
            </a:extLst>
          </p:cNvPr>
          <p:cNvGrpSpPr>
            <a:grpSpLocks/>
          </p:cNvGrpSpPr>
          <p:nvPr/>
        </p:nvGrpSpPr>
        <p:grpSpPr bwMode="auto">
          <a:xfrm>
            <a:off x="2827695" y="2365777"/>
            <a:ext cx="5072935" cy="3372158"/>
            <a:chOff x="2033812" y="3087896"/>
            <a:chExt cx="5073379" cy="3371534"/>
          </a:xfrm>
        </p:grpSpPr>
        <p:pic>
          <p:nvPicPr>
            <p:cNvPr id="31" name="Picture 20">
              <a:extLst>
                <a:ext uri="{FF2B5EF4-FFF2-40B4-BE49-F238E27FC236}">
                  <a16:creationId xmlns:a16="http://schemas.microsoft.com/office/drawing/2014/main" id="{CFFC58CB-06F0-CE16-2750-E7808736B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9894" y="3534552"/>
              <a:ext cx="2744787" cy="2647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33CA0D2-424E-0459-F142-063429755C4D}"/>
                </a:ext>
              </a:extLst>
            </p:cNvPr>
            <p:cNvSpPr/>
            <p:nvPr/>
          </p:nvSpPr>
          <p:spPr>
            <a:xfrm rot="20126827">
              <a:off x="3716351" y="3624374"/>
              <a:ext cx="123836" cy="409499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7159B75-98EB-644A-500A-80F967065CB0}"/>
                </a:ext>
              </a:extLst>
            </p:cNvPr>
            <p:cNvSpPr/>
            <p:nvPr/>
          </p:nvSpPr>
          <p:spPr>
            <a:xfrm rot="20126827">
              <a:off x="4598179" y="5726512"/>
              <a:ext cx="123836" cy="407912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17DC333-317D-A211-96A5-6AF686D90029}"/>
                </a:ext>
              </a:extLst>
            </p:cNvPr>
            <p:cNvSpPr/>
            <p:nvPr/>
          </p:nvSpPr>
          <p:spPr>
            <a:xfrm rot="708885">
              <a:off x="4473067" y="3509047"/>
              <a:ext cx="109548" cy="446005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id="{15059239-5D05-0B51-B9FD-3184FEFC3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496" y="3087896"/>
              <a:ext cx="2376695" cy="2777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Point de contrôle de la métaphase</a:t>
              </a:r>
            </a:p>
          </p:txBody>
        </p:sp>
        <p:sp>
          <p:nvSpPr>
            <p:cNvPr id="42" name="Rectangle 8">
              <a:extLst>
                <a:ext uri="{FF2B5EF4-FFF2-40B4-BE49-F238E27FC236}">
                  <a16:creationId xmlns:a16="http://schemas.microsoft.com/office/drawing/2014/main" id="{37A08FDA-838F-5A37-DABF-D3EF2CDBD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2449" y="6181668"/>
              <a:ext cx="1584464" cy="2777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Point de contrôle G1</a:t>
              </a:r>
            </a:p>
          </p:txBody>
        </p:sp>
        <p:sp>
          <p:nvSpPr>
            <p:cNvPr id="43" name="Rectangle 8">
              <a:extLst>
                <a:ext uri="{FF2B5EF4-FFF2-40B4-BE49-F238E27FC236}">
                  <a16:creationId xmlns:a16="http://schemas.microsoft.com/office/drawing/2014/main" id="{C3E37EB1-5F60-5DA1-0DC7-3CACB1B8A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812" y="3312018"/>
              <a:ext cx="1584464" cy="2761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Point de contrôle G2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2538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Régulation du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29</a:t>
            </a:fld>
            <a:endParaRPr lang="fr-FR" dirty="0"/>
          </a:p>
        </p:txBody>
      </p:sp>
      <p:grpSp>
        <p:nvGrpSpPr>
          <p:cNvPr id="30" name="Groupe 1">
            <a:extLst>
              <a:ext uri="{FF2B5EF4-FFF2-40B4-BE49-F238E27FC236}">
                <a16:creationId xmlns:a16="http://schemas.microsoft.com/office/drawing/2014/main" id="{93A9361E-74B8-0A44-DAA9-6E9053859590}"/>
              </a:ext>
            </a:extLst>
          </p:cNvPr>
          <p:cNvGrpSpPr>
            <a:grpSpLocks/>
          </p:cNvGrpSpPr>
          <p:nvPr/>
        </p:nvGrpSpPr>
        <p:grpSpPr bwMode="auto">
          <a:xfrm>
            <a:off x="1781182" y="2276872"/>
            <a:ext cx="5072935" cy="3372158"/>
            <a:chOff x="2033812" y="3087896"/>
            <a:chExt cx="5073379" cy="3371534"/>
          </a:xfrm>
        </p:grpSpPr>
        <p:pic>
          <p:nvPicPr>
            <p:cNvPr id="31" name="Picture 20">
              <a:extLst>
                <a:ext uri="{FF2B5EF4-FFF2-40B4-BE49-F238E27FC236}">
                  <a16:creationId xmlns:a16="http://schemas.microsoft.com/office/drawing/2014/main" id="{CFFC58CB-06F0-CE16-2750-E7808736B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9894" y="3534552"/>
              <a:ext cx="2744787" cy="2647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33CA0D2-424E-0459-F142-063429755C4D}"/>
                </a:ext>
              </a:extLst>
            </p:cNvPr>
            <p:cNvSpPr/>
            <p:nvPr/>
          </p:nvSpPr>
          <p:spPr>
            <a:xfrm rot="20126827">
              <a:off x="3716351" y="3624374"/>
              <a:ext cx="123836" cy="409499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7159B75-98EB-644A-500A-80F967065CB0}"/>
                </a:ext>
              </a:extLst>
            </p:cNvPr>
            <p:cNvSpPr/>
            <p:nvPr/>
          </p:nvSpPr>
          <p:spPr>
            <a:xfrm rot="20126827">
              <a:off x="4598179" y="5726512"/>
              <a:ext cx="123836" cy="407912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17DC333-317D-A211-96A5-6AF686D90029}"/>
                </a:ext>
              </a:extLst>
            </p:cNvPr>
            <p:cNvSpPr/>
            <p:nvPr/>
          </p:nvSpPr>
          <p:spPr>
            <a:xfrm rot="708885">
              <a:off x="4473067" y="3509047"/>
              <a:ext cx="109548" cy="446005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id="{15059239-5D05-0B51-B9FD-3184FEFC3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496" y="3087896"/>
              <a:ext cx="2376695" cy="27776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Point de contrôle de la métaphase</a:t>
              </a:r>
            </a:p>
          </p:txBody>
        </p:sp>
        <p:sp>
          <p:nvSpPr>
            <p:cNvPr id="42" name="Rectangle 8">
              <a:extLst>
                <a:ext uri="{FF2B5EF4-FFF2-40B4-BE49-F238E27FC236}">
                  <a16:creationId xmlns:a16="http://schemas.microsoft.com/office/drawing/2014/main" id="{37A08FDA-838F-5A37-DABF-D3EF2CDBD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2449" y="6181668"/>
              <a:ext cx="1584464" cy="2777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Point de contrôle G1</a:t>
              </a:r>
            </a:p>
          </p:txBody>
        </p:sp>
        <p:sp>
          <p:nvSpPr>
            <p:cNvPr id="43" name="Rectangle 8">
              <a:extLst>
                <a:ext uri="{FF2B5EF4-FFF2-40B4-BE49-F238E27FC236}">
                  <a16:creationId xmlns:a16="http://schemas.microsoft.com/office/drawing/2014/main" id="{C3E37EB1-5F60-5DA1-0DC7-3CACB1B8A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812" y="3312018"/>
              <a:ext cx="1584464" cy="2761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marL="0" marR="0" lvl="0" indent="0" algn="just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Point de contrôle G2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DE6D49E-5C7C-1D2F-E0B4-4B4F0F4BBF9A}"/>
              </a:ext>
            </a:extLst>
          </p:cNvPr>
          <p:cNvSpPr txBox="1"/>
          <p:nvPr/>
        </p:nvSpPr>
        <p:spPr>
          <a:xfrm>
            <a:off x="4659567" y="5877272"/>
            <a:ext cx="4023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=&gt; Contrôle de la présence de conditions</a:t>
            </a:r>
          </a:p>
          <a:p>
            <a:r>
              <a:rPr lang="fr-FR" sz="1400" dirty="0"/>
              <a:t>favorables à la croissance </a:t>
            </a:r>
            <a:r>
              <a:rPr lang="fr-FR" sz="1400" dirty="0">
                <a:solidFill>
                  <a:srgbClr val="FF0000"/>
                </a:solidFill>
              </a:rPr>
              <a:t>(point de départ)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80D8767-1710-6596-509B-DD43C49A73F8}"/>
              </a:ext>
            </a:extLst>
          </p:cNvPr>
          <p:cNvSpPr txBox="1"/>
          <p:nvPr/>
        </p:nvSpPr>
        <p:spPr>
          <a:xfrm>
            <a:off x="5237566" y="2806239"/>
            <a:ext cx="3510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sz="1400" dirty="0"/>
              <a:t>Contrôle de la séparation correcte</a:t>
            </a:r>
          </a:p>
          <a:p>
            <a:r>
              <a:rPr lang="fr-FR" sz="1400" dirty="0"/>
              <a:t>des chromatides des chromosomes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F46D06-35A6-63C8-7014-3388F892552E}"/>
              </a:ext>
            </a:extLst>
          </p:cNvPr>
          <p:cNvSpPr txBox="1"/>
          <p:nvPr/>
        </p:nvSpPr>
        <p:spPr>
          <a:xfrm>
            <a:off x="319235" y="2921145"/>
            <a:ext cx="26468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sz="1400" dirty="0"/>
              <a:t>Contrôle de la qualité</a:t>
            </a:r>
          </a:p>
          <a:p>
            <a:r>
              <a:rPr lang="fr-FR" sz="1400" dirty="0"/>
              <a:t>de l’ADN répliquée au cours</a:t>
            </a:r>
          </a:p>
          <a:p>
            <a:r>
              <a:rPr lang="fr-FR" sz="1400" dirty="0"/>
              <a:t>de la phase S</a:t>
            </a:r>
          </a:p>
          <a:p>
            <a:r>
              <a:rPr lang="fr-FR" sz="1400" dirty="0">
                <a:solidFill>
                  <a:srgbClr val="FF0000"/>
                </a:solidFill>
              </a:rPr>
              <a:t>(point d’entrée en mitose)</a:t>
            </a:r>
          </a:p>
        </p:txBody>
      </p:sp>
    </p:spTree>
    <p:extLst>
      <p:ext uri="{BB962C8B-B14F-4D97-AF65-F5344CB8AC3E}">
        <p14:creationId xmlns:p14="http://schemas.microsoft.com/office/powerpoint/2010/main" val="41463617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Régulation du cycle cellulaire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516232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système de contrôle du cycle cellulaire est basé sur deux familles de protéines clés: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Les protéines kinases cycline-dépendantes  (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Cdk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) qui phosphorylent des protéines cibles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Les cyclines qui se lient aux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Cdk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 et contrôlent leur capacité à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phos-phoryler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des protéines cibles</a:t>
            </a: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7" name="Forme libre 16">
            <a:extLst>
              <a:ext uri="{FF2B5EF4-FFF2-40B4-BE49-F238E27FC236}">
                <a16:creationId xmlns:a16="http://schemas.microsoft.com/office/drawing/2014/main" id="{0FCBAC84-36B2-9270-47F4-BA7A75D1EE90}"/>
              </a:ext>
            </a:extLst>
          </p:cNvPr>
          <p:cNvSpPr/>
          <p:nvPr/>
        </p:nvSpPr>
        <p:spPr>
          <a:xfrm>
            <a:off x="4384125" y="3088500"/>
            <a:ext cx="802444" cy="861828"/>
          </a:xfrm>
          <a:custGeom>
            <a:avLst/>
            <a:gdLst>
              <a:gd name="connsiteX0" fmla="*/ 9018 w 802444"/>
              <a:gd name="connsiteY0" fmla="*/ 391964 h 861828"/>
              <a:gd name="connsiteX1" fmla="*/ 47118 w 802444"/>
              <a:gd name="connsiteY1" fmla="*/ 249089 h 861828"/>
              <a:gd name="connsiteX2" fmla="*/ 94743 w 802444"/>
              <a:gd name="connsiteY2" fmla="*/ 87164 h 861828"/>
              <a:gd name="connsiteX3" fmla="*/ 428118 w 802444"/>
              <a:gd name="connsiteY3" fmla="*/ 1439 h 861828"/>
              <a:gd name="connsiteX4" fmla="*/ 732918 w 802444"/>
              <a:gd name="connsiteY4" fmla="*/ 153839 h 861828"/>
              <a:gd name="connsiteX5" fmla="*/ 780543 w 802444"/>
              <a:gd name="connsiteY5" fmla="*/ 601514 h 861828"/>
              <a:gd name="connsiteX6" fmla="*/ 447168 w 802444"/>
              <a:gd name="connsiteY6" fmla="*/ 830114 h 861828"/>
              <a:gd name="connsiteX7" fmla="*/ 218568 w 802444"/>
              <a:gd name="connsiteY7" fmla="*/ 839639 h 861828"/>
              <a:gd name="connsiteX8" fmla="*/ 332868 w 802444"/>
              <a:gd name="connsiteY8" fmla="*/ 639614 h 861828"/>
              <a:gd name="connsiteX9" fmla="*/ 228093 w 802444"/>
              <a:gd name="connsiteY9" fmla="*/ 468164 h 861828"/>
              <a:gd name="connsiteX10" fmla="*/ 9018 w 802444"/>
              <a:gd name="connsiteY10" fmla="*/ 391964 h 86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2444" h="861828">
                <a:moveTo>
                  <a:pt x="9018" y="391964"/>
                </a:moveTo>
                <a:cubicBezTo>
                  <a:pt x="-21145" y="355451"/>
                  <a:pt x="32831" y="299889"/>
                  <a:pt x="47118" y="249089"/>
                </a:cubicBezTo>
                <a:cubicBezTo>
                  <a:pt x="61405" y="198289"/>
                  <a:pt x="31243" y="128439"/>
                  <a:pt x="94743" y="87164"/>
                </a:cubicBezTo>
                <a:cubicBezTo>
                  <a:pt x="158243" y="45889"/>
                  <a:pt x="321756" y="-9673"/>
                  <a:pt x="428118" y="1439"/>
                </a:cubicBezTo>
                <a:cubicBezTo>
                  <a:pt x="534480" y="12551"/>
                  <a:pt x="674181" y="53826"/>
                  <a:pt x="732918" y="153839"/>
                </a:cubicBezTo>
                <a:cubicBezTo>
                  <a:pt x="791656" y="253851"/>
                  <a:pt x="828168" y="488802"/>
                  <a:pt x="780543" y="601514"/>
                </a:cubicBezTo>
                <a:cubicBezTo>
                  <a:pt x="732918" y="714226"/>
                  <a:pt x="540831" y="790427"/>
                  <a:pt x="447168" y="830114"/>
                </a:cubicBezTo>
                <a:cubicBezTo>
                  <a:pt x="353506" y="869802"/>
                  <a:pt x="237618" y="871389"/>
                  <a:pt x="218568" y="839639"/>
                </a:cubicBezTo>
                <a:cubicBezTo>
                  <a:pt x="199518" y="807889"/>
                  <a:pt x="331281" y="701526"/>
                  <a:pt x="332868" y="639614"/>
                </a:cubicBezTo>
                <a:cubicBezTo>
                  <a:pt x="334455" y="577702"/>
                  <a:pt x="280480" y="504676"/>
                  <a:pt x="228093" y="468164"/>
                </a:cubicBezTo>
                <a:cubicBezTo>
                  <a:pt x="175706" y="431652"/>
                  <a:pt x="39181" y="428477"/>
                  <a:pt x="9018" y="391964"/>
                </a:cubicBezTo>
                <a:close/>
              </a:path>
            </a:pathLst>
          </a:custGeom>
          <a:solidFill>
            <a:srgbClr val="0099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Forme libre 20">
            <a:extLst>
              <a:ext uri="{FF2B5EF4-FFF2-40B4-BE49-F238E27FC236}">
                <a16:creationId xmlns:a16="http://schemas.microsoft.com/office/drawing/2014/main" id="{0C44677D-ACDF-5B3F-1EF2-F1B7AC64D33D}"/>
              </a:ext>
            </a:extLst>
          </p:cNvPr>
          <p:cNvSpPr/>
          <p:nvPr/>
        </p:nvSpPr>
        <p:spPr>
          <a:xfrm>
            <a:off x="4001596" y="3264976"/>
            <a:ext cx="884255" cy="1165609"/>
          </a:xfrm>
          <a:custGeom>
            <a:avLst/>
            <a:gdLst>
              <a:gd name="connsiteX0" fmla="*/ 391885 w 884255"/>
              <a:gd name="connsiteY0" fmla="*/ 10049 h 1165609"/>
              <a:gd name="connsiteX1" fmla="*/ 271305 w 884255"/>
              <a:gd name="connsiteY1" fmla="*/ 90435 h 1165609"/>
              <a:gd name="connsiteX2" fmla="*/ 256233 w 884255"/>
              <a:gd name="connsiteY2" fmla="*/ 175846 h 1165609"/>
              <a:gd name="connsiteX3" fmla="*/ 271305 w 884255"/>
              <a:gd name="connsiteY3" fmla="*/ 321548 h 1165609"/>
              <a:gd name="connsiteX4" fmla="*/ 190918 w 884255"/>
              <a:gd name="connsiteY4" fmla="*/ 391886 h 1165609"/>
              <a:gd name="connsiteX5" fmla="*/ 35169 w 884255"/>
              <a:gd name="connsiteY5" fmla="*/ 547635 h 1165609"/>
              <a:gd name="connsiteX6" fmla="*/ 0 w 884255"/>
              <a:gd name="connsiteY6" fmla="*/ 748602 h 1165609"/>
              <a:gd name="connsiteX7" fmla="*/ 110532 w 884255"/>
              <a:gd name="connsiteY7" fmla="*/ 999811 h 1165609"/>
              <a:gd name="connsiteX8" fmla="*/ 351692 w 884255"/>
              <a:gd name="connsiteY8" fmla="*/ 1130440 h 1165609"/>
              <a:gd name="connsiteX9" fmla="*/ 587828 w 884255"/>
              <a:gd name="connsiteY9" fmla="*/ 1165609 h 1165609"/>
              <a:gd name="connsiteX10" fmla="*/ 834013 w 884255"/>
              <a:gd name="connsiteY10" fmla="*/ 1045029 h 1165609"/>
              <a:gd name="connsiteX11" fmla="*/ 788795 w 884255"/>
              <a:gd name="connsiteY11" fmla="*/ 934497 h 1165609"/>
              <a:gd name="connsiteX12" fmla="*/ 567732 w 884255"/>
              <a:gd name="connsiteY12" fmla="*/ 934497 h 1165609"/>
              <a:gd name="connsiteX13" fmla="*/ 447151 w 884255"/>
              <a:gd name="connsiteY13" fmla="*/ 818941 h 1165609"/>
              <a:gd name="connsiteX14" fmla="*/ 547635 w 884255"/>
              <a:gd name="connsiteY14" fmla="*/ 683288 h 1165609"/>
              <a:gd name="connsiteX15" fmla="*/ 708408 w 884255"/>
              <a:gd name="connsiteY15" fmla="*/ 683288 h 1165609"/>
              <a:gd name="connsiteX16" fmla="*/ 859134 w 884255"/>
              <a:gd name="connsiteY16" fmla="*/ 643095 h 1165609"/>
              <a:gd name="connsiteX17" fmla="*/ 884255 w 884255"/>
              <a:gd name="connsiteY17" fmla="*/ 507442 h 1165609"/>
              <a:gd name="connsiteX18" fmla="*/ 839037 w 884255"/>
              <a:gd name="connsiteY18" fmla="*/ 386862 h 1165609"/>
              <a:gd name="connsiteX19" fmla="*/ 673239 w 884255"/>
              <a:gd name="connsiteY19" fmla="*/ 361741 h 1165609"/>
              <a:gd name="connsiteX20" fmla="*/ 597877 w 884255"/>
              <a:gd name="connsiteY20" fmla="*/ 326572 h 1165609"/>
              <a:gd name="connsiteX21" fmla="*/ 597877 w 884255"/>
              <a:gd name="connsiteY21" fmla="*/ 236137 h 1165609"/>
              <a:gd name="connsiteX22" fmla="*/ 633046 w 884255"/>
              <a:gd name="connsiteY22" fmla="*/ 135653 h 1165609"/>
              <a:gd name="connsiteX23" fmla="*/ 587828 w 884255"/>
              <a:gd name="connsiteY23" fmla="*/ 45218 h 1165609"/>
              <a:gd name="connsiteX24" fmla="*/ 482321 w 884255"/>
              <a:gd name="connsiteY24" fmla="*/ 0 h 1165609"/>
              <a:gd name="connsiteX25" fmla="*/ 391885 w 884255"/>
              <a:gd name="connsiteY25" fmla="*/ 10049 h 1165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84255" h="1165609">
                <a:moveTo>
                  <a:pt x="391885" y="10049"/>
                </a:moveTo>
                <a:lnTo>
                  <a:pt x="271305" y="90435"/>
                </a:lnTo>
                <a:lnTo>
                  <a:pt x="256233" y="175846"/>
                </a:lnTo>
                <a:lnTo>
                  <a:pt x="271305" y="321548"/>
                </a:lnTo>
                <a:lnTo>
                  <a:pt x="190918" y="391886"/>
                </a:lnTo>
                <a:lnTo>
                  <a:pt x="35169" y="547635"/>
                </a:lnTo>
                <a:lnTo>
                  <a:pt x="0" y="748602"/>
                </a:lnTo>
                <a:lnTo>
                  <a:pt x="110532" y="999811"/>
                </a:lnTo>
                <a:lnTo>
                  <a:pt x="351692" y="1130440"/>
                </a:lnTo>
                <a:lnTo>
                  <a:pt x="587828" y="1165609"/>
                </a:lnTo>
                <a:lnTo>
                  <a:pt x="834013" y="1045029"/>
                </a:lnTo>
                <a:lnTo>
                  <a:pt x="788795" y="934497"/>
                </a:lnTo>
                <a:lnTo>
                  <a:pt x="567732" y="934497"/>
                </a:lnTo>
                <a:lnTo>
                  <a:pt x="447151" y="818941"/>
                </a:lnTo>
                <a:lnTo>
                  <a:pt x="547635" y="683288"/>
                </a:lnTo>
                <a:lnTo>
                  <a:pt x="708408" y="683288"/>
                </a:lnTo>
                <a:lnTo>
                  <a:pt x="859134" y="643095"/>
                </a:lnTo>
                <a:lnTo>
                  <a:pt x="884255" y="507442"/>
                </a:lnTo>
                <a:lnTo>
                  <a:pt x="839037" y="386862"/>
                </a:lnTo>
                <a:lnTo>
                  <a:pt x="673239" y="361741"/>
                </a:lnTo>
                <a:lnTo>
                  <a:pt x="597877" y="326572"/>
                </a:lnTo>
                <a:lnTo>
                  <a:pt x="597877" y="236137"/>
                </a:lnTo>
                <a:lnTo>
                  <a:pt x="633046" y="135653"/>
                </a:lnTo>
                <a:lnTo>
                  <a:pt x="587828" y="45218"/>
                </a:lnTo>
                <a:lnTo>
                  <a:pt x="482321" y="0"/>
                </a:lnTo>
                <a:lnTo>
                  <a:pt x="391885" y="10049"/>
                </a:lnTo>
                <a:close/>
              </a:path>
            </a:pathLst>
          </a:cu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CBBFF1D9-BAEE-BE5A-9873-1398AFC37A41}"/>
                  </a:ext>
                </a:extLst>
              </p14:cNvPr>
              <p14:cNvContentPartPr/>
              <p14:nvPr/>
            </p14:nvContentPartPr>
            <p14:xfrm>
              <a:off x="5983594" y="3976595"/>
              <a:ext cx="9360" cy="720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CBBFF1D9-BAEE-BE5A-9873-1398AFC37A4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4594" y="3967595"/>
                <a:ext cx="27000" cy="24840"/>
              </a:xfrm>
              <a:prstGeom prst="rect">
                <a:avLst/>
              </a:prstGeom>
            </p:spPr>
          </p:pic>
        </mc:Fallback>
      </mc:AlternateContent>
      <p:sp>
        <p:nvSpPr>
          <p:cNvPr id="56" name="Ellipse 55">
            <a:extLst>
              <a:ext uri="{FF2B5EF4-FFF2-40B4-BE49-F238E27FC236}">
                <a16:creationId xmlns:a16="http://schemas.microsoft.com/office/drawing/2014/main" id="{703006ED-67EF-C954-B453-41EF09BD175A}"/>
              </a:ext>
            </a:extLst>
          </p:cNvPr>
          <p:cNvSpPr/>
          <p:nvPr/>
        </p:nvSpPr>
        <p:spPr>
          <a:xfrm>
            <a:off x="6261854" y="3460265"/>
            <a:ext cx="565721" cy="52353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8">
            <a:extLst>
              <a:ext uri="{FF2B5EF4-FFF2-40B4-BE49-F238E27FC236}">
                <a16:creationId xmlns:a16="http://schemas.microsoft.com/office/drawing/2014/main" id="{0A2BF056-6CF9-C6C6-F181-B63E965C8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6074" y="4025721"/>
            <a:ext cx="9733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Protéine</a:t>
            </a:r>
          </a:p>
        </p:txBody>
      </p:sp>
      <p:sp>
        <p:nvSpPr>
          <p:cNvPr id="58" name="Rectangle 8">
            <a:extLst>
              <a:ext uri="{FF2B5EF4-FFF2-40B4-BE49-F238E27FC236}">
                <a16:creationId xmlns:a16="http://schemas.microsoft.com/office/drawing/2014/main" id="{C10BE027-C6C2-B883-5875-FDA04656C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162" y="3287504"/>
            <a:ext cx="819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Cycline</a:t>
            </a:r>
          </a:p>
        </p:txBody>
      </p:sp>
      <p:sp>
        <p:nvSpPr>
          <p:cNvPr id="59" name="Rectangle 8">
            <a:extLst>
              <a:ext uri="{FF2B5EF4-FFF2-40B4-BE49-F238E27FC236}">
                <a16:creationId xmlns:a16="http://schemas.microsoft.com/office/drawing/2014/main" id="{03F7D52A-68FF-D5F9-21C0-4DCAB2363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9747" y="3788228"/>
            <a:ext cx="819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Cdk</a:t>
            </a:r>
            <a:endParaRPr lang="fr-FR" alt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0E13FBE7-B9AA-03E9-01B8-58DA536161BE}"/>
              </a:ext>
            </a:extLst>
          </p:cNvPr>
          <p:cNvSpPr/>
          <p:nvPr/>
        </p:nvSpPr>
        <p:spPr>
          <a:xfrm>
            <a:off x="4687614" y="3961468"/>
            <a:ext cx="1429407" cy="454554"/>
          </a:xfrm>
          <a:custGeom>
            <a:avLst/>
            <a:gdLst>
              <a:gd name="connsiteX0" fmla="*/ 0 w 1429407"/>
              <a:gd name="connsiteY0" fmla="*/ 379304 h 454554"/>
              <a:gd name="connsiteX1" fmla="*/ 819807 w 1429407"/>
              <a:gd name="connsiteY1" fmla="*/ 431856 h 454554"/>
              <a:gd name="connsiteX2" fmla="*/ 1324303 w 1429407"/>
              <a:gd name="connsiteY2" fmla="*/ 53484 h 454554"/>
              <a:gd name="connsiteX3" fmla="*/ 1429407 w 1429407"/>
              <a:gd name="connsiteY3" fmla="*/ 11442 h 454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9407" h="454554">
                <a:moveTo>
                  <a:pt x="0" y="379304"/>
                </a:moveTo>
                <a:cubicBezTo>
                  <a:pt x="299545" y="432731"/>
                  <a:pt x="599090" y="486159"/>
                  <a:pt x="819807" y="431856"/>
                </a:cubicBezTo>
                <a:cubicBezTo>
                  <a:pt x="1040524" y="377553"/>
                  <a:pt x="1222703" y="123553"/>
                  <a:pt x="1324303" y="53484"/>
                </a:cubicBezTo>
                <a:cubicBezTo>
                  <a:pt x="1425903" y="-16585"/>
                  <a:pt x="1427655" y="-2572"/>
                  <a:pt x="1429407" y="1144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Triangle isocèle 60">
            <a:extLst>
              <a:ext uri="{FF2B5EF4-FFF2-40B4-BE49-F238E27FC236}">
                <a16:creationId xmlns:a16="http://schemas.microsoft.com/office/drawing/2014/main" id="{62578821-70DD-7A6C-5D4C-79B7C025228A}"/>
              </a:ext>
            </a:extLst>
          </p:cNvPr>
          <p:cNvSpPr/>
          <p:nvPr/>
        </p:nvSpPr>
        <p:spPr>
          <a:xfrm rot="3950137">
            <a:off x="5956389" y="3886862"/>
            <a:ext cx="216024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8">
            <a:extLst>
              <a:ext uri="{FF2B5EF4-FFF2-40B4-BE49-F238E27FC236}">
                <a16:creationId xmlns:a16="http://schemas.microsoft.com/office/drawing/2014/main" id="{06ADA2E7-D984-0206-2DC4-E3D907BE2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85" y="4457995"/>
            <a:ext cx="1567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Phosphorylation</a:t>
            </a:r>
          </a:p>
        </p:txBody>
      </p:sp>
      <p:sp>
        <p:nvSpPr>
          <p:cNvPr id="63" name="Rectangle 8">
            <a:extLst>
              <a:ext uri="{FF2B5EF4-FFF2-40B4-BE49-F238E27FC236}">
                <a16:creationId xmlns:a16="http://schemas.microsoft.com/office/drawing/2014/main" id="{980BFB4A-FD7E-EC7A-A079-D3F35AE5F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805" y="2950890"/>
            <a:ext cx="1567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4" name="Rectangle 8">
            <a:extLst>
              <a:ext uri="{FF2B5EF4-FFF2-40B4-BE49-F238E27FC236}">
                <a16:creationId xmlns:a16="http://schemas.microsoft.com/office/drawing/2014/main" id="{541EA8D3-8F93-B0BF-C360-CFCFE04D8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7531" y="3410341"/>
            <a:ext cx="1567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65" name="Rectangle 8">
            <a:extLst>
              <a:ext uri="{FF2B5EF4-FFF2-40B4-BE49-F238E27FC236}">
                <a16:creationId xmlns:a16="http://schemas.microsoft.com/office/drawing/2014/main" id="{E4C09A5F-FBB5-5257-0197-8EBD18FA0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2474" y="3829906"/>
            <a:ext cx="15679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8D807C57-50C8-E502-3829-593A21BBDA5B}"/>
              </a:ext>
            </a:extLst>
          </p:cNvPr>
          <p:cNvCxnSpPr>
            <a:stCxn id="56" idx="0"/>
          </p:cNvCxnSpPr>
          <p:nvPr/>
        </p:nvCxnSpPr>
        <p:spPr>
          <a:xfrm flipH="1" flipV="1">
            <a:off x="6544714" y="3242388"/>
            <a:ext cx="1" cy="21787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E115F19E-7D3E-FE52-2831-00DA9EE6D9C8}"/>
              </a:ext>
            </a:extLst>
          </p:cNvPr>
          <p:cNvCxnSpPr>
            <a:cxnSpLocks/>
          </p:cNvCxnSpPr>
          <p:nvPr/>
        </p:nvCxnSpPr>
        <p:spPr>
          <a:xfrm flipV="1">
            <a:off x="6804670" y="3598493"/>
            <a:ext cx="271889" cy="1718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81DAD921-9D38-1BAC-A383-92CF364710F7}"/>
              </a:ext>
            </a:extLst>
          </p:cNvPr>
          <p:cNvCxnSpPr>
            <a:cxnSpLocks/>
            <a:endCxn id="65" idx="1"/>
          </p:cNvCxnSpPr>
          <p:nvPr/>
        </p:nvCxnSpPr>
        <p:spPr>
          <a:xfrm>
            <a:off x="6811241" y="3838499"/>
            <a:ext cx="171233" cy="14529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8">
            <a:extLst>
              <a:ext uri="{FF2B5EF4-FFF2-40B4-BE49-F238E27FC236}">
                <a16:creationId xmlns:a16="http://schemas.microsoft.com/office/drawing/2014/main" id="{FA97D632-242E-F6B0-7924-0E1F731F5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162" y="5576350"/>
            <a:ext cx="4362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phosphorylation </a:t>
            </a:r>
            <a:r>
              <a:rPr lang="fr-FR" alt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le processus par lequel une enzyme ajoute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fr-FR" alt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groupement phosphate à une protéine cible</a:t>
            </a:r>
          </a:p>
        </p:txBody>
      </p:sp>
    </p:spTree>
    <p:extLst>
      <p:ext uri="{BB962C8B-B14F-4D97-AF65-F5344CB8AC3E}">
        <p14:creationId xmlns:p14="http://schemas.microsoft.com/office/powerpoint/2010/main" val="700581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Régulation du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31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098481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Chaque phase du cycle cellulaire est contrôlée par un couple de Cycline-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Cdk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spécifique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pic>
        <p:nvPicPr>
          <p:cNvPr id="4" name="Picture 20">
            <a:extLst>
              <a:ext uri="{FF2B5EF4-FFF2-40B4-BE49-F238E27FC236}">
                <a16:creationId xmlns:a16="http://schemas.microsoft.com/office/drawing/2014/main" id="{B18490EC-78EE-9AD4-2957-C28A1AD65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873" y="2291563"/>
            <a:ext cx="2744547" cy="26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3C3045B-912F-1657-6231-77591B4C83E5}"/>
              </a:ext>
            </a:extLst>
          </p:cNvPr>
          <p:cNvSpPr/>
          <p:nvPr/>
        </p:nvSpPr>
        <p:spPr>
          <a:xfrm>
            <a:off x="4846454" y="1340530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Cdk1</a:t>
            </a:r>
          </a:p>
          <a:p>
            <a:pPr algn="ctr"/>
            <a:r>
              <a:rPr lang="fr-FR" sz="1200" dirty="0"/>
              <a:t>Cycline B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1F4F320-A8A4-83E5-900C-CF14464962D6}"/>
              </a:ext>
            </a:extLst>
          </p:cNvPr>
          <p:cNvSpPr/>
          <p:nvPr/>
        </p:nvSpPr>
        <p:spPr>
          <a:xfrm>
            <a:off x="3275856" y="4566437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Cdk2</a:t>
            </a:r>
          </a:p>
          <a:p>
            <a:pPr algn="ctr"/>
            <a:r>
              <a:rPr lang="fr-FR" sz="1200" dirty="0"/>
              <a:t>Cycline A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9FEFB62-9E72-BB01-65EE-08432EA23D7A}"/>
              </a:ext>
            </a:extLst>
          </p:cNvPr>
          <p:cNvGrpSpPr/>
          <p:nvPr/>
        </p:nvGrpSpPr>
        <p:grpSpPr>
          <a:xfrm>
            <a:off x="4281976" y="4428479"/>
            <a:ext cx="487321" cy="324939"/>
            <a:chOff x="4281976" y="4428479"/>
            <a:chExt cx="487321" cy="324939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F5337A42-76D8-4127-8D0F-9F9AD9160E29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901BAF28-B738-2681-4CEC-8CF0EE20DD5B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FA5BEE2-58D2-2DD9-B6A8-59712D927E65}"/>
              </a:ext>
            </a:extLst>
          </p:cNvPr>
          <p:cNvGrpSpPr/>
          <p:nvPr/>
        </p:nvGrpSpPr>
        <p:grpSpPr>
          <a:xfrm rot="7694210">
            <a:off x="5110813" y="1987582"/>
            <a:ext cx="487321" cy="324939"/>
            <a:chOff x="4281976" y="4428479"/>
            <a:chExt cx="487321" cy="32493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8A1D1BC7-C8DA-94CD-030E-838A9A2DD1AF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Triangle isocèle 21">
              <a:extLst>
                <a:ext uri="{FF2B5EF4-FFF2-40B4-BE49-F238E27FC236}">
                  <a16:creationId xmlns:a16="http://schemas.microsoft.com/office/drawing/2014/main" id="{30682A3B-6231-A1DB-B5B0-D48DAD92F4DD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B08FC0-B35D-0E3D-2F31-F3B6446156D8}"/>
              </a:ext>
            </a:extLst>
          </p:cNvPr>
          <p:cNvSpPr/>
          <p:nvPr/>
        </p:nvSpPr>
        <p:spPr>
          <a:xfrm>
            <a:off x="2883148" y="2355835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Cdk1</a:t>
            </a:r>
          </a:p>
          <a:p>
            <a:pPr algn="ctr"/>
            <a:r>
              <a:rPr lang="fr-FR" sz="1200" dirty="0"/>
              <a:t>Cycline A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EC8EFE5-05F6-24B3-152C-84CF369679D7}"/>
              </a:ext>
            </a:extLst>
          </p:cNvPr>
          <p:cNvGrpSpPr/>
          <p:nvPr/>
        </p:nvGrpSpPr>
        <p:grpSpPr>
          <a:xfrm rot="3655533">
            <a:off x="3961845" y="2708643"/>
            <a:ext cx="487321" cy="324939"/>
            <a:chOff x="4281976" y="4428479"/>
            <a:chExt cx="487321" cy="324939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1769239-2B93-B745-2D91-4D17E96468EE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riangle isocèle 26">
              <a:extLst>
                <a:ext uri="{FF2B5EF4-FFF2-40B4-BE49-F238E27FC236}">
                  <a16:creationId xmlns:a16="http://schemas.microsoft.com/office/drawing/2014/main" id="{4C12491F-684E-2766-C894-53187F9E292E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55C5EEB-5152-B0F9-5DC1-7C461304317F}"/>
              </a:ext>
            </a:extLst>
          </p:cNvPr>
          <p:cNvSpPr/>
          <p:nvPr/>
        </p:nvSpPr>
        <p:spPr>
          <a:xfrm>
            <a:off x="7636797" y="3761161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Cdk</a:t>
            </a:r>
            <a:r>
              <a:rPr lang="fr-FR" sz="1200" dirty="0"/>
              <a:t> 4-6</a:t>
            </a:r>
          </a:p>
          <a:p>
            <a:pPr algn="ctr"/>
            <a:r>
              <a:rPr lang="fr-FR" sz="1200" dirty="0"/>
              <a:t>Cycline D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44ED1FC-5E4C-F2BF-52E6-FA8EFBC8CF2E}"/>
              </a:ext>
            </a:extLst>
          </p:cNvPr>
          <p:cNvSpPr/>
          <p:nvPr/>
        </p:nvSpPr>
        <p:spPr>
          <a:xfrm>
            <a:off x="5523994" y="5418614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Cdk2</a:t>
            </a:r>
          </a:p>
          <a:p>
            <a:pPr algn="ctr"/>
            <a:r>
              <a:rPr lang="fr-FR" sz="1200" dirty="0"/>
              <a:t>Cycline E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24132CE-87FA-D360-B7D8-D0A00536A8A5}"/>
              </a:ext>
            </a:extLst>
          </p:cNvPr>
          <p:cNvGrpSpPr/>
          <p:nvPr/>
        </p:nvGrpSpPr>
        <p:grpSpPr>
          <a:xfrm rot="12679235">
            <a:off x="6964999" y="3770586"/>
            <a:ext cx="487321" cy="324939"/>
            <a:chOff x="4281976" y="4428479"/>
            <a:chExt cx="487321" cy="324939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2663E51D-6EE5-A5B0-494F-F9AB8E1AD0E1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Triangle isocèle 31">
              <a:extLst>
                <a:ext uri="{FF2B5EF4-FFF2-40B4-BE49-F238E27FC236}">
                  <a16:creationId xmlns:a16="http://schemas.microsoft.com/office/drawing/2014/main" id="{DD7ED670-2AC9-F660-120D-95E88AE056DD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7F4661F-038A-2526-E7A5-A16ED139B1FB}"/>
              </a:ext>
            </a:extLst>
          </p:cNvPr>
          <p:cNvGrpSpPr/>
          <p:nvPr/>
        </p:nvGrpSpPr>
        <p:grpSpPr>
          <a:xfrm rot="16799741">
            <a:off x="5566809" y="4892791"/>
            <a:ext cx="487321" cy="324939"/>
            <a:chOff x="4281976" y="4428479"/>
            <a:chExt cx="487321" cy="324939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1849D79B-50D6-3F0C-C821-6C561E762AB6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riangle isocèle 34">
              <a:extLst>
                <a:ext uri="{FF2B5EF4-FFF2-40B4-BE49-F238E27FC236}">
                  <a16:creationId xmlns:a16="http://schemas.microsoft.com/office/drawing/2014/main" id="{F53B6F8B-7045-A808-5F38-19D8A1FBFC87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85261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Régulation du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258574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Dans le traitement des cancers du sein à un stade métastatique ou avancé on utilise des inhibiteurs de kinases cycline dépendantes (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Cdk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4-6)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pic>
        <p:nvPicPr>
          <p:cNvPr id="4" name="Picture 20">
            <a:extLst>
              <a:ext uri="{FF2B5EF4-FFF2-40B4-BE49-F238E27FC236}">
                <a16:creationId xmlns:a16="http://schemas.microsoft.com/office/drawing/2014/main" id="{B18490EC-78EE-9AD4-2957-C28A1AD65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873" y="2291563"/>
            <a:ext cx="2744547" cy="26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3C3045B-912F-1657-6231-77591B4C83E5}"/>
              </a:ext>
            </a:extLst>
          </p:cNvPr>
          <p:cNvSpPr/>
          <p:nvPr/>
        </p:nvSpPr>
        <p:spPr>
          <a:xfrm>
            <a:off x="4846454" y="1340530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Cdk1</a:t>
            </a:r>
          </a:p>
          <a:p>
            <a:pPr algn="ctr"/>
            <a:r>
              <a:rPr lang="fr-FR" sz="1200" dirty="0"/>
              <a:t>Cycline B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1F4F320-A8A4-83E5-900C-CF14464962D6}"/>
              </a:ext>
            </a:extLst>
          </p:cNvPr>
          <p:cNvSpPr/>
          <p:nvPr/>
        </p:nvSpPr>
        <p:spPr>
          <a:xfrm>
            <a:off x="3275856" y="4566437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Cdk2</a:t>
            </a:r>
          </a:p>
          <a:p>
            <a:pPr algn="ctr"/>
            <a:r>
              <a:rPr lang="fr-FR" sz="1200" dirty="0"/>
              <a:t>Cycline A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69FEFB62-9E72-BB01-65EE-08432EA23D7A}"/>
              </a:ext>
            </a:extLst>
          </p:cNvPr>
          <p:cNvGrpSpPr/>
          <p:nvPr/>
        </p:nvGrpSpPr>
        <p:grpSpPr>
          <a:xfrm>
            <a:off x="4281976" y="4428479"/>
            <a:ext cx="487321" cy="324939"/>
            <a:chOff x="4281976" y="4428479"/>
            <a:chExt cx="487321" cy="324939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F5337A42-76D8-4127-8D0F-9F9AD9160E29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901BAF28-B738-2681-4CEC-8CF0EE20DD5B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FA5BEE2-58D2-2DD9-B6A8-59712D927E65}"/>
              </a:ext>
            </a:extLst>
          </p:cNvPr>
          <p:cNvGrpSpPr/>
          <p:nvPr/>
        </p:nvGrpSpPr>
        <p:grpSpPr>
          <a:xfrm rot="7694210">
            <a:off x="5110813" y="1987582"/>
            <a:ext cx="487321" cy="324939"/>
            <a:chOff x="4281976" y="4428479"/>
            <a:chExt cx="487321" cy="32493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8A1D1BC7-C8DA-94CD-030E-838A9A2DD1AF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Triangle isocèle 21">
              <a:extLst>
                <a:ext uri="{FF2B5EF4-FFF2-40B4-BE49-F238E27FC236}">
                  <a16:creationId xmlns:a16="http://schemas.microsoft.com/office/drawing/2014/main" id="{30682A3B-6231-A1DB-B5B0-D48DAD92F4DD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B08FC0-B35D-0E3D-2F31-F3B6446156D8}"/>
              </a:ext>
            </a:extLst>
          </p:cNvPr>
          <p:cNvSpPr/>
          <p:nvPr/>
        </p:nvSpPr>
        <p:spPr>
          <a:xfrm>
            <a:off x="2883148" y="2355835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Cdk1</a:t>
            </a:r>
          </a:p>
          <a:p>
            <a:pPr algn="ctr"/>
            <a:r>
              <a:rPr lang="fr-FR" sz="1200" dirty="0"/>
              <a:t>Cycline A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EC8EFE5-05F6-24B3-152C-84CF369679D7}"/>
              </a:ext>
            </a:extLst>
          </p:cNvPr>
          <p:cNvGrpSpPr/>
          <p:nvPr/>
        </p:nvGrpSpPr>
        <p:grpSpPr>
          <a:xfrm rot="3655533">
            <a:off x="3961845" y="2708643"/>
            <a:ext cx="487321" cy="324939"/>
            <a:chOff x="4281976" y="4428479"/>
            <a:chExt cx="487321" cy="324939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1769239-2B93-B745-2D91-4D17E96468EE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riangle isocèle 26">
              <a:extLst>
                <a:ext uri="{FF2B5EF4-FFF2-40B4-BE49-F238E27FC236}">
                  <a16:creationId xmlns:a16="http://schemas.microsoft.com/office/drawing/2014/main" id="{4C12491F-684E-2766-C894-53187F9E292E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55C5EEB-5152-B0F9-5DC1-7C461304317F}"/>
              </a:ext>
            </a:extLst>
          </p:cNvPr>
          <p:cNvSpPr/>
          <p:nvPr/>
        </p:nvSpPr>
        <p:spPr>
          <a:xfrm>
            <a:off x="7636797" y="3761161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Cdk</a:t>
            </a:r>
            <a:r>
              <a:rPr lang="fr-FR" sz="1200" dirty="0"/>
              <a:t> 4-6</a:t>
            </a:r>
          </a:p>
          <a:p>
            <a:pPr algn="ctr"/>
            <a:r>
              <a:rPr lang="fr-FR" sz="1200" dirty="0"/>
              <a:t>Cycline D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44ED1FC-5E4C-F2BF-52E6-FA8EFBC8CF2E}"/>
              </a:ext>
            </a:extLst>
          </p:cNvPr>
          <p:cNvSpPr/>
          <p:nvPr/>
        </p:nvSpPr>
        <p:spPr>
          <a:xfrm>
            <a:off x="5523994" y="5418614"/>
            <a:ext cx="1008112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Cdk2</a:t>
            </a:r>
          </a:p>
          <a:p>
            <a:pPr algn="ctr"/>
            <a:r>
              <a:rPr lang="fr-FR" sz="1200" dirty="0"/>
              <a:t>Cycline E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D24132CE-87FA-D360-B7D8-D0A00536A8A5}"/>
              </a:ext>
            </a:extLst>
          </p:cNvPr>
          <p:cNvGrpSpPr/>
          <p:nvPr/>
        </p:nvGrpSpPr>
        <p:grpSpPr>
          <a:xfrm rot="12679235">
            <a:off x="6964999" y="3770586"/>
            <a:ext cx="487321" cy="324939"/>
            <a:chOff x="4281976" y="4428479"/>
            <a:chExt cx="487321" cy="324939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2663E51D-6EE5-A5B0-494F-F9AB8E1AD0E1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Triangle isocèle 31">
              <a:extLst>
                <a:ext uri="{FF2B5EF4-FFF2-40B4-BE49-F238E27FC236}">
                  <a16:creationId xmlns:a16="http://schemas.microsoft.com/office/drawing/2014/main" id="{DD7ED670-2AC9-F660-120D-95E88AE056DD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57F4661F-038A-2526-E7A5-A16ED139B1FB}"/>
              </a:ext>
            </a:extLst>
          </p:cNvPr>
          <p:cNvGrpSpPr/>
          <p:nvPr/>
        </p:nvGrpSpPr>
        <p:grpSpPr>
          <a:xfrm rot="16799741">
            <a:off x="5566809" y="4892791"/>
            <a:ext cx="487321" cy="324939"/>
            <a:chOff x="4281976" y="4428479"/>
            <a:chExt cx="487321" cy="324939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1849D79B-50D6-3F0C-C821-6C561E762AB6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riangle isocèle 34">
              <a:extLst>
                <a:ext uri="{FF2B5EF4-FFF2-40B4-BE49-F238E27FC236}">
                  <a16:creationId xmlns:a16="http://schemas.microsoft.com/office/drawing/2014/main" id="{F53B6F8B-7045-A808-5F38-19D8A1FBFC87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2B57CC8-0EE5-801F-0F68-61B9D13506CD}"/>
              </a:ext>
            </a:extLst>
          </p:cNvPr>
          <p:cNvCxnSpPr/>
          <p:nvPr/>
        </p:nvCxnSpPr>
        <p:spPr>
          <a:xfrm>
            <a:off x="8127549" y="3068960"/>
            <a:ext cx="0" cy="432048"/>
          </a:xfrm>
          <a:prstGeom prst="line">
            <a:avLst/>
          </a:prstGeom>
          <a:ln w="28575">
            <a:solidFill>
              <a:srgbClr val="FF5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77DA7D3-026C-FBAA-3138-B6B9205D40FC}"/>
              </a:ext>
            </a:extLst>
          </p:cNvPr>
          <p:cNvCxnSpPr>
            <a:cxnSpLocks/>
          </p:cNvCxnSpPr>
          <p:nvPr/>
        </p:nvCxnSpPr>
        <p:spPr>
          <a:xfrm flipH="1">
            <a:off x="7956376" y="3501008"/>
            <a:ext cx="342345" cy="0"/>
          </a:xfrm>
          <a:prstGeom prst="line">
            <a:avLst/>
          </a:prstGeom>
          <a:ln w="28575">
            <a:solidFill>
              <a:srgbClr val="FF5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>
            <a:extLst>
              <a:ext uri="{FF2B5EF4-FFF2-40B4-BE49-F238E27FC236}">
                <a16:creationId xmlns:a16="http://schemas.microsoft.com/office/drawing/2014/main" id="{E28ED48A-0C76-8CFF-014A-CA67D0658F71}"/>
              </a:ext>
            </a:extLst>
          </p:cNvPr>
          <p:cNvSpPr/>
          <p:nvPr/>
        </p:nvSpPr>
        <p:spPr>
          <a:xfrm>
            <a:off x="7467550" y="2146581"/>
            <a:ext cx="1363171" cy="812799"/>
          </a:xfrm>
          <a:prstGeom prst="ellipse">
            <a:avLst/>
          </a:prstGeom>
          <a:solidFill>
            <a:srgbClr val="FF5D5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i="1" dirty="0"/>
              <a:t>Inhibiteurs de kinases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76BAD8EE-33CF-0E41-E199-7D4DF1C3AB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8449"/>
          <a:stretch/>
        </p:blipFill>
        <p:spPr>
          <a:xfrm>
            <a:off x="618151" y="4422783"/>
            <a:ext cx="1559316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7672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Régulation du cycle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098481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La chimiothérapie utilisée dans le traitement de certains cancers agit sur le cycle cellulaire.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Actinomycine D par exemple inhibe la cytodiérèse et allonge la durée de la métaphase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Antibiotique utilisé dans le traitement du sarcome d’Ewing, certains types du cancer des testicules,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ect</a:t>
            </a: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pic>
        <p:nvPicPr>
          <p:cNvPr id="4" name="Picture 20">
            <a:extLst>
              <a:ext uri="{FF2B5EF4-FFF2-40B4-BE49-F238E27FC236}">
                <a16:creationId xmlns:a16="http://schemas.microsoft.com/office/drawing/2014/main" id="{B18490EC-78EE-9AD4-2957-C28A1AD65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68960"/>
            <a:ext cx="2744547" cy="264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3C3045B-912F-1657-6231-77591B4C83E5}"/>
              </a:ext>
            </a:extLst>
          </p:cNvPr>
          <p:cNvSpPr/>
          <p:nvPr/>
        </p:nvSpPr>
        <p:spPr>
          <a:xfrm>
            <a:off x="4913902" y="2014878"/>
            <a:ext cx="1660487" cy="44673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Actinomycine D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FA5BEE2-58D2-2DD9-B6A8-59712D927E65}"/>
              </a:ext>
            </a:extLst>
          </p:cNvPr>
          <p:cNvGrpSpPr/>
          <p:nvPr/>
        </p:nvGrpSpPr>
        <p:grpSpPr>
          <a:xfrm rot="7694210">
            <a:off x="5197401" y="2681986"/>
            <a:ext cx="487321" cy="324939"/>
            <a:chOff x="4281976" y="4428479"/>
            <a:chExt cx="487321" cy="324939"/>
          </a:xfrm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8A1D1BC7-C8DA-94CD-030E-838A9A2DD1AF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Triangle isocèle 21">
              <a:extLst>
                <a:ext uri="{FF2B5EF4-FFF2-40B4-BE49-F238E27FC236}">
                  <a16:creationId xmlns:a16="http://schemas.microsoft.com/office/drawing/2014/main" id="{30682A3B-6231-A1DB-B5B0-D48DAD92F4DD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EC8EFE5-05F6-24B3-152C-84CF369679D7}"/>
              </a:ext>
            </a:extLst>
          </p:cNvPr>
          <p:cNvGrpSpPr/>
          <p:nvPr/>
        </p:nvGrpSpPr>
        <p:grpSpPr>
          <a:xfrm rot="8115030">
            <a:off x="5614987" y="2768391"/>
            <a:ext cx="487321" cy="324939"/>
            <a:chOff x="4281976" y="4428479"/>
            <a:chExt cx="487321" cy="324939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1769239-2B93-B745-2D91-4D17E96468EE}"/>
                </a:ext>
              </a:extLst>
            </p:cNvPr>
            <p:cNvSpPr/>
            <p:nvPr/>
          </p:nvSpPr>
          <p:spPr>
            <a:xfrm>
              <a:off x="4281976" y="4532701"/>
              <a:ext cx="367862" cy="220717"/>
            </a:xfrm>
            <a:custGeom>
              <a:avLst/>
              <a:gdLst>
                <a:gd name="connsiteX0" fmla="*/ 0 w 367862"/>
                <a:gd name="connsiteY0" fmla="*/ 220717 h 220717"/>
                <a:gd name="connsiteX1" fmla="*/ 63062 w 367862"/>
                <a:gd name="connsiteY1" fmla="*/ 199697 h 220717"/>
                <a:gd name="connsiteX2" fmla="*/ 304800 w 367862"/>
                <a:gd name="connsiteY2" fmla="*/ 136635 h 220717"/>
                <a:gd name="connsiteX3" fmla="*/ 273269 w 367862"/>
                <a:gd name="connsiteY3" fmla="*/ 52552 h 220717"/>
                <a:gd name="connsiteX4" fmla="*/ 367862 w 367862"/>
                <a:gd name="connsiteY4" fmla="*/ 0 h 22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7862" h="220717">
                  <a:moveTo>
                    <a:pt x="0" y="220717"/>
                  </a:moveTo>
                  <a:cubicBezTo>
                    <a:pt x="6131" y="217214"/>
                    <a:pt x="12262" y="213711"/>
                    <a:pt x="63062" y="199697"/>
                  </a:cubicBezTo>
                  <a:cubicBezTo>
                    <a:pt x="113862" y="185683"/>
                    <a:pt x="269766" y="161159"/>
                    <a:pt x="304800" y="136635"/>
                  </a:cubicBezTo>
                  <a:cubicBezTo>
                    <a:pt x="339834" y="112111"/>
                    <a:pt x="262759" y="75324"/>
                    <a:pt x="273269" y="52552"/>
                  </a:cubicBezTo>
                  <a:cubicBezTo>
                    <a:pt x="283779" y="29779"/>
                    <a:pt x="325820" y="14889"/>
                    <a:pt x="367862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riangle isocèle 26">
              <a:extLst>
                <a:ext uri="{FF2B5EF4-FFF2-40B4-BE49-F238E27FC236}">
                  <a16:creationId xmlns:a16="http://schemas.microsoft.com/office/drawing/2014/main" id="{4C12491F-684E-2766-C894-53187F9E292E}"/>
                </a:ext>
              </a:extLst>
            </p:cNvPr>
            <p:cNvSpPr/>
            <p:nvPr/>
          </p:nvSpPr>
          <p:spPr>
            <a:xfrm rot="3142777">
              <a:off x="4622290" y="4431470"/>
              <a:ext cx="149998" cy="144016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098" name="Picture 2" descr="Actinomycin D Injection at Rs 500.00/vial | Arachitol in Mumbai | ID:  18451607297">
            <a:extLst>
              <a:ext uri="{FF2B5EF4-FFF2-40B4-BE49-F238E27FC236}">
                <a16:creationId xmlns:a16="http://schemas.microsoft.com/office/drawing/2014/main" id="{CBCAF8DE-223E-DD23-1712-4E1CF4EFE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412" y="1572373"/>
            <a:ext cx="1496587" cy="149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8B7B284-2B77-47D1-A3F9-B38293689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273" y="4316391"/>
            <a:ext cx="20955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6569617-5390-3374-5E0F-5394DD42C25A}"/>
              </a:ext>
            </a:extLst>
          </p:cNvPr>
          <p:cNvSpPr txBox="1"/>
          <p:nvPr/>
        </p:nvSpPr>
        <p:spPr>
          <a:xfrm>
            <a:off x="6972536" y="5880700"/>
            <a:ext cx="2247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Bactérie  Streptomyces</a:t>
            </a:r>
          </a:p>
          <a:p>
            <a:r>
              <a:rPr lang="fr-FR" sz="1400" dirty="0" err="1"/>
              <a:t>parvulus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0115727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300" dirty="0">
                <a:solidFill>
                  <a:schemeClr val="accent1"/>
                </a:solidFill>
              </a:rPr>
              <a:t>LA MORT CELLULAIRE</a:t>
            </a:r>
          </a:p>
        </p:txBody>
      </p:sp>
    </p:spTree>
    <p:extLst>
      <p:ext uri="{BB962C8B-B14F-4D97-AF65-F5344CB8AC3E}">
        <p14:creationId xmlns:p14="http://schemas.microsoft.com/office/powerpoint/2010/main" val="19115876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La mort cellulaire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5796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Pour un développement normal et pour l’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homéos-tasie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des tissus il y a un équilibre harmonieux entre la prolifération cellulaire et la destruction programmée des cellules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Outre la nécrose qui est une mort cellulaire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acci-dentelle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, il existe au moins deux types de mort cellulaire programmée : l’apoptose qui est irréversible et l’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autopha-gie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qui régule la survie cellulaire et qui peut être réversible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21039850-F062-3EEE-80B9-51578BF922A8}"/>
              </a:ext>
            </a:extLst>
          </p:cNvPr>
          <p:cNvCxnSpPr/>
          <p:nvPr/>
        </p:nvCxnSpPr>
        <p:spPr>
          <a:xfrm flipH="1">
            <a:off x="5168379" y="3250604"/>
            <a:ext cx="207963" cy="346075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CFEB59BA-5710-BD9D-B366-8EA2DFD9E863}"/>
              </a:ext>
            </a:extLst>
          </p:cNvPr>
          <p:cNvCxnSpPr/>
          <p:nvPr/>
        </p:nvCxnSpPr>
        <p:spPr>
          <a:xfrm>
            <a:off x="6270104" y="3250604"/>
            <a:ext cx="190500" cy="346075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6" name="ZoneTexte 61">
            <a:extLst>
              <a:ext uri="{FF2B5EF4-FFF2-40B4-BE49-F238E27FC236}">
                <a16:creationId xmlns:a16="http://schemas.microsoft.com/office/drawing/2014/main" id="{A72900C9-FF29-FB42-8F80-C8B45F045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379" y="1928217"/>
            <a:ext cx="1333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>
                <a:latin typeface="Arial" panose="020B0604020202020204" pitchFamily="34" charset="0"/>
                <a:cs typeface="Arial" panose="020B0604020202020204" pitchFamily="34" charset="0"/>
              </a:rPr>
              <a:t>Cellule mère</a:t>
            </a:r>
          </a:p>
        </p:txBody>
      </p:sp>
      <p:sp>
        <p:nvSpPr>
          <p:cNvPr id="8" name="ZoneTexte 62">
            <a:extLst>
              <a:ext uri="{FF2B5EF4-FFF2-40B4-BE49-F238E27FC236}">
                <a16:creationId xmlns:a16="http://schemas.microsoft.com/office/drawing/2014/main" id="{DE02FFF8-C653-5BD3-07F5-CC3872279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3954" y="4288829"/>
            <a:ext cx="1171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>
                <a:latin typeface="Arial" panose="020B0604020202020204" pitchFamily="34" charset="0"/>
                <a:cs typeface="Arial" panose="020B0604020202020204" pitchFamily="34" charset="0"/>
              </a:rPr>
              <a:t>Cellule fille</a:t>
            </a:r>
          </a:p>
        </p:txBody>
      </p:sp>
      <p:sp>
        <p:nvSpPr>
          <p:cNvPr id="9" name="ZoneTexte 64">
            <a:extLst>
              <a:ext uri="{FF2B5EF4-FFF2-40B4-BE49-F238E27FC236}">
                <a16:creationId xmlns:a16="http://schemas.microsoft.com/office/drawing/2014/main" id="{B209D3F5-1B7A-F2F1-8C6D-DDF03EB0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267" y="4298354"/>
            <a:ext cx="11731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>
                <a:latin typeface="Arial" panose="020B0604020202020204" pitchFamily="34" charset="0"/>
                <a:cs typeface="Arial" panose="020B0604020202020204" pitchFamily="34" charset="0"/>
              </a:rPr>
              <a:t>Cellule fille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46B2D00-BD19-8B0E-903C-A3A66EFEBE51}"/>
              </a:ext>
            </a:extLst>
          </p:cNvPr>
          <p:cNvCxnSpPr/>
          <p:nvPr/>
        </p:nvCxnSpPr>
        <p:spPr>
          <a:xfrm flipH="1">
            <a:off x="3788842" y="4738092"/>
            <a:ext cx="207962" cy="346075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8CF70D9-8CB0-C73D-54AF-B3747AFBAA83}"/>
              </a:ext>
            </a:extLst>
          </p:cNvPr>
          <p:cNvCxnSpPr/>
          <p:nvPr/>
        </p:nvCxnSpPr>
        <p:spPr>
          <a:xfrm>
            <a:off x="4987404" y="4697834"/>
            <a:ext cx="195263" cy="38735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EBE6F83E-2CA4-BB29-8103-95FB76BC0616}"/>
              </a:ext>
            </a:extLst>
          </p:cNvPr>
          <p:cNvSpPr/>
          <p:nvPr/>
        </p:nvSpPr>
        <p:spPr bwMode="auto">
          <a:xfrm>
            <a:off x="4741465" y="5209579"/>
            <a:ext cx="982663" cy="576263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C3ECA57-E717-3C65-10FD-076B2B6067A2}"/>
              </a:ext>
            </a:extLst>
          </p:cNvPr>
          <p:cNvCxnSpPr/>
          <p:nvPr/>
        </p:nvCxnSpPr>
        <p:spPr>
          <a:xfrm>
            <a:off x="6900342" y="4670847"/>
            <a:ext cx="15875" cy="41433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B44F360D-D01A-95D4-FE05-B914EEAE20C8}"/>
              </a:ext>
            </a:extLst>
          </p:cNvPr>
          <p:cNvSpPr/>
          <p:nvPr/>
        </p:nvSpPr>
        <p:spPr bwMode="auto">
          <a:xfrm>
            <a:off x="3233217" y="5209579"/>
            <a:ext cx="984250" cy="576263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0FEB5FF3-ED72-6E30-7891-D7ECB3AA5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967" y="5157192"/>
            <a:ext cx="1096962" cy="125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FAE9D898-18CA-DC5D-16E2-626AA742E509}"/>
              </a:ext>
            </a:extLst>
          </p:cNvPr>
          <p:cNvSpPr/>
          <p:nvPr/>
        </p:nvSpPr>
        <p:spPr bwMode="auto">
          <a:xfrm>
            <a:off x="4198417" y="3690342"/>
            <a:ext cx="982662" cy="576262"/>
          </a:xfrm>
          <a:prstGeom prst="ellipse">
            <a:avLst/>
          </a:prstGeom>
          <a:solidFill>
            <a:srgbClr val="E3DFC9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A3FEABE-925C-ED46-9FAD-C364CD41285B}"/>
              </a:ext>
            </a:extLst>
          </p:cNvPr>
          <p:cNvSpPr/>
          <p:nvPr/>
        </p:nvSpPr>
        <p:spPr bwMode="auto">
          <a:xfrm>
            <a:off x="4579782" y="3906900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E8397C5-3952-0ADE-18BD-68467FE3D583}"/>
              </a:ext>
            </a:extLst>
          </p:cNvPr>
          <p:cNvSpPr/>
          <p:nvPr/>
        </p:nvSpPr>
        <p:spPr bwMode="auto">
          <a:xfrm>
            <a:off x="6397649" y="3701454"/>
            <a:ext cx="982663" cy="576263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0CC0BD1A-8D15-E29F-680F-F2EEA2148E56}"/>
              </a:ext>
            </a:extLst>
          </p:cNvPr>
          <p:cNvSpPr/>
          <p:nvPr/>
        </p:nvSpPr>
        <p:spPr bwMode="auto">
          <a:xfrm>
            <a:off x="5414442" y="2420342"/>
            <a:ext cx="984250" cy="576262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ZoneTexte 97">
            <a:extLst>
              <a:ext uri="{FF2B5EF4-FFF2-40B4-BE49-F238E27FC236}">
                <a16:creationId xmlns:a16="http://schemas.microsoft.com/office/drawing/2014/main" id="{042E3860-9AD6-85B1-72EE-C10FE6B22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54" y="5825579"/>
            <a:ext cx="14605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Mort cellulaire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208D2299-59F9-7C60-BC90-74892A695DC1}"/>
              </a:ext>
            </a:extLst>
          </p:cNvPr>
          <p:cNvSpPr/>
          <p:nvPr/>
        </p:nvSpPr>
        <p:spPr bwMode="auto">
          <a:xfrm>
            <a:off x="3607449" y="5405981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0CBD3F3A-2AD6-0B0B-1C87-D292B2E5D073}"/>
              </a:ext>
            </a:extLst>
          </p:cNvPr>
          <p:cNvSpPr/>
          <p:nvPr/>
        </p:nvSpPr>
        <p:spPr bwMode="auto">
          <a:xfrm>
            <a:off x="5112007" y="5405981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447205D3-1D6C-58A8-6FB2-D1A0BC5FF28A}"/>
              </a:ext>
            </a:extLst>
          </p:cNvPr>
          <p:cNvSpPr/>
          <p:nvPr/>
        </p:nvSpPr>
        <p:spPr bwMode="auto">
          <a:xfrm>
            <a:off x="6740023" y="3906899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E116843-28DF-C591-18A0-1603CED8305E}"/>
              </a:ext>
            </a:extLst>
          </p:cNvPr>
          <p:cNvSpPr/>
          <p:nvPr/>
        </p:nvSpPr>
        <p:spPr bwMode="auto">
          <a:xfrm>
            <a:off x="5802446" y="2616744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4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1"/>
                </a:solidFill>
              </a:rPr>
              <a:t>La </a:t>
            </a:r>
            <a:r>
              <a:rPr lang="en-US" sz="2800" dirty="0" err="1">
                <a:solidFill>
                  <a:schemeClr val="accent1"/>
                </a:solidFill>
              </a:rPr>
              <a:t>nécrose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95261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La nécrose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37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5796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La nécrose (mort cellulaire accidentelle) survient lors d’une lésion irréversible de la cellule. La cellule augmente de volume, elle gonfle et explose, libérant son contenu dans le milieu extracellulaire et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provoqu-ent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une inflammation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Elle survient lors :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d’un choc brutal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d’un écrasement du tissu ou d’une trop longue compression</a:t>
            </a:r>
          </a:p>
          <a:p>
            <a:pPr marL="485775" lvl="1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d’une exposition à un agent chimique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9" name="ZoneTexte 64">
            <a:extLst>
              <a:ext uri="{FF2B5EF4-FFF2-40B4-BE49-F238E27FC236}">
                <a16:creationId xmlns:a16="http://schemas.microsoft.com/office/drawing/2014/main" id="{B209D3F5-1B7A-F2F1-8C6D-DDF03EB0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733" y="3191575"/>
            <a:ext cx="1423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Cellule gonfle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8CF70D9-8CB0-C73D-54AF-B3747AFBAA83}"/>
              </a:ext>
            </a:extLst>
          </p:cNvPr>
          <p:cNvCxnSpPr>
            <a:cxnSpLocks/>
          </p:cNvCxnSpPr>
          <p:nvPr/>
        </p:nvCxnSpPr>
        <p:spPr>
          <a:xfrm>
            <a:off x="5792377" y="3156669"/>
            <a:ext cx="0" cy="37126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EBE6F83E-2CA4-BB29-8103-95FB76BC0616}"/>
              </a:ext>
            </a:extLst>
          </p:cNvPr>
          <p:cNvSpPr/>
          <p:nvPr/>
        </p:nvSpPr>
        <p:spPr bwMode="auto">
          <a:xfrm>
            <a:off x="6196939" y="2285589"/>
            <a:ext cx="982663" cy="576263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44F360D-D01A-95D4-FE05-B914EEAE20C8}"/>
              </a:ext>
            </a:extLst>
          </p:cNvPr>
          <p:cNvSpPr/>
          <p:nvPr/>
        </p:nvSpPr>
        <p:spPr bwMode="auto">
          <a:xfrm>
            <a:off x="4601837" y="1556792"/>
            <a:ext cx="984250" cy="576263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FAE9D898-18CA-DC5D-16E2-626AA742E509}"/>
              </a:ext>
            </a:extLst>
          </p:cNvPr>
          <p:cNvSpPr/>
          <p:nvPr/>
        </p:nvSpPr>
        <p:spPr bwMode="auto">
          <a:xfrm>
            <a:off x="4496073" y="2158732"/>
            <a:ext cx="982662" cy="576262"/>
          </a:xfrm>
          <a:prstGeom prst="ellipse">
            <a:avLst/>
          </a:prstGeom>
          <a:solidFill>
            <a:srgbClr val="E3DFC9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A3FEABE-925C-ED46-9FAD-C364CD41285B}"/>
              </a:ext>
            </a:extLst>
          </p:cNvPr>
          <p:cNvSpPr/>
          <p:nvPr/>
        </p:nvSpPr>
        <p:spPr bwMode="auto">
          <a:xfrm>
            <a:off x="4903766" y="2355134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CE8397C5-3952-0ADE-18BD-68467FE3D583}"/>
              </a:ext>
            </a:extLst>
          </p:cNvPr>
          <p:cNvSpPr/>
          <p:nvPr/>
        </p:nvSpPr>
        <p:spPr bwMode="auto">
          <a:xfrm>
            <a:off x="5317604" y="2526529"/>
            <a:ext cx="982663" cy="576263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0CC0BD1A-8D15-E29F-680F-F2EEA2148E56}"/>
              </a:ext>
            </a:extLst>
          </p:cNvPr>
          <p:cNvSpPr/>
          <p:nvPr/>
        </p:nvSpPr>
        <p:spPr bwMode="auto">
          <a:xfrm>
            <a:off x="5414442" y="1931987"/>
            <a:ext cx="984250" cy="576262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208D2299-59F9-7C60-BC90-74892A695DC1}"/>
              </a:ext>
            </a:extLst>
          </p:cNvPr>
          <p:cNvSpPr/>
          <p:nvPr/>
        </p:nvSpPr>
        <p:spPr bwMode="auto">
          <a:xfrm>
            <a:off x="4976069" y="1753194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0CBD3F3A-2AD6-0B0B-1C87-D292B2E5D073}"/>
              </a:ext>
            </a:extLst>
          </p:cNvPr>
          <p:cNvSpPr/>
          <p:nvPr/>
        </p:nvSpPr>
        <p:spPr bwMode="auto">
          <a:xfrm>
            <a:off x="6567481" y="2481991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447205D3-1D6C-58A8-6FB2-D1A0BC5FF28A}"/>
              </a:ext>
            </a:extLst>
          </p:cNvPr>
          <p:cNvSpPr/>
          <p:nvPr/>
        </p:nvSpPr>
        <p:spPr bwMode="auto">
          <a:xfrm>
            <a:off x="5659978" y="2731974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E116843-28DF-C591-18A0-1603CED8305E}"/>
              </a:ext>
            </a:extLst>
          </p:cNvPr>
          <p:cNvSpPr/>
          <p:nvPr/>
        </p:nvSpPr>
        <p:spPr bwMode="auto">
          <a:xfrm>
            <a:off x="5802446" y="2128389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3FA2CAA-85EB-EA16-8D4F-BEA363C20448}"/>
              </a:ext>
            </a:extLst>
          </p:cNvPr>
          <p:cNvCxnSpPr>
            <a:cxnSpLocks/>
          </p:cNvCxnSpPr>
          <p:nvPr/>
        </p:nvCxnSpPr>
        <p:spPr>
          <a:xfrm>
            <a:off x="5659978" y="1196752"/>
            <a:ext cx="0" cy="49650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13" name="ZoneTexte 64">
            <a:extLst>
              <a:ext uri="{FF2B5EF4-FFF2-40B4-BE49-F238E27FC236}">
                <a16:creationId xmlns:a16="http://schemas.microsoft.com/office/drawing/2014/main" id="{10C1176B-AB9B-3306-17AE-5ACFA7FF9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409" y="1214445"/>
            <a:ext cx="30332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Exposition à un agent chimique</a:t>
            </a: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5E2A830F-09CD-33FA-1EEB-34983D963FBF}"/>
              </a:ext>
            </a:extLst>
          </p:cNvPr>
          <p:cNvSpPr/>
          <p:nvPr/>
        </p:nvSpPr>
        <p:spPr>
          <a:xfrm>
            <a:off x="4472199" y="4068606"/>
            <a:ext cx="1004153" cy="1056010"/>
          </a:xfrm>
          <a:custGeom>
            <a:avLst/>
            <a:gdLst>
              <a:gd name="connsiteX0" fmla="*/ 13641 w 1004153"/>
              <a:gd name="connsiteY0" fmla="*/ 572005 h 1056010"/>
              <a:gd name="connsiteX1" fmla="*/ 80753 w 1004153"/>
              <a:gd name="connsiteY1" fmla="*/ 118999 h 1056010"/>
              <a:gd name="connsiteX2" fmla="*/ 416313 w 1004153"/>
              <a:gd name="connsiteY2" fmla="*/ 1553 h 1056010"/>
              <a:gd name="connsiteX3" fmla="*/ 894485 w 1004153"/>
              <a:gd name="connsiteY3" fmla="*/ 85443 h 1056010"/>
              <a:gd name="connsiteX4" fmla="*/ 1003542 w 1004153"/>
              <a:gd name="connsiteY4" fmla="*/ 504893 h 1056010"/>
              <a:gd name="connsiteX5" fmla="*/ 869318 w 1004153"/>
              <a:gd name="connsiteY5" fmla="*/ 773340 h 1056010"/>
              <a:gd name="connsiteX6" fmla="*/ 483425 w 1004153"/>
              <a:gd name="connsiteY6" fmla="*/ 1050177 h 1056010"/>
              <a:gd name="connsiteX7" fmla="*/ 47197 w 1004153"/>
              <a:gd name="connsiteY7" fmla="*/ 932731 h 1056010"/>
              <a:gd name="connsiteX8" fmla="*/ 13641 w 1004153"/>
              <a:gd name="connsiteY8" fmla="*/ 572005 h 105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4153" h="1056010">
                <a:moveTo>
                  <a:pt x="13641" y="572005"/>
                </a:moveTo>
                <a:cubicBezTo>
                  <a:pt x="19234" y="436383"/>
                  <a:pt x="13641" y="214074"/>
                  <a:pt x="80753" y="118999"/>
                </a:cubicBezTo>
                <a:cubicBezTo>
                  <a:pt x="147865" y="23924"/>
                  <a:pt x="280691" y="7146"/>
                  <a:pt x="416313" y="1553"/>
                </a:cubicBezTo>
                <a:cubicBezTo>
                  <a:pt x="551935" y="-4040"/>
                  <a:pt x="796614" y="1553"/>
                  <a:pt x="894485" y="85443"/>
                </a:cubicBezTo>
                <a:cubicBezTo>
                  <a:pt x="992356" y="169333"/>
                  <a:pt x="1007736" y="390244"/>
                  <a:pt x="1003542" y="504893"/>
                </a:cubicBezTo>
                <a:cubicBezTo>
                  <a:pt x="999348" y="619542"/>
                  <a:pt x="956004" y="682459"/>
                  <a:pt x="869318" y="773340"/>
                </a:cubicBezTo>
                <a:cubicBezTo>
                  <a:pt x="782632" y="864221"/>
                  <a:pt x="620445" y="1023612"/>
                  <a:pt x="483425" y="1050177"/>
                </a:cubicBezTo>
                <a:cubicBezTo>
                  <a:pt x="346405" y="1076742"/>
                  <a:pt x="122698" y="1008232"/>
                  <a:pt x="47197" y="932731"/>
                </a:cubicBezTo>
                <a:cubicBezTo>
                  <a:pt x="-28304" y="857230"/>
                  <a:pt x="8048" y="707627"/>
                  <a:pt x="13641" y="572005"/>
                </a:cubicBezTo>
                <a:close/>
              </a:path>
            </a:pathLst>
          </a:custGeom>
          <a:solidFill>
            <a:srgbClr val="E3DFC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266819D-411C-F2B1-0BE8-699B75A24EC1}"/>
              </a:ext>
            </a:extLst>
          </p:cNvPr>
          <p:cNvSpPr/>
          <p:nvPr/>
        </p:nvSpPr>
        <p:spPr bwMode="auto">
          <a:xfrm>
            <a:off x="4870154" y="4465722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ECC7D06F-D783-3CB4-DBA5-0BD026A8E4C3}"/>
              </a:ext>
            </a:extLst>
          </p:cNvPr>
          <p:cNvSpPr/>
          <p:nvPr/>
        </p:nvSpPr>
        <p:spPr>
          <a:xfrm>
            <a:off x="6288252" y="4255419"/>
            <a:ext cx="1101037" cy="884454"/>
          </a:xfrm>
          <a:custGeom>
            <a:avLst/>
            <a:gdLst>
              <a:gd name="connsiteX0" fmla="*/ 24140 w 1052172"/>
              <a:gd name="connsiteY0" fmla="*/ 313084 h 884454"/>
              <a:gd name="connsiteX1" fmla="*/ 267421 w 1052172"/>
              <a:gd name="connsiteY1" fmla="*/ 61414 h 884454"/>
              <a:gd name="connsiteX2" fmla="*/ 611370 w 1052172"/>
              <a:gd name="connsiteY2" fmla="*/ 11080 h 884454"/>
              <a:gd name="connsiteX3" fmla="*/ 997263 w 1052172"/>
              <a:gd name="connsiteY3" fmla="*/ 229194 h 884454"/>
              <a:gd name="connsiteX4" fmla="*/ 1014041 w 1052172"/>
              <a:gd name="connsiteY4" fmla="*/ 690588 h 884454"/>
              <a:gd name="connsiteX5" fmla="*/ 661704 w 1052172"/>
              <a:gd name="connsiteY5" fmla="*/ 883535 h 884454"/>
              <a:gd name="connsiteX6" fmla="*/ 225476 w 1052172"/>
              <a:gd name="connsiteY6" fmla="*/ 757700 h 884454"/>
              <a:gd name="connsiteX7" fmla="*/ 32529 w 1052172"/>
              <a:gd name="connsiteY7" fmla="*/ 623476 h 884454"/>
              <a:gd name="connsiteX8" fmla="*/ 24140 w 1052172"/>
              <a:gd name="connsiteY8" fmla="*/ 313084 h 88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2172" h="884454">
                <a:moveTo>
                  <a:pt x="24140" y="313084"/>
                </a:moveTo>
                <a:cubicBezTo>
                  <a:pt x="63289" y="219407"/>
                  <a:pt x="169549" y="111748"/>
                  <a:pt x="267421" y="61414"/>
                </a:cubicBezTo>
                <a:cubicBezTo>
                  <a:pt x="365293" y="11080"/>
                  <a:pt x="489730" y="-16883"/>
                  <a:pt x="611370" y="11080"/>
                </a:cubicBezTo>
                <a:cubicBezTo>
                  <a:pt x="733010" y="39043"/>
                  <a:pt x="930151" y="115943"/>
                  <a:pt x="997263" y="229194"/>
                </a:cubicBezTo>
                <a:cubicBezTo>
                  <a:pt x="1064375" y="342445"/>
                  <a:pt x="1069968" y="581531"/>
                  <a:pt x="1014041" y="690588"/>
                </a:cubicBezTo>
                <a:cubicBezTo>
                  <a:pt x="958114" y="799645"/>
                  <a:pt x="793131" y="872350"/>
                  <a:pt x="661704" y="883535"/>
                </a:cubicBezTo>
                <a:cubicBezTo>
                  <a:pt x="530277" y="894720"/>
                  <a:pt x="330339" y="801043"/>
                  <a:pt x="225476" y="757700"/>
                </a:cubicBezTo>
                <a:cubicBezTo>
                  <a:pt x="120614" y="714357"/>
                  <a:pt x="67483" y="696181"/>
                  <a:pt x="32529" y="623476"/>
                </a:cubicBezTo>
                <a:cubicBezTo>
                  <a:pt x="-2425" y="550772"/>
                  <a:pt x="-15009" y="406761"/>
                  <a:pt x="24140" y="313084"/>
                </a:cubicBezTo>
                <a:close/>
              </a:path>
            </a:pathLst>
          </a:custGeom>
          <a:solidFill>
            <a:srgbClr val="E3DFC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7062EE0-FD56-4BC9-B2B1-0B53F46FE7DD}"/>
              </a:ext>
            </a:extLst>
          </p:cNvPr>
          <p:cNvSpPr/>
          <p:nvPr/>
        </p:nvSpPr>
        <p:spPr bwMode="auto">
          <a:xfrm>
            <a:off x="6716503" y="4697646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8565C33-AEA3-6EF9-48C5-5A48611F30A0}"/>
              </a:ext>
            </a:extLst>
          </p:cNvPr>
          <p:cNvSpPr/>
          <p:nvPr/>
        </p:nvSpPr>
        <p:spPr bwMode="auto">
          <a:xfrm>
            <a:off x="5052897" y="3527936"/>
            <a:ext cx="984250" cy="706784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8C70A6B8-9A21-0B2D-B969-BBA701325082}"/>
              </a:ext>
            </a:extLst>
          </p:cNvPr>
          <p:cNvSpPr/>
          <p:nvPr/>
        </p:nvSpPr>
        <p:spPr bwMode="auto">
          <a:xfrm>
            <a:off x="5488383" y="3795413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F63FE73-5BDB-6983-E09E-E8A8C05F2E67}"/>
              </a:ext>
            </a:extLst>
          </p:cNvPr>
          <p:cNvSpPr/>
          <p:nvPr/>
        </p:nvSpPr>
        <p:spPr bwMode="auto">
          <a:xfrm>
            <a:off x="6116160" y="3656958"/>
            <a:ext cx="984250" cy="703328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AACD3577-7DEC-0F42-74D8-0EB17AB805C9}"/>
              </a:ext>
            </a:extLst>
          </p:cNvPr>
          <p:cNvSpPr/>
          <p:nvPr/>
        </p:nvSpPr>
        <p:spPr bwMode="auto">
          <a:xfrm>
            <a:off x="6490392" y="3980424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3B71AE9B-B14D-8D5A-2539-15336F0EFB47}"/>
              </a:ext>
            </a:extLst>
          </p:cNvPr>
          <p:cNvSpPr/>
          <p:nvPr/>
        </p:nvSpPr>
        <p:spPr>
          <a:xfrm>
            <a:off x="5317604" y="4105698"/>
            <a:ext cx="1064635" cy="838742"/>
          </a:xfrm>
          <a:custGeom>
            <a:avLst/>
            <a:gdLst>
              <a:gd name="connsiteX0" fmla="*/ 109164 w 1064635"/>
              <a:gd name="connsiteY0" fmla="*/ 358744 h 838742"/>
              <a:gd name="connsiteX1" fmla="*/ 360834 w 1064635"/>
              <a:gd name="connsiteY1" fmla="*/ 56740 h 838742"/>
              <a:gd name="connsiteX2" fmla="*/ 780284 w 1064635"/>
              <a:gd name="connsiteY2" fmla="*/ 23184 h 838742"/>
              <a:gd name="connsiteX3" fmla="*/ 1057120 w 1064635"/>
              <a:gd name="connsiteY3" fmla="*/ 316799 h 838742"/>
              <a:gd name="connsiteX4" fmla="*/ 956453 w 1064635"/>
              <a:gd name="connsiteY4" fmla="*/ 685914 h 838742"/>
              <a:gd name="connsiteX5" fmla="*/ 646060 w 1064635"/>
              <a:gd name="connsiteY5" fmla="*/ 836916 h 838742"/>
              <a:gd name="connsiteX6" fmla="*/ 151109 w 1064635"/>
              <a:gd name="connsiteY6" fmla="*/ 744637 h 838742"/>
              <a:gd name="connsiteX7" fmla="*/ 108 w 1064635"/>
              <a:gd name="connsiteY7" fmla="*/ 400689 h 838742"/>
              <a:gd name="connsiteX8" fmla="*/ 109164 w 1064635"/>
              <a:gd name="connsiteY8" fmla="*/ 358744 h 838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4635" h="838742">
                <a:moveTo>
                  <a:pt x="109164" y="358744"/>
                </a:moveTo>
                <a:cubicBezTo>
                  <a:pt x="169285" y="301419"/>
                  <a:pt x="248981" y="112667"/>
                  <a:pt x="360834" y="56740"/>
                </a:cubicBezTo>
                <a:cubicBezTo>
                  <a:pt x="472687" y="813"/>
                  <a:pt x="664236" y="-20159"/>
                  <a:pt x="780284" y="23184"/>
                </a:cubicBezTo>
                <a:cubicBezTo>
                  <a:pt x="896332" y="66527"/>
                  <a:pt x="1027759" y="206344"/>
                  <a:pt x="1057120" y="316799"/>
                </a:cubicBezTo>
                <a:cubicBezTo>
                  <a:pt x="1086482" y="427254"/>
                  <a:pt x="1024963" y="599228"/>
                  <a:pt x="956453" y="685914"/>
                </a:cubicBezTo>
                <a:cubicBezTo>
                  <a:pt x="887943" y="772600"/>
                  <a:pt x="780284" y="827129"/>
                  <a:pt x="646060" y="836916"/>
                </a:cubicBezTo>
                <a:cubicBezTo>
                  <a:pt x="511836" y="846703"/>
                  <a:pt x="258768" y="817341"/>
                  <a:pt x="151109" y="744637"/>
                </a:cubicBezTo>
                <a:cubicBezTo>
                  <a:pt x="43450" y="671933"/>
                  <a:pt x="2904" y="466402"/>
                  <a:pt x="108" y="400689"/>
                </a:cubicBezTo>
                <a:cubicBezTo>
                  <a:pt x="-2688" y="334976"/>
                  <a:pt x="49043" y="416069"/>
                  <a:pt x="109164" y="358744"/>
                </a:cubicBezTo>
                <a:close/>
              </a:path>
            </a:pathLst>
          </a:custGeom>
          <a:solidFill>
            <a:srgbClr val="E3DFC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494253A-91F9-48ED-7409-BA81ECB7B4D1}"/>
              </a:ext>
            </a:extLst>
          </p:cNvPr>
          <p:cNvSpPr/>
          <p:nvPr/>
        </p:nvSpPr>
        <p:spPr bwMode="auto">
          <a:xfrm>
            <a:off x="5820518" y="4454808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C225AA5B-A5C4-F96C-9C17-8C8075CDBA04}"/>
              </a:ext>
            </a:extLst>
          </p:cNvPr>
          <p:cNvCxnSpPr>
            <a:cxnSpLocks/>
          </p:cNvCxnSpPr>
          <p:nvPr/>
        </p:nvCxnSpPr>
        <p:spPr>
          <a:xfrm>
            <a:off x="5792377" y="4983350"/>
            <a:ext cx="0" cy="496504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32" name="ZoneTexte 64">
            <a:extLst>
              <a:ext uri="{FF2B5EF4-FFF2-40B4-BE49-F238E27FC236}">
                <a16:creationId xmlns:a16="http://schemas.microsoft.com/office/drawing/2014/main" id="{9E2AD59C-4FB3-CFEE-F82E-A4EC43224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122" y="5076495"/>
            <a:ext cx="14125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Cellule éclate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94A91328-E433-4149-4DCA-DF66FF9B6EAC}"/>
              </a:ext>
            </a:extLst>
          </p:cNvPr>
          <p:cNvSpPr/>
          <p:nvPr/>
        </p:nvSpPr>
        <p:spPr bwMode="auto">
          <a:xfrm>
            <a:off x="5745800" y="6012606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D71405E5-F67F-12D6-D617-608E01926ACC}"/>
              </a:ext>
            </a:extLst>
          </p:cNvPr>
          <p:cNvSpPr/>
          <p:nvPr/>
        </p:nvSpPr>
        <p:spPr bwMode="auto">
          <a:xfrm>
            <a:off x="6698633" y="5950063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80D77570-5ACE-105F-7FE4-6D52CE022F92}"/>
              </a:ext>
            </a:extLst>
          </p:cNvPr>
          <p:cNvSpPr/>
          <p:nvPr/>
        </p:nvSpPr>
        <p:spPr>
          <a:xfrm>
            <a:off x="4422948" y="5838183"/>
            <a:ext cx="886351" cy="637878"/>
          </a:xfrm>
          <a:custGeom>
            <a:avLst/>
            <a:gdLst>
              <a:gd name="connsiteX0" fmla="*/ 30674 w 886351"/>
              <a:gd name="connsiteY0" fmla="*/ 0 h 637878"/>
              <a:gd name="connsiteX1" fmla="*/ 30674 w 886351"/>
              <a:gd name="connsiteY1" fmla="*/ 486561 h 637878"/>
              <a:gd name="connsiteX2" fmla="*/ 349456 w 886351"/>
              <a:gd name="connsiteY2" fmla="*/ 637563 h 637878"/>
              <a:gd name="connsiteX3" fmla="*/ 726960 w 886351"/>
              <a:gd name="connsiteY3" fmla="*/ 520117 h 637878"/>
              <a:gd name="connsiteX4" fmla="*/ 886351 w 886351"/>
              <a:gd name="connsiteY4" fmla="*/ 318782 h 63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351" h="637878">
                <a:moveTo>
                  <a:pt x="30674" y="0"/>
                </a:moveTo>
                <a:cubicBezTo>
                  <a:pt x="4109" y="190150"/>
                  <a:pt x="-22456" y="380301"/>
                  <a:pt x="30674" y="486561"/>
                </a:cubicBezTo>
                <a:cubicBezTo>
                  <a:pt x="83804" y="592821"/>
                  <a:pt x="233408" y="631970"/>
                  <a:pt x="349456" y="637563"/>
                </a:cubicBezTo>
                <a:cubicBezTo>
                  <a:pt x="465504" y="643156"/>
                  <a:pt x="637478" y="573247"/>
                  <a:pt x="726960" y="520117"/>
                </a:cubicBezTo>
                <a:cubicBezTo>
                  <a:pt x="816443" y="466987"/>
                  <a:pt x="851397" y="392884"/>
                  <a:pt x="886351" y="318782"/>
                </a:cubicBezTo>
              </a:path>
            </a:pathLst>
          </a:custGeom>
          <a:noFill/>
          <a:ln>
            <a:solidFill>
              <a:srgbClr val="E3DF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F8946EC5-339E-BB99-1177-F73AEFFDECFD}"/>
              </a:ext>
            </a:extLst>
          </p:cNvPr>
          <p:cNvSpPr/>
          <p:nvPr/>
        </p:nvSpPr>
        <p:spPr bwMode="auto">
          <a:xfrm>
            <a:off x="4749724" y="5977032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8C4FA7FD-84D0-4E79-485B-DE146B46ACF1}"/>
              </a:ext>
            </a:extLst>
          </p:cNvPr>
          <p:cNvSpPr/>
          <p:nvPr/>
        </p:nvSpPr>
        <p:spPr>
          <a:xfrm>
            <a:off x="6293764" y="6068760"/>
            <a:ext cx="1053717" cy="600249"/>
          </a:xfrm>
          <a:custGeom>
            <a:avLst/>
            <a:gdLst>
              <a:gd name="connsiteX0" fmla="*/ 63816 w 1053717"/>
              <a:gd name="connsiteY0" fmla="*/ 0 h 600249"/>
              <a:gd name="connsiteX1" fmla="*/ 21871 w 1053717"/>
              <a:gd name="connsiteY1" fmla="*/ 293614 h 600249"/>
              <a:gd name="connsiteX2" fmla="*/ 365820 w 1053717"/>
              <a:gd name="connsiteY2" fmla="*/ 536895 h 600249"/>
              <a:gd name="connsiteX3" fmla="*/ 785269 w 1053717"/>
              <a:gd name="connsiteY3" fmla="*/ 595618 h 600249"/>
              <a:gd name="connsiteX4" fmla="*/ 1053717 w 1053717"/>
              <a:gd name="connsiteY4" fmla="*/ 444616 h 60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3717" h="600249">
                <a:moveTo>
                  <a:pt x="63816" y="0"/>
                </a:moveTo>
                <a:cubicBezTo>
                  <a:pt x="17676" y="102066"/>
                  <a:pt x="-28463" y="204132"/>
                  <a:pt x="21871" y="293614"/>
                </a:cubicBezTo>
                <a:cubicBezTo>
                  <a:pt x="72205" y="383096"/>
                  <a:pt x="238587" y="486561"/>
                  <a:pt x="365820" y="536895"/>
                </a:cubicBezTo>
                <a:cubicBezTo>
                  <a:pt x="493053" y="587229"/>
                  <a:pt x="670620" y="610998"/>
                  <a:pt x="785269" y="595618"/>
                </a:cubicBezTo>
                <a:cubicBezTo>
                  <a:pt x="899919" y="580238"/>
                  <a:pt x="976818" y="512427"/>
                  <a:pt x="1053717" y="444616"/>
                </a:cubicBezTo>
              </a:path>
            </a:pathLst>
          </a:custGeom>
          <a:noFill/>
          <a:ln>
            <a:solidFill>
              <a:srgbClr val="E3DF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59C7B10E-F6C7-9CA5-00B2-12B8CE839EA5}"/>
              </a:ext>
            </a:extLst>
          </p:cNvPr>
          <p:cNvSpPr/>
          <p:nvPr/>
        </p:nvSpPr>
        <p:spPr>
          <a:xfrm>
            <a:off x="5338851" y="5888629"/>
            <a:ext cx="940168" cy="743474"/>
          </a:xfrm>
          <a:custGeom>
            <a:avLst/>
            <a:gdLst>
              <a:gd name="connsiteX0" fmla="*/ 243882 w 940168"/>
              <a:gd name="connsiteY0" fmla="*/ 0 h 743474"/>
              <a:gd name="connsiteX1" fmla="*/ 101269 w 940168"/>
              <a:gd name="connsiteY1" fmla="*/ 209725 h 743474"/>
              <a:gd name="connsiteX2" fmla="*/ 8990 w 940168"/>
              <a:gd name="connsiteY2" fmla="*/ 377505 h 743474"/>
              <a:gd name="connsiteX3" fmla="*/ 327772 w 940168"/>
              <a:gd name="connsiteY3" fmla="*/ 704675 h 743474"/>
              <a:gd name="connsiteX4" fmla="*/ 705276 w 940168"/>
              <a:gd name="connsiteY4" fmla="*/ 721453 h 743474"/>
              <a:gd name="connsiteX5" fmla="*/ 940168 w 940168"/>
              <a:gd name="connsiteY5" fmla="*/ 562063 h 74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0168" h="743474">
                <a:moveTo>
                  <a:pt x="243882" y="0"/>
                </a:moveTo>
                <a:cubicBezTo>
                  <a:pt x="192150" y="73404"/>
                  <a:pt x="140418" y="146808"/>
                  <a:pt x="101269" y="209725"/>
                </a:cubicBezTo>
                <a:cubicBezTo>
                  <a:pt x="62120" y="272642"/>
                  <a:pt x="-28760" y="295014"/>
                  <a:pt x="8990" y="377505"/>
                </a:cubicBezTo>
                <a:cubicBezTo>
                  <a:pt x="46740" y="459996"/>
                  <a:pt x="211724" y="647350"/>
                  <a:pt x="327772" y="704675"/>
                </a:cubicBezTo>
                <a:cubicBezTo>
                  <a:pt x="443820" y="762000"/>
                  <a:pt x="603210" y="745222"/>
                  <a:pt x="705276" y="721453"/>
                </a:cubicBezTo>
                <a:cubicBezTo>
                  <a:pt x="807342" y="697684"/>
                  <a:pt x="873755" y="629873"/>
                  <a:pt x="940168" y="562063"/>
                </a:cubicBezTo>
              </a:path>
            </a:pathLst>
          </a:custGeom>
          <a:noFill/>
          <a:ln>
            <a:solidFill>
              <a:srgbClr val="E3DF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FC286312-2FB9-2D90-AE3E-5821ACCD2A3C}"/>
              </a:ext>
            </a:extLst>
          </p:cNvPr>
          <p:cNvSpPr/>
          <p:nvPr/>
        </p:nvSpPr>
        <p:spPr>
          <a:xfrm>
            <a:off x="4622334" y="5402529"/>
            <a:ext cx="620785" cy="135218"/>
          </a:xfrm>
          <a:custGeom>
            <a:avLst/>
            <a:gdLst>
              <a:gd name="connsiteX0" fmla="*/ 0 w 620785"/>
              <a:gd name="connsiteY0" fmla="*/ 135218 h 135218"/>
              <a:gd name="connsiteX1" fmla="*/ 251670 w 620785"/>
              <a:gd name="connsiteY1" fmla="*/ 994 h 135218"/>
              <a:gd name="connsiteX2" fmla="*/ 620785 w 620785"/>
              <a:gd name="connsiteY2" fmla="*/ 84884 h 13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0785" h="135218">
                <a:moveTo>
                  <a:pt x="0" y="135218"/>
                </a:moveTo>
                <a:cubicBezTo>
                  <a:pt x="74103" y="72300"/>
                  <a:pt x="148206" y="9383"/>
                  <a:pt x="251670" y="994"/>
                </a:cubicBezTo>
                <a:cubicBezTo>
                  <a:pt x="355134" y="-7395"/>
                  <a:pt x="487959" y="38744"/>
                  <a:pt x="620785" y="84884"/>
                </a:cubicBezTo>
              </a:path>
            </a:pathLst>
          </a:custGeom>
          <a:noFill/>
          <a:ln>
            <a:solidFill>
              <a:srgbClr val="E3DF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8BA7D073-198A-AFED-ECB6-1B4B21BAB0B4}"/>
              </a:ext>
            </a:extLst>
          </p:cNvPr>
          <p:cNvSpPr/>
          <p:nvPr/>
        </p:nvSpPr>
        <p:spPr>
          <a:xfrm>
            <a:off x="5922628" y="5563795"/>
            <a:ext cx="402671" cy="292733"/>
          </a:xfrm>
          <a:custGeom>
            <a:avLst/>
            <a:gdLst>
              <a:gd name="connsiteX0" fmla="*/ 0 w 402671"/>
              <a:gd name="connsiteY0" fmla="*/ 57842 h 292733"/>
              <a:gd name="connsiteX1" fmla="*/ 234891 w 402671"/>
              <a:gd name="connsiteY1" fmla="*/ 15897 h 292733"/>
              <a:gd name="connsiteX2" fmla="*/ 402671 w 402671"/>
              <a:gd name="connsiteY2" fmla="*/ 292733 h 292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671" h="292733">
                <a:moveTo>
                  <a:pt x="0" y="57842"/>
                </a:moveTo>
                <a:cubicBezTo>
                  <a:pt x="83889" y="17295"/>
                  <a:pt x="167779" y="-23251"/>
                  <a:pt x="234891" y="15897"/>
                </a:cubicBezTo>
                <a:cubicBezTo>
                  <a:pt x="302003" y="55045"/>
                  <a:pt x="352337" y="173889"/>
                  <a:pt x="402671" y="292733"/>
                </a:cubicBezTo>
              </a:path>
            </a:pathLst>
          </a:custGeom>
          <a:noFill/>
          <a:ln>
            <a:solidFill>
              <a:srgbClr val="E3DF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DCD9D10C-2957-7F7B-2FCD-A72168B9F919}"/>
              </a:ext>
            </a:extLst>
          </p:cNvPr>
          <p:cNvSpPr/>
          <p:nvPr/>
        </p:nvSpPr>
        <p:spPr>
          <a:xfrm>
            <a:off x="6919679" y="5619059"/>
            <a:ext cx="469783" cy="209483"/>
          </a:xfrm>
          <a:custGeom>
            <a:avLst/>
            <a:gdLst>
              <a:gd name="connsiteX0" fmla="*/ 0 w 469783"/>
              <a:gd name="connsiteY0" fmla="*/ 58482 h 209483"/>
              <a:gd name="connsiteX1" fmla="*/ 302003 w 469783"/>
              <a:gd name="connsiteY1" fmla="*/ 8148 h 209483"/>
              <a:gd name="connsiteX2" fmla="*/ 469783 w 469783"/>
              <a:gd name="connsiteY2" fmla="*/ 209483 h 20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783" h="209483">
                <a:moveTo>
                  <a:pt x="0" y="58482"/>
                </a:moveTo>
                <a:cubicBezTo>
                  <a:pt x="111853" y="20731"/>
                  <a:pt x="223706" y="-17019"/>
                  <a:pt x="302003" y="8148"/>
                </a:cubicBezTo>
                <a:cubicBezTo>
                  <a:pt x="380300" y="33315"/>
                  <a:pt x="425041" y="121399"/>
                  <a:pt x="469783" y="209483"/>
                </a:cubicBezTo>
              </a:path>
            </a:pathLst>
          </a:custGeom>
          <a:noFill/>
          <a:ln>
            <a:solidFill>
              <a:srgbClr val="E3DF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B8B16747-8921-6B66-E605-5607720420AD}"/>
              </a:ext>
            </a:extLst>
          </p:cNvPr>
          <p:cNvSpPr/>
          <p:nvPr/>
        </p:nvSpPr>
        <p:spPr bwMode="auto">
          <a:xfrm>
            <a:off x="5314664" y="5425052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9B7F7812-EEF9-73F6-37A7-01D5F35F119D}"/>
              </a:ext>
            </a:extLst>
          </p:cNvPr>
          <p:cNvSpPr/>
          <p:nvPr/>
        </p:nvSpPr>
        <p:spPr bwMode="auto">
          <a:xfrm>
            <a:off x="6359240" y="5486273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38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accent1"/>
                </a:solidFill>
              </a:rPr>
              <a:t>L’autophagie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8090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L’autophagie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39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35796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L’autophagie (mort cellulaire programmée) régule la survie cellulaire lors des stress importants tels que le jeûne ou l’exercice prolongé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com-me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marathon. De façon réversible, au début, elle met au repos les cellules de certains tissus au profit des tissus nobles (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cer-veau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coeur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...) ou en activité (muscle).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Lorsque la situation se prolonge, l’autophagie peut devenir irréversible et amener à la mort Cellulaire.</a:t>
            </a: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9" name="ZoneTexte 64">
            <a:extLst>
              <a:ext uri="{FF2B5EF4-FFF2-40B4-BE49-F238E27FC236}">
                <a16:creationId xmlns:a16="http://schemas.microsoft.com/office/drawing/2014/main" id="{B209D3F5-1B7A-F2F1-8C6D-DDF03EB0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7440" y="2350621"/>
            <a:ext cx="28803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Formation d’un autophagosome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qui renferme les organites et protéines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à recycler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8CF70D9-8CB0-C73D-54AF-B3747AFBAA83}"/>
              </a:ext>
            </a:extLst>
          </p:cNvPr>
          <p:cNvCxnSpPr>
            <a:cxnSpLocks/>
          </p:cNvCxnSpPr>
          <p:nvPr/>
        </p:nvCxnSpPr>
        <p:spPr>
          <a:xfrm>
            <a:off x="4475574" y="2530097"/>
            <a:ext cx="0" cy="37126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30" name="Ellipse 29">
            <a:extLst>
              <a:ext uri="{FF2B5EF4-FFF2-40B4-BE49-F238E27FC236}">
                <a16:creationId xmlns:a16="http://schemas.microsoft.com/office/drawing/2014/main" id="{FAE9D898-18CA-DC5D-16E2-626AA742E509}"/>
              </a:ext>
            </a:extLst>
          </p:cNvPr>
          <p:cNvSpPr/>
          <p:nvPr/>
        </p:nvSpPr>
        <p:spPr bwMode="auto">
          <a:xfrm>
            <a:off x="3830986" y="2996952"/>
            <a:ext cx="1353323" cy="1089732"/>
          </a:xfrm>
          <a:prstGeom prst="ellipse">
            <a:avLst/>
          </a:prstGeom>
          <a:solidFill>
            <a:srgbClr val="E3DFC9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EA3FEABE-925C-ED46-9FAD-C364CD41285B}"/>
              </a:ext>
            </a:extLst>
          </p:cNvPr>
          <p:cNvSpPr/>
          <p:nvPr/>
        </p:nvSpPr>
        <p:spPr bwMode="auto">
          <a:xfrm>
            <a:off x="4383296" y="3450089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DDA3F37-6331-FE41-B06E-44C74D9D6BEE}"/>
              </a:ext>
            </a:extLst>
          </p:cNvPr>
          <p:cNvSpPr/>
          <p:nvPr/>
        </p:nvSpPr>
        <p:spPr>
          <a:xfrm>
            <a:off x="4591537" y="3633547"/>
            <a:ext cx="340503" cy="237114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338A1CF-4A63-3565-8C66-9F2D479CECE4}"/>
              </a:ext>
            </a:extLst>
          </p:cNvPr>
          <p:cNvSpPr/>
          <p:nvPr/>
        </p:nvSpPr>
        <p:spPr>
          <a:xfrm>
            <a:off x="4716016" y="3650324"/>
            <a:ext cx="83762" cy="93098"/>
          </a:xfrm>
          <a:prstGeom prst="ellipse">
            <a:avLst/>
          </a:prstGeom>
          <a:solidFill>
            <a:srgbClr val="33B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3390A7B-4D11-9AC8-1354-7073DDD7E173}"/>
              </a:ext>
            </a:extLst>
          </p:cNvPr>
          <p:cNvSpPr/>
          <p:nvPr/>
        </p:nvSpPr>
        <p:spPr>
          <a:xfrm>
            <a:off x="4648345" y="3743595"/>
            <a:ext cx="83762" cy="9309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30889CB-5B6F-A369-FED7-E40C04E5003F}"/>
              </a:ext>
            </a:extLst>
          </p:cNvPr>
          <p:cNvSpPr/>
          <p:nvPr/>
        </p:nvSpPr>
        <p:spPr bwMode="auto">
          <a:xfrm>
            <a:off x="3706634" y="1382022"/>
            <a:ext cx="1353323" cy="1089732"/>
          </a:xfrm>
          <a:prstGeom prst="ellipse">
            <a:avLst/>
          </a:prstGeom>
          <a:solidFill>
            <a:srgbClr val="E3DFC9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48BD58C-6F33-7975-C3D0-C30E41EA8445}"/>
              </a:ext>
            </a:extLst>
          </p:cNvPr>
          <p:cNvSpPr/>
          <p:nvPr/>
        </p:nvSpPr>
        <p:spPr bwMode="auto">
          <a:xfrm>
            <a:off x="4258944" y="1835159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B1430DE-A7E6-BB55-4AEB-4361BD3F85F6}"/>
              </a:ext>
            </a:extLst>
          </p:cNvPr>
          <p:cNvSpPr/>
          <p:nvPr/>
        </p:nvSpPr>
        <p:spPr>
          <a:xfrm>
            <a:off x="4716016" y="1753856"/>
            <a:ext cx="144016" cy="12992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CA2B946C-C1FF-F48C-2EB4-7090575B1A13}"/>
              </a:ext>
            </a:extLst>
          </p:cNvPr>
          <p:cNvSpPr/>
          <p:nvPr/>
        </p:nvSpPr>
        <p:spPr>
          <a:xfrm>
            <a:off x="4054304" y="1512966"/>
            <a:ext cx="144016" cy="12992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64">
            <a:extLst>
              <a:ext uri="{FF2B5EF4-FFF2-40B4-BE49-F238E27FC236}">
                <a16:creationId xmlns:a16="http://schemas.microsoft.com/office/drawing/2014/main" id="{6ED7D191-372B-104E-6CC7-F61DAA916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505" y="1550393"/>
            <a:ext cx="28803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Lysosome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802F0457-F9DE-05FB-47A3-2BD89DF9AD6E}"/>
              </a:ext>
            </a:extLst>
          </p:cNvPr>
          <p:cNvCxnSpPr>
            <a:stCxn id="37" idx="6"/>
            <a:endCxn id="38" idx="1"/>
          </p:cNvCxnSpPr>
          <p:nvPr/>
        </p:nvCxnSpPr>
        <p:spPr>
          <a:xfrm>
            <a:off x="4198320" y="1577929"/>
            <a:ext cx="1128185" cy="110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BB8A22E-4522-3B9B-8088-9E06D0DD4301}"/>
              </a:ext>
            </a:extLst>
          </p:cNvPr>
          <p:cNvCxnSpPr>
            <a:cxnSpLocks/>
            <a:endCxn id="38" idx="1"/>
          </p:cNvCxnSpPr>
          <p:nvPr/>
        </p:nvCxnSpPr>
        <p:spPr>
          <a:xfrm flipV="1">
            <a:off x="4850956" y="1688893"/>
            <a:ext cx="475549" cy="138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89C6EFEB-F129-A4E0-3D2A-3880AC28113E}"/>
              </a:ext>
            </a:extLst>
          </p:cNvPr>
          <p:cNvCxnSpPr>
            <a:cxnSpLocks/>
          </p:cNvCxnSpPr>
          <p:nvPr/>
        </p:nvCxnSpPr>
        <p:spPr>
          <a:xfrm>
            <a:off x="4530065" y="4221088"/>
            <a:ext cx="0" cy="37126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58" name="ZoneTexte 64">
            <a:extLst>
              <a:ext uri="{FF2B5EF4-FFF2-40B4-BE49-F238E27FC236}">
                <a16:creationId xmlns:a16="http://schemas.microsoft.com/office/drawing/2014/main" id="{28CD69EB-855D-C688-6123-76EEDDF99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7064" y="4153149"/>
            <a:ext cx="35673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Formation d’un </a:t>
            </a:r>
            <a:r>
              <a:rPr lang="fr-FR" altLang="fr-FR" sz="1200" dirty="0" err="1">
                <a:latin typeface="Arial" panose="020B0604020202020204" pitchFamily="34" charset="0"/>
                <a:cs typeface="Arial" panose="020B0604020202020204" pitchFamily="34" charset="0"/>
              </a:rPr>
              <a:t>autolysosome</a:t>
            </a: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Un lysosome fusionne avec un autophagosome</a:t>
            </a: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B1FF4145-E4AA-D035-F004-00C0C8BC79D0}"/>
              </a:ext>
            </a:extLst>
          </p:cNvPr>
          <p:cNvSpPr/>
          <p:nvPr/>
        </p:nvSpPr>
        <p:spPr bwMode="auto">
          <a:xfrm>
            <a:off x="3830986" y="4698015"/>
            <a:ext cx="1353323" cy="1089732"/>
          </a:xfrm>
          <a:prstGeom prst="ellipse">
            <a:avLst/>
          </a:prstGeom>
          <a:solidFill>
            <a:srgbClr val="E3DFC9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D641EB16-AF32-79F8-7771-3DEA56EFD563}"/>
              </a:ext>
            </a:extLst>
          </p:cNvPr>
          <p:cNvSpPr/>
          <p:nvPr/>
        </p:nvSpPr>
        <p:spPr bwMode="auto">
          <a:xfrm>
            <a:off x="4383296" y="5151152"/>
            <a:ext cx="208241" cy="18345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0B7F0C05-3271-B948-A1F5-A831DED25BE6}"/>
              </a:ext>
            </a:extLst>
          </p:cNvPr>
          <p:cNvSpPr/>
          <p:nvPr/>
        </p:nvSpPr>
        <p:spPr>
          <a:xfrm>
            <a:off x="4716016" y="5351387"/>
            <a:ext cx="83762" cy="9309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9105B53B-8DA6-8A7E-DF30-1548198344F0}"/>
              </a:ext>
            </a:extLst>
          </p:cNvPr>
          <p:cNvSpPr/>
          <p:nvPr/>
        </p:nvSpPr>
        <p:spPr>
          <a:xfrm>
            <a:off x="4648345" y="5444658"/>
            <a:ext cx="83762" cy="9309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4F18B077-BF54-A4F0-0997-794719BE78B4}"/>
              </a:ext>
            </a:extLst>
          </p:cNvPr>
          <p:cNvSpPr/>
          <p:nvPr/>
        </p:nvSpPr>
        <p:spPr>
          <a:xfrm>
            <a:off x="4554757" y="5284383"/>
            <a:ext cx="333020" cy="336787"/>
          </a:xfrm>
          <a:custGeom>
            <a:avLst/>
            <a:gdLst>
              <a:gd name="connsiteX0" fmla="*/ 59188 w 333020"/>
              <a:gd name="connsiteY0" fmla="*/ 92960 h 336787"/>
              <a:gd name="connsiteX1" fmla="*/ 465 w 333020"/>
              <a:gd name="connsiteY1" fmla="*/ 176850 h 336787"/>
              <a:gd name="connsiteX2" fmla="*/ 34021 w 333020"/>
              <a:gd name="connsiteY2" fmla="*/ 269129 h 336787"/>
              <a:gd name="connsiteX3" fmla="*/ 75966 w 333020"/>
              <a:gd name="connsiteY3" fmla="*/ 336241 h 336787"/>
              <a:gd name="connsiteX4" fmla="*/ 168245 w 333020"/>
              <a:gd name="connsiteY4" fmla="*/ 302685 h 336787"/>
              <a:gd name="connsiteX5" fmla="*/ 310858 w 333020"/>
              <a:gd name="connsiteY5" fmla="*/ 252351 h 336787"/>
              <a:gd name="connsiteX6" fmla="*/ 327636 w 333020"/>
              <a:gd name="connsiteY6" fmla="*/ 101349 h 336787"/>
              <a:gd name="connsiteX7" fmla="*/ 260524 w 333020"/>
              <a:gd name="connsiteY7" fmla="*/ 681 h 336787"/>
              <a:gd name="connsiteX8" fmla="*/ 59188 w 333020"/>
              <a:gd name="connsiteY8" fmla="*/ 92960 h 33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3020" h="336787">
                <a:moveTo>
                  <a:pt x="59188" y="92960"/>
                </a:moveTo>
                <a:cubicBezTo>
                  <a:pt x="15845" y="122322"/>
                  <a:pt x="4659" y="147489"/>
                  <a:pt x="465" y="176850"/>
                </a:cubicBezTo>
                <a:cubicBezTo>
                  <a:pt x="-3729" y="206211"/>
                  <a:pt x="21437" y="242564"/>
                  <a:pt x="34021" y="269129"/>
                </a:cubicBezTo>
                <a:cubicBezTo>
                  <a:pt x="46605" y="295694"/>
                  <a:pt x="53595" y="330648"/>
                  <a:pt x="75966" y="336241"/>
                </a:cubicBezTo>
                <a:cubicBezTo>
                  <a:pt x="98337" y="341834"/>
                  <a:pt x="168245" y="302685"/>
                  <a:pt x="168245" y="302685"/>
                </a:cubicBezTo>
                <a:cubicBezTo>
                  <a:pt x="207394" y="288703"/>
                  <a:pt x="284293" y="285907"/>
                  <a:pt x="310858" y="252351"/>
                </a:cubicBezTo>
                <a:cubicBezTo>
                  <a:pt x="337423" y="218795"/>
                  <a:pt x="336025" y="143294"/>
                  <a:pt x="327636" y="101349"/>
                </a:cubicBezTo>
                <a:cubicBezTo>
                  <a:pt x="319247" y="59404"/>
                  <a:pt x="301071" y="9070"/>
                  <a:pt x="260524" y="681"/>
                </a:cubicBezTo>
                <a:cubicBezTo>
                  <a:pt x="219977" y="-7708"/>
                  <a:pt x="102531" y="63598"/>
                  <a:pt x="59188" y="9296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B37C918B-1A73-0909-520F-9AC7F3149324}"/>
              </a:ext>
            </a:extLst>
          </p:cNvPr>
          <p:cNvSpPr/>
          <p:nvPr/>
        </p:nvSpPr>
        <p:spPr>
          <a:xfrm>
            <a:off x="4704262" y="5382880"/>
            <a:ext cx="83762" cy="93098"/>
          </a:xfrm>
          <a:prstGeom prst="ellipse">
            <a:avLst/>
          </a:prstGeom>
          <a:solidFill>
            <a:srgbClr val="33B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28F8E4DF-6E7B-994C-704E-F584EE992A19}"/>
              </a:ext>
            </a:extLst>
          </p:cNvPr>
          <p:cNvSpPr/>
          <p:nvPr/>
        </p:nvSpPr>
        <p:spPr>
          <a:xfrm>
            <a:off x="4606464" y="5475978"/>
            <a:ext cx="83762" cy="9309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7FE3BAE3-5B81-6FE3-D767-BF14876163CD}"/>
              </a:ext>
            </a:extLst>
          </p:cNvPr>
          <p:cNvCxnSpPr>
            <a:cxnSpLocks/>
          </p:cNvCxnSpPr>
          <p:nvPr/>
        </p:nvCxnSpPr>
        <p:spPr>
          <a:xfrm>
            <a:off x="4548251" y="5877272"/>
            <a:ext cx="0" cy="371267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70" name="ZoneTexte 64">
            <a:extLst>
              <a:ext uri="{FF2B5EF4-FFF2-40B4-BE49-F238E27FC236}">
                <a16:creationId xmlns:a16="http://schemas.microsoft.com/office/drawing/2014/main" id="{C4A94F75-E1B0-E32F-CBB8-7069DE2C3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298" y="5814660"/>
            <a:ext cx="35673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Dégradation des protéines et organites 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Formation d’acides aminés, de glucose</a:t>
            </a:r>
          </a:p>
        </p:txBody>
      </p:sp>
      <p:sp>
        <p:nvSpPr>
          <p:cNvPr id="71" name="ZoneTexte 64">
            <a:extLst>
              <a:ext uri="{FF2B5EF4-FFF2-40B4-BE49-F238E27FC236}">
                <a16:creationId xmlns:a16="http://schemas.microsoft.com/office/drawing/2014/main" id="{280B58BA-98EF-96C7-DAC3-858AC4CAB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257" y="6358019"/>
            <a:ext cx="35673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Recyclage des nutriments nouvellement formés</a:t>
            </a:r>
          </a:p>
        </p:txBody>
      </p:sp>
    </p:spTree>
    <p:extLst>
      <p:ext uri="{BB962C8B-B14F-4D97-AF65-F5344CB8AC3E}">
        <p14:creationId xmlns:p14="http://schemas.microsoft.com/office/powerpoint/2010/main" val="28678649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40</a:t>
            </a:fld>
            <a:endParaRPr lang="fr-FR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9FE1FF36-88E9-92FE-25EE-6809E6E9C616}"/>
              </a:ext>
            </a:extLst>
          </p:cNvPr>
          <p:cNvSpPr txBox="1">
            <a:spLocks/>
          </p:cNvSpPr>
          <p:nvPr/>
        </p:nvSpPr>
        <p:spPr>
          <a:xfrm>
            <a:off x="920750" y="1371600"/>
            <a:ext cx="7353300" cy="25527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mpd="sng">
            <a:solidFill>
              <a:schemeClr val="tx1"/>
            </a:solidFill>
            <a:miter lim="800000"/>
            <a:headEnd/>
            <a:tailEnd/>
          </a:ln>
          <a:effectLst>
            <a:reflection stA="69000" endPos="82000" dir="5400000" sy="-100000" algn="bl" rotWithShape="0"/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accent1"/>
                </a:solidFill>
              </a:rPr>
              <a:t>L’apoptose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0107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L’apoptose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41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170489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L’apoptose (mort cellulaire programmée) survient lors d’une lésion ou d’un autre type de stress tel que une anomalie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généti-que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, un manque d’oxygène, de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nutrim-ents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ect</a:t>
            </a: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46089BF-6CE1-BB7E-73E2-110EA58C35E4}"/>
              </a:ext>
            </a:extLst>
          </p:cNvPr>
          <p:cNvSpPr txBox="1"/>
          <p:nvPr/>
        </p:nvSpPr>
        <p:spPr>
          <a:xfrm>
            <a:off x="3123658" y="2341951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Anomalie génétique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DF0F181-BF59-7152-BBAF-4502DF859B21}"/>
              </a:ext>
            </a:extLst>
          </p:cNvPr>
          <p:cNvSpPr txBox="1"/>
          <p:nvPr/>
        </p:nvSpPr>
        <p:spPr>
          <a:xfrm>
            <a:off x="6372200" y="2341951"/>
            <a:ext cx="19287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Manque d’oxygène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D721D2-D90C-D0B5-E440-9C5D491CA462}"/>
              </a:ext>
            </a:extLst>
          </p:cNvPr>
          <p:cNvSpPr txBox="1"/>
          <p:nvPr/>
        </p:nvSpPr>
        <p:spPr>
          <a:xfrm>
            <a:off x="6476162" y="5352699"/>
            <a:ext cx="2162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Manque de nutriments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47BC858-783E-C540-EBF7-B86FDF7D7409}"/>
              </a:ext>
            </a:extLst>
          </p:cNvPr>
          <p:cNvSpPr txBox="1"/>
          <p:nvPr/>
        </p:nvSpPr>
        <p:spPr>
          <a:xfrm>
            <a:off x="2667839" y="5361971"/>
            <a:ext cx="3013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Suppression de signaux de survie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A207CB0-6982-FC75-E88E-64A515FCCC3B}"/>
              </a:ext>
            </a:extLst>
          </p:cNvPr>
          <p:cNvSpPr txBox="1"/>
          <p:nvPr/>
        </p:nvSpPr>
        <p:spPr>
          <a:xfrm>
            <a:off x="7524328" y="3904183"/>
            <a:ext cx="1459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Infection virale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0C5091C-5A1A-5E63-F132-952D3BECEDE6}"/>
              </a:ext>
            </a:extLst>
          </p:cNvPr>
          <p:cNvSpPr txBox="1"/>
          <p:nvPr/>
        </p:nvSpPr>
        <p:spPr>
          <a:xfrm>
            <a:off x="2660167" y="3657962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Radiation</a:t>
            </a:r>
          </a:p>
          <a:p>
            <a:r>
              <a:rPr lang="fr-FR" sz="1400" dirty="0"/>
              <a:t>ionisante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5D813D2-804F-0196-425A-091108DE2EBA}"/>
              </a:ext>
            </a:extLst>
          </p:cNvPr>
          <p:cNvSpPr txBox="1"/>
          <p:nvPr/>
        </p:nvSpPr>
        <p:spPr>
          <a:xfrm>
            <a:off x="5141251" y="4669047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Cellule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Modèle 3D 32">
                <a:extLst>
                  <a:ext uri="{FF2B5EF4-FFF2-40B4-BE49-F238E27FC236}">
                    <a16:creationId xmlns:a16="http://schemas.microsoft.com/office/drawing/2014/main" id="{D2131B8D-BB09-02B7-4317-FEE49DECED3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68259155"/>
                  </p:ext>
                </p:extLst>
              </p:nvPr>
            </p:nvGraphicFramePr>
            <p:xfrm>
              <a:off x="4774651" y="3068691"/>
              <a:ext cx="1567956" cy="1545477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567956" cy="1545477"/>
                    </a:xfrm>
                    <a:prstGeom prst="rect">
                      <a:avLst/>
                    </a:prstGeom>
                  </am3d:spPr>
                  <am3d:camera>
                    <am3d:pos x="0" y="0" z="6908180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743142" d="1000000"/>
                    <am3d:preTrans dx="131226204" dy="-20496106" dz="-69845345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39970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Modèle 3D 32">
                <a:extLst>
                  <a:ext uri="{FF2B5EF4-FFF2-40B4-BE49-F238E27FC236}">
                    <a16:creationId xmlns:a16="http://schemas.microsoft.com/office/drawing/2014/main" id="{D2131B8D-BB09-02B7-4317-FEE49DECED3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4651" y="3068691"/>
                <a:ext cx="1567956" cy="1545477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e 35">
            <a:extLst>
              <a:ext uri="{FF2B5EF4-FFF2-40B4-BE49-F238E27FC236}">
                <a16:creationId xmlns:a16="http://schemas.microsoft.com/office/drawing/2014/main" id="{B6414A32-0164-256D-F47D-804F90599C9A}"/>
              </a:ext>
            </a:extLst>
          </p:cNvPr>
          <p:cNvGrpSpPr/>
          <p:nvPr/>
        </p:nvGrpSpPr>
        <p:grpSpPr>
          <a:xfrm>
            <a:off x="4387442" y="2701255"/>
            <a:ext cx="501584" cy="614995"/>
            <a:chOff x="4387442" y="2701255"/>
            <a:chExt cx="501584" cy="614995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063D63C-601D-9CAE-D0BA-5F210574BCA0}"/>
                </a:ext>
              </a:extLst>
            </p:cNvPr>
            <p:cNvSpPr/>
            <p:nvPr/>
          </p:nvSpPr>
          <p:spPr>
            <a:xfrm>
              <a:off x="4387442" y="2701255"/>
              <a:ext cx="402672" cy="494951"/>
            </a:xfrm>
            <a:custGeom>
              <a:avLst/>
              <a:gdLst>
                <a:gd name="connsiteX0" fmla="*/ 0 w 402672"/>
                <a:gd name="connsiteY0" fmla="*/ 0 h 494951"/>
                <a:gd name="connsiteX1" fmla="*/ 402672 w 402672"/>
                <a:gd name="connsiteY1" fmla="*/ 494951 h 4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672" h="494951">
                  <a:moveTo>
                    <a:pt x="0" y="0"/>
                  </a:moveTo>
                  <a:lnTo>
                    <a:pt x="402672" y="49495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riangle isocèle 34">
              <a:extLst>
                <a:ext uri="{FF2B5EF4-FFF2-40B4-BE49-F238E27FC236}">
                  <a16:creationId xmlns:a16="http://schemas.microsoft.com/office/drawing/2014/main" id="{97B7AF91-F44B-94D8-40A5-1C65A10A8F5C}"/>
                </a:ext>
              </a:extLst>
            </p:cNvPr>
            <p:cNvSpPr/>
            <p:nvPr/>
          </p:nvSpPr>
          <p:spPr>
            <a:xfrm rot="8840476">
              <a:off x="4691201" y="3100226"/>
              <a:ext cx="197825" cy="21602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6E6D7F3-873D-3EB1-6127-DD8D8C245332}"/>
              </a:ext>
            </a:extLst>
          </p:cNvPr>
          <p:cNvGrpSpPr/>
          <p:nvPr/>
        </p:nvGrpSpPr>
        <p:grpSpPr>
          <a:xfrm rot="18463545">
            <a:off x="4094383" y="3692484"/>
            <a:ext cx="501584" cy="614995"/>
            <a:chOff x="4387442" y="2701255"/>
            <a:chExt cx="501584" cy="614995"/>
          </a:xfrm>
        </p:grpSpPr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928F0FA0-697A-7D12-CF85-FFB65DA5BB10}"/>
                </a:ext>
              </a:extLst>
            </p:cNvPr>
            <p:cNvSpPr/>
            <p:nvPr/>
          </p:nvSpPr>
          <p:spPr>
            <a:xfrm>
              <a:off x="4387442" y="2701255"/>
              <a:ext cx="402672" cy="494951"/>
            </a:xfrm>
            <a:custGeom>
              <a:avLst/>
              <a:gdLst>
                <a:gd name="connsiteX0" fmla="*/ 0 w 402672"/>
                <a:gd name="connsiteY0" fmla="*/ 0 h 494951"/>
                <a:gd name="connsiteX1" fmla="*/ 402672 w 402672"/>
                <a:gd name="connsiteY1" fmla="*/ 494951 h 4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672" h="494951">
                  <a:moveTo>
                    <a:pt x="0" y="0"/>
                  </a:moveTo>
                  <a:lnTo>
                    <a:pt x="402672" y="49495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Triangle isocèle 38">
              <a:extLst>
                <a:ext uri="{FF2B5EF4-FFF2-40B4-BE49-F238E27FC236}">
                  <a16:creationId xmlns:a16="http://schemas.microsoft.com/office/drawing/2014/main" id="{5F859EFC-065B-2D70-A626-1CC4665515A9}"/>
                </a:ext>
              </a:extLst>
            </p:cNvPr>
            <p:cNvSpPr/>
            <p:nvPr/>
          </p:nvSpPr>
          <p:spPr>
            <a:xfrm rot="8840476">
              <a:off x="4691201" y="3100226"/>
              <a:ext cx="197825" cy="21602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E68752E5-CB3E-808A-3DCE-90976D538D86}"/>
              </a:ext>
            </a:extLst>
          </p:cNvPr>
          <p:cNvGrpSpPr/>
          <p:nvPr/>
        </p:nvGrpSpPr>
        <p:grpSpPr>
          <a:xfrm rot="15773292">
            <a:off x="4335583" y="4669326"/>
            <a:ext cx="501584" cy="614995"/>
            <a:chOff x="4387442" y="2701255"/>
            <a:chExt cx="501584" cy="614995"/>
          </a:xfrm>
        </p:grpSpPr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5629D354-D1FD-4357-9AE2-D72AD2412922}"/>
                </a:ext>
              </a:extLst>
            </p:cNvPr>
            <p:cNvSpPr/>
            <p:nvPr/>
          </p:nvSpPr>
          <p:spPr>
            <a:xfrm>
              <a:off x="4387442" y="2701255"/>
              <a:ext cx="402672" cy="494951"/>
            </a:xfrm>
            <a:custGeom>
              <a:avLst/>
              <a:gdLst>
                <a:gd name="connsiteX0" fmla="*/ 0 w 402672"/>
                <a:gd name="connsiteY0" fmla="*/ 0 h 494951"/>
                <a:gd name="connsiteX1" fmla="*/ 402672 w 402672"/>
                <a:gd name="connsiteY1" fmla="*/ 494951 h 4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672" h="494951">
                  <a:moveTo>
                    <a:pt x="0" y="0"/>
                  </a:moveTo>
                  <a:lnTo>
                    <a:pt x="402672" y="49495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Triangle isocèle 41">
              <a:extLst>
                <a:ext uri="{FF2B5EF4-FFF2-40B4-BE49-F238E27FC236}">
                  <a16:creationId xmlns:a16="http://schemas.microsoft.com/office/drawing/2014/main" id="{44011EF9-049C-38BE-DFF5-EC79CD9C9719}"/>
                </a:ext>
              </a:extLst>
            </p:cNvPr>
            <p:cNvSpPr/>
            <p:nvPr/>
          </p:nvSpPr>
          <p:spPr>
            <a:xfrm rot="8840476">
              <a:off x="4691201" y="3100226"/>
              <a:ext cx="197825" cy="21602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DA59A1A-A007-1718-65AD-CFE932C66622}"/>
              </a:ext>
            </a:extLst>
          </p:cNvPr>
          <p:cNvGrpSpPr/>
          <p:nvPr/>
        </p:nvGrpSpPr>
        <p:grpSpPr>
          <a:xfrm rot="4885181">
            <a:off x="6488732" y="2759579"/>
            <a:ext cx="501584" cy="614995"/>
            <a:chOff x="4387442" y="2701255"/>
            <a:chExt cx="501584" cy="614995"/>
          </a:xfrm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D61BAA73-3BA2-B524-7E8A-D614E21F1FBA}"/>
                </a:ext>
              </a:extLst>
            </p:cNvPr>
            <p:cNvSpPr/>
            <p:nvPr/>
          </p:nvSpPr>
          <p:spPr>
            <a:xfrm>
              <a:off x="4387442" y="2701255"/>
              <a:ext cx="402672" cy="494951"/>
            </a:xfrm>
            <a:custGeom>
              <a:avLst/>
              <a:gdLst>
                <a:gd name="connsiteX0" fmla="*/ 0 w 402672"/>
                <a:gd name="connsiteY0" fmla="*/ 0 h 494951"/>
                <a:gd name="connsiteX1" fmla="*/ 402672 w 402672"/>
                <a:gd name="connsiteY1" fmla="*/ 494951 h 4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672" h="494951">
                  <a:moveTo>
                    <a:pt x="0" y="0"/>
                  </a:moveTo>
                  <a:lnTo>
                    <a:pt x="402672" y="49495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riangle isocèle 44">
              <a:extLst>
                <a:ext uri="{FF2B5EF4-FFF2-40B4-BE49-F238E27FC236}">
                  <a16:creationId xmlns:a16="http://schemas.microsoft.com/office/drawing/2014/main" id="{FC8728F2-9211-0769-1D97-815058E5916D}"/>
                </a:ext>
              </a:extLst>
            </p:cNvPr>
            <p:cNvSpPr/>
            <p:nvPr/>
          </p:nvSpPr>
          <p:spPr>
            <a:xfrm rot="8840476">
              <a:off x="4691201" y="3100226"/>
              <a:ext cx="197825" cy="21602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66D99C78-B96E-8E7C-D503-3FA7E047945C}"/>
              </a:ext>
            </a:extLst>
          </p:cNvPr>
          <p:cNvGrpSpPr/>
          <p:nvPr/>
        </p:nvGrpSpPr>
        <p:grpSpPr>
          <a:xfrm rot="8025193">
            <a:off x="6626465" y="3749020"/>
            <a:ext cx="501584" cy="614995"/>
            <a:chOff x="4387442" y="2701255"/>
            <a:chExt cx="501584" cy="614995"/>
          </a:xfrm>
        </p:grpSpPr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94484479-B510-F3EC-985A-D75DC537EB01}"/>
                </a:ext>
              </a:extLst>
            </p:cNvPr>
            <p:cNvSpPr/>
            <p:nvPr/>
          </p:nvSpPr>
          <p:spPr>
            <a:xfrm>
              <a:off x="4387442" y="2701255"/>
              <a:ext cx="402672" cy="494951"/>
            </a:xfrm>
            <a:custGeom>
              <a:avLst/>
              <a:gdLst>
                <a:gd name="connsiteX0" fmla="*/ 0 w 402672"/>
                <a:gd name="connsiteY0" fmla="*/ 0 h 494951"/>
                <a:gd name="connsiteX1" fmla="*/ 402672 w 402672"/>
                <a:gd name="connsiteY1" fmla="*/ 494951 h 4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672" h="494951">
                  <a:moveTo>
                    <a:pt x="0" y="0"/>
                  </a:moveTo>
                  <a:lnTo>
                    <a:pt x="402672" y="49495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Triangle isocèle 47">
              <a:extLst>
                <a:ext uri="{FF2B5EF4-FFF2-40B4-BE49-F238E27FC236}">
                  <a16:creationId xmlns:a16="http://schemas.microsoft.com/office/drawing/2014/main" id="{BB7FB037-6C96-4EC6-245A-ABAF71749EAA}"/>
                </a:ext>
              </a:extLst>
            </p:cNvPr>
            <p:cNvSpPr/>
            <p:nvPr/>
          </p:nvSpPr>
          <p:spPr>
            <a:xfrm rot="8840476">
              <a:off x="4691201" y="3100226"/>
              <a:ext cx="197825" cy="21602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17831E01-0ACD-D25A-5960-7A67F1077585}"/>
              </a:ext>
            </a:extLst>
          </p:cNvPr>
          <p:cNvGrpSpPr/>
          <p:nvPr/>
        </p:nvGrpSpPr>
        <p:grpSpPr>
          <a:xfrm rot="10551028">
            <a:off x="6331318" y="4565581"/>
            <a:ext cx="501584" cy="614995"/>
            <a:chOff x="4387442" y="2701255"/>
            <a:chExt cx="501584" cy="614995"/>
          </a:xfrm>
        </p:grpSpPr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ABAC283D-283B-28F4-BA49-8DE73EB6D9E2}"/>
                </a:ext>
              </a:extLst>
            </p:cNvPr>
            <p:cNvSpPr/>
            <p:nvPr/>
          </p:nvSpPr>
          <p:spPr>
            <a:xfrm>
              <a:off x="4387442" y="2701255"/>
              <a:ext cx="402672" cy="494951"/>
            </a:xfrm>
            <a:custGeom>
              <a:avLst/>
              <a:gdLst>
                <a:gd name="connsiteX0" fmla="*/ 0 w 402672"/>
                <a:gd name="connsiteY0" fmla="*/ 0 h 494951"/>
                <a:gd name="connsiteX1" fmla="*/ 402672 w 402672"/>
                <a:gd name="connsiteY1" fmla="*/ 494951 h 4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672" h="494951">
                  <a:moveTo>
                    <a:pt x="0" y="0"/>
                  </a:moveTo>
                  <a:lnTo>
                    <a:pt x="402672" y="49495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Triangle isocèle 50">
              <a:extLst>
                <a:ext uri="{FF2B5EF4-FFF2-40B4-BE49-F238E27FC236}">
                  <a16:creationId xmlns:a16="http://schemas.microsoft.com/office/drawing/2014/main" id="{DC0C7D0F-A82E-30F1-B4AA-2B5898AB5C69}"/>
                </a:ext>
              </a:extLst>
            </p:cNvPr>
            <p:cNvSpPr/>
            <p:nvPr/>
          </p:nvSpPr>
          <p:spPr>
            <a:xfrm rot="8840476">
              <a:off x="4691201" y="3100226"/>
              <a:ext cx="197825" cy="21602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949081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   L’apoptose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8" y="1196752"/>
            <a:ext cx="2066299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L’apoptose débute par la condensation du cytoplasme et de l’ADN. Elle se poursuit par la formation de renflements à la surface membranaire. Puis ces renflements se séparent de la cellule et forme des corps apoptotiques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Finalement les corps apoptotiques sont « mangés » par les phagocytes </a:t>
            </a:r>
            <a:endParaRPr lang="en-US" altLang="fr-FR" sz="1400" dirty="0">
              <a:solidFill>
                <a:srgbClr val="FFCC0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>
                <a:extLst>
                  <a:ext uri="{FF2B5EF4-FFF2-40B4-BE49-F238E27FC236}">
                    <a16:creationId xmlns:a16="http://schemas.microsoft.com/office/drawing/2014/main" id="{C4D897FF-B94C-6F7E-FA79-24A6117DD17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612325" y="2418345"/>
              <a:ext cx="1440160" cy="137909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440160" cy="1379092"/>
                    </a:xfrm>
                    <a:prstGeom prst="rect">
                      <a:avLst/>
                    </a:prstGeom>
                  </am3d:spPr>
                  <am3d:camera>
                    <am3d:pos x="0" y="0" z="684443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306166" d="1000000"/>
                    <am3d:preTrans dx="80403871" dy="40486618" dz="-6654958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17296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>
                <a:extLst>
                  <a:ext uri="{FF2B5EF4-FFF2-40B4-BE49-F238E27FC236}">
                    <a16:creationId xmlns:a16="http://schemas.microsoft.com/office/drawing/2014/main" id="{C4D897FF-B94C-6F7E-FA79-24A6117DD17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12325" y="2418345"/>
                <a:ext cx="1440160" cy="1379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Modèle 3D 13">
                <a:extLst>
                  <a:ext uri="{FF2B5EF4-FFF2-40B4-BE49-F238E27FC236}">
                    <a16:creationId xmlns:a16="http://schemas.microsoft.com/office/drawing/2014/main" id="{E17A776D-1300-125A-DB4A-93B5BB92D11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419873" y="1700808"/>
              <a:ext cx="1296144" cy="1277562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296144" cy="1277562"/>
                    </a:xfrm>
                    <a:prstGeom prst="rect">
                      <a:avLst/>
                    </a:prstGeom>
                  </am3d:spPr>
                  <am3d:camera>
                    <am3d:pos x="0" y="0" z="6908180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743142" d="1000000"/>
                    <am3d:preTrans dx="131226204" dy="-20496106" dz="-69845345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98370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Modèle 3D 13">
                <a:extLst>
                  <a:ext uri="{FF2B5EF4-FFF2-40B4-BE49-F238E27FC236}">
                    <a16:creationId xmlns:a16="http://schemas.microsoft.com/office/drawing/2014/main" id="{E17A776D-1300-125A-DB4A-93B5BB92D1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19873" y="1700808"/>
                <a:ext cx="1296144" cy="12775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5" name="Modèle 3D 14">
                <a:extLst>
                  <a:ext uri="{FF2B5EF4-FFF2-40B4-BE49-F238E27FC236}">
                    <a16:creationId xmlns:a16="http://schemas.microsoft.com/office/drawing/2014/main" id="{9D0AD14D-E0D9-E296-69E6-787F0E61EF4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106204" y="4501357"/>
              <a:ext cx="288032" cy="263375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5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785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5" name="Modèle 3D 14">
                <a:extLst>
                  <a:ext uri="{FF2B5EF4-FFF2-40B4-BE49-F238E27FC236}">
                    <a16:creationId xmlns:a16="http://schemas.microsoft.com/office/drawing/2014/main" id="{9D0AD14D-E0D9-E296-69E6-787F0E61EF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06204" y="4501357"/>
                <a:ext cx="288032" cy="26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èle 3D 15">
                <a:extLst>
                  <a:ext uri="{FF2B5EF4-FFF2-40B4-BE49-F238E27FC236}">
                    <a16:creationId xmlns:a16="http://schemas.microsoft.com/office/drawing/2014/main" id="{A415B43A-318A-1F12-4E1A-BF8A9B986D6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818172" y="4686468"/>
              <a:ext cx="288032" cy="263375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5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785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èle 3D 15">
                <a:extLst>
                  <a:ext uri="{FF2B5EF4-FFF2-40B4-BE49-F238E27FC236}">
                    <a16:creationId xmlns:a16="http://schemas.microsoft.com/office/drawing/2014/main" id="{A415B43A-318A-1F12-4E1A-BF8A9B986D6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18172" y="4686468"/>
                <a:ext cx="288032" cy="26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Modèle 3D 16">
                <a:extLst>
                  <a:ext uri="{FF2B5EF4-FFF2-40B4-BE49-F238E27FC236}">
                    <a16:creationId xmlns:a16="http://schemas.microsoft.com/office/drawing/2014/main" id="{FCD1B182-56E3-D0D4-0656-895AFDA9D66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590467" y="4701795"/>
              <a:ext cx="288032" cy="263375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5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785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Modèle 3D 16">
                <a:extLst>
                  <a:ext uri="{FF2B5EF4-FFF2-40B4-BE49-F238E27FC236}">
                    <a16:creationId xmlns:a16="http://schemas.microsoft.com/office/drawing/2014/main" id="{FCD1B182-56E3-D0D4-0656-895AFDA9D66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90467" y="4701795"/>
                <a:ext cx="288032" cy="26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Modèle 3D 17">
                <a:extLst>
                  <a:ext uri="{FF2B5EF4-FFF2-40B4-BE49-F238E27FC236}">
                    <a16:creationId xmlns:a16="http://schemas.microsoft.com/office/drawing/2014/main" id="{27B1A46C-26AC-63A5-2321-0837ECA10F7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516216" y="4683657"/>
              <a:ext cx="288032" cy="263375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5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785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Modèle 3D 17">
                <a:extLst>
                  <a:ext uri="{FF2B5EF4-FFF2-40B4-BE49-F238E27FC236}">
                    <a16:creationId xmlns:a16="http://schemas.microsoft.com/office/drawing/2014/main" id="{27B1A46C-26AC-63A5-2321-0837ECA10F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16216" y="4683657"/>
                <a:ext cx="288032" cy="26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9" name="Modèle 3D 18">
                <a:extLst>
                  <a:ext uri="{FF2B5EF4-FFF2-40B4-BE49-F238E27FC236}">
                    <a16:creationId xmlns:a16="http://schemas.microsoft.com/office/drawing/2014/main" id="{6C7D83DA-937A-C771-66CC-0BA48DC34F8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17378053">
              <a:off x="6578379" y="4215065"/>
              <a:ext cx="1215240" cy="1379093"/>
            </p:xfrm>
            <a:graphic>
              <a:graphicData uri="http://schemas.microsoft.com/office/drawing/2017/model3d">
                <am3d:model3d r:embed="rId9">
                  <am3d:spPr>
                    <a:xfrm rot="17378053">
                      <a:off x="0" y="0"/>
                      <a:ext cx="1215240" cy="1379093"/>
                    </a:xfrm>
                    <a:prstGeom prst="rect">
                      <a:avLst/>
                    </a:prstGeom>
                  </am3d:spPr>
                  <am3d:camera>
                    <am3d:pos x="0" y="0" z="6360523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042282" d="1000000"/>
                    <am3d:preTrans dx="139255279" dy="22736238" dz="-50687355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0"/>
                  </am3d:raster>
                  <am3d:objViewport viewportSz="194347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9" name="Modèle 3D 18">
                <a:extLst>
                  <a:ext uri="{FF2B5EF4-FFF2-40B4-BE49-F238E27FC236}">
                    <a16:creationId xmlns:a16="http://schemas.microsoft.com/office/drawing/2014/main" id="{6C7D83DA-937A-C771-66CC-0BA48DC34F8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7378053">
                <a:off x="6578379" y="4215065"/>
                <a:ext cx="1215240" cy="13790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" name="Modèle 3D 19">
                <a:extLst>
                  <a:ext uri="{FF2B5EF4-FFF2-40B4-BE49-F238E27FC236}">
                    <a16:creationId xmlns:a16="http://schemas.microsoft.com/office/drawing/2014/main" id="{98810547-BD63-0177-C697-6BCC2BADE06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923868" y="5030256"/>
              <a:ext cx="288032" cy="263375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5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785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" name="Modèle 3D 19">
                <a:extLst>
                  <a:ext uri="{FF2B5EF4-FFF2-40B4-BE49-F238E27FC236}">
                    <a16:creationId xmlns:a16="http://schemas.microsoft.com/office/drawing/2014/main" id="{98810547-BD63-0177-C697-6BCC2BADE06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23868" y="5030256"/>
                <a:ext cx="288032" cy="26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1" name="Modèle 3D 20">
                <a:extLst>
                  <a:ext uri="{FF2B5EF4-FFF2-40B4-BE49-F238E27FC236}">
                    <a16:creationId xmlns:a16="http://schemas.microsoft.com/office/drawing/2014/main" id="{9DEEB1C3-478B-3008-CD02-D708EC68D08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50220" y="5152493"/>
              <a:ext cx="288032" cy="263375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5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785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1" name="Modèle 3D 20">
                <a:extLst>
                  <a:ext uri="{FF2B5EF4-FFF2-40B4-BE49-F238E27FC236}">
                    <a16:creationId xmlns:a16="http://schemas.microsoft.com/office/drawing/2014/main" id="{9DEEB1C3-478B-3008-CD02-D708EC68D0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50220" y="5152493"/>
                <a:ext cx="288032" cy="26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Modèle 3D 21">
                <a:extLst>
                  <a:ext uri="{FF2B5EF4-FFF2-40B4-BE49-F238E27FC236}">
                    <a16:creationId xmlns:a16="http://schemas.microsoft.com/office/drawing/2014/main" id="{27AAFEF5-2590-39D8-7FC1-823E259031E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99932" y="4764732"/>
              <a:ext cx="288032" cy="263375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5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47855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Modèle 3D 21">
                <a:extLst>
                  <a:ext uri="{FF2B5EF4-FFF2-40B4-BE49-F238E27FC236}">
                    <a16:creationId xmlns:a16="http://schemas.microsoft.com/office/drawing/2014/main" id="{27AAFEF5-2590-39D8-7FC1-823E259031E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99932" y="4764732"/>
                <a:ext cx="288032" cy="26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3" name="Modèle 3D 22">
                <a:extLst>
                  <a:ext uri="{FF2B5EF4-FFF2-40B4-BE49-F238E27FC236}">
                    <a16:creationId xmlns:a16="http://schemas.microsoft.com/office/drawing/2014/main" id="{8F9BDFC3-AF10-8974-95B5-9F0D508C0FF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48064" y="5576913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3" name="Modèle 3D 22">
                <a:extLst>
                  <a:ext uri="{FF2B5EF4-FFF2-40B4-BE49-F238E27FC236}">
                    <a16:creationId xmlns:a16="http://schemas.microsoft.com/office/drawing/2014/main" id="{8F9BDFC3-AF10-8974-95B5-9F0D508C0FF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8064" y="5576913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èle 3D 23">
                <a:extLst>
                  <a:ext uri="{FF2B5EF4-FFF2-40B4-BE49-F238E27FC236}">
                    <a16:creationId xmlns:a16="http://schemas.microsoft.com/office/drawing/2014/main" id="{3015A101-D0BD-6D21-BA20-5D8C17CF6D4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300464" y="5729313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èle 3D 23">
                <a:extLst>
                  <a:ext uri="{FF2B5EF4-FFF2-40B4-BE49-F238E27FC236}">
                    <a16:creationId xmlns:a16="http://schemas.microsoft.com/office/drawing/2014/main" id="{3015A101-D0BD-6D21-BA20-5D8C17CF6D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00464" y="5729313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Modèle 3D 24">
                <a:extLst>
                  <a:ext uri="{FF2B5EF4-FFF2-40B4-BE49-F238E27FC236}">
                    <a16:creationId xmlns:a16="http://schemas.microsoft.com/office/drawing/2014/main" id="{7D6F6EB9-8356-EE68-737A-D141584F09B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452864" y="5881713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Modèle 3D 24">
                <a:extLst>
                  <a:ext uri="{FF2B5EF4-FFF2-40B4-BE49-F238E27FC236}">
                    <a16:creationId xmlns:a16="http://schemas.microsoft.com/office/drawing/2014/main" id="{7D6F6EB9-8356-EE68-737A-D141584F09B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52864" y="5881713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7" name="Modèle 3D 26">
                <a:extLst>
                  <a:ext uri="{FF2B5EF4-FFF2-40B4-BE49-F238E27FC236}">
                    <a16:creationId xmlns:a16="http://schemas.microsoft.com/office/drawing/2014/main" id="{A2CA8274-BC3E-4F21-D6D5-DBFA1BD0246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524872" y="5667320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7" name="Modèle 3D 26">
                <a:extLst>
                  <a:ext uri="{FF2B5EF4-FFF2-40B4-BE49-F238E27FC236}">
                    <a16:creationId xmlns:a16="http://schemas.microsoft.com/office/drawing/2014/main" id="{A2CA8274-BC3E-4F21-D6D5-DBFA1BD0246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24872" y="5667320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Modèle 3D 27">
                <a:extLst>
                  <a:ext uri="{FF2B5EF4-FFF2-40B4-BE49-F238E27FC236}">
                    <a16:creationId xmlns:a16="http://schemas.microsoft.com/office/drawing/2014/main" id="{2101836B-8CA9-ECCF-DDAF-C1F50A09C5C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48064" y="5902425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Modèle 3D 27">
                <a:extLst>
                  <a:ext uri="{FF2B5EF4-FFF2-40B4-BE49-F238E27FC236}">
                    <a16:creationId xmlns:a16="http://schemas.microsoft.com/office/drawing/2014/main" id="{2101836B-8CA9-ECCF-DDAF-C1F50A09C5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8064" y="5902425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9" name="Modèle 3D 28">
                <a:extLst>
                  <a:ext uri="{FF2B5EF4-FFF2-40B4-BE49-F238E27FC236}">
                    <a16:creationId xmlns:a16="http://schemas.microsoft.com/office/drawing/2014/main" id="{0B389D67-7E47-FB8D-7210-178A381361B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997150"/>
                  </p:ext>
                </p:extLst>
              </p:nvPr>
            </p:nvGraphicFramePr>
            <p:xfrm>
              <a:off x="6650789" y="4401787"/>
              <a:ext cx="288032" cy="263376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88032" cy="263376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2"/>
                  </am3d:raster>
                  <am3d:objViewport viewportSz="3994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Modèle 3D 28">
                <a:extLst>
                  <a:ext uri="{FF2B5EF4-FFF2-40B4-BE49-F238E27FC236}">
                    <a16:creationId xmlns:a16="http://schemas.microsoft.com/office/drawing/2014/main" id="{0B389D67-7E47-FB8D-7210-178A381361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50789" y="4401787"/>
                <a:ext cx="288032" cy="2633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2" name="Modèle 3D 31">
                <a:extLst>
                  <a:ext uri="{FF2B5EF4-FFF2-40B4-BE49-F238E27FC236}">
                    <a16:creationId xmlns:a16="http://schemas.microsoft.com/office/drawing/2014/main" id="{1743CFDA-C528-606C-6F67-16AF3F16EF2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308848" y="6049600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2" name="Modèle 3D 31">
                <a:extLst>
                  <a:ext uri="{FF2B5EF4-FFF2-40B4-BE49-F238E27FC236}">
                    <a16:creationId xmlns:a16="http://schemas.microsoft.com/office/drawing/2014/main" id="{1743CFDA-C528-606C-6F67-16AF3F16EF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08848" y="6049600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Modèle 3D 32">
                <a:extLst>
                  <a:ext uri="{FF2B5EF4-FFF2-40B4-BE49-F238E27FC236}">
                    <a16:creationId xmlns:a16="http://schemas.microsoft.com/office/drawing/2014/main" id="{1175C721-D7ED-5F9B-4A4A-82F6184C647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461248" y="6202000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Modèle 3D 32">
                <a:extLst>
                  <a:ext uri="{FF2B5EF4-FFF2-40B4-BE49-F238E27FC236}">
                    <a16:creationId xmlns:a16="http://schemas.microsoft.com/office/drawing/2014/main" id="{1175C721-D7ED-5F9B-4A4A-82F6184C64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61248" y="6202000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5" name="Modèle 3D 34">
                <a:extLst>
                  <a:ext uri="{FF2B5EF4-FFF2-40B4-BE49-F238E27FC236}">
                    <a16:creationId xmlns:a16="http://schemas.microsoft.com/office/drawing/2014/main" id="{2F1647DB-675F-A83E-EF79-DE1A311E154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532587" y="6067017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5" name="Modèle 3D 34">
                <a:extLst>
                  <a:ext uri="{FF2B5EF4-FFF2-40B4-BE49-F238E27FC236}">
                    <a16:creationId xmlns:a16="http://schemas.microsoft.com/office/drawing/2014/main" id="{2F1647DB-675F-A83E-EF79-DE1A311E154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32587" y="6067017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6" name="Modèle 3D 35">
                <a:extLst>
                  <a:ext uri="{FF2B5EF4-FFF2-40B4-BE49-F238E27FC236}">
                    <a16:creationId xmlns:a16="http://schemas.microsoft.com/office/drawing/2014/main" id="{30523E58-B250-CBC5-EACF-EBD9103AB3F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413730" y="5600694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6" name="Modèle 3D 35">
                <a:extLst>
                  <a:ext uri="{FF2B5EF4-FFF2-40B4-BE49-F238E27FC236}">
                    <a16:creationId xmlns:a16="http://schemas.microsoft.com/office/drawing/2014/main" id="{30523E58-B250-CBC5-EACF-EBD9103AB3F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13730" y="5600694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9" name="Modèle 3D 38">
                <a:extLst>
                  <a:ext uri="{FF2B5EF4-FFF2-40B4-BE49-F238E27FC236}">
                    <a16:creationId xmlns:a16="http://schemas.microsoft.com/office/drawing/2014/main" id="{EFCEE634-9B5C-8D35-1227-63ED214C26A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40417" y="5795157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9" name="Modèle 3D 38">
                <a:extLst>
                  <a:ext uri="{FF2B5EF4-FFF2-40B4-BE49-F238E27FC236}">
                    <a16:creationId xmlns:a16="http://schemas.microsoft.com/office/drawing/2014/main" id="{EFCEE634-9B5C-8D35-1227-63ED214C26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40417" y="5795157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0" name="Modèle 3D 39">
                <a:extLst>
                  <a:ext uri="{FF2B5EF4-FFF2-40B4-BE49-F238E27FC236}">
                    <a16:creationId xmlns:a16="http://schemas.microsoft.com/office/drawing/2014/main" id="{2D1DDF13-52D9-82EC-2684-CB028591BC8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675934" y="5991422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0" name="Modèle 3D 39">
                <a:extLst>
                  <a:ext uri="{FF2B5EF4-FFF2-40B4-BE49-F238E27FC236}">
                    <a16:creationId xmlns:a16="http://schemas.microsoft.com/office/drawing/2014/main" id="{2D1DDF13-52D9-82EC-2684-CB028591BC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75934" y="5991422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1" name="Modèle 3D 40">
                <a:extLst>
                  <a:ext uri="{FF2B5EF4-FFF2-40B4-BE49-F238E27FC236}">
                    <a16:creationId xmlns:a16="http://schemas.microsoft.com/office/drawing/2014/main" id="{5427CBAF-37F8-6AC3-D2A2-7BA34C5BF04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43933" y="5691184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1" name="Modèle 3D 40">
                <a:extLst>
                  <a:ext uri="{FF2B5EF4-FFF2-40B4-BE49-F238E27FC236}">
                    <a16:creationId xmlns:a16="http://schemas.microsoft.com/office/drawing/2014/main" id="{5427CBAF-37F8-6AC3-D2A2-7BA34C5BF04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43933" y="5691184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2" name="Modèle 3D 41">
                <a:extLst>
                  <a:ext uri="{FF2B5EF4-FFF2-40B4-BE49-F238E27FC236}">
                    <a16:creationId xmlns:a16="http://schemas.microsoft.com/office/drawing/2014/main" id="{4447FFA9-231D-876C-693E-07F8DAFAA7F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996333" y="5843584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2" name="Modèle 3D 41">
                <a:extLst>
                  <a:ext uri="{FF2B5EF4-FFF2-40B4-BE49-F238E27FC236}">
                    <a16:creationId xmlns:a16="http://schemas.microsoft.com/office/drawing/2014/main" id="{4447FFA9-231D-876C-693E-07F8DAFAA7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96333" y="5843584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3" name="Modèle 3D 42">
                <a:extLst>
                  <a:ext uri="{FF2B5EF4-FFF2-40B4-BE49-F238E27FC236}">
                    <a16:creationId xmlns:a16="http://schemas.microsoft.com/office/drawing/2014/main" id="{9323453B-E936-64FF-45DC-AEFFA2867C3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48733" y="5995984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3" name="Modèle 3D 42">
                <a:extLst>
                  <a:ext uri="{FF2B5EF4-FFF2-40B4-BE49-F238E27FC236}">
                    <a16:creationId xmlns:a16="http://schemas.microsoft.com/office/drawing/2014/main" id="{9323453B-E936-64FF-45DC-AEFFA2867C3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8733" y="5995984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4" name="Modèle 3D 43">
                <a:extLst>
                  <a:ext uri="{FF2B5EF4-FFF2-40B4-BE49-F238E27FC236}">
                    <a16:creationId xmlns:a16="http://schemas.microsoft.com/office/drawing/2014/main" id="{F6318458-9155-0557-28B4-C227F24E419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220741" y="5781591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4" name="Modèle 3D 43">
                <a:extLst>
                  <a:ext uri="{FF2B5EF4-FFF2-40B4-BE49-F238E27FC236}">
                    <a16:creationId xmlns:a16="http://schemas.microsoft.com/office/drawing/2014/main" id="{F6318458-9155-0557-28B4-C227F24E41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20741" y="5781591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5" name="Modèle 3D 44">
                <a:extLst>
                  <a:ext uri="{FF2B5EF4-FFF2-40B4-BE49-F238E27FC236}">
                    <a16:creationId xmlns:a16="http://schemas.microsoft.com/office/drawing/2014/main" id="{0C1BF34D-A4BC-D4A6-9334-B21E49B26DD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43933" y="6016696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5" name="Modèle 3D 44">
                <a:extLst>
                  <a:ext uri="{FF2B5EF4-FFF2-40B4-BE49-F238E27FC236}">
                    <a16:creationId xmlns:a16="http://schemas.microsoft.com/office/drawing/2014/main" id="{0C1BF34D-A4BC-D4A6-9334-B21E49B26D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43933" y="6016696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6" name="Modèle 3D 45">
                <a:extLst>
                  <a:ext uri="{FF2B5EF4-FFF2-40B4-BE49-F238E27FC236}">
                    <a16:creationId xmlns:a16="http://schemas.microsoft.com/office/drawing/2014/main" id="{E71FFC4C-08F6-141D-4A17-6F3628E1DD5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373141" y="5933991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6" name="Modèle 3D 45">
                <a:extLst>
                  <a:ext uri="{FF2B5EF4-FFF2-40B4-BE49-F238E27FC236}">
                    <a16:creationId xmlns:a16="http://schemas.microsoft.com/office/drawing/2014/main" id="{E71FFC4C-08F6-141D-4A17-6F3628E1DD5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73141" y="5933991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7" name="Modèle 3D 46">
                <a:extLst>
                  <a:ext uri="{FF2B5EF4-FFF2-40B4-BE49-F238E27FC236}">
                    <a16:creationId xmlns:a16="http://schemas.microsoft.com/office/drawing/2014/main" id="{E1CC9870-33CD-C1C8-0FE6-835BE82B0D06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004717" y="6163871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7" name="Modèle 3D 46">
                <a:extLst>
                  <a:ext uri="{FF2B5EF4-FFF2-40B4-BE49-F238E27FC236}">
                    <a16:creationId xmlns:a16="http://schemas.microsoft.com/office/drawing/2014/main" id="{E1CC9870-33CD-C1C8-0FE6-835BE82B0D0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04717" y="6163871"/>
                <a:ext cx="144016" cy="1316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8" name="Modèle 3D 47">
                <a:extLst>
                  <a:ext uri="{FF2B5EF4-FFF2-40B4-BE49-F238E27FC236}">
                    <a16:creationId xmlns:a16="http://schemas.microsoft.com/office/drawing/2014/main" id="{B80E65D3-C9CC-8C5B-F659-9CB3217093D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57117" y="6316271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8" name="Modèle 3D 47">
                <a:extLst>
                  <a:ext uri="{FF2B5EF4-FFF2-40B4-BE49-F238E27FC236}">
                    <a16:creationId xmlns:a16="http://schemas.microsoft.com/office/drawing/2014/main" id="{B80E65D3-C9CC-8C5B-F659-9CB3217093D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57117" y="6316271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0" name="Modèle 3D 49">
                <a:extLst>
                  <a:ext uri="{FF2B5EF4-FFF2-40B4-BE49-F238E27FC236}">
                    <a16:creationId xmlns:a16="http://schemas.microsoft.com/office/drawing/2014/main" id="{3A38DD19-01A9-68EE-E207-0931CEDADFB1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228456" y="6181288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0" name="Modèle 3D 49">
                <a:extLst>
                  <a:ext uri="{FF2B5EF4-FFF2-40B4-BE49-F238E27FC236}">
                    <a16:creationId xmlns:a16="http://schemas.microsoft.com/office/drawing/2014/main" id="{3A38DD19-01A9-68EE-E207-0931CEDADF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28456" y="6181288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1" name="Modèle 3D 50">
                <a:extLst>
                  <a:ext uri="{FF2B5EF4-FFF2-40B4-BE49-F238E27FC236}">
                    <a16:creationId xmlns:a16="http://schemas.microsoft.com/office/drawing/2014/main" id="{EB55221D-9016-2462-B595-E15980DDBBC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109599" y="5714965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1" name="Modèle 3D 50">
                <a:extLst>
                  <a:ext uri="{FF2B5EF4-FFF2-40B4-BE49-F238E27FC236}">
                    <a16:creationId xmlns:a16="http://schemas.microsoft.com/office/drawing/2014/main" id="{EB55221D-9016-2462-B595-E15980DDBBC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09599" y="5714965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2" name="Modèle 3D 51">
                <a:extLst>
                  <a:ext uri="{FF2B5EF4-FFF2-40B4-BE49-F238E27FC236}">
                    <a16:creationId xmlns:a16="http://schemas.microsoft.com/office/drawing/2014/main" id="{FEC090B1-EDD0-2B42-FAD4-E4B11C312D6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36286" y="5909428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2" name="Modèle 3D 51">
                <a:extLst>
                  <a:ext uri="{FF2B5EF4-FFF2-40B4-BE49-F238E27FC236}">
                    <a16:creationId xmlns:a16="http://schemas.microsoft.com/office/drawing/2014/main" id="{FEC090B1-EDD0-2B42-FAD4-E4B11C312D6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36286" y="5909428"/>
                <a:ext cx="63624" cy="581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3" name="Modèle 3D 52">
                <a:extLst>
                  <a:ext uri="{FF2B5EF4-FFF2-40B4-BE49-F238E27FC236}">
                    <a16:creationId xmlns:a16="http://schemas.microsoft.com/office/drawing/2014/main" id="{922716CE-73A0-E9FB-088B-D884B9F51D7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5371803" y="6105693"/>
              <a:ext cx="63624" cy="5817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63624" cy="5817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105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3" name="Modèle 3D 52">
                <a:extLst>
                  <a:ext uri="{FF2B5EF4-FFF2-40B4-BE49-F238E27FC236}">
                    <a16:creationId xmlns:a16="http://schemas.microsoft.com/office/drawing/2014/main" id="{922716CE-73A0-E9FB-088B-D884B9F51D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71803" y="6105693"/>
                <a:ext cx="63624" cy="58178"/>
              </a:xfrm>
              <a:prstGeom prst="rect">
                <a:avLst/>
              </a:prstGeom>
            </p:spPr>
          </p:pic>
        </mc:Fallback>
      </mc:AlternateContent>
      <p:sp>
        <p:nvSpPr>
          <p:cNvPr id="54" name="Forme libre : forme 53">
            <a:extLst>
              <a:ext uri="{FF2B5EF4-FFF2-40B4-BE49-F238E27FC236}">
                <a16:creationId xmlns:a16="http://schemas.microsoft.com/office/drawing/2014/main" id="{FE06C875-387C-ACF1-337C-56E0DEC853E6}"/>
              </a:ext>
            </a:extLst>
          </p:cNvPr>
          <p:cNvSpPr/>
          <p:nvPr/>
        </p:nvSpPr>
        <p:spPr>
          <a:xfrm>
            <a:off x="4806892" y="2384721"/>
            <a:ext cx="796954" cy="165532"/>
          </a:xfrm>
          <a:custGeom>
            <a:avLst/>
            <a:gdLst>
              <a:gd name="connsiteX0" fmla="*/ 0 w 796954"/>
              <a:gd name="connsiteY0" fmla="*/ 14530 h 165532"/>
              <a:gd name="connsiteX1" fmla="*/ 578840 w 796954"/>
              <a:gd name="connsiteY1" fmla="*/ 14530 h 165532"/>
              <a:gd name="connsiteX2" fmla="*/ 796954 w 796954"/>
              <a:gd name="connsiteY2" fmla="*/ 165532 h 16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6954" h="165532">
                <a:moveTo>
                  <a:pt x="0" y="14530"/>
                </a:moveTo>
                <a:cubicBezTo>
                  <a:pt x="223007" y="1946"/>
                  <a:pt x="446014" y="-10637"/>
                  <a:pt x="578840" y="14530"/>
                </a:cubicBezTo>
                <a:cubicBezTo>
                  <a:pt x="711666" y="39697"/>
                  <a:pt x="754310" y="102614"/>
                  <a:pt x="796954" y="16553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F673A89F-3B68-9FCD-C979-50D1C7C9F06B}"/>
              </a:ext>
            </a:extLst>
          </p:cNvPr>
          <p:cNvSpPr/>
          <p:nvPr/>
        </p:nvSpPr>
        <p:spPr>
          <a:xfrm>
            <a:off x="6778305" y="3741490"/>
            <a:ext cx="310392" cy="528506"/>
          </a:xfrm>
          <a:custGeom>
            <a:avLst/>
            <a:gdLst>
              <a:gd name="connsiteX0" fmla="*/ 0 w 310392"/>
              <a:gd name="connsiteY0" fmla="*/ 0 h 528506"/>
              <a:gd name="connsiteX1" fmla="*/ 218113 w 310392"/>
              <a:gd name="connsiteY1" fmla="*/ 276837 h 528506"/>
              <a:gd name="connsiteX2" fmla="*/ 310392 w 310392"/>
              <a:gd name="connsiteY2" fmla="*/ 528506 h 528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392" h="528506">
                <a:moveTo>
                  <a:pt x="0" y="0"/>
                </a:moveTo>
                <a:cubicBezTo>
                  <a:pt x="83190" y="94376"/>
                  <a:pt x="166381" y="188753"/>
                  <a:pt x="218113" y="276837"/>
                </a:cubicBezTo>
                <a:cubicBezTo>
                  <a:pt x="269845" y="364921"/>
                  <a:pt x="290118" y="446713"/>
                  <a:pt x="310392" y="52850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30218765-4D43-990D-D535-6E97AC079330}"/>
              </a:ext>
            </a:extLst>
          </p:cNvPr>
          <p:cNvSpPr/>
          <p:nvPr/>
        </p:nvSpPr>
        <p:spPr>
          <a:xfrm>
            <a:off x="5922628" y="5679347"/>
            <a:ext cx="1480142" cy="671388"/>
          </a:xfrm>
          <a:custGeom>
            <a:avLst/>
            <a:gdLst>
              <a:gd name="connsiteX0" fmla="*/ 1442906 w 1480142"/>
              <a:gd name="connsiteY0" fmla="*/ 0 h 671388"/>
              <a:gd name="connsiteX1" fmla="*/ 1400961 w 1480142"/>
              <a:gd name="connsiteY1" fmla="*/ 478172 h 671388"/>
              <a:gd name="connsiteX2" fmla="*/ 738231 w 1480142"/>
              <a:gd name="connsiteY2" fmla="*/ 671119 h 671388"/>
              <a:gd name="connsiteX3" fmla="*/ 0 w 1480142"/>
              <a:gd name="connsiteY3" fmla="*/ 511728 h 671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0142" h="671388">
                <a:moveTo>
                  <a:pt x="1442906" y="0"/>
                </a:moveTo>
                <a:cubicBezTo>
                  <a:pt x="1480656" y="183159"/>
                  <a:pt x="1518407" y="366319"/>
                  <a:pt x="1400961" y="478172"/>
                </a:cubicBezTo>
                <a:cubicBezTo>
                  <a:pt x="1283515" y="590025"/>
                  <a:pt x="971724" y="665526"/>
                  <a:pt x="738231" y="671119"/>
                </a:cubicBezTo>
                <a:cubicBezTo>
                  <a:pt x="504737" y="676712"/>
                  <a:pt x="252368" y="594220"/>
                  <a:pt x="0" y="51172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Triangle isocèle 66">
            <a:extLst>
              <a:ext uri="{FF2B5EF4-FFF2-40B4-BE49-F238E27FC236}">
                <a16:creationId xmlns:a16="http://schemas.microsoft.com/office/drawing/2014/main" id="{44153EB3-B2BC-DC27-3EA5-F03B597D3EDF}"/>
              </a:ext>
            </a:extLst>
          </p:cNvPr>
          <p:cNvSpPr/>
          <p:nvPr/>
        </p:nvSpPr>
        <p:spPr>
          <a:xfrm rot="7386940">
            <a:off x="5513413" y="2434268"/>
            <a:ext cx="197825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Triangle isocèle 67">
            <a:extLst>
              <a:ext uri="{FF2B5EF4-FFF2-40B4-BE49-F238E27FC236}">
                <a16:creationId xmlns:a16="http://schemas.microsoft.com/office/drawing/2014/main" id="{FC764EDC-6D96-610D-2466-C0486E28A866}"/>
              </a:ext>
            </a:extLst>
          </p:cNvPr>
          <p:cNvSpPr/>
          <p:nvPr/>
        </p:nvSpPr>
        <p:spPr>
          <a:xfrm rot="10220619">
            <a:off x="6971578" y="4171075"/>
            <a:ext cx="197825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Triangle isocèle 71">
            <a:extLst>
              <a:ext uri="{FF2B5EF4-FFF2-40B4-BE49-F238E27FC236}">
                <a16:creationId xmlns:a16="http://schemas.microsoft.com/office/drawing/2014/main" id="{992F22D1-5E0D-7339-6522-1C71904DE235}"/>
              </a:ext>
            </a:extLst>
          </p:cNvPr>
          <p:cNvSpPr/>
          <p:nvPr/>
        </p:nvSpPr>
        <p:spPr>
          <a:xfrm rot="17965450">
            <a:off x="5799423" y="6064662"/>
            <a:ext cx="197825" cy="21602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00E85D7A-9B27-A149-71AB-1FA71F38BC6D}"/>
              </a:ext>
            </a:extLst>
          </p:cNvPr>
          <p:cNvSpPr txBox="1"/>
          <p:nvPr/>
        </p:nvSpPr>
        <p:spPr>
          <a:xfrm>
            <a:off x="7363806" y="2938423"/>
            <a:ext cx="1308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Renflements</a:t>
            </a:r>
          </a:p>
          <a:p>
            <a:r>
              <a:rPr lang="fr-FR" sz="1200" dirty="0"/>
              <a:t>membranaires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F42AD3CE-C77C-6C48-C355-33D1FDE17262}"/>
              </a:ext>
            </a:extLst>
          </p:cNvPr>
          <p:cNvSpPr txBox="1"/>
          <p:nvPr/>
        </p:nvSpPr>
        <p:spPr>
          <a:xfrm>
            <a:off x="2906164" y="1395701"/>
            <a:ext cx="3369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Condensation du noyau et du cytoplasme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EA284590-DACB-1885-6B5C-9AD452B23F87}"/>
              </a:ext>
            </a:extLst>
          </p:cNvPr>
          <p:cNvSpPr txBox="1"/>
          <p:nvPr/>
        </p:nvSpPr>
        <p:spPr>
          <a:xfrm>
            <a:off x="7050915" y="3783057"/>
            <a:ext cx="2000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Fragmentation cellulaire</a:t>
            </a:r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1112CF62-A162-6E2D-3BED-9959350F9FBC}"/>
              </a:ext>
            </a:extLst>
          </p:cNvPr>
          <p:cNvCxnSpPr/>
          <p:nvPr/>
        </p:nvCxnSpPr>
        <p:spPr>
          <a:xfrm>
            <a:off x="7050915" y="3107891"/>
            <a:ext cx="2573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21833D32-C708-0886-8F75-1335BB01CBF6}"/>
              </a:ext>
            </a:extLst>
          </p:cNvPr>
          <p:cNvCxnSpPr>
            <a:cxnSpLocks/>
          </p:cNvCxnSpPr>
          <p:nvPr/>
        </p:nvCxnSpPr>
        <p:spPr>
          <a:xfrm flipV="1">
            <a:off x="6372200" y="3102899"/>
            <a:ext cx="936104" cy="518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B2668F8D-9328-7093-2AE6-7A52471EC38A}"/>
              </a:ext>
            </a:extLst>
          </p:cNvPr>
          <p:cNvSpPr txBox="1"/>
          <p:nvPr/>
        </p:nvSpPr>
        <p:spPr>
          <a:xfrm>
            <a:off x="4678433" y="4239345"/>
            <a:ext cx="16722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Corps apoptotique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12E9F78-6A40-7ADD-FE2F-FC56247A35BC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6249895" y="4411788"/>
            <a:ext cx="400894" cy="1216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Modèle 3D 7">
                <a:extLst>
                  <a:ext uri="{FF2B5EF4-FFF2-40B4-BE49-F238E27FC236}">
                    <a16:creationId xmlns:a16="http://schemas.microsoft.com/office/drawing/2014/main" id="{34C89837-130F-C4FF-0FA4-163165D7AA8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5311067"/>
                  </p:ext>
                </p:extLst>
              </p:nvPr>
            </p:nvGraphicFramePr>
            <p:xfrm>
              <a:off x="4158789" y="5629783"/>
              <a:ext cx="144016" cy="131688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44016" cy="131688"/>
                    </a:xfrm>
                    <a:prstGeom prst="rect">
                      <a:avLst/>
                    </a:prstGeom>
                  </am3d:spPr>
                  <am3d:camera>
                    <am3d:pos x="0" y="0" z="7664548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512340" d="1000000"/>
                    <am3d:preTrans dx="195220287" dy="132182641" dz="-22724418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1"/>
                  </am3d:raster>
                  <am3d:objViewport viewportSz="2392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Modèle 3D 7">
                <a:extLst>
                  <a:ext uri="{FF2B5EF4-FFF2-40B4-BE49-F238E27FC236}">
                    <a16:creationId xmlns:a16="http://schemas.microsoft.com/office/drawing/2014/main" id="{34C89837-130F-C4FF-0FA4-163165D7AA8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58789" y="5629783"/>
                <a:ext cx="144016" cy="131688"/>
              </a:xfrm>
              <a:prstGeom prst="rect">
                <a:avLst/>
              </a:prstGeom>
            </p:spPr>
          </p:pic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79803B71-6F80-8DA0-E3E7-9FE595B1F560}"/>
              </a:ext>
            </a:extLst>
          </p:cNvPr>
          <p:cNvSpPr txBox="1"/>
          <p:nvPr/>
        </p:nvSpPr>
        <p:spPr>
          <a:xfrm>
            <a:off x="3261397" y="6115444"/>
            <a:ext cx="12458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Macrophages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Modèle 3D 10">
                <a:extLst>
                  <a:ext uri="{FF2B5EF4-FFF2-40B4-BE49-F238E27FC236}">
                    <a16:creationId xmlns:a16="http://schemas.microsoft.com/office/drawing/2014/main" id="{11F086C0-30F6-17AD-CE28-BFF61A6A8B2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7888707"/>
                  </p:ext>
                </p:extLst>
              </p:nvPr>
            </p:nvGraphicFramePr>
            <p:xfrm rot="3678704">
              <a:off x="3303166" y="4986325"/>
              <a:ext cx="1227609" cy="1218809"/>
            </p:xfrm>
            <a:graphic>
              <a:graphicData uri="http://schemas.microsoft.com/office/drawing/2017/model3d">
                <am3d:model3d r:embed="rId14">
                  <am3d:spPr>
                    <a:xfrm rot="3678704">
                      <a:off x="0" y="0"/>
                      <a:ext cx="1227609" cy="1218809"/>
                    </a:xfrm>
                    <a:prstGeom prst="rect">
                      <a:avLst/>
                    </a:prstGeom>
                  </am3d:spPr>
                  <am3d:camera>
                    <am3d:pos x="0" y="0" z="6831800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654440" d="1000000"/>
                    <am3d:preTrans dx="59649852" dy="-65794870" dz="-3419975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5"/>
                  </am3d:raster>
                  <am3d:objViewport viewportSz="187881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Modèle 3D 10">
                <a:extLst>
                  <a:ext uri="{FF2B5EF4-FFF2-40B4-BE49-F238E27FC236}">
                    <a16:creationId xmlns:a16="http://schemas.microsoft.com/office/drawing/2014/main" id="{11F086C0-30F6-17AD-CE28-BFF61A6A8B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rot="3678704">
                <a:off x="3303166" y="4986325"/>
                <a:ext cx="1227609" cy="121880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9377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  L’apoptose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43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1707248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Elle intervient pendant le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dé-veloppement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des organes et durant l’âge adulte afin de maintenir l’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in-tégrité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d’un tissu.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0A0691E0-42A9-E2A1-8C7E-C026417140FB}"/>
              </a:ext>
            </a:extLst>
          </p:cNvPr>
          <p:cNvGrpSpPr/>
          <p:nvPr/>
        </p:nvGrpSpPr>
        <p:grpSpPr>
          <a:xfrm>
            <a:off x="3995936" y="4437113"/>
            <a:ext cx="2592288" cy="2070979"/>
            <a:chOff x="3491880" y="4158919"/>
            <a:chExt cx="3096344" cy="2353955"/>
          </a:xfrm>
        </p:grpSpPr>
        <p:pic>
          <p:nvPicPr>
            <p:cNvPr id="10242" name="Picture 2" descr="Résultat d’images pour desquamation de l'épiderme">
              <a:extLst>
                <a:ext uri="{FF2B5EF4-FFF2-40B4-BE49-F238E27FC236}">
                  <a16:creationId xmlns:a16="http://schemas.microsoft.com/office/drawing/2014/main" id="{BCF10EC3-B9B0-6355-8EDC-36CC67EE1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798" y="4158919"/>
              <a:ext cx="2970426" cy="19307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656CFABB-0EEA-823B-FCD6-D6F389B47AFF}"/>
                </a:ext>
              </a:extLst>
            </p:cNvPr>
            <p:cNvSpPr txBox="1"/>
            <p:nvPr/>
          </p:nvSpPr>
          <p:spPr>
            <a:xfrm>
              <a:off x="3491880" y="6205097"/>
              <a:ext cx="27638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Desquamation de l’épiderme</a:t>
              </a:r>
            </a:p>
          </p:txBody>
        </p: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D5CAB6F9-C815-BC67-7E40-6F5DD7CBE431}"/>
              </a:ext>
            </a:extLst>
          </p:cNvPr>
          <p:cNvGrpSpPr/>
          <p:nvPr/>
        </p:nvGrpSpPr>
        <p:grpSpPr>
          <a:xfrm>
            <a:off x="3367470" y="1607556"/>
            <a:ext cx="4398961" cy="2395429"/>
            <a:chOff x="3367470" y="1607556"/>
            <a:chExt cx="4398961" cy="2395429"/>
          </a:xfrm>
        </p:grpSpPr>
        <p:pic>
          <p:nvPicPr>
            <p:cNvPr id="10244" name="Picture 4">
              <a:extLst>
                <a:ext uri="{FF2B5EF4-FFF2-40B4-BE49-F238E27FC236}">
                  <a16:creationId xmlns:a16="http://schemas.microsoft.com/office/drawing/2014/main" id="{654EB8AC-B609-F212-21DD-727AA1121C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3018" y="1607556"/>
              <a:ext cx="2419563" cy="1770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1458D698-E04D-A76D-1B5C-B06290B17010}"/>
                </a:ext>
              </a:extLst>
            </p:cNvPr>
            <p:cNvSpPr txBox="1"/>
            <p:nvPr/>
          </p:nvSpPr>
          <p:spPr>
            <a:xfrm>
              <a:off x="3367470" y="3479765"/>
              <a:ext cx="43989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différenciation incomplète de deux orteils</a:t>
              </a:r>
            </a:p>
            <a:p>
              <a:r>
                <a:rPr lang="fr-FR" sz="1400" dirty="0"/>
                <a:t>du fait d'une activité apoptotique défectueuse.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807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 L’apoptose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44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02647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L’apoptose dépend d’enzymes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protéo-lytiques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appelées caspases, lesquels clivent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spécifiquem-ent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des protéines intracellulaires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partici-pant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ainsi à la mort cellulaire.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Les mitochondries de la cellule jouent un rôle majeur dans l’induction de l’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apo-ptose</a:t>
            </a: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E928762-FEBC-7441-1864-B3E030CAA14A}"/>
              </a:ext>
            </a:extLst>
          </p:cNvPr>
          <p:cNvSpPr/>
          <p:nvPr/>
        </p:nvSpPr>
        <p:spPr>
          <a:xfrm>
            <a:off x="3707904" y="2735192"/>
            <a:ext cx="3456434" cy="2514600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87C5E83C-94BA-5755-7CC9-2E84CE1DA3DF}"/>
              </a:ext>
            </a:extLst>
          </p:cNvPr>
          <p:cNvSpPr/>
          <p:nvPr/>
        </p:nvSpPr>
        <p:spPr>
          <a:xfrm>
            <a:off x="4940949" y="3652930"/>
            <a:ext cx="846328" cy="679124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7">
            <a:extLst>
              <a:ext uri="{FF2B5EF4-FFF2-40B4-BE49-F238E27FC236}">
                <a16:creationId xmlns:a16="http://schemas.microsoft.com/office/drawing/2014/main" id="{5A1432CC-6350-9046-B790-D38A31A29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591" y="3901892"/>
            <a:ext cx="1298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Mitochondries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2061BF9-531B-3E91-6B3B-73F89BDD949E}"/>
              </a:ext>
            </a:extLst>
          </p:cNvPr>
          <p:cNvSpPr/>
          <p:nvPr/>
        </p:nvSpPr>
        <p:spPr>
          <a:xfrm rot="18778264">
            <a:off x="6309051" y="3373996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07AC863-7DFD-CADE-13B1-A9B94FD57CF2}"/>
              </a:ext>
            </a:extLst>
          </p:cNvPr>
          <p:cNvSpPr/>
          <p:nvPr/>
        </p:nvSpPr>
        <p:spPr>
          <a:xfrm rot="358084">
            <a:off x="6329155" y="4018061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994FA2B-3D13-A3A4-0F8C-C2C5C70DD17D}"/>
              </a:ext>
            </a:extLst>
          </p:cNvPr>
          <p:cNvSpPr/>
          <p:nvPr/>
        </p:nvSpPr>
        <p:spPr>
          <a:xfrm rot="15764120">
            <a:off x="6000282" y="4564507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F9BA9A01-F458-114A-278E-4EF887EEF731}"/>
              </a:ext>
            </a:extLst>
          </p:cNvPr>
          <p:cNvSpPr/>
          <p:nvPr/>
        </p:nvSpPr>
        <p:spPr>
          <a:xfrm rot="20533423">
            <a:off x="4306514" y="4204466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3A55EF83-CE62-6C77-10C7-7379CC233125}"/>
              </a:ext>
            </a:extLst>
          </p:cNvPr>
          <p:cNvCxnSpPr/>
          <p:nvPr/>
        </p:nvCxnSpPr>
        <p:spPr>
          <a:xfrm>
            <a:off x="6574537" y="3652930"/>
            <a:ext cx="733767" cy="4241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331D62B-4386-15FE-7F95-5D90438A2D37}"/>
              </a:ext>
            </a:extLst>
          </p:cNvPr>
          <p:cNvCxnSpPr>
            <a:cxnSpLocks/>
          </p:cNvCxnSpPr>
          <p:nvPr/>
        </p:nvCxnSpPr>
        <p:spPr>
          <a:xfrm flipV="1">
            <a:off x="6557418" y="4077072"/>
            <a:ext cx="750886" cy="1485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lipse 28">
            <a:extLst>
              <a:ext uri="{FF2B5EF4-FFF2-40B4-BE49-F238E27FC236}">
                <a16:creationId xmlns:a16="http://schemas.microsoft.com/office/drawing/2014/main" id="{36B9BFB5-33FF-64C7-D066-E102D5131C70}"/>
              </a:ext>
            </a:extLst>
          </p:cNvPr>
          <p:cNvSpPr/>
          <p:nvPr/>
        </p:nvSpPr>
        <p:spPr>
          <a:xfrm>
            <a:off x="4501802" y="3390617"/>
            <a:ext cx="70198" cy="45719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C6B22F3-8F77-7D0D-90B6-54D81F4DDC5F}"/>
              </a:ext>
            </a:extLst>
          </p:cNvPr>
          <p:cNvSpPr/>
          <p:nvPr/>
        </p:nvSpPr>
        <p:spPr>
          <a:xfrm>
            <a:off x="4963445" y="3429000"/>
            <a:ext cx="70198" cy="45719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0957CF09-DDB7-1346-FF33-AA16B9C4013F}"/>
              </a:ext>
            </a:extLst>
          </p:cNvPr>
          <p:cNvSpPr/>
          <p:nvPr/>
        </p:nvSpPr>
        <p:spPr>
          <a:xfrm>
            <a:off x="5220072" y="3124730"/>
            <a:ext cx="70198" cy="4571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7">
            <a:extLst>
              <a:ext uri="{FF2B5EF4-FFF2-40B4-BE49-F238E27FC236}">
                <a16:creationId xmlns:a16="http://schemas.microsoft.com/office/drawing/2014/main" id="{75BA1BF5-59C1-F68D-7ED0-CA80076A3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2309422"/>
            <a:ext cx="9813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Caspases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4E5E3AD-247C-4F46-5197-06161C2AE44C}"/>
              </a:ext>
            </a:extLst>
          </p:cNvPr>
          <p:cNvCxnSpPr/>
          <p:nvPr/>
        </p:nvCxnSpPr>
        <p:spPr>
          <a:xfrm>
            <a:off x="4482839" y="2657514"/>
            <a:ext cx="733767" cy="4241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0834BE7-8B45-18D3-893A-7C9CF84250C4}"/>
              </a:ext>
            </a:extLst>
          </p:cNvPr>
          <p:cNvCxnSpPr>
            <a:cxnSpLocks/>
          </p:cNvCxnSpPr>
          <p:nvPr/>
        </p:nvCxnSpPr>
        <p:spPr>
          <a:xfrm>
            <a:off x="4486406" y="2663324"/>
            <a:ext cx="477039" cy="740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9454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 L’apoptose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45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098481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IL existe deux principales voies d’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in-duction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 l’apoptose :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87350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La voie intrinsèque</a:t>
            </a:r>
          </a:p>
          <a:p>
            <a:pPr indent="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87350" indent="-28575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La voie extrinsèque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2DBAA24-232B-1D11-DF3F-24293A99E852}"/>
              </a:ext>
            </a:extLst>
          </p:cNvPr>
          <p:cNvSpPr/>
          <p:nvPr/>
        </p:nvSpPr>
        <p:spPr>
          <a:xfrm>
            <a:off x="3707904" y="2735192"/>
            <a:ext cx="3456434" cy="2514600"/>
          </a:xfrm>
          <a:prstGeom prst="ellipse">
            <a:avLst/>
          </a:prstGeom>
          <a:solidFill>
            <a:srgbClr val="EEECE1">
              <a:lumMod val="9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F884431-EC5D-AED3-CF66-C3C680C34D1E}"/>
              </a:ext>
            </a:extLst>
          </p:cNvPr>
          <p:cNvSpPr/>
          <p:nvPr/>
        </p:nvSpPr>
        <p:spPr>
          <a:xfrm>
            <a:off x="4940949" y="3652930"/>
            <a:ext cx="846328" cy="679124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A470D37-2B8D-5C5E-C6E4-BD6B53A83400}"/>
              </a:ext>
            </a:extLst>
          </p:cNvPr>
          <p:cNvSpPr/>
          <p:nvPr/>
        </p:nvSpPr>
        <p:spPr>
          <a:xfrm rot="18778264">
            <a:off x="6309051" y="3373996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99E80CD-56E0-663B-BC9C-909F79A73BF6}"/>
              </a:ext>
            </a:extLst>
          </p:cNvPr>
          <p:cNvSpPr/>
          <p:nvPr/>
        </p:nvSpPr>
        <p:spPr>
          <a:xfrm rot="358084">
            <a:off x="6329155" y="4018061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E41D6F8-2991-6CFA-B6A7-CBD887175F0C}"/>
              </a:ext>
            </a:extLst>
          </p:cNvPr>
          <p:cNvSpPr/>
          <p:nvPr/>
        </p:nvSpPr>
        <p:spPr>
          <a:xfrm rot="15764120">
            <a:off x="6238744" y="4517010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FE5A673-82F1-D72F-1B46-563AFB4D1C67}"/>
              </a:ext>
            </a:extLst>
          </p:cNvPr>
          <p:cNvSpPr/>
          <p:nvPr/>
        </p:nvSpPr>
        <p:spPr>
          <a:xfrm rot="20533423">
            <a:off x="4306514" y="4204466"/>
            <a:ext cx="135157" cy="415044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A1565FE-1F8B-394F-74F2-A62036CC6AF6}"/>
              </a:ext>
            </a:extLst>
          </p:cNvPr>
          <p:cNvSpPr/>
          <p:nvPr/>
        </p:nvSpPr>
        <p:spPr>
          <a:xfrm>
            <a:off x="4501802" y="3390617"/>
            <a:ext cx="70198" cy="45719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3CC8E92-BF28-DF4F-FC2E-ED1D9A0B74E1}"/>
              </a:ext>
            </a:extLst>
          </p:cNvPr>
          <p:cNvSpPr/>
          <p:nvPr/>
        </p:nvSpPr>
        <p:spPr>
          <a:xfrm>
            <a:off x="4963445" y="3429000"/>
            <a:ext cx="70198" cy="45719"/>
          </a:xfrm>
          <a:prstGeom prst="ellipse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C8A2A72-2512-1232-4EAB-93D5E06C1F98}"/>
              </a:ext>
            </a:extLst>
          </p:cNvPr>
          <p:cNvSpPr/>
          <p:nvPr/>
        </p:nvSpPr>
        <p:spPr>
          <a:xfrm>
            <a:off x="5220072" y="3124730"/>
            <a:ext cx="70198" cy="4571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7">
            <a:extLst>
              <a:ext uri="{FF2B5EF4-FFF2-40B4-BE49-F238E27FC236}">
                <a16:creationId xmlns:a16="http://schemas.microsoft.com/office/drawing/2014/main" id="{169B9DA2-924A-8C04-87B6-DCA6DAA17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8418" y="1711607"/>
            <a:ext cx="173637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La voie extrinsèque</a:t>
            </a:r>
          </a:p>
        </p:txBody>
      </p:sp>
      <p:sp>
        <p:nvSpPr>
          <p:cNvPr id="15" name="ZoneTexte 7">
            <a:extLst>
              <a:ext uri="{FF2B5EF4-FFF2-40B4-BE49-F238E27FC236}">
                <a16:creationId xmlns:a16="http://schemas.microsoft.com/office/drawing/2014/main" id="{28C735F2-7163-9F1E-B9A7-D5CFDCF03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579" y="4954034"/>
            <a:ext cx="16866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La voie intrinsèque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38D3A61-13EE-A2C4-A340-D0787C0188F7}"/>
              </a:ext>
            </a:extLst>
          </p:cNvPr>
          <p:cNvGrpSpPr/>
          <p:nvPr/>
        </p:nvGrpSpPr>
        <p:grpSpPr>
          <a:xfrm rot="1596891">
            <a:off x="4633842" y="2193883"/>
            <a:ext cx="456563" cy="361874"/>
            <a:chOff x="4387442" y="2701255"/>
            <a:chExt cx="501584" cy="614995"/>
          </a:xfrm>
        </p:grpSpPr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D77E8647-B018-16F2-2D17-B0FFC99324A9}"/>
                </a:ext>
              </a:extLst>
            </p:cNvPr>
            <p:cNvSpPr/>
            <p:nvPr/>
          </p:nvSpPr>
          <p:spPr>
            <a:xfrm>
              <a:off x="4387442" y="2701255"/>
              <a:ext cx="402672" cy="494951"/>
            </a:xfrm>
            <a:custGeom>
              <a:avLst/>
              <a:gdLst>
                <a:gd name="connsiteX0" fmla="*/ 0 w 402672"/>
                <a:gd name="connsiteY0" fmla="*/ 0 h 494951"/>
                <a:gd name="connsiteX1" fmla="*/ 402672 w 402672"/>
                <a:gd name="connsiteY1" fmla="*/ 494951 h 4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672" h="494951">
                  <a:moveTo>
                    <a:pt x="0" y="0"/>
                  </a:moveTo>
                  <a:lnTo>
                    <a:pt x="402672" y="494951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>
              <a:extLst>
                <a:ext uri="{FF2B5EF4-FFF2-40B4-BE49-F238E27FC236}">
                  <a16:creationId xmlns:a16="http://schemas.microsoft.com/office/drawing/2014/main" id="{DFBF39F3-88C3-18BB-0647-6AE12AB91ED5}"/>
                </a:ext>
              </a:extLst>
            </p:cNvPr>
            <p:cNvSpPr/>
            <p:nvPr/>
          </p:nvSpPr>
          <p:spPr>
            <a:xfrm rot="8840476">
              <a:off x="4691201" y="3100226"/>
              <a:ext cx="197825" cy="21602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9" name="ZoneTexte 7">
            <a:extLst>
              <a:ext uri="{FF2B5EF4-FFF2-40B4-BE49-F238E27FC236}">
                <a16:creationId xmlns:a16="http://schemas.microsoft.com/office/drawing/2014/main" id="{3C2CCA11-4CF2-6916-51EF-B2FEFE573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1924" y="1896776"/>
            <a:ext cx="17363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Débute à l’extérieur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cellule</a:t>
            </a:r>
          </a:p>
        </p:txBody>
      </p:sp>
      <p:sp>
        <p:nvSpPr>
          <p:cNvPr id="20" name="ZoneTexte 7">
            <a:extLst>
              <a:ext uri="{FF2B5EF4-FFF2-40B4-BE49-F238E27FC236}">
                <a16:creationId xmlns:a16="http://schemas.microsoft.com/office/drawing/2014/main" id="{D77A761E-421E-2C90-CFE0-4F31BADF2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402" y="4416793"/>
            <a:ext cx="9108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Débute à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altLang="fr-FR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l’intérieur</a:t>
            </a: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467002D5-FD42-77D6-5934-A305954C6685}"/>
              </a:ext>
            </a:extLst>
          </p:cNvPr>
          <p:cNvSpPr/>
          <p:nvPr/>
        </p:nvSpPr>
        <p:spPr>
          <a:xfrm>
            <a:off x="5415886" y="4539276"/>
            <a:ext cx="271850" cy="368284"/>
          </a:xfrm>
          <a:custGeom>
            <a:avLst/>
            <a:gdLst>
              <a:gd name="connsiteX0" fmla="*/ 20180 w 271850"/>
              <a:gd name="connsiteY0" fmla="*/ 368284 h 368284"/>
              <a:gd name="connsiteX1" fmla="*/ 20180 w 271850"/>
              <a:gd name="connsiteY1" fmla="*/ 32724 h 368284"/>
              <a:gd name="connsiteX2" fmla="*/ 229905 w 271850"/>
              <a:gd name="connsiteY2" fmla="*/ 32724 h 368284"/>
              <a:gd name="connsiteX3" fmla="*/ 271850 w 271850"/>
              <a:gd name="connsiteY3" fmla="*/ 208893 h 36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850" h="368284">
                <a:moveTo>
                  <a:pt x="20180" y="368284"/>
                </a:moveTo>
                <a:cubicBezTo>
                  <a:pt x="2703" y="228467"/>
                  <a:pt x="-14774" y="88651"/>
                  <a:pt x="20180" y="32724"/>
                </a:cubicBezTo>
                <a:cubicBezTo>
                  <a:pt x="55134" y="-23203"/>
                  <a:pt x="187960" y="3363"/>
                  <a:pt x="229905" y="32724"/>
                </a:cubicBezTo>
                <a:cubicBezTo>
                  <a:pt x="271850" y="62085"/>
                  <a:pt x="271850" y="135489"/>
                  <a:pt x="271850" y="20889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13008237-9F86-B03D-A060-EFE33ED1E024}"/>
              </a:ext>
            </a:extLst>
          </p:cNvPr>
          <p:cNvSpPr/>
          <p:nvPr/>
        </p:nvSpPr>
        <p:spPr>
          <a:xfrm rot="10437367">
            <a:off x="5597702" y="4704649"/>
            <a:ext cx="180069" cy="12711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74841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L’apoptose : la voie intrinsèque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46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098481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La voie intrinsèque fait intervenir les mitochondries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Suite à une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altéra-tion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de l’ADN, un manque d’oxygène ou à des signaux extra-cellulaires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Les mitochondries libèrent le cytochrome C qui active par un processus complexe la voie des caspases</a:t>
            </a:r>
          </a:p>
          <a:p>
            <a:pPr indent="0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C65DA0E-7703-283C-14D6-06B664B754D5}"/>
              </a:ext>
            </a:extLst>
          </p:cNvPr>
          <p:cNvGrpSpPr/>
          <p:nvPr/>
        </p:nvGrpSpPr>
        <p:grpSpPr>
          <a:xfrm>
            <a:off x="3000781" y="1933854"/>
            <a:ext cx="1944216" cy="1557904"/>
            <a:chOff x="3707904" y="2735192"/>
            <a:chExt cx="3456434" cy="2514600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52DBAA24-232B-1D11-DF3F-24293A99E852}"/>
                </a:ext>
              </a:extLst>
            </p:cNvPr>
            <p:cNvSpPr/>
            <p:nvPr/>
          </p:nvSpPr>
          <p:spPr>
            <a:xfrm>
              <a:off x="3707904" y="2735192"/>
              <a:ext cx="3456434" cy="2514600"/>
            </a:xfrm>
            <a:prstGeom prst="ellipse">
              <a:avLst/>
            </a:prstGeom>
            <a:solidFill>
              <a:srgbClr val="EEECE1">
                <a:lumMod val="90000"/>
              </a:srgb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CF884431-EC5D-AED3-CF66-C3C680C34D1E}"/>
                </a:ext>
              </a:extLst>
            </p:cNvPr>
            <p:cNvSpPr/>
            <p:nvPr/>
          </p:nvSpPr>
          <p:spPr>
            <a:xfrm>
              <a:off x="4940949" y="3652930"/>
              <a:ext cx="846328" cy="67912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A470D37-2B8D-5C5E-C6E4-BD6B53A83400}"/>
                </a:ext>
              </a:extLst>
            </p:cNvPr>
            <p:cNvSpPr/>
            <p:nvPr/>
          </p:nvSpPr>
          <p:spPr>
            <a:xfrm rot="18778264">
              <a:off x="6309051" y="3373996"/>
              <a:ext cx="135157" cy="41504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highlight>
                  <a:srgbClr val="FFFF00"/>
                </a:highlight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99E80CD-56E0-663B-BC9C-909F79A73BF6}"/>
                </a:ext>
              </a:extLst>
            </p:cNvPr>
            <p:cNvSpPr/>
            <p:nvPr/>
          </p:nvSpPr>
          <p:spPr>
            <a:xfrm rot="358084">
              <a:off x="6329155" y="4018061"/>
              <a:ext cx="135157" cy="41504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highlight>
                  <a:srgbClr val="FFFF00"/>
                </a:highlight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1E41D6F8-2991-6CFA-B6A7-CBD887175F0C}"/>
                </a:ext>
              </a:extLst>
            </p:cNvPr>
            <p:cNvSpPr/>
            <p:nvPr/>
          </p:nvSpPr>
          <p:spPr>
            <a:xfrm rot="15764120">
              <a:off x="6238744" y="4517010"/>
              <a:ext cx="135157" cy="41504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highlight>
                  <a:srgbClr val="FFFF00"/>
                </a:highlight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FE5A673-82F1-D72F-1B46-563AFB4D1C67}"/>
                </a:ext>
              </a:extLst>
            </p:cNvPr>
            <p:cNvSpPr/>
            <p:nvPr/>
          </p:nvSpPr>
          <p:spPr>
            <a:xfrm rot="20533423">
              <a:off x="4306514" y="4204466"/>
              <a:ext cx="135157" cy="41504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highlight>
                  <a:srgbClr val="FFFF00"/>
                </a:highlight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A1565FE-1F8B-394F-74F2-A62036CC6AF6}"/>
                </a:ext>
              </a:extLst>
            </p:cNvPr>
            <p:cNvSpPr/>
            <p:nvPr/>
          </p:nvSpPr>
          <p:spPr>
            <a:xfrm>
              <a:off x="4501802" y="3390617"/>
              <a:ext cx="70198" cy="45719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3CC8E92-BF28-DF4F-FC2E-ED1D9A0B74E1}"/>
                </a:ext>
              </a:extLst>
            </p:cNvPr>
            <p:cNvSpPr/>
            <p:nvPr/>
          </p:nvSpPr>
          <p:spPr>
            <a:xfrm>
              <a:off x="4963445" y="3429000"/>
              <a:ext cx="70198" cy="45719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C8A2A72-2512-1232-4EAB-93D5E06C1F98}"/>
                </a:ext>
              </a:extLst>
            </p:cNvPr>
            <p:cNvSpPr/>
            <p:nvPr/>
          </p:nvSpPr>
          <p:spPr>
            <a:xfrm>
              <a:off x="5220072" y="3124730"/>
              <a:ext cx="70198" cy="45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13008237-9F86-B03D-A060-EFE33ED1E024}"/>
              </a:ext>
            </a:extLst>
          </p:cNvPr>
          <p:cNvSpPr/>
          <p:nvPr/>
        </p:nvSpPr>
        <p:spPr>
          <a:xfrm rot="10437367">
            <a:off x="5628965" y="2886823"/>
            <a:ext cx="180069" cy="12711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73D1D70-92AD-0B16-6A56-0A996BD75710}"/>
              </a:ext>
            </a:extLst>
          </p:cNvPr>
          <p:cNvSpPr/>
          <p:nvPr/>
        </p:nvSpPr>
        <p:spPr>
          <a:xfrm>
            <a:off x="4283968" y="3059070"/>
            <a:ext cx="331900" cy="2204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16A0DAE9-6B50-8178-F39F-2D54D082EA2A}"/>
              </a:ext>
            </a:extLst>
          </p:cNvPr>
          <p:cNvSpPr/>
          <p:nvPr/>
        </p:nvSpPr>
        <p:spPr>
          <a:xfrm>
            <a:off x="4605556" y="2771664"/>
            <a:ext cx="1132514" cy="357430"/>
          </a:xfrm>
          <a:custGeom>
            <a:avLst/>
            <a:gdLst>
              <a:gd name="connsiteX0" fmla="*/ 0 w 1132514"/>
              <a:gd name="connsiteY0" fmla="*/ 357430 h 357430"/>
              <a:gd name="connsiteX1" fmla="*/ 796954 w 1132514"/>
              <a:gd name="connsiteY1" fmla="*/ 5092 h 357430"/>
              <a:gd name="connsiteX2" fmla="*/ 1132514 w 1132514"/>
              <a:gd name="connsiteY2" fmla="*/ 181261 h 357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2514" h="357430">
                <a:moveTo>
                  <a:pt x="0" y="357430"/>
                </a:moveTo>
                <a:cubicBezTo>
                  <a:pt x="304101" y="195941"/>
                  <a:pt x="608202" y="34453"/>
                  <a:pt x="796954" y="5092"/>
                </a:cubicBezTo>
                <a:cubicBezTo>
                  <a:pt x="985706" y="-24270"/>
                  <a:pt x="1059110" y="78495"/>
                  <a:pt x="1132514" y="18126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E64158E-2F8C-31EA-C50F-33255088DEC7}"/>
              </a:ext>
            </a:extLst>
          </p:cNvPr>
          <p:cNvCxnSpPr/>
          <p:nvPr/>
        </p:nvCxnSpPr>
        <p:spPr>
          <a:xfrm>
            <a:off x="7039392" y="2360445"/>
            <a:ext cx="0" cy="5080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18">
            <a:extLst>
              <a:ext uri="{FF2B5EF4-FFF2-40B4-BE49-F238E27FC236}">
                <a16:creationId xmlns:a16="http://schemas.microsoft.com/office/drawing/2014/main" id="{19FD1FA4-9483-50B4-C967-93BF94079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067" y="1631783"/>
            <a:ext cx="1954213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- Altération de l’ADN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- Manque d’oxygène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>
                <a:latin typeface="Arial" panose="020B0604020202020204" pitchFamily="34" charset="0"/>
              </a:rPr>
              <a:t>- Signaux extracellulaire</a:t>
            </a:r>
          </a:p>
        </p:txBody>
      </p:sp>
      <p:sp>
        <p:nvSpPr>
          <p:cNvPr id="30" name="ZoneTexte 7">
            <a:extLst>
              <a:ext uri="{FF2B5EF4-FFF2-40B4-BE49-F238E27FC236}">
                <a16:creationId xmlns:a16="http://schemas.microsoft.com/office/drawing/2014/main" id="{CA7FE828-8715-7C5D-01E4-97136BE41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431" y="3048258"/>
            <a:ext cx="1152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Mitochondrie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ED71FE9-713B-98FC-AE80-B64441BA2234}"/>
              </a:ext>
            </a:extLst>
          </p:cNvPr>
          <p:cNvCxnSpPr>
            <a:cxnSpLocks/>
          </p:cNvCxnSpPr>
          <p:nvPr/>
        </p:nvCxnSpPr>
        <p:spPr>
          <a:xfrm>
            <a:off x="7096338" y="3545535"/>
            <a:ext cx="0" cy="38752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7">
            <a:extLst>
              <a:ext uri="{FF2B5EF4-FFF2-40B4-BE49-F238E27FC236}">
                <a16:creationId xmlns:a16="http://schemas.microsoft.com/office/drawing/2014/main" id="{1093B54E-420D-AFED-701B-9E8CB51C5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834" y="3970765"/>
            <a:ext cx="1235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Cytochrome C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792ED5EA-0C78-2463-9F21-E5FE822EA527}"/>
              </a:ext>
            </a:extLst>
          </p:cNvPr>
          <p:cNvSpPr/>
          <p:nvPr/>
        </p:nvSpPr>
        <p:spPr>
          <a:xfrm rot="16200000">
            <a:off x="6843837" y="2554213"/>
            <a:ext cx="446668" cy="1237775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FF00"/>
              </a:highlight>
            </a:endParaRP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B8DD6045-A1F2-6C7F-B909-C750BB1E3221}"/>
              </a:ext>
            </a:extLst>
          </p:cNvPr>
          <p:cNvCxnSpPr>
            <a:cxnSpLocks/>
          </p:cNvCxnSpPr>
          <p:nvPr/>
        </p:nvCxnSpPr>
        <p:spPr>
          <a:xfrm>
            <a:off x="7123184" y="4378158"/>
            <a:ext cx="0" cy="36828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7">
            <a:extLst>
              <a:ext uri="{FF2B5EF4-FFF2-40B4-BE49-F238E27FC236}">
                <a16:creationId xmlns:a16="http://schemas.microsoft.com/office/drawing/2014/main" id="{B47CF1A2-C344-AEDC-CB26-D7F98D1A3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067" y="4821320"/>
            <a:ext cx="23471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Activation de la procaspase 9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E9F1FB72-010F-1B54-E04B-EECA2BC53CA2}"/>
              </a:ext>
            </a:extLst>
          </p:cNvPr>
          <p:cNvCxnSpPr>
            <a:cxnSpLocks/>
          </p:cNvCxnSpPr>
          <p:nvPr/>
        </p:nvCxnSpPr>
        <p:spPr>
          <a:xfrm>
            <a:off x="7132602" y="5299497"/>
            <a:ext cx="0" cy="29653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7">
            <a:extLst>
              <a:ext uri="{FF2B5EF4-FFF2-40B4-BE49-F238E27FC236}">
                <a16:creationId xmlns:a16="http://schemas.microsoft.com/office/drawing/2014/main" id="{AA0B0FD0-F2A8-3417-61B1-E8840AAAB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1926" y="5653346"/>
            <a:ext cx="17988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Cascade d’activations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DBD9B876-48FE-7F4F-4157-4CCBAAC94A73}"/>
              </a:ext>
            </a:extLst>
          </p:cNvPr>
          <p:cNvCxnSpPr>
            <a:cxnSpLocks/>
          </p:cNvCxnSpPr>
          <p:nvPr/>
        </p:nvCxnSpPr>
        <p:spPr>
          <a:xfrm>
            <a:off x="7132602" y="6093296"/>
            <a:ext cx="0" cy="28803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7">
            <a:extLst>
              <a:ext uri="{FF2B5EF4-FFF2-40B4-BE49-F238E27FC236}">
                <a16:creationId xmlns:a16="http://schemas.microsoft.com/office/drawing/2014/main" id="{0E9ECE52-335C-8A38-C921-B5186E78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172" y="6384704"/>
            <a:ext cx="19175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Induction de l’apoptose</a:t>
            </a:r>
          </a:p>
        </p:txBody>
      </p:sp>
    </p:spTree>
    <p:extLst>
      <p:ext uri="{BB962C8B-B14F-4D97-AF65-F5344CB8AC3E}">
        <p14:creationId xmlns:p14="http://schemas.microsoft.com/office/powerpoint/2010/main" val="40818558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L’apoptose : la voie extrinsèque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47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23292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La voie extrinsèque fait intervenir les récepteurs de mort cellulaire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Il en existe 3 types à ce jour. Le ligand se lie sur son récepteur induisant la formation d’un complexe protéique qui active les caspases 8 ou 10. 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Ces dernières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indui-sent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l’apoptose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CE64158E-2F8C-31EA-C50F-33255088DEC7}"/>
              </a:ext>
            </a:extLst>
          </p:cNvPr>
          <p:cNvCxnSpPr/>
          <p:nvPr/>
        </p:nvCxnSpPr>
        <p:spPr>
          <a:xfrm>
            <a:off x="9195557" y="1933795"/>
            <a:ext cx="0" cy="5080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7">
            <a:extLst>
              <a:ext uri="{FF2B5EF4-FFF2-40B4-BE49-F238E27FC236}">
                <a16:creationId xmlns:a16="http://schemas.microsoft.com/office/drawing/2014/main" id="{1093B54E-420D-AFED-701B-9E8CB51C5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2121" y="2158126"/>
            <a:ext cx="6912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Ligand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B8DD6045-A1F2-6C7F-B909-C750BB1E3221}"/>
              </a:ext>
            </a:extLst>
          </p:cNvPr>
          <p:cNvCxnSpPr>
            <a:cxnSpLocks/>
          </p:cNvCxnSpPr>
          <p:nvPr/>
        </p:nvCxnSpPr>
        <p:spPr>
          <a:xfrm>
            <a:off x="6332342" y="4797152"/>
            <a:ext cx="0" cy="36828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7">
            <a:extLst>
              <a:ext uri="{FF2B5EF4-FFF2-40B4-BE49-F238E27FC236}">
                <a16:creationId xmlns:a16="http://schemas.microsoft.com/office/drawing/2014/main" id="{B47CF1A2-C344-AEDC-CB26-D7F98D1A3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000" y="5186392"/>
            <a:ext cx="23903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Activation de la procaspase 8 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DBD9B876-48FE-7F4F-4157-4CCBAAC94A73}"/>
              </a:ext>
            </a:extLst>
          </p:cNvPr>
          <p:cNvCxnSpPr>
            <a:cxnSpLocks/>
          </p:cNvCxnSpPr>
          <p:nvPr/>
        </p:nvCxnSpPr>
        <p:spPr>
          <a:xfrm>
            <a:off x="6332342" y="6153481"/>
            <a:ext cx="0" cy="28803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7">
            <a:extLst>
              <a:ext uri="{FF2B5EF4-FFF2-40B4-BE49-F238E27FC236}">
                <a16:creationId xmlns:a16="http://schemas.microsoft.com/office/drawing/2014/main" id="{0E9ECE52-335C-8A38-C921-B5186E78B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6464369"/>
            <a:ext cx="19175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Induction de l’apoptose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DCAC9C22-A55D-D451-A6F0-F762E15713FE}"/>
              </a:ext>
            </a:extLst>
          </p:cNvPr>
          <p:cNvGrpSpPr/>
          <p:nvPr/>
        </p:nvGrpSpPr>
        <p:grpSpPr>
          <a:xfrm>
            <a:off x="2987824" y="2079523"/>
            <a:ext cx="2101375" cy="1639795"/>
            <a:chOff x="3910785" y="2754875"/>
            <a:chExt cx="3024459" cy="261010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5DA0E-7703-283C-14D6-06B664B754D5}"/>
                </a:ext>
              </a:extLst>
            </p:cNvPr>
            <p:cNvGrpSpPr/>
            <p:nvPr/>
          </p:nvGrpSpPr>
          <p:grpSpPr>
            <a:xfrm>
              <a:off x="3910785" y="2877696"/>
              <a:ext cx="3024459" cy="2487286"/>
              <a:chOff x="3707904" y="2735192"/>
              <a:chExt cx="3456434" cy="2514600"/>
            </a:xfrm>
          </p:grpSpPr>
          <p:sp>
            <p:nvSpPr>
              <p:cNvPr id="2" name="Ellipse 1">
                <a:extLst>
                  <a:ext uri="{FF2B5EF4-FFF2-40B4-BE49-F238E27FC236}">
                    <a16:creationId xmlns:a16="http://schemas.microsoft.com/office/drawing/2014/main" id="{52DBAA24-232B-1D11-DF3F-24293A99E852}"/>
                  </a:ext>
                </a:extLst>
              </p:cNvPr>
              <p:cNvSpPr/>
              <p:nvPr/>
            </p:nvSpPr>
            <p:spPr>
              <a:xfrm>
                <a:off x="3707904" y="2735192"/>
                <a:ext cx="3456434" cy="2514600"/>
              </a:xfrm>
              <a:prstGeom prst="ellipse">
                <a:avLst/>
              </a:prstGeom>
              <a:solidFill>
                <a:srgbClr val="EEECE1">
                  <a:lumMod val="90000"/>
                </a:srgb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CF884431-EC5D-AED3-CF66-C3C680C34D1E}"/>
                  </a:ext>
                </a:extLst>
              </p:cNvPr>
              <p:cNvSpPr/>
              <p:nvPr/>
            </p:nvSpPr>
            <p:spPr>
              <a:xfrm>
                <a:off x="4940949" y="3652930"/>
                <a:ext cx="846328" cy="679124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FA470D37-2B8D-5C5E-C6E4-BD6B53A83400}"/>
                  </a:ext>
                </a:extLst>
              </p:cNvPr>
              <p:cNvSpPr/>
              <p:nvPr/>
            </p:nvSpPr>
            <p:spPr>
              <a:xfrm rot="18778264">
                <a:off x="6309051" y="3373996"/>
                <a:ext cx="135157" cy="41504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highlight>
                    <a:srgbClr val="FFFF00"/>
                  </a:highlight>
                </a:endParaRPr>
              </a:p>
            </p:txBody>
          </p:sp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399E80CD-56E0-663B-BC9C-909F79A73BF6}"/>
                  </a:ext>
                </a:extLst>
              </p:cNvPr>
              <p:cNvSpPr/>
              <p:nvPr/>
            </p:nvSpPr>
            <p:spPr>
              <a:xfrm rot="358084">
                <a:off x="6329155" y="4018061"/>
                <a:ext cx="135157" cy="41504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highlight>
                    <a:srgbClr val="FFFF00"/>
                  </a:highlight>
                </a:endParaRPr>
              </a:p>
            </p:txBody>
          </p:sp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1E41D6F8-2991-6CFA-B6A7-CBD887175F0C}"/>
                  </a:ext>
                </a:extLst>
              </p:cNvPr>
              <p:cNvSpPr/>
              <p:nvPr/>
            </p:nvSpPr>
            <p:spPr>
              <a:xfrm rot="15764120">
                <a:off x="6238744" y="4517010"/>
                <a:ext cx="135157" cy="41504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highlight>
                    <a:srgbClr val="FFFF00"/>
                  </a:highlight>
                </a:endParaRPr>
              </a:p>
            </p:txBody>
          </p:sp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3FE5A673-82F1-D72F-1B46-563AFB4D1C67}"/>
                  </a:ext>
                </a:extLst>
              </p:cNvPr>
              <p:cNvSpPr/>
              <p:nvPr/>
            </p:nvSpPr>
            <p:spPr>
              <a:xfrm rot="20533423">
                <a:off x="4306514" y="4204466"/>
                <a:ext cx="135157" cy="41504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highlight>
                    <a:srgbClr val="FFFF00"/>
                  </a:highlight>
                </a:endParaRPr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FA1565FE-1F8B-394F-74F2-A62036CC6AF6}"/>
                  </a:ext>
                </a:extLst>
              </p:cNvPr>
              <p:cNvSpPr/>
              <p:nvPr/>
            </p:nvSpPr>
            <p:spPr>
              <a:xfrm>
                <a:off x="4501802" y="3390617"/>
                <a:ext cx="70198" cy="4571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93CC8E92-BF28-DF4F-FC2E-ED1D9A0B74E1}"/>
                  </a:ext>
                </a:extLst>
              </p:cNvPr>
              <p:cNvSpPr/>
              <p:nvPr/>
            </p:nvSpPr>
            <p:spPr>
              <a:xfrm>
                <a:off x="4963445" y="3429000"/>
                <a:ext cx="70198" cy="4571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FC8A2A72-2512-1232-4EAB-93D5E06C1F98}"/>
                  </a:ext>
                </a:extLst>
              </p:cNvPr>
              <p:cNvSpPr/>
              <p:nvPr/>
            </p:nvSpPr>
            <p:spPr>
              <a:xfrm>
                <a:off x="5145930" y="3101413"/>
                <a:ext cx="70198" cy="4571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559FE5A-584F-5DA2-B196-ADD60C136C90}"/>
                </a:ext>
              </a:extLst>
            </p:cNvPr>
            <p:cNvSpPr/>
            <p:nvPr/>
          </p:nvSpPr>
          <p:spPr>
            <a:xfrm rot="21188544">
              <a:off x="5040861" y="2754875"/>
              <a:ext cx="138652" cy="348177"/>
            </a:xfrm>
            <a:prstGeom prst="roundRect">
              <a:avLst/>
            </a:prstGeom>
            <a:solidFill>
              <a:srgbClr val="CA8F7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1042AE8-D953-FFD1-0BC5-714557929D21}"/>
                </a:ext>
              </a:extLst>
            </p:cNvPr>
            <p:cNvSpPr/>
            <p:nvPr/>
          </p:nvSpPr>
          <p:spPr>
            <a:xfrm rot="1620128">
              <a:off x="6207725" y="2919748"/>
              <a:ext cx="138652" cy="348177"/>
            </a:xfrm>
            <a:prstGeom prst="roundRect">
              <a:avLst/>
            </a:prstGeom>
            <a:solidFill>
              <a:srgbClr val="CA8F7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9D4437B3-25AD-ACB6-1541-0C45A2261238}"/>
              </a:ext>
            </a:extLst>
          </p:cNvPr>
          <p:cNvSpPr/>
          <p:nvPr/>
        </p:nvSpPr>
        <p:spPr>
          <a:xfrm rot="10437367">
            <a:off x="5826282" y="2004876"/>
            <a:ext cx="180069" cy="12711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1E69D5B-8C57-311C-6BB9-31C5C5F1B6F0}"/>
              </a:ext>
            </a:extLst>
          </p:cNvPr>
          <p:cNvSpPr/>
          <p:nvPr/>
        </p:nvSpPr>
        <p:spPr>
          <a:xfrm>
            <a:off x="4463697" y="2104087"/>
            <a:ext cx="324710" cy="31680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2EE4ABE-D254-6090-216F-784B29D2AFBD}"/>
              </a:ext>
            </a:extLst>
          </p:cNvPr>
          <p:cNvSpPr/>
          <p:nvPr/>
        </p:nvSpPr>
        <p:spPr>
          <a:xfrm>
            <a:off x="4788407" y="1844824"/>
            <a:ext cx="1132514" cy="357430"/>
          </a:xfrm>
          <a:custGeom>
            <a:avLst/>
            <a:gdLst>
              <a:gd name="connsiteX0" fmla="*/ 0 w 1132514"/>
              <a:gd name="connsiteY0" fmla="*/ 357430 h 357430"/>
              <a:gd name="connsiteX1" fmla="*/ 796954 w 1132514"/>
              <a:gd name="connsiteY1" fmla="*/ 5092 h 357430"/>
              <a:gd name="connsiteX2" fmla="*/ 1132514 w 1132514"/>
              <a:gd name="connsiteY2" fmla="*/ 181261 h 357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2514" h="357430">
                <a:moveTo>
                  <a:pt x="0" y="357430"/>
                </a:moveTo>
                <a:cubicBezTo>
                  <a:pt x="304101" y="195941"/>
                  <a:pt x="608202" y="34453"/>
                  <a:pt x="796954" y="5092"/>
                </a:cubicBezTo>
                <a:cubicBezTo>
                  <a:pt x="985706" y="-24270"/>
                  <a:pt x="1059110" y="78495"/>
                  <a:pt x="1132514" y="18126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4991F8C-47B4-15FD-6F41-9FB245C345AD}"/>
              </a:ext>
            </a:extLst>
          </p:cNvPr>
          <p:cNvSpPr/>
          <p:nvPr/>
        </p:nvSpPr>
        <p:spPr>
          <a:xfrm>
            <a:off x="6167125" y="2517422"/>
            <a:ext cx="330438" cy="562657"/>
          </a:xfrm>
          <a:prstGeom prst="roundRect">
            <a:avLst/>
          </a:prstGeom>
          <a:solidFill>
            <a:srgbClr val="CA8F7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15D4FB27-C1FA-AD17-074A-3BAB189D8E2E}"/>
              </a:ext>
            </a:extLst>
          </p:cNvPr>
          <p:cNvSpPr/>
          <p:nvPr/>
        </p:nvSpPr>
        <p:spPr>
          <a:xfrm>
            <a:off x="6167125" y="2132856"/>
            <a:ext cx="330435" cy="30149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7">
            <a:extLst>
              <a:ext uri="{FF2B5EF4-FFF2-40B4-BE49-F238E27FC236}">
                <a16:creationId xmlns:a16="http://schemas.microsoft.com/office/drawing/2014/main" id="{5688394D-6EB0-2EF3-F63E-D9526A92E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7935" y="2622014"/>
            <a:ext cx="22525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Récepteur de mort cellulaire</a:t>
            </a: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715F8BC8-5470-54C3-3183-73B374AAB154}"/>
              </a:ext>
            </a:extLst>
          </p:cNvPr>
          <p:cNvCxnSpPr>
            <a:cxnSpLocks/>
          </p:cNvCxnSpPr>
          <p:nvPr/>
        </p:nvCxnSpPr>
        <p:spPr>
          <a:xfrm>
            <a:off x="6332342" y="3215382"/>
            <a:ext cx="0" cy="36828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4517944C-21A8-9B4F-0227-366F931DB31C}"/>
              </a:ext>
            </a:extLst>
          </p:cNvPr>
          <p:cNvSpPr/>
          <p:nvPr/>
        </p:nvSpPr>
        <p:spPr>
          <a:xfrm>
            <a:off x="6154828" y="3895061"/>
            <a:ext cx="330438" cy="562657"/>
          </a:xfrm>
          <a:prstGeom prst="roundRect">
            <a:avLst/>
          </a:prstGeom>
          <a:solidFill>
            <a:srgbClr val="CA8F7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949E6263-25C3-BF52-795C-D66C401CC878}"/>
              </a:ext>
            </a:extLst>
          </p:cNvPr>
          <p:cNvSpPr/>
          <p:nvPr/>
        </p:nvSpPr>
        <p:spPr>
          <a:xfrm>
            <a:off x="6163793" y="3731632"/>
            <a:ext cx="330435" cy="301495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EC77DA7C-FF24-F193-AAA1-486F915F1639}"/>
              </a:ext>
            </a:extLst>
          </p:cNvPr>
          <p:cNvSpPr/>
          <p:nvPr/>
        </p:nvSpPr>
        <p:spPr>
          <a:xfrm>
            <a:off x="6142891" y="4429295"/>
            <a:ext cx="178035" cy="149095"/>
          </a:xfrm>
          <a:prstGeom prst="ellipse">
            <a:avLst/>
          </a:prstGeom>
          <a:solidFill>
            <a:srgbClr val="33BCA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DA269767-11BD-95B9-FA58-EB7DDDCD38A4}"/>
              </a:ext>
            </a:extLst>
          </p:cNvPr>
          <p:cNvSpPr/>
          <p:nvPr/>
        </p:nvSpPr>
        <p:spPr>
          <a:xfrm>
            <a:off x="6347643" y="4428922"/>
            <a:ext cx="178035" cy="149095"/>
          </a:xfrm>
          <a:prstGeom prst="ellipse">
            <a:avLst/>
          </a:prstGeom>
          <a:solidFill>
            <a:srgbClr val="33BCA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7">
            <a:extLst>
              <a:ext uri="{FF2B5EF4-FFF2-40B4-BE49-F238E27FC236}">
                <a16:creationId xmlns:a16="http://schemas.microsoft.com/office/drawing/2014/main" id="{51A8058B-B95A-9620-EB6D-1F97812AE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7800" y="4562264"/>
            <a:ext cx="12939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procaspases 8 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388F1E86-37BC-5689-1539-2BB06EE0B7A5}"/>
              </a:ext>
            </a:extLst>
          </p:cNvPr>
          <p:cNvCxnSpPr>
            <a:stCxn id="46" idx="5"/>
            <a:endCxn id="47" idx="1"/>
          </p:cNvCxnSpPr>
          <p:nvPr/>
        </p:nvCxnSpPr>
        <p:spPr>
          <a:xfrm>
            <a:off x="6499605" y="4556183"/>
            <a:ext cx="98195" cy="1445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A003D25E-27A8-68E7-CA41-ED06164CC76A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6249448" y="4567610"/>
            <a:ext cx="348352" cy="1331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7">
            <a:extLst>
              <a:ext uri="{FF2B5EF4-FFF2-40B4-BE49-F238E27FC236}">
                <a16:creationId xmlns:a16="http://schemas.microsoft.com/office/drawing/2014/main" id="{12EE9FBA-5CB2-08C1-8945-A5EC1C9DD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5926" y="5844045"/>
            <a:ext cx="986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200" b="1" dirty="0">
                <a:latin typeface="Arial" panose="020B0604020202020204" pitchFamily="34" charset="0"/>
              </a:rPr>
              <a:t>Caspase 8 </a:t>
            </a:r>
          </a:p>
        </p:txBody>
      </p: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74AA4BA4-02DD-F860-526D-88A09D168E37}"/>
              </a:ext>
            </a:extLst>
          </p:cNvPr>
          <p:cNvCxnSpPr>
            <a:cxnSpLocks/>
          </p:cNvCxnSpPr>
          <p:nvPr/>
        </p:nvCxnSpPr>
        <p:spPr>
          <a:xfrm>
            <a:off x="6329009" y="5475761"/>
            <a:ext cx="0" cy="36828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0796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4"/>
          <p:cNvSpPr txBox="1">
            <a:spLocks/>
          </p:cNvSpPr>
          <p:nvPr/>
        </p:nvSpPr>
        <p:spPr>
          <a:xfrm>
            <a:off x="330200" y="122362"/>
            <a:ext cx="7122120" cy="812800"/>
          </a:xfrm>
          <a:prstGeom prst="rect">
            <a:avLst/>
          </a:prstGeom>
          <a:solidFill>
            <a:schemeClr val="tx1">
              <a:alpha val="27058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28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                      Application  </a:t>
            </a:r>
            <a:endParaRPr lang="fr-FR" sz="2800" b="1" u="sng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E7C-2935-4BA1-A4BD-AAAF072DD820}" type="slidenum">
              <a:rPr lang="fr-FR" smtClean="0"/>
              <a:pPr/>
              <a:t>48</a:t>
            </a:fld>
            <a:endParaRPr lang="fr-FR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C68C405-EF54-82D8-1096-A9B21746DB60}"/>
              </a:ext>
            </a:extLst>
          </p:cNvPr>
          <p:cNvSpPr txBox="1">
            <a:spLocks/>
          </p:cNvSpPr>
          <p:nvPr/>
        </p:nvSpPr>
        <p:spPr bwMode="auto">
          <a:xfrm>
            <a:off x="313279" y="1196752"/>
            <a:ext cx="2232923" cy="5472608"/>
          </a:xfrm>
          <a:prstGeom prst="rect">
            <a:avLst/>
          </a:prstGeom>
          <a:solidFill>
            <a:schemeClr val="tx1">
              <a:alpha val="2705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/>
          <a:lstStyle>
            <a:lvl1pPr marL="101600" indent="-101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20002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482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Le larynx organe  qui permet la production des sons a été construit modelé grâce à un équilibre complexe entre prolifération cellulaire et apoptose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A l’âge adulte l’ensemble des cellules qui constituent cet organe sont </a:t>
            </a:r>
            <a:r>
              <a:rPr lang="fr-FR" sz="1400" dirty="0" err="1">
                <a:latin typeface="Arial" charset="0"/>
                <a:ea typeface="ＭＳ Ｐゴシック" charset="0"/>
                <a:cs typeface="ＭＳ Ｐゴシック" charset="0"/>
              </a:rPr>
              <a:t>renouve-llées</a:t>
            </a:r>
            <a:r>
              <a:rPr lang="fr-FR" sz="1400" dirty="0">
                <a:latin typeface="Arial" charset="0"/>
                <a:ea typeface="ＭＳ Ｐゴシック" charset="0"/>
                <a:cs typeface="ＭＳ Ｐゴシック" charset="0"/>
              </a:rPr>
              <a:t> plusieurs fois, sur des cycles en moyenne de 7 ans par le jeu de la prolifération et de l’apoptose</a:t>
            </a: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</a:pPr>
            <a:endParaRPr lang="fr-FR" sz="1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</a:pPr>
            <a:endParaRPr lang="en-US" altLang="fr-FR" sz="1400" dirty="0">
              <a:solidFill>
                <a:srgbClr val="FFCC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DD27E52-C2A2-75C5-BDC8-0514CFAB1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495" y="2357005"/>
            <a:ext cx="1205243" cy="2440062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9DDDDCB-79AD-8B57-A306-829837248163}"/>
              </a:ext>
            </a:extLst>
          </p:cNvPr>
          <p:cNvCxnSpPr>
            <a:cxnSpLocks/>
          </p:cNvCxnSpPr>
          <p:nvPr/>
        </p:nvCxnSpPr>
        <p:spPr>
          <a:xfrm flipH="1" flipV="1">
            <a:off x="5533825" y="3547105"/>
            <a:ext cx="608756" cy="184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D49B9F6-DB25-E5EE-14FF-9B83FA21A003}"/>
              </a:ext>
            </a:extLst>
          </p:cNvPr>
          <p:cNvSpPr txBox="1"/>
          <p:nvPr/>
        </p:nvSpPr>
        <p:spPr>
          <a:xfrm>
            <a:off x="6106160" y="3320041"/>
            <a:ext cx="1114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Cartilage thyroïde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15F2834-DAB2-C358-8709-45397C2D832F}"/>
              </a:ext>
            </a:extLst>
          </p:cNvPr>
          <p:cNvSpPr txBox="1"/>
          <p:nvPr/>
        </p:nvSpPr>
        <p:spPr>
          <a:xfrm>
            <a:off x="5802584" y="2298178"/>
            <a:ext cx="6799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 Epiglotte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93444C1-DCC6-6517-8798-14C1C6F923DE}"/>
              </a:ext>
            </a:extLst>
          </p:cNvPr>
          <p:cNvCxnSpPr>
            <a:cxnSpLocks/>
          </p:cNvCxnSpPr>
          <p:nvPr/>
        </p:nvCxnSpPr>
        <p:spPr>
          <a:xfrm flipV="1">
            <a:off x="5265262" y="2438057"/>
            <a:ext cx="378000" cy="1915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B552B38B-6AF9-9581-FE48-45C78A93B7B9}"/>
              </a:ext>
            </a:extLst>
          </p:cNvPr>
          <p:cNvSpPr txBox="1"/>
          <p:nvPr/>
        </p:nvSpPr>
        <p:spPr>
          <a:xfrm>
            <a:off x="6120869" y="3626264"/>
            <a:ext cx="859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Corde vocale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3D90565E-5156-8BB2-F651-5214E2A04DE7}"/>
              </a:ext>
            </a:extLst>
          </p:cNvPr>
          <p:cNvCxnSpPr>
            <a:cxnSpLocks/>
          </p:cNvCxnSpPr>
          <p:nvPr/>
        </p:nvCxnSpPr>
        <p:spPr>
          <a:xfrm flipH="1">
            <a:off x="4756189" y="4000194"/>
            <a:ext cx="348815" cy="302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1F1E50B-8145-23ED-2FBD-CF91E6D659FD}"/>
              </a:ext>
            </a:extLst>
          </p:cNvPr>
          <p:cNvSpPr txBox="1"/>
          <p:nvPr/>
        </p:nvSpPr>
        <p:spPr>
          <a:xfrm>
            <a:off x="4043334" y="3415226"/>
            <a:ext cx="12874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Cartilage aryténoïde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5B1E5CE0-6187-4966-CCAC-F89C5571320B}"/>
              </a:ext>
            </a:extLst>
          </p:cNvPr>
          <p:cNvCxnSpPr>
            <a:cxnSpLocks/>
          </p:cNvCxnSpPr>
          <p:nvPr/>
        </p:nvCxnSpPr>
        <p:spPr>
          <a:xfrm flipH="1">
            <a:off x="4856694" y="3509372"/>
            <a:ext cx="3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0906EC25-B575-A3B3-E743-228F1F899CC7}"/>
              </a:ext>
            </a:extLst>
          </p:cNvPr>
          <p:cNvSpPr txBox="1"/>
          <p:nvPr/>
        </p:nvSpPr>
        <p:spPr>
          <a:xfrm>
            <a:off x="5962540" y="2511005"/>
            <a:ext cx="1064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 Corps de l’os </a:t>
            </a:r>
          </a:p>
          <a:p>
            <a:r>
              <a:rPr lang="fr-FR" sz="1000" dirty="0"/>
              <a:t>  hyoïde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49B99D-FE30-B128-C835-E41BA739118E}"/>
              </a:ext>
            </a:extLst>
          </p:cNvPr>
          <p:cNvSpPr/>
          <p:nvPr/>
        </p:nvSpPr>
        <p:spPr>
          <a:xfrm>
            <a:off x="3707904" y="1988840"/>
            <a:ext cx="3496872" cy="3199111"/>
          </a:xfrm>
          <a:prstGeom prst="rect">
            <a:avLst/>
          </a:prstGeom>
          <a:noFill/>
          <a:ln>
            <a:solidFill>
              <a:srgbClr val="FFAC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C83F2701-E741-CAB6-9893-DB36EF47A1F7}"/>
              </a:ext>
            </a:extLst>
          </p:cNvPr>
          <p:cNvSpPr txBox="1"/>
          <p:nvPr/>
        </p:nvSpPr>
        <p:spPr>
          <a:xfrm>
            <a:off x="3768582" y="4255464"/>
            <a:ext cx="10855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Cartilage cricoïde</a:t>
            </a:r>
          </a:p>
        </p:txBody>
      </p: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5A798225-7C2E-B257-A50E-1DD8F9E2F8E2}"/>
              </a:ext>
            </a:extLst>
          </p:cNvPr>
          <p:cNvCxnSpPr>
            <a:cxnSpLocks/>
          </p:cNvCxnSpPr>
          <p:nvPr/>
        </p:nvCxnSpPr>
        <p:spPr>
          <a:xfrm flipV="1">
            <a:off x="5830263" y="2718317"/>
            <a:ext cx="264555" cy="2072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0965606C-0F39-1E25-2D16-54ED2CFC468D}"/>
              </a:ext>
            </a:extLst>
          </p:cNvPr>
          <p:cNvSpPr txBox="1"/>
          <p:nvPr/>
        </p:nvSpPr>
        <p:spPr>
          <a:xfrm>
            <a:off x="4020396" y="2995833"/>
            <a:ext cx="1293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Cartilage corniculé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299261F-8FFF-7CD0-6757-41BE5A9609ED}"/>
              </a:ext>
            </a:extLst>
          </p:cNvPr>
          <p:cNvCxnSpPr>
            <a:cxnSpLocks/>
          </p:cNvCxnSpPr>
          <p:nvPr/>
        </p:nvCxnSpPr>
        <p:spPr>
          <a:xfrm flipH="1" flipV="1">
            <a:off x="4791495" y="3231382"/>
            <a:ext cx="327053" cy="1011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91928E9D-B19F-ADFB-1805-BBBEC357CBA1}"/>
              </a:ext>
            </a:extLst>
          </p:cNvPr>
          <p:cNvSpPr txBox="1"/>
          <p:nvPr/>
        </p:nvSpPr>
        <p:spPr>
          <a:xfrm>
            <a:off x="3802138" y="2533976"/>
            <a:ext cx="1293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Cartilage cunéiforme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14356486-0476-D9F6-0916-96E62D668341}"/>
              </a:ext>
            </a:extLst>
          </p:cNvPr>
          <p:cNvCxnSpPr>
            <a:cxnSpLocks/>
          </p:cNvCxnSpPr>
          <p:nvPr/>
        </p:nvCxnSpPr>
        <p:spPr>
          <a:xfrm flipH="1" flipV="1">
            <a:off x="4832695" y="2816284"/>
            <a:ext cx="383999" cy="3385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FB42163B-67B5-78A5-7BFD-CBE8EC126660}"/>
              </a:ext>
            </a:extLst>
          </p:cNvPr>
          <p:cNvCxnSpPr>
            <a:cxnSpLocks/>
          </p:cNvCxnSpPr>
          <p:nvPr/>
        </p:nvCxnSpPr>
        <p:spPr>
          <a:xfrm flipH="1">
            <a:off x="5926581" y="3445489"/>
            <a:ext cx="2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19AF5027-FB26-9C2F-6E68-68CE8E0DC00B}"/>
              </a:ext>
            </a:extLst>
          </p:cNvPr>
          <p:cNvCxnSpPr>
            <a:cxnSpLocks/>
          </p:cNvCxnSpPr>
          <p:nvPr/>
        </p:nvCxnSpPr>
        <p:spPr>
          <a:xfrm>
            <a:off x="5643327" y="2444650"/>
            <a:ext cx="2105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A34B4F64-7BE3-AAC2-F37F-5D506D03769D}"/>
              </a:ext>
            </a:extLst>
          </p:cNvPr>
          <p:cNvCxnSpPr>
            <a:cxnSpLocks/>
          </p:cNvCxnSpPr>
          <p:nvPr/>
        </p:nvCxnSpPr>
        <p:spPr>
          <a:xfrm flipH="1">
            <a:off x="5588484" y="3192440"/>
            <a:ext cx="473453" cy="2465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2F2B3907-5FB5-0B34-33F9-27F426E1C144}"/>
              </a:ext>
            </a:extLst>
          </p:cNvPr>
          <p:cNvSpPr txBox="1"/>
          <p:nvPr/>
        </p:nvSpPr>
        <p:spPr>
          <a:xfrm>
            <a:off x="6063956" y="3038957"/>
            <a:ext cx="1114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Pli vestibulaire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15FF1E1D-CDE0-6158-4D68-A79CBDEF6F64}"/>
              </a:ext>
            </a:extLst>
          </p:cNvPr>
          <p:cNvCxnSpPr>
            <a:cxnSpLocks/>
          </p:cNvCxnSpPr>
          <p:nvPr/>
        </p:nvCxnSpPr>
        <p:spPr>
          <a:xfrm flipH="1" flipV="1">
            <a:off x="5816491" y="3830234"/>
            <a:ext cx="326090" cy="1768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ZoneTexte 68">
            <a:extLst>
              <a:ext uri="{FF2B5EF4-FFF2-40B4-BE49-F238E27FC236}">
                <a16:creationId xmlns:a16="http://schemas.microsoft.com/office/drawing/2014/main" id="{A98BE723-806B-6143-F4B6-9BE47C49D8F5}"/>
              </a:ext>
            </a:extLst>
          </p:cNvPr>
          <p:cNvSpPr txBox="1"/>
          <p:nvPr/>
        </p:nvSpPr>
        <p:spPr>
          <a:xfrm>
            <a:off x="6118812" y="3918651"/>
            <a:ext cx="6415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ligament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20CA702-560D-4541-0BF6-173238C06B8E}"/>
              </a:ext>
            </a:extLst>
          </p:cNvPr>
          <p:cNvSpPr/>
          <p:nvPr/>
        </p:nvSpPr>
        <p:spPr>
          <a:xfrm>
            <a:off x="3722562" y="5263979"/>
            <a:ext cx="3496871" cy="220087"/>
          </a:xfrm>
          <a:prstGeom prst="rect">
            <a:avLst/>
          </a:prstGeom>
          <a:solidFill>
            <a:srgbClr val="FFACD5"/>
          </a:solidFill>
          <a:ln>
            <a:solidFill>
              <a:srgbClr val="FFAC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652473A3-D1A6-6422-DEB9-9FC2CF7537D5}"/>
              </a:ext>
            </a:extLst>
          </p:cNvPr>
          <p:cNvSpPr txBox="1"/>
          <p:nvPr/>
        </p:nvSpPr>
        <p:spPr>
          <a:xfrm>
            <a:off x="3676141" y="5227870"/>
            <a:ext cx="1654620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67" b="1" dirty="0"/>
              <a:t>Anatomie du larynx </a:t>
            </a:r>
          </a:p>
        </p:txBody>
      </p:sp>
    </p:spTree>
    <p:extLst>
      <p:ext uri="{BB962C8B-B14F-4D97-AF65-F5344CB8AC3E}">
        <p14:creationId xmlns:p14="http://schemas.microsoft.com/office/powerpoint/2010/main" val="1805047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76DEA9DC5A0A4A9051D30E3FB0746F" ma:contentTypeVersion="4" ma:contentTypeDescription="Crée un document." ma:contentTypeScope="" ma:versionID="f1bbf93d5a18b9e8698284a4a8566279">
  <xsd:schema xmlns:xsd="http://www.w3.org/2001/XMLSchema" xmlns:xs="http://www.w3.org/2001/XMLSchema" xmlns:p="http://schemas.microsoft.com/office/2006/metadata/properties" xmlns:ns3="934bb041-e8db-4018-8c75-bd9e44340ec5" targetNamespace="http://schemas.microsoft.com/office/2006/metadata/properties" ma:root="true" ma:fieldsID="28f84400b36bd4d41dbdf3ed71a84523" ns3:_="">
    <xsd:import namespace="934bb041-e8db-4018-8c75-bd9e44340ec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4bb041-e8db-4018-8c75-bd9e44340e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48F040-BC57-4D30-BA88-2CF1897811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4bb041-e8db-4018-8c75-bd9e44340e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972DF9-B85C-4F41-A808-A02471BD9CB0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934bb041-e8db-4018-8c75-bd9e44340ec5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586899A-C0E2-4740-B9FB-12B49D8A27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3863</TotalTime>
  <Words>2210</Words>
  <Application>Microsoft Office PowerPoint</Application>
  <PresentationFormat>Affichage à l'écran (4:3)</PresentationFormat>
  <Paragraphs>629</Paragraphs>
  <Slides>48</Slides>
  <Notes>48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57" baseType="lpstr">
      <vt:lpstr>Arial</vt:lpstr>
      <vt:lpstr>Calibri</vt:lpstr>
      <vt:lpstr>Century Gothic</vt:lpstr>
      <vt:lpstr>Symbol</vt:lpstr>
      <vt:lpstr>Times New Roman</vt:lpstr>
      <vt:lpstr>Wingdings</vt:lpstr>
      <vt:lpstr>Wingdings 2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CHRU de Montpellier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RAMIREZ JEAN MARIE</dc:creator>
  <cp:lastModifiedBy>Jean-Marie Ramirez</cp:lastModifiedBy>
  <cp:revision>806</cp:revision>
  <dcterms:created xsi:type="dcterms:W3CDTF">2014-03-17T09:42:42Z</dcterms:created>
  <dcterms:modified xsi:type="dcterms:W3CDTF">2025-09-09T08:00:23Z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0x010100B776DEA9DC5A0A4A9051D30E3FB0746F</vt:lpwstr>
  </property>
</Properties>
</file>