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2" r:id="rId4"/>
    <p:sldId id="268" r:id="rId5"/>
    <p:sldId id="261" r:id="rId6"/>
    <p:sldId id="262" r:id="rId7"/>
    <p:sldId id="263" r:id="rId8"/>
    <p:sldId id="270" r:id="rId9"/>
    <p:sldId id="265" r:id="rId10"/>
    <p:sldId id="274" r:id="rId11"/>
    <p:sldId id="276" r:id="rId12"/>
    <p:sldId id="277" r:id="rId13"/>
    <p:sldId id="281" r:id="rId14"/>
    <p:sldId id="282" r:id="rId15"/>
    <p:sldId id="284" r:id="rId16"/>
    <p:sldId id="286"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 initials="NA" lastIdx="1" clrIdx="0">
    <p:extLst>
      <p:ext uri="{19B8F6BF-5375-455C-9EA6-DF929625EA0E}">
        <p15:presenceInfo xmlns:p15="http://schemas.microsoft.com/office/powerpoint/2012/main" userId="n.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4" d="100"/>
          <a:sy n="74" d="100"/>
        </p:scale>
        <p:origin x="376"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1B4FE870-9D26-47F6-9768-F140D1DD978E}" type="datetimeFigureOut">
              <a:rPr lang="fr-FR" smtClean="0"/>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39977630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B4FE870-9D26-47F6-9768-F140D1DD978E}" type="datetimeFigureOut">
              <a:rPr lang="fr-FR" smtClean="0"/>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29895410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1B4FE870-9D26-47F6-9768-F140D1DD978E}" type="datetimeFigureOut">
              <a:rPr lang="fr-FR" smtClean="0"/>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1365970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1B4FE870-9D26-47F6-9768-F140D1DD978E}" type="datetimeFigureOut">
              <a:rPr lang="fr-FR" smtClean="0"/>
              <a:t>09/07/2025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1471402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1B4FE870-9D26-47F6-9768-F140D1DD978E}" type="datetimeFigureOut">
              <a:rPr lang="fr-FR" smtClean="0"/>
              <a:t>09/07/2025</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3372955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1B4FE870-9D26-47F6-9768-F140D1DD978E}" type="datetimeFigureOut">
              <a:rPr lang="fr-FR" smtClean="0"/>
              <a:t>09/07/2025</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42312726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1B4FE870-9D26-47F6-9768-F140D1DD978E}" type="datetimeFigureOut">
              <a:rPr lang="fr-FR" smtClean="0"/>
              <a:t>09/07/2025</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1077318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B4FE870-9D26-47F6-9768-F140D1DD978E}" type="datetimeFigureOut">
              <a:rPr lang="fr-FR" smtClean="0"/>
              <a:t>09/07/2025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1488060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1B4FE870-9D26-47F6-9768-F140D1DD978E}" type="datetimeFigureOut">
              <a:rPr lang="fr-FR" smtClean="0"/>
              <a:t>09/07/2025</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31028571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B4FE870-9D26-47F6-9768-F140D1DD978E}" type="datetimeFigureOut">
              <a:rPr lang="fr-FR" smtClean="0"/>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30425679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1B4FE870-9D26-47F6-9768-F140D1DD978E}" type="datetimeFigureOut">
              <a:rPr lang="fr-FR" smtClean="0"/>
              <a:t>09/07/2025</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ECB5732B-BD88-43CB-AFA5-AEAAA130F361}" type="slidenum">
              <a:rPr lang="fr-FR" smtClean="0"/>
              <a:t>‹N°›</a:t>
            </a:fld>
            <a:endParaRPr lang="fr-FR"/>
          </a:p>
        </p:txBody>
      </p:sp>
    </p:spTree>
    <p:extLst>
      <p:ext uri="{BB962C8B-B14F-4D97-AF65-F5344CB8AC3E}">
        <p14:creationId xmlns:p14="http://schemas.microsoft.com/office/powerpoint/2010/main" val="28756958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4FE870-9D26-47F6-9768-F140D1DD978E}" type="datetimeFigureOut">
              <a:rPr lang="fr-FR" smtClean="0"/>
              <a:t>09/07/2025</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B5732B-BD88-43CB-AFA5-AEAAA130F361}" type="slidenum">
              <a:rPr lang="fr-FR" smtClean="0"/>
              <a:t>‹N°›</a:t>
            </a:fld>
            <a:endParaRPr lang="fr-FR"/>
          </a:p>
        </p:txBody>
      </p:sp>
    </p:spTree>
    <p:extLst>
      <p:ext uri="{BB962C8B-B14F-4D97-AF65-F5344CB8AC3E}">
        <p14:creationId xmlns:p14="http://schemas.microsoft.com/office/powerpoint/2010/main" val="20048357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fontScale="90000"/>
          </a:bodyPr>
          <a:lstStyle/>
          <a:p>
            <a:r>
              <a:rPr lang="fr-FR" sz="4800" dirty="0"/>
              <a:t>Rappels concernant </a:t>
            </a:r>
            <a:br>
              <a:rPr lang="fr-FR" sz="4800" dirty="0"/>
            </a:br>
            <a:r>
              <a:rPr lang="fr-FR" sz="4800" b="1" dirty="0"/>
              <a:t>la comptabilité de gestion</a:t>
            </a:r>
            <a:br>
              <a:rPr lang="fr-FR" sz="4800" b="1" dirty="0"/>
            </a:br>
            <a:br>
              <a:rPr lang="fr-FR" sz="4800" dirty="0"/>
            </a:br>
            <a:r>
              <a:rPr lang="fr-FR" sz="3600" b="1" dirty="0"/>
              <a:t>M1 EPME</a:t>
            </a:r>
            <a:endParaRPr lang="fr-FR" sz="4800" b="1" dirty="0"/>
          </a:p>
        </p:txBody>
      </p:sp>
    </p:spTree>
    <p:extLst>
      <p:ext uri="{BB962C8B-B14F-4D97-AF65-F5344CB8AC3E}">
        <p14:creationId xmlns:p14="http://schemas.microsoft.com/office/powerpoint/2010/main" val="29306185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custDataLst>
              <p:tags r:id="rId1"/>
            </p:custDataLst>
          </p:nvPr>
        </p:nvSpPr>
        <p:spPr>
          <a:xfrm>
            <a:off x="2120044" y="-459432"/>
            <a:ext cx="7941568" cy="11430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fr-FR" sz="3600" b="1" dirty="0">
                <a:solidFill>
                  <a:srgbClr val="0070C0"/>
                </a:solidFill>
              </a:rPr>
              <a:t>Cas introductif : comptabilité de gestion</a:t>
            </a:r>
          </a:p>
        </p:txBody>
      </p:sp>
      <p:sp>
        <p:nvSpPr>
          <p:cNvPr id="4" name="ZoneTexte 3"/>
          <p:cNvSpPr txBox="1"/>
          <p:nvPr/>
        </p:nvSpPr>
        <p:spPr>
          <a:xfrm>
            <a:off x="1837184" y="1143001"/>
            <a:ext cx="8507288" cy="2585323"/>
          </a:xfrm>
          <a:prstGeom prst="rect">
            <a:avLst/>
          </a:prstGeom>
          <a:noFill/>
        </p:spPr>
        <p:txBody>
          <a:bodyPr wrap="square" rtlCol="0">
            <a:spAutoFit/>
          </a:bodyPr>
          <a:lstStyle/>
          <a:p>
            <a:pPr algn="just"/>
            <a:r>
              <a:rPr lang="fr-FR" dirty="0"/>
              <a:t>Gabin a décidé de créer sa société. Il y travaille seul et vend des chouchous et des beignets sur la plage. Il a fait un été l’an passé. Il achète et revends ses chouchous (marchandises). En revanche, pour les beignets, il achète et cuisine les matières premières et revends les beignets (produits finis). </a:t>
            </a:r>
          </a:p>
          <a:p>
            <a:pPr algn="just"/>
            <a:endParaRPr lang="fr-FR" dirty="0"/>
          </a:p>
          <a:p>
            <a:r>
              <a:rPr lang="fr-FR" dirty="0"/>
              <a:t>Ci-dessous, un extrait du compte de résultat envoyé par son expert comptable. </a:t>
            </a:r>
          </a:p>
          <a:p>
            <a:endParaRPr lang="fr-FR" dirty="0"/>
          </a:p>
          <a:p>
            <a:pPr algn="ctr"/>
            <a:r>
              <a:rPr lang="fr-FR" b="1" dirty="0"/>
              <a:t>Gabin doit il continuer cette activité ? Si oui, dans quelle conditions ? </a:t>
            </a:r>
          </a:p>
          <a:p>
            <a:endParaRPr lang="fr-FR" dirty="0"/>
          </a:p>
        </p:txBody>
      </p:sp>
      <p:graphicFrame>
        <p:nvGraphicFramePr>
          <p:cNvPr id="7" name="Tableau 6"/>
          <p:cNvGraphicFramePr>
            <a:graphicFrameLocks noGrp="1"/>
          </p:cNvGraphicFramePr>
          <p:nvPr/>
        </p:nvGraphicFramePr>
        <p:xfrm>
          <a:off x="1837184" y="3573017"/>
          <a:ext cx="8507288" cy="2847467"/>
        </p:xfrm>
        <a:graphic>
          <a:graphicData uri="http://schemas.openxmlformats.org/drawingml/2006/table">
            <a:tbl>
              <a:tblPr firstRow="1" firstCol="1" bandRow="1">
                <a:tableStyleId>{5940675A-B579-460E-94D1-54222C63F5DA}</a:tableStyleId>
              </a:tblPr>
              <a:tblGrid>
                <a:gridCol w="7414952">
                  <a:extLst>
                    <a:ext uri="{9D8B030D-6E8A-4147-A177-3AD203B41FA5}">
                      <a16:colId xmlns:a16="http://schemas.microsoft.com/office/drawing/2014/main" val="1657033388"/>
                    </a:ext>
                  </a:extLst>
                </a:gridCol>
                <a:gridCol w="1092336">
                  <a:extLst>
                    <a:ext uri="{9D8B030D-6E8A-4147-A177-3AD203B41FA5}">
                      <a16:colId xmlns:a16="http://schemas.microsoft.com/office/drawing/2014/main" val="3236233946"/>
                    </a:ext>
                  </a:extLst>
                </a:gridCol>
              </a:tblGrid>
              <a:tr h="208955">
                <a:tc>
                  <a:txBody>
                    <a:bodyPr/>
                    <a:lstStyle/>
                    <a:p>
                      <a:pPr>
                        <a:lnSpc>
                          <a:spcPct val="107000"/>
                        </a:lnSpc>
                        <a:spcAft>
                          <a:spcPts val="0"/>
                        </a:spcAft>
                      </a:pPr>
                      <a:r>
                        <a:rPr lang="fr-FR" sz="2000" b="1" dirty="0">
                          <a:effectLst/>
                        </a:rPr>
                        <a:t>Produits d'exploitation </a:t>
                      </a:r>
                      <a:endParaRPr lang="fr-FR" sz="3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solidFill>
                      <a:schemeClr val="bg1">
                        <a:lumMod val="95000"/>
                      </a:schemeClr>
                    </a:solidFill>
                  </a:tcPr>
                </a:tc>
                <a:tc>
                  <a:txBody>
                    <a:bodyPr/>
                    <a:lstStyle/>
                    <a:p>
                      <a:pPr algn="r">
                        <a:lnSpc>
                          <a:spcPct val="107000"/>
                        </a:lnSpc>
                        <a:spcAft>
                          <a:spcPts val="0"/>
                        </a:spcAft>
                      </a:pPr>
                      <a:r>
                        <a:rPr lang="fr-FR" sz="2000" dirty="0">
                          <a:effectLst/>
                        </a:rPr>
                        <a:t> </a:t>
                      </a:r>
                      <a:endParaRPr lang="fr-FR"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solidFill>
                      <a:schemeClr val="bg1">
                        <a:lumMod val="95000"/>
                      </a:schemeClr>
                    </a:solidFill>
                  </a:tcPr>
                </a:tc>
                <a:extLst>
                  <a:ext uri="{0D108BD9-81ED-4DB2-BD59-A6C34878D82A}">
                    <a16:rowId xmlns:a16="http://schemas.microsoft.com/office/drawing/2014/main" val="515184105"/>
                  </a:ext>
                </a:extLst>
              </a:tr>
              <a:tr h="208955">
                <a:tc>
                  <a:txBody>
                    <a:bodyPr/>
                    <a:lstStyle/>
                    <a:p>
                      <a:pPr>
                        <a:lnSpc>
                          <a:spcPct val="107000"/>
                        </a:lnSpc>
                        <a:spcAft>
                          <a:spcPts val="0"/>
                        </a:spcAft>
                      </a:pPr>
                      <a:r>
                        <a:rPr lang="fr-FR" sz="1800" dirty="0">
                          <a:effectLst/>
                        </a:rPr>
                        <a:t> Ventes de marchandises (2 * 7500 paquets)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800" dirty="0">
                          <a:effectLst/>
                        </a:rPr>
                        <a:t>15 000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205692366"/>
                  </a:ext>
                </a:extLst>
              </a:tr>
              <a:tr h="208955">
                <a:tc>
                  <a:txBody>
                    <a:bodyPr/>
                    <a:lstStyle/>
                    <a:p>
                      <a:pPr>
                        <a:lnSpc>
                          <a:spcPct val="107000"/>
                        </a:lnSpc>
                        <a:spcAft>
                          <a:spcPts val="0"/>
                        </a:spcAft>
                      </a:pPr>
                      <a:r>
                        <a:rPr lang="fr-FR" sz="1800" dirty="0">
                          <a:effectLst/>
                        </a:rPr>
                        <a:t> Production vendue (2,5 € * 10 000 beignets)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800" dirty="0">
                          <a:effectLst/>
                        </a:rPr>
                        <a:t>25 000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638169986"/>
                  </a:ext>
                </a:extLst>
              </a:tr>
              <a:tr h="208955">
                <a:tc>
                  <a:txBody>
                    <a:bodyPr/>
                    <a:lstStyle/>
                    <a:p>
                      <a:pPr>
                        <a:lnSpc>
                          <a:spcPct val="107000"/>
                        </a:lnSpc>
                        <a:spcAft>
                          <a:spcPts val="0"/>
                        </a:spcAft>
                      </a:pPr>
                      <a:r>
                        <a:rPr lang="fr-FR" sz="2000" b="1" dirty="0">
                          <a:effectLst/>
                        </a:rPr>
                        <a:t>Charges d'exploitation</a:t>
                      </a:r>
                      <a:endParaRPr lang="fr-FR" sz="3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solidFill>
                      <a:schemeClr val="bg1">
                        <a:lumMod val="95000"/>
                      </a:schemeClr>
                    </a:solidFill>
                  </a:tcPr>
                </a:tc>
                <a:tc>
                  <a:txBody>
                    <a:bodyPr/>
                    <a:lstStyle/>
                    <a:p>
                      <a:pPr algn="r">
                        <a:lnSpc>
                          <a:spcPct val="107000"/>
                        </a:lnSpc>
                        <a:spcAft>
                          <a:spcPts val="0"/>
                        </a:spcAft>
                      </a:pPr>
                      <a:r>
                        <a:rPr lang="fr-FR" sz="2000" dirty="0">
                          <a:effectLst/>
                        </a:rPr>
                        <a:t> </a:t>
                      </a:r>
                      <a:endParaRPr lang="fr-FR" sz="3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solidFill>
                      <a:schemeClr val="bg1">
                        <a:lumMod val="95000"/>
                      </a:schemeClr>
                    </a:solidFill>
                  </a:tcPr>
                </a:tc>
                <a:extLst>
                  <a:ext uri="{0D108BD9-81ED-4DB2-BD59-A6C34878D82A}">
                    <a16:rowId xmlns:a16="http://schemas.microsoft.com/office/drawing/2014/main" val="4005654391"/>
                  </a:ext>
                </a:extLst>
              </a:tr>
              <a:tr h="262108">
                <a:tc>
                  <a:txBody>
                    <a:bodyPr/>
                    <a:lstStyle/>
                    <a:p>
                      <a:pPr>
                        <a:lnSpc>
                          <a:spcPct val="107000"/>
                        </a:lnSpc>
                        <a:spcAft>
                          <a:spcPts val="0"/>
                        </a:spcAft>
                      </a:pPr>
                      <a:r>
                        <a:rPr lang="fr-FR" sz="1800" dirty="0">
                          <a:effectLst/>
                        </a:rPr>
                        <a:t> Achats de marchandises (1€ * 7 500 paquets)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800" dirty="0">
                          <a:effectLst/>
                        </a:rPr>
                        <a:t>7 500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772960479"/>
                  </a:ext>
                </a:extLst>
              </a:tr>
              <a:tr h="0">
                <a:tc>
                  <a:txBody>
                    <a:bodyPr/>
                    <a:lstStyle/>
                    <a:p>
                      <a:pPr>
                        <a:lnSpc>
                          <a:spcPct val="107000"/>
                        </a:lnSpc>
                        <a:spcAft>
                          <a:spcPts val="0"/>
                        </a:spcAft>
                      </a:pPr>
                      <a:r>
                        <a:rPr lang="fr-FR" sz="1600" dirty="0">
                          <a:effectLst/>
                        </a:rPr>
                        <a:t> Achats de matières premières (farine : 8 000 €, huile</a:t>
                      </a:r>
                      <a:r>
                        <a:rPr lang="fr-FR" sz="1600" baseline="0" dirty="0">
                          <a:effectLst/>
                        </a:rPr>
                        <a:t> : </a:t>
                      </a:r>
                      <a:r>
                        <a:rPr lang="fr-FR" sz="1600" dirty="0">
                          <a:effectLst/>
                        </a:rPr>
                        <a:t>2000 €</a:t>
                      </a:r>
                      <a:r>
                        <a:rPr lang="fr-FR" sz="1600" baseline="0" dirty="0">
                          <a:effectLst/>
                        </a:rPr>
                        <a:t> ; Nutella :</a:t>
                      </a:r>
                      <a:r>
                        <a:rPr lang="fr-FR" sz="1600" dirty="0">
                          <a:effectLst/>
                        </a:rPr>
                        <a:t> 18000)</a:t>
                      </a:r>
                      <a:endParaRPr lang="fr-FR" sz="16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800" dirty="0">
                          <a:effectLst/>
                        </a:rPr>
                        <a:t>28 000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2652663784"/>
                  </a:ext>
                </a:extLst>
              </a:tr>
              <a:tr h="208955">
                <a:tc>
                  <a:txBody>
                    <a:bodyPr/>
                    <a:lstStyle/>
                    <a:p>
                      <a:pPr>
                        <a:lnSpc>
                          <a:spcPct val="107000"/>
                        </a:lnSpc>
                        <a:spcAft>
                          <a:spcPts val="0"/>
                        </a:spcAft>
                      </a:pPr>
                      <a:r>
                        <a:rPr lang="fr-FR" sz="1800" dirty="0">
                          <a:effectLst/>
                        </a:rPr>
                        <a:t> Autres achats et charges externes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800" dirty="0">
                          <a:effectLst/>
                        </a:rPr>
                        <a:t>400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1289053721"/>
                  </a:ext>
                </a:extLst>
              </a:tr>
              <a:tr h="112873">
                <a:tc>
                  <a:txBody>
                    <a:bodyPr/>
                    <a:lstStyle/>
                    <a:p>
                      <a:pPr>
                        <a:lnSpc>
                          <a:spcPct val="107000"/>
                        </a:lnSpc>
                        <a:spcAft>
                          <a:spcPts val="0"/>
                        </a:spcAft>
                      </a:pPr>
                      <a:r>
                        <a:rPr lang="fr-FR" sz="1800" dirty="0">
                          <a:effectLst/>
                        </a:rPr>
                        <a:t> Impôts, taxes et versements assimilés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800" dirty="0">
                          <a:effectLst/>
                        </a:rPr>
                        <a:t>200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283759379"/>
                  </a:ext>
                </a:extLst>
              </a:tr>
              <a:tr h="49878">
                <a:tc>
                  <a:txBody>
                    <a:bodyPr/>
                    <a:lstStyle/>
                    <a:p>
                      <a:pPr>
                        <a:lnSpc>
                          <a:spcPct val="107000"/>
                        </a:lnSpc>
                        <a:spcAft>
                          <a:spcPts val="0"/>
                        </a:spcAft>
                      </a:pPr>
                      <a:r>
                        <a:rPr lang="fr-FR" sz="1800" dirty="0">
                          <a:effectLst/>
                        </a:rPr>
                        <a:t> Salaires et traitements</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800" dirty="0">
                          <a:effectLst/>
                        </a:rPr>
                        <a:t>4000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3259487088"/>
                  </a:ext>
                </a:extLst>
              </a:tr>
              <a:tr h="29553">
                <a:tc>
                  <a:txBody>
                    <a:bodyPr/>
                    <a:lstStyle/>
                    <a:p>
                      <a:pPr>
                        <a:lnSpc>
                          <a:spcPct val="100000"/>
                        </a:lnSpc>
                        <a:spcAft>
                          <a:spcPts val="0"/>
                        </a:spcAft>
                      </a:pPr>
                      <a:r>
                        <a:rPr lang="fr-FR" sz="1800" dirty="0">
                          <a:effectLst/>
                        </a:rPr>
                        <a:t> Amortissement véhicule de transport</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ctr"/>
                </a:tc>
                <a:tc>
                  <a:txBody>
                    <a:bodyPr/>
                    <a:lstStyle/>
                    <a:p>
                      <a:pPr algn="r">
                        <a:lnSpc>
                          <a:spcPct val="100000"/>
                        </a:lnSpc>
                        <a:spcAft>
                          <a:spcPts val="0"/>
                        </a:spcAft>
                      </a:pPr>
                      <a:r>
                        <a:rPr lang="fr-FR" sz="1800" dirty="0">
                          <a:effectLst/>
                        </a:rPr>
                        <a:t>600</a:t>
                      </a:r>
                      <a:endParaRPr lang="fr-FR" sz="18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44450" marR="44450" marT="0" marB="0" anchor="b"/>
                </a:tc>
                <a:extLst>
                  <a:ext uri="{0D108BD9-81ED-4DB2-BD59-A6C34878D82A}">
                    <a16:rowId xmlns:a16="http://schemas.microsoft.com/office/drawing/2014/main" val="4212391374"/>
                  </a:ext>
                </a:extLst>
              </a:tr>
            </a:tbl>
          </a:graphicData>
        </a:graphic>
      </p:graphicFrame>
    </p:spTree>
    <p:extLst>
      <p:ext uri="{BB962C8B-B14F-4D97-AF65-F5344CB8AC3E}">
        <p14:creationId xmlns:p14="http://schemas.microsoft.com/office/powerpoint/2010/main" val="1778513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marL="0" indent="0">
              <a:buNone/>
            </a:pPr>
            <a:r>
              <a:rPr lang="fr-FR" u="sng" dirty="0"/>
              <a:t>Calcul du résultat issu de la comptabilité financière </a:t>
            </a:r>
          </a:p>
          <a:p>
            <a:pPr marL="0" indent="0">
              <a:buNone/>
            </a:pPr>
            <a:endParaRPr lang="fr-FR" sz="2400" dirty="0"/>
          </a:p>
          <a:p>
            <a:pPr marL="0" indent="0">
              <a:buNone/>
            </a:pPr>
            <a:endParaRPr lang="fr-FR" sz="2400" u="sng" dirty="0"/>
          </a:p>
          <a:p>
            <a:pPr marL="0" indent="0">
              <a:buNone/>
            </a:pPr>
            <a:r>
              <a:rPr lang="fr-FR" u="sng" dirty="0"/>
              <a:t>Calcul du résultat par produit</a:t>
            </a:r>
          </a:p>
          <a:p>
            <a:pPr marL="0" indent="0">
              <a:buNone/>
            </a:pPr>
            <a:endParaRPr lang="fr-FR" u="sng" dirty="0"/>
          </a:p>
        </p:txBody>
      </p:sp>
      <p:sp>
        <p:nvSpPr>
          <p:cNvPr id="5" name="Titre 1"/>
          <p:cNvSpPr txBox="1">
            <a:spLocks/>
          </p:cNvSpPr>
          <p:nvPr>
            <p:custDataLst>
              <p:tags r:id="rId1"/>
            </p:custDataLst>
          </p:nvPr>
        </p:nvSpPr>
        <p:spPr>
          <a:xfrm>
            <a:off x="2120044" y="-459432"/>
            <a:ext cx="7941568" cy="11430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fr-FR" sz="3600" b="1" dirty="0">
                <a:solidFill>
                  <a:srgbClr val="0070C0"/>
                </a:solidFill>
              </a:rPr>
              <a:t>Cas introductif : comptabilité de gestion</a:t>
            </a:r>
          </a:p>
        </p:txBody>
      </p:sp>
    </p:spTree>
    <p:extLst>
      <p:ext uri="{BB962C8B-B14F-4D97-AF65-F5344CB8AC3E}">
        <p14:creationId xmlns:p14="http://schemas.microsoft.com/office/powerpoint/2010/main" val="331200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981200" y="28832"/>
            <a:ext cx="8229600" cy="1143000"/>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a:solidFill>
                  <a:srgbClr val="0070C0"/>
                </a:solidFill>
              </a:rPr>
              <a:t>2. La notion d’objet de coût </a:t>
            </a:r>
            <a:endParaRPr lang="fr-FR" dirty="0"/>
          </a:p>
        </p:txBody>
      </p:sp>
      <p:sp>
        <p:nvSpPr>
          <p:cNvPr id="3" name="Espace réservé du contenu 2"/>
          <p:cNvSpPr txBox="1">
            <a:spLocks/>
          </p:cNvSpPr>
          <p:nvPr/>
        </p:nvSpPr>
        <p:spPr>
          <a:xfrm>
            <a:off x="1837368" y="600332"/>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u="sng" dirty="0"/>
              <a:t>Définition : </a:t>
            </a:r>
          </a:p>
          <a:p>
            <a:pPr marL="0" indent="0" algn="just">
              <a:buNone/>
            </a:pPr>
            <a:r>
              <a:rPr lang="fr-FR" sz="2400" u="sng" dirty="0"/>
              <a:t>Objet de coût : </a:t>
            </a:r>
            <a:r>
              <a:rPr lang="fr-FR" sz="2000" dirty="0"/>
              <a:t>un élément significatif de l'entreprise pour lequel une mesure du </a:t>
            </a:r>
            <a:r>
              <a:rPr lang="fr-FR" sz="2000" b="1" dirty="0"/>
              <a:t>coût</a:t>
            </a:r>
            <a:r>
              <a:rPr lang="fr-FR" sz="2000" dirty="0"/>
              <a:t> est jugée utile. Il peut correspondre à un produit, une commande, un projet, un client, un département, une activité … </a:t>
            </a:r>
          </a:p>
          <a:p>
            <a:pPr marL="0" indent="0">
              <a:buNone/>
            </a:pPr>
            <a:r>
              <a:rPr lang="fr-FR" sz="2400" u="sng" dirty="0"/>
              <a:t>Objet de marge </a:t>
            </a:r>
            <a:r>
              <a:rPr lang="fr-FR" sz="2400" dirty="0"/>
              <a:t>: </a:t>
            </a:r>
            <a:r>
              <a:rPr lang="fr-FR" sz="2000" dirty="0"/>
              <a:t>Elément à la fois porteur de coût et de revenus</a:t>
            </a:r>
          </a:p>
          <a:p>
            <a:pPr marL="0" indent="0">
              <a:buNone/>
            </a:pPr>
            <a:endParaRPr lang="fr-FR" sz="2400" u="sng" dirty="0"/>
          </a:p>
          <a:p>
            <a:pPr marL="0" indent="0">
              <a:buNone/>
            </a:pPr>
            <a:endParaRPr lang="fr-FR" sz="2400" u="sng" dirty="0"/>
          </a:p>
          <a:p>
            <a:pPr marL="0" indent="0">
              <a:buNone/>
            </a:pPr>
            <a:endParaRPr lang="fr-FR" sz="2800" dirty="0"/>
          </a:p>
        </p:txBody>
      </p:sp>
      <p:graphicFrame>
        <p:nvGraphicFramePr>
          <p:cNvPr id="4" name="Tableau 3"/>
          <p:cNvGraphicFramePr>
            <a:graphicFrameLocks noGrp="1"/>
          </p:cNvGraphicFramePr>
          <p:nvPr>
            <p:extLst>
              <p:ext uri="{D42A27DB-BD31-4B8C-83A1-F6EECF244321}">
                <p14:modId xmlns:p14="http://schemas.microsoft.com/office/powerpoint/2010/main" val="2611069024"/>
              </p:ext>
            </p:extLst>
          </p:nvPr>
        </p:nvGraphicFramePr>
        <p:xfrm>
          <a:off x="1914364" y="2636912"/>
          <a:ext cx="8363272" cy="2219960"/>
        </p:xfrm>
        <a:graphic>
          <a:graphicData uri="http://schemas.openxmlformats.org/drawingml/2006/table">
            <a:tbl>
              <a:tblPr firstRow="1" bandRow="1">
                <a:tableStyleId>{5940675A-B579-460E-94D1-54222C63F5DA}</a:tableStyleId>
              </a:tblPr>
              <a:tblGrid>
                <a:gridCol w="2907810">
                  <a:extLst>
                    <a:ext uri="{9D8B030D-6E8A-4147-A177-3AD203B41FA5}">
                      <a16:colId xmlns:a16="http://schemas.microsoft.com/office/drawing/2014/main" val="2406231241"/>
                    </a:ext>
                  </a:extLst>
                </a:gridCol>
                <a:gridCol w="5455462">
                  <a:extLst>
                    <a:ext uri="{9D8B030D-6E8A-4147-A177-3AD203B41FA5}">
                      <a16:colId xmlns:a16="http://schemas.microsoft.com/office/drawing/2014/main" val="2125025566"/>
                    </a:ext>
                  </a:extLst>
                </a:gridCol>
              </a:tblGrid>
              <a:tr h="370840">
                <a:tc gridSpan="2">
                  <a:txBody>
                    <a:bodyPr/>
                    <a:lstStyle/>
                    <a:p>
                      <a:r>
                        <a:rPr lang="fr-FR" b="1" dirty="0"/>
                        <a:t>Trouver l’objet (Coût</a:t>
                      </a:r>
                      <a:r>
                        <a:rPr lang="fr-FR" b="1" baseline="0" dirty="0"/>
                        <a:t> ou marge) </a:t>
                      </a:r>
                      <a:r>
                        <a:rPr lang="fr-FR" b="1" dirty="0"/>
                        <a:t>pertinent</a:t>
                      </a:r>
                    </a:p>
                  </a:txBody>
                  <a:tcPr>
                    <a:solidFill>
                      <a:schemeClr val="bg1">
                        <a:lumMod val="95000"/>
                      </a:schemeClr>
                    </a:solidFill>
                  </a:tcPr>
                </a:tc>
                <a:tc hMerge="1">
                  <a:txBody>
                    <a:bodyPr/>
                    <a:lstStyle/>
                    <a:p>
                      <a:endParaRPr lang="fr-FR" dirty="0"/>
                    </a:p>
                  </a:txBody>
                  <a:tcPr/>
                </a:tc>
                <a:extLst>
                  <a:ext uri="{0D108BD9-81ED-4DB2-BD59-A6C34878D82A}">
                    <a16:rowId xmlns:a16="http://schemas.microsoft.com/office/drawing/2014/main" val="3495690408"/>
                  </a:ext>
                </a:extLst>
              </a:tr>
              <a:tr h="349240">
                <a:tc>
                  <a:txBody>
                    <a:bodyPr/>
                    <a:lstStyle/>
                    <a:p>
                      <a:r>
                        <a:rPr lang="fr-FR" dirty="0"/>
                        <a:t>Gabin</a:t>
                      </a:r>
                      <a:r>
                        <a:rPr lang="fr-FR" baseline="0" dirty="0"/>
                        <a:t> (vendeur sur plage)</a:t>
                      </a:r>
                      <a:endParaRPr lang="fr-FR" dirty="0"/>
                    </a:p>
                  </a:txBody>
                  <a:tcPr/>
                </a:tc>
                <a:tc>
                  <a:txBody>
                    <a:bodyPr/>
                    <a:lstStyle/>
                    <a:p>
                      <a:endParaRPr lang="fr-FR" dirty="0"/>
                    </a:p>
                  </a:txBody>
                  <a:tcPr/>
                </a:tc>
                <a:extLst>
                  <a:ext uri="{0D108BD9-81ED-4DB2-BD59-A6C34878D82A}">
                    <a16:rowId xmlns:a16="http://schemas.microsoft.com/office/drawing/2014/main" val="226896187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dirty="0"/>
                        <a:t>Exploitation laitière</a:t>
                      </a:r>
                    </a:p>
                  </a:txBody>
                  <a:tcPr/>
                </a:tc>
                <a:tc>
                  <a:txBody>
                    <a:bodyPr/>
                    <a:lstStyle/>
                    <a:p>
                      <a:endParaRPr lang="fr-FR" dirty="0"/>
                    </a:p>
                  </a:txBody>
                  <a:tcPr/>
                </a:tc>
                <a:extLst>
                  <a:ext uri="{0D108BD9-81ED-4DB2-BD59-A6C34878D82A}">
                    <a16:rowId xmlns:a16="http://schemas.microsoft.com/office/drawing/2014/main" val="1678821771"/>
                  </a:ext>
                </a:extLst>
              </a:tr>
              <a:tr h="370840">
                <a:tc>
                  <a:txBody>
                    <a:bodyPr/>
                    <a:lstStyle/>
                    <a:p>
                      <a:r>
                        <a:rPr lang="fr-FR" dirty="0"/>
                        <a:t>Peugeot</a:t>
                      </a:r>
                    </a:p>
                  </a:txBody>
                  <a:tcPr/>
                </a:tc>
                <a:tc>
                  <a:txBody>
                    <a:bodyPr/>
                    <a:lstStyle/>
                    <a:p>
                      <a:endParaRPr lang="fr-FR" dirty="0"/>
                    </a:p>
                  </a:txBody>
                  <a:tcPr/>
                </a:tc>
                <a:extLst>
                  <a:ext uri="{0D108BD9-81ED-4DB2-BD59-A6C34878D82A}">
                    <a16:rowId xmlns:a16="http://schemas.microsoft.com/office/drawing/2014/main" val="3044379009"/>
                  </a:ext>
                </a:extLst>
              </a:tr>
              <a:tr h="370840">
                <a:tc>
                  <a:txBody>
                    <a:bodyPr/>
                    <a:lstStyle/>
                    <a:p>
                      <a:r>
                        <a:rPr lang="fr-FR" dirty="0" err="1"/>
                        <a:t>Kalypso</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741983318"/>
                  </a:ext>
                </a:extLst>
              </a:tr>
              <a:tr h="370840">
                <a:tc>
                  <a:txBody>
                    <a:bodyPr/>
                    <a:lstStyle/>
                    <a:p>
                      <a:r>
                        <a:rPr lang="fr-FR" dirty="0" err="1"/>
                        <a:t>Youtubeur</a:t>
                      </a:r>
                      <a:endParaRPr lang="fr-FR"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extLst>
                  <a:ext uri="{0D108BD9-81ED-4DB2-BD59-A6C34878D82A}">
                    <a16:rowId xmlns:a16="http://schemas.microsoft.com/office/drawing/2014/main" val="1390634805"/>
                  </a:ext>
                </a:extLst>
              </a:tr>
            </a:tbl>
          </a:graphicData>
        </a:graphic>
      </p:graphicFrame>
    </p:spTree>
    <p:extLst>
      <p:ext uri="{BB962C8B-B14F-4D97-AF65-F5344CB8AC3E}">
        <p14:creationId xmlns:p14="http://schemas.microsoft.com/office/powerpoint/2010/main" val="38133882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161925"/>
            <a:ext cx="10515600" cy="1325563"/>
          </a:xfrm>
        </p:spPr>
        <p:txBody>
          <a:bodyPr>
            <a:normAutofit/>
          </a:bodyPr>
          <a:lstStyle/>
          <a:p>
            <a:pPr algn="l"/>
            <a:r>
              <a:rPr lang="fr-FR" b="1" dirty="0">
                <a:solidFill>
                  <a:srgbClr val="0070C0"/>
                </a:solidFill>
              </a:rPr>
              <a:t>3.  Les coûts, la marge et le résultat </a:t>
            </a:r>
            <a:br>
              <a:rPr lang="fr-FR" b="1" dirty="0">
                <a:solidFill>
                  <a:srgbClr val="0070C0"/>
                </a:solidFill>
              </a:rPr>
            </a:br>
            <a:endParaRPr lang="fr-FR" sz="3600" dirty="0"/>
          </a:p>
        </p:txBody>
      </p:sp>
      <p:sp>
        <p:nvSpPr>
          <p:cNvPr id="3" name="Espace réservé du contenu 2"/>
          <p:cNvSpPr>
            <a:spLocks noGrp="1"/>
          </p:cNvSpPr>
          <p:nvPr>
            <p:ph idx="1"/>
          </p:nvPr>
        </p:nvSpPr>
        <p:spPr>
          <a:xfrm>
            <a:off x="1981200" y="1038954"/>
            <a:ext cx="8229600" cy="4525963"/>
          </a:xfrm>
        </p:spPr>
        <p:txBody>
          <a:bodyPr>
            <a:normAutofit lnSpcReduction="10000"/>
          </a:bodyPr>
          <a:lstStyle/>
          <a:p>
            <a:pPr marL="0" indent="0">
              <a:buNone/>
            </a:pPr>
            <a:r>
              <a:rPr lang="fr-FR" b="1" dirty="0"/>
              <a:t>Coût</a:t>
            </a:r>
            <a:r>
              <a:rPr lang="fr-FR" dirty="0"/>
              <a:t> = Somme de charges</a:t>
            </a:r>
          </a:p>
          <a:p>
            <a:pPr marL="0" indent="0">
              <a:buNone/>
            </a:pPr>
            <a:r>
              <a:rPr lang="fr-FR" b="1" dirty="0"/>
              <a:t>Marge</a:t>
            </a:r>
            <a:r>
              <a:rPr lang="fr-FR" dirty="0"/>
              <a:t> = Ventes – </a:t>
            </a:r>
            <a:r>
              <a:rPr lang="fr-FR" b="1" dirty="0"/>
              <a:t>une partie </a:t>
            </a:r>
            <a:r>
              <a:rPr lang="fr-FR" dirty="0"/>
              <a:t>des charges</a:t>
            </a:r>
          </a:p>
          <a:p>
            <a:pPr marL="0" indent="0">
              <a:buNone/>
            </a:pPr>
            <a:r>
              <a:rPr lang="fr-FR" sz="2400" i="1" dirty="0"/>
              <a:t>Ex. Marge sur coûts variables = Ventes – coûts variables</a:t>
            </a:r>
          </a:p>
          <a:p>
            <a:pPr marL="0" indent="0">
              <a:buNone/>
            </a:pPr>
            <a:endParaRPr lang="fr-FR" sz="700" i="1" dirty="0"/>
          </a:p>
          <a:p>
            <a:pPr marL="0" indent="0">
              <a:buNone/>
            </a:pPr>
            <a:r>
              <a:rPr lang="fr-FR" b="1" dirty="0"/>
              <a:t>Résultat</a:t>
            </a:r>
            <a:r>
              <a:rPr lang="fr-FR" dirty="0"/>
              <a:t> = Ventes – </a:t>
            </a:r>
            <a:r>
              <a:rPr lang="fr-FR" b="1" dirty="0"/>
              <a:t>l’intégralité</a:t>
            </a:r>
            <a:r>
              <a:rPr lang="fr-FR" dirty="0"/>
              <a:t> des charges</a:t>
            </a:r>
          </a:p>
          <a:p>
            <a:pPr marL="0" indent="0">
              <a:buNone/>
            </a:pPr>
            <a:r>
              <a:rPr lang="fr-FR" sz="2400" i="1" dirty="0"/>
              <a:t>Ex. Résultat = ∑Produits - ∑charges</a:t>
            </a:r>
          </a:p>
          <a:p>
            <a:pPr marL="0" indent="0">
              <a:buNone/>
            </a:pPr>
            <a:endParaRPr lang="fr-FR" sz="700" i="1" dirty="0"/>
          </a:p>
          <a:p>
            <a:pPr marL="0" indent="0" algn="just">
              <a:buNone/>
            </a:pPr>
            <a:r>
              <a:rPr lang="fr-FR" sz="2400" dirty="0"/>
              <a:t>=&gt; Les marges et résultats peuvent être déterminées soit en </a:t>
            </a:r>
            <a:r>
              <a:rPr lang="fr-FR" sz="2400" b="1" dirty="0"/>
              <a:t>unitaire</a:t>
            </a:r>
            <a:r>
              <a:rPr lang="fr-FR" sz="2400" dirty="0"/>
              <a:t> (pour une marchandise produite ou vendue) soit en </a:t>
            </a:r>
            <a:r>
              <a:rPr lang="fr-FR" sz="2400" b="1" dirty="0"/>
              <a:t>global</a:t>
            </a:r>
            <a:r>
              <a:rPr lang="fr-FR" sz="2400" dirty="0"/>
              <a:t> (pour l’intégralité des marchandises vendues sur la période). Généralement, on note les deux informations dans le même tableau : </a:t>
            </a:r>
            <a:endParaRPr lang="fr-FR" sz="1800" i="1" dirty="0"/>
          </a:p>
          <a:p>
            <a:pPr marL="0" indent="0">
              <a:buNone/>
            </a:pPr>
            <a:endParaRPr lang="fr-FR" sz="2400" i="1" dirty="0"/>
          </a:p>
        </p:txBody>
      </p:sp>
      <p:graphicFrame>
        <p:nvGraphicFramePr>
          <p:cNvPr id="4" name="Tableau 3"/>
          <p:cNvGraphicFramePr>
            <a:graphicFrameLocks noGrp="1"/>
          </p:cNvGraphicFramePr>
          <p:nvPr/>
        </p:nvGraphicFramePr>
        <p:xfrm>
          <a:off x="4223792" y="5157192"/>
          <a:ext cx="6096000" cy="1112520"/>
        </p:xfrm>
        <a:graphic>
          <a:graphicData uri="http://schemas.openxmlformats.org/drawingml/2006/table">
            <a:tbl>
              <a:tblPr firstRow="1" bandRow="1">
                <a:tableStyleId>{5940675A-B579-460E-94D1-54222C63F5DA}</a:tableStyleId>
              </a:tblPr>
              <a:tblGrid>
                <a:gridCol w="1524000">
                  <a:extLst>
                    <a:ext uri="{9D8B030D-6E8A-4147-A177-3AD203B41FA5}">
                      <a16:colId xmlns:a16="http://schemas.microsoft.com/office/drawing/2014/main" val="34965874"/>
                    </a:ext>
                  </a:extLst>
                </a:gridCol>
                <a:gridCol w="1524000">
                  <a:extLst>
                    <a:ext uri="{9D8B030D-6E8A-4147-A177-3AD203B41FA5}">
                      <a16:colId xmlns:a16="http://schemas.microsoft.com/office/drawing/2014/main" val="2304427401"/>
                    </a:ext>
                  </a:extLst>
                </a:gridCol>
                <a:gridCol w="1524000">
                  <a:extLst>
                    <a:ext uri="{9D8B030D-6E8A-4147-A177-3AD203B41FA5}">
                      <a16:colId xmlns:a16="http://schemas.microsoft.com/office/drawing/2014/main" val="2029413604"/>
                    </a:ext>
                  </a:extLst>
                </a:gridCol>
                <a:gridCol w="1524000">
                  <a:extLst>
                    <a:ext uri="{9D8B030D-6E8A-4147-A177-3AD203B41FA5}">
                      <a16:colId xmlns:a16="http://schemas.microsoft.com/office/drawing/2014/main" val="1350702252"/>
                    </a:ext>
                  </a:extLst>
                </a:gridCol>
              </a:tblGrid>
              <a:tr h="370840">
                <a:tc>
                  <a:txBody>
                    <a:bodyPr/>
                    <a:lstStyle/>
                    <a:p>
                      <a:endParaRPr lang="fr-FR" dirty="0"/>
                    </a:p>
                  </a:txBody>
                  <a:tcPr/>
                </a:tc>
                <a:tc gridSpan="3">
                  <a:txBody>
                    <a:bodyPr/>
                    <a:lstStyle/>
                    <a:p>
                      <a:pPr algn="ctr"/>
                      <a:r>
                        <a:rPr lang="fr-FR" b="1" dirty="0"/>
                        <a:t>Objet de coût A</a:t>
                      </a:r>
                    </a:p>
                  </a:txBody>
                  <a:tcP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3964832098"/>
                  </a:ext>
                </a:extLst>
              </a:tr>
              <a:tr h="370840">
                <a:tc>
                  <a:txBody>
                    <a:bodyPr/>
                    <a:lstStyle/>
                    <a:p>
                      <a:endParaRPr lang="fr-FR"/>
                    </a:p>
                  </a:txBody>
                  <a:tcPr/>
                </a:tc>
                <a:tc>
                  <a:txBody>
                    <a:bodyPr/>
                    <a:lstStyle/>
                    <a:p>
                      <a:pPr algn="ctr"/>
                      <a:r>
                        <a:rPr lang="fr-FR" dirty="0"/>
                        <a:t>Quantité</a:t>
                      </a:r>
                    </a:p>
                  </a:txBody>
                  <a:tcPr/>
                </a:tc>
                <a:tc>
                  <a:txBody>
                    <a:bodyPr/>
                    <a:lstStyle/>
                    <a:p>
                      <a:pPr algn="ctr"/>
                      <a:r>
                        <a:rPr lang="fr-FR" dirty="0"/>
                        <a:t>PU</a:t>
                      </a:r>
                    </a:p>
                  </a:txBody>
                  <a:tcPr/>
                </a:tc>
                <a:tc>
                  <a:txBody>
                    <a:bodyPr/>
                    <a:lstStyle/>
                    <a:p>
                      <a:pPr algn="ctr"/>
                      <a:r>
                        <a:rPr lang="fr-FR" dirty="0"/>
                        <a:t>Total</a:t>
                      </a:r>
                    </a:p>
                  </a:txBody>
                  <a:tcPr/>
                </a:tc>
                <a:extLst>
                  <a:ext uri="{0D108BD9-81ED-4DB2-BD59-A6C34878D82A}">
                    <a16:rowId xmlns:a16="http://schemas.microsoft.com/office/drawing/2014/main" val="1826613982"/>
                  </a:ext>
                </a:extLst>
              </a:tr>
              <a:tr h="370840">
                <a:tc>
                  <a:txBody>
                    <a:bodyPr/>
                    <a:lstStyle/>
                    <a:p>
                      <a:r>
                        <a:rPr lang="fr-FR" dirty="0"/>
                        <a:t>Charge</a:t>
                      </a:r>
                      <a:r>
                        <a:rPr lang="fr-FR" baseline="0" dirty="0"/>
                        <a:t> 1</a:t>
                      </a:r>
                      <a:endParaRPr lang="fr-FR" dirty="0"/>
                    </a:p>
                  </a:txBody>
                  <a:tcPr/>
                </a:tc>
                <a:tc>
                  <a:txBody>
                    <a:bodyPr/>
                    <a:lstStyle/>
                    <a:p>
                      <a:pPr algn="ctr"/>
                      <a:r>
                        <a:rPr lang="fr-FR" dirty="0"/>
                        <a:t>100</a:t>
                      </a:r>
                    </a:p>
                  </a:txBody>
                  <a:tcPr/>
                </a:tc>
                <a:tc>
                  <a:txBody>
                    <a:bodyPr/>
                    <a:lstStyle/>
                    <a:p>
                      <a:pPr algn="ctr"/>
                      <a:r>
                        <a:rPr lang="fr-FR" dirty="0"/>
                        <a:t>2 €</a:t>
                      </a:r>
                    </a:p>
                  </a:txBody>
                  <a:tcPr/>
                </a:tc>
                <a:tc>
                  <a:txBody>
                    <a:bodyPr/>
                    <a:lstStyle/>
                    <a:p>
                      <a:pPr algn="ctr"/>
                      <a:r>
                        <a:rPr lang="fr-FR" dirty="0"/>
                        <a:t>200 €</a:t>
                      </a:r>
                    </a:p>
                  </a:txBody>
                  <a:tcPr/>
                </a:tc>
                <a:extLst>
                  <a:ext uri="{0D108BD9-81ED-4DB2-BD59-A6C34878D82A}">
                    <a16:rowId xmlns:a16="http://schemas.microsoft.com/office/drawing/2014/main" val="3300933017"/>
                  </a:ext>
                </a:extLst>
              </a:tr>
            </a:tbl>
          </a:graphicData>
        </a:graphic>
      </p:graphicFrame>
    </p:spTree>
    <p:extLst>
      <p:ext uri="{BB962C8B-B14F-4D97-AF65-F5344CB8AC3E}">
        <p14:creationId xmlns:p14="http://schemas.microsoft.com/office/powerpoint/2010/main" val="34244909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274638"/>
            <a:ext cx="8229600" cy="850106"/>
          </a:xfrm>
        </p:spPr>
        <p:txBody>
          <a:bodyPr>
            <a:normAutofit fontScale="90000"/>
          </a:bodyPr>
          <a:lstStyle/>
          <a:p>
            <a:pPr algn="l"/>
            <a:r>
              <a:rPr lang="fr-FR" b="1" dirty="0">
                <a:solidFill>
                  <a:srgbClr val="0070C0"/>
                </a:solidFill>
              </a:rPr>
              <a:t>4. Typologie de charges et de coûts</a:t>
            </a:r>
            <a:br>
              <a:rPr lang="fr-FR" b="1" dirty="0">
                <a:solidFill>
                  <a:srgbClr val="0070C0"/>
                </a:solidFill>
              </a:rPr>
            </a:br>
            <a:endParaRPr lang="fr-FR" sz="3600" dirty="0"/>
          </a:p>
        </p:txBody>
      </p:sp>
      <p:sp>
        <p:nvSpPr>
          <p:cNvPr id="3" name="Espace réservé du contenu 2"/>
          <p:cNvSpPr>
            <a:spLocks noGrp="1"/>
          </p:cNvSpPr>
          <p:nvPr>
            <p:ph idx="1"/>
          </p:nvPr>
        </p:nvSpPr>
        <p:spPr>
          <a:xfrm>
            <a:off x="1981200" y="1052737"/>
            <a:ext cx="8229600" cy="4525963"/>
          </a:xfrm>
        </p:spPr>
        <p:txBody>
          <a:bodyPr/>
          <a:lstStyle/>
          <a:p>
            <a:pPr marL="0" indent="0">
              <a:buNone/>
            </a:pPr>
            <a:r>
              <a:rPr lang="fr-FR" dirty="0"/>
              <a:t>Distinction </a:t>
            </a:r>
          </a:p>
          <a:p>
            <a:pPr marL="0" indent="0" algn="ctr">
              <a:buNone/>
            </a:pPr>
            <a:endParaRPr lang="fr-FR" sz="2400" i="1" dirty="0"/>
          </a:p>
        </p:txBody>
      </p:sp>
      <p:graphicFrame>
        <p:nvGraphicFramePr>
          <p:cNvPr id="4" name="Tableau 3"/>
          <p:cNvGraphicFramePr>
            <a:graphicFrameLocks noGrp="1"/>
          </p:cNvGraphicFramePr>
          <p:nvPr>
            <p:extLst>
              <p:ext uri="{D42A27DB-BD31-4B8C-83A1-F6EECF244321}">
                <p14:modId xmlns:p14="http://schemas.microsoft.com/office/powerpoint/2010/main" val="4118632298"/>
              </p:ext>
            </p:extLst>
          </p:nvPr>
        </p:nvGraphicFramePr>
        <p:xfrm>
          <a:off x="411480" y="1752236"/>
          <a:ext cx="11369040" cy="970536"/>
        </p:xfrm>
        <a:graphic>
          <a:graphicData uri="http://schemas.openxmlformats.org/drawingml/2006/table">
            <a:tbl>
              <a:tblPr firstRow="1" bandRow="1">
                <a:tableStyleId>{5C22544A-7EE6-4342-B048-85BDC9FD1C3A}</a:tableStyleId>
              </a:tblPr>
              <a:tblGrid>
                <a:gridCol w="5684520">
                  <a:extLst>
                    <a:ext uri="{9D8B030D-6E8A-4147-A177-3AD203B41FA5}">
                      <a16:colId xmlns:a16="http://schemas.microsoft.com/office/drawing/2014/main" val="2159371292"/>
                    </a:ext>
                  </a:extLst>
                </a:gridCol>
                <a:gridCol w="5684520">
                  <a:extLst>
                    <a:ext uri="{9D8B030D-6E8A-4147-A177-3AD203B41FA5}">
                      <a16:colId xmlns:a16="http://schemas.microsoft.com/office/drawing/2014/main" val="4127767583"/>
                    </a:ext>
                  </a:extLst>
                </a:gridCol>
              </a:tblGrid>
              <a:tr h="273449">
                <a:tc>
                  <a:txBody>
                    <a:bodyPr/>
                    <a:lstStyle/>
                    <a:p>
                      <a:pPr algn="ctr"/>
                      <a:r>
                        <a:rPr lang="fr-FR" sz="1800" i="1" dirty="0"/>
                        <a:t>Coûts directs</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800" i="1" dirty="0"/>
                        <a:t>coûts indirects</a:t>
                      </a:r>
                      <a:endParaRPr lang="fr-FR" dirty="0"/>
                    </a:p>
                  </a:txBody>
                  <a:tcPr/>
                </a:tc>
                <a:extLst>
                  <a:ext uri="{0D108BD9-81ED-4DB2-BD59-A6C34878D82A}">
                    <a16:rowId xmlns:a16="http://schemas.microsoft.com/office/drawing/2014/main" val="2513786284"/>
                  </a:ext>
                </a:extLst>
              </a:tr>
              <a:tr h="604776">
                <a:tc>
                  <a:txBody>
                    <a:bodyPr/>
                    <a:lstStyle/>
                    <a:p>
                      <a:pPr algn="just"/>
                      <a:r>
                        <a:rPr lang="fr-FR" dirty="0"/>
                        <a:t>Coûts directement affectable à l’objet de coût</a:t>
                      </a:r>
                    </a:p>
                  </a:txBody>
                  <a:tcPr/>
                </a:tc>
                <a:tc>
                  <a:txBody>
                    <a:bodyPr/>
                    <a:lstStyle/>
                    <a:p>
                      <a:pPr algn="just"/>
                      <a:r>
                        <a:rPr lang="fr-FR" dirty="0"/>
                        <a:t>Coût non directement affectable à l’objet de coûts</a:t>
                      </a:r>
                    </a:p>
                  </a:txBody>
                  <a:tcPr/>
                </a:tc>
                <a:extLst>
                  <a:ext uri="{0D108BD9-81ED-4DB2-BD59-A6C34878D82A}">
                    <a16:rowId xmlns:a16="http://schemas.microsoft.com/office/drawing/2014/main" val="2419716372"/>
                  </a:ext>
                </a:extLst>
              </a:tr>
            </a:tbl>
          </a:graphicData>
        </a:graphic>
      </p:graphicFrame>
      <p:sp>
        <p:nvSpPr>
          <p:cNvPr id="6" name="Espace réservé du contenu 2"/>
          <p:cNvSpPr txBox="1">
            <a:spLocks/>
          </p:cNvSpPr>
          <p:nvPr/>
        </p:nvSpPr>
        <p:spPr>
          <a:xfrm>
            <a:off x="2126324" y="4093817"/>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dirty="0"/>
              <a:t>Pour </a:t>
            </a:r>
            <a:r>
              <a:rPr lang="fr-FR" dirty="0" err="1"/>
              <a:t>Kalypso</a:t>
            </a:r>
            <a:r>
              <a:rPr lang="fr-FR" dirty="0"/>
              <a:t>, trouvez</a:t>
            </a:r>
            <a:r>
              <a:rPr lang="fr-FR" sz="2400" dirty="0"/>
              <a:t> </a:t>
            </a:r>
          </a:p>
          <a:p>
            <a:pPr>
              <a:buFontTx/>
              <a:buChar char="-"/>
            </a:pPr>
            <a:r>
              <a:rPr lang="fr-FR" sz="2400" dirty="0"/>
              <a:t>Les charges directes :</a:t>
            </a:r>
          </a:p>
          <a:p>
            <a:pPr>
              <a:buFontTx/>
              <a:buChar char="-"/>
            </a:pPr>
            <a:endParaRPr lang="fr-FR" sz="2400" dirty="0"/>
          </a:p>
          <a:p>
            <a:pPr>
              <a:buFontTx/>
              <a:buChar char="-"/>
            </a:pPr>
            <a:r>
              <a:rPr lang="fr-FR" sz="2400" dirty="0"/>
              <a:t>Les charges indirectes :</a:t>
            </a:r>
          </a:p>
        </p:txBody>
      </p:sp>
    </p:spTree>
    <p:extLst>
      <p:ext uri="{BB962C8B-B14F-4D97-AF65-F5344CB8AC3E}">
        <p14:creationId xmlns:p14="http://schemas.microsoft.com/office/powerpoint/2010/main" val="2586095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txBox="1">
            <a:spLocks/>
          </p:cNvSpPr>
          <p:nvPr/>
        </p:nvSpPr>
        <p:spPr>
          <a:xfrm>
            <a:off x="1981200" y="274638"/>
            <a:ext cx="8229600" cy="850106"/>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b="1" dirty="0">
                <a:solidFill>
                  <a:srgbClr val="0070C0"/>
                </a:solidFill>
              </a:rPr>
              <a:t>5. La clé de répartition (unité d’œuvre)</a:t>
            </a:r>
            <a:br>
              <a:rPr lang="fr-FR" b="1" dirty="0">
                <a:solidFill>
                  <a:srgbClr val="0070C0"/>
                </a:solidFill>
              </a:rPr>
            </a:br>
            <a:endParaRPr lang="fr-FR" sz="3600" dirty="0"/>
          </a:p>
        </p:txBody>
      </p:sp>
      <p:sp>
        <p:nvSpPr>
          <p:cNvPr id="4" name="Espace réservé du contenu 2"/>
          <p:cNvSpPr txBox="1">
            <a:spLocks/>
          </p:cNvSpPr>
          <p:nvPr/>
        </p:nvSpPr>
        <p:spPr>
          <a:xfrm>
            <a:off x="1847528" y="908721"/>
            <a:ext cx="822960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u="sng" dirty="0"/>
              <a:t>Définition : </a:t>
            </a:r>
            <a:r>
              <a:rPr lang="fr-FR" sz="2400" dirty="0"/>
              <a:t>Unité de mesure permettant de répartir logiquement la charge indirecte sur les objet de coûts. </a:t>
            </a:r>
          </a:p>
          <a:p>
            <a:pPr marL="0" indent="0">
              <a:buNone/>
            </a:pPr>
            <a:endParaRPr lang="fr-FR" sz="600" dirty="0"/>
          </a:p>
          <a:p>
            <a:pPr marL="0" indent="0">
              <a:buNone/>
            </a:pPr>
            <a:r>
              <a:rPr lang="fr-FR" sz="2400" u="sng" dirty="0"/>
              <a:t>Principe </a:t>
            </a:r>
            <a:r>
              <a:rPr lang="fr-FR" sz="2400" dirty="0"/>
              <a:t>: La clé de répartition doit permettre de correctement attribuer les charges aux objets de coût. </a:t>
            </a:r>
          </a:p>
          <a:p>
            <a:pPr marL="0" indent="0">
              <a:buNone/>
            </a:pPr>
            <a:endParaRPr lang="fr-FR" sz="600" dirty="0"/>
          </a:p>
          <a:p>
            <a:pPr marL="0" indent="0">
              <a:buNone/>
            </a:pPr>
            <a:r>
              <a:rPr lang="fr-FR" sz="2400" u="sng" dirty="0"/>
              <a:t>Méthode de calcul </a:t>
            </a:r>
            <a:r>
              <a:rPr lang="fr-FR" sz="2400" dirty="0"/>
              <a:t>: </a:t>
            </a:r>
          </a:p>
          <a:p>
            <a:pPr marL="0" indent="0">
              <a:buNone/>
            </a:pPr>
            <a:r>
              <a:rPr lang="fr-FR" sz="2000" dirty="0"/>
              <a:t>-&gt; Déterminer le montant de la charge (souvent donnée dans l’énoncé). </a:t>
            </a:r>
          </a:p>
          <a:p>
            <a:pPr marL="0" indent="0">
              <a:buNone/>
            </a:pPr>
            <a:r>
              <a:rPr lang="fr-FR" sz="2000" dirty="0"/>
              <a:t>-&gt; Déterminer le nombre total de clé de répartition</a:t>
            </a:r>
          </a:p>
          <a:p>
            <a:pPr marL="0" indent="0">
              <a:buNone/>
            </a:pPr>
            <a:r>
              <a:rPr lang="fr-FR" sz="2000" dirty="0"/>
              <a:t>-&gt; Calculez le coût pour une unité de la clé de répartition (Coût / nb de clés)</a:t>
            </a:r>
          </a:p>
          <a:p>
            <a:pPr marL="0" indent="0">
              <a:buNone/>
            </a:pPr>
            <a:endParaRPr lang="fr-FR" sz="600" dirty="0"/>
          </a:p>
          <a:p>
            <a:pPr marL="0" indent="0" algn="just">
              <a:buNone/>
            </a:pPr>
            <a:r>
              <a:rPr lang="fr-FR" sz="2400" u="sng" dirty="0"/>
              <a:t>Remarque </a:t>
            </a:r>
            <a:r>
              <a:rPr lang="fr-FR" sz="2400" dirty="0"/>
              <a:t>: </a:t>
            </a:r>
            <a:r>
              <a:rPr lang="fr-FR" sz="2000" dirty="0"/>
              <a:t>Si la clé de répartition est mal choisie, alors une partie des charges qui aurait dû être supportée par un objet de coût l’est par un autre objet de coût. On parlera de </a:t>
            </a:r>
            <a:r>
              <a:rPr lang="fr-FR" sz="2000" b="1" dirty="0"/>
              <a:t>subventionnement croisé </a:t>
            </a:r>
            <a:r>
              <a:rPr lang="fr-FR" sz="2000" dirty="0"/>
              <a:t>(un objet de coût supporte des charges affectables à un autre).   </a:t>
            </a:r>
          </a:p>
          <a:p>
            <a:pPr marL="0" indent="0">
              <a:buNone/>
            </a:pPr>
            <a:endParaRPr lang="fr-FR" sz="2400" dirty="0"/>
          </a:p>
          <a:p>
            <a:pPr marL="0" indent="0">
              <a:buNone/>
            </a:pPr>
            <a:endParaRPr lang="fr-FR" sz="2400" dirty="0"/>
          </a:p>
          <a:p>
            <a:pPr marL="0" indent="0">
              <a:buNone/>
            </a:pPr>
            <a:endParaRPr lang="fr-FR" sz="2400" u="sng" dirty="0"/>
          </a:p>
          <a:p>
            <a:pPr marL="0" indent="0">
              <a:buNone/>
            </a:pPr>
            <a:endParaRPr lang="fr-FR" sz="2400" u="sng" dirty="0"/>
          </a:p>
          <a:p>
            <a:pPr marL="0" indent="0">
              <a:buNone/>
            </a:pPr>
            <a:endParaRPr lang="fr-FR" sz="2800" dirty="0"/>
          </a:p>
        </p:txBody>
      </p:sp>
    </p:spTree>
    <p:extLst>
      <p:ext uri="{BB962C8B-B14F-4D97-AF65-F5344CB8AC3E}">
        <p14:creationId xmlns:p14="http://schemas.microsoft.com/office/powerpoint/2010/main" val="3443293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396240" y="980729"/>
            <a:ext cx="11297920"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000" dirty="0"/>
              <a:t>Dans une pizzeria le chef travaille 150 heures dans le mois pour un salaire de 2 000 €. Dans ce laps de temps, il a fabriqué  750 pizzas « 4 fromages » et 250 pizzas hawaïennes et 140 </a:t>
            </a:r>
            <a:r>
              <a:rPr lang="fr-FR" sz="2000" dirty="0" err="1"/>
              <a:t>Margheritas</a:t>
            </a:r>
            <a:r>
              <a:rPr lang="fr-FR" sz="2000" dirty="0"/>
              <a:t>. </a:t>
            </a:r>
          </a:p>
          <a:p>
            <a:pPr>
              <a:buAutoNum type="arabicParenR"/>
            </a:pPr>
            <a:r>
              <a:rPr lang="fr-FR" sz="1600" b="1" dirty="0"/>
              <a:t>En supposant que la clé de répartition sera le nombre de pizzas fabriquées, quel sera le coût du salaire supporté par une pizza ? Sur quel hypothèses cette clé de répartition s’appuie t elle ?  </a:t>
            </a:r>
          </a:p>
          <a:p>
            <a:pPr>
              <a:buFont typeface="Symbol" panose="05050102010706020507" pitchFamily="18" charset="2"/>
              <a:buChar char="Þ"/>
            </a:pPr>
            <a:r>
              <a:rPr lang="fr-FR" sz="1800" dirty="0"/>
              <a:t>Clé de répartition : nombre de pizzas. </a:t>
            </a:r>
          </a:p>
          <a:p>
            <a:pPr lvl="1">
              <a:buFont typeface="Symbol" panose="05050102010706020507" pitchFamily="18" charset="2"/>
              <a:buChar char="Þ"/>
            </a:pPr>
            <a:r>
              <a:rPr lang="fr-FR" sz="1600" dirty="0"/>
              <a:t>Coût total :</a:t>
            </a:r>
          </a:p>
          <a:p>
            <a:pPr lvl="1">
              <a:buFont typeface="Symbol" panose="05050102010706020507" pitchFamily="18" charset="2"/>
              <a:buChar char="Þ"/>
            </a:pPr>
            <a:r>
              <a:rPr lang="fr-FR" sz="1600" dirty="0"/>
              <a:t> Clé de réparation (nombre de pizzas) =</a:t>
            </a:r>
          </a:p>
          <a:p>
            <a:pPr lvl="1">
              <a:buFont typeface="Symbol" panose="05050102010706020507" pitchFamily="18" charset="2"/>
              <a:buChar char="Þ"/>
            </a:pPr>
            <a:r>
              <a:rPr lang="fr-FR" sz="1600" dirty="0"/>
              <a:t> Coût salarial pour 1 pizza = </a:t>
            </a:r>
          </a:p>
          <a:p>
            <a:pPr marL="0" indent="0">
              <a:buNone/>
            </a:pPr>
            <a:r>
              <a:rPr lang="fr-FR" sz="1600" b="1" dirty="0"/>
              <a:t>2. Sachant que la 4 formages nécessite 10 minutes de fabrication alors que les pizzas hawaïennes et Margherita nécessitent 5 min, le coût par clé de répartition serait le suivant. Comparez ces coûts à ceux de la question 1 et commentez les résultats.  </a:t>
            </a:r>
          </a:p>
          <a:p>
            <a:pPr lvl="1">
              <a:buFont typeface="Symbol" panose="05050102010706020507" pitchFamily="18" charset="2"/>
              <a:buChar char="Þ"/>
            </a:pPr>
            <a:r>
              <a:rPr lang="fr-FR" sz="2000" dirty="0"/>
              <a:t>Coût total : 2000 €</a:t>
            </a:r>
          </a:p>
          <a:p>
            <a:pPr lvl="1">
              <a:buFont typeface="Symbol" panose="05050102010706020507" pitchFamily="18" charset="2"/>
              <a:buChar char="Þ"/>
            </a:pPr>
            <a:r>
              <a:rPr lang="fr-FR" sz="2000" dirty="0"/>
              <a:t> Clé de réparation (nombre de pizza) = 750 * 10 min + (250 + 140) * 5 min = 9450 minutes</a:t>
            </a:r>
          </a:p>
          <a:p>
            <a:pPr lvl="1">
              <a:buFont typeface="Symbol" panose="05050102010706020507" pitchFamily="18" charset="2"/>
              <a:buChar char="Þ"/>
            </a:pPr>
            <a:r>
              <a:rPr lang="fr-FR" sz="2000" dirty="0"/>
              <a:t> Coût salarial pour 1 minutes de fabrication = 2000 / 9450 = 0,21 € / minute de fabrication</a:t>
            </a:r>
          </a:p>
          <a:p>
            <a:pPr>
              <a:buFont typeface="Symbol" panose="05050102010706020507" pitchFamily="18" charset="2"/>
              <a:buChar char="Þ"/>
            </a:pPr>
            <a:endParaRPr lang="fr-FR" sz="2400" dirty="0"/>
          </a:p>
          <a:p>
            <a:pPr marL="0" indent="0">
              <a:buNone/>
            </a:pPr>
            <a:r>
              <a:rPr lang="fr-FR" sz="2400" dirty="0"/>
              <a:t> </a:t>
            </a:r>
            <a:endParaRPr lang="fr-FR" sz="2000" dirty="0"/>
          </a:p>
          <a:p>
            <a:pPr marL="0" indent="0">
              <a:buNone/>
            </a:pPr>
            <a:endParaRPr lang="fr-FR" sz="2400" u="sng" dirty="0"/>
          </a:p>
          <a:p>
            <a:pPr marL="0" indent="0">
              <a:buNone/>
            </a:pPr>
            <a:endParaRPr lang="fr-FR" sz="2400" u="sng" dirty="0"/>
          </a:p>
          <a:p>
            <a:pPr marL="0" indent="0">
              <a:buNone/>
            </a:pPr>
            <a:endParaRPr lang="fr-FR" sz="2800" dirty="0"/>
          </a:p>
        </p:txBody>
      </p:sp>
      <p:graphicFrame>
        <p:nvGraphicFramePr>
          <p:cNvPr id="4" name="Tableau 3"/>
          <p:cNvGraphicFramePr>
            <a:graphicFrameLocks noGrp="1"/>
          </p:cNvGraphicFramePr>
          <p:nvPr>
            <p:extLst>
              <p:ext uri="{D42A27DB-BD31-4B8C-83A1-F6EECF244321}">
                <p14:modId xmlns:p14="http://schemas.microsoft.com/office/powerpoint/2010/main" val="823856198"/>
              </p:ext>
            </p:extLst>
          </p:nvPr>
        </p:nvGraphicFramePr>
        <p:xfrm>
          <a:off x="6553199" y="2022689"/>
          <a:ext cx="5405121" cy="1107440"/>
        </p:xfrm>
        <a:graphic>
          <a:graphicData uri="http://schemas.openxmlformats.org/drawingml/2006/table">
            <a:tbl>
              <a:tblPr firstRow="1" bandRow="1">
                <a:tableStyleId>{5C22544A-7EE6-4342-B048-85BDC9FD1C3A}</a:tableStyleId>
              </a:tblPr>
              <a:tblGrid>
                <a:gridCol w="1801707">
                  <a:extLst>
                    <a:ext uri="{9D8B030D-6E8A-4147-A177-3AD203B41FA5}">
                      <a16:colId xmlns:a16="http://schemas.microsoft.com/office/drawing/2014/main" val="3796987740"/>
                    </a:ext>
                  </a:extLst>
                </a:gridCol>
                <a:gridCol w="1801707">
                  <a:extLst>
                    <a:ext uri="{9D8B030D-6E8A-4147-A177-3AD203B41FA5}">
                      <a16:colId xmlns:a16="http://schemas.microsoft.com/office/drawing/2014/main" val="4091250388"/>
                    </a:ext>
                  </a:extLst>
                </a:gridCol>
                <a:gridCol w="1801707">
                  <a:extLst>
                    <a:ext uri="{9D8B030D-6E8A-4147-A177-3AD203B41FA5}">
                      <a16:colId xmlns:a16="http://schemas.microsoft.com/office/drawing/2014/main" val="283786667"/>
                    </a:ext>
                  </a:extLst>
                </a:gridCol>
              </a:tblGrid>
              <a:tr h="360040">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884447286"/>
                  </a:ext>
                </a:extLst>
              </a:tr>
              <a:tr h="370840">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242292712"/>
                  </a:ext>
                </a:extLst>
              </a:tr>
              <a:tr h="370840">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504075853"/>
                  </a:ext>
                </a:extLst>
              </a:tr>
            </a:tbl>
          </a:graphicData>
        </a:graphic>
      </p:graphicFrame>
      <p:sp>
        <p:nvSpPr>
          <p:cNvPr id="5" name="Titre 1"/>
          <p:cNvSpPr txBox="1">
            <a:spLocks/>
          </p:cNvSpPr>
          <p:nvPr/>
        </p:nvSpPr>
        <p:spPr>
          <a:xfrm>
            <a:off x="1981200" y="274638"/>
            <a:ext cx="8229600" cy="850106"/>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b="1" dirty="0">
                <a:solidFill>
                  <a:srgbClr val="0070C0"/>
                </a:solidFill>
              </a:rPr>
              <a:t>5. La clé de répartition - corrigé</a:t>
            </a:r>
            <a:br>
              <a:rPr lang="fr-FR" b="1" dirty="0">
                <a:solidFill>
                  <a:srgbClr val="0070C0"/>
                </a:solidFill>
              </a:rPr>
            </a:br>
            <a:endParaRPr lang="fr-FR" sz="3600" dirty="0"/>
          </a:p>
        </p:txBody>
      </p:sp>
      <p:graphicFrame>
        <p:nvGraphicFramePr>
          <p:cNvPr id="7" name="Tableau 6"/>
          <p:cNvGraphicFramePr>
            <a:graphicFrameLocks noGrp="1"/>
          </p:cNvGraphicFramePr>
          <p:nvPr>
            <p:extLst>
              <p:ext uri="{D42A27DB-BD31-4B8C-83A1-F6EECF244321}">
                <p14:modId xmlns:p14="http://schemas.microsoft.com/office/powerpoint/2010/main" val="681779911"/>
              </p:ext>
            </p:extLst>
          </p:nvPr>
        </p:nvGraphicFramePr>
        <p:xfrm>
          <a:off x="1981200" y="5029944"/>
          <a:ext cx="8363271" cy="1107440"/>
        </p:xfrm>
        <a:graphic>
          <a:graphicData uri="http://schemas.openxmlformats.org/drawingml/2006/table">
            <a:tbl>
              <a:tblPr firstRow="1" bandRow="1">
                <a:tableStyleId>{5C22544A-7EE6-4342-B048-85BDC9FD1C3A}</a:tableStyleId>
              </a:tblPr>
              <a:tblGrid>
                <a:gridCol w="2787757">
                  <a:extLst>
                    <a:ext uri="{9D8B030D-6E8A-4147-A177-3AD203B41FA5}">
                      <a16:colId xmlns:a16="http://schemas.microsoft.com/office/drawing/2014/main" val="3796987740"/>
                    </a:ext>
                  </a:extLst>
                </a:gridCol>
                <a:gridCol w="2787757">
                  <a:extLst>
                    <a:ext uri="{9D8B030D-6E8A-4147-A177-3AD203B41FA5}">
                      <a16:colId xmlns:a16="http://schemas.microsoft.com/office/drawing/2014/main" val="4091250388"/>
                    </a:ext>
                  </a:extLst>
                </a:gridCol>
                <a:gridCol w="2787757">
                  <a:extLst>
                    <a:ext uri="{9D8B030D-6E8A-4147-A177-3AD203B41FA5}">
                      <a16:colId xmlns:a16="http://schemas.microsoft.com/office/drawing/2014/main" val="283786667"/>
                    </a:ext>
                  </a:extLst>
                </a:gridCol>
              </a:tblGrid>
              <a:tr h="360040">
                <a:tc>
                  <a:txBody>
                    <a:bodyPr/>
                    <a:lstStyle/>
                    <a:p>
                      <a:pPr algn="ctr"/>
                      <a:r>
                        <a:rPr lang="fr-FR" dirty="0"/>
                        <a:t>ODC : 4 fromages</a:t>
                      </a:r>
                    </a:p>
                  </a:txBody>
                  <a:tcPr/>
                </a:tc>
                <a:tc>
                  <a:txBody>
                    <a:bodyPr/>
                    <a:lstStyle/>
                    <a:p>
                      <a:pPr algn="ctr"/>
                      <a:r>
                        <a:rPr lang="fr-FR" dirty="0"/>
                        <a:t>ODC : </a:t>
                      </a:r>
                      <a:r>
                        <a:rPr lang="fr-FR" dirty="0" err="1"/>
                        <a:t>Margheritas</a:t>
                      </a:r>
                      <a:endParaRPr lang="fr-FR" dirty="0"/>
                    </a:p>
                  </a:txBody>
                  <a:tcPr/>
                </a:tc>
                <a:tc>
                  <a:txBody>
                    <a:bodyPr/>
                    <a:lstStyle/>
                    <a:p>
                      <a:pPr algn="ctr"/>
                      <a:r>
                        <a:rPr lang="fr-FR" dirty="0"/>
                        <a:t>ODC : </a:t>
                      </a:r>
                      <a:r>
                        <a:rPr lang="fr-FR" dirty="0" err="1"/>
                        <a:t>hawaiennes</a:t>
                      </a:r>
                      <a:endParaRPr lang="fr-FR" dirty="0"/>
                    </a:p>
                  </a:txBody>
                  <a:tcPr/>
                </a:tc>
                <a:extLst>
                  <a:ext uri="{0D108BD9-81ED-4DB2-BD59-A6C34878D82A}">
                    <a16:rowId xmlns:a16="http://schemas.microsoft.com/office/drawing/2014/main" val="2884447286"/>
                  </a:ext>
                </a:extLst>
              </a:tr>
              <a:tr h="370840">
                <a:tc>
                  <a:txBody>
                    <a:bodyPr/>
                    <a:lstStyle/>
                    <a:p>
                      <a:pPr algn="ctr"/>
                      <a:r>
                        <a:rPr lang="fr-FR" dirty="0"/>
                        <a:t>= 0,21 * 10</a:t>
                      </a:r>
                    </a:p>
                  </a:txBody>
                  <a:tcPr/>
                </a:tc>
                <a:tc>
                  <a:txBody>
                    <a:bodyPr/>
                    <a:lstStyle/>
                    <a:p>
                      <a:pPr algn="ctr"/>
                      <a:r>
                        <a:rPr lang="fr-FR" dirty="0"/>
                        <a:t>= 0,21 * 5</a:t>
                      </a:r>
                    </a:p>
                  </a:txBody>
                  <a:tcPr/>
                </a:tc>
                <a:tc>
                  <a:txBody>
                    <a:bodyPr/>
                    <a:lstStyle/>
                    <a:p>
                      <a:pPr algn="ctr"/>
                      <a:r>
                        <a:rPr lang="fr-FR" dirty="0"/>
                        <a:t>= 0,21 * 5</a:t>
                      </a:r>
                    </a:p>
                  </a:txBody>
                  <a:tcPr/>
                </a:tc>
                <a:extLst>
                  <a:ext uri="{0D108BD9-81ED-4DB2-BD59-A6C34878D82A}">
                    <a16:rowId xmlns:a16="http://schemas.microsoft.com/office/drawing/2014/main" val="3242292712"/>
                  </a:ext>
                </a:extLst>
              </a:tr>
              <a:tr h="370840">
                <a:tc>
                  <a:txBody>
                    <a:bodyPr/>
                    <a:lstStyle/>
                    <a:p>
                      <a:pPr algn="ctr"/>
                      <a:r>
                        <a:rPr lang="fr-FR" dirty="0"/>
                        <a:t>2,1 € / pizza</a:t>
                      </a:r>
                      <a:r>
                        <a:rPr lang="fr-FR" baseline="0" dirty="0"/>
                        <a:t> 4 fromages</a:t>
                      </a:r>
                      <a:endParaRPr lang="fr-FR" dirty="0"/>
                    </a:p>
                  </a:txBody>
                  <a:tcPr/>
                </a:tc>
                <a:tc>
                  <a:txBody>
                    <a:bodyPr/>
                    <a:lstStyle/>
                    <a:p>
                      <a:pPr algn="ctr"/>
                      <a:r>
                        <a:rPr lang="fr-FR" dirty="0"/>
                        <a:t>1,05 € par Margherita</a:t>
                      </a:r>
                    </a:p>
                  </a:txBody>
                  <a:tcPr/>
                </a:tc>
                <a:tc>
                  <a:txBody>
                    <a:bodyPr/>
                    <a:lstStyle/>
                    <a:p>
                      <a:pPr algn="ctr"/>
                      <a:r>
                        <a:rPr lang="fr-FR" dirty="0"/>
                        <a:t>1,05 € par hawaïenne</a:t>
                      </a:r>
                    </a:p>
                  </a:txBody>
                  <a:tcPr/>
                </a:tc>
                <a:extLst>
                  <a:ext uri="{0D108BD9-81ED-4DB2-BD59-A6C34878D82A}">
                    <a16:rowId xmlns:a16="http://schemas.microsoft.com/office/drawing/2014/main" val="1504075853"/>
                  </a:ext>
                </a:extLst>
              </a:tr>
            </a:tbl>
          </a:graphicData>
        </a:graphic>
      </p:graphicFrame>
    </p:spTree>
    <p:extLst>
      <p:ext uri="{BB962C8B-B14F-4D97-AF65-F5344CB8AC3E}">
        <p14:creationId xmlns:p14="http://schemas.microsoft.com/office/powerpoint/2010/main" val="568595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2"/>
          <p:cNvSpPr txBox="1">
            <a:spLocks/>
          </p:cNvSpPr>
          <p:nvPr/>
        </p:nvSpPr>
        <p:spPr>
          <a:xfrm>
            <a:off x="390100" y="1124744"/>
            <a:ext cx="1160929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000" dirty="0"/>
              <a:t>Le kebab du grand orient va ouvrir dans les prochaines semaines. Ils commercialisent 2 types de produits : (i) le kebab traditionnelle (KEB) et (ii) le kebab sans viande avec </a:t>
            </a:r>
            <a:r>
              <a:rPr lang="fr-FR" sz="2000" dirty="0" err="1"/>
              <a:t>kefta</a:t>
            </a:r>
            <a:r>
              <a:rPr lang="fr-FR" sz="2000" dirty="0"/>
              <a:t> (KEF). Ils compte vendre 150 KEB à 5 € et 100 unités de KEF à 6€ par semaine. </a:t>
            </a:r>
          </a:p>
          <a:p>
            <a:pPr marL="0" indent="0">
              <a:buNone/>
            </a:pPr>
            <a:r>
              <a:rPr lang="fr-FR" sz="2000" dirty="0"/>
              <a:t>Le coût du pain est de 0,15 € / sandwich, salade tomate oignons = 0,1 € par sandwich. La viande de Kebab revient à 0,85 € par sandwich et 0,65 € pour le </a:t>
            </a:r>
            <a:r>
              <a:rPr lang="fr-FR" sz="2000" dirty="0" err="1"/>
              <a:t>Kefta</a:t>
            </a:r>
            <a:r>
              <a:rPr lang="fr-FR" sz="2000" dirty="0"/>
              <a:t>. </a:t>
            </a:r>
          </a:p>
          <a:p>
            <a:pPr marL="0" indent="0">
              <a:buNone/>
            </a:pPr>
            <a:r>
              <a:rPr lang="fr-FR" sz="2000" dirty="0"/>
              <a:t>Le gérant travaille dans son entreprise et souhaite se verser 1500 € de salaire par mois. La production d’un kebab nécessite 2,5 minutes en moyenne contre 4 minutes pour un KEF (la production de la viande étant plus longue.  </a:t>
            </a:r>
          </a:p>
          <a:p>
            <a:pPr marL="0" indent="0">
              <a:buNone/>
            </a:pPr>
            <a:r>
              <a:rPr lang="fr-FR" sz="2000" dirty="0"/>
              <a:t>La cuisine (frigo, fours, grill) a été acheté 10 000 €. Ils souhaitent s’en servir sur 5 ans. </a:t>
            </a:r>
          </a:p>
          <a:p>
            <a:pPr marL="0" indent="0">
              <a:buNone/>
            </a:pPr>
            <a:r>
              <a:rPr lang="fr-FR" sz="2000" dirty="0"/>
              <a:t>Concernant les autres charges (loyers, assurances, communication etc…) représentent environ 2 500 € par mois. </a:t>
            </a:r>
          </a:p>
          <a:p>
            <a:pPr>
              <a:buAutoNum type="arabicParenR"/>
            </a:pPr>
            <a:r>
              <a:rPr lang="fr-FR" sz="1800" b="1" dirty="0"/>
              <a:t>Calculez le coût complet de chacun des sandwichs. </a:t>
            </a:r>
          </a:p>
          <a:p>
            <a:pPr>
              <a:buAutoNum type="arabicParenR"/>
            </a:pPr>
            <a:r>
              <a:rPr lang="fr-FR" sz="1800" b="1" dirty="0"/>
              <a:t>Si l’on produisait 500 sandwichs par semaine, quel serait le coût unitaire du pain et le coût unitaire lié à l’amortissement. </a:t>
            </a:r>
          </a:p>
          <a:p>
            <a:pPr marL="0" indent="0">
              <a:buNone/>
            </a:pPr>
            <a:endParaRPr lang="fr-FR" sz="2400" dirty="0"/>
          </a:p>
          <a:p>
            <a:pPr marL="0" indent="0">
              <a:buNone/>
            </a:pPr>
            <a:r>
              <a:rPr lang="fr-FR" sz="2400" dirty="0"/>
              <a:t> </a:t>
            </a:r>
            <a:endParaRPr lang="fr-FR" sz="2000" dirty="0"/>
          </a:p>
          <a:p>
            <a:pPr marL="0" indent="0">
              <a:buNone/>
            </a:pPr>
            <a:endParaRPr lang="fr-FR" sz="2400" u="sng" dirty="0"/>
          </a:p>
          <a:p>
            <a:pPr marL="0" indent="0">
              <a:buNone/>
            </a:pPr>
            <a:endParaRPr lang="fr-FR" sz="2400" u="sng" dirty="0"/>
          </a:p>
          <a:p>
            <a:pPr marL="0" indent="0">
              <a:buNone/>
            </a:pPr>
            <a:endParaRPr lang="fr-FR" sz="2800" dirty="0"/>
          </a:p>
        </p:txBody>
      </p:sp>
      <p:sp>
        <p:nvSpPr>
          <p:cNvPr id="3" name="Titre 1"/>
          <p:cNvSpPr txBox="1">
            <a:spLocks/>
          </p:cNvSpPr>
          <p:nvPr/>
        </p:nvSpPr>
        <p:spPr>
          <a:xfrm>
            <a:off x="1981200" y="274638"/>
            <a:ext cx="8229600" cy="850106"/>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b="1" dirty="0">
                <a:solidFill>
                  <a:srgbClr val="0070C0"/>
                </a:solidFill>
              </a:rPr>
              <a:t>5. La clé de répartition - exercice</a:t>
            </a:r>
            <a:br>
              <a:rPr lang="fr-FR" b="1" dirty="0">
                <a:solidFill>
                  <a:srgbClr val="0070C0"/>
                </a:solidFill>
              </a:rPr>
            </a:br>
            <a:endParaRPr lang="fr-FR" sz="3600" dirty="0"/>
          </a:p>
        </p:txBody>
      </p:sp>
    </p:spTree>
    <p:extLst>
      <p:ext uri="{BB962C8B-B14F-4D97-AF65-F5344CB8AC3E}">
        <p14:creationId xmlns:p14="http://schemas.microsoft.com/office/powerpoint/2010/main" val="3968311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extLst>
              <p:ext uri="{D42A27DB-BD31-4B8C-83A1-F6EECF244321}">
                <p14:modId xmlns:p14="http://schemas.microsoft.com/office/powerpoint/2010/main" val="3881430152"/>
              </p:ext>
            </p:extLst>
          </p:nvPr>
        </p:nvGraphicFramePr>
        <p:xfrm>
          <a:off x="717178" y="131183"/>
          <a:ext cx="9765553" cy="3332480"/>
        </p:xfrm>
        <a:graphic>
          <a:graphicData uri="http://schemas.openxmlformats.org/drawingml/2006/table">
            <a:tbl>
              <a:tblPr firstRow="1" bandRow="1">
                <a:tableStyleId>{5C22544A-7EE6-4342-B048-85BDC9FD1C3A}</a:tableStyleId>
              </a:tblPr>
              <a:tblGrid>
                <a:gridCol w="2088775">
                  <a:extLst>
                    <a:ext uri="{9D8B030D-6E8A-4147-A177-3AD203B41FA5}">
                      <a16:colId xmlns:a16="http://schemas.microsoft.com/office/drawing/2014/main" val="171035795"/>
                    </a:ext>
                  </a:extLst>
                </a:gridCol>
                <a:gridCol w="1066800">
                  <a:extLst>
                    <a:ext uri="{9D8B030D-6E8A-4147-A177-3AD203B41FA5}">
                      <a16:colId xmlns:a16="http://schemas.microsoft.com/office/drawing/2014/main" val="3581760325"/>
                    </a:ext>
                  </a:extLst>
                </a:gridCol>
                <a:gridCol w="1029662">
                  <a:extLst>
                    <a:ext uri="{9D8B030D-6E8A-4147-A177-3AD203B41FA5}">
                      <a16:colId xmlns:a16="http://schemas.microsoft.com/office/drawing/2014/main" val="1677821958"/>
                    </a:ext>
                  </a:extLst>
                </a:gridCol>
                <a:gridCol w="1395079">
                  <a:extLst>
                    <a:ext uri="{9D8B030D-6E8A-4147-A177-3AD203B41FA5}">
                      <a16:colId xmlns:a16="http://schemas.microsoft.com/office/drawing/2014/main" val="2103312863"/>
                    </a:ext>
                  </a:extLst>
                </a:gridCol>
                <a:gridCol w="1395079">
                  <a:extLst>
                    <a:ext uri="{9D8B030D-6E8A-4147-A177-3AD203B41FA5}">
                      <a16:colId xmlns:a16="http://schemas.microsoft.com/office/drawing/2014/main" val="3402023638"/>
                    </a:ext>
                  </a:extLst>
                </a:gridCol>
                <a:gridCol w="1395079">
                  <a:extLst>
                    <a:ext uri="{9D8B030D-6E8A-4147-A177-3AD203B41FA5}">
                      <a16:colId xmlns:a16="http://schemas.microsoft.com/office/drawing/2014/main" val="967094473"/>
                    </a:ext>
                  </a:extLst>
                </a:gridCol>
                <a:gridCol w="1395079">
                  <a:extLst>
                    <a:ext uri="{9D8B030D-6E8A-4147-A177-3AD203B41FA5}">
                      <a16:colId xmlns:a16="http://schemas.microsoft.com/office/drawing/2014/main" val="1742662638"/>
                    </a:ext>
                  </a:extLst>
                </a:gridCol>
              </a:tblGrid>
              <a:tr h="370840">
                <a:tc gridSpan="7">
                  <a:txBody>
                    <a:bodyPr/>
                    <a:lstStyle/>
                    <a:p>
                      <a:pPr algn="ctr"/>
                      <a:r>
                        <a:rPr lang="fr-FR" dirty="0"/>
                        <a:t>Calcul du coût de production </a:t>
                      </a:r>
                    </a:p>
                  </a:txBody>
                  <a:tcPr anchor="ctr"/>
                </a:tc>
                <a:tc hMerge="1">
                  <a:txBody>
                    <a:bodyPr/>
                    <a:lstStyle/>
                    <a:p>
                      <a:pPr algn="ctr"/>
                      <a:endParaRPr lang="fr-FR" dirty="0"/>
                    </a:p>
                  </a:txBody>
                  <a:tcPr anchor="ctr"/>
                </a:tc>
                <a:tc hMerge="1">
                  <a:txBody>
                    <a:bodyPr/>
                    <a:lstStyle/>
                    <a:p>
                      <a:endParaRPr lang="fr-FR"/>
                    </a:p>
                  </a:txBody>
                  <a:tcPr/>
                </a:tc>
                <a:tc hMerge="1">
                  <a:txBody>
                    <a:bodyPr/>
                    <a:lstStyle/>
                    <a:p>
                      <a:endParaRPr lang="fr-FR"/>
                    </a:p>
                  </a:txBody>
                  <a:tcPr/>
                </a:tc>
                <a:tc hMerge="1">
                  <a:txBody>
                    <a:bodyPr/>
                    <a:lstStyle/>
                    <a:p>
                      <a:pPr algn="ctr"/>
                      <a:endParaRPr lang="fr-FR" dirty="0"/>
                    </a:p>
                  </a:txBody>
                  <a:tcPr anchor="ct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549450859"/>
                  </a:ext>
                </a:extLst>
              </a:tr>
              <a:tr h="370840">
                <a:tc>
                  <a:txBody>
                    <a:bodyPr/>
                    <a:lstStyle/>
                    <a:p>
                      <a:endParaRPr lang="fr-FR" dirty="0"/>
                    </a:p>
                  </a:txBody>
                  <a:tcPr/>
                </a:tc>
                <a:tc gridSpan="3">
                  <a:txBody>
                    <a:bodyPr/>
                    <a:lstStyle/>
                    <a:p>
                      <a:pPr algn="ctr"/>
                      <a:endParaRPr lang="fr-FR" dirty="0"/>
                    </a:p>
                  </a:txBody>
                  <a:tcPr anchor="ctr"/>
                </a:tc>
                <a:tc hMerge="1">
                  <a:txBody>
                    <a:bodyPr/>
                    <a:lstStyle/>
                    <a:p>
                      <a:endParaRPr lang="fr-FR" dirty="0"/>
                    </a:p>
                  </a:txBody>
                  <a:tcPr/>
                </a:tc>
                <a:tc hMerge="1">
                  <a:txBody>
                    <a:bodyPr/>
                    <a:lstStyle/>
                    <a:p>
                      <a:endParaRPr lang="fr-FR" dirty="0"/>
                    </a:p>
                  </a:txBody>
                  <a:tcPr/>
                </a:tc>
                <a:tc gridSpan="3">
                  <a:txBody>
                    <a:bodyPr/>
                    <a:lstStyle/>
                    <a:p>
                      <a:pPr algn="ctr"/>
                      <a:endParaRPr lang="fr-FR" dirty="0"/>
                    </a:p>
                  </a:txBody>
                  <a:tcPr anchor="ctr"/>
                </a:tc>
                <a:tc hMerge="1">
                  <a:txBody>
                    <a:bodyPr/>
                    <a:lstStyle/>
                    <a:p>
                      <a:endParaRPr lang="fr-FR" dirty="0"/>
                    </a:p>
                  </a:txBody>
                  <a:tcPr/>
                </a:tc>
                <a:tc hMerge="1">
                  <a:txBody>
                    <a:bodyPr/>
                    <a:lstStyle/>
                    <a:p>
                      <a:endParaRPr lang="fr-FR" dirty="0"/>
                    </a:p>
                  </a:txBody>
                  <a:tcPr/>
                </a:tc>
                <a:extLst>
                  <a:ext uri="{0D108BD9-81ED-4DB2-BD59-A6C34878D82A}">
                    <a16:rowId xmlns:a16="http://schemas.microsoft.com/office/drawing/2014/main" val="820140808"/>
                  </a:ext>
                </a:extLst>
              </a:tr>
              <a:tr h="370840">
                <a:tc>
                  <a:txBody>
                    <a:bodyPr/>
                    <a:lstStyle/>
                    <a:p>
                      <a:endParaRPr lang="fr-FR" dirty="0"/>
                    </a:p>
                  </a:txBody>
                  <a:tcPr/>
                </a:tc>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tc>
                  <a:txBody>
                    <a:bodyPr/>
                    <a:lstStyle/>
                    <a:p>
                      <a:pPr algn="ctr"/>
                      <a:endParaRPr lang="fr-FR" dirty="0"/>
                    </a:p>
                  </a:txBody>
                  <a:tcPr anchor="ctr"/>
                </a:tc>
                <a:extLst>
                  <a:ext uri="{0D108BD9-81ED-4DB2-BD59-A6C34878D82A}">
                    <a16:rowId xmlns:a16="http://schemas.microsoft.com/office/drawing/2014/main" val="2709744910"/>
                  </a:ext>
                </a:extLst>
              </a:tr>
              <a:tr h="34056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a:solidFill>
                          <a:srgbClr val="000000"/>
                        </a:solidFill>
                        <a:effectLst/>
                        <a:latin typeface="Arial" panose="020B0604020202020204" pitchFamily="34" charset="0"/>
                      </a:endParaRPr>
                    </a:p>
                  </a:txBody>
                  <a:tcPr marL="6350" marR="6350" marT="6350" marB="0"/>
                </a:tc>
                <a:tc>
                  <a:txBody>
                    <a:bodyPr/>
                    <a:lstStyle/>
                    <a:p>
                      <a:pPr algn="ct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algn="ctr" fontAlgn="t"/>
                      <a:endParaRPr lang="fr-FR" sz="1800" b="0" i="0" u="none" strike="noStrike" dirty="0">
                        <a:solidFill>
                          <a:srgbClr val="000000"/>
                        </a:solidFill>
                        <a:effectLst/>
                        <a:latin typeface="Arial" panose="020B0604020202020204" pitchFamily="34" charset="0"/>
                      </a:endParaRPr>
                    </a:p>
                  </a:txBody>
                  <a:tcPr marL="6350" marR="6350" marT="6350" marB="0"/>
                </a:tc>
                <a:extLst>
                  <a:ext uri="{0D108BD9-81ED-4DB2-BD59-A6C34878D82A}">
                    <a16:rowId xmlns:a16="http://schemas.microsoft.com/office/drawing/2014/main" val="3542477613"/>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a:solidFill>
                          <a:srgbClr val="000000"/>
                        </a:solidFill>
                        <a:effectLst/>
                        <a:latin typeface="Arial" panose="020B0604020202020204" pitchFamily="34" charset="0"/>
                      </a:endParaRPr>
                    </a:p>
                  </a:txBody>
                  <a:tcPr marL="6350" marR="6350" marT="6350" marB="0"/>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dirty="0">
                        <a:solidFill>
                          <a:srgbClr val="000000"/>
                        </a:solidFill>
                        <a:effectLst/>
                        <a:latin typeface="Arial" panose="020B0604020202020204" pitchFamily="34" charset="0"/>
                      </a:endParaRPr>
                    </a:p>
                  </a:txBody>
                  <a:tcPr marL="6350" marR="6350" marT="6350" marB="0"/>
                </a:tc>
                <a:extLst>
                  <a:ext uri="{0D108BD9-81ED-4DB2-BD59-A6C34878D82A}">
                    <a16:rowId xmlns:a16="http://schemas.microsoft.com/office/drawing/2014/main" val="23084120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a:solidFill>
                          <a:srgbClr val="000000"/>
                        </a:solidFill>
                        <a:effectLst/>
                        <a:latin typeface="Arial" panose="020B0604020202020204" pitchFamily="34" charset="0"/>
                      </a:endParaRPr>
                    </a:p>
                  </a:txBody>
                  <a:tcPr marL="6350" marR="6350" marT="6350" marB="0"/>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dirty="0">
                        <a:solidFill>
                          <a:srgbClr val="000000"/>
                        </a:solidFill>
                        <a:effectLst/>
                        <a:latin typeface="Arial" panose="020B0604020202020204" pitchFamily="34" charset="0"/>
                      </a:endParaRPr>
                    </a:p>
                  </a:txBody>
                  <a:tcPr marL="6350" marR="6350" marT="6350" marB="0"/>
                </a:tc>
                <a:extLst>
                  <a:ext uri="{0D108BD9-81ED-4DB2-BD59-A6C34878D82A}">
                    <a16:rowId xmlns:a16="http://schemas.microsoft.com/office/drawing/2014/main" val="1335349826"/>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a:solidFill>
                          <a:srgbClr val="000000"/>
                        </a:solidFill>
                        <a:effectLst/>
                        <a:latin typeface="Arial" panose="020B0604020202020204" pitchFamily="34" charset="0"/>
                      </a:endParaRPr>
                    </a:p>
                  </a:txBody>
                  <a:tcPr marL="6350" marR="6350" marT="6350" marB="0"/>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dirty="0">
                        <a:solidFill>
                          <a:srgbClr val="000000"/>
                        </a:solidFill>
                        <a:effectLst/>
                        <a:latin typeface="Arial" panose="020B0604020202020204" pitchFamily="34" charset="0"/>
                      </a:endParaRPr>
                    </a:p>
                  </a:txBody>
                  <a:tcPr marL="6350" marR="6350" marT="6350" marB="0"/>
                </a:tc>
                <a:extLst>
                  <a:ext uri="{0D108BD9-81ED-4DB2-BD59-A6C34878D82A}">
                    <a16:rowId xmlns:a16="http://schemas.microsoft.com/office/drawing/2014/main" val="573440066"/>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dirty="0">
                        <a:solidFill>
                          <a:srgbClr val="000000"/>
                        </a:solidFill>
                        <a:effectLst/>
                        <a:latin typeface="Arial" panose="020B0604020202020204" pitchFamily="34" charset="0"/>
                      </a:endParaRPr>
                    </a:p>
                  </a:txBody>
                  <a:tcPr marL="6350" marR="6350" marT="6350" marB="0"/>
                </a:tc>
                <a:tc>
                  <a:txBody>
                    <a:bodyPr/>
                    <a:lstStyle/>
                    <a:p>
                      <a:pPr algn="ctr"/>
                      <a:endParaRPr lang="fr-FR" dirty="0"/>
                    </a:p>
                  </a:txBody>
                  <a:tcPr/>
                </a:tc>
                <a:tc>
                  <a:txBody>
                    <a:bodyPr/>
                    <a:lstStyle/>
                    <a:p>
                      <a:pPr algn="ctr"/>
                      <a:endParaRPr lang="fr-FR" dirty="0"/>
                    </a:p>
                  </a:txBody>
                  <a:tcPr/>
                </a:tc>
                <a:tc>
                  <a:txBody>
                    <a:bodyPr/>
                    <a:lstStyle/>
                    <a:p>
                      <a:pPr algn="ctr" fontAlgn="t"/>
                      <a:endParaRPr lang="fr-FR" sz="1800" b="0" i="0" u="none" strike="noStrike" dirty="0">
                        <a:solidFill>
                          <a:srgbClr val="000000"/>
                        </a:solidFill>
                        <a:effectLst/>
                        <a:latin typeface="Arial" panose="020B0604020202020204" pitchFamily="34" charset="0"/>
                      </a:endParaRPr>
                    </a:p>
                  </a:txBody>
                  <a:tcPr marL="6350" marR="6350" marT="6350" marB="0"/>
                </a:tc>
                <a:extLst>
                  <a:ext uri="{0D108BD9-81ED-4DB2-BD59-A6C34878D82A}">
                    <a16:rowId xmlns:a16="http://schemas.microsoft.com/office/drawing/2014/main" val="3141790462"/>
                  </a:ext>
                </a:extLst>
              </a:tr>
              <a:tr h="370840">
                <a:tc>
                  <a:txBody>
                    <a:bodyPr/>
                    <a:lstStyle/>
                    <a:p>
                      <a:endParaRPr lang="fr-FR" dirty="0"/>
                    </a:p>
                  </a:txBody>
                  <a:tcPr/>
                </a:tc>
                <a:tc>
                  <a:txBody>
                    <a:bodyPr/>
                    <a:lstStyle/>
                    <a:p>
                      <a:pPr algn="ctr"/>
                      <a:endParaRPr lang="fr-FR" sz="1800" kern="1200" dirty="0">
                        <a:solidFill>
                          <a:schemeClr val="dk1"/>
                        </a:solidFill>
                        <a:latin typeface="+mn-lt"/>
                        <a:ea typeface="+mn-ea"/>
                        <a:cs typeface="+mn-cs"/>
                      </a:endParaRPr>
                    </a:p>
                  </a:txBody>
                  <a:tcPr/>
                </a:tc>
                <a:tc>
                  <a:txBody>
                    <a:bodyPr/>
                    <a:lstStyle/>
                    <a:p>
                      <a:pPr algn="ctr" fontAlgn="b"/>
                      <a:endParaRPr lang="fr-FR" sz="1800" kern="1200" dirty="0">
                        <a:solidFill>
                          <a:schemeClr val="dk1"/>
                        </a:solidFill>
                        <a:latin typeface="+mn-lt"/>
                        <a:ea typeface="+mn-ea"/>
                        <a:cs typeface="+mn-cs"/>
                      </a:endParaRPr>
                    </a:p>
                  </a:txBody>
                  <a:tcPr marL="6350" marR="6350" marT="6350" marB="0" anchor="b"/>
                </a:tc>
                <a:tc>
                  <a:txBody>
                    <a:bodyPr/>
                    <a:lstStyle/>
                    <a:p>
                      <a:pPr algn="ctr" fontAlgn="t"/>
                      <a:endParaRPr lang="fr-FR" sz="1800" kern="1200" dirty="0">
                        <a:solidFill>
                          <a:schemeClr val="dk1"/>
                        </a:solidFill>
                        <a:latin typeface="+mn-lt"/>
                        <a:ea typeface="+mn-ea"/>
                        <a:cs typeface="+mn-cs"/>
                      </a:endParaRPr>
                    </a:p>
                  </a:txBody>
                  <a:tcPr marL="6350" marR="6350" marT="6350" marB="0"/>
                </a:tc>
                <a:tc>
                  <a:txBody>
                    <a:bodyPr/>
                    <a:lstStyle/>
                    <a:p>
                      <a:pPr algn="ctr"/>
                      <a:endParaRPr lang="fr-FR" sz="1800" kern="1200" dirty="0">
                        <a:solidFill>
                          <a:schemeClr val="dk1"/>
                        </a:solidFill>
                        <a:latin typeface="+mn-lt"/>
                        <a:ea typeface="+mn-ea"/>
                        <a:cs typeface="+mn-cs"/>
                      </a:endParaRPr>
                    </a:p>
                  </a:txBody>
                  <a:tcPr/>
                </a:tc>
                <a:tc>
                  <a:txBody>
                    <a:bodyPr/>
                    <a:lstStyle/>
                    <a:p>
                      <a:pPr algn="ctr" fontAlgn="b"/>
                      <a:endParaRPr lang="fr-FR" sz="1800" kern="1200" dirty="0">
                        <a:solidFill>
                          <a:schemeClr val="dk1"/>
                        </a:solidFill>
                        <a:latin typeface="+mn-lt"/>
                        <a:ea typeface="+mn-ea"/>
                        <a:cs typeface="+mn-cs"/>
                      </a:endParaRPr>
                    </a:p>
                  </a:txBody>
                  <a:tcPr marL="6350" marR="6350" marT="6350" marB="0" anchor="b"/>
                </a:tc>
                <a:tc>
                  <a:txBody>
                    <a:bodyPr/>
                    <a:lstStyle/>
                    <a:p>
                      <a:pPr algn="ctr" fontAlgn="t"/>
                      <a:endParaRPr lang="fr-FR" sz="1800" kern="1200" dirty="0">
                        <a:solidFill>
                          <a:schemeClr val="dk1"/>
                        </a:solidFill>
                        <a:latin typeface="+mn-lt"/>
                        <a:ea typeface="+mn-ea"/>
                        <a:cs typeface="+mn-cs"/>
                      </a:endParaRPr>
                    </a:p>
                  </a:txBody>
                  <a:tcPr marL="6350" marR="6350" marT="6350" marB="0"/>
                </a:tc>
                <a:extLst>
                  <a:ext uri="{0D108BD9-81ED-4DB2-BD59-A6C34878D82A}">
                    <a16:rowId xmlns:a16="http://schemas.microsoft.com/office/drawing/2014/main" val="2473944926"/>
                  </a:ext>
                </a:extLst>
              </a:tr>
            </a:tbl>
          </a:graphicData>
        </a:graphic>
      </p:graphicFrame>
      <p:sp>
        <p:nvSpPr>
          <p:cNvPr id="3" name="ZoneTexte 2"/>
          <p:cNvSpPr txBox="1"/>
          <p:nvPr/>
        </p:nvSpPr>
        <p:spPr>
          <a:xfrm>
            <a:off x="878541" y="3612776"/>
            <a:ext cx="9281461" cy="369332"/>
          </a:xfrm>
          <a:prstGeom prst="rect">
            <a:avLst/>
          </a:prstGeom>
          <a:noFill/>
        </p:spPr>
        <p:txBody>
          <a:bodyPr wrap="square" rtlCol="0">
            <a:spAutoFit/>
          </a:bodyPr>
          <a:lstStyle/>
          <a:p>
            <a:r>
              <a:rPr lang="fr-FR" dirty="0"/>
              <a:t>Détails des calculs</a:t>
            </a:r>
          </a:p>
        </p:txBody>
      </p:sp>
      <p:sp>
        <p:nvSpPr>
          <p:cNvPr id="4" name="Bulle ronde 3"/>
          <p:cNvSpPr/>
          <p:nvPr/>
        </p:nvSpPr>
        <p:spPr>
          <a:xfrm>
            <a:off x="0" y="277091"/>
            <a:ext cx="2895600" cy="901775"/>
          </a:xfrm>
          <a:prstGeom prst="wedgeEllipseCallout">
            <a:avLst>
              <a:gd name="adj1" fmla="val 47429"/>
              <a:gd name="adj2" fmla="val 50209"/>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FR" dirty="0"/>
          </a:p>
        </p:txBody>
      </p:sp>
      <p:sp>
        <p:nvSpPr>
          <p:cNvPr id="5" name="ZoneTexte 4"/>
          <p:cNvSpPr txBox="1"/>
          <p:nvPr/>
        </p:nvSpPr>
        <p:spPr>
          <a:xfrm>
            <a:off x="878541" y="5567680"/>
            <a:ext cx="9952019" cy="369332"/>
          </a:xfrm>
          <a:prstGeom prst="rect">
            <a:avLst/>
          </a:prstGeom>
          <a:noFill/>
        </p:spPr>
        <p:txBody>
          <a:bodyPr wrap="square" rtlCol="0">
            <a:spAutoFit/>
          </a:bodyPr>
          <a:lstStyle/>
          <a:p>
            <a:r>
              <a:rPr lang="fr-FR" dirty="0"/>
              <a:t>Réponse à la question 2</a:t>
            </a:r>
          </a:p>
        </p:txBody>
      </p:sp>
    </p:spTree>
    <p:extLst>
      <p:ext uri="{BB962C8B-B14F-4D97-AF65-F5344CB8AC3E}">
        <p14:creationId xmlns:p14="http://schemas.microsoft.com/office/powerpoint/2010/main" val="845005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D7235-2958-0A6F-7570-D35B0E96C9DB}"/>
            </a:ext>
          </a:extLst>
        </p:cNvPr>
        <p:cNvGrpSpPr/>
        <p:nvPr/>
      </p:nvGrpSpPr>
      <p:grpSpPr>
        <a:xfrm>
          <a:off x="0" y="0"/>
          <a:ext cx="0" cy="0"/>
          <a:chOff x="0" y="0"/>
          <a:chExt cx="0" cy="0"/>
        </a:xfrm>
      </p:grpSpPr>
      <p:sp>
        <p:nvSpPr>
          <p:cNvPr id="2" name="Espace réservé du contenu 2">
            <a:extLst>
              <a:ext uri="{FF2B5EF4-FFF2-40B4-BE49-F238E27FC236}">
                <a16:creationId xmlns:a16="http://schemas.microsoft.com/office/drawing/2014/main" id="{6AF72601-5D9C-7095-86EC-93C1E2D5395A}"/>
              </a:ext>
            </a:extLst>
          </p:cNvPr>
          <p:cNvSpPr txBox="1">
            <a:spLocks/>
          </p:cNvSpPr>
          <p:nvPr/>
        </p:nvSpPr>
        <p:spPr>
          <a:xfrm>
            <a:off x="390100" y="1124744"/>
            <a:ext cx="1160929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b="1" dirty="0"/>
              <a:t>Idée générale </a:t>
            </a:r>
            <a:r>
              <a:rPr lang="fr-FR" sz="2400" dirty="0"/>
              <a:t>: </a:t>
            </a:r>
          </a:p>
          <a:p>
            <a:pPr marL="0" indent="0">
              <a:buNone/>
            </a:pPr>
            <a:r>
              <a:rPr lang="fr-FR" sz="2400" dirty="0"/>
              <a:t>	-&gt; Découper l’entreprise en activité</a:t>
            </a:r>
          </a:p>
          <a:p>
            <a:pPr marL="0" indent="0">
              <a:buNone/>
            </a:pPr>
            <a:r>
              <a:rPr lang="fr-FR" sz="2400" dirty="0"/>
              <a:t>	-&gt; Réalisez des tableaux de variations de stocks</a:t>
            </a:r>
          </a:p>
          <a:p>
            <a:pPr marL="0" indent="0">
              <a:buNone/>
            </a:pPr>
            <a:endParaRPr lang="fr-FR" sz="2400" dirty="0"/>
          </a:p>
          <a:p>
            <a:pPr marL="0" indent="0">
              <a:buNone/>
            </a:pPr>
            <a:r>
              <a:rPr lang="fr-FR" sz="2400" dirty="0"/>
              <a:t> </a:t>
            </a:r>
            <a:endParaRPr lang="fr-FR" sz="2000" dirty="0"/>
          </a:p>
          <a:p>
            <a:pPr marL="0" indent="0">
              <a:buNone/>
            </a:pPr>
            <a:endParaRPr lang="fr-FR" sz="2400" u="sng" dirty="0"/>
          </a:p>
          <a:p>
            <a:pPr marL="0" indent="0">
              <a:buNone/>
            </a:pPr>
            <a:endParaRPr lang="fr-FR" sz="2400" u="sng" dirty="0"/>
          </a:p>
          <a:p>
            <a:pPr marL="0" indent="0">
              <a:buNone/>
            </a:pPr>
            <a:endParaRPr lang="fr-FR" sz="2800" dirty="0"/>
          </a:p>
        </p:txBody>
      </p:sp>
      <p:sp>
        <p:nvSpPr>
          <p:cNvPr id="3" name="Titre 1">
            <a:extLst>
              <a:ext uri="{FF2B5EF4-FFF2-40B4-BE49-F238E27FC236}">
                <a16:creationId xmlns:a16="http://schemas.microsoft.com/office/drawing/2014/main" id="{DDBBBDA0-2630-1DDD-F97E-610810183BC7}"/>
              </a:ext>
            </a:extLst>
          </p:cNvPr>
          <p:cNvSpPr txBox="1">
            <a:spLocks/>
          </p:cNvSpPr>
          <p:nvPr/>
        </p:nvSpPr>
        <p:spPr>
          <a:xfrm>
            <a:off x="1981200" y="274638"/>
            <a:ext cx="8229600" cy="850106"/>
          </a:xfrm>
          <a:prstGeom prst="rect">
            <a:avLst/>
          </a:prstGeom>
        </p:spPr>
        <p:txBody>
          <a:bodyPr>
            <a:normAutofit fontScale="7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fr-FR" b="1" dirty="0">
                <a:solidFill>
                  <a:srgbClr val="0070C0"/>
                </a:solidFill>
              </a:rPr>
              <a:t>6. En cas de variation de stocks</a:t>
            </a:r>
            <a:br>
              <a:rPr lang="fr-FR" b="1" dirty="0">
                <a:solidFill>
                  <a:srgbClr val="0070C0"/>
                </a:solidFill>
              </a:rPr>
            </a:br>
            <a:endParaRPr lang="fr-FR" sz="3600" dirty="0"/>
          </a:p>
        </p:txBody>
      </p:sp>
      <p:sp>
        <p:nvSpPr>
          <p:cNvPr id="4" name="Flèche : pentagone 3">
            <a:extLst>
              <a:ext uri="{FF2B5EF4-FFF2-40B4-BE49-F238E27FC236}">
                <a16:creationId xmlns:a16="http://schemas.microsoft.com/office/drawing/2014/main" id="{92A09221-8934-BA5E-5CEB-10F074743125}"/>
              </a:ext>
            </a:extLst>
          </p:cNvPr>
          <p:cNvSpPr/>
          <p:nvPr/>
        </p:nvSpPr>
        <p:spPr>
          <a:xfrm>
            <a:off x="192606" y="2639682"/>
            <a:ext cx="2268748" cy="3355675"/>
          </a:xfrm>
          <a:prstGeom prst="homePlate">
            <a:avLst>
              <a:gd name="adj" fmla="val 22624"/>
            </a:avLst>
          </a:prstGeom>
          <a:ln>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Achat de matières premières : couts directs et indirects d’</a:t>
            </a:r>
            <a:r>
              <a:rPr lang="fr-FR" dirty="0" err="1"/>
              <a:t>approvisio</a:t>
            </a:r>
            <a:endParaRPr lang="fr-FR" dirty="0"/>
          </a:p>
        </p:txBody>
      </p:sp>
      <p:sp>
        <p:nvSpPr>
          <p:cNvPr id="5" name="Flèche : pentagone 4">
            <a:extLst>
              <a:ext uri="{FF2B5EF4-FFF2-40B4-BE49-F238E27FC236}">
                <a16:creationId xmlns:a16="http://schemas.microsoft.com/office/drawing/2014/main" id="{3914DB6F-B9E4-A06F-017B-1580245CA6F0}"/>
              </a:ext>
            </a:extLst>
          </p:cNvPr>
          <p:cNvSpPr/>
          <p:nvPr/>
        </p:nvSpPr>
        <p:spPr>
          <a:xfrm>
            <a:off x="4547543" y="2639681"/>
            <a:ext cx="2707241" cy="3355675"/>
          </a:xfrm>
          <a:prstGeom prst="homePlate">
            <a:avLst>
              <a:gd name="adj" fmla="val 19410"/>
            </a:avLst>
          </a:prstGeom>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Cout des matières premières (entrant en production)</a:t>
            </a:r>
          </a:p>
          <a:p>
            <a:pPr algn="ctr"/>
            <a:endParaRPr lang="fr-FR" dirty="0"/>
          </a:p>
          <a:p>
            <a:pPr algn="ctr"/>
            <a:r>
              <a:rPr lang="fr-FR" dirty="0"/>
              <a:t> + couts directs et indirects de production</a:t>
            </a:r>
          </a:p>
          <a:p>
            <a:pPr algn="ctr"/>
            <a:endParaRPr lang="fr-FR" dirty="0"/>
          </a:p>
          <a:p>
            <a:pPr algn="ctr"/>
            <a:r>
              <a:rPr lang="fr-FR" dirty="0"/>
              <a:t>(on réfléchit en quantité produite)</a:t>
            </a:r>
          </a:p>
        </p:txBody>
      </p:sp>
      <p:sp>
        <p:nvSpPr>
          <p:cNvPr id="6" name="Triangle isocèle 5">
            <a:extLst>
              <a:ext uri="{FF2B5EF4-FFF2-40B4-BE49-F238E27FC236}">
                <a16:creationId xmlns:a16="http://schemas.microsoft.com/office/drawing/2014/main" id="{3D1B55C4-EBFA-F350-71FC-609F3289D2F0}"/>
              </a:ext>
            </a:extLst>
          </p:cNvPr>
          <p:cNvSpPr/>
          <p:nvPr/>
        </p:nvSpPr>
        <p:spPr>
          <a:xfrm>
            <a:off x="2139351" y="2639681"/>
            <a:ext cx="2241430" cy="3355675"/>
          </a:xfrm>
          <a:prstGeom prst="triangle">
            <a:avLst/>
          </a:prstGeom>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Variation de stocks de MP</a:t>
            </a:r>
          </a:p>
          <a:p>
            <a:pPr algn="ctr"/>
            <a:endParaRPr lang="fr-FR" dirty="0"/>
          </a:p>
        </p:txBody>
      </p:sp>
      <p:sp>
        <p:nvSpPr>
          <p:cNvPr id="7" name="Triangle isocèle 6">
            <a:extLst>
              <a:ext uri="{FF2B5EF4-FFF2-40B4-BE49-F238E27FC236}">
                <a16:creationId xmlns:a16="http://schemas.microsoft.com/office/drawing/2014/main" id="{6824C721-F32D-59B8-39D5-1E96DFE30DD3}"/>
              </a:ext>
            </a:extLst>
          </p:cNvPr>
          <p:cNvSpPr/>
          <p:nvPr/>
        </p:nvSpPr>
        <p:spPr>
          <a:xfrm>
            <a:off x="6954345" y="2549104"/>
            <a:ext cx="2241430" cy="3446252"/>
          </a:xfrm>
          <a:prstGeom prst="triangl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Variation de stocks de produits finis</a:t>
            </a:r>
          </a:p>
          <a:p>
            <a:pPr algn="ctr"/>
            <a:endParaRPr lang="fr-FR" dirty="0"/>
          </a:p>
        </p:txBody>
      </p:sp>
      <p:sp>
        <p:nvSpPr>
          <p:cNvPr id="8" name="Flèche : pentagone 7">
            <a:extLst>
              <a:ext uri="{FF2B5EF4-FFF2-40B4-BE49-F238E27FC236}">
                <a16:creationId xmlns:a16="http://schemas.microsoft.com/office/drawing/2014/main" id="{B3FA7684-E1A9-AEA1-94BB-81F9E55A0238}"/>
              </a:ext>
            </a:extLst>
          </p:cNvPr>
          <p:cNvSpPr/>
          <p:nvPr/>
        </p:nvSpPr>
        <p:spPr>
          <a:xfrm>
            <a:off x="9340342" y="2639681"/>
            <a:ext cx="2707241" cy="3355675"/>
          </a:xfrm>
          <a:prstGeom prst="homePlate">
            <a:avLst>
              <a:gd name="adj" fmla="val 22278"/>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Cout de production des produits partant à la vente</a:t>
            </a:r>
          </a:p>
          <a:p>
            <a:pPr algn="ctr"/>
            <a:r>
              <a:rPr lang="fr-FR" dirty="0"/>
              <a:t>+ couts administratifs et couts commerciaux</a:t>
            </a:r>
          </a:p>
          <a:p>
            <a:pPr algn="ctr"/>
            <a:endParaRPr lang="fr-FR" dirty="0"/>
          </a:p>
          <a:p>
            <a:pPr algn="ctr"/>
            <a:r>
              <a:rPr lang="fr-FR" dirty="0"/>
              <a:t>(on réfléchit en quantité vendue)</a:t>
            </a:r>
          </a:p>
        </p:txBody>
      </p:sp>
    </p:spTree>
    <p:extLst>
      <p:ext uri="{BB962C8B-B14F-4D97-AF65-F5344CB8AC3E}">
        <p14:creationId xmlns:p14="http://schemas.microsoft.com/office/powerpoint/2010/main" val="1102715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 pentagone 1">
            <a:extLst>
              <a:ext uri="{FF2B5EF4-FFF2-40B4-BE49-F238E27FC236}">
                <a16:creationId xmlns:a16="http://schemas.microsoft.com/office/drawing/2014/main" id="{C3F211A3-8911-91D2-5542-C798265B01C3}"/>
              </a:ext>
            </a:extLst>
          </p:cNvPr>
          <p:cNvSpPr/>
          <p:nvPr/>
        </p:nvSpPr>
        <p:spPr>
          <a:xfrm>
            <a:off x="244365" y="2536165"/>
            <a:ext cx="2268748" cy="3355675"/>
          </a:xfrm>
          <a:prstGeom prst="homePlate">
            <a:avLst>
              <a:gd name="adj" fmla="val 22624"/>
            </a:avLst>
          </a:prstGeom>
          <a:ln>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Achat de matières premières : couts directs et indirects d’</a:t>
            </a:r>
            <a:r>
              <a:rPr lang="fr-FR" dirty="0" err="1"/>
              <a:t>approvisio</a:t>
            </a:r>
            <a:endParaRPr lang="fr-FR" dirty="0"/>
          </a:p>
        </p:txBody>
      </p:sp>
      <p:sp>
        <p:nvSpPr>
          <p:cNvPr id="3" name="Espace réservé du contenu 2">
            <a:extLst>
              <a:ext uri="{FF2B5EF4-FFF2-40B4-BE49-F238E27FC236}">
                <a16:creationId xmlns:a16="http://schemas.microsoft.com/office/drawing/2014/main" id="{72EC11F9-2185-7B4E-4047-92DE7C2DBE17}"/>
              </a:ext>
            </a:extLst>
          </p:cNvPr>
          <p:cNvSpPr txBox="1">
            <a:spLocks/>
          </p:cNvSpPr>
          <p:nvPr/>
        </p:nvSpPr>
        <p:spPr>
          <a:xfrm>
            <a:off x="291353" y="273183"/>
            <a:ext cx="1160929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b="1" dirty="0"/>
              <a:t>Contexte </a:t>
            </a:r>
            <a:r>
              <a:rPr lang="fr-FR" sz="2400" dirty="0"/>
              <a:t>: </a:t>
            </a:r>
          </a:p>
          <a:p>
            <a:pPr marL="0" indent="0">
              <a:buNone/>
            </a:pPr>
            <a:r>
              <a:rPr lang="fr-FR" sz="2400" dirty="0"/>
              <a:t>Je me suis lancé dans la fabrication de savons faits-maison.</a:t>
            </a:r>
          </a:p>
          <a:p>
            <a:pPr marL="0" indent="0">
              <a:buNone/>
            </a:pPr>
            <a:r>
              <a:rPr lang="fr-FR" sz="2400" dirty="0"/>
              <a:t>Ces savons demandent 2 éléments : une matière grasse et de la soude. Sur la période, j’achète 40 kg de soude à 2,5 € par kilo et 10 litres de lait d’ânesse à 3 € le litre. </a:t>
            </a:r>
          </a:p>
          <a:p>
            <a:pPr marL="0" indent="0">
              <a:buNone/>
            </a:pPr>
            <a:r>
              <a:rPr lang="fr-FR" sz="2400" dirty="0"/>
              <a:t>Le lait d’ânesse a demandé 10 allers-retours jusqu’à la ferme en voiture alors que la soude en a demandé 1. Cout d’achat de l’essence : 44 €. </a:t>
            </a:r>
          </a:p>
          <a:p>
            <a:pPr marL="0" indent="0">
              <a:buNone/>
            </a:pPr>
            <a:r>
              <a:rPr lang="fr-FR" sz="2400" i="1" dirty="0"/>
              <a:t>Mettre un titre et complétez le tableau.</a:t>
            </a:r>
          </a:p>
          <a:p>
            <a:pPr marL="0" indent="0">
              <a:buNone/>
            </a:pPr>
            <a:r>
              <a:rPr lang="fr-FR" sz="2400" dirty="0"/>
              <a:t> </a:t>
            </a:r>
          </a:p>
          <a:p>
            <a:pPr marL="0" indent="0">
              <a:buNone/>
            </a:pPr>
            <a:r>
              <a:rPr lang="fr-FR" sz="2400" dirty="0"/>
              <a:t> </a:t>
            </a:r>
            <a:endParaRPr lang="fr-FR" sz="2000" dirty="0"/>
          </a:p>
          <a:p>
            <a:pPr marL="0" indent="0">
              <a:buNone/>
            </a:pPr>
            <a:endParaRPr lang="fr-FR" sz="2400" u="sng" dirty="0"/>
          </a:p>
          <a:p>
            <a:pPr marL="0" indent="0">
              <a:buNone/>
            </a:pPr>
            <a:endParaRPr lang="fr-FR" sz="2400" u="sng" dirty="0"/>
          </a:p>
          <a:p>
            <a:pPr marL="0" indent="0">
              <a:buNone/>
            </a:pPr>
            <a:endParaRPr lang="fr-FR" sz="2800" dirty="0"/>
          </a:p>
        </p:txBody>
      </p:sp>
      <p:graphicFrame>
        <p:nvGraphicFramePr>
          <p:cNvPr id="4" name="Tableau 3">
            <a:extLst>
              <a:ext uri="{FF2B5EF4-FFF2-40B4-BE49-F238E27FC236}">
                <a16:creationId xmlns:a16="http://schemas.microsoft.com/office/drawing/2014/main" id="{FF383614-555E-E46F-CEA2-E34DD19725A0}"/>
              </a:ext>
            </a:extLst>
          </p:cNvPr>
          <p:cNvGraphicFramePr>
            <a:graphicFrameLocks noGrp="1"/>
          </p:cNvGraphicFramePr>
          <p:nvPr>
            <p:extLst>
              <p:ext uri="{D42A27DB-BD31-4B8C-83A1-F6EECF244321}">
                <p14:modId xmlns:p14="http://schemas.microsoft.com/office/powerpoint/2010/main" val="3591544977"/>
              </p:ext>
            </p:extLst>
          </p:nvPr>
        </p:nvGraphicFramePr>
        <p:xfrm>
          <a:off x="2708694" y="3657742"/>
          <a:ext cx="8437716" cy="2225040"/>
        </p:xfrm>
        <a:graphic>
          <a:graphicData uri="http://schemas.openxmlformats.org/drawingml/2006/table">
            <a:tbl>
              <a:tblPr firstRow="1" bandRow="1">
                <a:tableStyleId>{5940675A-B579-460E-94D1-54222C63F5DA}</a:tableStyleId>
              </a:tblPr>
              <a:tblGrid>
                <a:gridCol w="1205388">
                  <a:extLst>
                    <a:ext uri="{9D8B030D-6E8A-4147-A177-3AD203B41FA5}">
                      <a16:colId xmlns:a16="http://schemas.microsoft.com/office/drawing/2014/main" val="34965874"/>
                    </a:ext>
                  </a:extLst>
                </a:gridCol>
                <a:gridCol w="1205388">
                  <a:extLst>
                    <a:ext uri="{9D8B030D-6E8A-4147-A177-3AD203B41FA5}">
                      <a16:colId xmlns:a16="http://schemas.microsoft.com/office/drawing/2014/main" val="2304427401"/>
                    </a:ext>
                  </a:extLst>
                </a:gridCol>
                <a:gridCol w="1205388">
                  <a:extLst>
                    <a:ext uri="{9D8B030D-6E8A-4147-A177-3AD203B41FA5}">
                      <a16:colId xmlns:a16="http://schemas.microsoft.com/office/drawing/2014/main" val="2029413604"/>
                    </a:ext>
                  </a:extLst>
                </a:gridCol>
                <a:gridCol w="1205388">
                  <a:extLst>
                    <a:ext uri="{9D8B030D-6E8A-4147-A177-3AD203B41FA5}">
                      <a16:colId xmlns:a16="http://schemas.microsoft.com/office/drawing/2014/main" val="1350702252"/>
                    </a:ext>
                  </a:extLst>
                </a:gridCol>
                <a:gridCol w="1205388">
                  <a:extLst>
                    <a:ext uri="{9D8B030D-6E8A-4147-A177-3AD203B41FA5}">
                      <a16:colId xmlns:a16="http://schemas.microsoft.com/office/drawing/2014/main" val="2547565397"/>
                    </a:ext>
                  </a:extLst>
                </a:gridCol>
                <a:gridCol w="1205388">
                  <a:extLst>
                    <a:ext uri="{9D8B030D-6E8A-4147-A177-3AD203B41FA5}">
                      <a16:colId xmlns:a16="http://schemas.microsoft.com/office/drawing/2014/main" val="901082270"/>
                    </a:ext>
                  </a:extLst>
                </a:gridCol>
                <a:gridCol w="1205388">
                  <a:extLst>
                    <a:ext uri="{9D8B030D-6E8A-4147-A177-3AD203B41FA5}">
                      <a16:colId xmlns:a16="http://schemas.microsoft.com/office/drawing/2014/main" val="3045205117"/>
                    </a:ext>
                  </a:extLst>
                </a:gridCol>
              </a:tblGrid>
              <a:tr h="370840">
                <a:tc gridSpan="7">
                  <a:txBody>
                    <a:bodyPr/>
                    <a:lstStyle/>
                    <a:p>
                      <a:r>
                        <a:rPr lang="fr-FR" dirty="0"/>
                        <a:t>Titre</a:t>
                      </a:r>
                    </a:p>
                  </a:txBody>
                  <a:tcPr/>
                </a:tc>
                <a:tc hMerge="1">
                  <a:txBody>
                    <a:bodyPr/>
                    <a:lstStyle/>
                    <a:p>
                      <a:pPr algn="ctr"/>
                      <a:endParaRPr lang="fr-FR" b="1" dirty="0"/>
                    </a:p>
                  </a:txBody>
                  <a:tcPr/>
                </a:tc>
                <a:tc hMerge="1">
                  <a:txBody>
                    <a:bodyPr/>
                    <a:lstStyle/>
                    <a:p>
                      <a:endParaRPr lang="fr-FR"/>
                    </a:p>
                  </a:txBody>
                  <a:tcPr/>
                </a:tc>
                <a:tc hMerge="1">
                  <a:txBody>
                    <a:bodyPr/>
                    <a:lstStyle/>
                    <a:p>
                      <a:endParaRPr lang="fr-F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957057490"/>
                  </a:ext>
                </a:extLst>
              </a:tr>
              <a:tr h="370840">
                <a:tc>
                  <a:txBody>
                    <a:bodyPr/>
                    <a:lstStyle/>
                    <a:p>
                      <a:endParaRPr lang="fr-FR" dirty="0"/>
                    </a:p>
                  </a:txBody>
                  <a:tcPr/>
                </a:tc>
                <a:tc gridSpan="3">
                  <a:txBody>
                    <a:bodyPr/>
                    <a:lstStyle/>
                    <a:p>
                      <a:pPr algn="ctr"/>
                      <a:r>
                        <a:rPr lang="fr-FR" b="1" dirty="0"/>
                        <a:t>MP Soude</a:t>
                      </a:r>
                    </a:p>
                  </a:txBody>
                  <a:tcPr/>
                </a:tc>
                <a:tc hMerge="1">
                  <a:txBody>
                    <a:bodyPr/>
                    <a:lstStyle/>
                    <a:p>
                      <a:endParaRPr lang="fr-FR" dirty="0"/>
                    </a:p>
                  </a:txBody>
                  <a:tcPr/>
                </a:tc>
                <a:tc hMerge="1">
                  <a:txBody>
                    <a:bodyPr/>
                    <a:lstStyle/>
                    <a:p>
                      <a:endParaRPr lang="fr-FR" dirty="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MP Lair</a:t>
                      </a:r>
                    </a:p>
                  </a:txBody>
                  <a:tcPr/>
                </a:tc>
                <a:tc hMerge="1">
                  <a:txBody>
                    <a:bodyPr/>
                    <a:lstStyle/>
                    <a:p>
                      <a:pPr algn="ctr"/>
                      <a:endParaRPr lang="fr-FR" b="1" dirty="0"/>
                    </a:p>
                  </a:txBody>
                  <a:tcPr/>
                </a:tc>
                <a:tc hMerge="1">
                  <a:txBody>
                    <a:bodyPr/>
                    <a:lstStyle/>
                    <a:p>
                      <a:pPr algn="ctr"/>
                      <a:endParaRPr lang="fr-FR" b="1" dirty="0"/>
                    </a:p>
                  </a:txBody>
                  <a:tcPr/>
                </a:tc>
                <a:extLst>
                  <a:ext uri="{0D108BD9-81ED-4DB2-BD59-A6C34878D82A}">
                    <a16:rowId xmlns:a16="http://schemas.microsoft.com/office/drawing/2014/main" val="3964832098"/>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26613982"/>
                  </a:ext>
                </a:extLst>
              </a:tr>
              <a:tr h="370840">
                <a:tc>
                  <a:txBody>
                    <a:bodyPr/>
                    <a:lstStyle/>
                    <a:p>
                      <a:r>
                        <a:rPr lang="fr-FR" dirty="0"/>
                        <a:t>Cout achat</a:t>
                      </a: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300933017"/>
                  </a:ext>
                </a:extLst>
              </a:tr>
              <a:tr h="370840">
                <a:tc>
                  <a:txBody>
                    <a:bodyPr/>
                    <a:lstStyle/>
                    <a:p>
                      <a:r>
                        <a:rPr lang="fr-FR" dirty="0"/>
                        <a:t>Essence</a:t>
                      </a: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228181369"/>
                  </a:ext>
                </a:extLst>
              </a:tr>
              <a:tr h="370840">
                <a:tc>
                  <a:txBody>
                    <a:bodyPr/>
                    <a:lstStyle/>
                    <a:p>
                      <a:r>
                        <a:rPr lang="fr-FR" dirty="0"/>
                        <a:t>Total</a:t>
                      </a:r>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75241182"/>
                  </a:ext>
                </a:extLst>
              </a:tr>
            </a:tbl>
          </a:graphicData>
        </a:graphic>
      </p:graphicFrame>
    </p:spTree>
    <p:extLst>
      <p:ext uri="{BB962C8B-B14F-4D97-AF65-F5344CB8AC3E}">
        <p14:creationId xmlns:p14="http://schemas.microsoft.com/office/powerpoint/2010/main" val="29947151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265B2A-BCBD-219F-51D0-F49F4ABA5927}"/>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41657AF3-D908-BDC4-2F61-BCD59D4511D3}"/>
              </a:ext>
            </a:extLst>
          </p:cNvPr>
          <p:cNvSpPr txBox="1">
            <a:spLocks/>
          </p:cNvSpPr>
          <p:nvPr/>
        </p:nvSpPr>
        <p:spPr>
          <a:xfrm>
            <a:off x="291353" y="273183"/>
            <a:ext cx="1160929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b="1" dirty="0"/>
              <a:t>Contexte </a:t>
            </a:r>
            <a:r>
              <a:rPr lang="fr-FR" sz="2400" dirty="0"/>
              <a:t>: </a:t>
            </a:r>
          </a:p>
          <a:p>
            <a:pPr marL="0" indent="0">
              <a:buNone/>
            </a:pPr>
            <a:r>
              <a:rPr lang="fr-FR" sz="2400" dirty="0"/>
              <a:t>Pour ce mois ci, en plus de ce que j’ai acheté, je possédais déjà un stock de 10 kg de soude (valeur unitaire : 2,8 €/kg) et du lait d’ânesse (1 litre d’une valeur de 3,5€/l). </a:t>
            </a:r>
          </a:p>
          <a:p>
            <a:pPr marL="0" indent="0">
              <a:buNone/>
            </a:pPr>
            <a:r>
              <a:rPr lang="fr-FR" sz="2400" dirty="0"/>
              <a:t>Pour ma production, j’ai utilisé 45 kg de soude et 9,5 litres de lait. </a:t>
            </a:r>
          </a:p>
          <a:p>
            <a:pPr lvl="1">
              <a:buFont typeface="Symbol" panose="05050102010706020507" pitchFamily="18" charset="2"/>
              <a:buChar char="Þ"/>
            </a:pPr>
            <a:r>
              <a:rPr lang="fr-FR" sz="2000" dirty="0"/>
              <a:t>Pour la soude, j’utilise indistinctement, mon stock initial et mes achats.</a:t>
            </a:r>
          </a:p>
          <a:p>
            <a:pPr lvl="1">
              <a:buFont typeface="Symbol" panose="05050102010706020507" pitchFamily="18" charset="2"/>
              <a:buChar char="Þ"/>
            </a:pPr>
            <a:r>
              <a:rPr lang="fr-FR" sz="2000" dirty="0"/>
              <a:t>J’utilise prioritairement le lait d’ânesse le plus ancien.  </a:t>
            </a:r>
          </a:p>
          <a:p>
            <a:pPr>
              <a:buFont typeface="Symbol" panose="05050102010706020507" pitchFamily="18" charset="2"/>
              <a:buChar char="Þ"/>
            </a:pPr>
            <a:endParaRPr lang="fr-FR" sz="2400" dirty="0"/>
          </a:p>
          <a:p>
            <a:pPr marL="0" indent="0">
              <a:buNone/>
            </a:pPr>
            <a:r>
              <a:rPr lang="fr-FR" sz="2400" dirty="0"/>
              <a:t> </a:t>
            </a:r>
          </a:p>
          <a:p>
            <a:pPr marL="0" indent="0">
              <a:buNone/>
            </a:pPr>
            <a:r>
              <a:rPr lang="fr-FR" sz="2400" dirty="0"/>
              <a:t> </a:t>
            </a:r>
            <a:endParaRPr lang="fr-FR" sz="2000" dirty="0"/>
          </a:p>
          <a:p>
            <a:pPr marL="0" indent="0">
              <a:buNone/>
            </a:pPr>
            <a:endParaRPr lang="fr-FR" sz="2400" u="sng" dirty="0"/>
          </a:p>
          <a:p>
            <a:pPr marL="0" indent="0">
              <a:buNone/>
            </a:pPr>
            <a:endParaRPr lang="fr-FR" sz="2400" u="sng" dirty="0"/>
          </a:p>
          <a:p>
            <a:pPr marL="0" indent="0">
              <a:buNone/>
            </a:pPr>
            <a:endParaRPr lang="fr-FR" sz="2800" dirty="0"/>
          </a:p>
        </p:txBody>
      </p:sp>
      <p:graphicFrame>
        <p:nvGraphicFramePr>
          <p:cNvPr id="4" name="Tableau 3">
            <a:extLst>
              <a:ext uri="{FF2B5EF4-FFF2-40B4-BE49-F238E27FC236}">
                <a16:creationId xmlns:a16="http://schemas.microsoft.com/office/drawing/2014/main" id="{68401FCA-9862-9395-32E8-3B2B6132889B}"/>
              </a:ext>
            </a:extLst>
          </p:cNvPr>
          <p:cNvGraphicFramePr>
            <a:graphicFrameLocks noGrp="1"/>
          </p:cNvGraphicFramePr>
          <p:nvPr>
            <p:extLst>
              <p:ext uri="{D42A27DB-BD31-4B8C-83A1-F6EECF244321}">
                <p14:modId xmlns:p14="http://schemas.microsoft.com/office/powerpoint/2010/main" val="2333647178"/>
              </p:ext>
            </p:extLst>
          </p:nvPr>
        </p:nvGraphicFramePr>
        <p:xfrm>
          <a:off x="2664125" y="3429000"/>
          <a:ext cx="8792833" cy="2966720"/>
        </p:xfrm>
        <a:graphic>
          <a:graphicData uri="http://schemas.openxmlformats.org/drawingml/2006/table">
            <a:tbl>
              <a:tblPr firstRow="1" bandRow="1">
                <a:tableStyleId>{5940675A-B579-460E-94D1-54222C63F5DA}</a:tableStyleId>
              </a:tblPr>
              <a:tblGrid>
                <a:gridCol w="1256119">
                  <a:extLst>
                    <a:ext uri="{9D8B030D-6E8A-4147-A177-3AD203B41FA5}">
                      <a16:colId xmlns:a16="http://schemas.microsoft.com/office/drawing/2014/main" val="34965874"/>
                    </a:ext>
                  </a:extLst>
                </a:gridCol>
                <a:gridCol w="1256119">
                  <a:extLst>
                    <a:ext uri="{9D8B030D-6E8A-4147-A177-3AD203B41FA5}">
                      <a16:colId xmlns:a16="http://schemas.microsoft.com/office/drawing/2014/main" val="2304427401"/>
                    </a:ext>
                  </a:extLst>
                </a:gridCol>
                <a:gridCol w="1256119">
                  <a:extLst>
                    <a:ext uri="{9D8B030D-6E8A-4147-A177-3AD203B41FA5}">
                      <a16:colId xmlns:a16="http://schemas.microsoft.com/office/drawing/2014/main" val="2029413604"/>
                    </a:ext>
                  </a:extLst>
                </a:gridCol>
                <a:gridCol w="1256119">
                  <a:extLst>
                    <a:ext uri="{9D8B030D-6E8A-4147-A177-3AD203B41FA5}">
                      <a16:colId xmlns:a16="http://schemas.microsoft.com/office/drawing/2014/main" val="1350702252"/>
                    </a:ext>
                  </a:extLst>
                </a:gridCol>
                <a:gridCol w="1256119">
                  <a:extLst>
                    <a:ext uri="{9D8B030D-6E8A-4147-A177-3AD203B41FA5}">
                      <a16:colId xmlns:a16="http://schemas.microsoft.com/office/drawing/2014/main" val="2547565397"/>
                    </a:ext>
                  </a:extLst>
                </a:gridCol>
                <a:gridCol w="1256119">
                  <a:extLst>
                    <a:ext uri="{9D8B030D-6E8A-4147-A177-3AD203B41FA5}">
                      <a16:colId xmlns:a16="http://schemas.microsoft.com/office/drawing/2014/main" val="901082270"/>
                    </a:ext>
                  </a:extLst>
                </a:gridCol>
                <a:gridCol w="1256119">
                  <a:extLst>
                    <a:ext uri="{9D8B030D-6E8A-4147-A177-3AD203B41FA5}">
                      <a16:colId xmlns:a16="http://schemas.microsoft.com/office/drawing/2014/main" val="3045205117"/>
                    </a:ext>
                  </a:extLst>
                </a:gridCol>
              </a:tblGrid>
              <a:tr h="370840">
                <a:tc gridSpan="7">
                  <a:txBody>
                    <a:bodyPr/>
                    <a:lstStyle/>
                    <a:p>
                      <a:r>
                        <a:rPr lang="fr-FR" dirty="0"/>
                        <a:t>Titre</a:t>
                      </a:r>
                    </a:p>
                  </a:txBody>
                  <a:tcPr/>
                </a:tc>
                <a:tc hMerge="1">
                  <a:txBody>
                    <a:bodyPr/>
                    <a:lstStyle/>
                    <a:p>
                      <a:pPr algn="ctr"/>
                      <a:endParaRPr lang="fr-FR" b="1" dirty="0"/>
                    </a:p>
                  </a:txBody>
                  <a:tcPr/>
                </a:tc>
                <a:tc hMerge="1">
                  <a:txBody>
                    <a:bodyPr/>
                    <a:lstStyle/>
                    <a:p>
                      <a:endParaRPr lang="fr-FR"/>
                    </a:p>
                  </a:txBody>
                  <a:tcPr/>
                </a:tc>
                <a:tc hMerge="1">
                  <a:txBody>
                    <a:bodyPr/>
                    <a:lstStyle/>
                    <a:p>
                      <a:endParaRPr lang="fr-F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957057490"/>
                  </a:ext>
                </a:extLst>
              </a:tr>
              <a:tr h="370840">
                <a:tc>
                  <a:txBody>
                    <a:bodyPr/>
                    <a:lstStyle/>
                    <a:p>
                      <a:endParaRPr lang="fr-FR" dirty="0"/>
                    </a:p>
                  </a:txBody>
                  <a:tcPr/>
                </a:tc>
                <a:tc gridSpan="3">
                  <a:txBody>
                    <a:bodyPr/>
                    <a:lstStyle/>
                    <a:p>
                      <a:pPr algn="ctr"/>
                      <a:r>
                        <a:rPr lang="fr-FR" b="1" dirty="0"/>
                        <a:t> MP Soude</a:t>
                      </a:r>
                    </a:p>
                  </a:txBody>
                  <a:tcPr/>
                </a:tc>
                <a:tc hMerge="1">
                  <a:txBody>
                    <a:bodyPr/>
                    <a:lstStyle/>
                    <a:p>
                      <a:endParaRPr lang="fr-FR" dirty="0"/>
                    </a:p>
                  </a:txBody>
                  <a:tcPr/>
                </a:tc>
                <a:tc hMerge="1">
                  <a:txBody>
                    <a:bodyPr/>
                    <a:lstStyle/>
                    <a:p>
                      <a:endParaRPr lang="fr-FR" dirty="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MP Lait</a:t>
                      </a:r>
                    </a:p>
                  </a:txBody>
                  <a:tcPr/>
                </a:tc>
                <a:tc hMerge="1">
                  <a:txBody>
                    <a:bodyPr/>
                    <a:lstStyle/>
                    <a:p>
                      <a:pPr algn="ctr"/>
                      <a:endParaRPr lang="fr-FR" b="1" dirty="0"/>
                    </a:p>
                  </a:txBody>
                  <a:tcPr/>
                </a:tc>
                <a:tc hMerge="1">
                  <a:txBody>
                    <a:bodyPr/>
                    <a:lstStyle/>
                    <a:p>
                      <a:pPr algn="ctr"/>
                      <a:endParaRPr lang="fr-FR" b="1" dirty="0"/>
                    </a:p>
                  </a:txBody>
                  <a:tcPr/>
                </a:tc>
                <a:extLst>
                  <a:ext uri="{0D108BD9-81ED-4DB2-BD59-A6C34878D82A}">
                    <a16:rowId xmlns:a16="http://schemas.microsoft.com/office/drawing/2014/main" val="3964832098"/>
                  </a:ext>
                </a:extLst>
              </a:tr>
              <a:tr h="370840">
                <a:tc>
                  <a:txBody>
                    <a:bodyPr/>
                    <a:lstStyle/>
                    <a:p>
                      <a:endParaRPr lang="fr-FR" dirty="0"/>
                    </a:p>
                  </a:txBody>
                  <a:tcPr/>
                </a:tc>
                <a:tc>
                  <a:txBody>
                    <a:bodyPr/>
                    <a:lstStyle/>
                    <a:p>
                      <a:pPr algn="ctr"/>
                      <a:r>
                        <a:rPr lang="fr-FR" dirty="0"/>
                        <a:t>Qté</a:t>
                      </a:r>
                    </a:p>
                  </a:txBody>
                  <a:tcPr/>
                </a:tc>
                <a:tc>
                  <a:txBody>
                    <a:bodyPr/>
                    <a:lstStyle/>
                    <a:p>
                      <a:pPr algn="ctr"/>
                      <a:r>
                        <a:rPr lang="fr-FR" dirty="0"/>
                        <a:t>PU</a:t>
                      </a:r>
                    </a:p>
                  </a:txBody>
                  <a:tcPr/>
                </a:tc>
                <a:tc>
                  <a:txBody>
                    <a:bodyPr/>
                    <a:lstStyle/>
                    <a:p>
                      <a:pPr algn="ctr"/>
                      <a:r>
                        <a:rPr lang="fr-FR" dirty="0"/>
                        <a:t>Total</a:t>
                      </a:r>
                    </a:p>
                  </a:txBody>
                  <a:tcPr/>
                </a:tc>
                <a:tc>
                  <a:txBody>
                    <a:bodyPr/>
                    <a:lstStyle/>
                    <a:p>
                      <a:pPr algn="ctr"/>
                      <a:r>
                        <a:rPr lang="fr-FR" dirty="0"/>
                        <a:t>Qté</a:t>
                      </a:r>
                    </a:p>
                  </a:txBody>
                  <a:tcPr/>
                </a:tc>
                <a:tc>
                  <a:txBody>
                    <a:bodyPr/>
                    <a:lstStyle/>
                    <a:p>
                      <a:pPr algn="ctr"/>
                      <a:r>
                        <a:rPr lang="fr-FR" dirty="0"/>
                        <a:t>PU</a:t>
                      </a:r>
                    </a:p>
                  </a:txBody>
                  <a:tcPr/>
                </a:tc>
                <a:tc>
                  <a:txBody>
                    <a:bodyPr/>
                    <a:lstStyle/>
                    <a:p>
                      <a:pPr algn="ctr"/>
                      <a:r>
                        <a:rPr lang="fr-FR" dirty="0"/>
                        <a:t>Total</a:t>
                      </a:r>
                    </a:p>
                  </a:txBody>
                  <a:tcPr/>
                </a:tc>
                <a:extLst>
                  <a:ext uri="{0D108BD9-81ED-4DB2-BD59-A6C34878D82A}">
                    <a16:rowId xmlns:a16="http://schemas.microsoft.com/office/drawing/2014/main" val="1826613982"/>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30093301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228181369"/>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75241182"/>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88023580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51014164"/>
                  </a:ext>
                </a:extLst>
              </a:tr>
            </a:tbl>
          </a:graphicData>
        </a:graphic>
      </p:graphicFrame>
      <p:sp>
        <p:nvSpPr>
          <p:cNvPr id="5" name="Triangle isocèle 4">
            <a:extLst>
              <a:ext uri="{FF2B5EF4-FFF2-40B4-BE49-F238E27FC236}">
                <a16:creationId xmlns:a16="http://schemas.microsoft.com/office/drawing/2014/main" id="{C8915693-F27D-24A2-B8A8-D709EECAB53F}"/>
              </a:ext>
            </a:extLst>
          </p:cNvPr>
          <p:cNvSpPr/>
          <p:nvPr/>
        </p:nvSpPr>
        <p:spPr>
          <a:xfrm>
            <a:off x="112144" y="2751825"/>
            <a:ext cx="2241430" cy="3355675"/>
          </a:xfrm>
          <a:prstGeom prst="triangle">
            <a:avLst/>
          </a:prstGeom>
          <a:ln>
            <a:solidFill>
              <a:schemeClr val="accent1">
                <a:lumMod val="40000"/>
                <a:lumOff val="6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Variation de stocks de MP</a:t>
            </a:r>
          </a:p>
          <a:p>
            <a:pPr algn="ctr"/>
            <a:endParaRPr lang="fr-FR" dirty="0"/>
          </a:p>
        </p:txBody>
      </p:sp>
    </p:spTree>
    <p:extLst>
      <p:ext uri="{BB962C8B-B14F-4D97-AF65-F5344CB8AC3E}">
        <p14:creationId xmlns:p14="http://schemas.microsoft.com/office/powerpoint/2010/main" val="18906458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605EAF-B2F3-FA41-ED20-B4DD63574299}"/>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5644721F-6EDD-4E3C-A0D7-5DDB02E38EF9}"/>
              </a:ext>
            </a:extLst>
          </p:cNvPr>
          <p:cNvSpPr txBox="1">
            <a:spLocks/>
          </p:cNvSpPr>
          <p:nvPr/>
        </p:nvSpPr>
        <p:spPr>
          <a:xfrm>
            <a:off x="291353" y="273183"/>
            <a:ext cx="1160929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b="1" dirty="0"/>
              <a:t>Contexte </a:t>
            </a:r>
            <a:r>
              <a:rPr lang="fr-FR" sz="2400" dirty="0"/>
              <a:t>: </a:t>
            </a:r>
          </a:p>
          <a:p>
            <a:pPr marL="0" indent="0">
              <a:buNone/>
            </a:pPr>
            <a:r>
              <a:rPr lang="fr-FR" sz="2400" dirty="0"/>
              <a:t>Je fabrique 2 produits : </a:t>
            </a:r>
          </a:p>
          <a:p>
            <a:pPr marL="0" indent="0">
              <a:buNone/>
            </a:pPr>
            <a:r>
              <a:rPr lang="fr-FR" sz="2400" dirty="0"/>
              <a:t>	- </a:t>
            </a:r>
            <a:r>
              <a:rPr lang="fr-FR" sz="2000" dirty="0"/>
              <a:t>Savon corps (60 fabriqués) qui nécessitent 0,5 kg de soude et 0,1 litre de lait par savon.</a:t>
            </a:r>
          </a:p>
          <a:p>
            <a:pPr marL="0" indent="0">
              <a:buNone/>
            </a:pPr>
            <a:r>
              <a:rPr lang="fr-FR" sz="2000" dirty="0"/>
              <a:t>	- Savon main (45 fabriqués) qui nécessitent 0,3333 kg de soude 0,0333 litres de lait par savon.</a:t>
            </a:r>
            <a:endParaRPr lang="fr-FR" sz="1800" dirty="0"/>
          </a:p>
          <a:p>
            <a:pPr marL="0" indent="0">
              <a:buNone/>
            </a:pPr>
            <a:r>
              <a:rPr lang="fr-FR" sz="2400" dirty="0"/>
              <a:t>Cette production demande de faire chauffer des ingrédients. La consommation d’électricité qui en résulte est de 40 €.</a:t>
            </a:r>
          </a:p>
          <a:p>
            <a:pPr marL="0" indent="0">
              <a:buNone/>
            </a:pPr>
            <a:r>
              <a:rPr lang="fr-FR" sz="2400" dirty="0"/>
              <a:t> </a:t>
            </a:r>
          </a:p>
          <a:p>
            <a:pPr marL="0" indent="0">
              <a:buNone/>
            </a:pPr>
            <a:r>
              <a:rPr lang="fr-FR" sz="2400" dirty="0"/>
              <a:t> </a:t>
            </a:r>
            <a:endParaRPr lang="fr-FR" sz="2000" dirty="0"/>
          </a:p>
          <a:p>
            <a:pPr marL="0" indent="0">
              <a:buNone/>
            </a:pPr>
            <a:endParaRPr lang="fr-FR" sz="2400" u="sng" dirty="0"/>
          </a:p>
          <a:p>
            <a:pPr marL="0" indent="0">
              <a:buNone/>
            </a:pPr>
            <a:endParaRPr lang="fr-FR" sz="2400" u="sng" dirty="0"/>
          </a:p>
          <a:p>
            <a:pPr marL="0" indent="0">
              <a:buNone/>
            </a:pPr>
            <a:endParaRPr lang="fr-FR" sz="2800" dirty="0"/>
          </a:p>
        </p:txBody>
      </p:sp>
      <p:graphicFrame>
        <p:nvGraphicFramePr>
          <p:cNvPr id="4" name="Tableau 3">
            <a:extLst>
              <a:ext uri="{FF2B5EF4-FFF2-40B4-BE49-F238E27FC236}">
                <a16:creationId xmlns:a16="http://schemas.microsoft.com/office/drawing/2014/main" id="{DFEFDE8D-E2F6-3896-DCE4-A889F71DB23E}"/>
              </a:ext>
            </a:extLst>
          </p:cNvPr>
          <p:cNvGraphicFramePr>
            <a:graphicFrameLocks noGrp="1"/>
          </p:cNvGraphicFramePr>
          <p:nvPr>
            <p:extLst>
              <p:ext uri="{D42A27DB-BD31-4B8C-83A1-F6EECF244321}">
                <p14:modId xmlns:p14="http://schemas.microsoft.com/office/powerpoint/2010/main" val="284701213"/>
              </p:ext>
            </p:extLst>
          </p:nvPr>
        </p:nvGraphicFramePr>
        <p:xfrm>
          <a:off x="2664125" y="3429000"/>
          <a:ext cx="9403758" cy="2966720"/>
        </p:xfrm>
        <a:graphic>
          <a:graphicData uri="http://schemas.openxmlformats.org/drawingml/2006/table">
            <a:tbl>
              <a:tblPr firstRow="1" bandRow="1">
                <a:tableStyleId>{5940675A-B579-460E-94D1-54222C63F5DA}</a:tableStyleId>
              </a:tblPr>
              <a:tblGrid>
                <a:gridCol w="1502433">
                  <a:extLst>
                    <a:ext uri="{9D8B030D-6E8A-4147-A177-3AD203B41FA5}">
                      <a16:colId xmlns:a16="http://schemas.microsoft.com/office/drawing/2014/main" val="34965874"/>
                    </a:ext>
                  </a:extLst>
                </a:gridCol>
                <a:gridCol w="1184355">
                  <a:extLst>
                    <a:ext uri="{9D8B030D-6E8A-4147-A177-3AD203B41FA5}">
                      <a16:colId xmlns:a16="http://schemas.microsoft.com/office/drawing/2014/main" val="2304427401"/>
                    </a:ext>
                  </a:extLst>
                </a:gridCol>
                <a:gridCol w="1343394">
                  <a:extLst>
                    <a:ext uri="{9D8B030D-6E8A-4147-A177-3AD203B41FA5}">
                      <a16:colId xmlns:a16="http://schemas.microsoft.com/office/drawing/2014/main" val="2029413604"/>
                    </a:ext>
                  </a:extLst>
                </a:gridCol>
                <a:gridCol w="1343394">
                  <a:extLst>
                    <a:ext uri="{9D8B030D-6E8A-4147-A177-3AD203B41FA5}">
                      <a16:colId xmlns:a16="http://schemas.microsoft.com/office/drawing/2014/main" val="1350702252"/>
                    </a:ext>
                  </a:extLst>
                </a:gridCol>
                <a:gridCol w="1343394">
                  <a:extLst>
                    <a:ext uri="{9D8B030D-6E8A-4147-A177-3AD203B41FA5}">
                      <a16:colId xmlns:a16="http://schemas.microsoft.com/office/drawing/2014/main" val="2547565397"/>
                    </a:ext>
                  </a:extLst>
                </a:gridCol>
                <a:gridCol w="1343394">
                  <a:extLst>
                    <a:ext uri="{9D8B030D-6E8A-4147-A177-3AD203B41FA5}">
                      <a16:colId xmlns:a16="http://schemas.microsoft.com/office/drawing/2014/main" val="901082270"/>
                    </a:ext>
                  </a:extLst>
                </a:gridCol>
                <a:gridCol w="1343394">
                  <a:extLst>
                    <a:ext uri="{9D8B030D-6E8A-4147-A177-3AD203B41FA5}">
                      <a16:colId xmlns:a16="http://schemas.microsoft.com/office/drawing/2014/main" val="3045205117"/>
                    </a:ext>
                  </a:extLst>
                </a:gridCol>
              </a:tblGrid>
              <a:tr h="370840">
                <a:tc gridSpan="7">
                  <a:txBody>
                    <a:bodyPr/>
                    <a:lstStyle/>
                    <a:p>
                      <a:r>
                        <a:rPr lang="fr-FR" dirty="0"/>
                        <a:t>Titre</a:t>
                      </a:r>
                    </a:p>
                  </a:txBody>
                  <a:tcPr/>
                </a:tc>
                <a:tc hMerge="1">
                  <a:txBody>
                    <a:bodyPr/>
                    <a:lstStyle/>
                    <a:p>
                      <a:pPr algn="ctr"/>
                      <a:endParaRPr lang="fr-FR" b="1" dirty="0"/>
                    </a:p>
                  </a:txBody>
                  <a:tcPr/>
                </a:tc>
                <a:tc hMerge="1">
                  <a:txBody>
                    <a:bodyPr/>
                    <a:lstStyle/>
                    <a:p>
                      <a:endParaRPr lang="fr-FR"/>
                    </a:p>
                  </a:txBody>
                  <a:tcPr/>
                </a:tc>
                <a:tc hMerge="1">
                  <a:txBody>
                    <a:bodyPr/>
                    <a:lstStyle/>
                    <a:p>
                      <a:endParaRPr lang="fr-F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957057490"/>
                  </a:ext>
                </a:extLst>
              </a:tr>
              <a:tr h="370840">
                <a:tc>
                  <a:txBody>
                    <a:bodyPr/>
                    <a:lstStyle/>
                    <a:p>
                      <a:endParaRPr lang="fr-FR" dirty="0"/>
                    </a:p>
                  </a:txBody>
                  <a:tcPr/>
                </a:tc>
                <a:tc gridSpan="3">
                  <a:txBody>
                    <a:bodyPr/>
                    <a:lstStyle/>
                    <a:p>
                      <a:pPr algn="ctr"/>
                      <a:r>
                        <a:rPr lang="fr-FR" b="1" dirty="0"/>
                        <a:t>Savon corps</a:t>
                      </a:r>
                    </a:p>
                  </a:txBody>
                  <a:tcPr/>
                </a:tc>
                <a:tc hMerge="1">
                  <a:txBody>
                    <a:bodyPr/>
                    <a:lstStyle/>
                    <a:p>
                      <a:endParaRPr lang="fr-FR" dirty="0"/>
                    </a:p>
                  </a:txBody>
                  <a:tcPr/>
                </a:tc>
                <a:tc hMerge="1">
                  <a:txBody>
                    <a:bodyPr/>
                    <a:lstStyle/>
                    <a:p>
                      <a:endParaRPr lang="fr-FR" dirty="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Savon main</a:t>
                      </a:r>
                    </a:p>
                  </a:txBody>
                  <a:tcPr/>
                </a:tc>
                <a:tc hMerge="1">
                  <a:txBody>
                    <a:bodyPr/>
                    <a:lstStyle/>
                    <a:p>
                      <a:pPr algn="ctr"/>
                      <a:endParaRPr lang="fr-FR" b="1" dirty="0"/>
                    </a:p>
                  </a:txBody>
                  <a:tcPr/>
                </a:tc>
                <a:tc hMerge="1">
                  <a:txBody>
                    <a:bodyPr/>
                    <a:lstStyle/>
                    <a:p>
                      <a:pPr algn="ctr"/>
                      <a:endParaRPr lang="fr-FR" b="1" dirty="0"/>
                    </a:p>
                  </a:txBody>
                  <a:tcPr/>
                </a:tc>
                <a:extLst>
                  <a:ext uri="{0D108BD9-81ED-4DB2-BD59-A6C34878D82A}">
                    <a16:rowId xmlns:a16="http://schemas.microsoft.com/office/drawing/2014/main" val="3964832098"/>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26613982"/>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algn="ctr"/>
                      <a:endParaRPr lang="fr-FR" dirty="0"/>
                    </a:p>
                  </a:txBody>
                  <a:tcPr/>
                </a:tc>
                <a:extLst>
                  <a:ext uri="{0D108BD9-81ED-4DB2-BD59-A6C34878D82A}">
                    <a16:rowId xmlns:a16="http://schemas.microsoft.com/office/drawing/2014/main" val="330093301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228181369"/>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75241182"/>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88023580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51014164"/>
                  </a:ext>
                </a:extLst>
              </a:tr>
            </a:tbl>
          </a:graphicData>
        </a:graphic>
      </p:graphicFrame>
      <p:sp>
        <p:nvSpPr>
          <p:cNvPr id="2" name="Flèche : pentagone 1">
            <a:extLst>
              <a:ext uri="{FF2B5EF4-FFF2-40B4-BE49-F238E27FC236}">
                <a16:creationId xmlns:a16="http://schemas.microsoft.com/office/drawing/2014/main" id="{BD102046-20B6-B494-53FE-1A60BA2B31B6}"/>
              </a:ext>
            </a:extLst>
          </p:cNvPr>
          <p:cNvSpPr/>
          <p:nvPr/>
        </p:nvSpPr>
        <p:spPr>
          <a:xfrm>
            <a:off x="124119" y="3121308"/>
            <a:ext cx="2707241" cy="3355675"/>
          </a:xfrm>
          <a:prstGeom prst="homePlate">
            <a:avLst>
              <a:gd name="adj" fmla="val 19410"/>
            </a:avLst>
          </a:prstGeom>
          <a:ln>
            <a:solidFill>
              <a:schemeClr val="accent1">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Cout des matières premières (entrant en production)</a:t>
            </a:r>
          </a:p>
          <a:p>
            <a:pPr algn="ctr"/>
            <a:endParaRPr lang="fr-FR" dirty="0"/>
          </a:p>
          <a:p>
            <a:pPr algn="ctr"/>
            <a:r>
              <a:rPr lang="fr-FR" dirty="0"/>
              <a:t> + couts directs et indirects de production</a:t>
            </a:r>
          </a:p>
          <a:p>
            <a:pPr algn="ctr"/>
            <a:endParaRPr lang="fr-FR" dirty="0"/>
          </a:p>
          <a:p>
            <a:pPr algn="ctr"/>
            <a:r>
              <a:rPr lang="fr-FR" dirty="0"/>
              <a:t>(on réfléchit en quantité produite)</a:t>
            </a:r>
          </a:p>
        </p:txBody>
      </p:sp>
    </p:spTree>
    <p:extLst>
      <p:ext uri="{BB962C8B-B14F-4D97-AF65-F5344CB8AC3E}">
        <p14:creationId xmlns:p14="http://schemas.microsoft.com/office/powerpoint/2010/main" val="1251156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EC1107-54BC-8C29-CC3E-EE5B45C7919B}"/>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7851BDCC-1F25-274E-C29A-41324FB55AD9}"/>
              </a:ext>
            </a:extLst>
          </p:cNvPr>
          <p:cNvSpPr txBox="1">
            <a:spLocks/>
          </p:cNvSpPr>
          <p:nvPr/>
        </p:nvSpPr>
        <p:spPr>
          <a:xfrm>
            <a:off x="291353" y="273183"/>
            <a:ext cx="1160929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b="1" dirty="0"/>
              <a:t>Contexte </a:t>
            </a:r>
            <a:r>
              <a:rPr lang="fr-FR" sz="2400" dirty="0"/>
              <a:t>: </a:t>
            </a:r>
          </a:p>
          <a:p>
            <a:pPr marL="0" indent="0">
              <a:buNone/>
            </a:pPr>
            <a:r>
              <a:rPr lang="fr-FR" sz="2400" dirty="0"/>
              <a:t>Mon stock de savon initial était de </a:t>
            </a:r>
          </a:p>
          <a:p>
            <a:pPr>
              <a:buFontTx/>
              <a:buChar char="-"/>
            </a:pPr>
            <a:r>
              <a:rPr lang="fr-FR" sz="2400" dirty="0"/>
              <a:t>20 savons </a:t>
            </a:r>
            <a:r>
              <a:rPr lang="fr-FR" sz="2400" i="1" dirty="0"/>
              <a:t>corps</a:t>
            </a:r>
            <a:r>
              <a:rPr lang="fr-FR" sz="2400" dirty="0"/>
              <a:t> valorisés à 1,3 €</a:t>
            </a:r>
          </a:p>
          <a:p>
            <a:pPr>
              <a:buFontTx/>
              <a:buChar char="-"/>
            </a:pPr>
            <a:r>
              <a:rPr lang="fr-FR" sz="2400" dirty="0"/>
              <a:t>15 savons </a:t>
            </a:r>
            <a:r>
              <a:rPr lang="fr-FR" sz="2400" i="1" dirty="0"/>
              <a:t>main</a:t>
            </a:r>
            <a:r>
              <a:rPr lang="fr-FR" sz="2400" dirty="0"/>
              <a:t> valorisés à 1,2 €</a:t>
            </a:r>
          </a:p>
          <a:p>
            <a:pPr marL="0" indent="0">
              <a:buNone/>
            </a:pPr>
            <a:r>
              <a:rPr lang="fr-FR" sz="2400" dirty="0"/>
              <a:t>=&gt; Je compte vendre 80 savons corps et 50 savons main </a:t>
            </a:r>
          </a:p>
          <a:p>
            <a:pPr marL="0" indent="0">
              <a:buNone/>
            </a:pPr>
            <a:r>
              <a:rPr lang="fr-FR" sz="2400" dirty="0"/>
              <a:t> </a:t>
            </a:r>
          </a:p>
          <a:p>
            <a:pPr marL="0" indent="0">
              <a:buNone/>
            </a:pPr>
            <a:r>
              <a:rPr lang="fr-FR" sz="2400" dirty="0"/>
              <a:t> </a:t>
            </a:r>
            <a:endParaRPr lang="fr-FR" sz="2000" dirty="0"/>
          </a:p>
          <a:p>
            <a:pPr marL="0" indent="0">
              <a:buNone/>
            </a:pPr>
            <a:endParaRPr lang="fr-FR" sz="2400" u="sng" dirty="0"/>
          </a:p>
          <a:p>
            <a:pPr marL="0" indent="0">
              <a:buNone/>
            </a:pPr>
            <a:endParaRPr lang="fr-FR" sz="2400" u="sng" dirty="0"/>
          </a:p>
          <a:p>
            <a:pPr marL="0" indent="0">
              <a:buNone/>
            </a:pPr>
            <a:endParaRPr lang="fr-FR" sz="2800" dirty="0"/>
          </a:p>
        </p:txBody>
      </p:sp>
      <p:graphicFrame>
        <p:nvGraphicFramePr>
          <p:cNvPr id="4" name="Tableau 3">
            <a:extLst>
              <a:ext uri="{FF2B5EF4-FFF2-40B4-BE49-F238E27FC236}">
                <a16:creationId xmlns:a16="http://schemas.microsoft.com/office/drawing/2014/main" id="{A00A1D01-8ADA-6D51-AEB8-76B0B84D6B5C}"/>
              </a:ext>
            </a:extLst>
          </p:cNvPr>
          <p:cNvGraphicFramePr>
            <a:graphicFrameLocks noGrp="1"/>
          </p:cNvGraphicFramePr>
          <p:nvPr>
            <p:extLst>
              <p:ext uri="{D42A27DB-BD31-4B8C-83A1-F6EECF244321}">
                <p14:modId xmlns:p14="http://schemas.microsoft.com/office/powerpoint/2010/main" val="3870671905"/>
              </p:ext>
            </p:extLst>
          </p:nvPr>
        </p:nvGraphicFramePr>
        <p:xfrm>
          <a:off x="2664125" y="3429000"/>
          <a:ext cx="9403758" cy="2966720"/>
        </p:xfrm>
        <a:graphic>
          <a:graphicData uri="http://schemas.openxmlformats.org/drawingml/2006/table">
            <a:tbl>
              <a:tblPr firstRow="1" bandRow="1">
                <a:tableStyleId>{5940675A-B579-460E-94D1-54222C63F5DA}</a:tableStyleId>
              </a:tblPr>
              <a:tblGrid>
                <a:gridCol w="1502433">
                  <a:extLst>
                    <a:ext uri="{9D8B030D-6E8A-4147-A177-3AD203B41FA5}">
                      <a16:colId xmlns:a16="http://schemas.microsoft.com/office/drawing/2014/main" val="34965874"/>
                    </a:ext>
                  </a:extLst>
                </a:gridCol>
                <a:gridCol w="1184355">
                  <a:extLst>
                    <a:ext uri="{9D8B030D-6E8A-4147-A177-3AD203B41FA5}">
                      <a16:colId xmlns:a16="http://schemas.microsoft.com/office/drawing/2014/main" val="2304427401"/>
                    </a:ext>
                  </a:extLst>
                </a:gridCol>
                <a:gridCol w="1343394">
                  <a:extLst>
                    <a:ext uri="{9D8B030D-6E8A-4147-A177-3AD203B41FA5}">
                      <a16:colId xmlns:a16="http://schemas.microsoft.com/office/drawing/2014/main" val="2029413604"/>
                    </a:ext>
                  </a:extLst>
                </a:gridCol>
                <a:gridCol w="1343394">
                  <a:extLst>
                    <a:ext uri="{9D8B030D-6E8A-4147-A177-3AD203B41FA5}">
                      <a16:colId xmlns:a16="http://schemas.microsoft.com/office/drawing/2014/main" val="1350702252"/>
                    </a:ext>
                  </a:extLst>
                </a:gridCol>
                <a:gridCol w="1343394">
                  <a:extLst>
                    <a:ext uri="{9D8B030D-6E8A-4147-A177-3AD203B41FA5}">
                      <a16:colId xmlns:a16="http://schemas.microsoft.com/office/drawing/2014/main" val="2547565397"/>
                    </a:ext>
                  </a:extLst>
                </a:gridCol>
                <a:gridCol w="1343394">
                  <a:extLst>
                    <a:ext uri="{9D8B030D-6E8A-4147-A177-3AD203B41FA5}">
                      <a16:colId xmlns:a16="http://schemas.microsoft.com/office/drawing/2014/main" val="901082270"/>
                    </a:ext>
                  </a:extLst>
                </a:gridCol>
                <a:gridCol w="1343394">
                  <a:extLst>
                    <a:ext uri="{9D8B030D-6E8A-4147-A177-3AD203B41FA5}">
                      <a16:colId xmlns:a16="http://schemas.microsoft.com/office/drawing/2014/main" val="3045205117"/>
                    </a:ext>
                  </a:extLst>
                </a:gridCol>
              </a:tblGrid>
              <a:tr h="370840">
                <a:tc gridSpan="7">
                  <a:txBody>
                    <a:bodyPr/>
                    <a:lstStyle/>
                    <a:p>
                      <a:r>
                        <a:rPr lang="fr-FR" dirty="0"/>
                        <a:t>Titre</a:t>
                      </a:r>
                    </a:p>
                  </a:txBody>
                  <a:tcPr/>
                </a:tc>
                <a:tc hMerge="1">
                  <a:txBody>
                    <a:bodyPr/>
                    <a:lstStyle/>
                    <a:p>
                      <a:pPr algn="ctr"/>
                      <a:endParaRPr lang="fr-FR" b="1" dirty="0"/>
                    </a:p>
                  </a:txBody>
                  <a:tcPr/>
                </a:tc>
                <a:tc hMerge="1">
                  <a:txBody>
                    <a:bodyPr/>
                    <a:lstStyle/>
                    <a:p>
                      <a:endParaRPr lang="fr-FR"/>
                    </a:p>
                  </a:txBody>
                  <a:tcPr/>
                </a:tc>
                <a:tc hMerge="1">
                  <a:txBody>
                    <a:bodyPr/>
                    <a:lstStyle/>
                    <a:p>
                      <a:endParaRPr lang="fr-F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957057490"/>
                  </a:ext>
                </a:extLst>
              </a:tr>
              <a:tr h="370840">
                <a:tc>
                  <a:txBody>
                    <a:bodyPr/>
                    <a:lstStyle/>
                    <a:p>
                      <a:endParaRPr lang="fr-FR" dirty="0"/>
                    </a:p>
                  </a:txBody>
                  <a:tcPr/>
                </a:tc>
                <a:tc gridSpan="3">
                  <a:txBody>
                    <a:bodyPr/>
                    <a:lstStyle/>
                    <a:p>
                      <a:pPr algn="ctr"/>
                      <a:r>
                        <a:rPr lang="fr-FR" b="1" dirty="0"/>
                        <a:t>PF Savon Corps</a:t>
                      </a:r>
                    </a:p>
                  </a:txBody>
                  <a:tcPr/>
                </a:tc>
                <a:tc hMerge="1">
                  <a:txBody>
                    <a:bodyPr/>
                    <a:lstStyle/>
                    <a:p>
                      <a:endParaRPr lang="fr-FR" dirty="0"/>
                    </a:p>
                  </a:txBody>
                  <a:tcPr/>
                </a:tc>
                <a:tc hMerge="1">
                  <a:txBody>
                    <a:bodyPr/>
                    <a:lstStyle/>
                    <a:p>
                      <a:endParaRPr lang="fr-FR" dirty="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PF Savon main</a:t>
                      </a:r>
                    </a:p>
                  </a:txBody>
                  <a:tcPr/>
                </a:tc>
                <a:tc hMerge="1">
                  <a:txBody>
                    <a:bodyPr/>
                    <a:lstStyle/>
                    <a:p>
                      <a:pPr algn="ctr"/>
                      <a:endParaRPr lang="fr-FR" b="1" dirty="0"/>
                    </a:p>
                  </a:txBody>
                  <a:tcPr/>
                </a:tc>
                <a:tc hMerge="1">
                  <a:txBody>
                    <a:bodyPr/>
                    <a:lstStyle/>
                    <a:p>
                      <a:pPr algn="ctr"/>
                      <a:endParaRPr lang="fr-FR" b="1" dirty="0"/>
                    </a:p>
                  </a:txBody>
                  <a:tcPr/>
                </a:tc>
                <a:extLst>
                  <a:ext uri="{0D108BD9-81ED-4DB2-BD59-A6C34878D82A}">
                    <a16:rowId xmlns:a16="http://schemas.microsoft.com/office/drawing/2014/main" val="3964832098"/>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26613982"/>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algn="ctr"/>
                      <a:endParaRPr lang="fr-FR" dirty="0"/>
                    </a:p>
                  </a:txBody>
                  <a:tcPr/>
                </a:tc>
                <a:extLst>
                  <a:ext uri="{0D108BD9-81ED-4DB2-BD59-A6C34878D82A}">
                    <a16:rowId xmlns:a16="http://schemas.microsoft.com/office/drawing/2014/main" val="330093301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228181369"/>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algn="ctr"/>
                      <a:endParaRPr lang="fr-FR" dirty="0"/>
                    </a:p>
                  </a:txBody>
                  <a:tcPr/>
                </a:tc>
                <a:extLst>
                  <a:ext uri="{0D108BD9-81ED-4DB2-BD59-A6C34878D82A}">
                    <a16:rowId xmlns:a16="http://schemas.microsoft.com/office/drawing/2014/main" val="3975241182"/>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88023580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51014164"/>
                  </a:ext>
                </a:extLst>
              </a:tr>
            </a:tbl>
          </a:graphicData>
        </a:graphic>
      </p:graphicFrame>
      <p:sp>
        <p:nvSpPr>
          <p:cNvPr id="5" name="Triangle isocèle 4">
            <a:extLst>
              <a:ext uri="{FF2B5EF4-FFF2-40B4-BE49-F238E27FC236}">
                <a16:creationId xmlns:a16="http://schemas.microsoft.com/office/drawing/2014/main" id="{D1B5D5BD-0661-4DBE-63F2-1AE6B056B7F7}"/>
              </a:ext>
            </a:extLst>
          </p:cNvPr>
          <p:cNvSpPr/>
          <p:nvPr/>
        </p:nvSpPr>
        <p:spPr>
          <a:xfrm>
            <a:off x="124117" y="3076020"/>
            <a:ext cx="2241430" cy="3446252"/>
          </a:xfrm>
          <a:prstGeom prst="triangle">
            <a:avLst/>
          </a:prstGeom>
          <a:ln>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Variation de stocks de produits finis</a:t>
            </a:r>
          </a:p>
          <a:p>
            <a:pPr algn="ctr"/>
            <a:endParaRPr lang="fr-FR" dirty="0"/>
          </a:p>
        </p:txBody>
      </p:sp>
    </p:spTree>
    <p:extLst>
      <p:ext uri="{BB962C8B-B14F-4D97-AF65-F5344CB8AC3E}">
        <p14:creationId xmlns:p14="http://schemas.microsoft.com/office/powerpoint/2010/main" val="223770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DC2F0-FB09-1725-2776-A93BE4D4E5CE}"/>
            </a:ext>
          </a:extLst>
        </p:cNvPr>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374FB68-8996-2ADF-88D8-B142182E4A66}"/>
              </a:ext>
            </a:extLst>
          </p:cNvPr>
          <p:cNvSpPr txBox="1">
            <a:spLocks/>
          </p:cNvSpPr>
          <p:nvPr/>
        </p:nvSpPr>
        <p:spPr>
          <a:xfrm>
            <a:off x="291353" y="273183"/>
            <a:ext cx="11609294" cy="452596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fr-FR" sz="2400" b="1" dirty="0"/>
              <a:t>Contexte </a:t>
            </a:r>
            <a:r>
              <a:rPr lang="fr-FR" sz="2400" dirty="0"/>
              <a:t>: </a:t>
            </a:r>
          </a:p>
          <a:p>
            <a:pPr marL="0" indent="0">
              <a:buNone/>
            </a:pPr>
            <a:r>
              <a:rPr lang="fr-FR" sz="2400" dirty="0"/>
              <a:t>Les coûts de vente sont les suivants : </a:t>
            </a:r>
          </a:p>
          <a:p>
            <a:pPr marL="0" indent="0">
              <a:buNone/>
            </a:pPr>
            <a:r>
              <a:rPr lang="fr-FR" sz="2400" dirty="0"/>
              <a:t>	- </a:t>
            </a:r>
            <a:r>
              <a:rPr lang="fr-FR" sz="2000" dirty="0"/>
              <a:t>Packaging savon corps : 0,1 € ; Packaging savon main : 0,15 €. </a:t>
            </a:r>
          </a:p>
          <a:p>
            <a:pPr marL="0" indent="0">
              <a:buNone/>
            </a:pPr>
            <a:r>
              <a:rPr lang="fr-FR" sz="2400" dirty="0"/>
              <a:t>50 € pour avoir un emplacement sur un marché.</a:t>
            </a:r>
          </a:p>
          <a:p>
            <a:pPr>
              <a:buFont typeface="Symbol" panose="05050102010706020507" pitchFamily="18" charset="2"/>
              <a:buChar char="Þ"/>
            </a:pPr>
            <a:r>
              <a:rPr lang="fr-FR" sz="2400" dirty="0"/>
              <a:t>Prix de vente : 2 € pour savon corps et 2,5 € pour savon main.</a:t>
            </a:r>
          </a:p>
          <a:p>
            <a:pPr marL="0" indent="0">
              <a:buNone/>
            </a:pPr>
            <a:r>
              <a:rPr lang="fr-FR" sz="2400" i="1" dirty="0"/>
              <a:t>Calculez le cout complet et le résultat par produit.</a:t>
            </a:r>
          </a:p>
          <a:p>
            <a:pPr marL="0" indent="0">
              <a:buNone/>
            </a:pPr>
            <a:r>
              <a:rPr lang="fr-FR" sz="2400" dirty="0"/>
              <a:t> </a:t>
            </a:r>
            <a:endParaRPr lang="fr-FR" sz="2000" dirty="0"/>
          </a:p>
          <a:p>
            <a:pPr marL="0" indent="0">
              <a:buNone/>
            </a:pPr>
            <a:endParaRPr lang="fr-FR" sz="2400" u="sng" dirty="0"/>
          </a:p>
          <a:p>
            <a:pPr marL="0" indent="0">
              <a:buNone/>
            </a:pPr>
            <a:endParaRPr lang="fr-FR" sz="2400" u="sng" dirty="0"/>
          </a:p>
          <a:p>
            <a:pPr marL="0" indent="0">
              <a:buNone/>
            </a:pPr>
            <a:endParaRPr lang="fr-FR" sz="2800" dirty="0"/>
          </a:p>
        </p:txBody>
      </p:sp>
      <p:graphicFrame>
        <p:nvGraphicFramePr>
          <p:cNvPr id="4" name="Tableau 3">
            <a:extLst>
              <a:ext uri="{FF2B5EF4-FFF2-40B4-BE49-F238E27FC236}">
                <a16:creationId xmlns:a16="http://schemas.microsoft.com/office/drawing/2014/main" id="{736DE9BE-0EE5-1CF2-1DD5-FA2A99D4FF8F}"/>
              </a:ext>
            </a:extLst>
          </p:cNvPr>
          <p:cNvGraphicFramePr>
            <a:graphicFrameLocks noGrp="1"/>
          </p:cNvGraphicFramePr>
          <p:nvPr>
            <p:extLst>
              <p:ext uri="{D42A27DB-BD31-4B8C-83A1-F6EECF244321}">
                <p14:modId xmlns:p14="http://schemas.microsoft.com/office/powerpoint/2010/main" val="1949857822"/>
              </p:ext>
            </p:extLst>
          </p:nvPr>
        </p:nvGraphicFramePr>
        <p:xfrm>
          <a:off x="2664124" y="3040045"/>
          <a:ext cx="9403758" cy="3337560"/>
        </p:xfrm>
        <a:graphic>
          <a:graphicData uri="http://schemas.openxmlformats.org/drawingml/2006/table">
            <a:tbl>
              <a:tblPr firstRow="1" bandRow="1">
                <a:tableStyleId>{5940675A-B579-460E-94D1-54222C63F5DA}</a:tableStyleId>
              </a:tblPr>
              <a:tblGrid>
                <a:gridCol w="1502433">
                  <a:extLst>
                    <a:ext uri="{9D8B030D-6E8A-4147-A177-3AD203B41FA5}">
                      <a16:colId xmlns:a16="http://schemas.microsoft.com/office/drawing/2014/main" val="34965874"/>
                    </a:ext>
                  </a:extLst>
                </a:gridCol>
                <a:gridCol w="1184355">
                  <a:extLst>
                    <a:ext uri="{9D8B030D-6E8A-4147-A177-3AD203B41FA5}">
                      <a16:colId xmlns:a16="http://schemas.microsoft.com/office/drawing/2014/main" val="2304427401"/>
                    </a:ext>
                  </a:extLst>
                </a:gridCol>
                <a:gridCol w="1343394">
                  <a:extLst>
                    <a:ext uri="{9D8B030D-6E8A-4147-A177-3AD203B41FA5}">
                      <a16:colId xmlns:a16="http://schemas.microsoft.com/office/drawing/2014/main" val="2029413604"/>
                    </a:ext>
                  </a:extLst>
                </a:gridCol>
                <a:gridCol w="1343394">
                  <a:extLst>
                    <a:ext uri="{9D8B030D-6E8A-4147-A177-3AD203B41FA5}">
                      <a16:colId xmlns:a16="http://schemas.microsoft.com/office/drawing/2014/main" val="1350702252"/>
                    </a:ext>
                  </a:extLst>
                </a:gridCol>
                <a:gridCol w="1343394">
                  <a:extLst>
                    <a:ext uri="{9D8B030D-6E8A-4147-A177-3AD203B41FA5}">
                      <a16:colId xmlns:a16="http://schemas.microsoft.com/office/drawing/2014/main" val="2547565397"/>
                    </a:ext>
                  </a:extLst>
                </a:gridCol>
                <a:gridCol w="1343394">
                  <a:extLst>
                    <a:ext uri="{9D8B030D-6E8A-4147-A177-3AD203B41FA5}">
                      <a16:colId xmlns:a16="http://schemas.microsoft.com/office/drawing/2014/main" val="901082270"/>
                    </a:ext>
                  </a:extLst>
                </a:gridCol>
                <a:gridCol w="1343394">
                  <a:extLst>
                    <a:ext uri="{9D8B030D-6E8A-4147-A177-3AD203B41FA5}">
                      <a16:colId xmlns:a16="http://schemas.microsoft.com/office/drawing/2014/main" val="3045205117"/>
                    </a:ext>
                  </a:extLst>
                </a:gridCol>
              </a:tblGrid>
              <a:tr h="370840">
                <a:tc gridSpan="7">
                  <a:txBody>
                    <a:bodyPr/>
                    <a:lstStyle/>
                    <a:p>
                      <a:r>
                        <a:rPr lang="fr-FR" dirty="0"/>
                        <a:t>Titre</a:t>
                      </a:r>
                    </a:p>
                  </a:txBody>
                  <a:tcPr/>
                </a:tc>
                <a:tc hMerge="1">
                  <a:txBody>
                    <a:bodyPr/>
                    <a:lstStyle/>
                    <a:p>
                      <a:pPr algn="ctr"/>
                      <a:endParaRPr lang="fr-FR" b="1" dirty="0"/>
                    </a:p>
                  </a:txBody>
                  <a:tcPr/>
                </a:tc>
                <a:tc hMerge="1">
                  <a:txBody>
                    <a:bodyPr/>
                    <a:lstStyle/>
                    <a:p>
                      <a:endParaRPr lang="fr-FR"/>
                    </a:p>
                  </a:txBody>
                  <a:tcPr/>
                </a:tc>
                <a:tc hMerge="1">
                  <a:txBody>
                    <a:bodyPr/>
                    <a:lstStyle/>
                    <a:p>
                      <a:endParaRPr lang="fr-F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b="1" dirty="0"/>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1957057490"/>
                  </a:ext>
                </a:extLst>
              </a:tr>
              <a:tr h="370840">
                <a:tc>
                  <a:txBody>
                    <a:bodyPr/>
                    <a:lstStyle/>
                    <a:p>
                      <a:endParaRPr lang="fr-FR" dirty="0"/>
                    </a:p>
                  </a:txBody>
                  <a:tcPr/>
                </a:tc>
                <a:tc gridSpan="3">
                  <a:txBody>
                    <a:bodyPr/>
                    <a:lstStyle/>
                    <a:p>
                      <a:pPr algn="ctr"/>
                      <a:r>
                        <a:rPr lang="fr-FR" b="1" dirty="0"/>
                        <a:t>Savon corps</a:t>
                      </a:r>
                    </a:p>
                  </a:txBody>
                  <a:tcPr/>
                </a:tc>
                <a:tc hMerge="1">
                  <a:txBody>
                    <a:bodyPr/>
                    <a:lstStyle/>
                    <a:p>
                      <a:endParaRPr lang="fr-FR" dirty="0"/>
                    </a:p>
                  </a:txBody>
                  <a:tcPr/>
                </a:tc>
                <a:tc hMerge="1">
                  <a:txBody>
                    <a:bodyPr/>
                    <a:lstStyle/>
                    <a:p>
                      <a:endParaRPr lang="fr-FR" dirty="0"/>
                    </a:p>
                  </a:txBody>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b="1" dirty="0"/>
                        <a:t>Savon main</a:t>
                      </a:r>
                    </a:p>
                  </a:txBody>
                  <a:tcPr/>
                </a:tc>
                <a:tc hMerge="1">
                  <a:txBody>
                    <a:bodyPr/>
                    <a:lstStyle/>
                    <a:p>
                      <a:pPr algn="ctr"/>
                      <a:endParaRPr lang="fr-FR" b="1" dirty="0"/>
                    </a:p>
                  </a:txBody>
                  <a:tcPr/>
                </a:tc>
                <a:tc hMerge="1">
                  <a:txBody>
                    <a:bodyPr/>
                    <a:lstStyle/>
                    <a:p>
                      <a:pPr algn="ctr"/>
                      <a:endParaRPr lang="fr-FR" b="1" dirty="0"/>
                    </a:p>
                  </a:txBody>
                  <a:tcPr/>
                </a:tc>
                <a:extLst>
                  <a:ext uri="{0D108BD9-81ED-4DB2-BD59-A6C34878D82A}">
                    <a16:rowId xmlns:a16="http://schemas.microsoft.com/office/drawing/2014/main" val="3964832098"/>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2661398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30093301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228181369"/>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3975241182"/>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880235807"/>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1851014164"/>
                  </a:ext>
                </a:extLst>
              </a:tr>
              <a:tr h="370840">
                <a:tc>
                  <a:txBody>
                    <a:bodyPr/>
                    <a:lstStyle/>
                    <a:p>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tc>
                  <a:txBody>
                    <a:bodyPr/>
                    <a:lstStyle/>
                    <a:p>
                      <a:pPr algn="ctr"/>
                      <a:endParaRPr lang="fr-FR" dirty="0"/>
                    </a:p>
                  </a:txBody>
                  <a:tcPr/>
                </a:tc>
                <a:extLst>
                  <a:ext uri="{0D108BD9-81ED-4DB2-BD59-A6C34878D82A}">
                    <a16:rowId xmlns:a16="http://schemas.microsoft.com/office/drawing/2014/main" val="2900146216"/>
                  </a:ext>
                </a:extLst>
              </a:tr>
            </a:tbl>
          </a:graphicData>
        </a:graphic>
      </p:graphicFrame>
      <p:sp>
        <p:nvSpPr>
          <p:cNvPr id="5" name="Flèche : pentagone 4">
            <a:extLst>
              <a:ext uri="{FF2B5EF4-FFF2-40B4-BE49-F238E27FC236}">
                <a16:creationId xmlns:a16="http://schemas.microsoft.com/office/drawing/2014/main" id="{E167CAAE-5518-F486-9823-7316B4654294}"/>
              </a:ext>
            </a:extLst>
          </p:cNvPr>
          <p:cNvSpPr/>
          <p:nvPr/>
        </p:nvSpPr>
        <p:spPr>
          <a:xfrm>
            <a:off x="124117" y="3040045"/>
            <a:ext cx="2707241" cy="3355675"/>
          </a:xfrm>
          <a:prstGeom prst="homePlate">
            <a:avLst>
              <a:gd name="adj" fmla="val 22278"/>
            </a:avLst>
          </a:prstGeom>
          <a:ln>
            <a:solidFill>
              <a:schemeClr val="accent1">
                <a:lumMod val="5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fr-FR" dirty="0"/>
              <a:t>Cout de production des produits partant à la vente</a:t>
            </a:r>
          </a:p>
          <a:p>
            <a:pPr algn="ctr"/>
            <a:r>
              <a:rPr lang="fr-FR" dirty="0"/>
              <a:t>+ couts administratifs et couts commerciaux</a:t>
            </a:r>
          </a:p>
          <a:p>
            <a:pPr algn="ctr"/>
            <a:endParaRPr lang="fr-FR" dirty="0"/>
          </a:p>
          <a:p>
            <a:pPr algn="ctr"/>
            <a:r>
              <a:rPr lang="fr-FR" dirty="0"/>
              <a:t>(on réfléchit en quantité vendue)</a:t>
            </a:r>
          </a:p>
        </p:txBody>
      </p:sp>
    </p:spTree>
    <p:extLst>
      <p:ext uri="{BB962C8B-B14F-4D97-AF65-F5344CB8AC3E}">
        <p14:creationId xmlns:p14="http://schemas.microsoft.com/office/powerpoint/2010/main" val="17623508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TotalTime>
  <Words>1637</Words>
  <Application>Microsoft Office PowerPoint</Application>
  <PresentationFormat>Grand écran</PresentationFormat>
  <Paragraphs>217</Paragraphs>
  <Slides>16</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Arial</vt:lpstr>
      <vt:lpstr>Calibri</vt:lpstr>
      <vt:lpstr>Calibri Light</vt:lpstr>
      <vt:lpstr>Symbol</vt:lpstr>
      <vt:lpstr>Times New Roman</vt:lpstr>
      <vt:lpstr>Thème Office</vt:lpstr>
      <vt:lpstr>Rappels concernant  la comptabilité de gestion  M1 EPME</vt:lpstr>
      <vt:lpstr>Présentation PowerPoint</vt:lpstr>
      <vt:lpstr>Présentation PowerPoint</vt:lpstr>
      <vt:lpstr>Présentation PowerPoint</vt:lpstr>
      <vt:lpstr>3.  Les coûts, la marge et le résultat  </vt:lpstr>
      <vt:lpstr>4. Typologie de charges et de coûts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Universite de Montpellier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Rappels concernant  les calculs de coûts</dc:title>
  <dc:creator>n.a.</dc:creator>
  <cp:lastModifiedBy>Guillaume DUMAS</cp:lastModifiedBy>
  <cp:revision>21</cp:revision>
  <dcterms:created xsi:type="dcterms:W3CDTF">2021-01-26T08:52:13Z</dcterms:created>
  <dcterms:modified xsi:type="dcterms:W3CDTF">2025-07-09T15:50:11Z</dcterms:modified>
</cp:coreProperties>
</file>