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82" r:id="rId21"/>
    <p:sldId id="289" r:id="rId22"/>
    <p:sldId id="290" r:id="rId23"/>
    <p:sldId id="291" r:id="rId24"/>
    <p:sldId id="292" r:id="rId25"/>
    <p:sldId id="293" r:id="rId26"/>
    <p:sldId id="294" r:id="rId27"/>
    <p:sldId id="329" r:id="rId28"/>
    <p:sldId id="330" r:id="rId29"/>
    <p:sldId id="331" r:id="rId30"/>
    <p:sldId id="332" r:id="rId31"/>
    <p:sldId id="333" r:id="rId32"/>
    <p:sldId id="334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552" r:id="rId45"/>
    <p:sldId id="553" r:id="rId46"/>
    <p:sldId id="554" r:id="rId47"/>
    <p:sldId id="555" r:id="rId48"/>
    <p:sldId id="568" r:id="rId49"/>
    <p:sldId id="569" r:id="rId50"/>
    <p:sldId id="570" r:id="rId51"/>
    <p:sldId id="571" r:id="rId52"/>
    <p:sldId id="572" r:id="rId53"/>
    <p:sldId id="573" r:id="rId54"/>
    <p:sldId id="585" r:id="rId55"/>
    <p:sldId id="586" r:id="rId56"/>
    <p:sldId id="587" r:id="rId5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2"/>
    <p:restoredTop sz="84039"/>
  </p:normalViewPr>
  <p:slideViewPr>
    <p:cSldViewPr snapToGrid="0">
      <p:cViewPr varScale="1">
        <p:scale>
          <a:sx n="74" d="100"/>
          <a:sy n="74" d="100"/>
        </p:scale>
        <p:origin x="98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17C3A-F454-514E-9B90-71B043571ECF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C9316-6133-6C4C-A4DA-E4A24E132A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50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2 lésions millimétriques au centre des cordes vocales: nodules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C9316-6133-6C4C-A4DA-E4A24E132AF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178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</a:rPr>
              <a:t>Point de départ: CV et BV puis extension à tout l</a:t>
            </a:r>
            <a:r>
              <a:rPr lang="ja-JP" altLang="fr-FR">
                <a:latin typeface="Arial" panose="020B0604020202020204" pitchFamily="34" charset="0"/>
              </a:rPr>
              <a:t>’</a:t>
            </a:r>
            <a:r>
              <a:rPr lang="fr-FR" altLang="ja-JP" dirty="0">
                <a:latin typeface="Arial" panose="020B0604020202020204" pitchFamily="34" charset="0"/>
              </a:rPr>
              <a:t>arbre </a:t>
            </a:r>
            <a:r>
              <a:rPr lang="fr-FR" altLang="ja-JP" dirty="0" err="1">
                <a:latin typeface="Arial" panose="020B0604020202020204" pitchFamily="34" charset="0"/>
              </a:rPr>
              <a:t>arérien</a:t>
            </a:r>
            <a:endParaRPr lang="fr-FR" altLang="ja-JP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</a:rPr>
              <a:t>Transformation maligne rare sauf si radiothérapie,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C9316-6133-6C4C-A4DA-E4A24E132AF6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772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Hyperplasie </a:t>
            </a:r>
            <a:r>
              <a:rPr lang="fr-FR" dirty="0" err="1"/>
              <a:t>epithéliale</a:t>
            </a:r>
            <a:r>
              <a:rPr lang="fr-FR" dirty="0"/>
              <a:t> </a:t>
            </a:r>
            <a:r>
              <a:rPr lang="fr-FR" dirty="0" err="1"/>
              <a:t>aevc</a:t>
            </a:r>
            <a:r>
              <a:rPr lang="fr-FR" dirty="0"/>
              <a:t> atypies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C9316-6133-6C4C-A4DA-E4A24E132AF6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03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2ED88-E235-4395-F16C-DFF7126AA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849B1C8-1DDE-277D-A1A7-AC2E656A2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D5855C-D41D-A4E8-7E79-061BEB38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0B44D0-9433-7522-12B8-C1BED6B31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CFC99E-BFBF-DAE2-2044-43B838F9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319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808E1D-FE08-A028-4F9C-CCD63B35F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EC4C7A-75A0-1C99-BAFD-3E6496E2B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74BA6E-B621-9D2F-F4D1-2B4439D1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C045F-ADD6-A795-3D0E-C59AEF8B3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80CBE1-2BA8-E7FF-263C-D723020FA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90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4257C-6423-253E-9727-5FAA971BC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4B73CD-B766-1B8D-76C8-AEA26E0CB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6BBA91-9F05-43AA-300A-00005F3A1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C9AEB8-F5A1-934C-7A60-5543A618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E9EED6-7578-12F6-39C5-DC01BDD4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9724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80475E-BF06-5254-8FF6-9DB7D9970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8E4D57-061D-91DE-83CB-FBB82F549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5829EB-0907-9229-D814-26CA876FE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5BE048-C913-169C-7892-A13805EB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C7204B-4BB2-4247-DEDA-0F19183F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D0D9CC-3038-1BE8-FC8A-AB85E20BD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567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0AEB80-711A-C3B7-5BFA-84166392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CEED4F-4979-5DAF-0967-D5DA0C6BD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2746BC-1764-612F-F90F-D765F8F54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3CB7AE9-59BE-0460-5494-C526C61518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10C3E9C-37D2-58A1-635E-FAA9C1EDBE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E3342CB-DCF7-F6F6-7F22-E6887AB2E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D224B6B-241C-CEFA-4A65-42ADE53EE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CFAD422-4A56-8E56-C00A-C49AF74A9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681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003E09-AC6D-D9D4-0E9B-61FCFF34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FDB3AF3-00A5-FA97-AA23-C4EAD8964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016341-8A66-B3F9-90B1-3FB37F831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A73A67-0E65-46AE-4F9E-1A5F873D4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29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F1FE72C-2428-817E-F2EC-45D0C25A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A123886-19A5-1A35-9EF4-79217D4B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B983D3-574B-66CE-9544-5715D79F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30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683F8-64A6-BF7C-D9E9-AC2EB50C1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CDF290-9887-763D-C058-84EC045B9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9D919B-9C8F-143C-8FDD-8556FB66F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677613-6DE0-9516-5CA0-3CC368BEF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B4590F-E0CE-833D-05FC-90346D1B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F1060D-E174-926A-CC89-B15643CF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705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D3978-51D0-5025-5939-3C7A9FCA9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07F2BD2-8CB1-ABA5-2C45-8995C7987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0E9671-9166-F4B3-1D14-257AD3179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D46DC0-7EBD-83C4-C3D9-02D15243A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F95229-32D3-5995-0420-BFD1C03D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919980-28D9-CDE5-E516-4947A986B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618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FB9F60-678F-774D-50A9-8FA501416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154023-B154-BB46-61C0-453B32B95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7FD0FD-7F6F-2737-E150-C302B3985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63B63B-4397-281B-B9D9-8E4DD3299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2ABF81-FC7E-7BF9-11A5-25A753418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126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ABB9A15-1C2F-17AE-49A7-B47782365D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4468CB-F0D1-835C-96B9-541321923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F75A15-21BB-C6C2-D2F9-AFF417733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60FA10-8975-A3A2-BF8A-72A9246B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CCB3D8-B855-237E-F497-618906D1E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41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8E335B-C888-7F0A-B1FF-374EB72AE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B8CF0D-72B5-A7C0-BC21-738C4C3AD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A19E97-7783-FCCB-E64B-846D0F7893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6B713-A211-694C-AEB2-26A9EA988C2D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CC19FE-9A2B-7189-9B1D-5CA126D3C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DDB3C8-4116-3450-1015-5391B68B6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C4A56-06D1-874F-8579-586DE95B2F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37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17D8F9-4BCF-D77E-BC79-C0513BDE7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Pathologie du pharynx et de larynx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4012262-3E10-0244-8EDD-D4FCD94666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Pr Vanessa </a:t>
            </a:r>
            <a:r>
              <a:rPr lang="fr-FR" dirty="0" err="1"/>
              <a:t>Lacheretz-Szablewski</a:t>
            </a:r>
            <a:endParaRPr lang="fr-FR" dirty="0"/>
          </a:p>
          <a:p>
            <a:r>
              <a:rPr lang="fr-FR" dirty="0"/>
              <a:t>Pathologiste</a:t>
            </a:r>
          </a:p>
          <a:p>
            <a:r>
              <a:rPr lang="fr-FR" dirty="0"/>
              <a:t>CHU Montpellier</a:t>
            </a:r>
          </a:p>
        </p:txBody>
      </p:sp>
    </p:spTree>
    <p:extLst>
      <p:ext uri="{BB962C8B-B14F-4D97-AF65-F5344CB8AC3E}">
        <p14:creationId xmlns:p14="http://schemas.microsoft.com/office/powerpoint/2010/main" val="3091013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94A09-FF3D-2904-3E10-D41FE412A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35" y="253613"/>
            <a:ext cx="10515600" cy="1325563"/>
          </a:xfrm>
        </p:spPr>
        <p:txBody>
          <a:bodyPr/>
          <a:lstStyle/>
          <a:p>
            <a:r>
              <a:rPr lang="fr-FR" dirty="0"/>
              <a:t>Anatomie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13C3197-D15F-A711-B83D-A8C637C11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77" y="165893"/>
            <a:ext cx="4657725" cy="652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889B95E-4C16-E211-6572-64385BB08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215" y="165893"/>
            <a:ext cx="434975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724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BF49827-D67E-9387-A838-6477E66D9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lésions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B207AB-28F5-0475-BC1C-7206B43EE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Pathologies non tumorales</a:t>
            </a:r>
          </a:p>
          <a:p>
            <a:pPr lvl="2"/>
            <a:r>
              <a:rPr lang="fr-FR" dirty="0"/>
              <a:t>Polypes/nodules des cordes vocales</a:t>
            </a:r>
          </a:p>
          <a:p>
            <a:r>
              <a:rPr lang="fr-FR" dirty="0"/>
              <a:t>Pathologies tumorales bénignes</a:t>
            </a:r>
          </a:p>
          <a:p>
            <a:pPr lvl="2"/>
            <a:r>
              <a:rPr lang="fr-FR" dirty="0"/>
              <a:t>Papillomes laryngés</a:t>
            </a:r>
          </a:p>
          <a:p>
            <a:r>
              <a:rPr lang="fr-FR" dirty="0"/>
              <a:t>Pathologies tumorales malignes</a:t>
            </a:r>
          </a:p>
          <a:p>
            <a:pPr lvl="2"/>
            <a:r>
              <a:rPr lang="fr-FR" dirty="0"/>
              <a:t>Lésions </a:t>
            </a:r>
            <a:r>
              <a:rPr lang="fr-FR" dirty="0" err="1"/>
              <a:t>prénéoplasiques</a:t>
            </a:r>
            <a:r>
              <a:rPr lang="fr-FR" dirty="0"/>
              <a:t> du pharynx et du larynx</a:t>
            </a:r>
          </a:p>
          <a:p>
            <a:pPr lvl="2"/>
            <a:r>
              <a:rPr lang="fr-FR" dirty="0"/>
              <a:t>Carcinomes épidermoïdes du pharynx et du larynx</a:t>
            </a:r>
          </a:p>
          <a:p>
            <a:pPr marL="914400" lvl="2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5276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682B06D-52A6-65EE-5F50-1AA7C6AE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non tumorales: polypes/nodules des cordes vocales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D52EAE1-C959-8467-60AB-4C8D4254C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01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B8724B0-95E9-DE79-2477-AE5EC58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05670DE-0E31-D2E0-DF7E-867905916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Jeune femme de 30 ans, enseignante</a:t>
            </a:r>
          </a:p>
          <a:p>
            <a:r>
              <a:rPr lang="fr-FR" dirty="0"/>
              <a:t>Consultation pour changement de voix depuis plusieurs semaines</a:t>
            </a:r>
          </a:p>
          <a:p>
            <a:r>
              <a:rPr lang="fr-FR" dirty="0"/>
              <a:t>Pas de douleur</a:t>
            </a:r>
          </a:p>
        </p:txBody>
      </p:sp>
    </p:spTree>
    <p:extLst>
      <p:ext uri="{BB962C8B-B14F-4D97-AF65-F5344CB8AC3E}">
        <p14:creationId xmlns:p14="http://schemas.microsoft.com/office/powerpoint/2010/main" val="112056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45DE1D-A893-317F-BF07-6B222C7D6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85B7491-AD57-BED8-2599-74EADBC1C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93" y="1791366"/>
            <a:ext cx="4954552" cy="42685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A188C1-70E8-F4C7-7614-15A6EF439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351" y="1754052"/>
            <a:ext cx="6060076" cy="426853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479E1BC-1722-246E-2BD8-861F60767C30}"/>
              </a:ext>
            </a:extLst>
          </p:cNvPr>
          <p:cNvSpPr/>
          <p:nvPr/>
        </p:nvSpPr>
        <p:spPr>
          <a:xfrm>
            <a:off x="7267074" y="4144297"/>
            <a:ext cx="682307" cy="7405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17CD349-BAC2-E94D-41EA-8A41C6CD7B96}"/>
              </a:ext>
            </a:extLst>
          </p:cNvPr>
          <p:cNvSpPr/>
          <p:nvPr/>
        </p:nvSpPr>
        <p:spPr>
          <a:xfrm>
            <a:off x="8012142" y="4127367"/>
            <a:ext cx="682307" cy="7405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04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8EFA2-5CDD-CA13-B5E0-3E42671C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13ACD7-C40C-8999-9F24-0645DE6B6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90688"/>
            <a:ext cx="4477085" cy="48228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28DFA6-F3CF-1476-24D9-23059E26A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158" y="1673863"/>
            <a:ext cx="6198572" cy="481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6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3A119B-D29F-7944-CF12-EEBBB14D3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8EA529-9A6F-E9A1-5EDF-C634F90E0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658" y="1393420"/>
            <a:ext cx="5844005" cy="529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39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8FBAA-7E01-84AB-6DDD-A8654E8C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C819E9-10AC-DB8F-BBF5-ECA72860E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621" y="365125"/>
            <a:ext cx="7721600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76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EB7CB4-EB69-27D0-86F1-1EC51B63E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Diagnostic retenu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8BCD31-7590-2428-8340-95B379936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Nodules des cordes vocales</a:t>
            </a:r>
          </a:p>
        </p:txBody>
      </p:sp>
    </p:spTree>
    <p:extLst>
      <p:ext uri="{BB962C8B-B14F-4D97-AF65-F5344CB8AC3E}">
        <p14:creationId xmlns:p14="http://schemas.microsoft.com/office/powerpoint/2010/main" val="3038917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3BC58-7245-BFF4-84AB-B861507D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définition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F6D862-E890-BD2F-709E-E6BC57C76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polypes/nodules des cordes vocales sont des lésions réactionnelles de la muqueuse laryngée sous forme polypoïde ou nodulaire</a:t>
            </a:r>
          </a:p>
          <a:p>
            <a:r>
              <a:rPr lang="fr-FR" dirty="0"/>
              <a:t>Même s’il s’agit de 2 lésions microscopiquement identiques, elles sont cliniquement séparées en nodules et polypes</a:t>
            </a:r>
          </a:p>
        </p:txBody>
      </p:sp>
    </p:spTree>
    <p:extLst>
      <p:ext uri="{BB962C8B-B14F-4D97-AF65-F5344CB8AC3E}">
        <p14:creationId xmlns:p14="http://schemas.microsoft.com/office/powerpoint/2010/main" val="245349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9B95C1-7139-E126-5BB8-E7A74E2C1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définition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EFBE52-53B2-1240-5182-E6FDFB4A0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Polype des cordes vocales</a:t>
            </a:r>
          </a:p>
          <a:p>
            <a:pPr lvl="2"/>
            <a:r>
              <a:rPr lang="fr-FR" dirty="0"/>
              <a:t>Unilatéral</a:t>
            </a:r>
          </a:p>
          <a:p>
            <a:pPr lvl="2"/>
            <a:r>
              <a:rPr lang="fr-FR" dirty="0"/>
              <a:t>Centimétrique</a:t>
            </a:r>
          </a:p>
          <a:p>
            <a:pPr lvl="2"/>
            <a:r>
              <a:rPr lang="fr-FR" dirty="0"/>
              <a:t>Sessile ou pédiculé</a:t>
            </a:r>
          </a:p>
          <a:p>
            <a:pPr lvl="2"/>
            <a:r>
              <a:rPr lang="fr-FR" dirty="0"/>
              <a:t>Localisation: tiers antérieur de la corde vocale</a:t>
            </a:r>
          </a:p>
          <a:p>
            <a:r>
              <a:rPr lang="fr-FR" dirty="0"/>
              <a:t>Nodules des cordes vocales</a:t>
            </a:r>
          </a:p>
          <a:p>
            <a:pPr lvl="2"/>
            <a:r>
              <a:rPr lang="fr-FR" dirty="0"/>
              <a:t>Bilatéraux</a:t>
            </a:r>
          </a:p>
          <a:p>
            <a:pPr lvl="2"/>
            <a:r>
              <a:rPr lang="fr-FR" dirty="0"/>
              <a:t>Millimétriques</a:t>
            </a:r>
          </a:p>
          <a:p>
            <a:pPr lvl="2"/>
            <a:r>
              <a:rPr lang="fr-FR" dirty="0"/>
              <a:t>Localisation: à l’union du tiers antérieur et moyen de la corde vocale</a:t>
            </a:r>
          </a:p>
        </p:txBody>
      </p:sp>
    </p:spTree>
    <p:extLst>
      <p:ext uri="{BB962C8B-B14F-4D97-AF65-F5344CB8AC3E}">
        <p14:creationId xmlns:p14="http://schemas.microsoft.com/office/powerpoint/2010/main" val="220604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E3DD4-EE03-E078-E540-450A34712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caractéristiques cliniques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1E8D98-FFD0-F800-4126-067C08F1B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&lt;1% de la population générale</a:t>
            </a:r>
          </a:p>
          <a:p>
            <a:r>
              <a:rPr lang="fr-FR" dirty="0"/>
              <a:t>2,5% des enfants</a:t>
            </a:r>
          </a:p>
          <a:p>
            <a:r>
              <a:rPr lang="fr-FR" dirty="0"/>
              <a:t>Les polypes sont retrouvés à tout âges</a:t>
            </a:r>
          </a:p>
          <a:p>
            <a:r>
              <a:rPr lang="fr-FR" dirty="0"/>
              <a:t>Les nodules sont le plus souvent présents chez les jeunes femmes et les enfants</a:t>
            </a:r>
          </a:p>
          <a:p>
            <a:r>
              <a:rPr lang="fr-FR" dirty="0"/>
              <a:t>Symptômes: voix rauque, changement de voix</a:t>
            </a:r>
          </a:p>
        </p:txBody>
      </p:sp>
    </p:spTree>
    <p:extLst>
      <p:ext uri="{BB962C8B-B14F-4D97-AF65-F5344CB8AC3E}">
        <p14:creationId xmlns:p14="http://schemas.microsoft.com/office/powerpoint/2010/main" val="2753610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3448DE-94E7-2197-B6E0-4F17AFC22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étiologie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2E339F-32E7-108E-9A3F-C6BC6037C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Surmenage et le malmenage vocaux: chanteurs, enseignants….</a:t>
            </a:r>
          </a:p>
          <a:p>
            <a:r>
              <a:rPr lang="fr-FR" dirty="0"/>
              <a:t>Traumatisme: chirurgie, accident</a:t>
            </a:r>
          </a:p>
          <a:p>
            <a:r>
              <a:rPr lang="fr-FR" dirty="0"/>
              <a:t>Infection</a:t>
            </a:r>
          </a:p>
          <a:p>
            <a:r>
              <a:rPr lang="fr-FR" dirty="0"/>
              <a:t>Hypothyroïdisme</a:t>
            </a:r>
          </a:p>
          <a:p>
            <a:r>
              <a:rPr lang="fr-FR" dirty="0"/>
              <a:t>Tabagisme</a:t>
            </a:r>
          </a:p>
        </p:txBody>
      </p:sp>
    </p:spTree>
    <p:extLst>
      <p:ext uri="{BB962C8B-B14F-4D97-AF65-F5344CB8AC3E}">
        <p14:creationId xmlns:p14="http://schemas.microsoft.com/office/powerpoint/2010/main" val="1962983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34042-4A0C-37BA-3315-D12B2B488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caractéristiques macroscopiques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3000EC-9E36-2F23-0D68-5FDC1070C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Nodules: aspect </a:t>
            </a:r>
            <a:r>
              <a:rPr lang="fr-FR" dirty="0" err="1"/>
              <a:t>oedémateux</a:t>
            </a:r>
            <a:r>
              <a:rPr lang="fr-FR" dirty="0"/>
              <a:t>, gélatineux sur les 2 faces opposées au milieu des cordes vocales</a:t>
            </a:r>
          </a:p>
          <a:p>
            <a:r>
              <a:rPr lang="fr-FR" dirty="0"/>
              <a:t>Polype: aspect </a:t>
            </a:r>
            <a:r>
              <a:rPr lang="fr-FR" dirty="0" err="1"/>
              <a:t>oedémateux</a:t>
            </a:r>
            <a:r>
              <a:rPr lang="fr-FR" dirty="0"/>
              <a:t>, gélatineux unilatéral sur tiers antérieur des cordes vocales</a:t>
            </a:r>
          </a:p>
        </p:txBody>
      </p:sp>
    </p:spTree>
    <p:extLst>
      <p:ext uri="{BB962C8B-B14F-4D97-AF65-F5344CB8AC3E}">
        <p14:creationId xmlns:p14="http://schemas.microsoft.com/office/powerpoint/2010/main" val="21874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65800-A39E-5A0E-8886-F42DCBAD0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caractéristiques microscopiques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490A92-9B16-0B93-3110-67E697973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Continuum de modifications histologiques</a:t>
            </a:r>
          </a:p>
          <a:p>
            <a:r>
              <a:rPr lang="fr-FR" dirty="0" err="1"/>
              <a:t>Oedéme</a:t>
            </a:r>
            <a:r>
              <a:rPr lang="fr-FR" dirty="0"/>
              <a:t> avec surcharge interstitielle sous-épithéliale</a:t>
            </a:r>
          </a:p>
          <a:p>
            <a:r>
              <a:rPr lang="fr-FR" dirty="0"/>
              <a:t>Hypervascularisation et hémorragie</a:t>
            </a:r>
          </a:p>
          <a:p>
            <a:r>
              <a:rPr lang="fr-FR" dirty="0"/>
              <a:t>Stroma: </a:t>
            </a:r>
            <a:r>
              <a:rPr lang="fr-FR" dirty="0" err="1"/>
              <a:t>myxoïde</a:t>
            </a:r>
            <a:r>
              <a:rPr lang="fr-FR" dirty="0"/>
              <a:t>, fibreux, hyalin</a:t>
            </a:r>
          </a:p>
          <a:p>
            <a:r>
              <a:rPr lang="fr-FR" dirty="0"/>
              <a:t>Epithélium en regard: normal, atrophique ou hyperplasique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472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F907263-6E21-64BC-3C9C-F6338BAA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514" y="1"/>
            <a:ext cx="8764522" cy="685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67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FB13CB-764B-A4F1-BA51-A6A26DBEA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67710"/>
            <a:ext cx="8256513" cy="679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31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51E853-43D6-54BE-6606-17A7347ED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diagnostics différentiels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0250D0-519F-A85F-A095-384501499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Ulcère de contacte: ulcération avec nécrose fibrinoïde</a:t>
            </a:r>
          </a:p>
        </p:txBody>
      </p:sp>
    </p:spTree>
    <p:extLst>
      <p:ext uri="{BB962C8B-B14F-4D97-AF65-F5344CB8AC3E}">
        <p14:creationId xmlns:p14="http://schemas.microsoft.com/office/powerpoint/2010/main" val="816775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8FB76A-780F-C192-A27E-16C9B0315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Nodules/polypes des cordes vocales: pronostic/traitement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786315-D394-FD05-8E5E-AC35B5DB2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Rééducation vocale</a:t>
            </a:r>
          </a:p>
          <a:p>
            <a:r>
              <a:rPr lang="fr-FR" dirty="0"/>
              <a:t>Exérèse: polypes</a:t>
            </a:r>
          </a:p>
        </p:txBody>
      </p:sp>
    </p:spTree>
    <p:extLst>
      <p:ext uri="{BB962C8B-B14F-4D97-AF65-F5344CB8AC3E}">
        <p14:creationId xmlns:p14="http://schemas.microsoft.com/office/powerpoint/2010/main" val="2583218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8CD7E-D0EF-4EF4-CD7B-72ACB64B7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définition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E6F03E-0207-3B68-CC23-2C928DFD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altLang="fr-FR" sz="3000" dirty="0"/>
              <a:t>Prolifération épithéliale bénigne liée à l</a:t>
            </a:r>
            <a:r>
              <a:rPr lang="ja-JP" altLang="fr-FR" sz="3000"/>
              <a:t>’</a:t>
            </a:r>
            <a:r>
              <a:rPr lang="fr-FR" altLang="fr-FR" sz="3000" dirty="0"/>
              <a:t>HPV de bas risque (6 et 11)</a:t>
            </a:r>
          </a:p>
          <a:p>
            <a:pPr>
              <a:lnSpc>
                <a:spcPct val="80000"/>
              </a:lnSpc>
            </a:pPr>
            <a:r>
              <a:rPr lang="fr-FR" altLang="fr-FR" sz="3000" dirty="0"/>
              <a:t>Parfois haut risque (16, 18, 31, 33, 35, 39)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sz="3000" dirty="0"/>
              <a:t>Transmission: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sz="2600" dirty="0"/>
              <a:t>Verticale en période périnatale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sz="2600" dirty="0"/>
              <a:t>Adulte? </a:t>
            </a:r>
          </a:p>
          <a:p>
            <a:pPr lvl="2" eaLnBrk="1" hangingPunct="1">
              <a:lnSpc>
                <a:spcPct val="80000"/>
              </a:lnSpc>
            </a:pPr>
            <a:r>
              <a:rPr lang="fr-FR" altLang="fr-FR" sz="2200" dirty="0"/>
              <a:t>Réactivation d</a:t>
            </a:r>
            <a:r>
              <a:rPr lang="ja-JP" altLang="fr-FR" sz="2200"/>
              <a:t>’</a:t>
            </a:r>
            <a:r>
              <a:rPr lang="fr-FR" altLang="fr-FR" sz="2200" dirty="0"/>
              <a:t>une infection acquise </a:t>
            </a:r>
          </a:p>
          <a:p>
            <a:pPr lvl="2" eaLnBrk="1" hangingPunct="1">
              <a:lnSpc>
                <a:spcPct val="80000"/>
              </a:lnSpc>
            </a:pPr>
            <a:r>
              <a:rPr lang="fr-FR" altLang="fr-FR" sz="2200" dirty="0"/>
              <a:t>ou acquisition par contacts </a:t>
            </a:r>
            <a:r>
              <a:rPr lang="fr-FR" altLang="fr-FR" sz="2200" dirty="0" err="1"/>
              <a:t>oro-génitaux</a:t>
            </a:r>
            <a:endParaRPr lang="fr-FR" altLang="fr-FR" sz="2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7083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B7619-05F5-0A92-4914-8CD247E7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particularités cliniques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419D6B-32E2-233D-0058-381057CC6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altLang="fr-FR" sz="3000" dirty="0"/>
              <a:t>A partir de 3 : </a:t>
            </a:r>
            <a:r>
              <a:rPr lang="fr-FR" altLang="fr-FR" sz="3000" dirty="0" err="1"/>
              <a:t>papillomatose</a:t>
            </a:r>
            <a:endParaRPr lang="fr-FR" altLang="fr-FR" sz="3000" dirty="0"/>
          </a:p>
          <a:p>
            <a:pPr eaLnBrk="1" hangingPunct="1">
              <a:lnSpc>
                <a:spcPct val="90000"/>
              </a:lnSpc>
            </a:pPr>
            <a:r>
              <a:rPr lang="fr-FR" altLang="fr-FR" sz="3000" dirty="0"/>
              <a:t>Forme juvénile :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600" dirty="0"/>
              <a:t>Garçon = fille, &lt; 5 ans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600" dirty="0"/>
              <a:t>Stridor, détresse respiratoire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3000" dirty="0"/>
              <a:t>Forme adulte :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600" dirty="0"/>
              <a:t>H&gt;F, 20 à 40 ans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600" dirty="0"/>
              <a:t>enrouement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8221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0E109-7AB3-A840-14D4-764ADA752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particularités cliniques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7E08C6-657F-FDDE-CB5E-04A157E8C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fr-FR" altLang="fr-FR" dirty="0"/>
              <a:t>Site initial glottique : </a:t>
            </a:r>
          </a:p>
          <a:p>
            <a:pPr lvl="2">
              <a:buFontTx/>
              <a:buChar char="•"/>
            </a:pPr>
            <a:r>
              <a:rPr lang="fr-FR" altLang="fr-FR" dirty="0"/>
              <a:t>extension vers l</a:t>
            </a:r>
            <a:r>
              <a:rPr lang="ja-JP" altLang="fr-FR"/>
              <a:t>’</a:t>
            </a:r>
            <a:r>
              <a:rPr lang="fr-FR" altLang="ja-JP" dirty="0"/>
              <a:t>épiglotte</a:t>
            </a:r>
          </a:p>
          <a:p>
            <a:pPr lvl="2">
              <a:buFontTx/>
              <a:buChar char="•"/>
            </a:pPr>
            <a:r>
              <a:rPr lang="fr-FR" altLang="fr-FR" dirty="0"/>
              <a:t>Extension vers étage sous glottique, trachée, bronches (30% des formes juvéniles)</a:t>
            </a:r>
          </a:p>
          <a:p>
            <a:pPr eaLnBrk="1" hangingPunct="1">
              <a:buFontTx/>
              <a:buChar char="•"/>
            </a:pPr>
            <a:r>
              <a:rPr lang="fr-FR" altLang="fr-FR" dirty="0"/>
              <a:t>Incidence augmentée :</a:t>
            </a:r>
          </a:p>
          <a:p>
            <a:pPr lvl="2">
              <a:buFontTx/>
              <a:buChar char="•"/>
            </a:pPr>
            <a:r>
              <a:rPr lang="fr-FR" altLang="fr-FR" dirty="0"/>
              <a:t>Chez les premiers nés</a:t>
            </a:r>
          </a:p>
          <a:p>
            <a:pPr lvl="2">
              <a:buFontTx/>
              <a:buChar char="•"/>
            </a:pPr>
            <a:r>
              <a:rPr lang="fr-FR" altLang="fr-FR" dirty="0"/>
              <a:t>En cas d</a:t>
            </a:r>
            <a:r>
              <a:rPr lang="ja-JP" altLang="fr-FR"/>
              <a:t>’</a:t>
            </a:r>
            <a:r>
              <a:rPr lang="fr-FR" altLang="ja-JP" dirty="0"/>
              <a:t>accouchement par voie basse</a:t>
            </a:r>
          </a:p>
          <a:p>
            <a:pPr lvl="2">
              <a:buFontTx/>
              <a:buChar char="•"/>
            </a:pPr>
            <a:r>
              <a:rPr lang="fr-FR" altLang="fr-FR" dirty="0"/>
              <a:t>En cas de jeune âge de la mère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172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BA904-351E-C281-F443-4DB68BADE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aspects macroscopiques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7B92AB-9A48-CCE3-B3A5-0BADEA2B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23509" cy="4325793"/>
          </a:xfrm>
        </p:spPr>
        <p:txBody>
          <a:bodyPr/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fr-FR" altLang="fr-FR" sz="2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Masses sessiles ou pédiculées, roses brillantes, framboisées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FR" altLang="fr-FR" sz="2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 saignant facilement au contact</a:t>
            </a:r>
          </a:p>
          <a:p>
            <a:endParaRPr lang="fr-FR" dirty="0"/>
          </a:p>
        </p:txBody>
      </p:sp>
      <p:graphicFrame>
        <p:nvGraphicFramePr>
          <p:cNvPr id="4" name="Object 33">
            <a:extLst>
              <a:ext uri="{FF2B5EF4-FFF2-40B4-BE49-F238E27FC236}">
                <a16:creationId xmlns:a16="http://schemas.microsoft.com/office/drawing/2014/main" id="{0261E2F3-0EB8-46B3-7066-125DE7BC9B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537757"/>
              </p:ext>
            </p:extLst>
          </p:nvPr>
        </p:nvGraphicFramePr>
        <p:xfrm>
          <a:off x="6421583" y="1804843"/>
          <a:ext cx="5104024" cy="442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ewerFrameClass" r:id="rId2" imgW="1974850" imgH="1708150" progId="">
                  <p:embed/>
                </p:oleObj>
              </mc:Choice>
              <mc:Fallback>
                <p:oleObj name="ViewerFrameClass" r:id="rId2" imgW="1974850" imgH="1708150" progId="">
                  <p:embed/>
                  <p:pic>
                    <p:nvPicPr>
                      <p:cNvPr id="70659" name="Object 33">
                        <a:extLst>
                          <a:ext uri="{FF2B5EF4-FFF2-40B4-BE49-F238E27FC236}">
                            <a16:creationId xmlns:a16="http://schemas.microsoft.com/office/drawing/2014/main" id="{7F4D4ED3-B94D-70EC-D10D-FB59F3FCF3FC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8159"/>
                      <a:stretch>
                        <a:fillRect/>
                      </a:stretch>
                    </p:blipFill>
                    <p:spPr bwMode="auto">
                      <a:xfrm>
                        <a:off x="6421583" y="1804843"/>
                        <a:ext cx="5104024" cy="44279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1458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BC8C0-7C5C-F5F4-ABE2-31EBC0FD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aspects microscopiques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0C2030-88B8-9879-F1F3-2E97D3AED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altLang="fr-FR" sz="2800" dirty="0"/>
              <a:t>Papilles avec des axes </a:t>
            </a:r>
            <a:r>
              <a:rPr lang="fr-FR" altLang="fr-FR" sz="2800" dirty="0" err="1"/>
              <a:t>fibro</a:t>
            </a:r>
            <a:r>
              <a:rPr lang="fr-FR" altLang="fr-FR" sz="2800" dirty="0"/>
              <a:t>-vasculaires fins 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2800" dirty="0" err="1"/>
              <a:t>Epithelium</a:t>
            </a:r>
            <a:r>
              <a:rPr lang="fr-FR" altLang="fr-FR" sz="2800" dirty="0"/>
              <a:t> malpighien: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400" dirty="0"/>
              <a:t>Maturation conservée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400" dirty="0"/>
              <a:t>Hyperplasie des couches basales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400" dirty="0"/>
              <a:t>Atypies absentes ou minimes</a:t>
            </a:r>
          </a:p>
          <a:p>
            <a:pPr lvl="1" eaLnBrk="1" hangingPunct="1">
              <a:lnSpc>
                <a:spcPct val="90000"/>
              </a:lnSpc>
            </a:pPr>
            <a:r>
              <a:rPr lang="fr-FR" altLang="fr-FR" sz="2400" dirty="0"/>
              <a:t>Pas ou peu </a:t>
            </a:r>
            <a:r>
              <a:rPr lang="fr-FR" altLang="fr-FR" sz="2400" dirty="0" err="1"/>
              <a:t>kératinisants</a:t>
            </a:r>
            <a:endParaRPr lang="fr-FR" altLang="fr-FR" sz="2400" dirty="0"/>
          </a:p>
          <a:p>
            <a:pPr lvl="1" eaLnBrk="1" hangingPunct="1">
              <a:lnSpc>
                <a:spcPct val="90000"/>
              </a:lnSpc>
            </a:pPr>
            <a:r>
              <a:rPr lang="fr-FR" altLang="fr-FR" sz="2400" dirty="0" err="1"/>
              <a:t>Koilocytes</a:t>
            </a:r>
            <a:r>
              <a:rPr lang="fr-FR" altLang="fr-FR" sz="2400" dirty="0"/>
              <a:t> parfois présents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824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8240006">
            <a:extLst>
              <a:ext uri="{FF2B5EF4-FFF2-40B4-BE49-F238E27FC236}">
                <a16:creationId xmlns:a16="http://schemas.microsoft.com/office/drawing/2014/main" id="{94B11680-4B10-DE60-9D40-85A8D51A1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62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861EBC-9187-D6C0-6BA5-FFF63C192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évolution et traitement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5F4D89-0FF6-E283-5CC5-1A85F9A56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altLang="fr-FR" sz="2800" dirty="0" err="1"/>
              <a:t>Papillomatoses</a:t>
            </a:r>
            <a:r>
              <a:rPr lang="fr-FR" altLang="fr-FR" sz="2800" dirty="0"/>
              <a:t> de l</a:t>
            </a:r>
            <a:r>
              <a:rPr lang="ja-JP" altLang="fr-FR" sz="2800"/>
              <a:t>’</a:t>
            </a:r>
            <a:r>
              <a:rPr lang="fr-FR" altLang="fr-FR" sz="2800" dirty="0"/>
              <a:t>enfant : pronostic réservé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sz="2400" dirty="0"/>
              <a:t>Extension, fréquence des récidives 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sz="2400" dirty="0"/>
              <a:t>Peuvent se compliquer d'une obstruction aérienne partielle ou complète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sz="2400" dirty="0"/>
              <a:t>Intérêt de la vaccination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sz="2800" dirty="0" err="1"/>
              <a:t>Papillomatoses</a:t>
            </a:r>
            <a:r>
              <a:rPr lang="fr-FR" altLang="fr-FR" sz="2800" dirty="0"/>
              <a:t> de l</a:t>
            </a:r>
            <a:r>
              <a:rPr lang="ja-JP" altLang="fr-FR" sz="2800"/>
              <a:t>’</a:t>
            </a:r>
            <a:r>
              <a:rPr lang="fr-FR" altLang="fr-FR" sz="2800" dirty="0"/>
              <a:t>adulte : pronostic moins grave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sz="2400" dirty="0"/>
              <a:t>Evolution imprévisible avec des périodes de rémission parfois très prolongées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sz="2800" dirty="0"/>
              <a:t>Traitement: excision, antiviraux....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sz="2800" dirty="0"/>
              <a:t>Les formes solitaires 	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sz="2400" dirty="0"/>
              <a:t>Habituellement guéries par excision chirurgicale.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1991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5AF52-1D79-4880-1FB4-6B16519C7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évolution et traitement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CEBABD-AFD4-E19A-5548-35B540409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FR" altLang="fr-FR" dirty="0"/>
              <a:t>HPV11 et 16 sont associés à des formes plus agressives. </a:t>
            </a:r>
          </a:p>
          <a:p>
            <a:pPr eaLnBrk="1" hangingPunct="1">
              <a:lnSpc>
                <a:spcPct val="80000"/>
              </a:lnSpc>
            </a:pPr>
            <a:r>
              <a:rPr lang="fr-FR" altLang="fr-FR" dirty="0"/>
              <a:t>La transformation carcinomateuse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dirty="0"/>
              <a:t>exceptionnelle, 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dirty="0"/>
              <a:t>survient plus de 10 ans après le diagnostic 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dirty="0"/>
              <a:t>chez des sujets avec d'autres facteurs de risque (tabac, alcool, irradiation).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0714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D8B2C-74EE-E996-1B56-EC442234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Papillomes laryngés: à retenir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DAA61A-3C6A-CFEE-FBC3-69AF3CB23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fr-FR" altLang="fr-FR" dirty="0"/>
              <a:t>Papillomes laryngés liés à l</a:t>
            </a:r>
            <a:r>
              <a:rPr lang="ja-JP" altLang="fr-FR"/>
              <a:t>’</a:t>
            </a:r>
            <a:r>
              <a:rPr lang="fr-FR" altLang="fr-FR" dirty="0"/>
              <a:t>HPV : enfant et adulte jeune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fr-FR" altLang="fr-FR" dirty="0" err="1"/>
              <a:t>Papillomatose</a:t>
            </a:r>
            <a:r>
              <a:rPr lang="fr-FR" altLang="fr-FR" dirty="0"/>
              <a:t> : extension, récidive, transformation  </a:t>
            </a:r>
            <a:r>
              <a:rPr lang="fr-FR" altLang="fr-FR" dirty="0" err="1"/>
              <a:t>exeptionnelle</a:t>
            </a:r>
            <a:r>
              <a:rPr lang="fr-FR" altLang="fr-FR" dirty="0"/>
              <a:t>, tardive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fr-FR" altLang="fr-FR" dirty="0"/>
              <a:t>Papillome solitaire de l</a:t>
            </a:r>
            <a:r>
              <a:rPr lang="ja-JP" altLang="fr-FR"/>
              <a:t>’</a:t>
            </a:r>
            <a:r>
              <a:rPr lang="fr-FR" altLang="fr-FR" dirty="0"/>
              <a:t>adulte, éliminer: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dirty="0"/>
              <a:t>Carcinome épidermoïde papillaire</a:t>
            </a:r>
          </a:p>
          <a:p>
            <a:pPr lvl="1" eaLnBrk="1" hangingPunct="1">
              <a:lnSpc>
                <a:spcPct val="80000"/>
              </a:lnSpc>
            </a:pPr>
            <a:r>
              <a:rPr lang="fr-FR" altLang="fr-FR" dirty="0"/>
              <a:t>Si kératose + + : forme papillaire d</a:t>
            </a:r>
            <a:r>
              <a:rPr lang="ja-JP" altLang="fr-FR"/>
              <a:t>’</a:t>
            </a:r>
            <a:r>
              <a:rPr lang="fr-FR" altLang="fr-FR" dirty="0"/>
              <a:t>hyperplasie épithéliale avec ou sans dysplasie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0568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AF1E99C-23F7-FE84-57C2-EF93E5245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Pathologies tumorales malignes: lésions pré-néoplasiques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FE3977-B4E8-31A0-49B3-7C7320A0F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366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890019E-0CBF-B436-73AA-97D0CE7C6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clinique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F38ACF2-203A-41E3-A78C-578D8141E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Homme 51 ans</a:t>
            </a:r>
          </a:p>
          <a:p>
            <a:r>
              <a:rPr lang="fr-FR" dirty="0"/>
              <a:t>Leucoplasie de la corde vocale droite de 8 mm de grand axe</a:t>
            </a:r>
          </a:p>
        </p:txBody>
      </p:sp>
      <p:graphicFrame>
        <p:nvGraphicFramePr>
          <p:cNvPr id="6" name="Object 35">
            <a:extLst>
              <a:ext uri="{FF2B5EF4-FFF2-40B4-BE49-F238E27FC236}">
                <a16:creationId xmlns:a16="http://schemas.microsoft.com/office/drawing/2014/main" id="{6F288490-5925-6FA1-4922-23D5CBC33D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906396"/>
              </p:ext>
            </p:extLst>
          </p:nvPr>
        </p:nvGraphicFramePr>
        <p:xfrm>
          <a:off x="373063" y="3002598"/>
          <a:ext cx="3562350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ewerFrameClass" r:id="rId2" imgW="1593850" imgH="1638300" progId="">
                  <p:embed/>
                </p:oleObj>
              </mc:Choice>
              <mc:Fallback>
                <p:oleObj name="ViewerFrameClass" r:id="rId2" imgW="1593850" imgH="1638300" progId="">
                  <p:embed/>
                  <p:pic>
                    <p:nvPicPr>
                      <p:cNvPr id="22530" name="Object 35">
                        <a:extLst>
                          <a:ext uri="{FF2B5EF4-FFF2-40B4-BE49-F238E27FC236}">
                            <a16:creationId xmlns:a16="http://schemas.microsoft.com/office/drawing/2014/main" id="{9EB53E20-F659-5776-70E6-7B5CEB4930BF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697"/>
                      <a:stretch>
                        <a:fillRect/>
                      </a:stretch>
                    </p:blipFill>
                    <p:spPr bwMode="auto">
                      <a:xfrm>
                        <a:off x="373063" y="3002598"/>
                        <a:ext cx="3562350" cy="367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44293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8240002">
            <a:extLst>
              <a:ext uri="{FF2B5EF4-FFF2-40B4-BE49-F238E27FC236}">
                <a16:creationId xmlns:a16="http://schemas.microsoft.com/office/drawing/2014/main" id="{F739349F-7CFD-68F4-9F35-F5C735146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4"/>
          <a:stretch>
            <a:fillRect/>
          </a:stretch>
        </p:blipFill>
        <p:spPr bwMode="auto">
          <a:xfrm>
            <a:off x="3058318" y="0"/>
            <a:ext cx="6075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802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P8240003">
            <a:extLst>
              <a:ext uri="{FF2B5EF4-FFF2-40B4-BE49-F238E27FC236}">
                <a16:creationId xmlns:a16="http://schemas.microsoft.com/office/drawing/2014/main" id="{0BA980AC-DD04-4829-5385-2B540EA15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143500" cy="6858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5" descr="P8240004">
            <a:extLst>
              <a:ext uri="{FF2B5EF4-FFF2-40B4-BE49-F238E27FC236}">
                <a16:creationId xmlns:a16="http://schemas.microsoft.com/office/drawing/2014/main" id="{BCBB9A95-45D6-C5EE-4890-53C89B455F40}"/>
              </a:ext>
            </a:extLst>
          </p:cNvPr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>
          <a:xfrm>
            <a:off x="6096000" y="0"/>
            <a:ext cx="4572000" cy="6858000"/>
          </a:xfrm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EBA278-CBEF-F327-1012-BE954FE6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Diagnostic retenu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EEB4CE-BEAB-D968-0052-4459FECFC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Hyperplasie épithéliale avec carcinome in situ au </a:t>
            </a:r>
            <a:r>
              <a:rPr lang="fr-FR" dirty="0" err="1"/>
              <a:t>minimun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63633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2F1585-3DCE-B838-C7F3-5D3384F9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Lésions hyperplasiques épithéliales du larynx: définition, clinique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B5FE9A-335E-7037-EE17-9AF5D7200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altLang="fr-FR" sz="2800" dirty="0"/>
              <a:t>5ième décade, chez l'homme. 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2800" dirty="0"/>
              <a:t>Associées à la consommation excessive d'alcool et au tabagisme. 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2800" dirty="0"/>
              <a:t>Autres facteurs favorisants: les pollutions industrielles, les professionnels de la voix. 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2800" dirty="0"/>
              <a:t>Le rôle de l'HPV n'est pas formellement démontré.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2800" dirty="0"/>
              <a:t>Corde vocale++,  les 2/3: bilatérales. 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2800" dirty="0"/>
              <a:t>Les symptômes dépendent de la topographie des lésions (irritation de la gorge, dysphonie, toux chronique).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6678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43DA2-3A58-DED8-E2DC-646F3B67F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Lésions hyperplasiques épithéliales du larynx: macroscopie: leucoplasie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6E9B1E-C15C-9844-B100-47A262267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179" y="2141537"/>
            <a:ext cx="4747577" cy="4351338"/>
          </a:xfrm>
        </p:spPr>
        <p:txBody>
          <a:bodyPr/>
          <a:lstStyle/>
          <a:p>
            <a:pPr eaLnBrk="1" hangingPunct="1"/>
            <a:r>
              <a:rPr lang="fr-FR" altLang="fr-FR" sz="3600" dirty="0"/>
              <a:t>Terme non spécifique</a:t>
            </a:r>
          </a:p>
          <a:p>
            <a:pPr lvl="1" eaLnBrk="1" hangingPunct="1"/>
            <a:r>
              <a:rPr lang="fr-FR" altLang="fr-FR" dirty="0"/>
              <a:t>Kératose simple</a:t>
            </a:r>
          </a:p>
          <a:p>
            <a:pPr lvl="1" eaLnBrk="1" hangingPunct="1"/>
            <a:r>
              <a:rPr lang="fr-FR" altLang="fr-FR" dirty="0"/>
              <a:t>Hyperplasie avec dysplasie</a:t>
            </a:r>
          </a:p>
          <a:p>
            <a:pPr lvl="1" eaLnBrk="1" hangingPunct="1"/>
            <a:r>
              <a:rPr lang="fr-FR" altLang="fr-FR" dirty="0"/>
              <a:t>Carcinome épidermoïde infiltrant</a:t>
            </a:r>
            <a:endParaRPr lang="fr-FR" altLang="fr-FR" sz="2400" b="1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Object 35">
            <a:extLst>
              <a:ext uri="{FF2B5EF4-FFF2-40B4-BE49-F238E27FC236}">
                <a16:creationId xmlns:a16="http://schemas.microsoft.com/office/drawing/2014/main" id="{22AD038E-AD6F-D822-DC52-AA5B08F43A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812117"/>
              </p:ext>
            </p:extLst>
          </p:nvPr>
        </p:nvGraphicFramePr>
        <p:xfrm>
          <a:off x="6606223" y="1690688"/>
          <a:ext cx="4747577" cy="4893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ewerFrameClass" r:id="rId2" imgW="1593850" imgH="1638300" progId="">
                  <p:embed/>
                </p:oleObj>
              </mc:Choice>
              <mc:Fallback>
                <p:oleObj name="ViewerFrameClass" r:id="rId2" imgW="1593850" imgH="1638300" progId="">
                  <p:embed/>
                  <p:pic>
                    <p:nvPicPr>
                      <p:cNvPr id="22530" name="Object 35">
                        <a:extLst>
                          <a:ext uri="{FF2B5EF4-FFF2-40B4-BE49-F238E27FC236}">
                            <a16:creationId xmlns:a16="http://schemas.microsoft.com/office/drawing/2014/main" id="{9EB53E20-F659-5776-70E6-7B5CEB4930BF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697"/>
                      <a:stretch>
                        <a:fillRect/>
                      </a:stretch>
                    </p:blipFill>
                    <p:spPr bwMode="auto">
                      <a:xfrm>
                        <a:off x="6606223" y="1690688"/>
                        <a:ext cx="4747577" cy="48935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457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7D07BA-55A4-C02C-7EE6-98553C65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Lésions hyperplasiques épithéliales du larynx: microscopie sans dysplasie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120182-EAAF-FDA7-B909-E38283322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Hyperplasie épithéliale avec ou sans kératose</a:t>
            </a:r>
          </a:p>
          <a:p>
            <a:r>
              <a:rPr lang="fr-FR" dirty="0"/>
              <a:t>Maturation normale, pas de dyskératose</a:t>
            </a:r>
          </a:p>
          <a:p>
            <a:r>
              <a:rPr lang="fr-FR" dirty="0"/>
              <a:t>Mitoses confinés à la couche basale</a:t>
            </a:r>
          </a:p>
        </p:txBody>
      </p:sp>
    </p:spTree>
    <p:extLst>
      <p:ext uri="{BB962C8B-B14F-4D97-AF65-F5344CB8AC3E}">
        <p14:creationId xmlns:p14="http://schemas.microsoft.com/office/powerpoint/2010/main" val="2042077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53" descr="115-3459">
            <a:extLst>
              <a:ext uri="{FF2B5EF4-FFF2-40B4-BE49-F238E27FC236}">
                <a16:creationId xmlns:a16="http://schemas.microsoft.com/office/drawing/2014/main" id="{13A930F3-E0DB-01B4-C637-E5B2531AC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523" y="1295397"/>
            <a:ext cx="5867400" cy="4971227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2054" descr="115-3454">
            <a:extLst>
              <a:ext uri="{FF2B5EF4-FFF2-40B4-BE49-F238E27FC236}">
                <a16:creationId xmlns:a16="http://schemas.microsoft.com/office/drawing/2014/main" id="{85E6A17E-3103-D354-F9E8-E0AAB975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1" y="1295397"/>
            <a:ext cx="5197776" cy="50555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BB93386-6261-E9F1-34E7-6B54BD517D8D}"/>
              </a:ext>
            </a:extLst>
          </p:cNvPr>
          <p:cNvSpPr txBox="1"/>
          <p:nvPr/>
        </p:nvSpPr>
        <p:spPr>
          <a:xfrm>
            <a:off x="250523" y="5884396"/>
            <a:ext cx="2112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Muqueuse normale</a:t>
            </a:r>
          </a:p>
        </p:txBody>
      </p:sp>
    </p:spTree>
    <p:extLst>
      <p:ext uri="{BB962C8B-B14F-4D97-AF65-F5344CB8AC3E}">
        <p14:creationId xmlns:p14="http://schemas.microsoft.com/office/powerpoint/2010/main" val="2812362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F90A2-D0F4-6E30-8E16-876A93BD5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Lésions hyperplasiques épithéliales du larynx: microscopie avec dysplasie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FE2ABA-2988-F730-5A41-352D44F5A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fr-FR" sz="2800" dirty="0"/>
              <a:t>Anomalies </a:t>
            </a:r>
            <a:r>
              <a:rPr lang="en-US" altLang="fr-FR" sz="2800" dirty="0" err="1"/>
              <a:t>architecturales</a:t>
            </a:r>
            <a:r>
              <a:rPr lang="en-US" altLang="fr-FR" sz="2800" dirty="0"/>
              <a:t>:</a:t>
            </a:r>
          </a:p>
          <a:p>
            <a:pPr lvl="1" eaLnBrk="1" hangingPunct="1"/>
            <a:r>
              <a:rPr lang="fr-FR" altLang="fr-FR" sz="2400" dirty="0"/>
              <a:t>Perte stratification et </a:t>
            </a:r>
            <a:r>
              <a:rPr lang="en-US" altLang="fr-FR" sz="2400" dirty="0"/>
              <a:t>maturation </a:t>
            </a:r>
            <a:r>
              <a:rPr lang="en-US" altLang="fr-FR" sz="2400" dirty="0" err="1"/>
              <a:t>anormale</a:t>
            </a:r>
            <a:endParaRPr lang="en-US" altLang="fr-FR" sz="2400" dirty="0"/>
          </a:p>
          <a:p>
            <a:pPr eaLnBrk="1" hangingPunct="1"/>
            <a:r>
              <a:rPr lang="fr-FR" altLang="fr-FR" sz="2800" dirty="0"/>
              <a:t>A</a:t>
            </a:r>
            <a:r>
              <a:rPr lang="en-US" altLang="fr-FR" sz="2800" dirty="0" err="1"/>
              <a:t>nomalies</a:t>
            </a:r>
            <a:r>
              <a:rPr lang="en-US" altLang="fr-FR" sz="2800" dirty="0"/>
              <a:t> </a:t>
            </a:r>
            <a:r>
              <a:rPr lang="en-US" altLang="fr-FR" sz="2800" dirty="0" err="1"/>
              <a:t>cytologiques</a:t>
            </a:r>
            <a:r>
              <a:rPr lang="en-US" altLang="fr-FR" sz="2800" dirty="0"/>
              <a:t>:</a:t>
            </a:r>
          </a:p>
          <a:p>
            <a:pPr lvl="1" eaLnBrk="1" hangingPunct="1"/>
            <a:r>
              <a:rPr lang="fr-FR" altLang="fr-FR" sz="2400" dirty="0"/>
              <a:t>Noyaux </a:t>
            </a:r>
            <a:r>
              <a:rPr lang="fr-FR" altLang="fr-FR" sz="2400" dirty="0" err="1"/>
              <a:t>hyperchromatiques</a:t>
            </a:r>
            <a:endParaRPr lang="en-US" altLang="fr-FR" sz="2400" dirty="0"/>
          </a:p>
          <a:p>
            <a:pPr lvl="1" eaLnBrk="1" hangingPunct="1"/>
            <a:r>
              <a:rPr lang="fr-FR" altLang="fr-FR" sz="2400" dirty="0"/>
              <a:t>Augmentation du rapport nucléo cytoplasmique</a:t>
            </a:r>
          </a:p>
          <a:p>
            <a:pPr lvl="1" eaLnBrk="1" hangingPunct="1"/>
            <a:r>
              <a:rPr lang="fr-FR" altLang="fr-FR" sz="2400" dirty="0"/>
              <a:t>Mitoses atypiques</a:t>
            </a:r>
            <a:endParaRPr lang="en-US" altLang="fr-FR" sz="2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7937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Image 1" descr="Capture d’écran 2013-10-10 à 17.17.49.png">
            <a:extLst>
              <a:ext uri="{FF2B5EF4-FFF2-40B4-BE49-F238E27FC236}">
                <a16:creationId xmlns:a16="http://schemas.microsoft.com/office/drawing/2014/main" id="{9A164402-5AF1-DBD5-D598-593AF25C1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2631" r="1541"/>
          <a:stretch>
            <a:fillRect/>
          </a:stretch>
        </p:blipFill>
        <p:spPr bwMode="auto">
          <a:xfrm>
            <a:off x="1824039" y="936625"/>
            <a:ext cx="8455025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ZoneTexte 2">
            <a:extLst>
              <a:ext uri="{FF2B5EF4-FFF2-40B4-BE49-F238E27FC236}">
                <a16:creationId xmlns:a16="http://schemas.microsoft.com/office/drawing/2014/main" id="{F873009C-52D5-6B2C-A989-01A47CFEF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5" y="188913"/>
            <a:ext cx="4241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3600">
                <a:ea typeface="ＭＳ Ｐゴシック" panose="020B0600070205080204" pitchFamily="34" charset="-128"/>
              </a:rPr>
              <a:t>Organisation normale</a:t>
            </a:r>
          </a:p>
        </p:txBody>
      </p:sp>
      <p:pic>
        <p:nvPicPr>
          <p:cNvPr id="34819" name="Image 3" descr="Capture d’écran 2013-10-10 à 17.53.12.png">
            <a:extLst>
              <a:ext uri="{FF2B5EF4-FFF2-40B4-BE49-F238E27FC236}">
                <a16:creationId xmlns:a16="http://schemas.microsoft.com/office/drawing/2014/main" id="{B03F7EC9-AE51-D0B0-06A9-AF89E5E3C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9" t="2707" r="13052" b="55296"/>
          <a:stretch>
            <a:fillRect/>
          </a:stretch>
        </p:blipFill>
        <p:spPr bwMode="auto">
          <a:xfrm>
            <a:off x="1919289" y="188913"/>
            <a:ext cx="1584325" cy="1751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Image 4" descr="Capture d’écran 2013-10-10 à 17.53.12.png">
            <a:extLst>
              <a:ext uri="{FF2B5EF4-FFF2-40B4-BE49-F238E27FC236}">
                <a16:creationId xmlns:a16="http://schemas.microsoft.com/office/drawing/2014/main" id="{E26180C4-F3C5-DFB8-DF39-047D03063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11566" r="51656" b="6300"/>
          <a:stretch>
            <a:fillRect/>
          </a:stretch>
        </p:blipFill>
        <p:spPr bwMode="auto">
          <a:xfrm>
            <a:off x="8832851" y="5175251"/>
            <a:ext cx="1655763" cy="1655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Image 1" descr="Capture d’écran 2013-10-10 à 17.18.19.png">
            <a:extLst>
              <a:ext uri="{FF2B5EF4-FFF2-40B4-BE49-F238E27FC236}">
                <a16:creationId xmlns:a16="http://schemas.microsoft.com/office/drawing/2014/main" id="{8D5E596D-697A-7EEA-CFDE-FDB54A2BE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4179" r="1585" b="3677"/>
          <a:stretch>
            <a:fillRect/>
          </a:stretch>
        </p:blipFill>
        <p:spPr bwMode="auto">
          <a:xfrm>
            <a:off x="1774825" y="1125538"/>
            <a:ext cx="8642350" cy="570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ZoneTexte 2">
            <a:extLst>
              <a:ext uri="{FF2B5EF4-FFF2-40B4-BE49-F238E27FC236}">
                <a16:creationId xmlns:a16="http://schemas.microsoft.com/office/drawing/2014/main" id="{47F6F1B2-625F-8C18-83F9-D8D094878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089" y="230188"/>
            <a:ext cx="6664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>
                <a:ea typeface="ＭＳ Ｐゴシック" panose="020B0600070205080204" pitchFamily="34" charset="-128"/>
              </a:rPr>
              <a:t>Défaut d’organisation et de maturation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395DAB-6DAA-42C8-50BD-57CEA971E531}"/>
              </a:ext>
            </a:extLst>
          </p:cNvPr>
          <p:cNvSpPr txBox="1"/>
          <p:nvPr/>
        </p:nvSpPr>
        <p:spPr>
          <a:xfrm>
            <a:off x="1703389" y="1125539"/>
            <a:ext cx="2376487" cy="522287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/>
              <a:t>réactionnelle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6DA847-9B4E-0895-C5CD-54D3F8942336}"/>
              </a:ext>
            </a:extLst>
          </p:cNvPr>
          <p:cNvSpPr txBox="1"/>
          <p:nvPr/>
        </p:nvSpPr>
        <p:spPr>
          <a:xfrm>
            <a:off x="8472488" y="1125539"/>
            <a:ext cx="1871662" cy="522287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/>
              <a:t>dysplasie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Image 1" descr="Capture d’écran 2013-10-10 à 17.17.34.png">
            <a:extLst>
              <a:ext uri="{FF2B5EF4-FFF2-40B4-BE49-F238E27FC236}">
                <a16:creationId xmlns:a16="http://schemas.microsoft.com/office/drawing/2014/main" id="{A70A250E-5EDA-3500-DE4C-DF525B12B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3390900"/>
            <a:ext cx="25400" cy="6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Image 2" descr="Capture d’écran 2013-10-10 à 17.17.13.png">
            <a:extLst>
              <a:ext uri="{FF2B5EF4-FFF2-40B4-BE49-F238E27FC236}">
                <a16:creationId xmlns:a16="http://schemas.microsoft.com/office/drawing/2014/main" id="{25177E1C-3C11-E1E6-9970-941796AF5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416300"/>
            <a:ext cx="1524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Image 3" descr="Capture d’écran 2013-10-10 à 17.24.32.png">
            <a:extLst>
              <a:ext uri="{FF2B5EF4-FFF2-40B4-BE49-F238E27FC236}">
                <a16:creationId xmlns:a16="http://schemas.microsoft.com/office/drawing/2014/main" id="{028912DF-59D8-2A83-3751-6ED5E5637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" t="4004" r="2774" b="3477"/>
          <a:stretch>
            <a:fillRect/>
          </a:stretch>
        </p:blipFill>
        <p:spPr bwMode="auto">
          <a:xfrm>
            <a:off x="1703389" y="1138238"/>
            <a:ext cx="8785225" cy="570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ZoneTexte 4">
            <a:extLst>
              <a:ext uri="{FF2B5EF4-FFF2-40B4-BE49-F238E27FC236}">
                <a16:creationId xmlns:a16="http://schemas.microsoft.com/office/drawing/2014/main" id="{5AE00C27-35FC-D8D5-DE12-0BDC3BCC7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275" y="149226"/>
            <a:ext cx="4679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3600">
                <a:ea typeface="ＭＳ Ｐゴシック" panose="020B0600070205080204" pitchFamily="34" charset="-128"/>
              </a:rPr>
              <a:t>Cytologie anormale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E8EF71-62BB-6FC9-5C63-B001BCB3392A}"/>
              </a:ext>
            </a:extLst>
          </p:cNvPr>
          <p:cNvSpPr txBox="1"/>
          <p:nvPr/>
        </p:nvSpPr>
        <p:spPr>
          <a:xfrm>
            <a:off x="1703388" y="1177925"/>
            <a:ext cx="2520950" cy="5222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/>
              <a:t>réactionnelle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5A184F-BA78-F539-59F5-45BCEBBA00C9}"/>
              </a:ext>
            </a:extLst>
          </p:cNvPr>
          <p:cNvSpPr txBox="1"/>
          <p:nvPr/>
        </p:nvSpPr>
        <p:spPr>
          <a:xfrm>
            <a:off x="8472489" y="1177925"/>
            <a:ext cx="2016125" cy="5222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/>
              <a:t>dysplasie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Image 1" descr="Capture d’écran 2013-10-10 à 17.29.06.png">
            <a:extLst>
              <a:ext uri="{FF2B5EF4-FFF2-40B4-BE49-F238E27FC236}">
                <a16:creationId xmlns:a16="http://schemas.microsoft.com/office/drawing/2014/main" id="{6AAF914F-9FAD-2BA9-E609-45475E1EA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8"/>
          <a:stretch>
            <a:fillRect/>
          </a:stretch>
        </p:blipFill>
        <p:spPr bwMode="auto">
          <a:xfrm>
            <a:off x="2027239" y="447676"/>
            <a:ext cx="8245475" cy="614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F856548-27B7-1AB8-0CDC-B79C42C150DC}"/>
              </a:ext>
            </a:extLst>
          </p:cNvPr>
          <p:cNvSpPr txBox="1"/>
          <p:nvPr/>
        </p:nvSpPr>
        <p:spPr>
          <a:xfrm>
            <a:off x="2063751" y="5949950"/>
            <a:ext cx="2447925" cy="5222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/>
              <a:t>dyskératose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 1">
            <a:extLst>
              <a:ext uri="{FF2B5EF4-FFF2-40B4-BE49-F238E27FC236}">
                <a16:creationId xmlns:a16="http://schemas.microsoft.com/office/drawing/2014/main" id="{EEED20F5-41BE-1D62-5778-A062FBE11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0" r="21322"/>
          <a:stretch/>
        </p:blipFill>
        <p:spPr bwMode="auto">
          <a:xfrm>
            <a:off x="551793" y="1787421"/>
            <a:ext cx="10816289" cy="26560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ZoneTexte 2">
            <a:extLst>
              <a:ext uri="{FF2B5EF4-FFF2-40B4-BE49-F238E27FC236}">
                <a16:creationId xmlns:a16="http://schemas.microsoft.com/office/drawing/2014/main" id="{713C3128-6320-83E2-D9AB-65EEC5896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9302" y="4963072"/>
            <a:ext cx="7646988" cy="45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fr-FR" altLang="fr-FR" sz="1800" dirty="0">
                <a:latin typeface="Arial" panose="020B0604020202020204" pitchFamily="34" charset="0"/>
              </a:rPr>
              <a:t>Extension des lésions: moitié inférieure ou plus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8837B0B-3F40-5795-7551-BC028ADB461E}"/>
              </a:ext>
            </a:extLst>
          </p:cNvPr>
          <p:cNvSpPr txBox="1">
            <a:spLocks/>
          </p:cNvSpPr>
          <p:nvPr/>
        </p:nvSpPr>
        <p:spPr>
          <a:xfrm>
            <a:off x="551793" y="207465"/>
            <a:ext cx="1080200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Lésions hyperplasiques épithéliales du larynx: microscopie avec dysplasie: </a:t>
            </a:r>
            <a:r>
              <a:rPr lang="fr-FR" dirty="0" err="1"/>
              <a:t>grading</a:t>
            </a:r>
            <a:r>
              <a:rPr lang="fr-FR" dirty="0"/>
              <a:t> OMS 2022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Image 1" descr="Capture d’écran 2013-10-10 à 17.32.03.png">
            <a:extLst>
              <a:ext uri="{FF2B5EF4-FFF2-40B4-BE49-F238E27FC236}">
                <a16:creationId xmlns:a16="http://schemas.microsoft.com/office/drawing/2014/main" id="{BCE4B879-3D90-7166-7B96-FB8DB710D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" t="2567" r="2219" b="1047"/>
          <a:stretch>
            <a:fillRect/>
          </a:stretch>
        </p:blipFill>
        <p:spPr bwMode="auto">
          <a:xfrm>
            <a:off x="1774825" y="260351"/>
            <a:ext cx="8713788" cy="651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B775F6-8A87-81FD-AF2D-8C061B0B642A}"/>
              </a:ext>
            </a:extLst>
          </p:cNvPr>
          <p:cNvSpPr txBox="1"/>
          <p:nvPr/>
        </p:nvSpPr>
        <p:spPr>
          <a:xfrm>
            <a:off x="1631951" y="6289676"/>
            <a:ext cx="2879725" cy="523875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/>
              <a:t>Dysplasie légère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Image 1" descr="Capture d’écran 2013-10-13 à 16.28.42.png">
            <a:extLst>
              <a:ext uri="{FF2B5EF4-FFF2-40B4-BE49-F238E27FC236}">
                <a16:creationId xmlns:a16="http://schemas.microsoft.com/office/drawing/2014/main" id="{E938886C-96DA-D2EA-DA81-5D574518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5100"/>
            <a:ext cx="86868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78D817-26D8-BD60-8ECC-DF1D01337E38}"/>
              </a:ext>
            </a:extLst>
          </p:cNvPr>
          <p:cNvSpPr txBox="1"/>
          <p:nvPr/>
        </p:nvSpPr>
        <p:spPr>
          <a:xfrm>
            <a:off x="1774825" y="5949951"/>
            <a:ext cx="5499100" cy="519113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2800" dirty="0"/>
              <a:t>Dysplasie sévère/carcinome in situ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DysplasieSev2">
            <a:extLst>
              <a:ext uri="{FF2B5EF4-FFF2-40B4-BE49-F238E27FC236}">
                <a16:creationId xmlns:a16="http://schemas.microsoft.com/office/drawing/2014/main" id="{28190F2E-9992-6A7E-3BA2-7CC68F66D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052514"/>
            <a:ext cx="7632700" cy="570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3">
            <a:extLst>
              <a:ext uri="{FF2B5EF4-FFF2-40B4-BE49-F238E27FC236}">
                <a16:creationId xmlns:a16="http://schemas.microsoft.com/office/drawing/2014/main" id="{FE0E54A5-25FF-0512-37B4-E37048D09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88913"/>
            <a:ext cx="8839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>
                <a:solidFill>
                  <a:schemeClr val="tx2"/>
                </a:solidFill>
              </a:rPr>
              <a:t>Carcinome in situ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65B37-2D2E-68CA-15DD-7CCFC825B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Carcinome épidermoïde du larynx et de l’hypopharynx: localisation les plus fréquentes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4F589B-F68F-1666-1005-18BD37B9F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Larynx: localisation la plus fréquente varie en fonction des sites géographiques</a:t>
            </a:r>
          </a:p>
          <a:p>
            <a:pPr lvl="2"/>
            <a:r>
              <a:rPr lang="fr-FR" dirty="0"/>
              <a:t>Supra glottique: Europe</a:t>
            </a:r>
          </a:p>
          <a:p>
            <a:pPr lvl="2"/>
            <a:r>
              <a:rPr lang="fr-FR" dirty="0"/>
              <a:t>Glottique: USA, Grande Bretagne</a:t>
            </a:r>
          </a:p>
          <a:p>
            <a:pPr lvl="2"/>
            <a:r>
              <a:rPr lang="fr-FR" dirty="0"/>
              <a:t>Sous glottique: rare</a:t>
            </a:r>
          </a:p>
          <a:p>
            <a:r>
              <a:rPr lang="fr-FR" dirty="0" err="1"/>
              <a:t>Hypo-pharynx</a:t>
            </a:r>
            <a:endParaRPr lang="fr-FR" dirty="0"/>
          </a:p>
          <a:p>
            <a:pPr lvl="2"/>
            <a:r>
              <a:rPr lang="fr-FR" dirty="0"/>
              <a:t>Sinus piriforme +++</a:t>
            </a:r>
          </a:p>
          <a:p>
            <a:r>
              <a:rPr lang="fr-FR" dirty="0"/>
              <a:t>Localisation au niveau de la trachée: très rare</a:t>
            </a:r>
          </a:p>
          <a:p>
            <a:pPr marL="914400" lvl="2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39442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E673E0-FB55-7929-65E4-2A56D78C1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Carcinome épidermoïde du larynx et du pharynx: facteurs pronostiques cliniques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112E7D-E7B8-E4DF-A723-7858DFF06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Fonction de la localisation: meilleur pronostic au niveau glottique qu’au niveau sous glottique et trachéale</a:t>
            </a:r>
          </a:p>
          <a:p>
            <a:pPr lvl="1"/>
            <a:r>
              <a:rPr lang="fr-FR" dirty="0"/>
              <a:t>Survie à 5ans</a:t>
            </a:r>
          </a:p>
          <a:p>
            <a:pPr lvl="2"/>
            <a:r>
              <a:rPr lang="fr-FR" dirty="0"/>
              <a:t>En glottique: 80-85%</a:t>
            </a:r>
          </a:p>
          <a:p>
            <a:pPr lvl="2"/>
            <a:r>
              <a:rPr lang="fr-FR" dirty="0"/>
              <a:t>Supra glottique: 65-75%</a:t>
            </a:r>
          </a:p>
          <a:p>
            <a:pPr lvl="2"/>
            <a:r>
              <a:rPr lang="fr-FR" dirty="0"/>
              <a:t>Sous glottique: 40%</a:t>
            </a:r>
          </a:p>
          <a:p>
            <a:pPr lvl="2"/>
            <a:r>
              <a:rPr lang="fr-FR" dirty="0"/>
              <a:t>Hypopharynx: 60%</a:t>
            </a:r>
          </a:p>
          <a:p>
            <a:pPr lvl="2"/>
            <a:r>
              <a:rPr lang="fr-FR" dirty="0"/>
              <a:t>Trachée 25-45%</a:t>
            </a:r>
          </a:p>
          <a:p>
            <a:pPr lvl="2"/>
            <a:endParaRPr lang="fr-FR" dirty="0"/>
          </a:p>
          <a:p>
            <a:r>
              <a:rPr lang="fr-FR" dirty="0"/>
              <a:t>Comorbidités</a:t>
            </a:r>
          </a:p>
          <a:p>
            <a:r>
              <a:rPr lang="fr-FR" dirty="0"/>
              <a:t>Age</a:t>
            </a:r>
          </a:p>
        </p:txBody>
      </p:sp>
    </p:spTree>
    <p:extLst>
      <p:ext uri="{BB962C8B-B14F-4D97-AF65-F5344CB8AC3E}">
        <p14:creationId xmlns:p14="http://schemas.microsoft.com/office/powerpoint/2010/main" val="2269111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5DB62-CB62-8A9A-9E3A-9C1B7C5D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Carcinome épidermoïde du larynx et du pharynx: aspects microscopiques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4A8E29-3823-D4F0-C815-68E79A23B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3 grades de différenciation</a:t>
            </a:r>
          </a:p>
          <a:p>
            <a:pPr lvl="1"/>
            <a:r>
              <a:rPr lang="fr-FR" dirty="0"/>
              <a:t>Degré de maturation kératosique</a:t>
            </a:r>
          </a:p>
          <a:p>
            <a:pPr lvl="1"/>
            <a:r>
              <a:rPr lang="fr-FR" dirty="0"/>
              <a:t>Présence ou non de ponts d’unions intercellulaires</a:t>
            </a:r>
          </a:p>
          <a:p>
            <a:pPr lvl="1"/>
            <a:r>
              <a:rPr lang="fr-FR" dirty="0"/>
              <a:t>Nombre d’atypies nucléaires et de mitoses</a:t>
            </a:r>
          </a:p>
        </p:txBody>
      </p:sp>
    </p:spTree>
    <p:extLst>
      <p:ext uri="{BB962C8B-B14F-4D97-AF65-F5344CB8AC3E}">
        <p14:creationId xmlns:p14="http://schemas.microsoft.com/office/powerpoint/2010/main" val="9592143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2694F-A666-17B1-C722-6CDA8407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Carcinome épidermoïde du larynx et du pharynx: carcinome épidermoïde bien différencié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7DF867-3F20-C95B-65D5-AD941ACF8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807"/>
            <a:ext cx="6427124" cy="4082156"/>
          </a:xfrm>
        </p:spPr>
        <p:txBody>
          <a:bodyPr/>
          <a:lstStyle/>
          <a:p>
            <a:r>
              <a:rPr lang="fr-FR" dirty="0"/>
              <a:t>Ressemble à l’épithélium malpighien normal: avec maturation de la périphérie au centre des îlots tumoraux</a:t>
            </a:r>
          </a:p>
          <a:p>
            <a:r>
              <a:rPr lang="fr-FR" dirty="0"/>
              <a:t>Peu d’atypies </a:t>
            </a:r>
            <a:r>
              <a:rPr lang="fr-FR" dirty="0" err="1"/>
              <a:t>cytonucléaires</a:t>
            </a:r>
            <a:r>
              <a:rPr lang="fr-FR" dirty="0"/>
              <a:t>, peu de mitoses</a:t>
            </a:r>
          </a:p>
          <a:p>
            <a:r>
              <a:rPr lang="fr-FR" dirty="0"/>
              <a:t>Kératinisation présente, abondante</a:t>
            </a:r>
          </a:p>
          <a:p>
            <a:r>
              <a:rPr lang="fr-FR" dirty="0"/>
              <a:t>Ponts d’unions bien visibles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350368-CBED-3BBC-D340-6FD520686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160" y="2493818"/>
            <a:ext cx="4498652" cy="29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712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2694F-A666-17B1-C722-6CDA8407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Carcinome épidermoïde du larynx et du pharynx: carcinome épidermoïde moyennement différencié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7DF867-3F20-C95B-65D5-AD941ACF8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807"/>
            <a:ext cx="6427124" cy="4082156"/>
          </a:xfrm>
        </p:spPr>
        <p:txBody>
          <a:bodyPr/>
          <a:lstStyle/>
          <a:p>
            <a:r>
              <a:rPr lang="fr-FR" dirty="0"/>
              <a:t>La majorité des cas</a:t>
            </a:r>
          </a:p>
          <a:p>
            <a:r>
              <a:rPr lang="fr-FR" dirty="0"/>
              <a:t>Atypies </a:t>
            </a:r>
            <a:r>
              <a:rPr lang="fr-FR" dirty="0" err="1"/>
              <a:t>cytonucléaires</a:t>
            </a:r>
            <a:r>
              <a:rPr lang="fr-FR" dirty="0"/>
              <a:t>, mitoses plus nombreuses</a:t>
            </a:r>
          </a:p>
          <a:p>
            <a:r>
              <a:rPr lang="fr-FR" dirty="0"/>
              <a:t>Moins de kératinisation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CCB764-587C-BC3E-180C-82390D9DC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697" y="2277374"/>
            <a:ext cx="5474368" cy="314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700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2694F-A666-17B1-C722-6CDA8407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Carcinome épidermoïde du larynx et du pharynx: carcinome épidermoïde peu différencié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7DF867-3F20-C95B-65D5-AD941ACF8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807"/>
            <a:ext cx="6427124" cy="4082156"/>
          </a:xfrm>
        </p:spPr>
        <p:txBody>
          <a:bodyPr/>
          <a:lstStyle/>
          <a:p>
            <a:r>
              <a:rPr lang="fr-FR" dirty="0"/>
              <a:t>Mitoses fréquentes et anormales</a:t>
            </a:r>
          </a:p>
          <a:p>
            <a:r>
              <a:rPr lang="fr-FR" dirty="0"/>
              <a:t>Nombreuses atypies</a:t>
            </a:r>
          </a:p>
          <a:p>
            <a:r>
              <a:rPr lang="fr-FR" dirty="0"/>
              <a:t>Peu ou pas de kératinisation </a:t>
            </a:r>
          </a:p>
          <a:p>
            <a:r>
              <a:rPr lang="fr-FR" dirty="0"/>
              <a:t>Ponts d’unions moins bien visibles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70CB48-7FEF-4DA5-39D6-42484C8E3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408" y="1946005"/>
            <a:ext cx="5103510" cy="350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118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EDDF2C9-0A96-5D45-D5CA-C50A9331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conclure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894395-6C2B-600D-BC62-885534B51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3373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6923F96-598D-399A-61A4-46A1C4BD3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lésions à retenir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F81F61D-7749-9D08-D9E8-83EBE5F15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Lésions non tumorales</a:t>
            </a:r>
          </a:p>
          <a:p>
            <a:pPr lvl="1"/>
            <a:r>
              <a:rPr lang="fr-FR" dirty="0"/>
              <a:t>Nodules/polypes de la cordes vocales</a:t>
            </a:r>
          </a:p>
          <a:p>
            <a:r>
              <a:rPr lang="fr-FR" dirty="0"/>
              <a:t>Lésions tumorales bénignes</a:t>
            </a:r>
          </a:p>
          <a:p>
            <a:pPr lvl="1"/>
            <a:r>
              <a:rPr lang="fr-FR" dirty="0"/>
              <a:t>Papillomes laryngés</a:t>
            </a:r>
          </a:p>
          <a:p>
            <a:r>
              <a:rPr lang="fr-FR" dirty="0"/>
              <a:t>Lésions tumorales malignes</a:t>
            </a:r>
          </a:p>
          <a:p>
            <a:pPr lvl="1"/>
            <a:r>
              <a:rPr lang="fr-FR" dirty="0"/>
              <a:t>Lésions dysplasiques laryngées et pharyngées</a:t>
            </a:r>
          </a:p>
          <a:p>
            <a:pPr lvl="1"/>
            <a:r>
              <a:rPr lang="fr-FR" dirty="0"/>
              <a:t>Carcinomes épidermoïdes laryngées et pharyngées</a:t>
            </a:r>
          </a:p>
          <a:p>
            <a:pPr lvl="1"/>
            <a:r>
              <a:rPr lang="fr-FR" dirty="0"/>
              <a:t>2 variantes de carcinomes épidermoïdes du larynx</a:t>
            </a:r>
          </a:p>
          <a:p>
            <a:pPr lvl="2"/>
            <a:r>
              <a:rPr lang="fr-FR" dirty="0"/>
              <a:t>Carcinome verruqueux</a:t>
            </a:r>
          </a:p>
          <a:p>
            <a:pPr lvl="2"/>
            <a:r>
              <a:rPr lang="fr-FR" dirty="0"/>
              <a:t>Carcinome à cellules fusiformes</a:t>
            </a:r>
          </a:p>
        </p:txBody>
      </p:sp>
    </p:spTree>
    <p:extLst>
      <p:ext uri="{BB962C8B-B14F-4D97-AF65-F5344CB8AC3E}">
        <p14:creationId xmlns:p14="http://schemas.microsoft.com/office/powerpoint/2010/main" val="28153565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601B3A-CA74-7FC0-CFE0-506C8C157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 pour </a:t>
            </a:r>
            <a:r>
              <a:rPr lang="fr-FR"/>
              <a:t>votre attention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21B02CB-5B4D-F5E9-F912-33D11A5B5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2029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1277</Words>
  <Application>Microsoft Office PowerPoint</Application>
  <PresentationFormat>Grand écran</PresentationFormat>
  <Paragraphs>221</Paragraphs>
  <Slides>56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63" baseType="lpstr">
      <vt:lpstr>ＭＳ Ｐゴシック</vt:lpstr>
      <vt:lpstr>Arial</vt:lpstr>
      <vt:lpstr>Calibri</vt:lpstr>
      <vt:lpstr>Calibri Light</vt:lpstr>
      <vt:lpstr>Wingdings</vt:lpstr>
      <vt:lpstr>Thème Office</vt:lpstr>
      <vt:lpstr>ViewerFrameClass</vt:lpstr>
      <vt:lpstr>Pathologie du pharynx et de larynx</vt:lpstr>
      <vt:lpstr>Anatomie</vt:lpstr>
      <vt:lpstr>Principales lésions</vt:lpstr>
      <vt:lpstr>Pathologies non tumorales: polypes/nodules des cordes vocales</vt:lpstr>
      <vt:lpstr>Cas clinique</vt:lpstr>
      <vt:lpstr>Cas clinique</vt:lpstr>
      <vt:lpstr>Cas clinique</vt:lpstr>
      <vt:lpstr>Cas clinique</vt:lpstr>
      <vt:lpstr>Cas clinique</vt:lpstr>
      <vt:lpstr>Diagnostic retenu</vt:lpstr>
      <vt:lpstr>Nodules/polypes des cordes vocales: définition</vt:lpstr>
      <vt:lpstr>Nodules/polypes des cordes vocales: définition</vt:lpstr>
      <vt:lpstr>Nodules/polypes des cordes vocales: caractéristiques cliniques</vt:lpstr>
      <vt:lpstr>Nodules/polypes des cordes vocales: étiologie</vt:lpstr>
      <vt:lpstr>Nodules/polypes des cordes vocales: caractéristiques macroscopiques</vt:lpstr>
      <vt:lpstr>Nodules/polypes des cordes vocales: caractéristiques microscopiques</vt:lpstr>
      <vt:lpstr>Présentation PowerPoint</vt:lpstr>
      <vt:lpstr>Présentation PowerPoint</vt:lpstr>
      <vt:lpstr>Nodules/polypes des cordes vocales: diagnostics différentiels</vt:lpstr>
      <vt:lpstr>Nodules/polypes des cordes vocales: pronostic/traitement</vt:lpstr>
      <vt:lpstr>Papillomes laryngés: définition</vt:lpstr>
      <vt:lpstr>Papillomes laryngés: particularités cliniques</vt:lpstr>
      <vt:lpstr>Papillomes laryngés: particularités cliniques</vt:lpstr>
      <vt:lpstr>Papillomes laryngés: aspects macroscopiques</vt:lpstr>
      <vt:lpstr>Papillomes laryngés: aspects microscopiques</vt:lpstr>
      <vt:lpstr>Présentation PowerPoint</vt:lpstr>
      <vt:lpstr>Papillomes laryngés: évolution et traitement</vt:lpstr>
      <vt:lpstr>Papillomes laryngés: évolution et traitement</vt:lpstr>
      <vt:lpstr>Papillomes laryngés: à retenir</vt:lpstr>
      <vt:lpstr>Pathologies tumorales malignes: lésions pré-néoplasiques</vt:lpstr>
      <vt:lpstr>Cas clinique</vt:lpstr>
      <vt:lpstr>Présentation PowerPoint</vt:lpstr>
      <vt:lpstr>Présentation PowerPoint</vt:lpstr>
      <vt:lpstr>Diagnostic retenu</vt:lpstr>
      <vt:lpstr>Lésions hyperplasiques épithéliales du larynx: définition, clinique</vt:lpstr>
      <vt:lpstr>Lésions hyperplasiques épithéliales du larynx: macroscopie: leucoplasie</vt:lpstr>
      <vt:lpstr>Lésions hyperplasiques épithéliales du larynx: microscopie sans dysplasie </vt:lpstr>
      <vt:lpstr>Présentation PowerPoint</vt:lpstr>
      <vt:lpstr>Lésions hyperplasiques épithéliales du larynx: microscopie avec dysplasie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Carcinome épidermoïde du larynx et de l’hypopharynx: localisation les plus fréquentes</vt:lpstr>
      <vt:lpstr>Carcinome épidermoïde du larynx et du pharynx: facteurs pronostiques cliniques</vt:lpstr>
      <vt:lpstr>Carcinome épidermoïde du larynx et du pharynx: aspects microscopiques</vt:lpstr>
      <vt:lpstr>Carcinome épidermoïde du larynx et du pharynx: carcinome épidermoïde bien différencié</vt:lpstr>
      <vt:lpstr>Carcinome épidermoïde du larynx et du pharynx: carcinome épidermoïde moyennement différencié</vt:lpstr>
      <vt:lpstr>Carcinome épidermoïde du larynx et du pharynx: carcinome épidermoïde peu différencié</vt:lpstr>
      <vt:lpstr>Pour conclure</vt:lpstr>
      <vt:lpstr>Principales lésions à retenir</vt:lpstr>
      <vt:lpstr>Merci pour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Pathologie du pharynx et de larynx</dc:title>
  <dc:creator>vanessa szablewski</dc:creator>
  <cp:lastModifiedBy>Jean Marie Ramirez</cp:lastModifiedBy>
  <cp:revision>30</cp:revision>
  <dcterms:created xsi:type="dcterms:W3CDTF">2024-08-28T13:37:19Z</dcterms:created>
  <dcterms:modified xsi:type="dcterms:W3CDTF">2026-09-29T12:06:19Z</dcterms:modified>
</cp:coreProperties>
</file>