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7" r:id="rId1"/>
  </p:sldMasterIdLst>
  <p:notesMasterIdLst>
    <p:notesMasterId r:id="rId47"/>
  </p:notesMasterIdLst>
  <p:sldIdLst>
    <p:sldId id="256" r:id="rId2"/>
    <p:sldId id="257" r:id="rId3"/>
    <p:sldId id="287" r:id="rId4"/>
    <p:sldId id="260" r:id="rId5"/>
    <p:sldId id="282" r:id="rId6"/>
    <p:sldId id="258" r:id="rId7"/>
    <p:sldId id="259" r:id="rId8"/>
    <p:sldId id="304" r:id="rId9"/>
    <p:sldId id="306" r:id="rId10"/>
    <p:sldId id="305" r:id="rId11"/>
    <p:sldId id="261" r:id="rId12"/>
    <p:sldId id="262" r:id="rId13"/>
    <p:sldId id="288" r:id="rId14"/>
    <p:sldId id="269" r:id="rId15"/>
    <p:sldId id="276" r:id="rId16"/>
    <p:sldId id="271" r:id="rId17"/>
    <p:sldId id="270" r:id="rId18"/>
    <p:sldId id="303" r:id="rId19"/>
    <p:sldId id="273" r:id="rId20"/>
    <p:sldId id="279" r:id="rId21"/>
    <p:sldId id="289" r:id="rId22"/>
    <p:sldId id="272" r:id="rId23"/>
    <p:sldId id="277" r:id="rId24"/>
    <p:sldId id="274" r:id="rId25"/>
    <p:sldId id="278" r:id="rId26"/>
    <p:sldId id="290" r:id="rId27"/>
    <p:sldId id="280" r:id="rId28"/>
    <p:sldId id="302" r:id="rId29"/>
    <p:sldId id="281" r:id="rId30"/>
    <p:sldId id="285" r:id="rId31"/>
    <p:sldId id="263" r:id="rId32"/>
    <p:sldId id="266" r:id="rId33"/>
    <p:sldId id="267" r:id="rId34"/>
    <p:sldId id="268" r:id="rId35"/>
    <p:sldId id="291" r:id="rId36"/>
    <p:sldId id="293" r:id="rId37"/>
    <p:sldId id="299" r:id="rId38"/>
    <p:sldId id="286" r:id="rId39"/>
    <p:sldId id="275" r:id="rId40"/>
    <p:sldId id="294" r:id="rId41"/>
    <p:sldId id="295" r:id="rId42"/>
    <p:sldId id="296" r:id="rId43"/>
    <p:sldId id="297" r:id="rId44"/>
    <p:sldId id="298" r:id="rId45"/>
    <p:sldId id="300"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24"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2765D9-6768-4A1D-9444-16A527D063F2}" type="doc">
      <dgm:prSet loTypeId="urn:microsoft.com/office/officeart/2005/8/layout/hProcess9" loCatId="process" qsTypeId="urn:microsoft.com/office/officeart/2005/8/quickstyle/simple4" qsCatId="simple" csTypeId="urn:microsoft.com/office/officeart/2005/8/colors/accent6_2" csCatId="accent6" phldr="1"/>
      <dgm:spPr/>
    </dgm:pt>
    <dgm:pt modelId="{4619458E-2873-4016-984D-BCCE727B72F4}">
      <dgm:prSet phldrT="[Texte]"/>
      <dgm:spPr/>
      <dgm:t>
        <a:bodyPr/>
        <a:lstStyle/>
        <a:p>
          <a:r>
            <a:rPr lang="fr-FR" dirty="0"/>
            <a:t>Constitution de groupes (ils peuvent être différents des TD) </a:t>
          </a:r>
        </a:p>
        <a:p>
          <a:r>
            <a:rPr lang="fr-FR" dirty="0"/>
            <a:t>Choix du texte </a:t>
          </a:r>
        </a:p>
      </dgm:t>
    </dgm:pt>
    <dgm:pt modelId="{89A229B6-6838-4290-8D64-458724301881}" type="parTrans" cxnId="{A10C9A79-A134-43E9-97D4-6355AA176DF8}">
      <dgm:prSet/>
      <dgm:spPr/>
      <dgm:t>
        <a:bodyPr/>
        <a:lstStyle/>
        <a:p>
          <a:endParaRPr lang="fr-FR"/>
        </a:p>
      </dgm:t>
    </dgm:pt>
    <dgm:pt modelId="{EB912EB4-04AD-4767-AD67-41246DFE6551}" type="sibTrans" cxnId="{A10C9A79-A134-43E9-97D4-6355AA176DF8}">
      <dgm:prSet/>
      <dgm:spPr/>
      <dgm:t>
        <a:bodyPr/>
        <a:lstStyle/>
        <a:p>
          <a:endParaRPr lang="fr-FR"/>
        </a:p>
      </dgm:t>
    </dgm:pt>
    <dgm:pt modelId="{D26137A5-FB7A-42B2-90FB-D9D162615417}">
      <dgm:prSet phldrT="[Texte]"/>
      <dgm:spPr/>
      <dgm:t>
        <a:bodyPr/>
        <a:lstStyle/>
        <a:p>
          <a:r>
            <a:rPr lang="fr-FR" dirty="0"/>
            <a:t>Élaboration des questions et du corrigé langue </a:t>
          </a:r>
        </a:p>
      </dgm:t>
    </dgm:pt>
    <dgm:pt modelId="{BF53EF55-ECE4-4910-9183-C2E7D42B866D}" type="parTrans" cxnId="{A4986A5E-388A-49A4-9B1C-FC0FDE2F983E}">
      <dgm:prSet/>
      <dgm:spPr/>
      <dgm:t>
        <a:bodyPr/>
        <a:lstStyle/>
        <a:p>
          <a:endParaRPr lang="fr-FR"/>
        </a:p>
      </dgm:t>
    </dgm:pt>
    <dgm:pt modelId="{1249B7B4-32BC-40EE-A427-D0039AFB48EB}" type="sibTrans" cxnId="{A4986A5E-388A-49A4-9B1C-FC0FDE2F983E}">
      <dgm:prSet/>
      <dgm:spPr/>
      <dgm:t>
        <a:bodyPr/>
        <a:lstStyle/>
        <a:p>
          <a:endParaRPr lang="fr-FR"/>
        </a:p>
      </dgm:t>
    </dgm:pt>
    <dgm:pt modelId="{48463985-E97A-4C88-AD87-9A71EFC61049}">
      <dgm:prSet phldrT="[Texte]"/>
      <dgm:spPr/>
      <dgm:t>
        <a:bodyPr/>
        <a:lstStyle/>
        <a:p>
          <a:r>
            <a:rPr lang="fr-FR" dirty="0"/>
            <a:t>Finalisation du corrigé langue et plan essai </a:t>
          </a:r>
        </a:p>
      </dgm:t>
    </dgm:pt>
    <dgm:pt modelId="{4FA9CFA0-3883-41F4-A852-2CD6E522495E}" type="parTrans" cxnId="{BE06BDCE-B341-4953-A9CC-D332EB197FB3}">
      <dgm:prSet/>
      <dgm:spPr/>
      <dgm:t>
        <a:bodyPr/>
        <a:lstStyle/>
        <a:p>
          <a:endParaRPr lang="fr-FR"/>
        </a:p>
      </dgm:t>
    </dgm:pt>
    <dgm:pt modelId="{12E7C096-0B3B-4055-8948-B11646643372}" type="sibTrans" cxnId="{BE06BDCE-B341-4953-A9CC-D332EB197FB3}">
      <dgm:prSet/>
      <dgm:spPr/>
      <dgm:t>
        <a:bodyPr/>
        <a:lstStyle/>
        <a:p>
          <a:endParaRPr lang="fr-FR"/>
        </a:p>
      </dgm:t>
    </dgm:pt>
    <dgm:pt modelId="{EC5B763D-4E4F-45A8-B3FC-2B78433BC395}">
      <dgm:prSet/>
      <dgm:spPr/>
      <dgm:t>
        <a:bodyPr/>
        <a:lstStyle/>
        <a:p>
          <a:r>
            <a:rPr lang="fr-FR" dirty="0"/>
            <a:t>Rédaction collaborative de l’essai</a:t>
          </a:r>
        </a:p>
        <a:p>
          <a:r>
            <a:rPr lang="fr-FR" dirty="0"/>
            <a:t>Dépôt sur Moodle </a:t>
          </a:r>
        </a:p>
      </dgm:t>
    </dgm:pt>
    <dgm:pt modelId="{79FC15B7-48F3-41C5-B6DE-1A2FC8EEDB8F}" type="parTrans" cxnId="{2D97F8CA-C92B-439F-AD1A-A94A5F5F1B8E}">
      <dgm:prSet/>
      <dgm:spPr/>
      <dgm:t>
        <a:bodyPr/>
        <a:lstStyle/>
        <a:p>
          <a:endParaRPr lang="fr-FR"/>
        </a:p>
      </dgm:t>
    </dgm:pt>
    <dgm:pt modelId="{C0F6403B-39CA-438F-ABAD-FF5FFA866617}" type="sibTrans" cxnId="{2D97F8CA-C92B-439F-AD1A-A94A5F5F1B8E}">
      <dgm:prSet/>
      <dgm:spPr/>
      <dgm:t>
        <a:bodyPr/>
        <a:lstStyle/>
        <a:p>
          <a:endParaRPr lang="fr-FR"/>
        </a:p>
      </dgm:t>
    </dgm:pt>
    <dgm:pt modelId="{9AF8B135-FCFA-42DA-BECC-72270C7CB3E6}">
      <dgm:prSet/>
      <dgm:spPr/>
      <dgm:t>
        <a:bodyPr/>
        <a:lstStyle/>
        <a:p>
          <a:r>
            <a:rPr lang="fr-FR" dirty="0"/>
            <a:t>Dépôt des dossiers les plus aboutis pour consultation et entrainement à destination des autres groupes</a:t>
          </a:r>
        </a:p>
      </dgm:t>
    </dgm:pt>
    <dgm:pt modelId="{C3A9F074-AD00-4E5D-BB41-2BB288AA9C46}" type="parTrans" cxnId="{CD1C2964-16CB-4C67-A6B1-4D84D9D67AF4}">
      <dgm:prSet/>
      <dgm:spPr/>
      <dgm:t>
        <a:bodyPr/>
        <a:lstStyle/>
        <a:p>
          <a:endParaRPr lang="fr-FR"/>
        </a:p>
      </dgm:t>
    </dgm:pt>
    <dgm:pt modelId="{99CF5035-8D24-4B3A-906F-9904860F81CC}" type="sibTrans" cxnId="{CD1C2964-16CB-4C67-A6B1-4D84D9D67AF4}">
      <dgm:prSet/>
      <dgm:spPr/>
      <dgm:t>
        <a:bodyPr/>
        <a:lstStyle/>
        <a:p>
          <a:endParaRPr lang="fr-FR"/>
        </a:p>
      </dgm:t>
    </dgm:pt>
    <dgm:pt modelId="{82B44DAC-FAF4-428F-B1ED-B93104868787}" type="pres">
      <dgm:prSet presAssocID="{9F2765D9-6768-4A1D-9444-16A527D063F2}" presName="CompostProcess" presStyleCnt="0">
        <dgm:presLayoutVars>
          <dgm:dir/>
          <dgm:resizeHandles val="exact"/>
        </dgm:presLayoutVars>
      </dgm:prSet>
      <dgm:spPr/>
    </dgm:pt>
    <dgm:pt modelId="{20CD0A0D-30AB-4AF6-8953-B624D278967B}" type="pres">
      <dgm:prSet presAssocID="{9F2765D9-6768-4A1D-9444-16A527D063F2}" presName="arrow" presStyleLbl="bgShp" presStyleIdx="0" presStyleCnt="1"/>
      <dgm:spPr/>
    </dgm:pt>
    <dgm:pt modelId="{B3CE49FB-08C3-4A08-8A74-66559D56CE44}" type="pres">
      <dgm:prSet presAssocID="{9F2765D9-6768-4A1D-9444-16A527D063F2}" presName="linearProcess" presStyleCnt="0"/>
      <dgm:spPr/>
    </dgm:pt>
    <dgm:pt modelId="{48B45535-6362-4F75-B3C6-17B0EDBD23C1}" type="pres">
      <dgm:prSet presAssocID="{4619458E-2873-4016-984D-BCCE727B72F4}" presName="textNode" presStyleLbl="node1" presStyleIdx="0" presStyleCnt="5" custLinFactNeighborX="181" custLinFactNeighborY="-5870">
        <dgm:presLayoutVars>
          <dgm:bulletEnabled val="1"/>
        </dgm:presLayoutVars>
      </dgm:prSet>
      <dgm:spPr/>
    </dgm:pt>
    <dgm:pt modelId="{5DEC1E69-0BCC-440B-A0DB-605BAA2D5CE0}" type="pres">
      <dgm:prSet presAssocID="{EB912EB4-04AD-4767-AD67-41246DFE6551}" presName="sibTrans" presStyleCnt="0"/>
      <dgm:spPr/>
    </dgm:pt>
    <dgm:pt modelId="{A3F0918B-BDFA-485E-899B-0CF5756CC208}" type="pres">
      <dgm:prSet presAssocID="{D26137A5-FB7A-42B2-90FB-D9D162615417}" presName="textNode" presStyleLbl="node1" presStyleIdx="1" presStyleCnt="5" custLinFactNeighborX="23261" custLinFactNeighborY="-6843">
        <dgm:presLayoutVars>
          <dgm:bulletEnabled val="1"/>
        </dgm:presLayoutVars>
      </dgm:prSet>
      <dgm:spPr/>
    </dgm:pt>
    <dgm:pt modelId="{20087D53-02B0-403B-BD66-130A5CED0019}" type="pres">
      <dgm:prSet presAssocID="{1249B7B4-32BC-40EE-A427-D0039AFB48EB}" presName="sibTrans" presStyleCnt="0"/>
      <dgm:spPr/>
    </dgm:pt>
    <dgm:pt modelId="{95E1A803-E8E4-4647-A1A3-D4C386BE4104}" type="pres">
      <dgm:prSet presAssocID="{48463985-E97A-4C88-AD87-9A71EFC61049}" presName="textNode" presStyleLbl="node1" presStyleIdx="2" presStyleCnt="5" custLinFactNeighborX="29075" custLinFactNeighborY="-4394">
        <dgm:presLayoutVars>
          <dgm:bulletEnabled val="1"/>
        </dgm:presLayoutVars>
      </dgm:prSet>
      <dgm:spPr/>
    </dgm:pt>
    <dgm:pt modelId="{BFE3D3CB-A5F1-46CF-B954-BAB02D9CDDEF}" type="pres">
      <dgm:prSet presAssocID="{12E7C096-0B3B-4055-8948-B11646643372}" presName="sibTrans" presStyleCnt="0"/>
      <dgm:spPr/>
    </dgm:pt>
    <dgm:pt modelId="{90F9985C-5516-4FAA-9CBB-B2B33D9AD0D0}" type="pres">
      <dgm:prSet presAssocID="{EC5B763D-4E4F-45A8-B3FC-2B78433BC395}" presName="textNode" presStyleLbl="node1" presStyleIdx="3" presStyleCnt="5" custLinFactNeighborX="-23017" custLinFactNeighborY="-4547">
        <dgm:presLayoutVars>
          <dgm:bulletEnabled val="1"/>
        </dgm:presLayoutVars>
      </dgm:prSet>
      <dgm:spPr/>
    </dgm:pt>
    <dgm:pt modelId="{FD733148-C12A-439F-BD8A-FFAA7662618E}" type="pres">
      <dgm:prSet presAssocID="{C0F6403B-39CA-438F-ABAD-FF5FFA866617}" presName="sibTrans" presStyleCnt="0"/>
      <dgm:spPr/>
    </dgm:pt>
    <dgm:pt modelId="{C8EB62EA-9ABB-4E28-BB00-2538D8606316}" type="pres">
      <dgm:prSet presAssocID="{9AF8B135-FCFA-42DA-BECC-72270C7CB3E6}" presName="textNode" presStyleLbl="node1" presStyleIdx="4" presStyleCnt="5" custLinFactX="3252" custLinFactNeighborX="100000" custLinFactNeighborY="-4394">
        <dgm:presLayoutVars>
          <dgm:bulletEnabled val="1"/>
        </dgm:presLayoutVars>
      </dgm:prSet>
      <dgm:spPr/>
    </dgm:pt>
  </dgm:ptLst>
  <dgm:cxnLst>
    <dgm:cxn modelId="{504C8700-58EB-40AD-9706-5D9B7F3DA965}" type="presOf" srcId="{9AF8B135-FCFA-42DA-BECC-72270C7CB3E6}" destId="{C8EB62EA-9ABB-4E28-BB00-2538D8606316}" srcOrd="0" destOrd="0" presId="urn:microsoft.com/office/officeart/2005/8/layout/hProcess9"/>
    <dgm:cxn modelId="{1C931B35-02F6-4C94-9052-505020DEEA92}" type="presOf" srcId="{9F2765D9-6768-4A1D-9444-16A527D063F2}" destId="{82B44DAC-FAF4-428F-B1ED-B93104868787}" srcOrd="0" destOrd="0" presId="urn:microsoft.com/office/officeart/2005/8/layout/hProcess9"/>
    <dgm:cxn modelId="{A4986A5E-388A-49A4-9B1C-FC0FDE2F983E}" srcId="{9F2765D9-6768-4A1D-9444-16A527D063F2}" destId="{D26137A5-FB7A-42B2-90FB-D9D162615417}" srcOrd="1" destOrd="0" parTransId="{BF53EF55-ECE4-4910-9183-C2E7D42B866D}" sibTransId="{1249B7B4-32BC-40EE-A427-D0039AFB48EB}"/>
    <dgm:cxn modelId="{BA318B5E-664D-4D2C-BB62-62C33A36B6C8}" type="presOf" srcId="{48463985-E97A-4C88-AD87-9A71EFC61049}" destId="{95E1A803-E8E4-4647-A1A3-D4C386BE4104}" srcOrd="0" destOrd="0" presId="urn:microsoft.com/office/officeart/2005/8/layout/hProcess9"/>
    <dgm:cxn modelId="{CD1C2964-16CB-4C67-A6B1-4D84D9D67AF4}" srcId="{9F2765D9-6768-4A1D-9444-16A527D063F2}" destId="{9AF8B135-FCFA-42DA-BECC-72270C7CB3E6}" srcOrd="4" destOrd="0" parTransId="{C3A9F074-AD00-4E5D-BB41-2BB288AA9C46}" sibTransId="{99CF5035-8D24-4B3A-906F-9904860F81CC}"/>
    <dgm:cxn modelId="{A10C9A79-A134-43E9-97D4-6355AA176DF8}" srcId="{9F2765D9-6768-4A1D-9444-16A527D063F2}" destId="{4619458E-2873-4016-984D-BCCE727B72F4}" srcOrd="0" destOrd="0" parTransId="{89A229B6-6838-4290-8D64-458724301881}" sibTransId="{EB912EB4-04AD-4767-AD67-41246DFE6551}"/>
    <dgm:cxn modelId="{835D6ABA-FC90-4DDD-A55D-04468A27C30D}" type="presOf" srcId="{EC5B763D-4E4F-45A8-B3FC-2B78433BC395}" destId="{90F9985C-5516-4FAA-9CBB-B2B33D9AD0D0}" srcOrd="0" destOrd="0" presId="urn:microsoft.com/office/officeart/2005/8/layout/hProcess9"/>
    <dgm:cxn modelId="{2D97F8CA-C92B-439F-AD1A-A94A5F5F1B8E}" srcId="{9F2765D9-6768-4A1D-9444-16A527D063F2}" destId="{EC5B763D-4E4F-45A8-B3FC-2B78433BC395}" srcOrd="3" destOrd="0" parTransId="{79FC15B7-48F3-41C5-B6DE-1A2FC8EEDB8F}" sibTransId="{C0F6403B-39CA-438F-ABAD-FF5FFA866617}"/>
    <dgm:cxn modelId="{BE06BDCE-B341-4953-A9CC-D332EB197FB3}" srcId="{9F2765D9-6768-4A1D-9444-16A527D063F2}" destId="{48463985-E97A-4C88-AD87-9A71EFC61049}" srcOrd="2" destOrd="0" parTransId="{4FA9CFA0-3883-41F4-A852-2CD6E522495E}" sibTransId="{12E7C096-0B3B-4055-8948-B11646643372}"/>
    <dgm:cxn modelId="{E5D3F2CF-2C23-4091-9A8A-1FA800F702F9}" type="presOf" srcId="{4619458E-2873-4016-984D-BCCE727B72F4}" destId="{48B45535-6362-4F75-B3C6-17B0EDBD23C1}" srcOrd="0" destOrd="0" presId="urn:microsoft.com/office/officeart/2005/8/layout/hProcess9"/>
    <dgm:cxn modelId="{316858DC-F7FB-433D-9A62-2ECF31D70577}" type="presOf" srcId="{D26137A5-FB7A-42B2-90FB-D9D162615417}" destId="{A3F0918B-BDFA-485E-899B-0CF5756CC208}" srcOrd="0" destOrd="0" presId="urn:microsoft.com/office/officeart/2005/8/layout/hProcess9"/>
    <dgm:cxn modelId="{F4A9D1C1-BD4A-4EFE-B621-3E831A556FEB}" type="presParOf" srcId="{82B44DAC-FAF4-428F-B1ED-B93104868787}" destId="{20CD0A0D-30AB-4AF6-8953-B624D278967B}" srcOrd="0" destOrd="0" presId="urn:microsoft.com/office/officeart/2005/8/layout/hProcess9"/>
    <dgm:cxn modelId="{4B18F04E-984A-4A61-8117-819BBCBBF9A9}" type="presParOf" srcId="{82B44DAC-FAF4-428F-B1ED-B93104868787}" destId="{B3CE49FB-08C3-4A08-8A74-66559D56CE44}" srcOrd="1" destOrd="0" presId="urn:microsoft.com/office/officeart/2005/8/layout/hProcess9"/>
    <dgm:cxn modelId="{A21D1E0D-ABB0-4400-96D9-73E43D61D427}" type="presParOf" srcId="{B3CE49FB-08C3-4A08-8A74-66559D56CE44}" destId="{48B45535-6362-4F75-B3C6-17B0EDBD23C1}" srcOrd="0" destOrd="0" presId="urn:microsoft.com/office/officeart/2005/8/layout/hProcess9"/>
    <dgm:cxn modelId="{3765A26D-0664-441A-8866-6EDDB6272A92}" type="presParOf" srcId="{B3CE49FB-08C3-4A08-8A74-66559D56CE44}" destId="{5DEC1E69-0BCC-440B-A0DB-605BAA2D5CE0}" srcOrd="1" destOrd="0" presId="urn:microsoft.com/office/officeart/2005/8/layout/hProcess9"/>
    <dgm:cxn modelId="{2526834F-03E2-4442-86C2-381986050068}" type="presParOf" srcId="{B3CE49FB-08C3-4A08-8A74-66559D56CE44}" destId="{A3F0918B-BDFA-485E-899B-0CF5756CC208}" srcOrd="2" destOrd="0" presId="urn:microsoft.com/office/officeart/2005/8/layout/hProcess9"/>
    <dgm:cxn modelId="{A7E0A6DA-ACFF-47DB-B5B7-5975E71EB391}" type="presParOf" srcId="{B3CE49FB-08C3-4A08-8A74-66559D56CE44}" destId="{20087D53-02B0-403B-BD66-130A5CED0019}" srcOrd="3" destOrd="0" presId="urn:microsoft.com/office/officeart/2005/8/layout/hProcess9"/>
    <dgm:cxn modelId="{5CE3D362-1870-4775-9096-F3F24A7BE47F}" type="presParOf" srcId="{B3CE49FB-08C3-4A08-8A74-66559D56CE44}" destId="{95E1A803-E8E4-4647-A1A3-D4C386BE4104}" srcOrd="4" destOrd="0" presId="urn:microsoft.com/office/officeart/2005/8/layout/hProcess9"/>
    <dgm:cxn modelId="{38CBF918-03DE-40C5-A460-65F9C1D313AF}" type="presParOf" srcId="{B3CE49FB-08C3-4A08-8A74-66559D56CE44}" destId="{BFE3D3CB-A5F1-46CF-B954-BAB02D9CDDEF}" srcOrd="5" destOrd="0" presId="urn:microsoft.com/office/officeart/2005/8/layout/hProcess9"/>
    <dgm:cxn modelId="{A3B7D09C-E979-4CC6-8AEF-28E896A7ABCD}" type="presParOf" srcId="{B3CE49FB-08C3-4A08-8A74-66559D56CE44}" destId="{90F9985C-5516-4FAA-9CBB-B2B33D9AD0D0}" srcOrd="6" destOrd="0" presId="urn:microsoft.com/office/officeart/2005/8/layout/hProcess9"/>
    <dgm:cxn modelId="{AC4CCA78-20AE-4E97-814A-BCC9FC4C9FE8}" type="presParOf" srcId="{B3CE49FB-08C3-4A08-8A74-66559D56CE44}" destId="{FD733148-C12A-439F-BD8A-FFAA7662618E}" srcOrd="7" destOrd="0" presId="urn:microsoft.com/office/officeart/2005/8/layout/hProcess9"/>
    <dgm:cxn modelId="{627C07BB-CD8A-49B9-8A80-E2EDC762DB7B}" type="presParOf" srcId="{B3CE49FB-08C3-4A08-8A74-66559D56CE44}" destId="{C8EB62EA-9ABB-4E28-BB00-2538D8606316}"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D0A0D-30AB-4AF6-8953-B624D278967B}">
      <dsp:nvSpPr>
        <dsp:cNvPr id="0" name=""/>
        <dsp:cNvSpPr/>
      </dsp:nvSpPr>
      <dsp:spPr>
        <a:xfrm>
          <a:off x="840809" y="0"/>
          <a:ext cx="9529174" cy="5114099"/>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8B45535-6362-4F75-B3C6-17B0EDBD23C1}">
      <dsp:nvSpPr>
        <dsp:cNvPr id="0" name=""/>
        <dsp:cNvSpPr/>
      </dsp:nvSpPr>
      <dsp:spPr>
        <a:xfrm>
          <a:off x="5121" y="1414150"/>
          <a:ext cx="2154027" cy="2045639"/>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Constitution de groupes (ils peuvent être différents des TD) </a:t>
          </a:r>
        </a:p>
        <a:p>
          <a:pPr marL="0" lvl="0" indent="0" algn="ctr" defTabSz="800100">
            <a:lnSpc>
              <a:spcPct val="90000"/>
            </a:lnSpc>
            <a:spcBef>
              <a:spcPct val="0"/>
            </a:spcBef>
            <a:spcAft>
              <a:spcPct val="35000"/>
            </a:spcAft>
            <a:buNone/>
          </a:pPr>
          <a:r>
            <a:rPr lang="fr-FR" sz="1800" kern="1200" dirty="0"/>
            <a:t>Choix du texte </a:t>
          </a:r>
        </a:p>
      </dsp:txBody>
      <dsp:txXfrm>
        <a:off x="104981" y="1514010"/>
        <a:ext cx="1954307" cy="1845919"/>
      </dsp:txXfrm>
    </dsp:sp>
    <dsp:sp modelId="{A3F0918B-BDFA-485E-899B-0CF5756CC208}">
      <dsp:nvSpPr>
        <dsp:cNvPr id="0" name=""/>
        <dsp:cNvSpPr/>
      </dsp:nvSpPr>
      <dsp:spPr>
        <a:xfrm>
          <a:off x="2291707" y="1394246"/>
          <a:ext cx="2154027" cy="2045639"/>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Élaboration des questions et du corrigé langue </a:t>
          </a:r>
        </a:p>
      </dsp:txBody>
      <dsp:txXfrm>
        <a:off x="2391567" y="1494106"/>
        <a:ext cx="1954307" cy="1845919"/>
      </dsp:txXfrm>
    </dsp:sp>
    <dsp:sp modelId="{95E1A803-E8E4-4647-A1A3-D4C386BE4104}">
      <dsp:nvSpPr>
        <dsp:cNvPr id="0" name=""/>
        <dsp:cNvSpPr/>
      </dsp:nvSpPr>
      <dsp:spPr>
        <a:xfrm>
          <a:off x="4559697" y="1444344"/>
          <a:ext cx="2154027" cy="2045639"/>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Finalisation du corrigé langue et plan essai </a:t>
          </a:r>
        </a:p>
      </dsp:txBody>
      <dsp:txXfrm>
        <a:off x="4659557" y="1544204"/>
        <a:ext cx="1954307" cy="1845919"/>
      </dsp:txXfrm>
    </dsp:sp>
    <dsp:sp modelId="{90F9985C-5516-4FAA-9CBB-B2B33D9AD0D0}">
      <dsp:nvSpPr>
        <dsp:cNvPr id="0" name=""/>
        <dsp:cNvSpPr/>
      </dsp:nvSpPr>
      <dsp:spPr>
        <a:xfrm>
          <a:off x="6765322" y="1441214"/>
          <a:ext cx="2154027" cy="2045639"/>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Rédaction collaborative de l’essai</a:t>
          </a:r>
        </a:p>
        <a:p>
          <a:pPr marL="0" lvl="0" indent="0" algn="ctr" defTabSz="800100">
            <a:lnSpc>
              <a:spcPct val="90000"/>
            </a:lnSpc>
            <a:spcBef>
              <a:spcPct val="0"/>
            </a:spcBef>
            <a:spcAft>
              <a:spcPct val="35000"/>
            </a:spcAft>
            <a:buNone/>
          </a:pPr>
          <a:r>
            <a:rPr lang="fr-FR" sz="1800" kern="1200" dirty="0"/>
            <a:t>Dépôt sur Moodle </a:t>
          </a:r>
        </a:p>
      </dsp:txBody>
      <dsp:txXfrm>
        <a:off x="6865182" y="1541074"/>
        <a:ext cx="1954307" cy="1845919"/>
      </dsp:txXfrm>
    </dsp:sp>
    <dsp:sp modelId="{C8EB62EA-9ABB-4E28-BB00-2538D8606316}">
      <dsp:nvSpPr>
        <dsp:cNvPr id="0" name=""/>
        <dsp:cNvSpPr/>
      </dsp:nvSpPr>
      <dsp:spPr>
        <a:xfrm>
          <a:off x="9056766" y="1444344"/>
          <a:ext cx="2154027" cy="2045639"/>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Dépôt des dossiers les plus aboutis pour consultation et entrainement à destination des autres groupes</a:t>
          </a:r>
        </a:p>
      </dsp:txBody>
      <dsp:txXfrm>
        <a:off x="9156626" y="1544204"/>
        <a:ext cx="1954307" cy="184591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95792-3559-4103-82F0-D172C8A8AC32}" type="datetimeFigureOut">
              <a:rPr lang="fr-FR" smtClean="0"/>
              <a:t>21/09/2022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7AF4C-6774-4981-BCEE-9F9C9F93AC44}" type="slidenum">
              <a:rPr lang="fr-FR" smtClean="0"/>
              <a:t>‹N°›</a:t>
            </a:fld>
            <a:endParaRPr lang="fr-FR"/>
          </a:p>
        </p:txBody>
      </p:sp>
    </p:spTree>
    <p:extLst>
      <p:ext uri="{BB962C8B-B14F-4D97-AF65-F5344CB8AC3E}">
        <p14:creationId xmlns:p14="http://schemas.microsoft.com/office/powerpoint/2010/main" val="1716095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4CEA415C-5597-4301-A7C3-1CEF7787469F}" type="datetimeFigureOut">
              <a:rPr lang="fr-FR" smtClean="0"/>
              <a:t>21/09/2022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229150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CEA415C-5597-4301-A7C3-1CEF7787469F}" type="datetimeFigureOut">
              <a:rPr lang="fr-FR" smtClean="0"/>
              <a:t>21/09/2022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3124550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CEA415C-5597-4301-A7C3-1CEF7787469F}" type="datetimeFigureOut">
              <a:rPr lang="fr-FR" smtClean="0"/>
              <a:t>21/09/2022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329983371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4CEA415C-5597-4301-A7C3-1CEF7787469F}" type="datetimeFigureOut">
              <a:rPr lang="fr-FR" smtClean="0"/>
              <a:t>21/09/2022</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210766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CEA415C-5597-4301-A7C3-1CEF7787469F}" type="datetimeFigureOut">
              <a:rPr lang="fr-FR" smtClean="0"/>
              <a:t>21/09/2022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E1A4AAF-2A24-4EEE-93A3-FB30B9B796DB}"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66914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CEA415C-5597-4301-A7C3-1CEF7787469F}" type="datetimeFigureOut">
              <a:rPr lang="fr-FR" smtClean="0"/>
              <a:t>21/09/2022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1129655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A415C-5597-4301-A7C3-1CEF7787469F}" type="datetimeFigureOut">
              <a:rPr lang="fr-FR" smtClean="0"/>
              <a:t>21/09/2022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2214109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4CEA415C-5597-4301-A7C3-1CEF7787469F}" type="datetimeFigureOut">
              <a:rPr lang="fr-FR" smtClean="0"/>
              <a:t>21/09/2022</a:t>
            </a:fld>
            <a:endParaRPr lang="fr-FR"/>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1" name="Slide Number Placeholder 10"/>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38551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CEA415C-5597-4301-A7C3-1CEF7787469F}" type="datetimeFigureOut">
              <a:rPr lang="fr-FR" smtClean="0"/>
              <a:t>21/09/2022</a:t>
            </a:fld>
            <a:endParaRPr lang="fr-FR"/>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a:p>
        </p:txBody>
      </p:sp>
      <p:sp>
        <p:nvSpPr>
          <p:cNvPr id="10" name="Slide Number Placeholder 9"/>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2363670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EA415C-5597-4301-A7C3-1CEF7787469F}" type="datetimeFigureOut">
              <a:rPr lang="fr-FR" smtClean="0"/>
              <a:t>21/09/2022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126553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EA415C-5597-4301-A7C3-1CEF7787469F}" type="datetimeFigureOut">
              <a:rPr lang="fr-FR" smtClean="0"/>
              <a:t>21/09/2022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E1A4AAF-2A24-4EEE-93A3-FB30B9B796DB}" type="slidenum">
              <a:rPr lang="fr-FR" smtClean="0"/>
              <a:t>‹N°›</a:t>
            </a:fld>
            <a:endParaRPr lang="fr-FR"/>
          </a:p>
        </p:txBody>
      </p:sp>
    </p:spTree>
    <p:extLst>
      <p:ext uri="{BB962C8B-B14F-4D97-AF65-F5344CB8AC3E}">
        <p14:creationId xmlns:p14="http://schemas.microsoft.com/office/powerpoint/2010/main" val="128007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CEA415C-5597-4301-A7C3-1CEF7787469F}" type="datetimeFigureOut">
              <a:rPr lang="fr-FR" smtClean="0"/>
              <a:t>21/09/2022</a:t>
            </a:fld>
            <a:endParaRPr lang="fr-FR"/>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fr-F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E1A4AAF-2A24-4EEE-93A3-FB30B9B796DB}" type="slidenum">
              <a:rPr lang="fr-FR" smtClean="0"/>
              <a:t>‹N°›</a:t>
            </a:fld>
            <a:endParaRPr lang="fr-FR"/>
          </a:p>
        </p:txBody>
      </p:sp>
    </p:spTree>
    <p:extLst>
      <p:ext uri="{BB962C8B-B14F-4D97-AF65-F5344CB8AC3E}">
        <p14:creationId xmlns:p14="http://schemas.microsoft.com/office/powerpoint/2010/main" val="234725327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A18DB9-0C7E-4A34-8A18-8432B4C9FB2E}"/>
              </a:ext>
            </a:extLst>
          </p:cNvPr>
          <p:cNvSpPr>
            <a:spLocks noGrp="1"/>
          </p:cNvSpPr>
          <p:nvPr>
            <p:ph type="ctrTitle"/>
          </p:nvPr>
        </p:nvSpPr>
        <p:spPr>
          <a:xfrm>
            <a:off x="965198" y="2490283"/>
            <a:ext cx="5602383" cy="1877437"/>
          </a:xfrm>
        </p:spPr>
        <p:txBody>
          <a:bodyPr>
            <a:normAutofit fontScale="90000"/>
          </a:bodyPr>
          <a:lstStyle/>
          <a:p>
            <a:r>
              <a:rPr lang="fr-FR" sz="4000" dirty="0">
                <a:solidFill>
                  <a:schemeClr val="bg1">
                    <a:lumMod val="75000"/>
                    <a:lumOff val="25000"/>
                  </a:schemeClr>
                </a:solidFill>
              </a:rPr>
              <a:t>Préparation du </a:t>
            </a:r>
            <a:br>
              <a:rPr lang="fr-FR" sz="4000" dirty="0">
                <a:solidFill>
                  <a:schemeClr val="bg1">
                    <a:lumMod val="75000"/>
                    <a:lumOff val="25000"/>
                  </a:schemeClr>
                </a:solidFill>
              </a:rPr>
            </a:br>
            <a:r>
              <a:rPr lang="fr-FR" sz="4000" dirty="0">
                <a:solidFill>
                  <a:schemeClr val="bg1">
                    <a:lumMod val="75000"/>
                    <a:lumOff val="25000"/>
                  </a:schemeClr>
                </a:solidFill>
              </a:rPr>
              <a:t>DM 2</a:t>
            </a:r>
            <a:br>
              <a:rPr lang="fr-FR" sz="4000">
                <a:solidFill>
                  <a:schemeClr val="bg1">
                    <a:lumMod val="75000"/>
                    <a:lumOff val="25000"/>
                  </a:schemeClr>
                </a:solidFill>
              </a:rPr>
            </a:br>
            <a:r>
              <a:rPr lang="fr-FR" sz="4000">
                <a:solidFill>
                  <a:schemeClr val="bg1">
                    <a:lumMod val="75000"/>
                    <a:lumOff val="25000"/>
                  </a:schemeClr>
                </a:solidFill>
              </a:rPr>
              <a:t>M2</a:t>
            </a:r>
            <a:endParaRPr lang="fr-FR" dirty="0"/>
          </a:p>
        </p:txBody>
      </p:sp>
      <p:sp>
        <p:nvSpPr>
          <p:cNvPr id="5" name="Rectangle 7">
            <a:extLst>
              <a:ext uri="{FF2B5EF4-FFF2-40B4-BE49-F238E27FC236}">
                <a16:creationId xmlns:a16="http://schemas.microsoft.com/office/drawing/2014/main" id="{165040EF-32B8-46F3-823C-6BA3A49A7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3A8330BE-B75C-473F-BBC4-B2DB42D8FC05}"/>
              </a:ext>
            </a:extLst>
          </p:cNvPr>
          <p:cNvSpPr>
            <a:spLocks noGrp="1"/>
          </p:cNvSpPr>
          <p:nvPr>
            <p:ph type="subTitle" idx="1"/>
          </p:nvPr>
        </p:nvSpPr>
        <p:spPr>
          <a:xfrm>
            <a:off x="8242168" y="2301603"/>
            <a:ext cx="3657119" cy="2511468"/>
          </a:xfrm>
        </p:spPr>
        <p:txBody>
          <a:bodyPr anchor="ctr">
            <a:normAutofit/>
          </a:bodyPr>
          <a:lstStyle/>
          <a:p>
            <a:r>
              <a:rPr lang="fr-FR" sz="2800" dirty="0">
                <a:solidFill>
                  <a:schemeClr val="bg1"/>
                </a:solidFill>
              </a:rPr>
              <a:t>TD 7 et </a:t>
            </a:r>
            <a:r>
              <a:rPr lang="fr-FR" sz="2800">
                <a:solidFill>
                  <a:schemeClr val="bg1"/>
                </a:solidFill>
              </a:rPr>
              <a:t>TD 12 et 13</a:t>
            </a:r>
            <a:endParaRPr lang="fr-FR" sz="2800" dirty="0">
              <a:solidFill>
                <a:schemeClr val="bg1"/>
              </a:solidFill>
            </a:endParaRPr>
          </a:p>
        </p:txBody>
      </p:sp>
    </p:spTree>
    <p:extLst>
      <p:ext uri="{BB962C8B-B14F-4D97-AF65-F5344CB8AC3E}">
        <p14:creationId xmlns:p14="http://schemas.microsoft.com/office/powerpoint/2010/main" val="120607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4"/>
            <a:ext cx="8686800" cy="1772793"/>
          </a:xfrm>
          <a:prstGeom prst="ellipse">
            <a:avLst/>
          </a:prstGeom>
          <a:solidFill>
            <a:srgbClr val="FFFFFF"/>
          </a:solidFill>
          <a:ln>
            <a:solidFill>
              <a:srgbClr val="404040"/>
            </a:solidFill>
          </a:ln>
        </p:spPr>
        <p:txBody>
          <a:bodyPr vert="horz" wrap="square" lIns="182880" tIns="182880" rIns="182880" bIns="182880" rtlCol="0" anchor="ctr">
            <a:normAutofit/>
          </a:bodyPr>
          <a:lstStyle/>
          <a:p>
            <a:r>
              <a:rPr lang="en-US" sz="4800" kern="1200" cap="all" spc="200" baseline="0" dirty="0">
                <a:solidFill>
                  <a:srgbClr val="262626"/>
                </a:solidFill>
                <a:latin typeface="+mj-lt"/>
                <a:ea typeface="+mj-ea"/>
                <a:cs typeface="+mj-cs"/>
              </a:rPr>
              <a:t>Le </a:t>
            </a:r>
            <a:r>
              <a:rPr lang="en-US" sz="4800" kern="1200" cap="all" spc="200" baseline="0" dirty="0" err="1">
                <a:solidFill>
                  <a:srgbClr val="262626"/>
                </a:solidFill>
                <a:latin typeface="+mj-lt"/>
                <a:ea typeface="+mj-ea"/>
                <a:cs typeface="+mj-cs"/>
              </a:rPr>
              <a:t>sujet</a:t>
            </a:r>
            <a:endParaRPr lang="en-US" sz="4800" kern="1200" cap="all" spc="200" baseline="0" dirty="0">
              <a:solidFill>
                <a:srgbClr val="262626"/>
              </a:solidFill>
              <a:latin typeface="+mj-lt"/>
              <a:ea typeface="+mj-ea"/>
              <a:cs typeface="+mj-cs"/>
            </a:endParaRPr>
          </a:p>
        </p:txBody>
      </p:sp>
    </p:spTree>
    <p:extLst>
      <p:ext uri="{BB962C8B-B14F-4D97-AF65-F5344CB8AC3E}">
        <p14:creationId xmlns:p14="http://schemas.microsoft.com/office/powerpoint/2010/main" val="415609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000" dirty="0">
                <a:solidFill>
                  <a:srgbClr val="FFFFFF"/>
                </a:solidFill>
              </a:rPr>
              <a:t>LES MCC</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lnSpcReduction="10000"/>
          </a:bodyPr>
          <a:lstStyle/>
          <a:p>
            <a:pPr marL="228600">
              <a:lnSpc>
                <a:spcPct val="107000"/>
              </a:lnSpc>
              <a:spcAft>
                <a:spcPts val="800"/>
              </a:spcAft>
            </a:pPr>
            <a:r>
              <a:rPr lang="fr-FR"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UE 302</a:t>
            </a:r>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Nature de l’épreuve | DM</a:t>
            </a:r>
          </a:p>
          <a:p>
            <a:pPr marL="457200">
              <a:lnSpc>
                <a:spcPct val="107000"/>
              </a:lnSpc>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Modalités | Par groupe de 4 à 5 étudiants, construction d’un sujet type CRPE et de son corrigé, avec rédaction de l’essai, </a:t>
            </a:r>
          </a:p>
          <a:p>
            <a:pPr marL="457200">
              <a:lnSpc>
                <a:spcPct val="107000"/>
              </a:lnSpc>
              <a:spcAft>
                <a:spcPts val="800"/>
              </a:spcAft>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Date | TD 13 dépôt sur Moodle </a:t>
            </a:r>
          </a:p>
          <a:p>
            <a:endParaRPr lang="fr-FR" sz="2800" dirty="0"/>
          </a:p>
        </p:txBody>
      </p:sp>
    </p:spTree>
    <p:extLst>
      <p:ext uri="{BB962C8B-B14F-4D97-AF65-F5344CB8AC3E}">
        <p14:creationId xmlns:p14="http://schemas.microsoft.com/office/powerpoint/2010/main" val="16363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000" dirty="0">
                <a:solidFill>
                  <a:srgbClr val="FFFFFF"/>
                </a:solidFill>
              </a:rPr>
              <a:t>Objectif de l’évaluation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1402080"/>
            <a:ext cx="6157719" cy="4053840"/>
          </a:xfrm>
        </p:spPr>
        <p:txBody>
          <a:bodyPr anchor="ctr">
            <a:noAutofit/>
          </a:bodyPr>
          <a:lstStyle/>
          <a:p>
            <a:pPr marL="228600">
              <a:lnSpc>
                <a:spcPct val="107000"/>
              </a:lnSpc>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Nature de l’épreuve | Concevoir un sujet et son corrigé pour construire les compétences essentielles attendues au CRPE</a:t>
            </a:r>
          </a:p>
          <a:p>
            <a:pPr marL="228600">
              <a:lnSpc>
                <a:spcPct val="107000"/>
              </a:lnSpc>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Compétence 1 | Comprendre et analyser un texte littéraire dans l’optique de rédiger un essai </a:t>
            </a:r>
          </a:p>
          <a:p>
            <a:pPr marL="228600">
              <a:lnSpc>
                <a:spcPct val="107000"/>
              </a:lnSpc>
              <a:spcAft>
                <a:spcPts val="80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Compétence 2 | Savoir répondre à des questions de langue avec précision sur des points variés</a:t>
            </a:r>
          </a:p>
          <a:p>
            <a:endParaRPr lang="fr-FR" sz="2400" dirty="0"/>
          </a:p>
        </p:txBody>
      </p:sp>
    </p:spTree>
    <p:extLst>
      <p:ext uri="{BB962C8B-B14F-4D97-AF65-F5344CB8AC3E}">
        <p14:creationId xmlns:p14="http://schemas.microsoft.com/office/powerpoint/2010/main" val="19973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000" dirty="0">
                <a:solidFill>
                  <a:srgbClr val="FFFFFF"/>
                </a:solidFill>
              </a:rPr>
              <a:t>Une pierre 4 coups !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4945904" y="764087"/>
            <a:ext cx="6991399" cy="5924811"/>
          </a:xfrm>
        </p:spPr>
        <p:txBody>
          <a:bodyPr anchor="ctr">
            <a:normAutofit fontScale="92500" lnSpcReduction="20000"/>
          </a:bodyPr>
          <a:lstStyle/>
          <a:p>
            <a:pPr marL="228600">
              <a:lnSpc>
                <a:spcPct val="107000"/>
              </a:lnSpc>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 mettre à la place d’un concepteur de sujet et comprendre la logique de l’exercice, son esprit et sa finalité (exercice souvent proposé en BTS pour les synthèses) </a:t>
            </a:r>
          </a:p>
          <a:p>
            <a:pPr marL="228600">
              <a:lnSpc>
                <a:spcPct val="107000"/>
              </a:lnSpc>
            </a:pPr>
            <a:r>
              <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Balayer le champ des possibles en langue à partir de textes littéraires et non seulement d’exercices structuraux </a:t>
            </a:r>
          </a:p>
          <a:p>
            <a:pPr marL="228600">
              <a:lnSpc>
                <a:spcPct val="107000"/>
              </a:lnSpc>
            </a:pPr>
            <a:r>
              <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Enrichir sa culture littéraire en parcourant des thématiques dans l’optique du choix d’un texte </a:t>
            </a:r>
          </a:p>
          <a:p>
            <a:pPr marL="228600">
              <a:lnSpc>
                <a:spcPct val="107000"/>
              </a:lnSpc>
            </a:pPr>
            <a:r>
              <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Rédiger collaborativement un corrigé et surtout un essai, s’entrainer en privilégiant une dimension méta</a:t>
            </a:r>
          </a:p>
          <a:p>
            <a:pPr marL="228600">
              <a:lnSpc>
                <a:spcPct val="107000"/>
              </a:lnSpc>
            </a:pPr>
            <a:r>
              <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Disposer d’un ensemble de sujets possibles pour s’exercer</a:t>
            </a:r>
          </a:p>
          <a:p>
            <a:pPr marL="228600">
              <a:lnSpc>
                <a:spcPct val="107000"/>
              </a:lnSpc>
            </a:pPr>
            <a:endPar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sz="2800" dirty="0"/>
          </a:p>
        </p:txBody>
      </p:sp>
      <p:cxnSp>
        <p:nvCxnSpPr>
          <p:cNvPr id="5" name="Connecteur droit 4">
            <a:extLst>
              <a:ext uri="{FF2B5EF4-FFF2-40B4-BE49-F238E27FC236}">
                <a16:creationId xmlns:a16="http://schemas.microsoft.com/office/drawing/2014/main" id="{0CC946F4-319E-4C2A-8A0C-2A0DAA9C0231}"/>
              </a:ext>
            </a:extLst>
          </p:cNvPr>
          <p:cNvCxnSpPr/>
          <p:nvPr/>
        </p:nvCxnSpPr>
        <p:spPr>
          <a:xfrm>
            <a:off x="3782860" y="3018773"/>
            <a:ext cx="288099" cy="526093"/>
          </a:xfrm>
          <a:prstGeom prst="line">
            <a:avLst/>
          </a:prstGeom>
          <a:ln w="57150">
            <a:solidFill>
              <a:srgbClr val="C00000"/>
            </a:solidFill>
          </a:ln>
        </p:spPr>
        <p:style>
          <a:lnRef idx="1">
            <a:schemeClr val="accent3"/>
          </a:lnRef>
          <a:fillRef idx="0">
            <a:schemeClr val="accent3"/>
          </a:fillRef>
          <a:effectRef idx="0">
            <a:schemeClr val="accent3"/>
          </a:effectRef>
          <a:fontRef idx="minor">
            <a:schemeClr val="tx1"/>
          </a:fontRef>
        </p:style>
      </p:cxnSp>
      <p:sp>
        <p:nvSpPr>
          <p:cNvPr id="7" name="ZoneTexte 6">
            <a:extLst>
              <a:ext uri="{FF2B5EF4-FFF2-40B4-BE49-F238E27FC236}">
                <a16:creationId xmlns:a16="http://schemas.microsoft.com/office/drawing/2014/main" id="{EFB59EEF-8F40-4072-8BB8-827F459A05CE}"/>
              </a:ext>
            </a:extLst>
          </p:cNvPr>
          <p:cNvSpPr txBox="1"/>
          <p:nvPr/>
        </p:nvSpPr>
        <p:spPr>
          <a:xfrm>
            <a:off x="3970751" y="2780778"/>
            <a:ext cx="720456" cy="461665"/>
          </a:xfrm>
          <a:prstGeom prst="rect">
            <a:avLst/>
          </a:prstGeom>
          <a:noFill/>
        </p:spPr>
        <p:txBody>
          <a:bodyPr wrap="square" rtlCol="0">
            <a:spAutoFit/>
          </a:bodyPr>
          <a:lstStyle/>
          <a:p>
            <a:r>
              <a:rPr lang="fr-FR" sz="2400" dirty="0">
                <a:solidFill>
                  <a:schemeClr val="bg1"/>
                </a:solidFill>
              </a:rPr>
              <a:t>5</a:t>
            </a:r>
          </a:p>
        </p:txBody>
      </p:sp>
    </p:spTree>
    <p:extLst>
      <p:ext uri="{BB962C8B-B14F-4D97-AF65-F5344CB8AC3E}">
        <p14:creationId xmlns:p14="http://schemas.microsoft.com/office/powerpoint/2010/main" val="237461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000" dirty="0">
                <a:solidFill>
                  <a:srgbClr val="FFFFFF"/>
                </a:solidFill>
              </a:rPr>
              <a:t>Consigne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621112" y="870141"/>
            <a:ext cx="5679586" cy="5117717"/>
          </a:xfrm>
        </p:spPr>
        <p:txBody>
          <a:bodyPr anchor="ctr">
            <a:normAutofit/>
          </a:bodyPr>
          <a:lstStyle/>
          <a:p>
            <a:pPr marL="228600">
              <a:lnSpc>
                <a:spcPct val="107000"/>
              </a:lnSpc>
              <a:spcAft>
                <a:spcPts val="800"/>
              </a:spcAft>
            </a:pPr>
            <a:r>
              <a:rPr lang="fr-FR"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EVALUATION DE GROUPE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 groupe de 4 étudiants minimum et 5 maximum, vous construirez un sujet de type CRPE COMPLET accompagné de sa correction.</a:t>
            </a:r>
          </a:p>
          <a:p>
            <a:pPr marL="228600">
              <a:lnSpc>
                <a:spcPct val="107000"/>
              </a:lnSpc>
              <a:spcAft>
                <a:spcPts val="80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 corrigé sera évalué dans le cadre de l’UE. Les concepteurs seront évalués sur la conception du sujet et la qualité du corrigé proposé. </a:t>
            </a:r>
          </a:p>
          <a:p>
            <a:endParaRPr lang="fr-FR" sz="2400" dirty="0"/>
          </a:p>
        </p:txBody>
      </p:sp>
    </p:spTree>
    <p:extLst>
      <p:ext uri="{BB962C8B-B14F-4D97-AF65-F5344CB8AC3E}">
        <p14:creationId xmlns:p14="http://schemas.microsoft.com/office/powerpoint/2010/main" val="208470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déroulement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409074"/>
            <a:ext cx="5320696" cy="5046846"/>
          </a:xfrm>
        </p:spPr>
        <p:txBody>
          <a:bodyPr anchor="ctr">
            <a:noAutofit/>
          </a:bodyPr>
          <a:lstStyle/>
          <a:p>
            <a:r>
              <a:rPr lang="fr-FR" sz="2000" b="1" dirty="0"/>
              <a:t>TD7 Lancement du travail des étudiants (choix texte, élaboration sujets, questions...)</a:t>
            </a:r>
            <a:r>
              <a:rPr lang="fr-FR" sz="2000" dirty="0"/>
              <a:t> </a:t>
            </a:r>
          </a:p>
          <a:p>
            <a:r>
              <a:rPr lang="fr-FR" sz="2000" dirty="0"/>
              <a:t> Travail sur les corpus autour de l'essai à élaboration de sujets possibles</a:t>
            </a:r>
          </a:p>
          <a:p>
            <a:r>
              <a:rPr lang="fr-FR" sz="2000" dirty="0"/>
              <a:t>Exemple possible à partir du texte de Ernaux ou Pennac </a:t>
            </a:r>
          </a:p>
          <a:p>
            <a:r>
              <a:rPr lang="fr-FR" sz="2000" dirty="0"/>
              <a:t>Constitution des </a:t>
            </a:r>
            <a:r>
              <a:rPr lang="fr-FR" sz="2000" dirty="0" err="1"/>
              <a:t>gpes</a:t>
            </a:r>
            <a:endParaRPr lang="fr-FR" sz="2000" dirty="0"/>
          </a:p>
          <a:p>
            <a:r>
              <a:rPr lang="fr-FR" sz="2000" dirty="0"/>
              <a:t>Choix du corpus et  conception des premières questions de langue ou identification des passages intéressants du point de vue de l'EDL </a:t>
            </a:r>
          </a:p>
          <a:p>
            <a:pPr algn="just"/>
            <a:endParaRPr lang="fr-FR" sz="2000" dirty="0"/>
          </a:p>
        </p:txBody>
      </p:sp>
    </p:spTree>
    <p:extLst>
      <p:ext uri="{BB962C8B-B14F-4D97-AF65-F5344CB8AC3E}">
        <p14:creationId xmlns:p14="http://schemas.microsoft.com/office/powerpoint/2010/main" val="67701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déroulement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Autofit/>
          </a:bodyPr>
          <a:lstStyle/>
          <a:p>
            <a:r>
              <a:rPr lang="fr-FR" sz="2000" b="1" dirty="0"/>
              <a:t>Entre le TD  7 et TD  12 Suivi du travail</a:t>
            </a:r>
            <a:endParaRPr lang="fr-FR" sz="2000" dirty="0"/>
          </a:p>
          <a:p>
            <a:r>
              <a:rPr lang="fr-FR" sz="2000" dirty="0"/>
              <a:t>Finalisation du choix de l'extrait et échanges avec le formateur pour le choix des question de langue</a:t>
            </a:r>
          </a:p>
          <a:p>
            <a:r>
              <a:rPr lang="fr-FR" sz="2000" dirty="0"/>
              <a:t>·Début d'élaboration du corrigé.</a:t>
            </a:r>
          </a:p>
          <a:p>
            <a:r>
              <a:rPr lang="fr-FR" sz="2000" b="1" dirty="0"/>
              <a:t>TD 12 Finalisation phase 1</a:t>
            </a:r>
            <a:endParaRPr lang="fr-FR" sz="2000" dirty="0"/>
          </a:p>
          <a:p>
            <a:r>
              <a:rPr lang="fr-FR" sz="2000" dirty="0"/>
              <a:t>Finalisation des questions et de la consigne de l'essai</a:t>
            </a:r>
          </a:p>
          <a:p>
            <a:r>
              <a:rPr lang="fr-FR" sz="2000" dirty="0"/>
              <a:t>Recherches d'idées et élaboration du plan</a:t>
            </a:r>
          </a:p>
          <a:p>
            <a:r>
              <a:rPr lang="fr-FR" sz="2000" b="1" dirty="0"/>
              <a:t>TD 13 Finalisation phase 2 (rédaction de l’essai)</a:t>
            </a:r>
            <a:endParaRPr lang="fr-FR" sz="2000" dirty="0"/>
          </a:p>
          <a:p>
            <a:pPr algn="just"/>
            <a:r>
              <a:rPr lang="fr-FR" sz="2000" dirty="0"/>
              <a:t>Le sujet et son corrigé complet (questions de langue et essai) est déposé pour Moodle pour être corrigé.  </a:t>
            </a:r>
          </a:p>
        </p:txBody>
      </p:sp>
    </p:spTree>
    <p:extLst>
      <p:ext uri="{BB962C8B-B14F-4D97-AF65-F5344CB8AC3E}">
        <p14:creationId xmlns:p14="http://schemas.microsoft.com/office/powerpoint/2010/main" val="160619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Précision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Autofit/>
          </a:bodyPr>
          <a:lstStyle/>
          <a:p>
            <a:r>
              <a:rPr lang="fr-FR" sz="2000" b="1" dirty="0"/>
              <a:t>Un même groupe d’étudiant réalise de A à Z son sujet, le corrigé langue et la rédaction de l’essai de son propre sujet : </a:t>
            </a:r>
            <a:r>
              <a:rPr lang="fr-FR" sz="2000" dirty="0"/>
              <a:t> pas d’échange entre groupe pour éviter d’avoir un nouveau dossier à découvrir ; il s’agit de se concentrer sur la rédaction de l’essai en TD13.</a:t>
            </a:r>
          </a:p>
          <a:p>
            <a:r>
              <a:rPr lang="fr-FR" sz="2000" dirty="0"/>
              <a:t>Les disparités de choix du texte, de questions de langue et de sujet d’essai en termes de difficultés, de thématiques sont ainsi réduites puisqu’on peut imaginer que le sujet conçu par un groupe correspond à ses gouts et ses compétences.  </a:t>
            </a:r>
          </a:p>
          <a:p>
            <a:r>
              <a:rPr lang="fr-FR" sz="2000" dirty="0"/>
              <a:t>Attention cependant à ne pas fabriquer un sujet trop simple : au moment de l’évaluation par </a:t>
            </a:r>
            <a:r>
              <a:rPr lang="fr-FR" sz="2000" dirty="0" err="1"/>
              <a:t>le·formateur</a:t>
            </a:r>
            <a:r>
              <a:rPr lang="fr-FR" sz="2000" dirty="0"/>
              <a:t> ou la formatrice, vous seriez </a:t>
            </a:r>
            <a:r>
              <a:rPr lang="fr-FR" sz="2000" dirty="0" err="1"/>
              <a:t>pénalisé·e·s</a:t>
            </a:r>
            <a:r>
              <a:rPr lang="fr-FR" sz="2000" dirty="0"/>
              <a:t>. (vor grille).</a:t>
            </a:r>
          </a:p>
        </p:txBody>
      </p:sp>
    </p:spTree>
    <p:extLst>
      <p:ext uri="{BB962C8B-B14F-4D97-AF65-F5344CB8AC3E}">
        <p14:creationId xmlns:p14="http://schemas.microsoft.com/office/powerpoint/2010/main" val="67098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prolongement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Autofit/>
          </a:bodyPr>
          <a:lstStyle/>
          <a:p>
            <a:r>
              <a:rPr lang="fr-FR" sz="2000" b="1" dirty="0"/>
              <a:t>Les différents sujets et leurs corrigés les plus aboutis seront déposés en ligne, accompagnés des commentaires du correcteur/de la correctrice pour être consultés par les autres groupes du site et servir d’entrainement.  </a:t>
            </a:r>
            <a:endParaRPr lang="fr-FR" sz="2000" dirty="0"/>
          </a:p>
        </p:txBody>
      </p:sp>
    </p:spTree>
    <p:extLst>
      <p:ext uri="{BB962C8B-B14F-4D97-AF65-F5344CB8AC3E}">
        <p14:creationId xmlns:p14="http://schemas.microsoft.com/office/powerpoint/2010/main" val="220571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Le format de remise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932250" cy="4053840"/>
          </a:xfrm>
        </p:spPr>
        <p:txBody>
          <a:bodyPr anchor="ctr">
            <a:normAutofit/>
          </a:bodyPr>
          <a:lstStyle/>
          <a:p>
            <a:pPr marL="228600" algn="ctr">
              <a:lnSpc>
                <a:spcPct val="107000"/>
              </a:lnSpc>
              <a:spcAft>
                <a:spcPts val="800"/>
              </a:spcAft>
            </a:pPr>
            <a:r>
              <a:rPr lang="fr-FR" sz="2400" dirty="0">
                <a:solidFill>
                  <a:schemeClr val="tx1"/>
                </a:solidFill>
                <a:effectLst/>
                <a:latin typeface="+mj-lt"/>
                <a:ea typeface="Calibri" panose="020F0502020204030204" pitchFamily="34" charset="0"/>
                <a:cs typeface="Times New Roman" panose="02020603050405020304" pitchFamily="18" charset="0"/>
              </a:rPr>
              <a:t>Fichier au format PDF à intituler de la façon suivante </a:t>
            </a:r>
          </a:p>
          <a:p>
            <a:pPr marL="228600" algn="ctr">
              <a:lnSpc>
                <a:spcPct val="107000"/>
              </a:lnSpc>
              <a:spcAft>
                <a:spcPts val="800"/>
              </a:spcAft>
            </a:pPr>
            <a:r>
              <a:rPr lang="fr-FR" sz="2400" dirty="0">
                <a:solidFill>
                  <a:schemeClr val="tx1"/>
                </a:solidFill>
                <a:effectLst/>
                <a:latin typeface="+mj-lt"/>
                <a:ea typeface="Calibri" panose="020F0502020204030204" pitchFamily="34" charset="0"/>
                <a:cs typeface="Times New Roman" panose="02020603050405020304" pitchFamily="18" charset="0"/>
              </a:rPr>
              <a:t>« 21-22 M2 UE 3021 NOM </a:t>
            </a:r>
            <a:r>
              <a:rPr lang="fr-FR" sz="2400" dirty="0" err="1">
                <a:solidFill>
                  <a:schemeClr val="tx1"/>
                </a:solidFill>
                <a:effectLst/>
                <a:latin typeface="+mj-lt"/>
                <a:ea typeface="Calibri" panose="020F0502020204030204" pitchFamily="34" charset="0"/>
                <a:cs typeface="Times New Roman" panose="02020603050405020304" pitchFamily="18" charset="0"/>
              </a:rPr>
              <a:t>Etudiant</a:t>
            </a:r>
            <a:r>
              <a:rPr lang="fr-FR" sz="2400" dirty="0">
                <a:solidFill>
                  <a:schemeClr val="tx1"/>
                </a:solidFill>
                <a:effectLst/>
                <a:latin typeface="+mj-lt"/>
                <a:ea typeface="Calibri" panose="020F0502020204030204" pitchFamily="34" charset="0"/>
                <a:cs typeface="Times New Roman" panose="02020603050405020304" pitchFamily="18" charset="0"/>
              </a:rPr>
              <a:t> 1 Nom </a:t>
            </a:r>
            <a:r>
              <a:rPr lang="fr-FR" sz="2400" dirty="0" err="1">
                <a:solidFill>
                  <a:schemeClr val="tx1"/>
                </a:solidFill>
                <a:effectLst/>
                <a:latin typeface="+mj-lt"/>
                <a:ea typeface="Calibri" panose="020F0502020204030204" pitchFamily="34" charset="0"/>
                <a:cs typeface="Times New Roman" panose="02020603050405020304" pitchFamily="18" charset="0"/>
              </a:rPr>
              <a:t>Etudiant</a:t>
            </a:r>
            <a:r>
              <a:rPr lang="fr-FR" sz="2400" dirty="0">
                <a:solidFill>
                  <a:schemeClr val="tx1"/>
                </a:solidFill>
                <a:effectLst/>
                <a:latin typeface="+mj-lt"/>
                <a:ea typeface="Calibri" panose="020F0502020204030204" pitchFamily="34" charset="0"/>
                <a:cs typeface="Times New Roman" panose="02020603050405020304" pitchFamily="18" charset="0"/>
              </a:rPr>
              <a:t> 2 etc. »</a:t>
            </a:r>
          </a:p>
          <a:p>
            <a:pPr marL="228600" algn="ctr">
              <a:lnSpc>
                <a:spcPct val="107000"/>
              </a:lnSpc>
              <a:spcAft>
                <a:spcPts val="800"/>
              </a:spcAft>
            </a:pPr>
            <a:r>
              <a:rPr lang="fr-FR" sz="2400" b="1" i="1" dirty="0">
                <a:solidFill>
                  <a:schemeClr val="tx1"/>
                </a:solidFill>
                <a:effectLst/>
                <a:latin typeface="+mj-lt"/>
                <a:ea typeface="Calibri" panose="020F0502020204030204" pitchFamily="34" charset="0"/>
                <a:cs typeface="Times New Roman" panose="02020603050405020304" pitchFamily="18" charset="0"/>
              </a:rPr>
              <a:t>Remise sur Moodle ou au format papier à déterminer avec les formateurs concernés (</a:t>
            </a:r>
            <a:r>
              <a:rPr lang="fr-FR" sz="2400" b="1" i="1">
                <a:solidFill>
                  <a:schemeClr val="tx1"/>
                </a:solidFill>
                <a:effectLst/>
                <a:latin typeface="+mj-lt"/>
                <a:ea typeface="Calibri" panose="020F0502020204030204" pitchFamily="34" charset="0"/>
                <a:cs typeface="Times New Roman" panose="02020603050405020304" pitchFamily="18" charset="0"/>
              </a:rPr>
              <a:t>TD 13).</a:t>
            </a:r>
            <a:endParaRPr lang="fr-FR" sz="2400" dirty="0">
              <a:solidFill>
                <a:schemeClr val="tx1"/>
              </a:solidFill>
              <a:effectLst/>
              <a:latin typeface="+mj-lt"/>
              <a:ea typeface="Calibri" panose="020F0502020204030204" pitchFamily="34" charset="0"/>
              <a:cs typeface="Times New Roman" panose="02020603050405020304" pitchFamily="18" charset="0"/>
            </a:endParaRPr>
          </a:p>
          <a:p>
            <a:pPr marL="0" indent="0">
              <a:lnSpc>
                <a:spcPct val="107000"/>
              </a:lnSpc>
              <a:spcAft>
                <a:spcPts val="800"/>
              </a:spcAft>
              <a:buNone/>
            </a:pPr>
            <a:endParaRPr lang="fr-FR" sz="2400" dirty="0">
              <a:solidFill>
                <a:schemeClr val="tx1"/>
              </a:solidFill>
              <a:effectLst/>
              <a:latin typeface="+mj-lt"/>
              <a:ea typeface="Calibri" panose="020F0502020204030204" pitchFamily="34" charset="0"/>
              <a:cs typeface="Times New Roman" panose="02020603050405020304" pitchFamily="18" charset="0"/>
            </a:endParaRPr>
          </a:p>
          <a:p>
            <a:endParaRPr lang="fr-FR" sz="2400" dirty="0">
              <a:solidFill>
                <a:schemeClr val="tx1"/>
              </a:solidFill>
              <a:latin typeface="+mj-lt"/>
            </a:endParaRPr>
          </a:p>
        </p:txBody>
      </p:sp>
    </p:spTree>
    <p:extLst>
      <p:ext uri="{BB962C8B-B14F-4D97-AF65-F5344CB8AC3E}">
        <p14:creationId xmlns:p14="http://schemas.microsoft.com/office/powerpoint/2010/main" val="203201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0411B7E-10B9-4228-856F-D2A2B224D539}"/>
              </a:ext>
            </a:extLst>
          </p:cNvPr>
          <p:cNvSpPr>
            <a:spLocks noGrp="1"/>
          </p:cNvSpPr>
          <p:nvPr>
            <p:ph type="title"/>
          </p:nvPr>
        </p:nvSpPr>
        <p:spPr>
          <a:xfrm>
            <a:off x="643467" y="2681103"/>
            <a:ext cx="3363974" cy="1495794"/>
          </a:xfrm>
          <a:noFill/>
          <a:ln>
            <a:solidFill>
              <a:schemeClr val="bg1"/>
            </a:solidFill>
          </a:ln>
        </p:spPr>
        <p:txBody>
          <a:bodyPr wrap="square">
            <a:normAutofit/>
          </a:bodyPr>
          <a:lstStyle/>
          <a:p>
            <a:pPr marL="0" marR="0" lvl="0" indent="0" defTabSz="914400" rtl="0" eaLnBrk="0" fontAlgn="base" latinLnBrk="0" hangingPunct="0">
              <a:spcBef>
                <a:spcPct val="0"/>
              </a:spcBef>
              <a:spcAft>
                <a:spcPct val="0"/>
              </a:spcAft>
              <a:buClrTx/>
              <a:buSzTx/>
              <a:buFontTx/>
              <a:buNone/>
              <a:tabLst/>
            </a:pPr>
            <a:r>
              <a:rPr lang="fr-FR" altLang="fr-FR" sz="1900" dirty="0">
                <a:solidFill>
                  <a:srgbClr val="FFFFFF"/>
                </a:solidFill>
              </a:rPr>
              <a:t>Critères d’évaluation et barème indicatif  </a:t>
            </a:r>
          </a:p>
          <a:p>
            <a:pPr marL="0" marR="0" lvl="0" indent="0" defTabSz="914400" rtl="0" eaLnBrk="0" fontAlgn="base" latinLnBrk="0" hangingPunct="0">
              <a:spcBef>
                <a:spcPct val="0"/>
              </a:spcBef>
              <a:spcAft>
                <a:spcPct val="0"/>
              </a:spcAft>
              <a:buClrTx/>
              <a:buSzTx/>
              <a:buFontTx/>
              <a:buNone/>
              <a:tabLst/>
            </a:pPr>
            <a:endParaRPr kumimoji="0" lang="fr-FR" altLang="fr-FR" sz="2600" b="0" i="0" u="none" strike="noStrike" cap="none" normalizeH="0" baseline="0" dirty="0">
              <a:ln>
                <a:noFill/>
              </a:ln>
              <a:solidFill>
                <a:schemeClr val="bg1"/>
              </a:solidFill>
              <a:effectLst/>
              <a:latin typeface="Arial" panose="020B0604020202020204" pitchFamily="34" charset="0"/>
            </a:endParaRPr>
          </a:p>
        </p:txBody>
      </p:sp>
      <p:graphicFrame>
        <p:nvGraphicFramePr>
          <p:cNvPr id="4" name="Espace réservé du contenu 3">
            <a:extLst>
              <a:ext uri="{FF2B5EF4-FFF2-40B4-BE49-F238E27FC236}">
                <a16:creationId xmlns:a16="http://schemas.microsoft.com/office/drawing/2014/main" id="{FCD2760C-829C-4B40-A8F2-F39092B6978B}"/>
              </a:ext>
            </a:extLst>
          </p:cNvPr>
          <p:cNvGraphicFramePr>
            <a:graphicFrameLocks noGrp="1"/>
          </p:cNvGraphicFramePr>
          <p:nvPr>
            <p:ph idx="1"/>
            <p:extLst>
              <p:ext uri="{D42A27DB-BD31-4B8C-83A1-F6EECF244321}">
                <p14:modId xmlns:p14="http://schemas.microsoft.com/office/powerpoint/2010/main" val="778470076"/>
              </p:ext>
            </p:extLst>
          </p:nvPr>
        </p:nvGraphicFramePr>
        <p:xfrm>
          <a:off x="5053263" y="172720"/>
          <a:ext cx="6884738" cy="6492501"/>
        </p:xfrm>
        <a:graphic>
          <a:graphicData uri="http://schemas.openxmlformats.org/drawingml/2006/table">
            <a:tbl>
              <a:tblPr firstRow="1" firstCol="1" bandRow="1">
                <a:noFill/>
                <a:tableStyleId>{5C22544A-7EE6-4342-B048-85BDC9FD1C3A}</a:tableStyleId>
              </a:tblPr>
              <a:tblGrid>
                <a:gridCol w="5802011">
                  <a:extLst>
                    <a:ext uri="{9D8B030D-6E8A-4147-A177-3AD203B41FA5}">
                      <a16:colId xmlns:a16="http://schemas.microsoft.com/office/drawing/2014/main" val="3626602345"/>
                    </a:ext>
                  </a:extLst>
                </a:gridCol>
                <a:gridCol w="1082727">
                  <a:extLst>
                    <a:ext uri="{9D8B030D-6E8A-4147-A177-3AD203B41FA5}">
                      <a16:colId xmlns:a16="http://schemas.microsoft.com/office/drawing/2014/main" val="1834120495"/>
                    </a:ext>
                  </a:extLst>
                </a:gridCol>
              </a:tblGrid>
              <a:tr h="517874">
                <a:tc>
                  <a:txBody>
                    <a:bodyPr/>
                    <a:lstStyle/>
                    <a:p>
                      <a:pPr algn="ctr">
                        <a:lnSpc>
                          <a:spcPct val="100000"/>
                        </a:lnSpc>
                        <a:spcAft>
                          <a:spcPts val="0"/>
                        </a:spcAft>
                      </a:pPr>
                      <a:r>
                        <a:rPr lang="fr-FR" sz="2000" b="1" cap="none" spc="0" dirty="0">
                          <a:solidFill>
                            <a:schemeClr val="tx1"/>
                          </a:solidFill>
                          <a:effectLst/>
                        </a:rPr>
                        <a:t>Conception du sujet</a:t>
                      </a:r>
                      <a:endParaRPr lang="fr-FR" sz="20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nchor="b">
                    <a:lnL w="12700" cmpd="sng">
                      <a:noFill/>
                    </a:lnL>
                    <a:lnR w="12700" cmpd="sng">
                      <a:noFill/>
                    </a:lnR>
                    <a:lnT w="9525" cap="flat" cmpd="sng" algn="ctr">
                      <a:noFill/>
                      <a:prstDash val="solid"/>
                    </a:lnT>
                    <a:lnB w="38100" cmpd="sng">
                      <a:noFill/>
                    </a:lnB>
                    <a:noFill/>
                  </a:tcPr>
                </a:tc>
                <a:tc>
                  <a:txBody>
                    <a:bodyPr/>
                    <a:lstStyle/>
                    <a:p>
                      <a:pPr>
                        <a:lnSpc>
                          <a:spcPct val="100000"/>
                        </a:lnSpc>
                        <a:spcAft>
                          <a:spcPts val="0"/>
                        </a:spcAft>
                      </a:pPr>
                      <a:r>
                        <a:rPr lang="fr-FR" sz="2000" b="0" cap="none" spc="0">
                          <a:solidFill>
                            <a:schemeClr val="tx1"/>
                          </a:solidFill>
                          <a:effectLst/>
                        </a:rPr>
                        <a:t> </a:t>
                      </a:r>
                      <a:endParaRPr lang="fr-FR" sz="20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638355368"/>
                  </a:ext>
                </a:extLst>
              </a:tr>
              <a:tr h="817922">
                <a:tc>
                  <a:txBody>
                    <a:bodyPr/>
                    <a:lstStyle/>
                    <a:p>
                      <a:pPr>
                        <a:lnSpc>
                          <a:spcPct val="100000"/>
                        </a:lnSpc>
                        <a:spcAft>
                          <a:spcPts val="0"/>
                        </a:spcAft>
                      </a:pPr>
                      <a:r>
                        <a:rPr lang="fr-FR" sz="2000" b="0" cap="none" spc="0" dirty="0">
                          <a:solidFill>
                            <a:schemeClr val="tx1"/>
                          </a:solidFill>
                          <a:effectLst/>
                        </a:rPr>
                        <a:t>Essai : Adéquation entre le texte choisi et la question posée, degré de difficultés adapté</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38100" cmpd="sng">
                      <a:noFill/>
                    </a:lnT>
                    <a:lnB w="9525" cap="flat" cmpd="sng" algn="ctr">
                      <a:noFill/>
                      <a:prstDash val="solid"/>
                    </a:lnB>
                    <a:noFill/>
                  </a:tcPr>
                </a:tc>
                <a:tc>
                  <a:txBody>
                    <a:bodyPr/>
                    <a:lstStyle/>
                    <a:p>
                      <a:pPr>
                        <a:lnSpc>
                          <a:spcPct val="100000"/>
                        </a:lnSpc>
                        <a:spcAft>
                          <a:spcPts val="0"/>
                        </a:spcAft>
                      </a:pPr>
                      <a:r>
                        <a:rPr lang="fr-FR" sz="2000" b="0" cap="none" spc="0" dirty="0">
                          <a:solidFill>
                            <a:schemeClr val="tx1"/>
                          </a:solidFill>
                          <a:effectLst/>
                        </a:rPr>
                        <a:t>2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827864947"/>
                  </a:ext>
                </a:extLst>
              </a:tr>
              <a:tr h="817922">
                <a:tc>
                  <a:txBody>
                    <a:bodyPr/>
                    <a:lstStyle/>
                    <a:p>
                      <a:pPr>
                        <a:lnSpc>
                          <a:spcPct val="100000"/>
                        </a:lnSpc>
                        <a:spcAft>
                          <a:spcPts val="0"/>
                        </a:spcAft>
                      </a:pPr>
                      <a:r>
                        <a:rPr lang="fr-FR" sz="2000" b="0" cap="none" spc="0" dirty="0">
                          <a:solidFill>
                            <a:schemeClr val="tx1"/>
                          </a:solidFill>
                          <a:effectLst/>
                        </a:rPr>
                        <a:t>Langue : Clarté et pertinence des questions posées, degré de difficultés adapté</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ct val="100000"/>
                        </a:lnSpc>
                        <a:spcAft>
                          <a:spcPts val="0"/>
                        </a:spcAft>
                      </a:pPr>
                      <a:r>
                        <a:rPr lang="fr-FR" sz="2000" b="0" cap="none" spc="0" dirty="0">
                          <a:solidFill>
                            <a:schemeClr val="tx1"/>
                          </a:solidFill>
                          <a:effectLst/>
                        </a:rPr>
                        <a:t>2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488610890"/>
                  </a:ext>
                </a:extLst>
              </a:tr>
              <a:tr h="817922">
                <a:tc>
                  <a:txBody>
                    <a:bodyPr/>
                    <a:lstStyle/>
                    <a:p>
                      <a:pPr algn="just">
                        <a:lnSpc>
                          <a:spcPct val="100000"/>
                        </a:lnSpc>
                        <a:spcAft>
                          <a:spcPts val="0"/>
                        </a:spcAft>
                      </a:pPr>
                      <a:r>
                        <a:rPr lang="fr-FR" sz="2000" b="0" cap="none" spc="0" dirty="0">
                          <a:solidFill>
                            <a:schemeClr val="tx1"/>
                          </a:solidFill>
                          <a:effectLst/>
                        </a:rPr>
                        <a:t>Respect général du format sujet type CRPE (barème, rubriques, variétés des questions, etc.)</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pPr>
                        <a:lnSpc>
                          <a:spcPct val="100000"/>
                        </a:lnSpc>
                        <a:spcAft>
                          <a:spcPts val="0"/>
                        </a:spcAft>
                      </a:pPr>
                      <a:r>
                        <a:rPr lang="fr-FR" sz="2000" b="0" cap="none" spc="0" dirty="0">
                          <a:solidFill>
                            <a:schemeClr val="tx1"/>
                          </a:solidFill>
                          <a:effectLst/>
                        </a:rPr>
                        <a:t>2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4232631336"/>
                  </a:ext>
                </a:extLst>
              </a:tr>
              <a:tr h="517874">
                <a:tc>
                  <a:txBody>
                    <a:bodyPr/>
                    <a:lstStyle/>
                    <a:p>
                      <a:pPr algn="ctr">
                        <a:lnSpc>
                          <a:spcPct val="100000"/>
                        </a:lnSpc>
                        <a:spcAft>
                          <a:spcPts val="0"/>
                        </a:spcAft>
                      </a:pPr>
                      <a:r>
                        <a:rPr lang="fr-FR" sz="2000" b="1" cap="none" spc="0" dirty="0">
                          <a:solidFill>
                            <a:schemeClr val="tx1"/>
                          </a:solidFill>
                          <a:effectLst/>
                        </a:rPr>
                        <a:t>Corrigé du sujet</a:t>
                      </a:r>
                      <a:endParaRPr lang="fr-FR" sz="20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ct val="100000"/>
                        </a:lnSpc>
                        <a:spcAft>
                          <a:spcPts val="0"/>
                        </a:spcAft>
                      </a:pPr>
                      <a:r>
                        <a:rPr lang="fr-FR" sz="2000" b="0" cap="none" spc="0" dirty="0">
                          <a:solidFill>
                            <a:schemeClr val="tx1"/>
                          </a:solidFill>
                          <a:effectLst/>
                        </a:rPr>
                        <a:t> </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749145163"/>
                  </a:ext>
                </a:extLst>
              </a:tr>
              <a:tr h="817922">
                <a:tc>
                  <a:txBody>
                    <a:bodyPr/>
                    <a:lstStyle/>
                    <a:p>
                      <a:pPr>
                        <a:lnSpc>
                          <a:spcPct val="100000"/>
                        </a:lnSpc>
                        <a:spcAft>
                          <a:spcPts val="0"/>
                        </a:spcAft>
                      </a:pPr>
                      <a:r>
                        <a:rPr lang="fr-FR" sz="2000" b="0" cap="none" spc="0" dirty="0">
                          <a:solidFill>
                            <a:schemeClr val="tx1"/>
                          </a:solidFill>
                          <a:effectLst/>
                        </a:rPr>
                        <a:t>Essai : Le corrigé est conforme aux attentes de l’exercice (voir grille essai)</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pPr>
                        <a:lnSpc>
                          <a:spcPct val="100000"/>
                        </a:lnSpc>
                        <a:spcAft>
                          <a:spcPts val="0"/>
                        </a:spcAft>
                      </a:pPr>
                      <a:r>
                        <a:rPr lang="fr-FR" sz="2000" b="0" cap="none" spc="0" dirty="0">
                          <a:solidFill>
                            <a:schemeClr val="tx1"/>
                          </a:solidFill>
                          <a:effectLst/>
                        </a:rPr>
                        <a:t>6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2537912494"/>
                  </a:ext>
                </a:extLst>
              </a:tr>
              <a:tr h="817922">
                <a:tc>
                  <a:txBody>
                    <a:bodyPr/>
                    <a:lstStyle/>
                    <a:p>
                      <a:pPr>
                        <a:lnSpc>
                          <a:spcPct val="100000"/>
                        </a:lnSpc>
                        <a:spcAft>
                          <a:spcPts val="0"/>
                        </a:spcAft>
                      </a:pPr>
                      <a:r>
                        <a:rPr lang="fr-FR" sz="2000" b="0" cap="none" spc="0" dirty="0">
                          <a:solidFill>
                            <a:schemeClr val="tx1"/>
                          </a:solidFill>
                          <a:effectLst/>
                        </a:rPr>
                        <a:t>Langue : Les réponses aux questions sont justes et clairement formulées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ct val="100000"/>
                        </a:lnSpc>
                        <a:spcAft>
                          <a:spcPts val="0"/>
                        </a:spcAft>
                      </a:pPr>
                      <a:r>
                        <a:rPr lang="fr-FR" sz="2000" b="0" cap="none" spc="0" dirty="0">
                          <a:solidFill>
                            <a:schemeClr val="tx1"/>
                          </a:solidFill>
                          <a:effectLst/>
                        </a:rPr>
                        <a:t>6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505035788"/>
                  </a:ext>
                </a:extLst>
              </a:tr>
              <a:tr h="1234804">
                <a:tc>
                  <a:txBody>
                    <a:bodyPr/>
                    <a:lstStyle/>
                    <a:p>
                      <a:pPr>
                        <a:lnSpc>
                          <a:spcPct val="100000"/>
                        </a:lnSpc>
                        <a:spcAft>
                          <a:spcPts val="0"/>
                        </a:spcAft>
                      </a:pPr>
                      <a:r>
                        <a:rPr lang="fr-FR" sz="2000" b="0" cap="none" spc="0" dirty="0">
                          <a:solidFill>
                            <a:schemeClr val="tx1"/>
                          </a:solidFill>
                          <a:effectLst/>
                        </a:rPr>
                        <a:t>Maitrise de la langue</a:t>
                      </a:r>
                    </a:p>
                    <a:p>
                      <a:pPr>
                        <a:lnSpc>
                          <a:spcPct val="100000"/>
                        </a:lnSpc>
                        <a:spcAft>
                          <a:spcPts val="0"/>
                        </a:spcAft>
                      </a:pPr>
                      <a:r>
                        <a:rPr lang="fr-FR" sz="2000" b="0" cap="none" spc="0" dirty="0">
                          <a:solidFill>
                            <a:schemeClr val="tx1"/>
                          </a:solidFill>
                          <a:effectLst/>
                        </a:rPr>
                        <a:t> 0 à 2 erreurs =&gt; 2 pts </a:t>
                      </a:r>
                    </a:p>
                    <a:p>
                      <a:pPr>
                        <a:lnSpc>
                          <a:spcPct val="100000"/>
                        </a:lnSpc>
                        <a:spcAft>
                          <a:spcPts val="0"/>
                        </a:spcAft>
                      </a:pPr>
                      <a:r>
                        <a:rPr lang="fr-FR" sz="2000" b="0" cap="none" spc="0" dirty="0">
                          <a:solidFill>
                            <a:schemeClr val="tx1"/>
                          </a:solidFill>
                          <a:effectLst/>
                        </a:rPr>
                        <a:t>3 à 5 erreurs =&gt; 1 pt </a:t>
                      </a:r>
                    </a:p>
                    <a:p>
                      <a:pPr>
                        <a:lnSpc>
                          <a:spcPct val="100000"/>
                        </a:lnSpc>
                        <a:spcAft>
                          <a:spcPts val="0"/>
                        </a:spcAft>
                      </a:pPr>
                      <a:r>
                        <a:rPr lang="fr-FR" sz="2000" b="0" cap="none" spc="0" dirty="0">
                          <a:solidFill>
                            <a:schemeClr val="tx1"/>
                          </a:solidFill>
                          <a:effectLst/>
                        </a:rPr>
                        <a:t>Plus de 5 erreurs =&gt; 0 pt </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9525"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lnSpc>
                          <a:spcPct val="100000"/>
                        </a:lnSpc>
                        <a:spcAft>
                          <a:spcPts val="0"/>
                        </a:spcAft>
                      </a:pPr>
                      <a:r>
                        <a:rPr lang="fr-FR" sz="2000" b="0" cap="none" spc="0" dirty="0">
                          <a:solidFill>
                            <a:schemeClr val="tx1"/>
                          </a:solidFill>
                          <a:effectLst/>
                        </a:rPr>
                        <a:t>2 points</a:t>
                      </a:r>
                      <a:endParaRPr lang="fr-FR"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0918" marR="65268" marT="17405" marB="130538">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280453857"/>
                  </a:ext>
                </a:extLst>
              </a:tr>
            </a:tbl>
          </a:graphicData>
        </a:graphic>
      </p:graphicFrame>
    </p:spTree>
    <p:extLst>
      <p:ext uri="{BB962C8B-B14F-4D97-AF65-F5344CB8AC3E}">
        <p14:creationId xmlns:p14="http://schemas.microsoft.com/office/powerpoint/2010/main" val="15972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4"/>
            <a:ext cx="8686800" cy="1772793"/>
          </a:xfrm>
          <a:prstGeom prst="ellipse">
            <a:avLst/>
          </a:prstGeom>
          <a:solidFill>
            <a:srgbClr val="FFFFFF"/>
          </a:solidFill>
          <a:ln>
            <a:solidFill>
              <a:srgbClr val="404040"/>
            </a:solidFill>
          </a:ln>
        </p:spPr>
        <p:txBody>
          <a:bodyPr vert="horz" wrap="square" lIns="182880" tIns="182880" rIns="182880" bIns="182880" rtlCol="0" anchor="ctr">
            <a:normAutofit fontScale="90000"/>
          </a:bodyPr>
          <a:lstStyle/>
          <a:p>
            <a:r>
              <a:rPr lang="en-US" sz="4800" dirty="0"/>
              <a:t>LE </a:t>
            </a:r>
            <a:r>
              <a:rPr lang="en-US" sz="4800" dirty="0" err="1"/>
              <a:t>texte</a:t>
            </a:r>
            <a:r>
              <a:rPr lang="en-US" sz="4800" dirty="0"/>
              <a:t> et </a:t>
            </a:r>
            <a:r>
              <a:rPr lang="en-US" sz="4800" dirty="0" err="1"/>
              <a:t>l’essai</a:t>
            </a:r>
            <a:endParaRPr lang="en-US" sz="4800" kern="1200" cap="all" spc="200" baseline="0" dirty="0">
              <a:solidFill>
                <a:srgbClr val="262626"/>
              </a:solidFill>
              <a:latin typeface="+mj-lt"/>
              <a:ea typeface="+mj-ea"/>
              <a:cs typeface="+mj-cs"/>
            </a:endParaRPr>
          </a:p>
        </p:txBody>
      </p:sp>
    </p:spTree>
    <p:extLst>
      <p:ext uri="{BB962C8B-B14F-4D97-AF65-F5344CB8AC3E}">
        <p14:creationId xmlns:p14="http://schemas.microsoft.com/office/powerpoint/2010/main" val="33251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D’où partir ?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957302" cy="4053840"/>
          </a:xfrm>
        </p:spPr>
        <p:txBody>
          <a:bodyPr anchor="ctr">
            <a:normAutofit/>
          </a:bodyPr>
          <a:lstStyle/>
          <a:p>
            <a:pPr marL="228600">
              <a:lnSpc>
                <a:spcPct val="107000"/>
              </a:lnSpc>
              <a:spcAft>
                <a:spcPts val="800"/>
              </a:spcAft>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 recueils de textes déposés par les formateurs </a:t>
            </a:r>
          </a:p>
          <a:p>
            <a:pPr marL="228600">
              <a:lnSpc>
                <a:spcPct val="107000"/>
              </a:lnSpc>
              <a:spcAft>
                <a:spcPts val="800"/>
              </a:spcAft>
            </a:pPr>
            <a:r>
              <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 textes que vous connaissez et appréciez  </a:t>
            </a:r>
          </a:p>
          <a:p>
            <a:pPr marL="228600">
              <a:lnSpc>
                <a:spcPct val="107000"/>
              </a:lnSpc>
              <a:spcAft>
                <a:spcPts val="800"/>
              </a:spcAft>
            </a:pPr>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 recherches au CRD ou sur internet.  </a:t>
            </a:r>
          </a:p>
          <a:p>
            <a:endParaRPr lang="fr-FR" sz="2400" dirty="0"/>
          </a:p>
        </p:txBody>
      </p:sp>
    </p:spTree>
    <p:extLst>
      <p:ext uri="{BB962C8B-B14F-4D97-AF65-F5344CB8AC3E}">
        <p14:creationId xmlns:p14="http://schemas.microsoft.com/office/powerpoint/2010/main" val="10209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En tête les épreuves du CRPE… elles fixent les contraintes du choix du texte</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089355" y="519953"/>
            <a:ext cx="6869562" cy="6087035"/>
          </a:xfrm>
        </p:spPr>
        <p:txBody>
          <a:bodyPr anchor="ctr">
            <a:normAutofit fontScale="85000" lnSpcReduction="20000"/>
          </a:bodyPr>
          <a:lstStyle/>
          <a:p>
            <a:pPr marL="0" indent="0" algn="l">
              <a:buNone/>
            </a:pPr>
            <a:r>
              <a:rPr lang="fr-FR" sz="2500" b="1" dirty="0">
                <a:solidFill>
                  <a:srgbClr val="212529"/>
                </a:solidFill>
                <a:latin typeface="Nunito" panose="020B0604020202020204" pitchFamily="2" charset="0"/>
              </a:rPr>
              <a:t>Le texte </a:t>
            </a:r>
          </a:p>
          <a:p>
            <a:pPr lvl="1"/>
            <a:r>
              <a:rPr lang="fr-FR" sz="2200" dirty="0">
                <a:solidFill>
                  <a:srgbClr val="212529"/>
                </a:solidFill>
                <a:latin typeface="Rubik"/>
              </a:rPr>
              <a:t>Le genre : </a:t>
            </a:r>
            <a:r>
              <a:rPr lang="fr-FR" sz="2200" b="0" i="0" dirty="0">
                <a:solidFill>
                  <a:srgbClr val="212529"/>
                </a:solidFill>
                <a:effectLst/>
                <a:latin typeface="Rubik"/>
              </a:rPr>
              <a:t>extrait de roman, de nouvelle, de littérature d’idées, d’essai, etc.</a:t>
            </a:r>
          </a:p>
          <a:p>
            <a:pPr lvl="1"/>
            <a:r>
              <a:rPr lang="fr-FR" sz="2200" dirty="0">
                <a:solidFill>
                  <a:srgbClr val="212529"/>
                </a:solidFill>
                <a:latin typeface="Rubik"/>
              </a:rPr>
              <a:t>Sa longueur : environ</a:t>
            </a:r>
            <a:r>
              <a:rPr lang="fr-FR" sz="2200" b="0" i="0" dirty="0">
                <a:solidFill>
                  <a:srgbClr val="212529"/>
                </a:solidFill>
                <a:effectLst/>
                <a:latin typeface="Rubik"/>
              </a:rPr>
              <a:t> 400 à 600 mots. </a:t>
            </a:r>
          </a:p>
          <a:p>
            <a:pPr marL="0" lvl="1" indent="0">
              <a:buNone/>
            </a:pPr>
            <a:r>
              <a:rPr lang="fr-FR" sz="2400" b="1" dirty="0">
                <a:solidFill>
                  <a:srgbClr val="212529"/>
                </a:solidFill>
                <a:latin typeface="Nunito" panose="020B0604020202020204" pitchFamily="2" charset="0"/>
              </a:rPr>
              <a:t>Il doit pourvoir donner lieu à :</a:t>
            </a:r>
          </a:p>
          <a:p>
            <a:pPr marL="0" lvl="1" indent="0">
              <a:buNone/>
            </a:pPr>
            <a:r>
              <a:rPr lang="fr-FR" sz="2400" b="1" i="0" dirty="0">
                <a:solidFill>
                  <a:srgbClr val="212529"/>
                </a:solidFill>
                <a:effectLst/>
                <a:latin typeface="Nunito" panose="020B0604020202020204" pitchFamily="2" charset="0"/>
              </a:rPr>
              <a:t>Des questions en étude de la langue</a:t>
            </a:r>
          </a:p>
          <a:p>
            <a:pPr algn="l"/>
            <a:r>
              <a:rPr lang="fr-FR" sz="2200" dirty="0">
                <a:solidFill>
                  <a:srgbClr val="212529"/>
                </a:solidFill>
                <a:latin typeface="Rubik"/>
              </a:rPr>
              <a:t>Connaissances syntaxiques, grammaticales et orthographiques </a:t>
            </a:r>
          </a:p>
          <a:p>
            <a:pPr algn="l"/>
            <a:r>
              <a:rPr lang="fr-FR" sz="2200" dirty="0">
                <a:solidFill>
                  <a:srgbClr val="212529"/>
                </a:solidFill>
                <a:latin typeface="Rubik"/>
              </a:rPr>
              <a:t>Relevé et analyse de verbes ou de certaines formes grammaticales.</a:t>
            </a:r>
          </a:p>
          <a:p>
            <a:pPr marL="0" indent="0" algn="l">
              <a:buNone/>
            </a:pPr>
            <a:r>
              <a:rPr lang="fr-FR" sz="2400" b="1" i="0" dirty="0">
                <a:solidFill>
                  <a:srgbClr val="212529"/>
                </a:solidFill>
                <a:effectLst/>
                <a:latin typeface="Nunito" panose="020B0604020202020204" pitchFamily="2" charset="0"/>
              </a:rPr>
              <a:t>Des questions en lexique et compréhension lexicale</a:t>
            </a:r>
          </a:p>
          <a:p>
            <a:pPr algn="l"/>
            <a:r>
              <a:rPr lang="fr-FR" sz="2200" dirty="0">
                <a:solidFill>
                  <a:srgbClr val="212529"/>
                </a:solidFill>
                <a:latin typeface="Rubik"/>
              </a:rPr>
              <a:t>La deuxième partie est consacrée au lexique : (mots et formation de mots, mots en lien avec le sens du texte) </a:t>
            </a:r>
          </a:p>
          <a:p>
            <a:pPr marL="0" indent="0" algn="l">
              <a:buNone/>
            </a:pPr>
            <a:r>
              <a:rPr lang="fr-FR" sz="2400" b="1" i="0" dirty="0">
                <a:solidFill>
                  <a:srgbClr val="212529"/>
                </a:solidFill>
                <a:effectLst/>
                <a:latin typeface="Nunito" panose="020B0604020202020204" pitchFamily="2" charset="0"/>
              </a:rPr>
              <a:t>Une réflexion à partir d'une question posée</a:t>
            </a:r>
          </a:p>
          <a:p>
            <a:r>
              <a:rPr lang="fr-FR" sz="2200" dirty="0">
                <a:solidFill>
                  <a:srgbClr val="212529"/>
                </a:solidFill>
                <a:latin typeface="Rubik"/>
              </a:rPr>
              <a:t>La troisième partie est une partie de rédaction. Il s'agira de répondre à une question posée sur le texte par un développement présentant un raisonnement rédigé et structuré. Le candidat s'appuiera aussi sur ses connaissances et ses lectures personnelles.</a:t>
            </a:r>
          </a:p>
          <a:p>
            <a:endParaRPr lang="fr-FR" sz="2400" dirty="0"/>
          </a:p>
        </p:txBody>
      </p:sp>
    </p:spTree>
    <p:extLst>
      <p:ext uri="{BB962C8B-B14F-4D97-AF65-F5344CB8AC3E}">
        <p14:creationId xmlns:p14="http://schemas.microsoft.com/office/powerpoint/2010/main" val="192928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Un exemple</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lnSpcReduction="10000"/>
          </a:bodyPr>
          <a:lstStyle/>
          <a:p>
            <a:r>
              <a:rPr lang="fr-FR" sz="2400" i="1" dirty="0"/>
              <a:t>La Place</a:t>
            </a:r>
            <a:r>
              <a:rPr lang="fr-FR" sz="2400" dirty="0"/>
              <a:t>, Annie Ernaux, 1984, Folio, Gallimard. </a:t>
            </a:r>
          </a:p>
          <a:p>
            <a:r>
              <a:rPr lang="fr-FR" sz="2400" dirty="0"/>
              <a:t>Annie Ernaux raconte sa jeunesse dans un petit village de Normandie à la fin des années 1950. Jeune fille, elle a aimé les études, ce qui n’a pas été compris par son père, petit commerçant. </a:t>
            </a:r>
          </a:p>
          <a:p>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Texte bref pour les besoins du TD (il s’agit de vous laisser le temps de cherch</a:t>
            </a:r>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er des textes possibles en fin de séance.)</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sz="2400" dirty="0"/>
          </a:p>
        </p:txBody>
      </p:sp>
    </p:spTree>
    <p:extLst>
      <p:ext uri="{BB962C8B-B14F-4D97-AF65-F5344CB8AC3E}">
        <p14:creationId xmlns:p14="http://schemas.microsoft.com/office/powerpoint/2010/main" val="148735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09823C2B-2992-4ABB-8F76-432929D0889E}"/>
              </a:ext>
            </a:extLst>
          </p:cNvPr>
          <p:cNvSpPr txBox="1"/>
          <p:nvPr/>
        </p:nvSpPr>
        <p:spPr>
          <a:xfrm>
            <a:off x="350874" y="151891"/>
            <a:ext cx="11553857" cy="7571303"/>
          </a:xfrm>
          <a:prstGeom prst="rect">
            <a:avLst/>
          </a:prstGeom>
          <a:noFill/>
        </p:spPr>
        <p:txBody>
          <a:bodyPr wrap="square">
            <a:spAutoFit/>
          </a:bodyPr>
          <a:lstStyle/>
          <a:p>
            <a:endParaRPr lang="fr-FR" dirty="0"/>
          </a:p>
          <a:p>
            <a:pPr algn="just"/>
            <a:r>
              <a:rPr lang="fr-FR" dirty="0"/>
              <a:t>	Il s’énervait de me voir à longueur de journée dans les livres, mettant sur leur compte mon visage fermé et ma mauvaise humeur. La lumière sous la porte de ma chambre le soir lui faisait dire que je m’usais la santé. Les études, une souffrance obligée pour obtenir une bonne situation et ne pas prendre un ouvrier. Mais que j’aime me casser la tête lui paraissait suspect.  Une absence de vie à la fleur de l'âge. Il avait parfois l'air de penser que j’étais malheureuse. </a:t>
            </a:r>
          </a:p>
          <a:p>
            <a:pPr algn="just"/>
            <a:r>
              <a:rPr lang="fr-FR" dirty="0"/>
              <a:t>Devant la famille, les clients, de la gêne, presque de la honte que je ne gagne pas encore ma vie à dix-sept ans, autour de nous toutes les filles de cet âge allaient au bureau, à l'usine ou servaient derrière le comptoir de leurs parents. Il craignait qu'on ne me prenne pour une paresseuse et lui pour un crâneur.  Comme une excuse : « On ne l'a jamais poussée, elle avait ça dans elle. » Il disait que j'apprenais bien, jamais que je travaillais bien.  Travailler, c'était seulement travailler de ses mains.</a:t>
            </a:r>
          </a:p>
          <a:p>
            <a:pPr algn="just"/>
            <a:r>
              <a:rPr lang="fr-FR" dirty="0"/>
              <a:t> Les études n'avaient pas pour lui de rapport avec la vie ordinaire. Il lavait la salade dans une seule eau, aussi restait-il souvent des limaces. Il a été scandalisé quand,  forte  des principes de désinfection reçus en troisième,  j'ai proposé qu'on la lave  dans  plusieurs eaux.  Une autre fois,  sa stupéfaction a été sans borne,  de me voir  parler anglais  avec  un  auto-stoppeur qu'un client avait pris dans son camion.  Que j'aie appris une langue étrangère en classe, sans aller dans le pays, le laissait incrédule. […] </a:t>
            </a:r>
          </a:p>
          <a:p>
            <a:pPr algn="just"/>
            <a:r>
              <a:rPr lang="fr-FR" dirty="0"/>
              <a:t> La dispute éclatait à table pour un rien.  Je croyais  toujours  avoir  raison  parce qu'il ne savait pas discuter.  Je  lui  faisais  des  remarques  sur  sa façon de manger ou de parler.  J'aurais  eu  honte  de  lui reprocher de ne  pas pouvoir m'envoyer en vacances, j'étais sûre qu'il  était  légitime de vouloir le faire changer de manières.  Il aurait peut-être préféré avoir une autre fille. </a:t>
            </a:r>
          </a:p>
          <a:p>
            <a:pPr algn="just"/>
            <a:r>
              <a:rPr lang="fr-FR" dirty="0"/>
              <a:t>Un jour : «  Les livres, la musique, c'est bon pour toi.  Moi je n'en ai pas besoin pour vivre. » </a:t>
            </a:r>
          </a:p>
          <a:p>
            <a:pPr algn="just"/>
            <a:r>
              <a:rPr lang="fr-FR" dirty="0"/>
              <a:t> Le reste du temps,  il vivait patiemment.  Quand je revenais de classe,  il était assis  dans la cuisine,  tout près de la porte donnant sur  le café,  à lire  Paris - Normandie,  le dos voûté,  les bras  allongés de chaque côté du journal  étalé  sur la table.  Il levait la tête: « Tiens voilà la fille » </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596975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2000" dirty="0">
                <a:solidFill>
                  <a:srgbClr val="FFFFFF"/>
                </a:solidFill>
              </a:rPr>
              <a:t>Le choix du texte </a:t>
            </a:r>
            <a:br>
              <a:rPr lang="fr-FR" sz="2000" dirty="0">
                <a:solidFill>
                  <a:srgbClr val="FFFFFF"/>
                </a:solidFill>
              </a:rPr>
            </a:br>
            <a:br>
              <a:rPr lang="fr-FR" sz="2000" dirty="0">
                <a:solidFill>
                  <a:srgbClr val="FFFFFF"/>
                </a:solidFill>
              </a:rPr>
            </a:br>
            <a:r>
              <a:rPr lang="fr-FR" sz="2000" dirty="0">
                <a:solidFill>
                  <a:srgbClr val="FFFFFF"/>
                </a:solidFill>
              </a:rPr>
              <a:t>Questions préalables</a:t>
            </a:r>
            <a:endParaRPr lang="fr-FR" sz="19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fontScale="85000" lnSpcReduction="10000"/>
          </a:bodyPr>
          <a:lstStyle/>
          <a:p>
            <a:pPr>
              <a:lnSpc>
                <a:spcPct val="90000"/>
              </a:lnSpc>
              <a:spcAft>
                <a:spcPts val="800"/>
              </a:spcAft>
            </a:pPr>
            <a:r>
              <a:rPr lang="fr-FR" sz="2400" dirty="0">
                <a:solidFill>
                  <a:srgbClr val="404040"/>
                </a:solidFill>
                <a:ea typeface="Calibri" panose="020F0502020204030204" pitchFamily="34" charset="0"/>
                <a:cs typeface="Times New Roman" panose="02020603050405020304" pitchFamily="18" charset="0"/>
              </a:rPr>
              <a:t>De quoi parle le texte ? Quel(s) sujet(s) abordés peuvent susciter un questionnement? </a:t>
            </a:r>
          </a:p>
          <a:p>
            <a:pPr>
              <a:lnSpc>
                <a:spcPct val="90000"/>
              </a:lnSpc>
              <a:spcAft>
                <a:spcPts val="800"/>
              </a:spcAft>
            </a:pPr>
            <a:r>
              <a:rPr lang="fr-FR" sz="2400" dirty="0">
                <a:solidFill>
                  <a:srgbClr val="404040"/>
                </a:solidFill>
                <a:ea typeface="Calibri" panose="020F0502020204030204" pitchFamily="34" charset="0"/>
                <a:cs typeface="Times New Roman" panose="02020603050405020304" pitchFamily="18" charset="0"/>
              </a:rPr>
              <a:t>Avec quels autres textes, œuvres pouvez-vous le relier? </a:t>
            </a:r>
          </a:p>
          <a:p>
            <a:pPr>
              <a:lnSpc>
                <a:spcPct val="90000"/>
              </a:lnSpc>
              <a:spcAft>
                <a:spcPts val="800"/>
              </a:spcAft>
            </a:pPr>
            <a:r>
              <a:rPr lang="fr-FR" sz="2400" dirty="0">
                <a:solidFill>
                  <a:srgbClr val="404040"/>
                </a:solidFill>
                <a:ea typeface="Calibri" panose="020F0502020204030204" pitchFamily="34" charset="0"/>
                <a:cs typeface="Times New Roman" panose="02020603050405020304" pitchFamily="18" charset="0"/>
              </a:rPr>
              <a:t>Le texte fournit-il des idées, des arguments réutilisables? </a:t>
            </a:r>
          </a:p>
          <a:p>
            <a:pPr>
              <a:lnSpc>
                <a:spcPct val="90000"/>
              </a:lnSpc>
              <a:spcAft>
                <a:spcPts val="800"/>
              </a:spcAft>
            </a:pPr>
            <a:r>
              <a:rPr lang="fr-FR" sz="2400" dirty="0">
                <a:solidFill>
                  <a:srgbClr val="404040"/>
                </a:solidFill>
                <a:ea typeface="Calibri" panose="020F0502020204030204" pitchFamily="34" charset="0"/>
                <a:cs typeface="Times New Roman" panose="02020603050405020304" pitchFamily="18" charset="0"/>
              </a:rPr>
              <a:t>L’écriture est-elle suffisamment riche pour permettre des questions de langue et lexique? </a:t>
            </a:r>
          </a:p>
          <a:p>
            <a:pPr marL="0" indent="0">
              <a:lnSpc>
                <a:spcPct val="90000"/>
              </a:lnSpc>
              <a:spcAft>
                <a:spcPts val="800"/>
              </a:spcAft>
              <a:buNone/>
            </a:pPr>
            <a:endParaRPr lang="fr-FR" sz="2400" dirty="0">
              <a:solidFill>
                <a:srgbClr val="404040"/>
              </a:solidFill>
              <a:ea typeface="Calibri" panose="020F0502020204030204" pitchFamily="34" charset="0"/>
              <a:cs typeface="Times New Roman" panose="02020603050405020304" pitchFamily="18" charset="0"/>
            </a:endParaRPr>
          </a:p>
          <a:p>
            <a:pPr marL="0" indent="0">
              <a:lnSpc>
                <a:spcPct val="90000"/>
              </a:lnSpc>
              <a:spcAft>
                <a:spcPts val="800"/>
              </a:spcAft>
              <a:buNone/>
            </a:pPr>
            <a:r>
              <a:rPr lang="fr-FR" sz="2400" dirty="0">
                <a:solidFill>
                  <a:srgbClr val="404040"/>
                </a:solidFill>
                <a:ea typeface="Calibri" panose="020F0502020204030204" pitchFamily="34" charset="0"/>
                <a:cs typeface="Times New Roman" panose="02020603050405020304" pitchFamily="18" charset="0"/>
                <a:sym typeface="Wingdings" panose="05000000000000000000" pitchFamily="2" charset="2"/>
              </a:rPr>
              <a:t> </a:t>
            </a:r>
            <a:r>
              <a:rPr lang="fr-FR" sz="2400" dirty="0">
                <a:solidFill>
                  <a:srgbClr val="404040"/>
                </a:solidFill>
                <a:ea typeface="Calibri" panose="020F0502020204030204" pitchFamily="34" charset="0"/>
                <a:cs typeface="Times New Roman" panose="02020603050405020304" pitchFamily="18" charset="0"/>
              </a:rPr>
              <a:t> Formuler des questions qui pourraient être des bases pour un sujet d’essai</a:t>
            </a:r>
          </a:p>
          <a:p>
            <a:endParaRPr lang="fr-FR" sz="2400" dirty="0"/>
          </a:p>
        </p:txBody>
      </p:sp>
    </p:spTree>
    <p:extLst>
      <p:ext uri="{BB962C8B-B14F-4D97-AF65-F5344CB8AC3E}">
        <p14:creationId xmlns:p14="http://schemas.microsoft.com/office/powerpoint/2010/main" val="164262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Le choix du texte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4945904" y="519953"/>
            <a:ext cx="7013013" cy="6087035"/>
          </a:xfrm>
        </p:spPr>
        <p:txBody>
          <a:bodyPr anchor="ctr">
            <a:normAutofit fontScale="92500" lnSpcReduction="10000"/>
          </a:bodyPr>
          <a:lstStyle/>
          <a:p>
            <a:pPr marL="228600">
              <a:lnSpc>
                <a:spcPct val="107000"/>
              </a:lnSpc>
              <a:spcAft>
                <a:spcPts val="80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 quoi parle le texte ? Le sujet est-il « porteur ?  </a:t>
            </a:r>
          </a:p>
          <a:p>
            <a:pPr lvl="1">
              <a:lnSpc>
                <a:spcPct val="107000"/>
              </a:lnSpc>
              <a:spcAft>
                <a:spcPts val="800"/>
              </a:spcAft>
            </a:pPr>
            <a:r>
              <a:rPr lang="fr-FR"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Rapports père/fille </a:t>
            </a:r>
          </a:p>
          <a:p>
            <a:pPr lvl="1">
              <a:lnSpc>
                <a:spcPct val="107000"/>
              </a:lnSpc>
              <a:spcAft>
                <a:spcPts val="800"/>
              </a:spcAft>
            </a:pPr>
            <a:r>
              <a:rPr lang="fr-FR"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Construction d’une identité sociale en rupture avec l’identité familiale </a:t>
            </a:r>
          </a:p>
          <a:p>
            <a:pPr>
              <a:lnSpc>
                <a:spcPct val="107000"/>
              </a:lnSpc>
              <a:spcAft>
                <a:spcPts val="800"/>
              </a:spcAft>
            </a:pPr>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Fournit-il des idées, des arguments réutilisables ? </a:t>
            </a:r>
          </a:p>
          <a:p>
            <a:pPr lvl="1">
              <a:lnSpc>
                <a:spcPct val="107000"/>
              </a:lnSpc>
              <a:spcAft>
                <a:spcPts val="800"/>
              </a:spcAft>
            </a:pPr>
            <a:r>
              <a:rPr lang="fr-FR"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Pas forcément pour le thème 1, trop large, peu de prises d’idées possibles</a:t>
            </a:r>
          </a:p>
          <a:p>
            <a:pPr lvl="1">
              <a:lnSpc>
                <a:spcPct val="107000"/>
              </a:lnSpc>
              <a:spcAft>
                <a:spcPts val="800"/>
              </a:spcAft>
            </a:pPr>
            <a:r>
              <a:rPr lang="fr-FR"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Pour le thème 2, le questionnement peut être plus intéressant car le texte offre une réflexion possible : inné vs acquis, héritage, ascension sociale, transfuge de classe, conflit de loyauté…   </a:t>
            </a:r>
          </a:p>
          <a:p>
            <a:pPr lvl="1">
              <a:lnSpc>
                <a:spcPct val="107000"/>
              </a:lnSpc>
              <a:spcAft>
                <a:spcPts val="800"/>
              </a:spcAft>
            </a:pPr>
            <a:r>
              <a:rPr lang="fr-FR" sz="22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Sujet possible : Est-ce notre famille qui nous façonne ?  </a:t>
            </a:r>
          </a:p>
          <a:p>
            <a:pPr>
              <a:lnSpc>
                <a:spcPct val="107000"/>
              </a:lnSpc>
              <a:spcAft>
                <a:spcPts val="800"/>
              </a:spcAft>
            </a:pPr>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Donne-t-il lieu à des questions possibles en langue ?  </a:t>
            </a:r>
            <a:endParaRPr lang="fr-FR"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sz="2400" dirty="0"/>
          </a:p>
        </p:txBody>
      </p:sp>
    </p:spTree>
    <p:extLst>
      <p:ext uri="{BB962C8B-B14F-4D97-AF65-F5344CB8AC3E}">
        <p14:creationId xmlns:p14="http://schemas.microsoft.com/office/powerpoint/2010/main" val="94098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Le libellé de la question pour l’essai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4648124" y="222324"/>
            <a:ext cx="5490537" cy="4799704"/>
          </a:xfrm>
        </p:spPr>
        <p:txBody>
          <a:bodyPr anchor="ctr">
            <a:normAutofit fontScale="92500" lnSpcReduction="20000"/>
          </a:bodyPr>
          <a:lstStyle/>
          <a:p>
            <a:r>
              <a:rPr lang="fr-FR" sz="2400" dirty="0"/>
              <a:t>Après avoir expliqué ce que Jean Giono désigne par l’image de la </a:t>
            </a:r>
            <a:r>
              <a:rPr lang="fr-FR" sz="2400" dirty="0">
                <a:solidFill>
                  <a:srgbClr val="C00000"/>
                </a:solidFill>
              </a:rPr>
              <a:t>« grande barrière », vous vous interrogerez sur la pertinence actuelle de cette expression pour caractériser la relation entre l’homme et l’animal. </a:t>
            </a:r>
            <a:r>
              <a:rPr lang="fr-FR" sz="2400" b="1" dirty="0"/>
              <a:t>Votre réflexion, structurée et argumentée, s’appuiera sur le texte de Jean Giono ainsi que sur l’ensemble de vos connaissances et de vos lectures.</a:t>
            </a:r>
          </a:p>
          <a:p>
            <a:r>
              <a:rPr lang="fr-FR" sz="2400" dirty="0"/>
              <a:t>Le </a:t>
            </a:r>
            <a:r>
              <a:rPr lang="fr-FR" sz="2400" dirty="0">
                <a:solidFill>
                  <a:srgbClr val="C00000"/>
                </a:solidFill>
              </a:rPr>
              <a:t>gigantisme technologique est-il associé à la défaite de l’humain </a:t>
            </a:r>
            <a:r>
              <a:rPr lang="fr-FR" sz="2400" dirty="0"/>
              <a:t>?  </a:t>
            </a:r>
            <a:r>
              <a:rPr lang="fr-FR" sz="2400" b="1" dirty="0"/>
              <a:t>Vous présenterez votre réponse de façon structurée et argumentée en vous appuyant sur le texte d’Elsa Triolet ainsi que sur l’ensemble de vos connaissances personnelles et de vos lectures.</a:t>
            </a:r>
          </a:p>
          <a:p>
            <a:endParaRPr lang="fr-FR" sz="2400" dirty="0"/>
          </a:p>
        </p:txBody>
      </p:sp>
      <p:sp>
        <p:nvSpPr>
          <p:cNvPr id="4" name="ZoneTexte 3">
            <a:extLst>
              <a:ext uri="{FF2B5EF4-FFF2-40B4-BE49-F238E27FC236}">
                <a16:creationId xmlns:a16="http://schemas.microsoft.com/office/drawing/2014/main" id="{99B03D71-63F6-4EC1-A44E-83ABE2C97456}"/>
              </a:ext>
            </a:extLst>
          </p:cNvPr>
          <p:cNvSpPr txBox="1"/>
          <p:nvPr/>
        </p:nvSpPr>
        <p:spPr>
          <a:xfrm>
            <a:off x="10027412" y="3346279"/>
            <a:ext cx="1838273" cy="923330"/>
          </a:xfrm>
          <a:prstGeom prst="rect">
            <a:avLst/>
          </a:prstGeom>
          <a:noFill/>
        </p:spPr>
        <p:txBody>
          <a:bodyPr wrap="square" rtlCol="0">
            <a:spAutoFit/>
          </a:bodyPr>
          <a:lstStyle/>
          <a:p>
            <a:pPr algn="ctr"/>
            <a:r>
              <a:rPr lang="fr-FR" b="1" dirty="0">
                <a:solidFill>
                  <a:srgbClr val="C00000"/>
                </a:solidFill>
              </a:rPr>
              <a:t>Des constantes dans la formulation </a:t>
            </a:r>
          </a:p>
        </p:txBody>
      </p:sp>
      <p:cxnSp>
        <p:nvCxnSpPr>
          <p:cNvPr id="7" name="Connecteur droit avec flèche 6">
            <a:extLst>
              <a:ext uri="{FF2B5EF4-FFF2-40B4-BE49-F238E27FC236}">
                <a16:creationId xmlns:a16="http://schemas.microsoft.com/office/drawing/2014/main" id="{C7A273DE-776B-407A-95BC-7B0907621830}"/>
              </a:ext>
            </a:extLst>
          </p:cNvPr>
          <p:cNvCxnSpPr>
            <a:cxnSpLocks/>
          </p:cNvCxnSpPr>
          <p:nvPr/>
        </p:nvCxnSpPr>
        <p:spPr>
          <a:xfrm flipH="1" flipV="1">
            <a:off x="10138662" y="1991959"/>
            <a:ext cx="807886" cy="1235335"/>
          </a:xfrm>
          <a:prstGeom prst="straightConnector1">
            <a:avLst/>
          </a:prstGeom>
          <a:ln w="76200">
            <a:solidFill>
              <a:srgbClr val="C00000"/>
            </a:solidFill>
            <a:tailEnd type="triangle"/>
          </a:ln>
        </p:spPr>
        <p:style>
          <a:lnRef idx="1">
            <a:schemeClr val="accent3"/>
          </a:lnRef>
          <a:fillRef idx="0">
            <a:schemeClr val="accent3"/>
          </a:fillRef>
          <a:effectRef idx="0">
            <a:schemeClr val="accent3"/>
          </a:effectRef>
          <a:fontRef idx="minor">
            <a:schemeClr val="tx1"/>
          </a:fontRef>
        </p:style>
      </p:cxnSp>
      <p:cxnSp>
        <p:nvCxnSpPr>
          <p:cNvPr id="13" name="Connecteur droit avec flèche 12">
            <a:extLst>
              <a:ext uri="{FF2B5EF4-FFF2-40B4-BE49-F238E27FC236}">
                <a16:creationId xmlns:a16="http://schemas.microsoft.com/office/drawing/2014/main" id="{DD8F0F11-F6BE-42ED-BC25-8285BB7921F2}"/>
              </a:ext>
            </a:extLst>
          </p:cNvPr>
          <p:cNvCxnSpPr>
            <a:cxnSpLocks/>
          </p:cNvCxnSpPr>
          <p:nvPr/>
        </p:nvCxnSpPr>
        <p:spPr>
          <a:xfrm flipH="1">
            <a:off x="9238436" y="3807944"/>
            <a:ext cx="974762" cy="56232"/>
          </a:xfrm>
          <a:prstGeom prst="straightConnector1">
            <a:avLst/>
          </a:prstGeom>
          <a:ln w="76200">
            <a:solidFill>
              <a:srgbClr val="C00000"/>
            </a:solidFill>
            <a:tailEnd type="triangle"/>
          </a:ln>
        </p:spPr>
        <p:style>
          <a:lnRef idx="1">
            <a:schemeClr val="accent3"/>
          </a:lnRef>
          <a:fillRef idx="0">
            <a:schemeClr val="accent3"/>
          </a:fillRef>
          <a:effectRef idx="0">
            <a:schemeClr val="accent3"/>
          </a:effectRef>
          <a:fontRef idx="minor">
            <a:schemeClr val="tx1"/>
          </a:fontRef>
        </p:style>
      </p:cxnSp>
      <p:sp>
        <p:nvSpPr>
          <p:cNvPr id="16" name="ZoneTexte 15">
            <a:extLst>
              <a:ext uri="{FF2B5EF4-FFF2-40B4-BE49-F238E27FC236}">
                <a16:creationId xmlns:a16="http://schemas.microsoft.com/office/drawing/2014/main" id="{CC707E97-76C1-4DCB-9244-A7F547FC0801}"/>
              </a:ext>
            </a:extLst>
          </p:cNvPr>
          <p:cNvSpPr txBox="1"/>
          <p:nvPr/>
        </p:nvSpPr>
        <p:spPr>
          <a:xfrm>
            <a:off x="5555119" y="4953300"/>
            <a:ext cx="2577662" cy="646331"/>
          </a:xfrm>
          <a:prstGeom prst="rect">
            <a:avLst/>
          </a:prstGeom>
          <a:noFill/>
        </p:spPr>
        <p:txBody>
          <a:bodyPr wrap="square" rtlCol="0">
            <a:spAutoFit/>
          </a:bodyPr>
          <a:lstStyle/>
          <a:p>
            <a:pPr algn="ctr"/>
            <a:r>
              <a:rPr lang="fr-FR" b="1" dirty="0">
                <a:solidFill>
                  <a:srgbClr val="C00000"/>
                </a:solidFill>
              </a:rPr>
              <a:t>Une question </a:t>
            </a:r>
            <a:r>
              <a:rPr lang="fr-FR" b="1" dirty="0" err="1">
                <a:solidFill>
                  <a:srgbClr val="C00000"/>
                </a:solidFill>
              </a:rPr>
              <a:t>problématisante</a:t>
            </a:r>
            <a:r>
              <a:rPr lang="fr-FR" b="1" dirty="0">
                <a:solidFill>
                  <a:srgbClr val="C00000"/>
                </a:solidFill>
              </a:rPr>
              <a:t> </a:t>
            </a:r>
          </a:p>
        </p:txBody>
      </p:sp>
      <p:cxnSp>
        <p:nvCxnSpPr>
          <p:cNvPr id="17" name="Connecteur droit avec flèche 16">
            <a:extLst>
              <a:ext uri="{FF2B5EF4-FFF2-40B4-BE49-F238E27FC236}">
                <a16:creationId xmlns:a16="http://schemas.microsoft.com/office/drawing/2014/main" id="{6E3C6E19-3695-4299-87DE-200B37E1742C}"/>
              </a:ext>
            </a:extLst>
          </p:cNvPr>
          <p:cNvCxnSpPr>
            <a:cxnSpLocks/>
          </p:cNvCxnSpPr>
          <p:nvPr/>
        </p:nvCxnSpPr>
        <p:spPr>
          <a:xfrm flipH="1" flipV="1">
            <a:off x="5604070" y="3010977"/>
            <a:ext cx="274261" cy="2259788"/>
          </a:xfrm>
          <a:prstGeom prst="straightConnector1">
            <a:avLst/>
          </a:prstGeom>
          <a:ln w="76200">
            <a:solidFill>
              <a:srgbClr val="C00000"/>
            </a:solidFill>
            <a:tailEnd type="triangle"/>
          </a:ln>
        </p:spPr>
        <p:style>
          <a:lnRef idx="1">
            <a:schemeClr val="accent3"/>
          </a:lnRef>
          <a:fillRef idx="0">
            <a:schemeClr val="accent3"/>
          </a:fillRef>
          <a:effectRef idx="0">
            <a:schemeClr val="accent3"/>
          </a:effectRef>
          <a:fontRef idx="minor">
            <a:schemeClr val="tx1"/>
          </a:fontRef>
        </p:style>
      </p:cxnSp>
      <p:cxnSp>
        <p:nvCxnSpPr>
          <p:cNvPr id="18" name="Connecteur droit avec flèche 17">
            <a:extLst>
              <a:ext uri="{FF2B5EF4-FFF2-40B4-BE49-F238E27FC236}">
                <a16:creationId xmlns:a16="http://schemas.microsoft.com/office/drawing/2014/main" id="{81F418CA-2D1B-4C76-9C76-53A4FA773B95}"/>
              </a:ext>
            </a:extLst>
          </p:cNvPr>
          <p:cNvCxnSpPr>
            <a:cxnSpLocks/>
          </p:cNvCxnSpPr>
          <p:nvPr/>
        </p:nvCxnSpPr>
        <p:spPr>
          <a:xfrm flipV="1">
            <a:off x="6949440" y="968817"/>
            <a:ext cx="912187" cy="4053211"/>
          </a:xfrm>
          <a:prstGeom prst="straightConnector1">
            <a:avLst/>
          </a:prstGeom>
          <a:ln w="76200">
            <a:solidFill>
              <a:srgbClr val="C0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04997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4"/>
            <a:ext cx="8686800" cy="1772793"/>
          </a:xfrm>
          <a:prstGeom prst="ellipse">
            <a:avLst/>
          </a:prstGeom>
          <a:solidFill>
            <a:srgbClr val="FFFFFF"/>
          </a:solidFill>
          <a:ln>
            <a:solidFill>
              <a:srgbClr val="404040"/>
            </a:solidFill>
          </a:ln>
        </p:spPr>
        <p:txBody>
          <a:bodyPr vert="horz" wrap="square" lIns="182880" tIns="182880" rIns="182880" bIns="182880" rtlCol="0" anchor="ctr">
            <a:normAutofit/>
          </a:bodyPr>
          <a:lstStyle/>
          <a:p>
            <a:r>
              <a:rPr lang="en-US" sz="4800" dirty="0"/>
              <a:t>Les questions</a:t>
            </a:r>
            <a:endParaRPr lang="en-US" sz="4800" kern="1200" cap="all" spc="200" baseline="0" dirty="0">
              <a:solidFill>
                <a:srgbClr val="262626"/>
              </a:solidFill>
              <a:latin typeface="+mj-lt"/>
              <a:ea typeface="+mj-ea"/>
              <a:cs typeface="+mj-cs"/>
            </a:endParaRPr>
          </a:p>
        </p:txBody>
      </p:sp>
    </p:spTree>
    <p:extLst>
      <p:ext uri="{BB962C8B-B14F-4D97-AF65-F5344CB8AC3E}">
        <p14:creationId xmlns:p14="http://schemas.microsoft.com/office/powerpoint/2010/main" val="2215925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09823C2B-2992-4ABB-8F76-432929D0889E}"/>
              </a:ext>
            </a:extLst>
          </p:cNvPr>
          <p:cNvSpPr txBox="1"/>
          <p:nvPr/>
        </p:nvSpPr>
        <p:spPr>
          <a:xfrm>
            <a:off x="319071" y="245697"/>
            <a:ext cx="11553857" cy="7848302"/>
          </a:xfrm>
          <a:prstGeom prst="rect">
            <a:avLst/>
          </a:prstGeom>
          <a:noFill/>
        </p:spPr>
        <p:txBody>
          <a:bodyPr wrap="square">
            <a:spAutoFit/>
          </a:bodyPr>
          <a:lstStyle/>
          <a:p>
            <a:endParaRPr lang="fr-FR" dirty="0"/>
          </a:p>
          <a:p>
            <a:pPr algn="just"/>
            <a:r>
              <a:rPr lang="fr-FR" dirty="0"/>
              <a:t>	Il s’énervait de me voir à longueur de journée dans les livres, mettant sur leur compte mon visage fermé et ma mauvaise humeur. La lumière sous la porte de ma chambre le soir lui faisait dire que je m’usais la santé. Les études, une </a:t>
            </a:r>
            <a:r>
              <a:rPr lang="fr-FR" dirty="0">
                <a:highlight>
                  <a:srgbClr val="FFFF00"/>
                </a:highlight>
              </a:rPr>
              <a:t>souffrance obligée </a:t>
            </a:r>
            <a:r>
              <a:rPr lang="fr-FR" dirty="0"/>
              <a:t>pour obtenir une bonne situation et ne pas prendre un ouvrier. Mais que j’aime me casser la tête lui paraissait suspect.  </a:t>
            </a:r>
            <a:r>
              <a:rPr lang="fr-FR" dirty="0">
                <a:highlight>
                  <a:srgbClr val="FFFF00"/>
                </a:highlight>
              </a:rPr>
              <a:t>Une absence de vie à la fleur de l'âge</a:t>
            </a:r>
            <a:r>
              <a:rPr lang="fr-FR" dirty="0"/>
              <a:t>. Il avait parfois l'air de penser que j’étais malheureuse. </a:t>
            </a:r>
          </a:p>
          <a:p>
            <a:pPr algn="just"/>
            <a:r>
              <a:rPr lang="fr-FR" dirty="0"/>
              <a:t>Devant la famille, les clients, de la gêne, presque de la honte que je ne gagne pas encore ma vie à dix-sept ans, autour de nous toutes les filles de cet âge allaient au bureau, à l'usine ou servaient derrière le comptoir de leurs parents. Il craignait qu'on ne me prenne pour une paresseuse et lui pour un crâneur.  Comme une excuse : « On ne l'a jamais poussée, elle avait ça dans elle. » Il disait que j'apprenais bien, jamais que je travaillais bien.  Travailler, c'était seulement travailler de ses mains.</a:t>
            </a:r>
          </a:p>
          <a:p>
            <a:pPr algn="just"/>
            <a:r>
              <a:rPr lang="fr-FR" dirty="0"/>
              <a:t> Les études n'avaient pas pour lui de rapport avec la vie ordinaire. Il lavait la salade dans une seule eau, aussi restait-il souvent des limaces. Il a été scandalisé quand,  forte  des principes de désinfection reçus en troisième,  j'ai proposé qu'on la lave  dans  plusieurs eaux.  Une autre fois,  sa stupéfaction a été sans borne,  de me voir  parler  anglais  avec  un  auto-stoppeur qu'un client avait pris dans son camion.  Que j'aie appris une langue étrangère en classe, sans aller dans le pays, le laissait incrédule. […] </a:t>
            </a:r>
          </a:p>
          <a:p>
            <a:pPr algn="just"/>
            <a:r>
              <a:rPr lang="fr-FR" dirty="0"/>
              <a:t> La dispute éclatait à table pour un rien.  Je croyais  toujours  avoir  raison  parce qu'il ne savait pas discuter.  Je  lui  faisais  des  remarques  sur  sa façon de manger ou de parler.  J'aurais  eu  honte  de  lui reprocher de ne  pas pouvoir m'envoyer en vacances, j'étais sûre qu'il  était  légitime de vouloir le faire changer de manières.  Il aurait peut-être préféré avoir une autre fille. </a:t>
            </a:r>
          </a:p>
          <a:p>
            <a:pPr algn="just"/>
            <a:r>
              <a:rPr lang="fr-FR" dirty="0"/>
              <a:t>Un jour : «  Les livres, la musique, c'est bon pour toi.  Moi je n'en ai pas besoin pour vivre. » </a:t>
            </a:r>
          </a:p>
          <a:p>
            <a:pPr algn="just"/>
            <a:r>
              <a:rPr lang="fr-FR" dirty="0"/>
              <a:t> Le reste du temps,  il vivait patiemment.  Quand je revenais de classe,  il était assis  dans la cuisine,  tout près de la porte donnant sur  le café,  à lire  Paris - Normandie,  le dos voûté,  les bras  allongés de chaque côté du journal  étalé  sur la table.  Il levait la tête: « Tiens voilà la fille » </a:t>
            </a:r>
          </a:p>
          <a:p>
            <a:endParaRPr lang="fr-FR" dirty="0"/>
          </a:p>
          <a:p>
            <a:endParaRPr lang="fr-FR" dirty="0"/>
          </a:p>
          <a:p>
            <a:endParaRPr lang="fr-FR" dirty="0"/>
          </a:p>
          <a:p>
            <a:endParaRPr lang="fr-FR" dirty="0"/>
          </a:p>
        </p:txBody>
      </p:sp>
      <p:sp>
        <p:nvSpPr>
          <p:cNvPr id="2" name="Ellipse 1">
            <a:extLst>
              <a:ext uri="{FF2B5EF4-FFF2-40B4-BE49-F238E27FC236}">
                <a16:creationId xmlns:a16="http://schemas.microsoft.com/office/drawing/2014/main" id="{82FCABFA-BD7F-4C0B-94BE-1A4C4E2F046C}"/>
              </a:ext>
            </a:extLst>
          </p:cNvPr>
          <p:cNvSpPr/>
          <p:nvPr/>
        </p:nvSpPr>
        <p:spPr>
          <a:xfrm>
            <a:off x="2057711" y="963426"/>
            <a:ext cx="3643842"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DF5CFB47-527A-4228-9A9C-6900FFD02399}"/>
              </a:ext>
            </a:extLst>
          </p:cNvPr>
          <p:cNvSpPr/>
          <p:nvPr/>
        </p:nvSpPr>
        <p:spPr>
          <a:xfrm>
            <a:off x="503274" y="896471"/>
            <a:ext cx="2132350"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ED0CFFC-A13E-44BC-BBCE-C48011713DDE}"/>
              </a:ext>
            </a:extLst>
          </p:cNvPr>
          <p:cNvSpPr/>
          <p:nvPr/>
        </p:nvSpPr>
        <p:spPr>
          <a:xfrm>
            <a:off x="1866523" y="107051"/>
            <a:ext cx="293670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5400" b="1" cap="none" spc="0" dirty="0">
                <a:ln/>
                <a:solidFill>
                  <a:schemeClr val="accent3"/>
                </a:solidFill>
                <a:effectLst/>
              </a:rPr>
              <a:t>Lexique</a:t>
            </a:r>
            <a:r>
              <a:rPr lang="fr-FR" sz="5400" b="1" dirty="0">
                <a:ln/>
                <a:solidFill>
                  <a:schemeClr val="accent3"/>
                </a:solidFill>
              </a:rPr>
              <a:t> </a:t>
            </a:r>
            <a:endParaRPr lang="fr-FR" sz="5400" b="1" cap="none" spc="0" dirty="0">
              <a:ln/>
              <a:solidFill>
                <a:schemeClr val="accent3"/>
              </a:solidFill>
              <a:effectLst/>
            </a:endParaRPr>
          </a:p>
        </p:txBody>
      </p:sp>
      <p:sp>
        <p:nvSpPr>
          <p:cNvPr id="18" name="Ellipse 17">
            <a:extLst>
              <a:ext uri="{FF2B5EF4-FFF2-40B4-BE49-F238E27FC236}">
                <a16:creationId xmlns:a16="http://schemas.microsoft.com/office/drawing/2014/main" id="{7DD3B3C0-AA58-4F5A-A49E-2FC604539241}"/>
              </a:ext>
            </a:extLst>
          </p:cNvPr>
          <p:cNvSpPr/>
          <p:nvPr/>
        </p:nvSpPr>
        <p:spPr>
          <a:xfrm>
            <a:off x="8561294" y="624962"/>
            <a:ext cx="1849484" cy="69028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E77A69E9-A8E4-4622-B552-9E458AD0BCC1}"/>
              </a:ext>
            </a:extLst>
          </p:cNvPr>
          <p:cNvSpPr/>
          <p:nvPr/>
        </p:nvSpPr>
        <p:spPr>
          <a:xfrm>
            <a:off x="9777667" y="963426"/>
            <a:ext cx="1849484" cy="69028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E44015E6-711C-40A0-A933-4E1708C95338}"/>
              </a:ext>
            </a:extLst>
          </p:cNvPr>
          <p:cNvSpPr/>
          <p:nvPr/>
        </p:nvSpPr>
        <p:spPr>
          <a:xfrm>
            <a:off x="5281939" y="1893160"/>
            <a:ext cx="1849484" cy="69028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AFF3C7BB-933F-4DAC-986D-853148B422B8}"/>
              </a:ext>
            </a:extLst>
          </p:cNvPr>
          <p:cNvSpPr/>
          <p:nvPr/>
        </p:nvSpPr>
        <p:spPr>
          <a:xfrm>
            <a:off x="6350677" y="923366"/>
            <a:ext cx="1849484" cy="69028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C004E121-F58E-45A1-8445-AD3D9E32B3A9}"/>
              </a:ext>
            </a:extLst>
          </p:cNvPr>
          <p:cNvSpPr txBox="1"/>
          <p:nvPr/>
        </p:nvSpPr>
        <p:spPr>
          <a:xfrm>
            <a:off x="5638800" y="3541058"/>
            <a:ext cx="914400" cy="914400"/>
          </a:xfrm>
          <a:prstGeom prst="rect">
            <a:avLst/>
          </a:prstGeom>
          <a:noFill/>
        </p:spPr>
        <p:txBody>
          <a:bodyPr wrap="square" rtlCol="0">
            <a:spAutoFit/>
          </a:bodyPr>
          <a:lstStyle/>
          <a:p>
            <a:endParaRPr lang="fr-FR" dirty="0"/>
          </a:p>
        </p:txBody>
      </p:sp>
      <p:sp>
        <p:nvSpPr>
          <p:cNvPr id="24" name="ZoneTexte 23">
            <a:extLst>
              <a:ext uri="{FF2B5EF4-FFF2-40B4-BE49-F238E27FC236}">
                <a16:creationId xmlns:a16="http://schemas.microsoft.com/office/drawing/2014/main" id="{CB1F0B04-403C-40BC-B6AE-0D853B96B8AE}"/>
              </a:ext>
            </a:extLst>
          </p:cNvPr>
          <p:cNvSpPr txBox="1"/>
          <p:nvPr/>
        </p:nvSpPr>
        <p:spPr>
          <a:xfrm>
            <a:off x="5638800" y="3590364"/>
            <a:ext cx="914400" cy="914400"/>
          </a:xfrm>
          <a:prstGeom prst="rect">
            <a:avLst/>
          </a:prstGeom>
          <a:noFill/>
        </p:spPr>
        <p:txBody>
          <a:bodyPr wrap="square" rtlCol="0">
            <a:spAutoFit/>
          </a:bodyPr>
          <a:lstStyle/>
          <a:p>
            <a:endParaRPr lang="fr-FR" dirty="0"/>
          </a:p>
        </p:txBody>
      </p:sp>
      <p:sp>
        <p:nvSpPr>
          <p:cNvPr id="26" name="Bulle narrative : rectangle à coins arrondis 25">
            <a:extLst>
              <a:ext uri="{FF2B5EF4-FFF2-40B4-BE49-F238E27FC236}">
                <a16:creationId xmlns:a16="http://schemas.microsoft.com/office/drawing/2014/main" id="{DAF9A9E5-457A-40F8-BBBC-EC4F83B8B2FE}"/>
              </a:ext>
            </a:extLst>
          </p:cNvPr>
          <p:cNvSpPr/>
          <p:nvPr/>
        </p:nvSpPr>
        <p:spPr>
          <a:xfrm>
            <a:off x="8684255" y="3317370"/>
            <a:ext cx="2700921" cy="1304365"/>
          </a:xfrm>
          <a:prstGeom prst="wedgeRoundRectCallout">
            <a:avLst>
              <a:gd name="adj1" fmla="val -47121"/>
              <a:gd name="adj2" fmla="val -133125"/>
              <a:gd name="adj3" fmla="val 16667"/>
            </a:avLst>
          </a:prstGeom>
          <a:solidFill>
            <a:schemeClr val="accent2">
              <a:lumMod val="20000"/>
              <a:lumOff val="80000"/>
              <a:alpha val="80000"/>
            </a:schemeClr>
          </a:solidFill>
          <a:ln>
            <a:solidFill>
              <a:schemeClr val="accent1">
                <a:shade val="50000"/>
                <a:alpha val="9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Expressions utilisées par le père, réappropriation de ce discours par la narratrice </a:t>
            </a:r>
          </a:p>
        </p:txBody>
      </p:sp>
      <p:sp>
        <p:nvSpPr>
          <p:cNvPr id="25" name="Bulle narrative : rectangle à coins arrondis 24">
            <a:extLst>
              <a:ext uri="{FF2B5EF4-FFF2-40B4-BE49-F238E27FC236}">
                <a16:creationId xmlns:a16="http://schemas.microsoft.com/office/drawing/2014/main" id="{FA61B0D2-EC8E-4D27-9E5D-52170DB94CFD}"/>
              </a:ext>
            </a:extLst>
          </p:cNvPr>
          <p:cNvSpPr/>
          <p:nvPr/>
        </p:nvSpPr>
        <p:spPr>
          <a:xfrm>
            <a:off x="1450045" y="2453836"/>
            <a:ext cx="3907263" cy="2311801"/>
          </a:xfrm>
          <a:prstGeom prst="wedgeRoundRectCallout">
            <a:avLst>
              <a:gd name="adj1" fmla="val -26398"/>
              <a:gd name="adj2" fmla="val -76692"/>
              <a:gd name="adj3" fmla="val 16667"/>
            </a:avLst>
          </a:prstGeom>
          <a:solidFill>
            <a:schemeClr val="accent2">
              <a:lumMod val="20000"/>
              <a:lumOff val="80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Tx/>
              <a:buChar char="-"/>
            </a:pPr>
            <a:r>
              <a:rPr lang="fr-FR" dirty="0">
                <a:solidFill>
                  <a:schemeClr val="tx1"/>
                </a:solidFill>
              </a:rPr>
              <a:t>Implicite de la formule « souffrance obligée » qui renvoie aux écarts des représentations du père et de la fille </a:t>
            </a:r>
          </a:p>
          <a:p>
            <a:pPr marL="285750" indent="-285750" algn="ctr">
              <a:buFontTx/>
              <a:buChar char="-"/>
            </a:pPr>
            <a:r>
              <a:rPr lang="fr-FR" dirty="0">
                <a:solidFill>
                  <a:schemeClr val="tx1"/>
                </a:solidFill>
              </a:rPr>
              <a:t>Expression oxymorique « absence de vie » VS « fleur de l’âge » </a:t>
            </a:r>
          </a:p>
        </p:txBody>
      </p:sp>
      <p:sp>
        <p:nvSpPr>
          <p:cNvPr id="19" name="Rectangle 18">
            <a:extLst>
              <a:ext uri="{FF2B5EF4-FFF2-40B4-BE49-F238E27FC236}">
                <a16:creationId xmlns:a16="http://schemas.microsoft.com/office/drawing/2014/main" id="{8B6A7DF5-C6CC-485B-8AF8-0E6AFB1035C9}"/>
              </a:ext>
            </a:extLst>
          </p:cNvPr>
          <p:cNvSpPr/>
          <p:nvPr/>
        </p:nvSpPr>
        <p:spPr>
          <a:xfrm>
            <a:off x="6988299" y="1530507"/>
            <a:ext cx="314599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5400" b="1" cap="none" spc="0" dirty="0">
                <a:ln/>
                <a:solidFill>
                  <a:schemeClr val="accent3"/>
                </a:solidFill>
                <a:effectLst/>
              </a:rPr>
              <a:t>Registres</a:t>
            </a:r>
          </a:p>
        </p:txBody>
      </p:sp>
    </p:spTree>
    <p:extLst>
      <p:ext uri="{BB962C8B-B14F-4D97-AF65-F5344CB8AC3E}">
        <p14:creationId xmlns:p14="http://schemas.microsoft.com/office/powerpoint/2010/main" val="409964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p:bldP spid="18" grpId="0" animBg="1"/>
      <p:bldP spid="20" grpId="0" animBg="1"/>
      <p:bldP spid="21" grpId="0" animBg="1"/>
      <p:bldP spid="22" grpId="0" animBg="1"/>
      <p:bldP spid="26" grpId="0" animBg="1"/>
      <p:bldP spid="25"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09823C2B-2992-4ABB-8F76-432929D0889E}"/>
              </a:ext>
            </a:extLst>
          </p:cNvPr>
          <p:cNvSpPr txBox="1"/>
          <p:nvPr/>
        </p:nvSpPr>
        <p:spPr>
          <a:xfrm>
            <a:off x="319071" y="277906"/>
            <a:ext cx="11553857" cy="7571303"/>
          </a:xfrm>
          <a:prstGeom prst="rect">
            <a:avLst/>
          </a:prstGeom>
          <a:noFill/>
        </p:spPr>
        <p:txBody>
          <a:bodyPr wrap="square">
            <a:spAutoFit/>
          </a:bodyPr>
          <a:lstStyle/>
          <a:p>
            <a:endParaRPr lang="fr-FR" dirty="0"/>
          </a:p>
          <a:p>
            <a:pPr algn="just"/>
            <a:r>
              <a:rPr lang="fr-FR" dirty="0"/>
              <a:t>	Il s’énervait de me voir à longueur de journée dans les livres, mettant sur leur compte mon visage </a:t>
            </a:r>
            <a:r>
              <a:rPr lang="fr-FR" b="1" dirty="0"/>
              <a:t>fermé</a:t>
            </a:r>
            <a:r>
              <a:rPr lang="fr-FR" dirty="0"/>
              <a:t> et ma mauvaise humeur. La lumière sous la porte de ma chambre le soir lui faisait dire que je m’usais la santé. Les études, une souffrance </a:t>
            </a:r>
            <a:r>
              <a:rPr lang="fr-FR" b="1" dirty="0"/>
              <a:t>obligée </a:t>
            </a:r>
            <a:r>
              <a:rPr lang="fr-FR" dirty="0"/>
              <a:t>pour obtenir une bonne situation et ne pas prendre un ouvrier. Mais que j’aime me casser la tête lui paraissait suspect.  Une absence de vie à la fleur de l'âge. Il avait parfois l'air de penser que j’étais malheureuse. </a:t>
            </a:r>
          </a:p>
          <a:p>
            <a:pPr algn="just"/>
            <a:r>
              <a:rPr lang="fr-FR" dirty="0"/>
              <a:t>Devant la famille, les clients, de la gêne, presque de la honte que je ne gagne pas encore ma vie à dix-sept ans, autour de nous toutes les filles de cet âge allaient au bureau, à l'usine ou servaient derrière le comptoir de leurs parents. Il craignait qu'on ne me prenne pour une paresseuse et lui pour un crâneur.  Comme une excuse : « On ne l'a jamais </a:t>
            </a:r>
            <a:r>
              <a:rPr lang="fr-FR" b="1" dirty="0"/>
              <a:t>poussée</a:t>
            </a:r>
            <a:r>
              <a:rPr lang="fr-FR" dirty="0"/>
              <a:t>, elle avait ça dans elle. » Il disait que j'apprenais bien, jamais que je travaillais bien.  Travailler, c'était seulement travailler de ses mains.</a:t>
            </a:r>
          </a:p>
          <a:p>
            <a:pPr algn="just"/>
            <a:r>
              <a:rPr lang="fr-FR" dirty="0"/>
              <a:t> Les études n'avaient pas pour lui de rapport avec la vie ordinaire. Il lavait la salade dans une seule eau, aussi restait-il souvent des limaces. Il a été </a:t>
            </a:r>
            <a:r>
              <a:rPr lang="fr-FR" b="1" dirty="0"/>
              <a:t>scandalisé</a:t>
            </a:r>
            <a:r>
              <a:rPr lang="fr-FR" dirty="0"/>
              <a:t> quand,  forte  des principes de désinfection reçus en troisième,  j'ai </a:t>
            </a:r>
            <a:r>
              <a:rPr lang="fr-FR" b="1" dirty="0"/>
              <a:t>proposé </a:t>
            </a:r>
            <a:r>
              <a:rPr lang="fr-FR" dirty="0"/>
              <a:t>qu'on la lave  dans  plusieurs eaux.  Une autre fois,  sa stupéfaction a été sans borne,  de me voir  parler  anglais  avec  un  auto-stoppeur qu'un client avait pris dans son camion.  Que j'aie </a:t>
            </a:r>
            <a:r>
              <a:rPr lang="fr-FR" b="1" dirty="0"/>
              <a:t>appris</a:t>
            </a:r>
            <a:r>
              <a:rPr lang="fr-FR" dirty="0"/>
              <a:t> une langue étrangère en classe, sans aller dans le pays, le laissait incrédule. […] </a:t>
            </a:r>
          </a:p>
          <a:p>
            <a:pPr algn="just"/>
            <a:r>
              <a:rPr lang="fr-FR" dirty="0"/>
              <a:t> La dispute éclatait à table pour un rien.  Je croyais  toujours  avoir  raison  parce qu'il ne savait pas discuter.  Je  lui  faisais  des  remarques  sur  sa façon de manger ou de parler</a:t>
            </a:r>
            <a:r>
              <a:rPr lang="fr-FR" b="1" dirty="0"/>
              <a:t>.  J'aurais  eu  </a:t>
            </a:r>
            <a:r>
              <a:rPr lang="fr-FR" dirty="0"/>
              <a:t>honte  de  lui reprocher de ne  pas pouvoir m'envoyer en vacances, j</a:t>
            </a:r>
            <a:r>
              <a:rPr lang="fr-FR" b="1" dirty="0"/>
              <a:t>'étais </a:t>
            </a:r>
            <a:r>
              <a:rPr lang="fr-FR" dirty="0"/>
              <a:t>sûre qu'il  </a:t>
            </a:r>
            <a:r>
              <a:rPr lang="fr-FR" b="1" dirty="0"/>
              <a:t>était</a:t>
            </a:r>
            <a:r>
              <a:rPr lang="fr-FR" dirty="0"/>
              <a:t>  légitime de vouloir le faire changer de manières.  Il </a:t>
            </a:r>
            <a:r>
              <a:rPr lang="fr-FR" b="1" dirty="0"/>
              <a:t>aurait </a:t>
            </a:r>
            <a:r>
              <a:rPr lang="fr-FR" dirty="0"/>
              <a:t>peut-être </a:t>
            </a:r>
            <a:r>
              <a:rPr lang="fr-FR" b="1" dirty="0"/>
              <a:t>préféré</a:t>
            </a:r>
            <a:r>
              <a:rPr lang="fr-FR" dirty="0"/>
              <a:t> avoir une autre fille. </a:t>
            </a:r>
          </a:p>
          <a:p>
            <a:pPr algn="just"/>
            <a:r>
              <a:rPr lang="fr-FR" dirty="0"/>
              <a:t>Un jour : «  Les livres, la musique, c'est bon pour toi.  Moi je n'en ai pas besoin pour vivre. » </a:t>
            </a:r>
          </a:p>
          <a:p>
            <a:pPr algn="just"/>
            <a:r>
              <a:rPr lang="fr-FR" dirty="0"/>
              <a:t> Le reste du temps,  il vivait patiemment.  Quand je revenais de classe,  il était assis  dans la cuisine,  tout près de la porte donnant sur  le café,  à lire  Paris - Normandie,  le dos </a:t>
            </a:r>
            <a:r>
              <a:rPr lang="fr-FR" b="1" dirty="0"/>
              <a:t>voûté</a:t>
            </a:r>
            <a:r>
              <a:rPr lang="fr-FR" dirty="0"/>
              <a:t>,  les bras  </a:t>
            </a:r>
            <a:r>
              <a:rPr lang="fr-FR" b="1" dirty="0"/>
              <a:t>allongés</a:t>
            </a:r>
            <a:r>
              <a:rPr lang="fr-FR" dirty="0"/>
              <a:t> de chaque côté du journal  </a:t>
            </a:r>
            <a:r>
              <a:rPr lang="fr-FR" b="1" dirty="0"/>
              <a:t>étalé </a:t>
            </a:r>
            <a:r>
              <a:rPr lang="fr-FR" dirty="0"/>
              <a:t> sur la table.  Il levait la tête: « Tiens voilà la fille » </a:t>
            </a:r>
          </a:p>
          <a:p>
            <a:endParaRPr lang="fr-FR" dirty="0"/>
          </a:p>
          <a:p>
            <a:endParaRPr lang="fr-FR" dirty="0"/>
          </a:p>
          <a:p>
            <a:endParaRPr lang="fr-FR" dirty="0"/>
          </a:p>
          <a:p>
            <a:endParaRPr lang="fr-FR" dirty="0"/>
          </a:p>
        </p:txBody>
      </p:sp>
      <p:sp>
        <p:nvSpPr>
          <p:cNvPr id="4" name="Ellipse 3">
            <a:extLst>
              <a:ext uri="{FF2B5EF4-FFF2-40B4-BE49-F238E27FC236}">
                <a16:creationId xmlns:a16="http://schemas.microsoft.com/office/drawing/2014/main" id="{DF5CFB47-527A-4228-9A9C-6900FFD02399}"/>
              </a:ext>
            </a:extLst>
          </p:cNvPr>
          <p:cNvSpPr/>
          <p:nvPr/>
        </p:nvSpPr>
        <p:spPr>
          <a:xfrm>
            <a:off x="1304984" y="968188"/>
            <a:ext cx="1050941" cy="83909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ED0CFFC-A13E-44BC-BBCE-C48011713DDE}"/>
              </a:ext>
            </a:extLst>
          </p:cNvPr>
          <p:cNvSpPr/>
          <p:nvPr/>
        </p:nvSpPr>
        <p:spPr>
          <a:xfrm>
            <a:off x="1676025" y="5150159"/>
            <a:ext cx="7534688"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2800" b="1" cap="none" spc="0" dirty="0">
                <a:ln/>
                <a:solidFill>
                  <a:schemeClr val="accent3"/>
                </a:solidFill>
                <a:effectLst/>
              </a:rPr>
              <a:t>Valeurs des temps et modes</a:t>
            </a:r>
          </a:p>
        </p:txBody>
      </p:sp>
      <p:sp>
        <p:nvSpPr>
          <p:cNvPr id="6" name="Rectangle 5">
            <a:extLst>
              <a:ext uri="{FF2B5EF4-FFF2-40B4-BE49-F238E27FC236}">
                <a16:creationId xmlns:a16="http://schemas.microsoft.com/office/drawing/2014/main" id="{C792C8A1-E5D3-4CAE-9853-7903981DE939}"/>
              </a:ext>
            </a:extLst>
          </p:cNvPr>
          <p:cNvSpPr/>
          <p:nvPr/>
        </p:nvSpPr>
        <p:spPr>
          <a:xfrm>
            <a:off x="7709485" y="94241"/>
            <a:ext cx="249234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2800" b="1" cap="none" spc="0" dirty="0">
                <a:ln/>
                <a:solidFill>
                  <a:schemeClr val="accent3"/>
                </a:solidFill>
                <a:effectLst/>
              </a:rPr>
              <a:t>Accord du PP</a:t>
            </a:r>
          </a:p>
        </p:txBody>
      </p:sp>
      <p:sp>
        <p:nvSpPr>
          <p:cNvPr id="7" name="Ellipse 6">
            <a:extLst>
              <a:ext uri="{FF2B5EF4-FFF2-40B4-BE49-F238E27FC236}">
                <a16:creationId xmlns:a16="http://schemas.microsoft.com/office/drawing/2014/main" id="{0C2A1AAA-BB26-41E6-AACC-CF8FDC18DE6E}"/>
              </a:ext>
            </a:extLst>
          </p:cNvPr>
          <p:cNvSpPr/>
          <p:nvPr/>
        </p:nvSpPr>
        <p:spPr>
          <a:xfrm>
            <a:off x="10318376" y="2004443"/>
            <a:ext cx="1214098" cy="59173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B95CA8B0-ECB6-4007-A20E-97253EAB97A3}"/>
              </a:ext>
            </a:extLst>
          </p:cNvPr>
          <p:cNvSpPr/>
          <p:nvPr/>
        </p:nvSpPr>
        <p:spPr>
          <a:xfrm>
            <a:off x="10406163" y="277907"/>
            <a:ext cx="889366" cy="839098"/>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85C99A15-D4E9-499A-92E5-A93786280129}"/>
              </a:ext>
            </a:extLst>
          </p:cNvPr>
          <p:cNvSpPr/>
          <p:nvPr/>
        </p:nvSpPr>
        <p:spPr>
          <a:xfrm>
            <a:off x="10746618" y="3143860"/>
            <a:ext cx="1126310" cy="728859"/>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6FFFD7F7-F691-40BF-9749-5805A579DF94}"/>
              </a:ext>
            </a:extLst>
          </p:cNvPr>
          <p:cNvSpPr/>
          <p:nvPr/>
        </p:nvSpPr>
        <p:spPr>
          <a:xfrm>
            <a:off x="6366872" y="3754419"/>
            <a:ext cx="1059767" cy="613186"/>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E4BB02A5-1C52-41C8-BD32-EF088E457240}"/>
              </a:ext>
            </a:extLst>
          </p:cNvPr>
          <p:cNvSpPr/>
          <p:nvPr/>
        </p:nvSpPr>
        <p:spPr>
          <a:xfrm>
            <a:off x="3046893" y="3143860"/>
            <a:ext cx="1341413" cy="610559"/>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377D1D81-3D5C-4AA9-938F-9EF31C252391}"/>
              </a:ext>
            </a:extLst>
          </p:cNvPr>
          <p:cNvSpPr/>
          <p:nvPr/>
        </p:nvSpPr>
        <p:spPr>
          <a:xfrm>
            <a:off x="10499739" y="5849358"/>
            <a:ext cx="853237" cy="728859"/>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F636F6E5-8CC1-4D42-971B-9111D0E66B86}"/>
              </a:ext>
            </a:extLst>
          </p:cNvPr>
          <p:cNvSpPr/>
          <p:nvPr/>
        </p:nvSpPr>
        <p:spPr>
          <a:xfrm>
            <a:off x="5443369" y="5959736"/>
            <a:ext cx="785309" cy="620358"/>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B4398EBB-71C1-410C-8F19-B1326D0D7B53}"/>
              </a:ext>
            </a:extLst>
          </p:cNvPr>
          <p:cNvSpPr/>
          <p:nvPr/>
        </p:nvSpPr>
        <p:spPr>
          <a:xfrm>
            <a:off x="319071" y="5013848"/>
            <a:ext cx="985913" cy="659531"/>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0530D683-93A5-47F8-A8F8-C01D265BCFCC}"/>
              </a:ext>
            </a:extLst>
          </p:cNvPr>
          <p:cNvSpPr/>
          <p:nvPr/>
        </p:nvSpPr>
        <p:spPr>
          <a:xfrm>
            <a:off x="7046260" y="5849357"/>
            <a:ext cx="1032734" cy="73073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Accolade ouvrante 4">
            <a:extLst>
              <a:ext uri="{FF2B5EF4-FFF2-40B4-BE49-F238E27FC236}">
                <a16:creationId xmlns:a16="http://schemas.microsoft.com/office/drawing/2014/main" id="{55A1A703-0F4E-4E8A-9DCE-EEEAFE00F9CF}"/>
              </a:ext>
            </a:extLst>
          </p:cNvPr>
          <p:cNvSpPr/>
          <p:nvPr/>
        </p:nvSpPr>
        <p:spPr>
          <a:xfrm>
            <a:off x="114742" y="4754879"/>
            <a:ext cx="204329" cy="835509"/>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8" name="Ellipse 17">
            <a:extLst>
              <a:ext uri="{FF2B5EF4-FFF2-40B4-BE49-F238E27FC236}">
                <a16:creationId xmlns:a16="http://schemas.microsoft.com/office/drawing/2014/main" id="{6D554C2A-92E4-4FA9-B697-3AE625915931}"/>
              </a:ext>
            </a:extLst>
          </p:cNvPr>
          <p:cNvSpPr/>
          <p:nvPr/>
        </p:nvSpPr>
        <p:spPr>
          <a:xfrm>
            <a:off x="5836023" y="4488418"/>
            <a:ext cx="1590616" cy="613186"/>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505825CD-91D8-4301-BCFA-E0768FC01259}"/>
              </a:ext>
            </a:extLst>
          </p:cNvPr>
          <p:cNvSpPr/>
          <p:nvPr/>
        </p:nvSpPr>
        <p:spPr>
          <a:xfrm>
            <a:off x="2355925" y="4819289"/>
            <a:ext cx="2752898" cy="613186"/>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6E258680-A90F-4F1D-87D2-29A19F6BD15E}"/>
              </a:ext>
            </a:extLst>
          </p:cNvPr>
          <p:cNvSpPr/>
          <p:nvPr/>
        </p:nvSpPr>
        <p:spPr>
          <a:xfrm>
            <a:off x="9899921" y="4843565"/>
            <a:ext cx="1126310" cy="523220"/>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ED70A94B-426A-4A1D-960B-71C8AD38C9A8}"/>
              </a:ext>
            </a:extLst>
          </p:cNvPr>
          <p:cNvSpPr/>
          <p:nvPr/>
        </p:nvSpPr>
        <p:spPr>
          <a:xfrm>
            <a:off x="252276" y="4937760"/>
            <a:ext cx="1256952" cy="735618"/>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5456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6" grpId="0"/>
      <p:bldP spid="7" grpId="0" animBg="1"/>
      <p:bldP spid="8" grpId="0" animBg="1"/>
      <p:bldP spid="9" grpId="0" animBg="1"/>
      <p:bldP spid="10" grpId="0" animBg="1"/>
      <p:bldP spid="11" grpId="0" animBg="1"/>
      <p:bldP spid="14" grpId="0" animBg="1"/>
      <p:bldP spid="15" grpId="0" animBg="1"/>
      <p:bldP spid="16" grpId="0" animBg="1"/>
      <p:bldP spid="17" grpId="0" animBg="1"/>
      <p:bldP spid="5" grpId="0" animBg="1"/>
      <p:bldP spid="18" grpId="0" animBg="1"/>
      <p:bldP spid="19" grpId="0" animBg="1"/>
      <p:bldP spid="20"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09823C2B-2992-4ABB-8F76-432929D0889E}"/>
              </a:ext>
            </a:extLst>
          </p:cNvPr>
          <p:cNvSpPr txBox="1"/>
          <p:nvPr/>
        </p:nvSpPr>
        <p:spPr>
          <a:xfrm>
            <a:off x="319071" y="277906"/>
            <a:ext cx="11553857" cy="7848302"/>
          </a:xfrm>
          <a:prstGeom prst="rect">
            <a:avLst/>
          </a:prstGeom>
          <a:noFill/>
        </p:spPr>
        <p:txBody>
          <a:bodyPr wrap="square">
            <a:spAutoFit/>
          </a:bodyPr>
          <a:lstStyle/>
          <a:p>
            <a:endParaRPr lang="fr-FR" dirty="0"/>
          </a:p>
          <a:p>
            <a:pPr algn="just"/>
            <a:r>
              <a:rPr lang="fr-FR" dirty="0"/>
              <a:t>	Il s’énervait de me voir à longueur de journée dans les livres, mettant sur leur compte mon visage fermé et ma mauvaise humeur. La lumière sous la porte de ma chambre le soir lui faisait dire que je m’usais la santé. Les études, une souffrance obligée pour obtenir une bonne situation et ne pas prendre un ouvrier. Mais que j’aime me casser la tête lui paraissait suspect.  Une absence de vie à la fleur de l'âge. Il avait parfois l'air de penser que j’étais malheureuse. </a:t>
            </a:r>
          </a:p>
          <a:p>
            <a:pPr algn="just"/>
            <a:r>
              <a:rPr lang="fr-FR" dirty="0"/>
              <a:t>Devant la famille, les clients, de la gêne, presque de la honte que je ne gagne pas encore ma vie à dix-sept ans, autour de nous toutes les filles de cet âge allaient au bureau, à l'usine ou servaient derrière le comptoir de leurs parents. Il craignait qu'on ne me prenne pour une paresseuse et lui pour un crâneur.  Comme une excuse : « On ne l'a jamais poussée, elle avait ça dans elle. » Il disait que j'apprenais bien, jamais que je travaillais bien.  Travailler, c'était seulement travailler de ses mains.</a:t>
            </a:r>
          </a:p>
          <a:p>
            <a:pPr algn="just"/>
            <a:r>
              <a:rPr lang="fr-FR" dirty="0"/>
              <a:t> Les études n'avaient pas pour lui de rapport avec la vie ordinaire. Il lavait la salade dans une seule eau, aussi restait-il souvent des limaces. Il a été scandalisé quand,  forte  des principes de désinfection reçus en troisième,  j'ai proposé qu'on la lave  dans  plusieurs eaux.  Une autre fois,  sa stupéfaction a été sans borne,  de me voir  parler  anglais  avec  un  auto-stoppeur qu'un client avait pris dans son camion.  Que j'aie appris une langue étrangère en classe, sans aller dans le pays, le laissait incrédule. […] </a:t>
            </a:r>
          </a:p>
          <a:p>
            <a:pPr algn="just"/>
            <a:r>
              <a:rPr lang="fr-FR" dirty="0"/>
              <a:t> La dispute éclatait à table pour un rien.  Je croyais  toujours  avoir  raison  parce qu'il ne savait pas discuter.  Je  lui  faisais  des  remarques  sur  sa façon de manger ou de parler.  J'aurais  eu  honte  de  lui reprocher de ne  pas pouvoir m'envoyer en vacances, j'étais sûre qu'il  était  légitime de vouloir le faire changer de manières.  Il aurait peut-être préféré avoir une autre fille. </a:t>
            </a:r>
          </a:p>
          <a:p>
            <a:pPr algn="just"/>
            <a:r>
              <a:rPr lang="fr-FR" dirty="0"/>
              <a:t>Un jour : «  Les livres, la musique, c'est bon pour toi.  Moi je n'en ai pas besoin pour vivre. » </a:t>
            </a:r>
          </a:p>
          <a:p>
            <a:pPr algn="just"/>
            <a:r>
              <a:rPr lang="fr-FR" dirty="0"/>
              <a:t> Le reste du temps,  il vivait patiemment.  Quand je revenais de classe,  il était assis  dans la cuisine,  tout près de la porte donnant sur  le café,  à lire  Paris - Normandie,  le dos voûté,  les bras  allongés de chaque côté du journal  étalé  sur la table.  Il levait la tête: « Tiens voilà la fille » </a:t>
            </a:r>
          </a:p>
          <a:p>
            <a:endParaRPr lang="fr-FR" dirty="0"/>
          </a:p>
          <a:p>
            <a:endParaRPr lang="fr-FR" dirty="0"/>
          </a:p>
          <a:p>
            <a:endParaRPr lang="fr-FR" dirty="0"/>
          </a:p>
          <a:p>
            <a:endParaRPr lang="fr-FR" dirty="0"/>
          </a:p>
        </p:txBody>
      </p:sp>
      <p:sp>
        <p:nvSpPr>
          <p:cNvPr id="4" name="Ellipse 3">
            <a:extLst>
              <a:ext uri="{FF2B5EF4-FFF2-40B4-BE49-F238E27FC236}">
                <a16:creationId xmlns:a16="http://schemas.microsoft.com/office/drawing/2014/main" id="{DF5CFB47-527A-4228-9A9C-6900FFD02399}"/>
              </a:ext>
            </a:extLst>
          </p:cNvPr>
          <p:cNvSpPr/>
          <p:nvPr/>
        </p:nvSpPr>
        <p:spPr>
          <a:xfrm>
            <a:off x="319071" y="2157743"/>
            <a:ext cx="2132350"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ED0CFFC-A13E-44BC-BBCE-C48011713DDE}"/>
              </a:ext>
            </a:extLst>
          </p:cNvPr>
          <p:cNvSpPr/>
          <p:nvPr/>
        </p:nvSpPr>
        <p:spPr>
          <a:xfrm>
            <a:off x="5701552" y="4075689"/>
            <a:ext cx="306173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2800" b="1" cap="none" spc="0" dirty="0">
                <a:ln/>
                <a:solidFill>
                  <a:schemeClr val="accent3"/>
                </a:solidFill>
                <a:effectLst/>
              </a:rPr>
              <a:t>La forme « que »</a:t>
            </a:r>
          </a:p>
        </p:txBody>
      </p:sp>
      <p:sp>
        <p:nvSpPr>
          <p:cNvPr id="6" name="Rectangle 5">
            <a:extLst>
              <a:ext uri="{FF2B5EF4-FFF2-40B4-BE49-F238E27FC236}">
                <a16:creationId xmlns:a16="http://schemas.microsoft.com/office/drawing/2014/main" id="{C792C8A1-E5D3-4CAE-9853-7903981DE939}"/>
              </a:ext>
            </a:extLst>
          </p:cNvPr>
          <p:cNvSpPr/>
          <p:nvPr/>
        </p:nvSpPr>
        <p:spPr>
          <a:xfrm>
            <a:off x="2569898" y="2620640"/>
            <a:ext cx="27262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fr-FR" sz="2800" b="1" cap="none" spc="0" dirty="0">
                <a:ln/>
                <a:solidFill>
                  <a:schemeClr val="accent3"/>
                </a:solidFill>
                <a:effectLst/>
              </a:rPr>
              <a:t>Discours direct</a:t>
            </a:r>
          </a:p>
        </p:txBody>
      </p:sp>
      <p:sp>
        <p:nvSpPr>
          <p:cNvPr id="10" name="Ellipse 9">
            <a:extLst>
              <a:ext uri="{FF2B5EF4-FFF2-40B4-BE49-F238E27FC236}">
                <a16:creationId xmlns:a16="http://schemas.microsoft.com/office/drawing/2014/main" id="{6FFFD7F7-F691-40BF-9749-5805A579DF94}"/>
              </a:ext>
            </a:extLst>
          </p:cNvPr>
          <p:cNvSpPr/>
          <p:nvPr/>
        </p:nvSpPr>
        <p:spPr>
          <a:xfrm>
            <a:off x="4722606" y="3562939"/>
            <a:ext cx="1004620" cy="64633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E4BB02A5-1C52-41C8-BD32-EF088E457240}"/>
              </a:ext>
            </a:extLst>
          </p:cNvPr>
          <p:cNvSpPr/>
          <p:nvPr/>
        </p:nvSpPr>
        <p:spPr>
          <a:xfrm>
            <a:off x="8530110" y="1763820"/>
            <a:ext cx="3342818"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112019D5-13D8-4A1C-91A9-50640A6BF214}"/>
              </a:ext>
            </a:extLst>
          </p:cNvPr>
          <p:cNvSpPr/>
          <p:nvPr/>
        </p:nvSpPr>
        <p:spPr>
          <a:xfrm>
            <a:off x="1026746" y="3714141"/>
            <a:ext cx="1004620" cy="64633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B901385B-9161-43B5-948F-9D8435419553}"/>
              </a:ext>
            </a:extLst>
          </p:cNvPr>
          <p:cNvSpPr/>
          <p:nvPr/>
        </p:nvSpPr>
        <p:spPr>
          <a:xfrm>
            <a:off x="10867153" y="3143860"/>
            <a:ext cx="1004620" cy="646331"/>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DE0E812A-3ADB-42C7-9F3C-8FD6CF8D57D2}"/>
              </a:ext>
            </a:extLst>
          </p:cNvPr>
          <p:cNvSpPr/>
          <p:nvPr/>
        </p:nvSpPr>
        <p:spPr>
          <a:xfrm>
            <a:off x="1020754" y="5257222"/>
            <a:ext cx="8230822"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7DCC12FE-7E7D-4A0C-8D95-5BA09E5DB4F2}"/>
              </a:ext>
            </a:extLst>
          </p:cNvPr>
          <p:cNvSpPr/>
          <p:nvPr/>
        </p:nvSpPr>
        <p:spPr>
          <a:xfrm>
            <a:off x="1793347" y="5829573"/>
            <a:ext cx="3342818" cy="9861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505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6" grpId="0"/>
      <p:bldP spid="10" grpId="0" animBg="1"/>
      <p:bldP spid="11" grpId="0" animBg="1"/>
      <p:bldP spid="18" grpId="0" animBg="1"/>
      <p:bldP spid="19" grpId="0" animBg="1"/>
      <p:bldP spid="20"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Quelles idées de questions de langue ? </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6019932" cy="4053840"/>
          </a:xfrm>
        </p:spPr>
        <p:txBody>
          <a:bodyPr anchor="ctr">
            <a:normAutofit fontScale="92500" lnSpcReduction="20000"/>
          </a:bodyPr>
          <a:lstStyle/>
          <a:p>
            <a:r>
              <a:rPr lang="fr-FR" sz="2400" dirty="0"/>
              <a:t>Les sujets des années précédentes remis en ligne sur Moodle qui vous aideront à formuler les questions (« Florilège des questions de langue depuis 2010 »)</a:t>
            </a:r>
          </a:p>
          <a:p>
            <a:r>
              <a:rPr lang="fr-FR" sz="2400" dirty="0"/>
              <a:t>Attention les questions des sujets « zéro » en langue invitent souvent à justifier </a:t>
            </a:r>
          </a:p>
          <a:p>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sujets des M1 accessibles sur </a:t>
            </a:r>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l’espace Moodle des M1 (voir TD  9 culture générale notamment mais également les autres TD en lien avec l’essai) </a:t>
            </a:r>
          </a:p>
          <a:p>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 « portfolio de langue » déposé sur votre espace qui vous aidera à lister les connaissances possibles à interroger</a:t>
            </a:r>
          </a:p>
          <a:p>
            <a:endParaRPr lang="fr-FR" sz="2400" dirty="0"/>
          </a:p>
        </p:txBody>
      </p:sp>
    </p:spTree>
    <p:extLst>
      <p:ext uri="{BB962C8B-B14F-4D97-AF65-F5344CB8AC3E}">
        <p14:creationId xmlns:p14="http://schemas.microsoft.com/office/powerpoint/2010/main" val="374171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3"/>
            <a:ext cx="8686800" cy="1772793"/>
          </a:xfrm>
          <a:prstGeom prst="ellipse">
            <a:avLst/>
          </a:prstGeom>
          <a:solidFill>
            <a:srgbClr val="FFFFFF"/>
          </a:solidFill>
          <a:ln>
            <a:solidFill>
              <a:srgbClr val="404040"/>
            </a:solidFill>
          </a:ln>
        </p:spPr>
        <p:txBody>
          <a:bodyPr vert="horz" wrap="square" lIns="182880" tIns="182880" rIns="182880" bIns="182880" rtlCol="0" anchor="ctr">
            <a:normAutofit fontScale="90000"/>
          </a:bodyPr>
          <a:lstStyle/>
          <a:p>
            <a:r>
              <a:rPr lang="en-US" sz="4800" kern="1200" cap="all" spc="200" baseline="0" dirty="0">
                <a:solidFill>
                  <a:srgbClr val="262626"/>
                </a:solidFill>
                <a:latin typeface="+mj-lt"/>
                <a:ea typeface="+mj-ea"/>
                <a:cs typeface="+mj-cs"/>
              </a:rPr>
              <a:t>Un </a:t>
            </a:r>
            <a:r>
              <a:rPr lang="en-US" sz="4800" kern="1200" cap="all" spc="200" baseline="0" dirty="0" err="1">
                <a:solidFill>
                  <a:srgbClr val="262626"/>
                </a:solidFill>
                <a:latin typeface="+mj-lt"/>
                <a:ea typeface="+mj-ea"/>
                <a:cs typeface="+mj-cs"/>
              </a:rPr>
              <a:t>sujet</a:t>
            </a:r>
            <a:r>
              <a:rPr lang="en-US" sz="4800" kern="1200" cap="all" spc="200" baseline="0" dirty="0">
                <a:solidFill>
                  <a:srgbClr val="262626"/>
                </a:solidFill>
                <a:latin typeface="+mj-lt"/>
                <a:ea typeface="+mj-ea"/>
                <a:cs typeface="+mj-cs"/>
              </a:rPr>
              <a:t> </a:t>
            </a:r>
            <a:r>
              <a:rPr lang="en-US" sz="4800" kern="1200" cap="all" spc="200" baseline="0" dirty="0" err="1">
                <a:solidFill>
                  <a:srgbClr val="262626"/>
                </a:solidFill>
                <a:latin typeface="+mj-lt"/>
                <a:ea typeface="+mj-ea"/>
                <a:cs typeface="+mj-cs"/>
              </a:rPr>
              <a:t>destiné</a:t>
            </a:r>
            <a:r>
              <a:rPr lang="en-US" sz="4800" kern="1200" cap="all" spc="200" baseline="0" dirty="0">
                <a:solidFill>
                  <a:srgbClr val="262626"/>
                </a:solidFill>
                <a:latin typeface="+mj-lt"/>
                <a:ea typeface="+mj-ea"/>
                <a:cs typeface="+mj-cs"/>
              </a:rPr>
              <a:t> à </a:t>
            </a:r>
            <a:r>
              <a:rPr lang="en-US" sz="4800" kern="1200" cap="all" spc="200" baseline="0" dirty="0" err="1">
                <a:solidFill>
                  <a:srgbClr val="262626"/>
                </a:solidFill>
                <a:latin typeface="+mj-lt"/>
                <a:ea typeface="+mj-ea"/>
                <a:cs typeface="+mj-cs"/>
              </a:rPr>
              <a:t>être</a:t>
            </a:r>
            <a:r>
              <a:rPr lang="en-US" sz="4800" kern="1200" cap="all" spc="200" baseline="0" dirty="0">
                <a:solidFill>
                  <a:srgbClr val="262626"/>
                </a:solidFill>
                <a:latin typeface="+mj-lt"/>
                <a:ea typeface="+mj-ea"/>
                <a:cs typeface="+mj-cs"/>
              </a:rPr>
              <a:t> </a:t>
            </a:r>
            <a:r>
              <a:rPr lang="en-US" sz="4800" kern="1200" cap="all" spc="200" baseline="0" dirty="0" err="1">
                <a:solidFill>
                  <a:srgbClr val="262626"/>
                </a:solidFill>
                <a:latin typeface="+mj-lt"/>
                <a:ea typeface="+mj-ea"/>
                <a:cs typeface="+mj-cs"/>
              </a:rPr>
              <a:t>réalisé</a:t>
            </a:r>
            <a:r>
              <a:rPr lang="en-US" sz="4800" kern="1200" cap="all" spc="200" baseline="0" dirty="0">
                <a:solidFill>
                  <a:srgbClr val="262626"/>
                </a:solidFill>
                <a:latin typeface="+mj-lt"/>
                <a:ea typeface="+mj-ea"/>
                <a:cs typeface="+mj-cs"/>
              </a:rPr>
              <a:t> (</a:t>
            </a:r>
            <a:r>
              <a:rPr lang="en-US" sz="4800" kern="1200" cap="all" spc="200" baseline="0" dirty="0" err="1">
                <a:solidFill>
                  <a:srgbClr val="262626"/>
                </a:solidFill>
                <a:latin typeface="+mj-lt"/>
                <a:ea typeface="+mj-ea"/>
                <a:cs typeface="+mj-cs"/>
              </a:rPr>
              <a:t>essai</a:t>
            </a:r>
            <a:r>
              <a:rPr lang="en-US" sz="4800" kern="1200" cap="all" spc="200" baseline="0" dirty="0">
                <a:solidFill>
                  <a:srgbClr val="262626"/>
                </a:solidFill>
                <a:latin typeface="+mj-lt"/>
                <a:ea typeface="+mj-ea"/>
                <a:cs typeface="+mj-cs"/>
              </a:rPr>
              <a:t>)</a:t>
            </a:r>
          </a:p>
        </p:txBody>
      </p:sp>
    </p:spTree>
    <p:extLst>
      <p:ext uri="{BB962C8B-B14F-4D97-AF65-F5344CB8AC3E}">
        <p14:creationId xmlns:p14="http://schemas.microsoft.com/office/powerpoint/2010/main" val="2711089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Le nombre de questions</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a:bodyPr>
          <a:lstStyle/>
          <a:p>
            <a:r>
              <a:rPr lang="fr-FR" sz="2800" dirty="0"/>
              <a:t>6 ou 7 questions à répartir en EDL selon leur longueur et leur difficulté </a:t>
            </a:r>
          </a:p>
          <a:p>
            <a:r>
              <a:rPr lang="fr-FR"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questions en lexique et CL </a:t>
            </a:r>
            <a:endParaRPr lang="fr-FR"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fr-FR" sz="2800" dirty="0"/>
          </a:p>
        </p:txBody>
      </p:sp>
    </p:spTree>
    <p:extLst>
      <p:ext uri="{BB962C8B-B14F-4D97-AF65-F5344CB8AC3E}">
        <p14:creationId xmlns:p14="http://schemas.microsoft.com/office/powerpoint/2010/main" val="123486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B1131-A25A-461C-A82D-05E10F8545BE}"/>
              </a:ext>
            </a:extLst>
          </p:cNvPr>
          <p:cNvSpPr>
            <a:spLocks noGrp="1"/>
          </p:cNvSpPr>
          <p:nvPr>
            <p:ph type="title"/>
          </p:nvPr>
        </p:nvSpPr>
        <p:spPr>
          <a:xfrm>
            <a:off x="1993141" y="275761"/>
            <a:ext cx="7729728" cy="1188720"/>
          </a:xfrm>
        </p:spPr>
        <p:txBody>
          <a:bodyPr>
            <a:normAutofit/>
          </a:bodyPr>
          <a:lstStyle/>
          <a:p>
            <a:r>
              <a:rPr lang="fr-FR" dirty="0"/>
              <a:t>Rappel : les questions de lexique</a:t>
            </a:r>
          </a:p>
        </p:txBody>
      </p:sp>
      <p:graphicFrame>
        <p:nvGraphicFramePr>
          <p:cNvPr id="4" name="Espace réservé du contenu 3">
            <a:extLst>
              <a:ext uri="{FF2B5EF4-FFF2-40B4-BE49-F238E27FC236}">
                <a16:creationId xmlns:a16="http://schemas.microsoft.com/office/drawing/2014/main" id="{34A52697-2917-4F26-AD64-D9EE10002A8A}"/>
              </a:ext>
            </a:extLst>
          </p:cNvPr>
          <p:cNvGraphicFramePr>
            <a:graphicFrameLocks noGrp="1"/>
          </p:cNvGraphicFramePr>
          <p:nvPr>
            <p:ph idx="1"/>
            <p:extLst>
              <p:ext uri="{D42A27DB-BD31-4B8C-83A1-F6EECF244321}">
                <p14:modId xmlns:p14="http://schemas.microsoft.com/office/powerpoint/2010/main" val="1139005811"/>
              </p:ext>
            </p:extLst>
          </p:nvPr>
        </p:nvGraphicFramePr>
        <p:xfrm>
          <a:off x="853551" y="1590805"/>
          <a:ext cx="10008909" cy="5054051"/>
        </p:xfrm>
        <a:graphic>
          <a:graphicData uri="http://schemas.openxmlformats.org/drawingml/2006/table">
            <a:tbl>
              <a:tblPr firstRow="1" firstCol="1" bandRow="1"/>
              <a:tblGrid>
                <a:gridCol w="2700858">
                  <a:extLst>
                    <a:ext uri="{9D8B030D-6E8A-4147-A177-3AD203B41FA5}">
                      <a16:colId xmlns:a16="http://schemas.microsoft.com/office/drawing/2014/main" val="377395554"/>
                    </a:ext>
                  </a:extLst>
                </a:gridCol>
                <a:gridCol w="3690714">
                  <a:extLst>
                    <a:ext uri="{9D8B030D-6E8A-4147-A177-3AD203B41FA5}">
                      <a16:colId xmlns:a16="http://schemas.microsoft.com/office/drawing/2014/main" val="3344533327"/>
                    </a:ext>
                  </a:extLst>
                </a:gridCol>
                <a:gridCol w="3617337">
                  <a:extLst>
                    <a:ext uri="{9D8B030D-6E8A-4147-A177-3AD203B41FA5}">
                      <a16:colId xmlns:a16="http://schemas.microsoft.com/office/drawing/2014/main" val="3379174992"/>
                    </a:ext>
                  </a:extLst>
                </a:gridCol>
              </a:tblGrid>
              <a:tr h="2321371">
                <a:tc>
                  <a:txBody>
                    <a:bodyPr/>
                    <a:lstStyle/>
                    <a:p>
                      <a:pPr algn="ctr" fontAlgn="t">
                        <a:lnSpc>
                          <a:spcPct val="115000"/>
                        </a:lnSpc>
                        <a:spcBef>
                          <a:spcPts val="0"/>
                        </a:spcBef>
                        <a:spcAft>
                          <a:spcPts val="0"/>
                        </a:spcAft>
                      </a:pPr>
                      <a:r>
                        <a:rPr lang="fr-FR" sz="2400" b="1"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fr-FR" sz="2400" b="0" i="0" u="none" strike="noStrike" dirty="0">
                        <a:effectLst/>
                        <a:latin typeface="Arial" panose="020B0604020202020204" pitchFamily="34" charset="0"/>
                      </a:endParaRPr>
                    </a:p>
                    <a:p>
                      <a:pPr algn="ctr" fontAlgn="t">
                        <a:lnSpc>
                          <a:spcPct val="115000"/>
                        </a:lnSpc>
                        <a:spcBef>
                          <a:spcPts val="0"/>
                        </a:spcBef>
                        <a:spcAft>
                          <a:spcPts val="0"/>
                        </a:spcAft>
                      </a:pPr>
                      <a:r>
                        <a:rPr lang="fr-FR" sz="2400" b="1" i="0" u="none" strike="noStrike" dirty="0">
                          <a:solidFill>
                            <a:srgbClr val="000000"/>
                          </a:solidFill>
                          <a:effectLst/>
                          <a:latin typeface="+mn-lt"/>
                          <a:ea typeface="Calibri" panose="020F0502020204030204" pitchFamily="34" charset="0"/>
                          <a:cs typeface="Times New Roman" panose="02020603050405020304" pitchFamily="18" charset="0"/>
                        </a:rPr>
                        <a:t>Questions normatives</a:t>
                      </a:r>
                      <a:endParaRPr lang="fr-FR" sz="2400" b="0" i="0" u="none" strike="noStrike" dirty="0">
                        <a:effectLst/>
                        <a:latin typeface="+mn-lt"/>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t">
                        <a:lnSpc>
                          <a:spcPct val="115000"/>
                        </a:lnSpc>
                        <a:spcBef>
                          <a:spcPts val="0"/>
                        </a:spcBef>
                        <a:spcAft>
                          <a:spcPts val="0"/>
                        </a:spcAft>
                      </a:pPr>
                      <a:r>
                        <a:rPr lang="fr-FR" sz="2400" b="1"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fr-FR" sz="2400" b="0" i="0" u="none" strike="noStrike" dirty="0">
                        <a:effectLst/>
                        <a:latin typeface="Arial" panose="020B0604020202020204" pitchFamily="34" charset="0"/>
                      </a:endParaRPr>
                    </a:p>
                    <a:p>
                      <a:pPr algn="ctr" fontAlgn="t">
                        <a:lnSpc>
                          <a:spcPct val="115000"/>
                        </a:lnSpc>
                        <a:spcBef>
                          <a:spcPts val="0"/>
                        </a:spcBef>
                        <a:spcAft>
                          <a:spcPts val="0"/>
                        </a:spcAft>
                      </a:pPr>
                      <a:r>
                        <a:rPr lang="fr-FR" sz="2400" b="1" i="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b="1" i="0" u="none" strike="noStrike" dirty="0">
                          <a:solidFill>
                            <a:srgbClr val="000000"/>
                          </a:solidFill>
                          <a:effectLst/>
                          <a:latin typeface="+mn-lt"/>
                          <a:ea typeface="Calibri" panose="020F0502020204030204" pitchFamily="34" charset="0"/>
                          <a:cs typeface="Times New Roman" panose="02020603050405020304" pitchFamily="18" charset="0"/>
                        </a:rPr>
                        <a:t>Questions interprétatives </a:t>
                      </a:r>
                      <a:endParaRPr lang="fr-FR" sz="2400" b="0" i="0" u="none" strike="noStrike" dirty="0">
                        <a:effectLst/>
                        <a:latin typeface="+mn-lt"/>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t">
                        <a:lnSpc>
                          <a:spcPct val="115000"/>
                        </a:lnSpc>
                        <a:spcBef>
                          <a:spcPts val="0"/>
                        </a:spcBef>
                        <a:spcAft>
                          <a:spcPts val="0"/>
                        </a:spcAft>
                      </a:pPr>
                      <a:r>
                        <a:rPr lang="fr-FR" sz="2400" b="1"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fr-FR" sz="2400" b="0" i="0" u="none" strike="noStrike" dirty="0">
                        <a:effectLst/>
                        <a:latin typeface="Arial" panose="020B0604020202020204" pitchFamily="34" charset="0"/>
                      </a:endParaRPr>
                    </a:p>
                    <a:p>
                      <a:pPr algn="ctr" fontAlgn="t">
                        <a:lnSpc>
                          <a:spcPct val="115000"/>
                        </a:lnSpc>
                        <a:spcBef>
                          <a:spcPts val="0"/>
                        </a:spcBef>
                        <a:spcAft>
                          <a:spcPts val="0"/>
                        </a:spcAft>
                      </a:pPr>
                      <a:r>
                        <a:rPr lang="fr-FR" sz="2400" b="1" i="0" u="none" strike="noStrike" dirty="0">
                          <a:solidFill>
                            <a:srgbClr val="000000"/>
                          </a:solidFill>
                          <a:effectLst/>
                          <a:latin typeface="+mn-lt"/>
                          <a:ea typeface="Calibri" panose="020F0502020204030204" pitchFamily="34" charset="0"/>
                          <a:cs typeface="Times New Roman" panose="02020603050405020304" pitchFamily="18" charset="0"/>
                        </a:rPr>
                        <a:t>Questions ouvertes</a:t>
                      </a:r>
                      <a:endParaRPr lang="fr-FR" sz="2400" b="0" i="0" u="none" strike="noStrike" dirty="0">
                        <a:effectLst/>
                        <a:latin typeface="+mn-lt"/>
                      </a:endParaRPr>
                    </a:p>
                    <a:p>
                      <a:pPr algn="ctr" fontAlgn="t">
                        <a:lnSpc>
                          <a:spcPct val="115000"/>
                        </a:lnSpc>
                        <a:spcBef>
                          <a:spcPts val="0"/>
                        </a:spcBef>
                        <a:spcAft>
                          <a:spcPts val="0"/>
                        </a:spcAft>
                      </a:pPr>
                      <a:r>
                        <a:rPr lang="fr-FR" sz="2400" b="0" i="1" u="none" strike="noStrike" dirty="0">
                          <a:solidFill>
                            <a:srgbClr val="000000"/>
                          </a:solidFill>
                          <a:effectLst/>
                          <a:latin typeface="+mn-lt"/>
                          <a:ea typeface="Calibri" panose="020F0502020204030204" pitchFamily="34" charset="0"/>
                          <a:cs typeface="Times New Roman" panose="02020603050405020304" pitchFamily="18" charset="0"/>
                        </a:rPr>
                        <a:t>qui mettent  l’aspect technique au service de la compréhension</a:t>
                      </a:r>
                      <a:endParaRPr lang="fr-FR" sz="2400" b="0" i="0" u="none" strike="noStrike" dirty="0">
                        <a:effectLst/>
                        <a:latin typeface="+mn-lt"/>
                      </a:endParaRPr>
                    </a:p>
                    <a:p>
                      <a:pPr algn="ctr" fontAlgn="t">
                        <a:lnSpc>
                          <a:spcPct val="115000"/>
                        </a:lnSpc>
                        <a:spcBef>
                          <a:spcPts val="0"/>
                        </a:spcBef>
                        <a:spcAft>
                          <a:spcPts val="0"/>
                        </a:spcAft>
                      </a:pPr>
                      <a:r>
                        <a:rPr lang="fr-FR" sz="2400" b="1"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fr-FR" sz="2400" b="0" i="0" u="none" strike="noStrike" dirty="0">
                        <a:effectLst/>
                        <a:latin typeface="Arial" panose="020B0604020202020204" pitchFamily="34" charset="0"/>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643446075"/>
                  </a:ext>
                </a:extLst>
              </a:tr>
              <a:tr h="2521527">
                <a:tc>
                  <a:txBody>
                    <a:bodyPr/>
                    <a:lstStyle/>
                    <a:p>
                      <a:pPr algn="l" fontAlgn="t">
                        <a:lnSpc>
                          <a:spcPct val="150000"/>
                        </a:lnSpc>
                        <a:spcBef>
                          <a:spcPts val="0"/>
                        </a:spcBef>
                        <a:spcAft>
                          <a:spcPts val="0"/>
                        </a:spcAft>
                      </a:pPr>
                      <a:r>
                        <a:rPr lang="fr-FR"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fr-FR" sz="2000" b="0" i="0" u="none" strike="noStrike" dirty="0">
                          <a:solidFill>
                            <a:srgbClr val="0070C0"/>
                          </a:solidFill>
                          <a:effectLst/>
                          <a:latin typeface="+mj-lt"/>
                          <a:ea typeface="Calibri" panose="020F0502020204030204" pitchFamily="34" charset="0"/>
                          <a:cs typeface="Times New Roman" panose="02020603050405020304" pitchFamily="18" charset="0"/>
                        </a:rPr>
                        <a:t>Analysez la </a:t>
                      </a:r>
                      <a:r>
                        <a:rPr lang="fr-FR" sz="2000" b="0" i="0" u="sng" strike="noStrike" dirty="0">
                          <a:solidFill>
                            <a:srgbClr val="0070C0"/>
                          </a:solidFill>
                          <a:effectLst/>
                          <a:latin typeface="+mj-lt"/>
                          <a:ea typeface="Calibri" panose="020F0502020204030204" pitchFamily="34" charset="0"/>
                          <a:cs typeface="Times New Roman" panose="02020603050405020304" pitchFamily="18" charset="0"/>
                        </a:rPr>
                        <a:t>formation du mot</a:t>
                      </a:r>
                      <a:r>
                        <a:rPr lang="fr-FR" sz="2000" b="0" i="0" u="none" strike="noStrike" dirty="0">
                          <a:solidFill>
                            <a:srgbClr val="0070C0"/>
                          </a:solidFill>
                          <a:effectLst/>
                          <a:latin typeface="+mj-lt"/>
                          <a:ea typeface="Calibri" panose="020F0502020204030204" pitchFamily="34" charset="0"/>
                          <a:cs typeface="Times New Roman" panose="02020603050405020304" pitchFamily="18" charset="0"/>
                        </a:rPr>
                        <a:t> «  inquiétude »</a:t>
                      </a:r>
                      <a:endParaRPr lang="fr-FR" sz="2000" b="0" i="0" u="none" strike="noStrike" dirty="0">
                        <a:effectLst/>
                        <a:latin typeface="+mj-lt"/>
                      </a:endParaRPr>
                    </a:p>
                    <a:p>
                      <a:pPr algn="l" fontAlgn="t">
                        <a:lnSpc>
                          <a:spcPct val="150000"/>
                        </a:lnSpc>
                        <a:spcBef>
                          <a:spcPts val="0"/>
                        </a:spcBef>
                        <a:spcAft>
                          <a:spcPts val="0"/>
                        </a:spcAft>
                      </a:pPr>
                      <a:r>
                        <a:rPr lang="fr-FR"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fr-FR" sz="2000" b="0" i="0" u="none" strike="noStrike" dirty="0">
                        <a:effectLst/>
                        <a:latin typeface="Arial" panose="020B0604020202020204" pitchFamily="34" charset="0"/>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50000"/>
                        </a:lnSpc>
                        <a:spcBef>
                          <a:spcPts val="0"/>
                        </a:spcBef>
                        <a:spcAft>
                          <a:spcPts val="0"/>
                        </a:spcAft>
                      </a:pPr>
                      <a:r>
                        <a:rPr lang="fr-FR"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fr-FR" sz="2000" b="0" i="0" u="sng" strike="noStrike" dirty="0">
                          <a:solidFill>
                            <a:srgbClr val="0070C0"/>
                          </a:solidFill>
                          <a:effectLst/>
                          <a:latin typeface="+mj-lt"/>
                          <a:ea typeface="Calibri" panose="020F0502020204030204" pitchFamily="34" charset="0"/>
                          <a:cs typeface="Times New Roman" panose="02020603050405020304" pitchFamily="18" charset="0"/>
                        </a:rPr>
                        <a:t>Expliquez en contexte le sens</a:t>
                      </a:r>
                      <a:r>
                        <a:rPr lang="fr-FR" sz="2000" b="0" i="0" u="none" strike="noStrike" dirty="0">
                          <a:solidFill>
                            <a:srgbClr val="0070C0"/>
                          </a:solidFill>
                          <a:effectLst/>
                          <a:latin typeface="+mj-lt"/>
                          <a:ea typeface="Calibri" panose="020F0502020204030204" pitchFamily="34" charset="0"/>
                          <a:cs typeface="Times New Roman" panose="02020603050405020304" pitchFamily="18" charset="0"/>
                        </a:rPr>
                        <a:t> de l’adjectif </a:t>
                      </a:r>
                      <a:r>
                        <a:rPr lang="fr-FR" sz="2000" b="0" i="1" u="none" strike="noStrike" dirty="0">
                          <a:solidFill>
                            <a:srgbClr val="0070C0"/>
                          </a:solidFill>
                          <a:effectLst/>
                          <a:latin typeface="+mj-lt"/>
                          <a:ea typeface="Calibri" panose="020F0502020204030204" pitchFamily="34" charset="0"/>
                          <a:cs typeface="Times New Roman" panose="02020603050405020304" pitchFamily="18" charset="0"/>
                        </a:rPr>
                        <a:t>vulnérable </a:t>
                      </a:r>
                      <a:r>
                        <a:rPr lang="fr-FR" sz="2000" b="0" i="1" u="none" strike="noStrike" dirty="0">
                          <a:effectLst/>
                          <a:latin typeface="+mj-lt"/>
                          <a:ea typeface="Calibri" panose="020F0502020204030204" pitchFamily="34" charset="0"/>
                          <a:cs typeface="Times New Roman" panose="02020603050405020304" pitchFamily="18" charset="0"/>
                        </a:rPr>
                        <a:t>:</a:t>
                      </a:r>
                      <a:endParaRPr lang="fr-FR" sz="2000" b="0" i="0" u="none" strike="noStrike" dirty="0">
                        <a:effectLst/>
                        <a:latin typeface="+mj-lt"/>
                      </a:endParaRPr>
                    </a:p>
                    <a:p>
                      <a:pPr algn="l" fontAlgn="t">
                        <a:lnSpc>
                          <a:spcPct val="150000"/>
                        </a:lnSpc>
                        <a:spcBef>
                          <a:spcPts val="0"/>
                        </a:spcBef>
                        <a:spcAft>
                          <a:spcPts val="0"/>
                        </a:spcAft>
                      </a:pPr>
                      <a:r>
                        <a:rPr lang="fr-FR" sz="2000" b="0" i="1" u="none" strike="noStrike" dirty="0">
                          <a:effectLst/>
                          <a:latin typeface="+mj-lt"/>
                          <a:ea typeface="Calibri" panose="020F0502020204030204" pitchFamily="34" charset="0"/>
                          <a:cs typeface="Times New Roman" panose="02020603050405020304" pitchFamily="18" charset="0"/>
                        </a:rPr>
                        <a:t>« …des petits piétons étrangement vulnérables et furtifs et mous… (l.4) »</a:t>
                      </a:r>
                      <a:endParaRPr lang="fr-FR" sz="2000" b="0" i="0" u="none" strike="noStrike" dirty="0">
                        <a:effectLst/>
                        <a:latin typeface="+mj-lt"/>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50000"/>
                        </a:lnSpc>
                        <a:spcBef>
                          <a:spcPts val="0"/>
                        </a:spcBef>
                        <a:spcAft>
                          <a:spcPts val="0"/>
                        </a:spcAft>
                      </a:pPr>
                      <a:r>
                        <a:rPr lang="fr-FR" sz="20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r>
                        <a:rPr lang="fr-FR" sz="2000" b="0" i="0" u="none" strike="noStrike" dirty="0">
                          <a:solidFill>
                            <a:srgbClr val="0070C0"/>
                          </a:solidFill>
                          <a:effectLst/>
                          <a:latin typeface="+mj-lt"/>
                          <a:ea typeface="Calibri" panose="020F0502020204030204" pitchFamily="34" charset="0"/>
                          <a:cs typeface="Times New Roman" panose="02020603050405020304" pitchFamily="18" charset="0"/>
                        </a:rPr>
                        <a:t>Comment le lexique employé dans le texte construit-il peu à peu l’image des enfers ?</a:t>
                      </a:r>
                      <a:endParaRPr lang="fr-FR" sz="2000" b="0" i="0" u="none" strike="noStrike" dirty="0">
                        <a:effectLst/>
                        <a:latin typeface="+mj-lt"/>
                      </a:endParaRPr>
                    </a:p>
                  </a:txBody>
                  <a:tcPr marL="63217" marR="63217" marT="87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277704"/>
                  </a:ext>
                </a:extLst>
              </a:tr>
            </a:tbl>
          </a:graphicData>
        </a:graphic>
      </p:graphicFrame>
      <p:sp>
        <p:nvSpPr>
          <p:cNvPr id="5" name="Flèche droite 1">
            <a:extLst>
              <a:ext uri="{FF2B5EF4-FFF2-40B4-BE49-F238E27FC236}">
                <a16:creationId xmlns:a16="http://schemas.microsoft.com/office/drawing/2014/main" id="{347F5EFB-4508-43EA-B63E-BA066175E111}"/>
              </a:ext>
            </a:extLst>
          </p:cNvPr>
          <p:cNvSpPr/>
          <p:nvPr/>
        </p:nvSpPr>
        <p:spPr>
          <a:xfrm>
            <a:off x="6292850" y="8848725"/>
            <a:ext cx="33813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6" name="Flèche droite 2">
            <a:extLst>
              <a:ext uri="{FF2B5EF4-FFF2-40B4-BE49-F238E27FC236}">
                <a16:creationId xmlns:a16="http://schemas.microsoft.com/office/drawing/2014/main" id="{5983D507-8AAB-40B5-B0D0-29270B8005BD}"/>
              </a:ext>
            </a:extLst>
          </p:cNvPr>
          <p:cNvSpPr/>
          <p:nvPr/>
        </p:nvSpPr>
        <p:spPr>
          <a:xfrm>
            <a:off x="8216900" y="8837613"/>
            <a:ext cx="320675" cy="1635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524698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sz="1900" dirty="0">
                <a:solidFill>
                  <a:srgbClr val="FFFFFF"/>
                </a:solidFill>
              </a:rPr>
              <a:t>Un barème</a:t>
            </a: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a:bodyPr>
          <a:lstStyle/>
          <a:p>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Une épreuve sur 20 pour que vous ou vos camarades puissiez vous auto-évaluer) :</a:t>
            </a:r>
          </a:p>
          <a:p>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10 points pour la langue et le lexique à répartir (évitez les 0,25 point), </a:t>
            </a:r>
          </a:p>
          <a:p>
            <a:r>
              <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10 points pour l’essai (voir grille plus bas).</a:t>
            </a:r>
          </a:p>
          <a:p>
            <a:endParaRPr lang="fr-FR" sz="2400" dirty="0"/>
          </a:p>
        </p:txBody>
      </p:sp>
    </p:spTree>
    <p:extLst>
      <p:ext uri="{BB962C8B-B14F-4D97-AF65-F5344CB8AC3E}">
        <p14:creationId xmlns:p14="http://schemas.microsoft.com/office/powerpoint/2010/main" val="2842406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900" b="1" dirty="0">
                <a:solidFill>
                  <a:srgbClr val="FFFFFF"/>
                </a:solidFill>
              </a:rPr>
              <a:t>Critères d’évaluation et barème indicatif pour l’essai </a:t>
            </a:r>
            <a:endParaRPr lang="fr-FR" sz="19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5" y="1402080"/>
            <a:ext cx="5320696" cy="4053840"/>
          </a:xfrm>
        </p:spPr>
        <p:txBody>
          <a:bodyPr anchor="ctr">
            <a:norm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Barème provisoire sur 10 points</a:t>
            </a:r>
          </a:p>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Remarque : Ecriture à la première personne possible</a:t>
            </a:r>
          </a:p>
          <a:p>
            <a:endParaRPr lang="fr-FR" sz="2400" dirty="0"/>
          </a:p>
        </p:txBody>
      </p:sp>
    </p:spTree>
    <p:extLst>
      <p:ext uri="{BB962C8B-B14F-4D97-AF65-F5344CB8AC3E}">
        <p14:creationId xmlns:p14="http://schemas.microsoft.com/office/powerpoint/2010/main" val="3426507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1B7E-10B9-4228-856F-D2A2B224D539}"/>
              </a:ext>
            </a:extLst>
          </p:cNvPr>
          <p:cNvSpPr>
            <a:spLocks noGrp="1"/>
          </p:cNvSpPr>
          <p:nvPr>
            <p:ph type="title"/>
          </p:nvPr>
        </p:nvSpPr>
        <p:spPr>
          <a:xfrm>
            <a:off x="995364" y="427208"/>
            <a:ext cx="9901236" cy="1188720"/>
          </a:xfrm>
          <a:noFill/>
          <a:ln>
            <a:solidFill>
              <a:schemeClr val="bg1"/>
            </a:solidFill>
          </a:ln>
        </p:spPr>
        <p:txBody>
          <a:bodyPr wrap="square">
            <a:noAutofit/>
          </a:bodyPr>
          <a:lstStyle/>
          <a:p>
            <a:pPr>
              <a:lnSpc>
                <a:spcPct val="107000"/>
              </a:lnSpc>
              <a:spcAft>
                <a:spcPts val="800"/>
              </a:spcAft>
            </a:pPr>
            <a:r>
              <a:rPr lang="fr-FR" b="1" dirty="0">
                <a:effectLst/>
                <a:latin typeface="Calibri" panose="020F0502020204030204" pitchFamily="34" charset="0"/>
                <a:ea typeface="Calibri" panose="020F0502020204030204" pitchFamily="34" charset="0"/>
                <a:cs typeface="Times New Roman" panose="02020603050405020304" pitchFamily="18" charset="0"/>
              </a:rPr>
              <a:t>Prise en compte du sujet et effort de définition des enjeux de la question (0 à 2 points)</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Espace réservé du contenu 17">
            <a:extLst>
              <a:ext uri="{FF2B5EF4-FFF2-40B4-BE49-F238E27FC236}">
                <a16:creationId xmlns:a16="http://schemas.microsoft.com/office/drawing/2014/main" id="{EE2BC0DE-F7AA-47C1-AA11-0D7B655DF4EC}"/>
              </a:ext>
            </a:extLst>
          </p:cNvPr>
          <p:cNvSpPr>
            <a:spLocks noGrp="1"/>
          </p:cNvSpPr>
          <p:nvPr>
            <p:ph idx="1"/>
          </p:nvPr>
        </p:nvSpPr>
        <p:spPr/>
        <p:txBody>
          <a:bodyPr/>
          <a:lstStyle/>
          <a:p>
            <a:endParaRPr lang="fr-FR"/>
          </a:p>
        </p:txBody>
      </p:sp>
      <p:graphicFrame>
        <p:nvGraphicFramePr>
          <p:cNvPr id="10" name="Tableau 9">
            <a:extLst>
              <a:ext uri="{FF2B5EF4-FFF2-40B4-BE49-F238E27FC236}">
                <a16:creationId xmlns:a16="http://schemas.microsoft.com/office/drawing/2014/main" id="{CA0087EB-E573-4AEB-9B08-BF4EA5015EAB}"/>
              </a:ext>
            </a:extLst>
          </p:cNvPr>
          <p:cNvGraphicFramePr>
            <a:graphicFrameLocks noGrp="1"/>
          </p:cNvGraphicFramePr>
          <p:nvPr/>
        </p:nvGraphicFramePr>
        <p:xfrm>
          <a:off x="1403498" y="1782531"/>
          <a:ext cx="9282223" cy="4426299"/>
        </p:xfrm>
        <a:graphic>
          <a:graphicData uri="http://schemas.openxmlformats.org/drawingml/2006/table">
            <a:tbl>
              <a:tblPr firstRow="1" firstCol="1" bandRow="1"/>
              <a:tblGrid>
                <a:gridCol w="2875704">
                  <a:extLst>
                    <a:ext uri="{9D8B030D-6E8A-4147-A177-3AD203B41FA5}">
                      <a16:colId xmlns:a16="http://schemas.microsoft.com/office/drawing/2014/main" val="1981227380"/>
                    </a:ext>
                  </a:extLst>
                </a:gridCol>
                <a:gridCol w="3117902">
                  <a:extLst>
                    <a:ext uri="{9D8B030D-6E8A-4147-A177-3AD203B41FA5}">
                      <a16:colId xmlns:a16="http://schemas.microsoft.com/office/drawing/2014/main" val="1662757091"/>
                    </a:ext>
                  </a:extLst>
                </a:gridCol>
                <a:gridCol w="3288617">
                  <a:extLst>
                    <a:ext uri="{9D8B030D-6E8A-4147-A177-3AD203B41FA5}">
                      <a16:colId xmlns:a16="http://schemas.microsoft.com/office/drawing/2014/main" val="1622229676"/>
                    </a:ext>
                  </a:extLst>
                </a:gridCol>
              </a:tblGrid>
              <a:tr h="692435">
                <a:tc gridSpan="3">
                  <a:txBody>
                    <a:bodyPr/>
                    <a:lstStyle/>
                    <a:p>
                      <a:pPr algn="l">
                        <a:lnSpc>
                          <a:spcPct val="107000"/>
                        </a:lnSpc>
                        <a:spcAft>
                          <a:spcPts val="800"/>
                        </a:spcAft>
                        <a:tabLst>
                          <a:tab pos="899795" algn="l"/>
                        </a:tabLst>
                      </a:pPr>
                      <a:r>
                        <a:rPr lang="fr-FR"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Moins                                                                                           Plus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80061917"/>
                  </a:ext>
                </a:extLst>
              </a:tr>
              <a:tr h="3367186">
                <a:tc>
                  <a:txBody>
                    <a:bodyPr/>
                    <a:lstStyle/>
                    <a:p>
                      <a:pPr algn="l">
                        <a:lnSpc>
                          <a:spcPct val="107000"/>
                        </a:lnSpc>
                        <a:spcAft>
                          <a:spcPts val="800"/>
                        </a:spcAft>
                      </a:pPr>
                      <a:r>
                        <a:rPr lang="fr-F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sujet n’est pas pris en compte et les enjeux de la question ne sont ni  identifiés, ni définis, ni explicités.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fr-F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sujet et les enjeux sont identifiés mais ces derniers ne sont pas suffisamment définis, ni explicités.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sujet est pris en compte et les enjeux de la question sont clairement identifiés, définis, et explicités.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923718827"/>
                  </a:ext>
                </a:extLst>
              </a:tr>
            </a:tbl>
          </a:graphicData>
        </a:graphic>
      </p:graphicFrame>
      <p:cxnSp>
        <p:nvCxnSpPr>
          <p:cNvPr id="4" name="Connecteur droit avec flèche 3">
            <a:extLst>
              <a:ext uri="{FF2B5EF4-FFF2-40B4-BE49-F238E27FC236}">
                <a16:creationId xmlns:a16="http://schemas.microsoft.com/office/drawing/2014/main" id="{C2C7F784-ECD0-4348-AF6A-F9C3BBD55C10}"/>
              </a:ext>
            </a:extLst>
          </p:cNvPr>
          <p:cNvCxnSpPr/>
          <p:nvPr/>
        </p:nvCxnSpPr>
        <p:spPr>
          <a:xfrm>
            <a:off x="2793304" y="2116899"/>
            <a:ext cx="6576164" cy="0"/>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723339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1B7E-10B9-4228-856F-D2A2B224D539}"/>
              </a:ext>
            </a:extLst>
          </p:cNvPr>
          <p:cNvSpPr>
            <a:spLocks noGrp="1"/>
          </p:cNvSpPr>
          <p:nvPr>
            <p:ph type="title"/>
          </p:nvPr>
        </p:nvSpPr>
        <p:spPr>
          <a:xfrm>
            <a:off x="381000" y="427208"/>
            <a:ext cx="11125200" cy="1188720"/>
          </a:xfrm>
          <a:noFill/>
          <a:ln>
            <a:solidFill>
              <a:schemeClr val="bg1"/>
            </a:solidFill>
          </a:ln>
        </p:spPr>
        <p:txBody>
          <a:bodyPr wrap="square">
            <a:noAutofit/>
          </a:bodyPr>
          <a:lstStyle/>
          <a:p>
            <a:pPr>
              <a:lnSpc>
                <a:spcPct val="107000"/>
              </a:lnSpc>
              <a:spcAft>
                <a:spcPts val="800"/>
              </a:spcAft>
            </a:pPr>
            <a:r>
              <a:rPr lang="fr-FR" b="1" dirty="0">
                <a:effectLst/>
                <a:latin typeface="Calibri" panose="020F0502020204030204" pitchFamily="34" charset="0"/>
                <a:ea typeface="Calibri" panose="020F0502020204030204" pitchFamily="34" charset="0"/>
                <a:cs typeface="Times New Roman" panose="02020603050405020304" pitchFamily="18" charset="0"/>
              </a:rPr>
              <a:t>Capacité à prendre appui sur la connaissance et la compréhension du texte proposé pour traiter de façon pertinente le sujet proposé (0 à 2 points)</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Espace réservé du contenu 17">
            <a:extLst>
              <a:ext uri="{FF2B5EF4-FFF2-40B4-BE49-F238E27FC236}">
                <a16:creationId xmlns:a16="http://schemas.microsoft.com/office/drawing/2014/main" id="{EE2BC0DE-F7AA-47C1-AA11-0D7B655DF4EC}"/>
              </a:ext>
            </a:extLst>
          </p:cNvPr>
          <p:cNvSpPr>
            <a:spLocks noGrp="1"/>
          </p:cNvSpPr>
          <p:nvPr>
            <p:ph idx="1"/>
          </p:nvPr>
        </p:nvSpPr>
        <p:spPr/>
        <p:txBody>
          <a:bodyPr/>
          <a:lstStyle/>
          <a:p>
            <a:endParaRPr lang="fr-FR"/>
          </a:p>
        </p:txBody>
      </p:sp>
      <p:graphicFrame>
        <p:nvGraphicFramePr>
          <p:cNvPr id="10" name="Tableau 9">
            <a:extLst>
              <a:ext uri="{FF2B5EF4-FFF2-40B4-BE49-F238E27FC236}">
                <a16:creationId xmlns:a16="http://schemas.microsoft.com/office/drawing/2014/main" id="{CA0087EB-E573-4AEB-9B08-BF4EA5015EAB}"/>
              </a:ext>
            </a:extLst>
          </p:cNvPr>
          <p:cNvGraphicFramePr>
            <a:graphicFrameLocks noGrp="1"/>
          </p:cNvGraphicFramePr>
          <p:nvPr/>
        </p:nvGraphicFramePr>
        <p:xfrm>
          <a:off x="1403498" y="1782531"/>
          <a:ext cx="9282223" cy="4059621"/>
        </p:xfrm>
        <a:graphic>
          <a:graphicData uri="http://schemas.openxmlformats.org/drawingml/2006/table">
            <a:tbl>
              <a:tblPr firstRow="1" firstCol="1" bandRow="1"/>
              <a:tblGrid>
                <a:gridCol w="2875704">
                  <a:extLst>
                    <a:ext uri="{9D8B030D-6E8A-4147-A177-3AD203B41FA5}">
                      <a16:colId xmlns:a16="http://schemas.microsoft.com/office/drawing/2014/main" val="1981227380"/>
                    </a:ext>
                  </a:extLst>
                </a:gridCol>
                <a:gridCol w="3117902">
                  <a:extLst>
                    <a:ext uri="{9D8B030D-6E8A-4147-A177-3AD203B41FA5}">
                      <a16:colId xmlns:a16="http://schemas.microsoft.com/office/drawing/2014/main" val="1662757091"/>
                    </a:ext>
                  </a:extLst>
                </a:gridCol>
                <a:gridCol w="3288617">
                  <a:extLst>
                    <a:ext uri="{9D8B030D-6E8A-4147-A177-3AD203B41FA5}">
                      <a16:colId xmlns:a16="http://schemas.microsoft.com/office/drawing/2014/main" val="1622229676"/>
                    </a:ext>
                  </a:extLst>
                </a:gridCol>
              </a:tblGrid>
              <a:tr h="692435">
                <a:tc gridSpan="3">
                  <a:txBody>
                    <a:bodyPr/>
                    <a:lstStyle/>
                    <a:p>
                      <a:pPr algn="l">
                        <a:lnSpc>
                          <a:spcPct val="107000"/>
                        </a:lnSpc>
                        <a:spcAft>
                          <a:spcPts val="800"/>
                        </a:spcAft>
                        <a:tabLst>
                          <a:tab pos="899795" algn="l"/>
                        </a:tabLst>
                      </a:pPr>
                      <a:r>
                        <a:rPr lang="fr-FR"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Moins                                                                                           Plus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80061917"/>
                  </a:ext>
                </a:extLst>
              </a:tr>
              <a:tr h="3367186">
                <a:tc>
                  <a:txBody>
                    <a:bodyPr/>
                    <a:lstStyle/>
                    <a:p>
                      <a:pPr algn="l">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Absence de prise en compte du texte proposé.</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800" kern="1200" dirty="0">
                          <a:solidFill>
                            <a:schemeClr val="tx1"/>
                          </a:solidFill>
                          <a:effectLst/>
                          <a:latin typeface="+mn-lt"/>
                          <a:ea typeface="+mn-ea"/>
                          <a:cs typeface="+mn-cs"/>
                        </a:rPr>
                        <a:t>Le texte proposé est pris en compte mais sa compréhension ne permet de traiter le sujet proposé que de façon partielle.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800" kern="1200" dirty="0">
                          <a:solidFill>
                            <a:schemeClr val="tx1"/>
                          </a:solidFill>
                          <a:effectLst/>
                          <a:latin typeface="+mn-lt"/>
                          <a:ea typeface="+mn-ea"/>
                          <a:cs typeface="+mn-cs"/>
                        </a:rPr>
                        <a:t>La compréhension du texte proposé permet de traiter de façon pertinente le sujet proposé.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923718827"/>
                  </a:ext>
                </a:extLst>
              </a:tr>
            </a:tbl>
          </a:graphicData>
        </a:graphic>
      </p:graphicFrame>
      <p:cxnSp>
        <p:nvCxnSpPr>
          <p:cNvPr id="5" name="Connecteur droit avec flèche 4">
            <a:extLst>
              <a:ext uri="{FF2B5EF4-FFF2-40B4-BE49-F238E27FC236}">
                <a16:creationId xmlns:a16="http://schemas.microsoft.com/office/drawing/2014/main" id="{980F38D7-C651-48C3-B1DF-ACBAF56967B8}"/>
              </a:ext>
            </a:extLst>
          </p:cNvPr>
          <p:cNvCxnSpPr/>
          <p:nvPr/>
        </p:nvCxnSpPr>
        <p:spPr>
          <a:xfrm>
            <a:off x="2793304" y="2116899"/>
            <a:ext cx="6576164" cy="0"/>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955138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1B7E-10B9-4228-856F-D2A2B224D539}"/>
              </a:ext>
            </a:extLst>
          </p:cNvPr>
          <p:cNvSpPr>
            <a:spLocks noGrp="1"/>
          </p:cNvSpPr>
          <p:nvPr>
            <p:ph type="title"/>
          </p:nvPr>
        </p:nvSpPr>
        <p:spPr>
          <a:xfrm>
            <a:off x="1827897" y="427208"/>
            <a:ext cx="7729728" cy="1188720"/>
          </a:xfrm>
          <a:noFill/>
          <a:ln>
            <a:solidFill>
              <a:schemeClr val="bg1"/>
            </a:solidFill>
          </a:ln>
        </p:spPr>
        <p:txBody>
          <a:bodyPr wrap="square">
            <a:noAutofit/>
          </a:bodyPr>
          <a:lstStyle/>
          <a:p>
            <a:pPr>
              <a:lnSpc>
                <a:spcPct val="107000"/>
              </a:lnSpc>
              <a:spcAft>
                <a:spcPts val="800"/>
              </a:spcAft>
            </a:pPr>
            <a:r>
              <a:rPr lang="fr-FR" b="1" dirty="0">
                <a:effectLst/>
                <a:latin typeface="Calibri" panose="020F0502020204030204" pitchFamily="34" charset="0"/>
                <a:ea typeface="Calibri" panose="020F0502020204030204" pitchFamily="34" charset="0"/>
                <a:cs typeface="Times New Roman" panose="02020603050405020304" pitchFamily="18" charset="0"/>
              </a:rPr>
              <a:t>Introduction et conclusion de l’essai (0 à 2 points)</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Espace réservé du contenu 17">
            <a:extLst>
              <a:ext uri="{FF2B5EF4-FFF2-40B4-BE49-F238E27FC236}">
                <a16:creationId xmlns:a16="http://schemas.microsoft.com/office/drawing/2014/main" id="{EE2BC0DE-F7AA-47C1-AA11-0D7B655DF4EC}"/>
              </a:ext>
            </a:extLst>
          </p:cNvPr>
          <p:cNvSpPr>
            <a:spLocks noGrp="1"/>
          </p:cNvSpPr>
          <p:nvPr>
            <p:ph idx="1"/>
          </p:nvPr>
        </p:nvSpPr>
        <p:spPr/>
        <p:txBody>
          <a:bodyPr/>
          <a:lstStyle/>
          <a:p>
            <a:endParaRPr lang="fr-FR"/>
          </a:p>
        </p:txBody>
      </p:sp>
      <p:graphicFrame>
        <p:nvGraphicFramePr>
          <p:cNvPr id="10" name="Tableau 9">
            <a:extLst>
              <a:ext uri="{FF2B5EF4-FFF2-40B4-BE49-F238E27FC236}">
                <a16:creationId xmlns:a16="http://schemas.microsoft.com/office/drawing/2014/main" id="{CA0087EB-E573-4AEB-9B08-BF4EA5015EAB}"/>
              </a:ext>
            </a:extLst>
          </p:cNvPr>
          <p:cNvGraphicFramePr>
            <a:graphicFrameLocks noGrp="1"/>
          </p:cNvGraphicFramePr>
          <p:nvPr/>
        </p:nvGraphicFramePr>
        <p:xfrm>
          <a:off x="1403498" y="1782531"/>
          <a:ext cx="9282223" cy="4298854"/>
        </p:xfrm>
        <a:graphic>
          <a:graphicData uri="http://schemas.openxmlformats.org/drawingml/2006/table">
            <a:tbl>
              <a:tblPr firstRow="1" firstCol="1" bandRow="1"/>
              <a:tblGrid>
                <a:gridCol w="2875704">
                  <a:extLst>
                    <a:ext uri="{9D8B030D-6E8A-4147-A177-3AD203B41FA5}">
                      <a16:colId xmlns:a16="http://schemas.microsoft.com/office/drawing/2014/main" val="1981227380"/>
                    </a:ext>
                  </a:extLst>
                </a:gridCol>
                <a:gridCol w="3117902">
                  <a:extLst>
                    <a:ext uri="{9D8B030D-6E8A-4147-A177-3AD203B41FA5}">
                      <a16:colId xmlns:a16="http://schemas.microsoft.com/office/drawing/2014/main" val="1662757091"/>
                    </a:ext>
                  </a:extLst>
                </a:gridCol>
                <a:gridCol w="3288617">
                  <a:extLst>
                    <a:ext uri="{9D8B030D-6E8A-4147-A177-3AD203B41FA5}">
                      <a16:colId xmlns:a16="http://schemas.microsoft.com/office/drawing/2014/main" val="1622229676"/>
                    </a:ext>
                  </a:extLst>
                </a:gridCol>
              </a:tblGrid>
              <a:tr h="692435">
                <a:tc gridSpan="3">
                  <a:txBody>
                    <a:bodyPr/>
                    <a:lstStyle/>
                    <a:p>
                      <a:pPr algn="l">
                        <a:lnSpc>
                          <a:spcPct val="107000"/>
                        </a:lnSpc>
                        <a:spcAft>
                          <a:spcPts val="800"/>
                        </a:spcAft>
                        <a:tabLst>
                          <a:tab pos="899795" algn="l"/>
                        </a:tabLst>
                      </a:pPr>
                      <a:r>
                        <a:rPr lang="fr-FR"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Moins                                                                                           Plus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80061917"/>
                  </a:ext>
                </a:extLst>
              </a:tr>
              <a:tr h="3367186">
                <a:tc>
                  <a:txBody>
                    <a:bodyPr/>
                    <a:lstStyle/>
                    <a:p>
                      <a:pPr algn="l">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L’introduction et/ou la conclusion est/sont trop généraliste(s) ou absente(s).</a:t>
                      </a: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L’introduction ne permet pas au lecteur de comprendre les enjeux de la question. La question posée est obscure.</a:t>
                      </a:r>
                    </a:p>
                    <a:p>
                      <a:pPr algn="l">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La conclusion ne synthétise pas la réflexion.</a:t>
                      </a: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lnSpc>
                          <a:spcPct val="107000"/>
                        </a:lnSpc>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L’introduction dégage brièvement les enjeux de la question. La question est clairement formulée. Le plan est annoncé et permet de répondre à la question posée.</a:t>
                      </a: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923718827"/>
                  </a:ext>
                </a:extLst>
              </a:tr>
            </a:tbl>
          </a:graphicData>
        </a:graphic>
      </p:graphicFrame>
      <p:cxnSp>
        <p:nvCxnSpPr>
          <p:cNvPr id="5" name="Connecteur droit avec flèche 4">
            <a:extLst>
              <a:ext uri="{FF2B5EF4-FFF2-40B4-BE49-F238E27FC236}">
                <a16:creationId xmlns:a16="http://schemas.microsoft.com/office/drawing/2014/main" id="{4EB42140-9A4E-4D78-9991-0278E0B0E9A5}"/>
              </a:ext>
            </a:extLst>
          </p:cNvPr>
          <p:cNvCxnSpPr/>
          <p:nvPr/>
        </p:nvCxnSpPr>
        <p:spPr>
          <a:xfrm>
            <a:off x="2793304" y="2116899"/>
            <a:ext cx="6576164" cy="0"/>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710261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1B7E-10B9-4228-856F-D2A2B224D539}"/>
              </a:ext>
            </a:extLst>
          </p:cNvPr>
          <p:cNvSpPr>
            <a:spLocks noGrp="1"/>
          </p:cNvSpPr>
          <p:nvPr>
            <p:ph type="title"/>
          </p:nvPr>
        </p:nvSpPr>
        <p:spPr>
          <a:xfrm>
            <a:off x="1827897" y="427208"/>
            <a:ext cx="7729728" cy="1188720"/>
          </a:xfrm>
          <a:noFill/>
          <a:ln>
            <a:solidFill>
              <a:schemeClr val="bg1"/>
            </a:solidFill>
          </a:ln>
        </p:spPr>
        <p:txBody>
          <a:bodyPr wrap="square">
            <a:noAutofit/>
          </a:bodyPr>
          <a:lstStyle/>
          <a:p>
            <a:pPr>
              <a:lnSpc>
                <a:spcPct val="107000"/>
              </a:lnSpc>
              <a:spcAft>
                <a:spcPts val="800"/>
              </a:spcAft>
            </a:pPr>
            <a:r>
              <a:rPr lang="fr-FR" b="1" dirty="0">
                <a:effectLst/>
                <a:latin typeface="Calibri" panose="020F0502020204030204" pitchFamily="34" charset="0"/>
                <a:ea typeface="Calibri" panose="020F0502020204030204" pitchFamily="34" charset="0"/>
                <a:cs typeface="Times New Roman" panose="02020603050405020304" pitchFamily="18" charset="0"/>
              </a:rPr>
              <a:t>Qualité de l’expression (0 à 2 points)</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Espace réservé du contenu 17">
            <a:extLst>
              <a:ext uri="{FF2B5EF4-FFF2-40B4-BE49-F238E27FC236}">
                <a16:creationId xmlns:a16="http://schemas.microsoft.com/office/drawing/2014/main" id="{EE2BC0DE-F7AA-47C1-AA11-0D7B655DF4EC}"/>
              </a:ext>
            </a:extLst>
          </p:cNvPr>
          <p:cNvSpPr>
            <a:spLocks noGrp="1"/>
          </p:cNvSpPr>
          <p:nvPr>
            <p:ph idx="1"/>
          </p:nvPr>
        </p:nvSpPr>
        <p:spPr/>
        <p:txBody>
          <a:bodyPr/>
          <a:lstStyle/>
          <a:p>
            <a:endParaRPr lang="fr-FR"/>
          </a:p>
        </p:txBody>
      </p:sp>
      <p:graphicFrame>
        <p:nvGraphicFramePr>
          <p:cNvPr id="10" name="Tableau 9">
            <a:extLst>
              <a:ext uri="{FF2B5EF4-FFF2-40B4-BE49-F238E27FC236}">
                <a16:creationId xmlns:a16="http://schemas.microsoft.com/office/drawing/2014/main" id="{CA0087EB-E573-4AEB-9B08-BF4EA5015EAB}"/>
              </a:ext>
            </a:extLst>
          </p:cNvPr>
          <p:cNvGraphicFramePr>
            <a:graphicFrameLocks noGrp="1"/>
          </p:cNvGraphicFramePr>
          <p:nvPr/>
        </p:nvGraphicFramePr>
        <p:xfrm>
          <a:off x="1403498" y="1782531"/>
          <a:ext cx="9282223" cy="4350035"/>
        </p:xfrm>
        <a:graphic>
          <a:graphicData uri="http://schemas.openxmlformats.org/drawingml/2006/table">
            <a:tbl>
              <a:tblPr firstRow="1" firstCol="1" bandRow="1"/>
              <a:tblGrid>
                <a:gridCol w="2875704">
                  <a:extLst>
                    <a:ext uri="{9D8B030D-6E8A-4147-A177-3AD203B41FA5}">
                      <a16:colId xmlns:a16="http://schemas.microsoft.com/office/drawing/2014/main" val="1981227380"/>
                    </a:ext>
                  </a:extLst>
                </a:gridCol>
                <a:gridCol w="3117902">
                  <a:extLst>
                    <a:ext uri="{9D8B030D-6E8A-4147-A177-3AD203B41FA5}">
                      <a16:colId xmlns:a16="http://schemas.microsoft.com/office/drawing/2014/main" val="1662757091"/>
                    </a:ext>
                  </a:extLst>
                </a:gridCol>
                <a:gridCol w="3288617">
                  <a:extLst>
                    <a:ext uri="{9D8B030D-6E8A-4147-A177-3AD203B41FA5}">
                      <a16:colId xmlns:a16="http://schemas.microsoft.com/office/drawing/2014/main" val="1622229676"/>
                    </a:ext>
                  </a:extLst>
                </a:gridCol>
              </a:tblGrid>
              <a:tr h="692435">
                <a:tc gridSpan="3">
                  <a:txBody>
                    <a:bodyPr/>
                    <a:lstStyle/>
                    <a:p>
                      <a:pPr algn="l">
                        <a:lnSpc>
                          <a:spcPct val="107000"/>
                        </a:lnSpc>
                        <a:spcAft>
                          <a:spcPts val="800"/>
                        </a:spcAft>
                        <a:tabLst>
                          <a:tab pos="899795" algn="l"/>
                        </a:tabLst>
                      </a:pPr>
                      <a:r>
                        <a:rPr lang="fr-FR"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Moins                                                                                           Plus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80061917"/>
                  </a:ext>
                </a:extLst>
              </a:tr>
              <a:tr h="3367186">
                <a:tc>
                  <a:txBody>
                    <a:bodyPr/>
                    <a:lstStyle/>
                    <a:p>
                      <a:r>
                        <a:rPr lang="fr-FR" sz="2400" kern="1200" dirty="0">
                          <a:solidFill>
                            <a:schemeClr val="tx1"/>
                          </a:solidFill>
                          <a:effectLst/>
                          <a:latin typeface="+mn-lt"/>
                          <a:ea typeface="+mn-ea"/>
                          <a:cs typeface="+mn-cs"/>
                        </a:rPr>
                        <a:t>La langue présente de nombreuses incorrections, l’expression est maladroite et peu nuancée.</a:t>
                      </a:r>
                    </a:p>
                    <a:p>
                      <a:r>
                        <a:rPr lang="fr-FR" sz="2400" kern="1200" dirty="0">
                          <a:solidFill>
                            <a:schemeClr val="tx1"/>
                          </a:solidFill>
                          <a:effectLst/>
                          <a:latin typeface="+mn-lt"/>
                          <a:ea typeface="+mn-ea"/>
                          <a:cs typeface="+mn-cs"/>
                        </a:rPr>
                        <a:t>Nombreuses erreurs de syntaxe, d’orthographes, etc. (plus de 8).</a:t>
                      </a: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r>
                        <a:rPr lang="fr-FR" sz="2400" kern="1200" dirty="0">
                          <a:solidFill>
                            <a:schemeClr val="tx1"/>
                          </a:solidFill>
                          <a:effectLst/>
                          <a:latin typeface="+mn-lt"/>
                          <a:ea typeface="+mn-ea"/>
                          <a:cs typeface="+mn-cs"/>
                        </a:rPr>
                        <a:t>La langue présente quelques incorrections, l’expression est parfois maladroite et/ou pas suffisamment nuancée.</a:t>
                      </a:r>
                    </a:p>
                    <a:p>
                      <a:r>
                        <a:rPr lang="fr-FR" sz="2400" kern="1200" dirty="0">
                          <a:solidFill>
                            <a:schemeClr val="tx1"/>
                          </a:solidFill>
                          <a:effectLst/>
                          <a:latin typeface="+mn-lt"/>
                          <a:ea typeface="+mn-ea"/>
                          <a:cs typeface="+mn-cs"/>
                        </a:rPr>
                        <a:t>Quelques erreurs d’orthographe (entre 4 et 7).</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r>
                        <a:rPr lang="fr-FR" sz="2400" kern="1200" dirty="0">
                          <a:solidFill>
                            <a:schemeClr val="tx1"/>
                          </a:solidFill>
                          <a:effectLst/>
                          <a:latin typeface="+mn-lt"/>
                          <a:ea typeface="+mn-ea"/>
                          <a:cs typeface="+mn-cs"/>
                        </a:rPr>
                        <a:t>Le propos est clair et la progression argumentative est nette.</a:t>
                      </a:r>
                    </a:p>
                    <a:p>
                      <a:r>
                        <a:rPr lang="fr-FR" sz="2400" kern="1200" dirty="0">
                          <a:solidFill>
                            <a:schemeClr val="tx1"/>
                          </a:solidFill>
                          <a:effectLst/>
                          <a:latin typeface="+mn-lt"/>
                          <a:ea typeface="+mn-ea"/>
                          <a:cs typeface="+mn-cs"/>
                        </a:rPr>
                        <a:t>La langue est correcte, l’expression fluide, juste et nuancée. Le guidage du lecteur est assuré, peu ou pas d’erreurs de syntaxe, d’orthographe, etc.  (entre 0 et 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923718827"/>
                  </a:ext>
                </a:extLst>
              </a:tr>
            </a:tbl>
          </a:graphicData>
        </a:graphic>
      </p:graphicFrame>
      <p:cxnSp>
        <p:nvCxnSpPr>
          <p:cNvPr id="5" name="Connecteur droit avec flèche 4">
            <a:extLst>
              <a:ext uri="{FF2B5EF4-FFF2-40B4-BE49-F238E27FC236}">
                <a16:creationId xmlns:a16="http://schemas.microsoft.com/office/drawing/2014/main" id="{F1F35616-AFC0-4B3D-9E4F-86081C19E523}"/>
              </a:ext>
            </a:extLst>
          </p:cNvPr>
          <p:cNvCxnSpPr/>
          <p:nvPr/>
        </p:nvCxnSpPr>
        <p:spPr>
          <a:xfrm>
            <a:off x="2793304" y="2116899"/>
            <a:ext cx="6576164" cy="0"/>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04991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3"/>
            <a:ext cx="8686800" cy="1772793"/>
          </a:xfrm>
          <a:prstGeom prst="ellipse">
            <a:avLst/>
          </a:prstGeom>
          <a:solidFill>
            <a:srgbClr val="FFFFFF"/>
          </a:solidFill>
          <a:ln>
            <a:solidFill>
              <a:srgbClr val="404040"/>
            </a:solidFill>
          </a:ln>
        </p:spPr>
        <p:txBody>
          <a:bodyPr vert="horz" wrap="square" lIns="182880" tIns="182880" rIns="182880" bIns="182880" rtlCol="0" anchor="ctr">
            <a:normAutofit fontScale="90000"/>
          </a:bodyPr>
          <a:lstStyle/>
          <a:p>
            <a:r>
              <a:rPr lang="en-US" sz="4800" kern="1200" cap="all" spc="200" baseline="0" dirty="0">
                <a:solidFill>
                  <a:srgbClr val="262626"/>
                </a:solidFill>
                <a:latin typeface="+mj-lt"/>
                <a:ea typeface="+mj-ea"/>
                <a:cs typeface="+mj-cs"/>
              </a:rPr>
              <a:t>Un </a:t>
            </a:r>
            <a:r>
              <a:rPr lang="en-US" sz="4800" kern="1200" cap="all" spc="200" baseline="0" dirty="0" err="1">
                <a:solidFill>
                  <a:srgbClr val="262626"/>
                </a:solidFill>
                <a:latin typeface="+mj-lt"/>
                <a:ea typeface="+mj-ea"/>
                <a:cs typeface="+mj-cs"/>
              </a:rPr>
              <a:t>retroplanning</a:t>
            </a:r>
            <a:r>
              <a:rPr lang="en-US" sz="4800" kern="1200" cap="all" spc="200" baseline="0" dirty="0">
                <a:solidFill>
                  <a:srgbClr val="262626"/>
                </a:solidFill>
                <a:latin typeface="+mj-lt"/>
                <a:ea typeface="+mj-ea"/>
                <a:cs typeface="+mj-cs"/>
              </a:rPr>
              <a:t> </a:t>
            </a:r>
          </a:p>
        </p:txBody>
      </p:sp>
    </p:spTree>
    <p:extLst>
      <p:ext uri="{BB962C8B-B14F-4D97-AF65-F5344CB8AC3E}">
        <p14:creationId xmlns:p14="http://schemas.microsoft.com/office/powerpoint/2010/main" val="3065648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2331344" y="188078"/>
            <a:ext cx="7729728" cy="1188720"/>
          </a:xfrm>
          <a:prstGeom prst="ellipse">
            <a:avLst/>
          </a:prstGeom>
          <a:solidFill>
            <a:srgbClr val="FFFFFF">
              <a:alpha val="80000"/>
            </a:srgbClr>
          </a:solidFill>
        </p:spPr>
        <p:txBody>
          <a:bodyPr>
            <a:normAutofit/>
          </a:bodyPr>
          <a:lstStyle/>
          <a:p>
            <a:r>
              <a:rPr lang="fr-FR" altLang="fr-FR" b="1" dirty="0"/>
              <a:t>Rétroplanning</a:t>
            </a:r>
            <a:endParaRPr lang="fr-FR" dirty="0"/>
          </a:p>
        </p:txBody>
      </p:sp>
      <p:graphicFrame>
        <p:nvGraphicFramePr>
          <p:cNvPr id="6" name="Espace réservé du contenu 5">
            <a:extLst>
              <a:ext uri="{FF2B5EF4-FFF2-40B4-BE49-F238E27FC236}">
                <a16:creationId xmlns:a16="http://schemas.microsoft.com/office/drawing/2014/main" id="{38BD1BAC-F787-4B9C-9FEF-B2E780914B9F}"/>
              </a:ext>
            </a:extLst>
          </p:cNvPr>
          <p:cNvGraphicFramePr>
            <a:graphicFrameLocks noGrp="1"/>
          </p:cNvGraphicFramePr>
          <p:nvPr>
            <p:ph idx="1"/>
            <p:extLst>
              <p:ext uri="{D42A27DB-BD31-4B8C-83A1-F6EECF244321}">
                <p14:modId xmlns:p14="http://schemas.microsoft.com/office/powerpoint/2010/main" val="1563561633"/>
              </p:ext>
            </p:extLst>
          </p:nvPr>
        </p:nvGraphicFramePr>
        <p:xfrm>
          <a:off x="490603" y="1668745"/>
          <a:ext cx="11210794" cy="5114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Parenthèses 13">
            <a:extLst>
              <a:ext uri="{FF2B5EF4-FFF2-40B4-BE49-F238E27FC236}">
                <a16:creationId xmlns:a16="http://schemas.microsoft.com/office/drawing/2014/main" id="{404624F7-7134-4FA3-A5CA-199162796E70}"/>
              </a:ext>
            </a:extLst>
          </p:cNvPr>
          <p:cNvSpPr/>
          <p:nvPr/>
        </p:nvSpPr>
        <p:spPr>
          <a:xfrm>
            <a:off x="400833" y="1643693"/>
            <a:ext cx="1578279" cy="1152395"/>
          </a:xfrm>
          <a:prstGeom prst="bracketPair">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a:t>TD 7 à l’aide du wiki </a:t>
            </a:r>
          </a:p>
        </p:txBody>
      </p:sp>
      <p:sp>
        <p:nvSpPr>
          <p:cNvPr id="16" name="Parenthèses 15">
            <a:extLst>
              <a:ext uri="{FF2B5EF4-FFF2-40B4-BE49-F238E27FC236}">
                <a16:creationId xmlns:a16="http://schemas.microsoft.com/office/drawing/2014/main" id="{3857274B-BE7E-4AE7-96B1-77BBCFA73DA2}"/>
              </a:ext>
            </a:extLst>
          </p:cNvPr>
          <p:cNvSpPr/>
          <p:nvPr/>
        </p:nvSpPr>
        <p:spPr>
          <a:xfrm>
            <a:off x="7543800" y="1643693"/>
            <a:ext cx="1578279" cy="1152395"/>
          </a:xfrm>
          <a:prstGeom prst="bracketPair">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a:t>TD 13</a:t>
            </a:r>
          </a:p>
        </p:txBody>
      </p:sp>
      <p:sp>
        <p:nvSpPr>
          <p:cNvPr id="18" name="Parenthèses 17">
            <a:extLst>
              <a:ext uri="{FF2B5EF4-FFF2-40B4-BE49-F238E27FC236}">
                <a16:creationId xmlns:a16="http://schemas.microsoft.com/office/drawing/2014/main" id="{276819B5-A092-4905-91A1-CA04F9129A37}"/>
              </a:ext>
            </a:extLst>
          </p:cNvPr>
          <p:cNvSpPr/>
          <p:nvPr/>
        </p:nvSpPr>
        <p:spPr>
          <a:xfrm>
            <a:off x="5338175" y="1668745"/>
            <a:ext cx="1578279" cy="1152395"/>
          </a:xfrm>
          <a:prstGeom prst="bracketPair">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a:t>TD 12 </a:t>
            </a:r>
          </a:p>
        </p:txBody>
      </p:sp>
      <p:sp>
        <p:nvSpPr>
          <p:cNvPr id="19" name="Parenthèses 18">
            <a:extLst>
              <a:ext uri="{FF2B5EF4-FFF2-40B4-BE49-F238E27FC236}">
                <a16:creationId xmlns:a16="http://schemas.microsoft.com/office/drawing/2014/main" id="{FD356CF8-17F3-42EE-96DB-247E15BE6B46}"/>
              </a:ext>
            </a:extLst>
          </p:cNvPr>
          <p:cNvSpPr/>
          <p:nvPr/>
        </p:nvSpPr>
        <p:spPr>
          <a:xfrm>
            <a:off x="2925872" y="1643693"/>
            <a:ext cx="1578279" cy="1152395"/>
          </a:xfrm>
          <a:prstGeom prst="bracketPair">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a:t>Octobre- novembre </a:t>
            </a:r>
          </a:p>
        </p:txBody>
      </p:sp>
      <p:sp>
        <p:nvSpPr>
          <p:cNvPr id="20" name="Parenthèses 19">
            <a:extLst>
              <a:ext uri="{FF2B5EF4-FFF2-40B4-BE49-F238E27FC236}">
                <a16:creationId xmlns:a16="http://schemas.microsoft.com/office/drawing/2014/main" id="{8F8245FC-E304-454C-95D0-D9E880EF87FD}"/>
              </a:ext>
            </a:extLst>
          </p:cNvPr>
          <p:cNvSpPr/>
          <p:nvPr/>
        </p:nvSpPr>
        <p:spPr>
          <a:xfrm>
            <a:off x="9720197" y="1668745"/>
            <a:ext cx="1578279" cy="1152395"/>
          </a:xfrm>
          <a:prstGeom prst="bracketPair">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a:t>Décembre-janvier</a:t>
            </a:r>
          </a:p>
        </p:txBody>
      </p:sp>
    </p:spTree>
    <p:extLst>
      <p:ext uri="{BB962C8B-B14F-4D97-AF65-F5344CB8AC3E}">
        <p14:creationId xmlns:p14="http://schemas.microsoft.com/office/powerpoint/2010/main" val="81997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6" grpId="0">
        <p:bldAsOne/>
      </p:bldGraphic>
      <p:bldP spid="14" grpId="0" animBg="1"/>
      <p:bldP spid="16" grpId="0" animBg="1"/>
      <p:bldP spid="18" grpId="0" animBg="1"/>
      <p:bldP spid="19" grpId="0"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3"/>
            <a:ext cx="8686800" cy="1772793"/>
          </a:xfrm>
          <a:prstGeom prst="ellipse">
            <a:avLst/>
          </a:prstGeom>
          <a:solidFill>
            <a:srgbClr val="FFFFFF"/>
          </a:solidFill>
          <a:ln>
            <a:solidFill>
              <a:srgbClr val="404040"/>
            </a:solidFill>
          </a:ln>
        </p:spPr>
        <p:txBody>
          <a:bodyPr vert="horz" wrap="square" lIns="182880" tIns="182880" rIns="182880" bIns="182880" rtlCol="0" anchor="ctr">
            <a:normAutofit fontScale="90000"/>
          </a:bodyPr>
          <a:lstStyle/>
          <a:p>
            <a:r>
              <a:rPr lang="en-US" sz="4800" kern="1200" cap="all" spc="200" baseline="0" dirty="0">
                <a:solidFill>
                  <a:srgbClr val="262626"/>
                </a:solidFill>
                <a:latin typeface="+mj-lt"/>
                <a:ea typeface="+mj-ea"/>
                <a:cs typeface="+mj-cs"/>
              </a:rPr>
              <a:t>Un </a:t>
            </a:r>
            <a:r>
              <a:rPr lang="en-US" sz="4800" kern="1200" cap="all" spc="200" baseline="0" dirty="0" err="1">
                <a:solidFill>
                  <a:srgbClr val="262626"/>
                </a:solidFill>
                <a:latin typeface="+mj-lt"/>
                <a:ea typeface="+mj-ea"/>
                <a:cs typeface="+mj-cs"/>
              </a:rPr>
              <a:t>entrainement</a:t>
            </a:r>
            <a:r>
              <a:rPr lang="en-US" sz="4800" kern="1200" cap="all" spc="200" baseline="0" dirty="0">
                <a:solidFill>
                  <a:srgbClr val="262626"/>
                </a:solidFill>
                <a:latin typeface="+mj-lt"/>
                <a:ea typeface="+mj-ea"/>
                <a:cs typeface="+mj-cs"/>
              </a:rPr>
              <a:t> </a:t>
            </a:r>
            <a:r>
              <a:rPr lang="en-US" sz="4800" kern="1200" cap="all" spc="200" baseline="0" dirty="0" err="1">
                <a:solidFill>
                  <a:srgbClr val="262626"/>
                </a:solidFill>
                <a:latin typeface="+mj-lt"/>
                <a:ea typeface="+mj-ea"/>
                <a:cs typeface="+mj-cs"/>
              </a:rPr>
              <a:t>en</a:t>
            </a:r>
            <a:r>
              <a:rPr lang="en-US" sz="4800" kern="1200" cap="all" spc="200" baseline="0" dirty="0">
                <a:solidFill>
                  <a:srgbClr val="262626"/>
                </a:solidFill>
                <a:latin typeface="+mj-lt"/>
                <a:ea typeface="+mj-ea"/>
                <a:cs typeface="+mj-cs"/>
              </a:rPr>
              <a:t> </a:t>
            </a:r>
            <a:r>
              <a:rPr lang="en-US" sz="4800" kern="1200" cap="all" spc="200" baseline="0" dirty="0" err="1">
                <a:solidFill>
                  <a:srgbClr val="262626"/>
                </a:solidFill>
                <a:latin typeface="+mj-lt"/>
                <a:ea typeface="+mj-ea"/>
                <a:cs typeface="+mj-cs"/>
              </a:rPr>
              <a:t>groupe</a:t>
            </a:r>
            <a:endParaRPr lang="en-US" sz="4800" kern="1200" cap="all" spc="200" baseline="0" dirty="0">
              <a:solidFill>
                <a:srgbClr val="262626"/>
              </a:solidFill>
              <a:latin typeface="+mj-lt"/>
              <a:ea typeface="+mj-ea"/>
              <a:cs typeface="+mj-cs"/>
            </a:endParaRPr>
          </a:p>
        </p:txBody>
      </p:sp>
    </p:spTree>
    <p:extLst>
      <p:ext uri="{BB962C8B-B14F-4D97-AF65-F5344CB8AC3E}">
        <p14:creationId xmlns:p14="http://schemas.microsoft.com/office/powerpoint/2010/main" val="3673994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À votre tour ! </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1402080"/>
            <a:ext cx="6070037" cy="4053840"/>
          </a:xfrm>
        </p:spPr>
        <p:txBody>
          <a:bodyPr anchor="ctr">
            <a:normAutofit/>
          </a:bodyPr>
          <a:lstStyle/>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Daniel Pennac, </a:t>
            </a:r>
            <a:r>
              <a:rPr lang="fr-FR" sz="2800" i="1" dirty="0">
                <a:effectLst/>
                <a:latin typeface="Calibri" panose="020F0502020204030204" pitchFamily="34" charset="0"/>
                <a:ea typeface="Calibri" panose="020F0502020204030204" pitchFamily="34" charset="0"/>
                <a:cs typeface="Times New Roman" panose="02020603050405020304" pitchFamily="18" charset="0"/>
              </a:rPr>
              <a:t>Comme un roman, Gallimard, 1992</a:t>
            </a:r>
          </a:p>
          <a:p>
            <a:pPr algn="ctr">
              <a:lnSpc>
                <a:spcPct val="107000"/>
              </a:lnSpc>
              <a:spcAft>
                <a:spcPts val="8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Cet essai se veut à la fois un hymne et une désacralisation de la lecture, ainsi qu'une invitation à réfléchir à la manière pédagogique de l'appréhender. </a:t>
            </a:r>
            <a:endParaRPr lang="fr-FR" sz="2400" dirty="0"/>
          </a:p>
        </p:txBody>
      </p:sp>
    </p:spTree>
    <p:extLst>
      <p:ext uri="{BB962C8B-B14F-4D97-AF65-F5344CB8AC3E}">
        <p14:creationId xmlns:p14="http://schemas.microsoft.com/office/powerpoint/2010/main" val="416230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F579A1B-5A3A-48ED-8370-9712A579B8A4}"/>
              </a:ext>
            </a:extLst>
          </p:cNvPr>
          <p:cNvSpPr txBox="1"/>
          <p:nvPr/>
        </p:nvSpPr>
        <p:spPr>
          <a:xfrm>
            <a:off x="0" y="0"/>
            <a:ext cx="12192000" cy="6986528"/>
          </a:xfrm>
          <a:prstGeom prst="rect">
            <a:avLst/>
          </a:prstGeom>
          <a:noFill/>
        </p:spPr>
        <p:txBody>
          <a:bodyPr wrap="square">
            <a:spAutoFit/>
          </a:bodyPr>
          <a:lstStyle/>
          <a:p>
            <a:pPr algn="l" fontAlgn="base"/>
            <a:r>
              <a:rPr lang="fr-FR" sz="1600" b="0" i="1" dirty="0">
                <a:solidFill>
                  <a:srgbClr val="404040"/>
                </a:solidFill>
                <a:effectLst/>
                <a:latin typeface="inherit"/>
              </a:rPr>
              <a:t>Si, comme on le dit, mon fils, ma fille, les jeunes n’aiment pas lire  – et le verbe est juste, c’est bien d’une blessure d’amour qu’il s’agit  – il n’en faut incriminer ni la télévision, ni la modernité, ni l’école. Ou tout cela si l’on veut, mais seulement après nous être posé cette question première : </a:t>
            </a:r>
            <a:r>
              <a:rPr lang="fr-FR" sz="1600" i="1" dirty="0">
                <a:solidFill>
                  <a:srgbClr val="404040"/>
                </a:solidFill>
                <a:effectLst/>
                <a:latin typeface="inherit"/>
              </a:rPr>
              <a:t>qu’avons-nous fait du lecteur idéal qu’il était ces temps où nous-mêmes jouions tout à la fois le rôle du conteur et du livre ?</a:t>
            </a:r>
            <a:endParaRPr lang="fr-FR" sz="1600" i="0" dirty="0">
              <a:solidFill>
                <a:srgbClr val="404040"/>
              </a:solidFill>
              <a:effectLst/>
              <a:latin typeface="Arvo"/>
            </a:endParaRPr>
          </a:p>
          <a:p>
            <a:pPr algn="l" fontAlgn="base"/>
            <a:r>
              <a:rPr lang="fr-FR" sz="1600" i="1" dirty="0">
                <a:solidFill>
                  <a:srgbClr val="404040"/>
                </a:solidFill>
                <a:effectLst/>
                <a:latin typeface="inherit"/>
              </a:rPr>
              <a:t>L’ampleur de cette trahison !</a:t>
            </a:r>
            <a:endParaRPr lang="fr-FR" sz="1600" i="0" dirty="0">
              <a:solidFill>
                <a:srgbClr val="404040"/>
              </a:solidFill>
              <a:effectLst/>
              <a:latin typeface="Arvo"/>
            </a:endParaRPr>
          </a:p>
          <a:p>
            <a:pPr algn="l" fontAlgn="base"/>
            <a:r>
              <a:rPr lang="fr-FR" sz="1600" i="1" dirty="0">
                <a:solidFill>
                  <a:srgbClr val="404040"/>
                </a:solidFill>
                <a:effectLst/>
                <a:latin typeface="inherit"/>
              </a:rPr>
              <a:t>Nous formions, lui, le récit et nous, une Trinité chaque soir réconciliée ; il se retrouve seul présent, devant un livre hostile.</a:t>
            </a:r>
            <a:endParaRPr lang="fr-FR" sz="1600" i="0" dirty="0">
              <a:solidFill>
                <a:srgbClr val="404040"/>
              </a:solidFill>
              <a:effectLst/>
              <a:latin typeface="Arvo"/>
            </a:endParaRPr>
          </a:p>
          <a:p>
            <a:pPr algn="l" fontAlgn="base"/>
            <a:r>
              <a:rPr lang="fr-FR" sz="1600" i="1" dirty="0">
                <a:solidFill>
                  <a:srgbClr val="404040"/>
                </a:solidFill>
                <a:effectLst/>
                <a:latin typeface="inherit"/>
              </a:rPr>
              <a:t>La légèreté de nos phrases le libérait de pesanteur ; l’indéchiffrable grouillement des lettres étouffe jusqu’à ses tentations de rêve.</a:t>
            </a:r>
            <a:endParaRPr lang="fr-FR" sz="1600" i="0" dirty="0">
              <a:solidFill>
                <a:srgbClr val="404040"/>
              </a:solidFill>
              <a:effectLst/>
              <a:latin typeface="Arvo"/>
            </a:endParaRPr>
          </a:p>
          <a:p>
            <a:pPr algn="l" fontAlgn="base"/>
            <a:r>
              <a:rPr lang="fr-FR" sz="1600" i="1" dirty="0">
                <a:solidFill>
                  <a:srgbClr val="404040"/>
                </a:solidFill>
                <a:effectLst/>
                <a:latin typeface="inherit"/>
              </a:rPr>
              <a:t>Nous l’avions initié au voyage vertical ; il est écrasé par la stupeur de l’effort.</a:t>
            </a:r>
            <a:endParaRPr lang="fr-FR" sz="1600" i="0" dirty="0">
              <a:solidFill>
                <a:srgbClr val="404040"/>
              </a:solidFill>
              <a:effectLst/>
              <a:latin typeface="Arvo"/>
            </a:endParaRPr>
          </a:p>
          <a:p>
            <a:pPr algn="l" fontAlgn="base"/>
            <a:r>
              <a:rPr lang="fr-FR" sz="1600" i="1" dirty="0">
                <a:solidFill>
                  <a:srgbClr val="404040"/>
                </a:solidFill>
                <a:effectLst/>
                <a:latin typeface="inherit"/>
              </a:rPr>
              <a:t>Nous l’avions doté de l’ubiquité ; le voilà pris dans sa chambre, dans sa classe, dans son livre, dans une ligne, dans un mot.</a:t>
            </a:r>
            <a:endParaRPr lang="fr-FR" sz="1600" i="0" dirty="0">
              <a:solidFill>
                <a:srgbClr val="404040"/>
              </a:solidFill>
              <a:effectLst/>
              <a:latin typeface="Arvo"/>
            </a:endParaRPr>
          </a:p>
          <a:p>
            <a:pPr algn="l" fontAlgn="base"/>
            <a:r>
              <a:rPr lang="fr-FR" sz="1600" i="1" dirty="0">
                <a:solidFill>
                  <a:srgbClr val="404040"/>
                </a:solidFill>
                <a:effectLst/>
                <a:latin typeface="inherit"/>
              </a:rPr>
              <a:t>Où donc se cachent tous ces personnages magiques, ces frères, ces sœurs, ces rois, ces reines, ces héros, tant pourchassés par tant de méchants, et qui le soulageaient du souci d’être en l’appelant à leur aide ? Se peut-il qu’ils aient à voir avec ces traces d’encre brutalement écrasée qu’on appelle des lettres ? Se peut-il que ces demi-dieux aient été émiettés à ce point, réduits à ça : des signes d’imprimerie ? Et le livre devenu cet objet ? Drôle de métamorphose ! L’envers de la magie. Ses héros et lui étouffés ensemble dans la muette épaisseur du livre !</a:t>
            </a:r>
            <a:endParaRPr lang="fr-FR" sz="1600" i="0" dirty="0">
              <a:solidFill>
                <a:srgbClr val="404040"/>
              </a:solidFill>
              <a:effectLst/>
              <a:latin typeface="Arvo"/>
            </a:endParaRPr>
          </a:p>
          <a:p>
            <a:pPr algn="l" fontAlgn="base"/>
            <a:r>
              <a:rPr lang="fr-FR" sz="1600" i="1" dirty="0">
                <a:solidFill>
                  <a:srgbClr val="404040"/>
                </a:solidFill>
                <a:effectLst/>
                <a:latin typeface="inherit"/>
              </a:rPr>
              <a:t>Et ce n’est pas la moindre des métamorphoses que cet acharnement de papa et de maman à vouloir, comme la maîtresse, lui faire libérer ce rêve embastillé.</a:t>
            </a:r>
            <a:endParaRPr lang="fr-FR" sz="1600" i="0" dirty="0">
              <a:solidFill>
                <a:srgbClr val="404040"/>
              </a:solidFill>
              <a:effectLst/>
              <a:latin typeface="Arvo"/>
            </a:endParaRPr>
          </a:p>
          <a:p>
            <a:pPr algn="l" fontAlgn="base"/>
            <a:r>
              <a:rPr lang="fr-FR" sz="1600" i="1" dirty="0">
                <a:solidFill>
                  <a:srgbClr val="404040"/>
                </a:solidFill>
                <a:effectLst/>
                <a:latin typeface="inherit"/>
              </a:rPr>
              <a:t>— Alors, qu’est-ce qui lui est arrivé au prince, hein ? J’attends !</a:t>
            </a:r>
            <a:endParaRPr lang="fr-FR" sz="1600" i="0" dirty="0">
              <a:solidFill>
                <a:srgbClr val="404040"/>
              </a:solidFill>
              <a:effectLst/>
              <a:latin typeface="Arvo"/>
            </a:endParaRPr>
          </a:p>
          <a:p>
            <a:pPr algn="l" fontAlgn="base"/>
            <a:r>
              <a:rPr lang="fr-FR" sz="1600" i="1" dirty="0">
                <a:solidFill>
                  <a:srgbClr val="404040"/>
                </a:solidFill>
                <a:effectLst/>
                <a:latin typeface="inherit"/>
              </a:rPr>
              <a:t>Ces parents qui jamais, jamais, quand ils lui lisaient un livre ne se souciaient de savoir s’il avait bien compris que la Belle dormait au bois parce qu’elle s’était piquée à la quenouille, et Blanche-Neige parce qu’elle avait croqué la pomme. (Les premières fois, d’ailleurs, il n’avait pas compris, pas vraiment. Il y avait tant de merveilles, dans ces histoires, tant de jolis mots, et tellement d’émotion ! Il mettait toute son application à attendre son passage préféré, qu’il récitait en lui-même le moment venu ; puis venaient les autres, plus obscurs, où se nouaient tous les mystères, mais peu à peu il comprenait tout ! absolument tout, et savait parfaitement que si la Belle dormait, c’était pour cause de quenouille, et Blanche-Neige pour raison de pomme…)</a:t>
            </a:r>
            <a:endParaRPr lang="fr-FR" sz="1600" i="0" dirty="0">
              <a:solidFill>
                <a:srgbClr val="404040"/>
              </a:solidFill>
              <a:effectLst/>
              <a:latin typeface="Arvo"/>
            </a:endParaRPr>
          </a:p>
          <a:p>
            <a:pPr algn="l" fontAlgn="base"/>
            <a:r>
              <a:rPr lang="fr-FR" sz="1600" i="1" dirty="0">
                <a:solidFill>
                  <a:srgbClr val="404040"/>
                </a:solidFill>
                <a:effectLst/>
                <a:latin typeface="inherit"/>
              </a:rPr>
              <a:t>— Je répète ma question : qu’est-ce qui est arrivé à ce prince quand son père l’a chassé du château ?</a:t>
            </a:r>
            <a:endParaRPr lang="fr-FR" sz="1600" i="0" dirty="0">
              <a:solidFill>
                <a:srgbClr val="404040"/>
              </a:solidFill>
              <a:effectLst/>
              <a:latin typeface="Arvo"/>
            </a:endParaRPr>
          </a:p>
          <a:p>
            <a:pPr algn="l" fontAlgn="base"/>
            <a:r>
              <a:rPr lang="fr-FR" sz="1600" i="1" dirty="0">
                <a:solidFill>
                  <a:srgbClr val="404040"/>
                </a:solidFill>
                <a:effectLst/>
                <a:latin typeface="inherit"/>
              </a:rPr>
              <a:t>Nous insistons, nous insistons. Bon Dieu, il n’est pas pensable que ce gosse n’ait pas compris le contenu de ces quinze lignes ! Ce n’est tout même pas la mer à boire, quinze lignes !</a:t>
            </a:r>
            <a:endParaRPr lang="fr-FR" sz="1600" i="0" dirty="0">
              <a:solidFill>
                <a:srgbClr val="404040"/>
              </a:solidFill>
              <a:effectLst/>
              <a:latin typeface="Arvo"/>
            </a:endParaRPr>
          </a:p>
          <a:p>
            <a:pPr algn="l" fontAlgn="base"/>
            <a:r>
              <a:rPr lang="fr-FR" sz="1600" i="1" dirty="0">
                <a:solidFill>
                  <a:srgbClr val="404040"/>
                </a:solidFill>
                <a:effectLst/>
                <a:latin typeface="inherit"/>
              </a:rPr>
              <a:t>Nous étions son conteur, nous sommes devenus son comptable.</a:t>
            </a:r>
            <a:endParaRPr lang="fr-FR" sz="1600" i="0" dirty="0">
              <a:solidFill>
                <a:srgbClr val="404040"/>
              </a:solidFill>
              <a:effectLst/>
              <a:latin typeface="Arvo"/>
            </a:endParaRPr>
          </a:p>
          <a:p>
            <a:pPr algn="l" fontAlgn="base"/>
            <a:r>
              <a:rPr lang="fr-FR" sz="1600" i="1" dirty="0">
                <a:solidFill>
                  <a:srgbClr val="404040"/>
                </a:solidFill>
                <a:effectLst/>
                <a:latin typeface="inherit"/>
              </a:rPr>
              <a:t>— Puisque c’est comme ça, pas de télévision tout à l’heure !</a:t>
            </a:r>
            <a:endParaRPr lang="fr-FR" sz="1600" i="0" dirty="0">
              <a:solidFill>
                <a:srgbClr val="404040"/>
              </a:solidFill>
              <a:effectLst/>
              <a:latin typeface="Arvo"/>
            </a:endParaRPr>
          </a:p>
          <a:p>
            <a:pPr algn="l" fontAlgn="base"/>
            <a:r>
              <a:rPr lang="fr-FR" sz="1600" i="1" dirty="0">
                <a:solidFill>
                  <a:srgbClr val="404040"/>
                </a:solidFill>
                <a:effectLst/>
                <a:latin typeface="inherit"/>
              </a:rPr>
              <a:t>Eh ! oui…</a:t>
            </a:r>
            <a:endParaRPr lang="fr-FR" sz="1600" i="0" dirty="0">
              <a:solidFill>
                <a:srgbClr val="404040"/>
              </a:solidFill>
              <a:effectLst/>
              <a:latin typeface="Arvo"/>
            </a:endParaRPr>
          </a:p>
          <a:p>
            <a:pPr algn="l" fontAlgn="base"/>
            <a:r>
              <a:rPr lang="fr-FR" sz="1600" i="1" dirty="0">
                <a:solidFill>
                  <a:srgbClr val="404040"/>
                </a:solidFill>
                <a:effectLst/>
                <a:latin typeface="inherit"/>
              </a:rPr>
              <a:t>Oui… La télévision élevée à la dignité de récompense… et, par corollaire, la lecture ravalée au rang de corvée… c’est de nous, cette trouvaille…</a:t>
            </a:r>
            <a:endParaRPr lang="fr-FR" sz="1600" i="0" dirty="0">
              <a:solidFill>
                <a:srgbClr val="404040"/>
              </a:solidFill>
              <a:effectLst/>
              <a:latin typeface="Arvo"/>
            </a:endParaRPr>
          </a:p>
        </p:txBody>
      </p:sp>
    </p:spTree>
    <p:extLst>
      <p:ext uri="{BB962C8B-B14F-4D97-AF65-F5344CB8AC3E}">
        <p14:creationId xmlns:p14="http://schemas.microsoft.com/office/powerpoint/2010/main" val="288676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Des pistes : l’essai</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1402080"/>
            <a:ext cx="6070037" cy="4053840"/>
          </a:xfrm>
        </p:spPr>
        <p:txBody>
          <a:bodyPr anchor="ctr">
            <a:normAutofit fontScale="92500"/>
          </a:bodyPr>
          <a:lstStyle/>
          <a:p>
            <a:pPr algn="ctr">
              <a:lnSpc>
                <a:spcPct val="107000"/>
              </a:lnSpc>
              <a:spcAft>
                <a:spcPts val="800"/>
              </a:spcAft>
            </a:pPr>
            <a:endParaRPr lang="fr-FR" sz="2800" i="1" dirty="0">
              <a:effectLst/>
              <a:latin typeface="Calibri" panose="020F0502020204030204" pitchFamily="34" charset="0"/>
              <a:ea typeface="Calibri" panose="020F0502020204030204" pitchFamily="34" charset="0"/>
              <a:cs typeface="Times New Roman" panose="02020603050405020304" pitchFamily="18" charset="0"/>
            </a:endParaRPr>
          </a:p>
          <a:p>
            <a:r>
              <a:rPr lang="fr-FR" sz="2800" dirty="0"/>
              <a:t>« Les jeunes n’aiment plus lire ».  À l’instar de l’auteur, vous vous interrogerez sur la pertinence de cette affirmation et sur les causes de cette désaffection.  Votre réflexion, structurée et argumentée, s’appuiera sur le texte de Daniel Pennac ainsi que sur l’ensemble de vos connaissances et de vos lectures.</a:t>
            </a:r>
          </a:p>
        </p:txBody>
      </p:sp>
    </p:spTree>
    <p:extLst>
      <p:ext uri="{BB962C8B-B14F-4D97-AF65-F5344CB8AC3E}">
        <p14:creationId xmlns:p14="http://schemas.microsoft.com/office/powerpoint/2010/main" val="335384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Des pistes : lexique</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864296"/>
            <a:ext cx="6070037" cy="4591624"/>
          </a:xfrm>
        </p:spPr>
        <p:txBody>
          <a:bodyPr anchor="ctr">
            <a:normAutofit/>
          </a:bodyPr>
          <a:lstStyle/>
          <a:p>
            <a:pPr>
              <a:spcBef>
                <a:spcPts val="0"/>
              </a:spcBef>
            </a:pPr>
            <a:r>
              <a:rPr lang="fr-FR" sz="2800" dirty="0"/>
              <a:t>Conteur / comptable : formation, homonyme (compteur)</a:t>
            </a:r>
          </a:p>
          <a:p>
            <a:pPr>
              <a:spcBef>
                <a:spcPts val="0"/>
              </a:spcBef>
            </a:pPr>
            <a:r>
              <a:rPr lang="fr-FR" sz="2800" dirty="0"/>
              <a:t>Sens et figure de style : </a:t>
            </a:r>
            <a:r>
              <a:rPr lang="fr-FR" sz="2800" i="1" dirty="0">
                <a:solidFill>
                  <a:srgbClr val="404040"/>
                </a:solidFill>
                <a:effectLst/>
              </a:rPr>
              <a:t>l’indéchiffrable grouillement des lettres étouffe jusqu’à ses tentations de rêve.</a:t>
            </a:r>
          </a:p>
          <a:p>
            <a:pPr>
              <a:spcBef>
                <a:spcPts val="0"/>
              </a:spcBef>
            </a:pPr>
            <a:r>
              <a:rPr lang="fr-FR" sz="2800" dirty="0">
                <a:solidFill>
                  <a:srgbClr val="404040"/>
                </a:solidFill>
              </a:rPr>
              <a:t>Sens et figure de style : </a:t>
            </a:r>
            <a:r>
              <a:rPr lang="fr-FR" sz="2800" i="1" dirty="0">
                <a:solidFill>
                  <a:srgbClr val="404040"/>
                </a:solidFill>
                <a:effectLst/>
              </a:rPr>
              <a:t>ce rêve embastillé.</a:t>
            </a:r>
          </a:p>
          <a:p>
            <a:pPr>
              <a:spcBef>
                <a:spcPts val="0"/>
              </a:spcBef>
            </a:pPr>
            <a:r>
              <a:rPr lang="fr-FR" sz="2800" dirty="0">
                <a:solidFill>
                  <a:srgbClr val="404040"/>
                </a:solidFill>
                <a:effectLst/>
              </a:rPr>
              <a:t>Comment le texte exprime-t-il l’opposition entre la lecture idéale et la </a:t>
            </a:r>
            <a:r>
              <a:rPr lang="fr-FR" sz="2800" i="1" dirty="0">
                <a:solidFill>
                  <a:srgbClr val="404040"/>
                </a:solidFill>
                <a:effectLst/>
                <a:latin typeface="inherit"/>
              </a:rPr>
              <a:t>lecture ravalée au rang de corvée ?  </a:t>
            </a:r>
            <a:endParaRPr lang="fr-FR" sz="2800" dirty="0"/>
          </a:p>
          <a:p>
            <a:pPr>
              <a:spcBef>
                <a:spcPts val="0"/>
              </a:spcBef>
            </a:pPr>
            <a:endParaRPr lang="fr-FR" sz="2800" dirty="0"/>
          </a:p>
          <a:p>
            <a:pPr>
              <a:spcBef>
                <a:spcPts val="0"/>
              </a:spcBef>
            </a:pPr>
            <a:endParaRPr lang="fr-FR" sz="2800" dirty="0"/>
          </a:p>
        </p:txBody>
      </p:sp>
    </p:spTree>
    <p:extLst>
      <p:ext uri="{BB962C8B-B14F-4D97-AF65-F5344CB8AC3E}">
        <p14:creationId xmlns:p14="http://schemas.microsoft.com/office/powerpoint/2010/main" val="191656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Des pistes : EDL</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864296"/>
            <a:ext cx="6070037" cy="4591624"/>
          </a:xfrm>
        </p:spPr>
        <p:txBody>
          <a:bodyPr anchor="ctr">
            <a:normAutofit fontScale="85000" lnSpcReduction="20000"/>
          </a:bodyPr>
          <a:lstStyle/>
          <a:p>
            <a:pPr>
              <a:spcBef>
                <a:spcPts val="0"/>
              </a:spcBef>
            </a:pPr>
            <a:r>
              <a:rPr lang="fr-FR" sz="2800" dirty="0"/>
              <a:t>Relevé et analyse de différents types de phrases </a:t>
            </a:r>
          </a:p>
          <a:p>
            <a:pPr>
              <a:spcBef>
                <a:spcPts val="0"/>
              </a:spcBef>
            </a:pPr>
            <a:r>
              <a:rPr lang="fr-FR" sz="2800" dirty="0">
                <a:solidFill>
                  <a:srgbClr val="404040"/>
                </a:solidFill>
                <a:effectLst/>
                <a:latin typeface="inherit"/>
              </a:rPr>
              <a:t>Remplacez « tous ces personnages » et « ces demi-dieux » par « ce héros » et faites les transformations nécessaires</a:t>
            </a:r>
            <a:r>
              <a:rPr lang="fr-FR" sz="2800" dirty="0">
                <a:solidFill>
                  <a:srgbClr val="404040"/>
                </a:solidFill>
                <a:latin typeface="inherit"/>
              </a:rPr>
              <a:t> : </a:t>
            </a:r>
            <a:r>
              <a:rPr lang="fr-FR" sz="2800" dirty="0">
                <a:solidFill>
                  <a:srgbClr val="404040"/>
                </a:solidFill>
                <a:effectLst/>
                <a:latin typeface="inherit"/>
              </a:rPr>
              <a:t> </a:t>
            </a:r>
            <a:r>
              <a:rPr lang="fr-FR" sz="2800" i="1" dirty="0">
                <a:solidFill>
                  <a:srgbClr val="404040"/>
                </a:solidFill>
                <a:effectLst/>
                <a:latin typeface="inherit"/>
              </a:rPr>
              <a:t>Où donc se cachent tous ces personnages magiques, ces frères, ces sœurs, ces rois, ces reines, ces héros, tant pourchassés par tant de méchants, et qui le soulageaient du souci d’être en l’appelant à leur aide ? Se peut-il qu’ils aient à voir avec ces traces d’encre brutalement écrasée qu’on appelle des lettres ? Se peut-il que ces demi-dieux aient été émiettés à ce point, réduits à ça : des signes d’imprimerie ?</a:t>
            </a:r>
            <a:endParaRPr lang="fr-FR" sz="2800" dirty="0"/>
          </a:p>
        </p:txBody>
      </p:sp>
    </p:spTree>
    <p:extLst>
      <p:ext uri="{BB962C8B-B14F-4D97-AF65-F5344CB8AC3E}">
        <p14:creationId xmlns:p14="http://schemas.microsoft.com/office/powerpoint/2010/main" val="166701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Des pistes : EDL</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864296"/>
            <a:ext cx="6070037" cy="4591624"/>
          </a:xfrm>
        </p:spPr>
        <p:txBody>
          <a:bodyPr anchor="ctr">
            <a:normAutofit/>
          </a:bodyPr>
          <a:lstStyle/>
          <a:p>
            <a:pPr>
              <a:spcBef>
                <a:spcPts val="0"/>
              </a:spcBef>
            </a:pPr>
            <a:r>
              <a:rPr lang="fr-FR" sz="2800" dirty="0"/>
              <a:t>Les phrases non verbales : quels effets produits ?  </a:t>
            </a:r>
          </a:p>
          <a:p>
            <a:pPr>
              <a:spcBef>
                <a:spcPts val="0"/>
              </a:spcBef>
            </a:pPr>
            <a:r>
              <a:rPr lang="fr-FR" sz="2800" dirty="0"/>
              <a:t>Transposition au présent du 1</a:t>
            </a:r>
            <a:r>
              <a:rPr lang="fr-FR" sz="2800" baseline="30000" dirty="0"/>
              <a:t>er</a:t>
            </a:r>
            <a:r>
              <a:rPr lang="fr-FR" sz="2800" dirty="0"/>
              <a:t> verbe (il comprend) : </a:t>
            </a:r>
            <a:r>
              <a:rPr lang="fr-FR" sz="2800" i="1" dirty="0">
                <a:solidFill>
                  <a:srgbClr val="404040"/>
                </a:solidFill>
                <a:effectLst/>
                <a:latin typeface="inherit"/>
              </a:rPr>
              <a:t>il comprenait tout ! absolument tout, et savait parfaitement que si la Belle dormait, c’était pour cause de quenouille, et Blanche-Neige pour raison de pomme</a:t>
            </a:r>
            <a:endParaRPr lang="fr-FR" sz="2800" dirty="0"/>
          </a:p>
        </p:txBody>
      </p:sp>
    </p:spTree>
    <p:extLst>
      <p:ext uri="{BB962C8B-B14F-4D97-AF65-F5344CB8AC3E}">
        <p14:creationId xmlns:p14="http://schemas.microsoft.com/office/powerpoint/2010/main" val="252711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fr-FR" altLang="fr-FR" sz="1800" b="1" dirty="0">
                <a:solidFill>
                  <a:srgbClr val="FFFFFF"/>
                </a:solidFill>
              </a:rPr>
              <a:t>Des pistes : EDL</a:t>
            </a:r>
            <a:endParaRPr lang="fr-FR" sz="1800" dirty="0">
              <a:solidFill>
                <a:srgbClr val="FFFFFF"/>
              </a:solidFill>
            </a:endParaRPr>
          </a:p>
        </p:txBody>
      </p:sp>
      <p:sp>
        <p:nvSpPr>
          <p:cNvPr id="3" name="Espace réservé du contenu 2">
            <a:extLst>
              <a:ext uri="{FF2B5EF4-FFF2-40B4-BE49-F238E27FC236}">
                <a16:creationId xmlns:a16="http://schemas.microsoft.com/office/drawing/2014/main" id="{1F7D7EFB-E76A-4C72-B87E-27E613BDF2FA}"/>
              </a:ext>
            </a:extLst>
          </p:cNvPr>
          <p:cNvSpPr>
            <a:spLocks noGrp="1"/>
          </p:cNvSpPr>
          <p:nvPr>
            <p:ph idx="1"/>
          </p:nvPr>
        </p:nvSpPr>
        <p:spPr>
          <a:xfrm>
            <a:off x="5591694" y="864296"/>
            <a:ext cx="6070037" cy="4591624"/>
          </a:xfrm>
        </p:spPr>
        <p:txBody>
          <a:bodyPr anchor="ctr">
            <a:normAutofit fontScale="92500"/>
          </a:bodyPr>
          <a:lstStyle/>
          <a:p>
            <a:pPr>
              <a:spcBef>
                <a:spcPts val="0"/>
              </a:spcBef>
            </a:pPr>
            <a:r>
              <a:rPr lang="fr-FR" sz="2800" dirty="0"/>
              <a:t>Analyse logique de la phrase : </a:t>
            </a:r>
            <a:r>
              <a:rPr lang="fr-FR" sz="2800" i="1" dirty="0">
                <a:solidFill>
                  <a:srgbClr val="404040"/>
                </a:solidFill>
                <a:effectLst/>
                <a:latin typeface="inherit"/>
              </a:rPr>
              <a:t>Ces parents qui jamais, jamais, quand ils lui lisaient un livre ne se souciaient de savoir s’il avait bien compris que la Belle dormait au bois parce qu’elle s’était piquée à la quenouille, et Blanche-Neige parce qu’elle avait croqué la pomme. </a:t>
            </a:r>
          </a:p>
          <a:p>
            <a:pPr>
              <a:spcBef>
                <a:spcPts val="0"/>
              </a:spcBef>
            </a:pPr>
            <a:r>
              <a:rPr lang="fr-FR" sz="2800" i="1" dirty="0">
                <a:solidFill>
                  <a:srgbClr val="404040"/>
                </a:solidFill>
                <a:latin typeface="inherit"/>
              </a:rPr>
              <a:t>En commençant par « Il demandait… » transposition au DI de : </a:t>
            </a:r>
            <a:r>
              <a:rPr lang="fr-FR" sz="2800" i="1" dirty="0">
                <a:solidFill>
                  <a:srgbClr val="404040"/>
                </a:solidFill>
                <a:effectLst/>
                <a:latin typeface="inherit"/>
              </a:rPr>
              <a:t>qu’est-ce qui est arrivé à ce prince quand son père l’a chassé du château ? </a:t>
            </a:r>
            <a:endParaRPr lang="fr-FR" sz="2800" dirty="0"/>
          </a:p>
        </p:txBody>
      </p:sp>
    </p:spTree>
    <p:extLst>
      <p:ext uri="{BB962C8B-B14F-4D97-AF65-F5344CB8AC3E}">
        <p14:creationId xmlns:p14="http://schemas.microsoft.com/office/powerpoint/2010/main" val="411013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C2A9291-55AD-4DDC-8735-1BA5A1C98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7AF3E98-214D-4A60-873A-A3BA3C03EC4B}"/>
              </a:ext>
            </a:extLst>
          </p:cNvPr>
          <p:cNvSpPr>
            <a:spLocks noGrp="1"/>
          </p:cNvSpPr>
          <p:nvPr>
            <p:ph type="title"/>
          </p:nvPr>
        </p:nvSpPr>
        <p:spPr>
          <a:xfrm>
            <a:off x="1752600" y="2542603"/>
            <a:ext cx="8686800" cy="1772793"/>
          </a:xfrm>
          <a:prstGeom prst="ellipse">
            <a:avLst/>
          </a:prstGeom>
          <a:solidFill>
            <a:srgbClr val="FFFFFF"/>
          </a:solidFill>
          <a:ln>
            <a:solidFill>
              <a:srgbClr val="404040"/>
            </a:solidFill>
          </a:ln>
        </p:spPr>
        <p:txBody>
          <a:bodyPr vert="horz" wrap="square" lIns="182880" tIns="182880" rIns="182880" bIns="182880" rtlCol="0" anchor="ctr">
            <a:normAutofit/>
          </a:bodyPr>
          <a:lstStyle/>
          <a:p>
            <a:r>
              <a:rPr lang="en-US" sz="4800" kern="1200" cap="all" spc="200" baseline="0" dirty="0">
                <a:solidFill>
                  <a:srgbClr val="262626"/>
                </a:solidFill>
                <a:latin typeface="+mj-lt"/>
                <a:ea typeface="+mj-ea"/>
                <a:cs typeface="+mj-cs"/>
              </a:rPr>
              <a:t>À </a:t>
            </a:r>
            <a:r>
              <a:rPr lang="en-US" sz="4800" kern="1200" cap="all" spc="200" baseline="0" dirty="0" err="1">
                <a:solidFill>
                  <a:srgbClr val="262626"/>
                </a:solidFill>
                <a:latin typeface="+mj-lt"/>
                <a:ea typeface="+mj-ea"/>
                <a:cs typeface="+mj-cs"/>
              </a:rPr>
              <a:t>vous</a:t>
            </a:r>
            <a:r>
              <a:rPr lang="en-US" sz="4800" kern="1200" cap="all" spc="200" baseline="0" dirty="0">
                <a:solidFill>
                  <a:srgbClr val="262626"/>
                </a:solidFill>
                <a:latin typeface="+mj-lt"/>
                <a:ea typeface="+mj-ea"/>
                <a:cs typeface="+mj-cs"/>
              </a:rPr>
              <a:t> !</a:t>
            </a:r>
          </a:p>
        </p:txBody>
      </p:sp>
    </p:spTree>
    <p:extLst>
      <p:ext uri="{BB962C8B-B14F-4D97-AF65-F5344CB8AC3E}">
        <p14:creationId xmlns:p14="http://schemas.microsoft.com/office/powerpoint/2010/main" val="1629811749"/>
      </p:ext>
    </p:extLst>
  </p:cSld>
  <p:clrMapOvr>
    <a:masterClrMapping/>
  </p:clrMapOvr>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4941</Words>
  <Application>Microsoft Office PowerPoint</Application>
  <PresentationFormat>Grand écran</PresentationFormat>
  <Paragraphs>263</Paragraphs>
  <Slides>45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45</vt:i4>
      </vt:variant>
    </vt:vector>
  </HeadingPairs>
  <TitlesOfParts>
    <vt:vector size="53" baseType="lpstr">
      <vt:lpstr>Arial</vt:lpstr>
      <vt:lpstr>Arvo</vt:lpstr>
      <vt:lpstr>Calibri</vt:lpstr>
      <vt:lpstr>Gill Sans MT</vt:lpstr>
      <vt:lpstr>inherit</vt:lpstr>
      <vt:lpstr>Nunito</vt:lpstr>
      <vt:lpstr>Rubik</vt:lpstr>
      <vt:lpstr>Colis</vt:lpstr>
      <vt:lpstr>Préparation du  DM 2 M2</vt:lpstr>
      <vt:lpstr>Le sujet</vt:lpstr>
      <vt:lpstr>LES MCC</vt:lpstr>
      <vt:lpstr>Objectif de l’évaluation </vt:lpstr>
      <vt:lpstr>Une pierre 4 coups ! </vt:lpstr>
      <vt:lpstr>Consigne </vt:lpstr>
      <vt:lpstr>déroulement </vt:lpstr>
      <vt:lpstr>déroulement </vt:lpstr>
      <vt:lpstr>Précision !</vt:lpstr>
      <vt:lpstr>prolongement </vt:lpstr>
      <vt:lpstr>Le format de remise </vt:lpstr>
      <vt:lpstr>Critères d’évaluation et barème indicatif   </vt:lpstr>
      <vt:lpstr>LE texte et l’essai</vt:lpstr>
      <vt:lpstr>D’où partir ? </vt:lpstr>
      <vt:lpstr>En tête les épreuves du CRPE… elles fixent les contraintes du choix du texte</vt:lpstr>
      <vt:lpstr>Un exemple</vt:lpstr>
      <vt:lpstr>Présentation PowerPoint</vt:lpstr>
      <vt:lpstr>Le choix du texte   Questions préalables</vt:lpstr>
      <vt:lpstr>Le choix du texte </vt:lpstr>
      <vt:lpstr>Le libellé de la question pour l’essai  </vt:lpstr>
      <vt:lpstr>Les questions</vt:lpstr>
      <vt:lpstr>Présentation PowerPoint</vt:lpstr>
      <vt:lpstr>Présentation PowerPoint</vt:lpstr>
      <vt:lpstr>Présentation PowerPoint</vt:lpstr>
      <vt:lpstr>Quelles idées de questions de langue ? </vt:lpstr>
      <vt:lpstr>Un sujet destiné à être réalisé (essai)</vt:lpstr>
      <vt:lpstr>Le nombre de questions</vt:lpstr>
      <vt:lpstr>Rappel : les questions de lexique</vt:lpstr>
      <vt:lpstr>Un barème</vt:lpstr>
      <vt:lpstr>Critères d’évaluation et barème indicatif pour l’essai </vt:lpstr>
      <vt:lpstr>Prise en compte du sujet et effort de définition des enjeux de la question (0 à 2 points)</vt:lpstr>
      <vt:lpstr>Capacité à prendre appui sur la connaissance et la compréhension du texte proposé pour traiter de façon pertinente le sujet proposé (0 à 2 points)</vt:lpstr>
      <vt:lpstr>Introduction et conclusion de l’essai (0 à 2 points)</vt:lpstr>
      <vt:lpstr>Qualité de l’expression (0 à 2 points)</vt:lpstr>
      <vt:lpstr>Un retroplanning </vt:lpstr>
      <vt:lpstr>Rétroplanning</vt:lpstr>
      <vt:lpstr>Un entrainement en groupe</vt:lpstr>
      <vt:lpstr>À votre tour ! </vt:lpstr>
      <vt:lpstr>Présentation PowerPoint</vt:lpstr>
      <vt:lpstr>Des pistes : l’essai</vt:lpstr>
      <vt:lpstr>Des pistes : lexique</vt:lpstr>
      <vt:lpstr>Des pistes : EDL</vt:lpstr>
      <vt:lpstr>Des pistes : EDL</vt:lpstr>
      <vt:lpstr>Des pistes : EDL</vt:lpstr>
      <vt:lpstr>À vous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Déroulé TD 7</dc:title>
  <dc:creator>Sandrine BAZILE</dc:creator>
  <cp:lastModifiedBy>Marie Cwiczynski</cp:lastModifiedBy>
  <cp:revision>9</cp:revision>
  <dcterms:created xsi:type="dcterms:W3CDTF">2021-09-23T18:17:54Z</dcterms:created>
  <dcterms:modified xsi:type="dcterms:W3CDTF">2022-09-21T07:00:16Z</dcterms:modified>
</cp:coreProperties>
</file>