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handoutMasterIdLst>
    <p:handoutMasterId r:id="rId22"/>
  </p:handoutMasterIdLst>
  <p:sldIdLst>
    <p:sldId id="265" r:id="rId2"/>
    <p:sldId id="280" r:id="rId3"/>
    <p:sldId id="299" r:id="rId4"/>
    <p:sldId id="269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67" r:id="rId13"/>
    <p:sldId id="268" r:id="rId14"/>
    <p:sldId id="326" r:id="rId15"/>
    <p:sldId id="327" r:id="rId16"/>
    <p:sldId id="393" r:id="rId17"/>
    <p:sldId id="394" r:id="rId18"/>
    <p:sldId id="329" r:id="rId19"/>
    <p:sldId id="284" r:id="rId20"/>
  </p:sldIdLst>
  <p:sldSz cx="12192000" cy="6858000"/>
  <p:notesSz cx="6797675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309" autoAdjust="0"/>
    <p:restoredTop sz="94660"/>
  </p:normalViewPr>
  <p:slideViewPr>
    <p:cSldViewPr snapToGrid="0">
      <p:cViewPr varScale="1">
        <p:scale>
          <a:sx n="69" d="100"/>
          <a:sy n="69" d="100"/>
        </p:scale>
        <p:origin x="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B0877-7158-4906-B7F1-FA0E50DFEB13}" type="datetimeFigureOut">
              <a:rPr lang="fr-FR" smtClean="0"/>
              <a:t>05/01/2021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4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6ED610-4212-434C-AE26-517AC9E2A8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52580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3D051-01B0-4327-80C7-2C92C098CD54}" type="datetimeFigureOut">
              <a:rPr lang="fr-FR" smtClean="0"/>
              <a:t>05/01/2021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8723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ED3135-7C0A-4895-8438-63A1BBD328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8648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199A10-8C59-429D-A410-C3D6B52F1F76}" type="slidenum">
              <a:rPr kumimoji="0" lang="fr-FR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8733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2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E7E6E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764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 txBox="1">
            <a:spLocks/>
          </p:cNvSpPr>
          <p:nvPr userDrawn="1"/>
        </p:nvSpPr>
        <p:spPr>
          <a:xfrm>
            <a:off x="11328308" y="76518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D6219C-5D67-46FE-AB3F-D592616FA5B1}" type="slidenum"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3536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199" y="274640"/>
            <a:ext cx="2336800" cy="58515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2" y="274640"/>
            <a:ext cx="8026399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28308" y="76519"/>
            <a:ext cx="731520" cy="396240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113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71" y="-21453"/>
            <a:ext cx="10160000" cy="570133"/>
          </a:xfrm>
        </p:spPr>
        <p:txBody>
          <a:bodyPr/>
          <a:lstStyle>
            <a:lvl1pPr>
              <a:defRPr sz="32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72" y="692696"/>
            <a:ext cx="11150210" cy="5616624"/>
          </a:xfrm>
        </p:spPr>
        <p:txBody>
          <a:bodyPr/>
          <a:lstStyle>
            <a:lvl1pPr marL="571500" indent="-457200">
              <a:buClr>
                <a:srgbClr val="C00000"/>
              </a:buClr>
              <a:buSzPct val="180000"/>
              <a:buFont typeface="Arial" panose="020B0604020202020204" pitchFamily="34" charset="0"/>
              <a:buChar char="•"/>
              <a:defRPr/>
            </a:lvl1pPr>
            <a:lvl2pPr>
              <a:buClr>
                <a:srgbClr val="2E1450"/>
              </a:buClr>
              <a:buSzPct val="120000"/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2E145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28308" y="76518"/>
            <a:ext cx="731520" cy="396240"/>
          </a:xfrm>
        </p:spPr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407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E7E6E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28308" y="44624"/>
            <a:ext cx="731520" cy="396240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91661"/>
            <a:ext cx="2067374" cy="48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109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1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1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28308" y="76518"/>
            <a:ext cx="731520" cy="396240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300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1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1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328308" y="76518"/>
            <a:ext cx="731520" cy="396240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269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6"/>
          <p:cNvSpPr txBox="1">
            <a:spLocks/>
          </p:cNvSpPr>
          <p:nvPr userDrawn="1"/>
        </p:nvSpPr>
        <p:spPr>
          <a:xfrm>
            <a:off x="11328308" y="76518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D6219C-5D67-46FE-AB3F-D592616FA5B1}" type="slidenum"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794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419465" y="0"/>
            <a:ext cx="731520" cy="396240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2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2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399" y="6096000"/>
            <a:ext cx="10363202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11328308" y="76518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D6219C-5D67-46FE-AB3F-D592616FA5B1}" type="slidenum"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6907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6"/>
          <p:cNvSpPr txBox="1">
            <a:spLocks/>
          </p:cNvSpPr>
          <p:nvPr userDrawn="1"/>
        </p:nvSpPr>
        <p:spPr>
          <a:xfrm>
            <a:off x="11328308" y="76518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D6219C-5D67-46FE-AB3F-D592616FA5B1}" type="slidenum"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564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01" y="38100"/>
            <a:ext cx="11241998" cy="7986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285" y="1600200"/>
            <a:ext cx="11250314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1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38081" y="642020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9" y="3987800"/>
            <a:ext cx="2367281" cy="4876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>
              <a:solidFill>
                <a:srgbClr val="E7E6E6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70" y="1584960"/>
            <a:ext cx="2438399" cy="4876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5" y="6420201"/>
            <a:ext cx="1772691" cy="41458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769601" y="6362048"/>
            <a:ext cx="1422400" cy="50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996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>
                <a:latin typeface="Calibri"/>
              </a:rPr>
              <a:pPr/>
              <a:t>1</a:t>
            </a:fld>
            <a:endParaRPr lang="en-US" dirty="0">
              <a:latin typeface="Calibri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1524000" y="-734027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Comptabilité S4 – AES</a:t>
            </a:r>
          </a:p>
          <a:p>
            <a:r>
              <a:rPr lang="fr-FR" dirty="0" smtClean="0"/>
              <a:t>Opération d’inventaires</a:t>
            </a:r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1524000" y="111584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 smtClean="0">
                <a:solidFill>
                  <a:srgbClr val="C00000"/>
                </a:solidFill>
                <a:latin typeface="+mn-lt"/>
              </a:rPr>
              <a:t>Chapitre 0 – Introduction</a:t>
            </a:r>
          </a:p>
          <a:p>
            <a:r>
              <a:rPr lang="fr-FR" sz="2400" dirty="0" smtClean="0">
                <a:solidFill>
                  <a:srgbClr val="C00000"/>
                </a:solidFill>
                <a:latin typeface="+mn-lt"/>
              </a:rPr>
              <a:t>Chapitre 1 – Travaux d’inventaires liés aux immobilisations</a:t>
            </a:r>
          </a:p>
          <a:p>
            <a:r>
              <a:rPr lang="fr-FR" sz="2400" dirty="0" smtClean="0">
                <a:solidFill>
                  <a:srgbClr val="C00000"/>
                </a:solidFill>
                <a:latin typeface="+mn-lt"/>
              </a:rPr>
              <a:t>Chapitre 2 – </a:t>
            </a:r>
            <a:r>
              <a:rPr lang="fr-FR" sz="2400" dirty="0">
                <a:solidFill>
                  <a:srgbClr val="C00000"/>
                </a:solidFill>
              </a:rPr>
              <a:t>Travaux d’inventaires liés aux </a:t>
            </a:r>
            <a:r>
              <a:rPr lang="fr-FR" sz="2400" dirty="0" smtClean="0">
                <a:solidFill>
                  <a:srgbClr val="C00000"/>
                </a:solidFill>
              </a:rPr>
              <a:t>actifs circulants</a:t>
            </a:r>
            <a:endParaRPr lang="fr-FR" sz="2400" dirty="0" smtClean="0">
              <a:solidFill>
                <a:srgbClr val="C00000"/>
              </a:solidFill>
              <a:latin typeface="+mn-lt"/>
            </a:endParaRPr>
          </a:p>
          <a:p>
            <a:r>
              <a:rPr lang="fr-FR" sz="2400" dirty="0" smtClean="0">
                <a:solidFill>
                  <a:srgbClr val="C00000"/>
                </a:solidFill>
                <a:latin typeface="+mn-lt"/>
              </a:rPr>
              <a:t>Chapitre 3 – </a:t>
            </a:r>
            <a:r>
              <a:rPr lang="fr-FR" sz="2400" dirty="0">
                <a:solidFill>
                  <a:srgbClr val="C00000"/>
                </a:solidFill>
              </a:rPr>
              <a:t>Travaux d’inventaires liés aux </a:t>
            </a:r>
            <a:r>
              <a:rPr lang="fr-FR" sz="2400" dirty="0" smtClean="0">
                <a:solidFill>
                  <a:srgbClr val="C00000"/>
                </a:solidFill>
              </a:rPr>
              <a:t>charges et produits</a:t>
            </a:r>
            <a:endParaRPr lang="fr-FR" sz="2400" dirty="0" smtClean="0">
              <a:solidFill>
                <a:srgbClr val="C00000"/>
              </a:solidFill>
              <a:latin typeface="+mn-lt"/>
            </a:endParaRPr>
          </a:p>
          <a:p>
            <a:pPr marL="514350" indent="-514350">
              <a:buAutoNum type="arabicPeriod"/>
            </a:pPr>
            <a:endParaRPr lang="fr-FR" sz="2400" dirty="0" smtClean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933254" y="3337089"/>
            <a:ext cx="1011496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Chargé de cours </a:t>
            </a:r>
            <a:r>
              <a:rPr lang="fr-FR" dirty="0" smtClean="0"/>
              <a:t>: G. Dumas 				</a:t>
            </a:r>
            <a:r>
              <a:rPr lang="fr-FR" dirty="0" smtClean="0">
                <a:sym typeface="Wingdings" panose="05000000000000000000" pitchFamily="2" charset="2"/>
              </a:rPr>
              <a:t> Partiel</a:t>
            </a:r>
            <a:endParaRPr lang="fr-FR" dirty="0" smtClean="0"/>
          </a:p>
          <a:p>
            <a:r>
              <a:rPr lang="fr-FR" b="1" dirty="0" smtClean="0"/>
              <a:t>Chargés de TD </a:t>
            </a:r>
            <a:r>
              <a:rPr lang="fr-FR" dirty="0" smtClean="0"/>
              <a:t>: C. Deville et M. </a:t>
            </a:r>
            <a:r>
              <a:rPr lang="fr-FR" dirty="0" err="1" smtClean="0"/>
              <a:t>Faixa</a:t>
            </a:r>
            <a:r>
              <a:rPr lang="fr-FR" dirty="0" smtClean="0"/>
              <a:t>			</a:t>
            </a:r>
            <a:r>
              <a:rPr lang="fr-FR" dirty="0" smtClean="0">
                <a:sym typeface="Wingdings" panose="05000000000000000000" pitchFamily="2" charset="2"/>
              </a:rPr>
              <a:t> Contrôle TD (QCM </a:t>
            </a:r>
            <a:r>
              <a:rPr lang="fr-FR" dirty="0">
                <a:sym typeface="Wingdings" panose="05000000000000000000" pitchFamily="2" charset="2"/>
              </a:rPr>
              <a:t>&amp;</a:t>
            </a:r>
            <a:r>
              <a:rPr lang="fr-FR" dirty="0" smtClean="0">
                <a:sym typeface="Wingdings" panose="05000000000000000000" pitchFamily="2" charset="2"/>
              </a:rPr>
              <a:t> exercice)</a:t>
            </a:r>
          </a:p>
          <a:p>
            <a:endParaRPr lang="fr-FR" dirty="0" smtClean="0">
              <a:sym typeface="Wingdings" panose="05000000000000000000" pitchFamily="2" charset="2"/>
            </a:endParaRPr>
          </a:p>
          <a:p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Fonctionnement : </a:t>
            </a:r>
            <a:endParaRPr lang="fr-F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 smtClean="0">
                <a:sym typeface="Wingdings" panose="05000000000000000000" pitchFamily="2" charset="2"/>
              </a:rPr>
              <a:t>Les cours magistraux ne sont pas obligatoires. 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>
                <a:sym typeface="Wingdings" panose="05000000000000000000" pitchFamily="2" charset="2"/>
              </a:rPr>
              <a:t>Les cours (à l’exception des corrections des applications) vous seront envoyés par mail chaque semaine.  </a:t>
            </a:r>
            <a:endParaRPr lang="fr-FR" dirty="0" smtClean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 smtClean="0">
                <a:sym typeface="Wingdings" panose="05000000000000000000" pitchFamily="2" charset="2"/>
              </a:rPr>
              <a:t>Limite de déranger les apprentissages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 smtClean="0">
                <a:sym typeface="Wingdings" panose="05000000000000000000" pitchFamily="2" charset="2"/>
              </a:rPr>
              <a:t>(Retard, discussion…).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 smtClean="0">
                <a:sym typeface="Wingdings" panose="05000000000000000000" pitchFamily="2" charset="2"/>
              </a:rPr>
              <a:t>De mon côté, j’ai une obligation de moyens (pas de résultats).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dirty="0" smtClean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3163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199053"/>
              </p:ext>
            </p:extLst>
          </p:nvPr>
        </p:nvGraphicFramePr>
        <p:xfrm>
          <a:off x="6750980" y="1493299"/>
          <a:ext cx="5162924" cy="4758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036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9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1880"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Bilan de l’entreprise</a:t>
                      </a:r>
                      <a:r>
                        <a:rPr lang="fr-FR" baseline="0" dirty="0" smtClean="0"/>
                        <a:t> au 31/12 (PCG, article 822-1)</a:t>
                      </a:r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810"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Passif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dirty="0" smtClean="0"/>
                        <a:t>(Compte de classe</a:t>
                      </a:r>
                      <a:r>
                        <a:rPr lang="fr-FR" b="0" baseline="0" dirty="0" smtClean="0"/>
                        <a:t> 1, 4, 5)</a:t>
                      </a:r>
                      <a:endParaRPr lang="fr-FR" b="0" dirty="0" smtClean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454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Capitaux</a:t>
                      </a:r>
                      <a:r>
                        <a:rPr lang="fr-FR" b="1" baseline="0" dirty="0" smtClean="0"/>
                        <a:t> propres</a:t>
                      </a:r>
                      <a:endParaRPr lang="fr-FR" b="1" dirty="0" smtClean="0"/>
                    </a:p>
                    <a:p>
                      <a:r>
                        <a:rPr lang="fr-FR" sz="1600" dirty="0" smtClean="0"/>
                        <a:t>Capital Social</a:t>
                      </a:r>
                    </a:p>
                    <a:p>
                      <a:r>
                        <a:rPr lang="fr-FR" sz="1600" dirty="0" smtClean="0"/>
                        <a:t>Réserve</a:t>
                      </a:r>
                    </a:p>
                    <a:p>
                      <a:r>
                        <a:rPr lang="fr-FR" sz="1600" dirty="0" smtClean="0"/>
                        <a:t>Report</a:t>
                      </a:r>
                      <a:r>
                        <a:rPr lang="fr-FR" sz="1600" baseline="0" dirty="0" smtClean="0"/>
                        <a:t> à nouveau</a:t>
                      </a:r>
                      <a:endParaRPr lang="fr-FR" sz="1600" dirty="0" smtClean="0"/>
                    </a:p>
                    <a:p>
                      <a:r>
                        <a:rPr lang="fr-FR" sz="1600" dirty="0" smtClean="0"/>
                        <a:t>Résultat</a:t>
                      </a:r>
                      <a:endParaRPr lang="fr-FR" sz="16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09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/>
                        <a:t>Provisions pour risques</a:t>
                      </a:r>
                      <a:r>
                        <a:rPr lang="fr-FR" sz="1800" b="1" baseline="0" dirty="0" smtClean="0"/>
                        <a:t> et charges</a:t>
                      </a:r>
                      <a:endParaRPr lang="fr-FR" sz="1800" b="1" dirty="0" smtClean="0"/>
                    </a:p>
                    <a:p>
                      <a:pPr algn="ctr"/>
                      <a:r>
                        <a:rPr lang="fr-FR" sz="1800" b="1" dirty="0" smtClean="0"/>
                        <a:t>Dettes</a:t>
                      </a:r>
                      <a:r>
                        <a:rPr lang="fr-FR" sz="2000" b="1" dirty="0" smtClean="0"/>
                        <a:t> </a:t>
                      </a:r>
                    </a:p>
                    <a:p>
                      <a:r>
                        <a:rPr lang="fr-FR" sz="1600" dirty="0" smtClean="0"/>
                        <a:t>Emprunts et dettes assimilées (16)</a:t>
                      </a:r>
                    </a:p>
                    <a:p>
                      <a:r>
                        <a:rPr lang="fr-FR" sz="1600" dirty="0" smtClean="0"/>
                        <a:t>Avances et acomptes reçus (4191)</a:t>
                      </a:r>
                    </a:p>
                    <a:p>
                      <a:r>
                        <a:rPr lang="fr-FR" sz="1600" dirty="0" smtClean="0"/>
                        <a:t>Dettes fournisseurs (40)</a:t>
                      </a:r>
                      <a:endParaRPr lang="fr-FR" sz="1600" dirty="0"/>
                    </a:p>
                    <a:p>
                      <a:r>
                        <a:rPr lang="fr-FR" sz="1600" dirty="0" smtClean="0"/>
                        <a:t>Autres dettes (</a:t>
                      </a:r>
                      <a:r>
                        <a:rPr lang="fr-FR" sz="1600" dirty="0" err="1" smtClean="0"/>
                        <a:t>e.g</a:t>
                      </a:r>
                      <a:r>
                        <a:rPr lang="fr-FR" sz="1600" dirty="0" smtClean="0"/>
                        <a:t>. fiscales</a:t>
                      </a:r>
                      <a:r>
                        <a:rPr lang="fr-FR" sz="1600" baseline="0" dirty="0" smtClean="0"/>
                        <a:t> et sociales) (44)</a:t>
                      </a:r>
                    </a:p>
                    <a:p>
                      <a:r>
                        <a:rPr lang="fr-FR" sz="1600" dirty="0" smtClean="0"/>
                        <a:t> </a:t>
                      </a:r>
                    </a:p>
                    <a:p>
                      <a:endParaRPr lang="fr-FR" sz="1600" dirty="0" smtClean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304806" y="1980316"/>
            <a:ext cx="5975921" cy="923330"/>
          </a:xfrm>
          <a:prstGeom prst="rect">
            <a:avLst/>
          </a:prstGeom>
          <a:ln w="9525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Le passif est une obligation </a:t>
            </a:r>
            <a:r>
              <a:rPr lang="fr-FR" dirty="0" smtClean="0"/>
              <a:t>de :</a:t>
            </a:r>
            <a:endParaRPr lang="fr-FR" dirty="0"/>
          </a:p>
          <a:p>
            <a:r>
              <a:rPr lang="fr-FR" dirty="0" smtClean="0"/>
              <a:t>- Somme à payer (obligation de payer)</a:t>
            </a:r>
          </a:p>
          <a:p>
            <a:r>
              <a:rPr lang="fr-FR" dirty="0" smtClean="0"/>
              <a:t>- Bien à livrer / chose à faire (obligation de faire)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04805" y="3443112"/>
            <a:ext cx="5975921" cy="2585323"/>
          </a:xfrm>
          <a:prstGeom prst="rect">
            <a:avLst/>
          </a:prstGeom>
          <a:ln w="9525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	Trois catégories : </a:t>
            </a:r>
            <a:endParaRPr lang="fr-FR" dirty="0" smtClean="0"/>
          </a:p>
          <a:p>
            <a:pPr algn="just"/>
            <a:r>
              <a:rPr lang="fr-FR" dirty="0" smtClean="0"/>
              <a:t> </a:t>
            </a:r>
            <a:r>
              <a:rPr lang="fr-FR" u="sng" dirty="0" smtClean="0"/>
              <a:t>Capitaux propres </a:t>
            </a:r>
            <a:r>
              <a:rPr lang="fr-FR" dirty="0" smtClean="0"/>
              <a:t>:  Passif interne. Il s’agit du solde de patrimoine revenant aux propriétaires (actionnaires).</a:t>
            </a:r>
          </a:p>
          <a:p>
            <a:pPr algn="just"/>
            <a:endParaRPr lang="fr-FR" dirty="0" smtClean="0"/>
          </a:p>
          <a:p>
            <a:pPr algn="just"/>
            <a:r>
              <a:rPr lang="fr-FR" u="sng" dirty="0" smtClean="0"/>
              <a:t>Dettes</a:t>
            </a:r>
            <a:r>
              <a:rPr lang="fr-FR" dirty="0" smtClean="0"/>
              <a:t> : passif externe. Il s’agit des obligations </a:t>
            </a:r>
            <a:r>
              <a:rPr lang="fr-FR" dirty="0" err="1" smtClean="0"/>
              <a:t>dûes</a:t>
            </a:r>
            <a:r>
              <a:rPr lang="fr-FR" dirty="0" smtClean="0"/>
              <a:t> </a:t>
            </a:r>
            <a:r>
              <a:rPr lang="fr-FR" dirty="0" smtClean="0"/>
              <a:t>à des parties prenantes externes. </a:t>
            </a:r>
          </a:p>
          <a:p>
            <a:pPr algn="just"/>
            <a:endParaRPr lang="fr-FR" dirty="0"/>
          </a:p>
          <a:p>
            <a:pPr algn="just"/>
            <a:r>
              <a:rPr lang="fr-FR" u="sng" dirty="0" smtClean="0"/>
              <a:t>Provision</a:t>
            </a:r>
            <a:r>
              <a:rPr lang="fr-FR" dirty="0" smtClean="0"/>
              <a:t> : Passif dont le montant où l’échéance n’est pas sur (ex. litiges, pertes de changes, plan de licenciements).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566531"/>
            <a:ext cx="968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Clr>
                <a:srgbClr val="C00000"/>
              </a:buClr>
              <a:buNone/>
            </a:pPr>
            <a:r>
              <a:rPr lang="fr-FR" sz="2800" dirty="0" smtClean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 Etats financiers - </a:t>
            </a:r>
            <a:r>
              <a:rPr lang="fr-FR" sz="2400" dirty="0" smtClean="0">
                <a:ln w="0"/>
                <a:solidFill>
                  <a:srgbClr val="0070C0"/>
                </a:solidFill>
              </a:rPr>
              <a:t>Le bilan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0" y="-11264"/>
            <a:ext cx="10237304" cy="5777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solidFill>
                  <a:srgbClr val="C00000"/>
                </a:solidFill>
              </a:rPr>
              <a:t>1. Rappel du processus comptable</a:t>
            </a:r>
            <a:endParaRPr lang="fr-F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14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369332"/>
            <a:ext cx="968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Clr>
                <a:srgbClr val="C00000"/>
              </a:buClr>
              <a:buNone/>
            </a:pPr>
            <a:r>
              <a:rPr lang="fr-FR" sz="2800" dirty="0" smtClean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4.3 Etats financiers - </a:t>
            </a:r>
            <a:r>
              <a:rPr lang="fr-FR" sz="2400" dirty="0" smtClean="0">
                <a:ln w="0"/>
                <a:solidFill>
                  <a:srgbClr val="0070C0"/>
                </a:solidFill>
              </a:rPr>
              <a:t>De la balance aux états financiers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369571"/>
              </p:ext>
            </p:extLst>
          </p:nvPr>
        </p:nvGraphicFramePr>
        <p:xfrm>
          <a:off x="514620" y="892552"/>
          <a:ext cx="10489290" cy="16764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847458">
                  <a:extLst>
                    <a:ext uri="{9D8B030D-6E8A-4147-A177-3AD203B41FA5}">
                      <a16:colId xmlns:a16="http://schemas.microsoft.com/office/drawing/2014/main" val="3127178796"/>
                    </a:ext>
                  </a:extLst>
                </a:gridCol>
                <a:gridCol w="2648972">
                  <a:extLst>
                    <a:ext uri="{9D8B030D-6E8A-4147-A177-3AD203B41FA5}">
                      <a16:colId xmlns:a16="http://schemas.microsoft.com/office/drawing/2014/main" val="2090865480"/>
                    </a:ext>
                  </a:extLst>
                </a:gridCol>
                <a:gridCol w="1748215">
                  <a:extLst>
                    <a:ext uri="{9D8B030D-6E8A-4147-A177-3AD203B41FA5}">
                      <a16:colId xmlns:a16="http://schemas.microsoft.com/office/drawing/2014/main" val="777872010"/>
                    </a:ext>
                  </a:extLst>
                </a:gridCol>
                <a:gridCol w="1748215">
                  <a:extLst>
                    <a:ext uri="{9D8B030D-6E8A-4147-A177-3AD203B41FA5}">
                      <a16:colId xmlns:a16="http://schemas.microsoft.com/office/drawing/2014/main" val="3032579018"/>
                    </a:ext>
                  </a:extLst>
                </a:gridCol>
                <a:gridCol w="1748215">
                  <a:extLst>
                    <a:ext uri="{9D8B030D-6E8A-4147-A177-3AD203B41FA5}">
                      <a16:colId xmlns:a16="http://schemas.microsoft.com/office/drawing/2014/main" val="455832855"/>
                    </a:ext>
                  </a:extLst>
                </a:gridCol>
                <a:gridCol w="1748215">
                  <a:extLst>
                    <a:ext uri="{9D8B030D-6E8A-4147-A177-3AD203B41FA5}">
                      <a16:colId xmlns:a16="http://schemas.microsoft.com/office/drawing/2014/main" val="250960358"/>
                    </a:ext>
                  </a:extLst>
                </a:gridCol>
              </a:tblGrid>
              <a:tr h="176664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N° cpt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Nom</a:t>
                      </a:r>
                      <a:r>
                        <a:rPr lang="fr-FR" sz="1600" baseline="0" dirty="0" smtClean="0"/>
                        <a:t> du compte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∑ Débit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∑ Crédit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Solde débiteur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Solde Créditeur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306436"/>
                  </a:ext>
                </a:extLst>
              </a:tr>
              <a:tr h="146204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…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…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4722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0070C0"/>
                          </a:solidFill>
                        </a:rPr>
                        <a:t>512</a:t>
                      </a:r>
                      <a:endParaRPr lang="fr-FR" sz="1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0070C0"/>
                          </a:solidFill>
                        </a:rPr>
                        <a:t>Banque</a:t>
                      </a:r>
                      <a:endParaRPr lang="fr-FR" sz="1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rgbClr val="C00000"/>
                          </a:solidFill>
                        </a:rPr>
                        <a:t>10 000</a:t>
                      </a:r>
                      <a:endParaRPr lang="fr-FR" sz="1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rgbClr val="C00000"/>
                          </a:solidFill>
                        </a:rPr>
                        <a:t>5 000</a:t>
                      </a:r>
                      <a:endParaRPr lang="fr-FR" sz="1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rgbClr val="00B050"/>
                          </a:solidFill>
                        </a:rPr>
                        <a:t>5 000</a:t>
                      </a:r>
                      <a:endParaRPr lang="fr-FR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77183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3091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/>
                        <a:t>Total</a:t>
                      </a:r>
                      <a:endParaRPr lang="fr-F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/>
                        <a:t>XXX</a:t>
                      </a:r>
                      <a:endParaRPr lang="fr-F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/>
                        <a:t>XXX</a:t>
                      </a:r>
                      <a:endParaRPr lang="fr-F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/>
                        <a:t>YYY</a:t>
                      </a:r>
                      <a:endParaRPr lang="fr-F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/>
                        <a:t>YYY</a:t>
                      </a:r>
                      <a:endParaRPr lang="fr-F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81757"/>
                  </a:ext>
                </a:extLst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9242791"/>
              </p:ext>
            </p:extLst>
          </p:nvPr>
        </p:nvGraphicFramePr>
        <p:xfrm>
          <a:off x="4075044" y="2869108"/>
          <a:ext cx="6928865" cy="3474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8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3012">
                  <a:extLst>
                    <a:ext uri="{9D8B030D-6E8A-4147-A177-3AD203B41FA5}">
                      <a16:colId xmlns:a16="http://schemas.microsoft.com/office/drawing/2014/main" val="889406142"/>
                    </a:ext>
                  </a:extLst>
                </a:gridCol>
                <a:gridCol w="664423">
                  <a:extLst>
                    <a:ext uri="{9D8B030D-6E8A-4147-A177-3AD203B41FA5}">
                      <a16:colId xmlns:a16="http://schemas.microsoft.com/office/drawing/2014/main" val="256791198"/>
                    </a:ext>
                  </a:extLst>
                </a:gridCol>
                <a:gridCol w="23387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86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1718">
                <a:tc gridSpan="6"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Bilan de l’entreprise</a:t>
                      </a:r>
                      <a:r>
                        <a:rPr lang="fr-FR" b="1" baseline="0" dirty="0" smtClean="0"/>
                        <a:t> au 31/12 (PCG, article 822-1)</a:t>
                      </a:r>
                      <a:endParaRPr lang="fr-FR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463">
                <a:tc gridSpan="4"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Actif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Passif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9605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/>
                        <a:t>Actif immobilisé</a:t>
                      </a:r>
                    </a:p>
                    <a:p>
                      <a:r>
                        <a:rPr lang="fr-FR" sz="1600" b="0" dirty="0" smtClean="0"/>
                        <a:t>Immobilisation (2)</a:t>
                      </a:r>
                    </a:p>
                    <a:p>
                      <a:r>
                        <a:rPr lang="fr-FR" sz="1600" dirty="0" smtClean="0"/>
                        <a:t>  </a:t>
                      </a:r>
                      <a:endParaRPr lang="fr-FR" sz="1400" i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Brut </a:t>
                      </a:r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A&amp;D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Net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Capitaux</a:t>
                      </a:r>
                      <a:r>
                        <a:rPr lang="fr-FR" b="1" baseline="0" dirty="0" smtClean="0"/>
                        <a:t> propres</a:t>
                      </a:r>
                      <a:endParaRPr lang="fr-FR" b="1" dirty="0" smtClean="0"/>
                    </a:p>
                    <a:p>
                      <a:r>
                        <a:rPr lang="fr-FR" sz="1600" dirty="0" smtClean="0"/>
                        <a:t>Capital Social</a:t>
                      </a:r>
                    </a:p>
                    <a:p>
                      <a:r>
                        <a:rPr lang="fr-FR" sz="1600" dirty="0" smtClean="0"/>
                        <a:t>Réserve</a:t>
                      </a:r>
                    </a:p>
                    <a:p>
                      <a:r>
                        <a:rPr lang="fr-FR" sz="1600" dirty="0" smtClean="0"/>
                        <a:t>Résultat</a:t>
                      </a:r>
                      <a:endParaRPr lang="fr-FR" sz="16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49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/>
                        <a:t>Actif circulant</a:t>
                      </a:r>
                      <a:endParaRPr lang="fr-FR" sz="1800" b="0" dirty="0" smtClean="0"/>
                    </a:p>
                    <a:p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Stocks (3)</a:t>
                      </a:r>
                    </a:p>
                    <a:p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Créances (41)</a:t>
                      </a:r>
                    </a:p>
                    <a:p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Dispo </a:t>
                      </a:r>
                      <a:r>
                        <a:rPr lang="fr-FR" sz="1600" b="0" baseline="0" dirty="0" smtClean="0">
                          <a:solidFill>
                            <a:schemeClr val="tx1"/>
                          </a:solidFill>
                        </a:rPr>
                        <a:t>(512 – 53)</a:t>
                      </a:r>
                      <a:endParaRPr lang="fr-FR" sz="1600" b="0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 smtClean="0"/>
                    </a:p>
                    <a:p>
                      <a:pPr algn="ctr"/>
                      <a:endParaRPr lang="fr-FR" sz="1600" dirty="0" smtClean="0"/>
                    </a:p>
                    <a:p>
                      <a:pPr algn="ctr"/>
                      <a:endParaRPr lang="fr-FR" sz="1600" dirty="0" smtClean="0"/>
                    </a:p>
                    <a:p>
                      <a:pPr algn="ctr"/>
                      <a:r>
                        <a:rPr lang="fr-FR" sz="1600" dirty="0" smtClean="0">
                          <a:solidFill>
                            <a:srgbClr val="00B050"/>
                          </a:solidFill>
                        </a:rPr>
                        <a:t>5.000</a:t>
                      </a:r>
                      <a:endParaRPr lang="fr-FR" sz="16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 smtClean="0"/>
                    </a:p>
                    <a:p>
                      <a:pPr algn="ctr"/>
                      <a:endParaRPr lang="fr-FR" sz="1600" dirty="0" smtClean="0"/>
                    </a:p>
                    <a:p>
                      <a:pPr algn="ctr"/>
                      <a:endParaRPr lang="fr-FR" sz="1600" dirty="0" smtClean="0"/>
                    </a:p>
                    <a:p>
                      <a:pPr algn="ctr"/>
                      <a:r>
                        <a:rPr lang="fr-FR" sz="1600" dirty="0" smtClean="0"/>
                        <a:t>-</a:t>
                      </a:r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 smtClean="0"/>
                    </a:p>
                    <a:p>
                      <a:pPr algn="ctr"/>
                      <a:endParaRPr lang="fr-FR" sz="1600" dirty="0" smtClean="0"/>
                    </a:p>
                    <a:p>
                      <a:pPr algn="ctr"/>
                      <a:endParaRPr lang="fr-FR" sz="1600" dirty="0" smtClean="0"/>
                    </a:p>
                    <a:p>
                      <a:pPr algn="ctr"/>
                      <a:r>
                        <a:rPr lang="fr-FR" sz="1600" dirty="0" smtClean="0">
                          <a:solidFill>
                            <a:srgbClr val="00B050"/>
                          </a:solidFill>
                        </a:rPr>
                        <a:t>5.000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/>
                        <a:t>Provisions</a:t>
                      </a:r>
                    </a:p>
                    <a:p>
                      <a:pPr algn="ctr"/>
                      <a:r>
                        <a:rPr lang="fr-FR" sz="1800" b="1" dirty="0" smtClean="0"/>
                        <a:t>Dettes</a:t>
                      </a:r>
                      <a:r>
                        <a:rPr lang="fr-FR" sz="2000" b="1" dirty="0" smtClean="0"/>
                        <a:t> </a:t>
                      </a:r>
                    </a:p>
                    <a:p>
                      <a:r>
                        <a:rPr lang="fr-FR" sz="1600" dirty="0" smtClean="0"/>
                        <a:t>Emprunts et dettes (1)</a:t>
                      </a:r>
                    </a:p>
                    <a:p>
                      <a:r>
                        <a:rPr lang="fr-FR" sz="1600" dirty="0" smtClean="0"/>
                        <a:t>Dettes fournisseurs (40)</a:t>
                      </a:r>
                      <a:endParaRPr lang="fr-FR" sz="1600" dirty="0"/>
                    </a:p>
                    <a:p>
                      <a:r>
                        <a:rPr lang="fr-FR" sz="1600" dirty="0" smtClean="0"/>
                        <a:t>Autres (dettes fiscales</a:t>
                      </a:r>
                      <a:r>
                        <a:rPr lang="fr-FR" sz="1600" baseline="0" dirty="0" smtClean="0"/>
                        <a:t> et soc.) (44)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364336"/>
              </p:ext>
            </p:extLst>
          </p:nvPr>
        </p:nvGraphicFramePr>
        <p:xfrm>
          <a:off x="266142" y="2781453"/>
          <a:ext cx="3506584" cy="36859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10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6231">
                <a:tc gridSpan="2">
                  <a:txBody>
                    <a:bodyPr/>
                    <a:lstStyle/>
                    <a:p>
                      <a:pPr algn="ctr"/>
                      <a:r>
                        <a:rPr lang="fr-FR" sz="1800" b="1" dirty="0" smtClean="0"/>
                        <a:t>Compte de résultat (année</a:t>
                      </a:r>
                      <a:r>
                        <a:rPr lang="fr-FR" sz="1800" b="1" baseline="0" dirty="0" smtClean="0"/>
                        <a:t> N)</a:t>
                      </a:r>
                      <a:endParaRPr lang="fr-FR" sz="18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660">
                <a:tc gridSpan="2">
                  <a:txBody>
                    <a:bodyPr/>
                    <a:lstStyle/>
                    <a:p>
                      <a:pPr algn="l"/>
                      <a:r>
                        <a:rPr lang="fr-FR" sz="1400" b="1" dirty="0" smtClean="0"/>
                        <a:t>Produits (compte de classe 7)</a:t>
                      </a:r>
                      <a:endParaRPr lang="fr-FR" sz="1050" b="1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4191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Exploitation</a:t>
                      </a:r>
                    </a:p>
                    <a:p>
                      <a:r>
                        <a:rPr lang="fr-FR" sz="1400" dirty="0" smtClean="0"/>
                        <a:t>Financier</a:t>
                      </a:r>
                    </a:p>
                    <a:p>
                      <a:r>
                        <a:rPr lang="fr-FR" sz="1400" dirty="0" smtClean="0"/>
                        <a:t>Exceptionnel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41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Charges (compte de classe 6)</a:t>
                      </a:r>
                      <a:endParaRPr lang="fr-FR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Exploitation</a:t>
                      </a:r>
                    </a:p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Financier</a:t>
                      </a:r>
                    </a:p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Exceptionnel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838">
                <a:tc>
                  <a:txBody>
                    <a:bodyPr/>
                    <a:lstStyle/>
                    <a:p>
                      <a:r>
                        <a:rPr lang="fr-FR" sz="1600" i="1" dirty="0" smtClean="0"/>
                        <a:t>Total des charges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70965"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Résultat avant impôts</a:t>
                      </a:r>
                    </a:p>
                    <a:p>
                      <a:r>
                        <a:rPr lang="fr-FR" sz="1400" b="1" dirty="0" smtClean="0"/>
                        <a:t> - I</a:t>
                      </a:r>
                      <a:r>
                        <a:rPr lang="fr-FR" sz="1400" b="1" baseline="0" dirty="0" smtClean="0"/>
                        <a:t>mpôts sur sociétés</a:t>
                      </a:r>
                    </a:p>
                    <a:p>
                      <a:r>
                        <a:rPr lang="fr-FR" sz="1400" b="1" baseline="0" dirty="0" smtClean="0"/>
                        <a:t>Résultat net (bénéfice ou perte)</a:t>
                      </a:r>
                      <a:endParaRPr lang="fr-FR" sz="1400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b="1" dirty="0" smtClean="0"/>
                    </a:p>
                    <a:p>
                      <a:pPr algn="ctr"/>
                      <a:endParaRPr lang="fr-FR" sz="1600" b="1" dirty="0" smtClean="0"/>
                    </a:p>
                    <a:p>
                      <a:pPr algn="ctr"/>
                      <a:endParaRPr lang="fr-FR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9" name="Connecteur droit avec flèche 8"/>
          <p:cNvCxnSpPr/>
          <p:nvPr/>
        </p:nvCxnSpPr>
        <p:spPr>
          <a:xfrm flipH="1">
            <a:off x="6520070" y="1868557"/>
            <a:ext cx="1858617" cy="3607904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re 1"/>
          <p:cNvSpPr txBox="1">
            <a:spLocks/>
          </p:cNvSpPr>
          <p:nvPr/>
        </p:nvSpPr>
        <p:spPr>
          <a:xfrm>
            <a:off x="0" y="-75916"/>
            <a:ext cx="10237304" cy="5777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solidFill>
                  <a:srgbClr val="C00000"/>
                </a:solidFill>
              </a:rPr>
              <a:t>1. Rappel du processus comptable</a:t>
            </a:r>
            <a:endParaRPr lang="fr-F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43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contenu 3"/>
          <p:cNvSpPr txBox="1">
            <a:spLocks/>
          </p:cNvSpPr>
          <p:nvPr/>
        </p:nvSpPr>
        <p:spPr>
          <a:xfrm>
            <a:off x="785091" y="1016000"/>
            <a:ext cx="10363200" cy="547069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Clr>
                <a:srgbClr val="C00000"/>
              </a:buClr>
              <a:buNone/>
            </a:pPr>
            <a:r>
              <a:rPr lang="fr-FR" sz="2000" b="1" dirty="0" smtClean="0"/>
              <a:t>Inventaire</a:t>
            </a:r>
            <a:r>
              <a:rPr lang="fr-FR" sz="2000" dirty="0" smtClean="0"/>
              <a:t> = obligation légale (art. L123-12 du code commerce)</a:t>
            </a:r>
          </a:p>
          <a:p>
            <a:pPr lvl="1">
              <a:buClr>
                <a:srgbClr val="C00000"/>
              </a:buClr>
            </a:pPr>
            <a:r>
              <a:rPr lang="fr-FR" sz="1800" dirty="0" smtClean="0"/>
              <a:t>« </a:t>
            </a:r>
            <a:r>
              <a:rPr lang="fr-FR" sz="1800" i="1" dirty="0" smtClean="0"/>
              <a:t>Toute personne physique ou morale ayant la qualité de commerçant, doit …… </a:t>
            </a:r>
            <a:r>
              <a:rPr lang="fr-FR" sz="1800" i="1" u="sng" dirty="0" smtClean="0"/>
              <a:t>contrôler par inventaire au moins une fois tous les douze mois, l’existence et la valeur des éléments actifs et passifs </a:t>
            </a:r>
            <a:r>
              <a:rPr lang="fr-FR" sz="1800" i="1" dirty="0" smtClean="0"/>
              <a:t>du patrimoine de l’entreprise….</a:t>
            </a:r>
            <a:r>
              <a:rPr lang="fr-FR" sz="1800" dirty="0" smtClean="0"/>
              <a:t> »</a:t>
            </a:r>
          </a:p>
          <a:p>
            <a:pPr marL="411480" lvl="1" indent="0">
              <a:buClr>
                <a:srgbClr val="C00000"/>
              </a:buClr>
              <a:buNone/>
            </a:pPr>
            <a:r>
              <a:rPr lang="fr-FR" sz="1800" dirty="0" smtClean="0">
                <a:sym typeface="Wingdings" panose="05000000000000000000" pitchFamily="2" charset="2"/>
              </a:rPr>
              <a:t> </a:t>
            </a:r>
            <a:r>
              <a:rPr lang="fr-FR" sz="1800" dirty="0" err="1" smtClean="0">
                <a:sym typeface="Wingdings" panose="05000000000000000000" pitchFamily="2" charset="2"/>
              </a:rPr>
              <a:t>Checker</a:t>
            </a:r>
            <a:r>
              <a:rPr lang="fr-FR" sz="1800" dirty="0" smtClean="0">
                <a:sym typeface="Wingdings" panose="05000000000000000000" pitchFamily="2" charset="2"/>
              </a:rPr>
              <a:t> physiquement la présence et la valeur des actifs et passifs </a:t>
            </a:r>
            <a:endParaRPr lang="fr-FR" sz="1800" dirty="0" smtClean="0"/>
          </a:p>
          <a:p>
            <a:pPr marL="411480" lvl="1" indent="0">
              <a:buClr>
                <a:srgbClr val="C00000"/>
              </a:buClr>
              <a:buNone/>
            </a:pPr>
            <a:endParaRPr lang="fr-FR" sz="1800" dirty="0"/>
          </a:p>
          <a:p>
            <a:pPr marL="411480" lvl="1" indent="0">
              <a:buClr>
                <a:srgbClr val="C00000"/>
              </a:buClr>
              <a:buNone/>
            </a:pPr>
            <a:endParaRPr lang="fr-FR" sz="1800" dirty="0"/>
          </a:p>
          <a:p>
            <a:pPr marL="114300" indent="0">
              <a:buClr>
                <a:srgbClr val="C00000"/>
              </a:buClr>
              <a:buNone/>
            </a:pPr>
            <a:r>
              <a:rPr lang="fr-FR" sz="2000" b="1" dirty="0" smtClean="0"/>
              <a:t>Processus comptable </a:t>
            </a:r>
            <a:endParaRPr lang="fr-FR" sz="2000" dirty="0"/>
          </a:p>
          <a:p>
            <a:pPr marL="868680" lvl="1" indent="-457200">
              <a:buAutoNum type="arabicPeriod"/>
            </a:pPr>
            <a:r>
              <a:rPr lang="fr-FR" dirty="0" smtClean="0"/>
              <a:t>Enregistrement des écritures comptables</a:t>
            </a:r>
          </a:p>
          <a:p>
            <a:pPr marL="868680" lvl="1" indent="-457200">
              <a:buAutoNum type="arabicPeriod"/>
            </a:pPr>
            <a:r>
              <a:rPr lang="fr-FR" dirty="0" smtClean="0"/>
              <a:t>Grand livre et balance </a:t>
            </a:r>
            <a:r>
              <a:rPr lang="fr-FR" u="sng" dirty="0" smtClean="0"/>
              <a:t>avant inventaire</a:t>
            </a:r>
          </a:p>
          <a:p>
            <a:pPr lvl="1">
              <a:buFont typeface="Symbol" panose="05050102010706020507" pitchFamily="18" charset="2"/>
              <a:buChar char="Þ"/>
            </a:pPr>
            <a:endParaRPr lang="fr-FR" b="1" dirty="0">
              <a:sym typeface="Wingdings" panose="05000000000000000000" pitchFamily="2" charset="2"/>
            </a:endParaRPr>
          </a:p>
          <a:p>
            <a:pPr lvl="1">
              <a:buFont typeface="Symbol" panose="05050102010706020507" pitchFamily="18" charset="2"/>
              <a:buChar char="Þ"/>
            </a:pPr>
            <a:r>
              <a:rPr lang="fr-FR" b="1" dirty="0" smtClean="0">
                <a:sym typeface="Wingdings" panose="05000000000000000000" pitchFamily="2" charset="2"/>
              </a:rPr>
              <a:t> A la fin de l’année : Inventaire physique</a:t>
            </a:r>
          </a:p>
          <a:p>
            <a:pPr marL="411480" lvl="1" indent="0">
              <a:buNone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sym typeface="Wingdings" panose="05000000000000000000" pitchFamily="2" charset="2"/>
              </a:rPr>
              <a:t>3. </a:t>
            </a:r>
            <a:r>
              <a:rPr lang="fr-FR" dirty="0" smtClean="0"/>
              <a:t>Enregistrement des écritures d’inventaire (ou écriture de régularisation)</a:t>
            </a:r>
          </a:p>
          <a:p>
            <a:pPr marL="411480" lvl="1" indent="0">
              <a:buNone/>
            </a:pP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  <a:p>
            <a:pPr marL="411480" lvl="1" indent="0">
              <a:buNone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4. </a:t>
            </a:r>
            <a:r>
              <a:rPr lang="fr-FR" dirty="0" smtClean="0"/>
              <a:t>Etablissement du grand livre et de </a:t>
            </a:r>
            <a:r>
              <a:rPr lang="fr-FR" dirty="0"/>
              <a:t>la balance </a:t>
            </a:r>
            <a:r>
              <a:rPr lang="fr-FR" u="sng" dirty="0" smtClean="0"/>
              <a:t>après inventaire </a:t>
            </a:r>
          </a:p>
          <a:p>
            <a:pPr marL="411480" lvl="1" indent="0">
              <a:buNone/>
            </a:pPr>
            <a:endParaRPr lang="fr-FR" sz="1000" dirty="0" smtClean="0"/>
          </a:p>
          <a:p>
            <a:pPr marL="411480" lvl="1" indent="0">
              <a:buNone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5.  </a:t>
            </a:r>
            <a:r>
              <a:rPr lang="fr-FR" dirty="0" smtClean="0"/>
              <a:t>Etablissement </a:t>
            </a:r>
            <a:r>
              <a:rPr lang="fr-FR" dirty="0"/>
              <a:t>des </a:t>
            </a:r>
            <a:r>
              <a:rPr lang="fr-FR" dirty="0" smtClean="0"/>
              <a:t>états financiers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029869" y="4266386"/>
            <a:ext cx="8319053" cy="8220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 rot="20143439">
            <a:off x="-266968" y="3607481"/>
            <a:ext cx="53174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Ajout au </a:t>
            </a:r>
          </a:p>
          <a:p>
            <a:r>
              <a:rPr lang="fr-FR" sz="2400" b="1" dirty="0" smtClean="0">
                <a:solidFill>
                  <a:srgbClr val="FF0000"/>
                </a:solidFill>
              </a:rPr>
              <a:t>processus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0" y="-75916"/>
            <a:ext cx="10237304" cy="5777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solidFill>
                  <a:srgbClr val="C00000"/>
                </a:solidFill>
              </a:rPr>
              <a:t>2. L’inventaire</a:t>
            </a:r>
            <a:endParaRPr lang="fr-F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59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contenu 3"/>
          <p:cNvSpPr txBox="1">
            <a:spLocks/>
          </p:cNvSpPr>
          <p:nvPr/>
        </p:nvSpPr>
        <p:spPr>
          <a:xfrm>
            <a:off x="914401" y="396240"/>
            <a:ext cx="9984508" cy="609045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Clr>
                <a:srgbClr val="C00000"/>
              </a:buClr>
              <a:buNone/>
            </a:pPr>
            <a:endParaRPr lang="fr-FR" sz="2000" b="1" dirty="0" smtClean="0"/>
          </a:p>
          <a:p>
            <a:pPr marL="114300" indent="0">
              <a:buClr>
                <a:srgbClr val="C00000"/>
              </a:buClr>
              <a:buNone/>
            </a:pP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Processus comptable (avec inventaire) Exemple</a:t>
            </a:r>
          </a:p>
          <a:p>
            <a:pPr marL="114300" indent="0">
              <a:buClr>
                <a:srgbClr val="C00000"/>
              </a:buClr>
              <a:buNone/>
            </a:pPr>
            <a:endParaRPr lang="fr-FR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 algn="just">
              <a:buClr>
                <a:srgbClr val="C00000"/>
              </a:buClr>
              <a:buNone/>
            </a:pPr>
            <a:r>
              <a:rPr lang="fr-FR" sz="2000" dirty="0" smtClean="0"/>
              <a:t>Le BDE AES souhaitent vendre des </a:t>
            </a:r>
            <a:r>
              <a:rPr lang="fr-FR" sz="2000" i="1" dirty="0" smtClean="0"/>
              <a:t>tee-shirts</a:t>
            </a:r>
            <a:r>
              <a:rPr lang="fr-FR" sz="2000" dirty="0" smtClean="0"/>
              <a:t> et des </a:t>
            </a:r>
            <a:r>
              <a:rPr lang="fr-FR" sz="2000" i="1" dirty="0" err="1" smtClean="0"/>
              <a:t>sweets</a:t>
            </a:r>
            <a:r>
              <a:rPr lang="fr-FR" sz="2000" dirty="0"/>
              <a:t> </a:t>
            </a:r>
            <a:r>
              <a:rPr lang="fr-FR" sz="2000" dirty="0" smtClean="0"/>
              <a:t>floqués. L’objectif est de récupérer des fonds pour financer le gala. Pour cela, ils investissent dans une machine de flocage. L’exercice comptable de l’association se déroule du 01/01 au 31 /12 : </a:t>
            </a:r>
          </a:p>
          <a:p>
            <a:pPr marL="114300" indent="0" algn="just">
              <a:buClr>
                <a:srgbClr val="C00000"/>
              </a:buClr>
              <a:buNone/>
            </a:pPr>
            <a:endParaRPr lang="fr-FR" sz="2000" dirty="0" smtClean="0"/>
          </a:p>
          <a:p>
            <a:pPr>
              <a:buClr>
                <a:srgbClr val="C00000"/>
              </a:buClr>
              <a:buFontTx/>
              <a:buChar char="-"/>
            </a:pPr>
            <a:r>
              <a:rPr lang="fr-FR" sz="2000" dirty="0" smtClean="0"/>
              <a:t>Achat de la machine de flocage (01/01/N) : Valeur 6.000 €. Paiement comptant. Il compte l’utiliser sur 3 ans. </a:t>
            </a:r>
          </a:p>
          <a:p>
            <a:pPr>
              <a:buClr>
                <a:srgbClr val="C00000"/>
              </a:buClr>
              <a:buFontTx/>
              <a:buChar char="-"/>
            </a:pPr>
            <a:r>
              <a:rPr lang="fr-FR" sz="2000" dirty="0" smtClean="0"/>
              <a:t>Achat des tee-shirt vierge (10/03/N) : 500 unités, valeurs 2 € l’unité. </a:t>
            </a:r>
          </a:p>
          <a:p>
            <a:pPr>
              <a:buClr>
                <a:srgbClr val="C00000"/>
              </a:buClr>
              <a:buFontTx/>
              <a:buChar char="-"/>
            </a:pPr>
            <a:r>
              <a:rPr lang="fr-FR" sz="2000" dirty="0" smtClean="0"/>
              <a:t>Vente des tee-shirt floqués (15/04/N) : 500 unités, 15 € l’unité.</a:t>
            </a:r>
          </a:p>
          <a:p>
            <a:pPr>
              <a:buClr>
                <a:srgbClr val="C00000"/>
              </a:buClr>
              <a:buFontTx/>
              <a:buChar char="-"/>
            </a:pPr>
            <a:endParaRPr lang="fr-FR" sz="2000" dirty="0"/>
          </a:p>
          <a:p>
            <a:pPr marL="571500" indent="-457200">
              <a:buClr>
                <a:srgbClr val="C00000"/>
              </a:buClr>
              <a:buAutoNum type="arabicParenR"/>
            </a:pPr>
            <a:r>
              <a:rPr lang="fr-FR" sz="2000" dirty="0" smtClean="0"/>
              <a:t>Passez les écritures comptables au cours de l’exercice (</a:t>
            </a:r>
            <a:r>
              <a:rPr lang="fr-FR" sz="1800" dirty="0" smtClean="0">
                <a:solidFill>
                  <a:srgbClr val="FF0000"/>
                </a:solidFill>
              </a:rPr>
              <a:t>par simplification : on néglige la TVA) 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571500" indent="-457200">
              <a:buClr>
                <a:srgbClr val="C00000"/>
              </a:buClr>
              <a:buAutoNum type="arabicParenR"/>
            </a:pPr>
            <a:r>
              <a:rPr lang="fr-FR" sz="2000" dirty="0" smtClean="0"/>
              <a:t> Passez les écritures d’inventaires / de fin d’exercice.</a:t>
            </a:r>
          </a:p>
          <a:p>
            <a:pPr marL="571500" indent="-457200">
              <a:buClr>
                <a:srgbClr val="C00000"/>
              </a:buClr>
              <a:buAutoNum type="arabicParenR"/>
            </a:pPr>
            <a:r>
              <a:rPr lang="fr-FR" sz="2000" dirty="0" smtClean="0"/>
              <a:t>Faites le grand livre (comptes en T) et la balance. </a:t>
            </a:r>
          </a:p>
          <a:p>
            <a:pPr marL="571500" indent="-457200">
              <a:buClr>
                <a:srgbClr val="C00000"/>
              </a:buClr>
              <a:buAutoNum type="arabicParenR"/>
            </a:pPr>
            <a:r>
              <a:rPr lang="fr-FR" sz="2000" dirty="0" smtClean="0"/>
              <a:t>Etablir les états financiers. </a:t>
            </a:r>
            <a:endParaRPr lang="fr-FR" sz="2000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-75916"/>
            <a:ext cx="10237304" cy="5777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solidFill>
                  <a:srgbClr val="C00000"/>
                </a:solidFill>
              </a:rPr>
              <a:t>2. L’inventaire</a:t>
            </a:r>
            <a:endParaRPr lang="fr-F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37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numéro de diapositive 1"/>
          <p:cNvSpPr txBox="1">
            <a:spLocks/>
          </p:cNvSpPr>
          <p:nvPr/>
        </p:nvSpPr>
        <p:spPr>
          <a:xfrm>
            <a:off x="11419465" y="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752206"/>
              </p:ext>
            </p:extLst>
          </p:nvPr>
        </p:nvGraphicFramePr>
        <p:xfrm>
          <a:off x="676993" y="815007"/>
          <a:ext cx="9957875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1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83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67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9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14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03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9882">
                <a:tc gridSpan="2"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748">
                <a:tc gridSpan="2">
                  <a:txBody>
                    <a:bodyPr/>
                    <a:lstStyle/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gridSpan="6">
                  <a:txBody>
                    <a:bodyPr/>
                    <a:lstStyle/>
                    <a:p>
                      <a:pPr algn="ctr"/>
                      <a:endParaRPr lang="fr-FR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46450"/>
              </p:ext>
            </p:extLst>
          </p:nvPr>
        </p:nvGraphicFramePr>
        <p:xfrm>
          <a:off x="676993" y="2756450"/>
          <a:ext cx="9957875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1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83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67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9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14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03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9882">
                <a:tc gridSpan="2"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748">
                <a:tc gridSpan="2">
                  <a:txBody>
                    <a:bodyPr/>
                    <a:lstStyle/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gridSpan="6">
                  <a:txBody>
                    <a:bodyPr/>
                    <a:lstStyle/>
                    <a:p>
                      <a:pPr algn="ctr"/>
                      <a:endParaRPr lang="fr-FR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192183"/>
              </p:ext>
            </p:extLst>
          </p:nvPr>
        </p:nvGraphicFramePr>
        <p:xfrm>
          <a:off x="676993" y="4697893"/>
          <a:ext cx="9957875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1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83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67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9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14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03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9882">
                <a:tc gridSpan="2"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748">
                <a:tc gridSpan="2">
                  <a:txBody>
                    <a:bodyPr/>
                    <a:lstStyle/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gridSpan="6">
                  <a:txBody>
                    <a:bodyPr/>
                    <a:lstStyle/>
                    <a:p>
                      <a:pPr algn="ctr"/>
                      <a:endParaRPr lang="fr-FR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itre 1"/>
          <p:cNvSpPr txBox="1">
            <a:spLocks/>
          </p:cNvSpPr>
          <p:nvPr/>
        </p:nvSpPr>
        <p:spPr>
          <a:xfrm>
            <a:off x="0" y="-75916"/>
            <a:ext cx="10237304" cy="5777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solidFill>
                  <a:srgbClr val="C00000"/>
                </a:solidFill>
              </a:rPr>
              <a:t>2.1 L’inventaire - </a:t>
            </a:r>
            <a:r>
              <a:rPr lang="fr-FR" sz="2800" dirty="0" smtClean="0">
                <a:solidFill>
                  <a:srgbClr val="0070C0"/>
                </a:solidFill>
              </a:rPr>
              <a:t>Ecritures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09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numéro de diapositive 1"/>
          <p:cNvSpPr txBox="1">
            <a:spLocks/>
          </p:cNvSpPr>
          <p:nvPr/>
        </p:nvSpPr>
        <p:spPr>
          <a:xfrm>
            <a:off x="11419465" y="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087326"/>
              </p:ext>
            </p:extLst>
          </p:nvPr>
        </p:nvGraphicFramePr>
        <p:xfrm>
          <a:off x="3197393" y="4926396"/>
          <a:ext cx="7628871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1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7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2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55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79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60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9882">
                <a:tc gridSpan="2"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31/12/N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Débit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Crédit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748">
                <a:tc gridSpan="2">
                  <a:txBody>
                    <a:bodyPr/>
                    <a:lstStyle/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gridSpan="6">
                  <a:txBody>
                    <a:bodyPr/>
                    <a:lstStyle/>
                    <a:p>
                      <a:pPr algn="ctr"/>
                      <a:endParaRPr lang="fr-FR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Espace réservé du contenu 3"/>
          <p:cNvSpPr txBox="1">
            <a:spLocks/>
          </p:cNvSpPr>
          <p:nvPr/>
        </p:nvSpPr>
        <p:spPr>
          <a:xfrm>
            <a:off x="858080" y="401318"/>
            <a:ext cx="9984508" cy="5472608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Clr>
                <a:srgbClr val="C00000"/>
              </a:buClr>
              <a:buNone/>
            </a:pPr>
            <a:r>
              <a:rPr lang="fr-FR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 – Inventaire physique</a:t>
            </a:r>
          </a:p>
          <a:p>
            <a:pPr marL="114300" indent="0">
              <a:buClr>
                <a:srgbClr val="C00000"/>
              </a:buClr>
              <a:buNone/>
            </a:pPr>
            <a:r>
              <a:rPr lang="fr-FR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</a:t>
            </a:r>
            <a:r>
              <a:rPr lang="fr-FR" sz="2000" dirty="0" smtClean="0">
                <a:ln w="0"/>
              </a:rPr>
              <a:t>=&gt; </a:t>
            </a:r>
            <a:r>
              <a:rPr lang="fr-FR" sz="2000" dirty="0" err="1" smtClean="0">
                <a:ln w="0"/>
              </a:rPr>
              <a:t>Checker</a:t>
            </a:r>
            <a:r>
              <a:rPr lang="fr-FR" sz="2000" dirty="0" smtClean="0">
                <a:ln w="0"/>
              </a:rPr>
              <a:t> les stocks (matières premières et produits finis) : nombre et valeur</a:t>
            </a:r>
          </a:p>
          <a:p>
            <a:pPr marL="114300" indent="0">
              <a:buClr>
                <a:srgbClr val="C00000"/>
              </a:buClr>
              <a:buNone/>
            </a:pPr>
            <a:r>
              <a:rPr lang="fr-FR" sz="2000" dirty="0">
                <a:ln w="0"/>
              </a:rPr>
              <a:t>	</a:t>
            </a:r>
            <a:r>
              <a:rPr lang="fr-FR" sz="2000" dirty="0" smtClean="0">
                <a:ln w="0"/>
              </a:rPr>
              <a:t>=&gt; </a:t>
            </a:r>
            <a:r>
              <a:rPr lang="fr-FR" sz="2000" dirty="0" err="1" smtClean="0">
                <a:ln w="0"/>
              </a:rPr>
              <a:t>Checker</a:t>
            </a:r>
            <a:r>
              <a:rPr lang="fr-FR" sz="2000" dirty="0" smtClean="0">
                <a:ln w="0"/>
              </a:rPr>
              <a:t> les immobilisations : nombre et valeur</a:t>
            </a:r>
          </a:p>
          <a:p>
            <a:pPr marL="114300" indent="0">
              <a:buClr>
                <a:srgbClr val="C00000"/>
              </a:buClr>
              <a:buNone/>
            </a:pPr>
            <a:endParaRPr lang="fr-FR" sz="2000" dirty="0" smtClean="0">
              <a:ln w="0"/>
            </a:endParaRPr>
          </a:p>
          <a:p>
            <a:pPr marL="114300" indent="0">
              <a:buClr>
                <a:srgbClr val="C00000"/>
              </a:buClr>
              <a:buNone/>
            </a:pPr>
            <a:r>
              <a:rPr lang="fr-FR" sz="28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 Enregistrement des écritures d’inventaires</a:t>
            </a:r>
          </a:p>
          <a:p>
            <a:pPr marL="114300" indent="0">
              <a:buClr>
                <a:srgbClr val="C00000"/>
              </a:buClr>
              <a:buNone/>
            </a:pPr>
            <a:r>
              <a:rPr lang="fr-FR" sz="2000" dirty="0">
                <a:ln w="0"/>
              </a:rPr>
              <a:t>	</a:t>
            </a:r>
            <a:r>
              <a:rPr lang="fr-FR" sz="2000" dirty="0" smtClean="0">
                <a:ln w="0"/>
              </a:rPr>
              <a:t>=&gt; Les stocks sont nuls (selon énoncé)</a:t>
            </a:r>
          </a:p>
          <a:p>
            <a:pPr marL="114300" indent="0">
              <a:buClr>
                <a:srgbClr val="C00000"/>
              </a:buClr>
              <a:buNone/>
            </a:pPr>
            <a:r>
              <a:rPr lang="fr-FR" sz="2000" dirty="0">
                <a:ln w="0"/>
              </a:rPr>
              <a:t>	</a:t>
            </a:r>
            <a:r>
              <a:rPr lang="fr-FR" sz="2000" dirty="0" smtClean="0">
                <a:ln w="0"/>
              </a:rPr>
              <a:t>=&gt; Immobilisation a perdu de la valeur (vieillissement &amp; utilisation) : Amortissement (sans prorata </a:t>
            </a:r>
            <a:r>
              <a:rPr lang="fr-FR" sz="2000" dirty="0" err="1" smtClean="0">
                <a:ln w="0"/>
              </a:rPr>
              <a:t>temporis</a:t>
            </a:r>
            <a:r>
              <a:rPr lang="fr-FR" sz="2000" dirty="0" smtClean="0">
                <a:ln w="0"/>
              </a:rPr>
              <a:t>)</a:t>
            </a:r>
          </a:p>
          <a:p>
            <a:pPr marL="114300" indent="0">
              <a:buClr>
                <a:srgbClr val="C00000"/>
              </a:buClr>
              <a:buNone/>
            </a:pPr>
            <a:endParaRPr lang="fr-FR" sz="2000" b="1" dirty="0">
              <a:ln/>
              <a:solidFill>
                <a:schemeClr val="accent3"/>
              </a:solidFill>
            </a:endParaRPr>
          </a:p>
          <a:p>
            <a:pPr marL="114300" indent="0">
              <a:buClr>
                <a:srgbClr val="C00000"/>
              </a:buClr>
              <a:buNone/>
            </a:pPr>
            <a:endParaRPr lang="fr-FR" sz="2000" b="1" dirty="0" smtClean="0">
              <a:ln/>
              <a:solidFill>
                <a:schemeClr val="accent3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147679"/>
              </p:ext>
            </p:extLst>
          </p:nvPr>
        </p:nvGraphicFramePr>
        <p:xfrm>
          <a:off x="4130226" y="3276723"/>
          <a:ext cx="5113627" cy="158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4660">
                  <a:extLst>
                    <a:ext uri="{9D8B030D-6E8A-4147-A177-3AD203B41FA5}">
                      <a16:colId xmlns:a16="http://schemas.microsoft.com/office/drawing/2014/main" val="3492231710"/>
                    </a:ext>
                  </a:extLst>
                </a:gridCol>
                <a:gridCol w="1086320">
                  <a:extLst>
                    <a:ext uri="{9D8B030D-6E8A-4147-A177-3AD203B41FA5}">
                      <a16:colId xmlns:a16="http://schemas.microsoft.com/office/drawing/2014/main" val="3449618225"/>
                    </a:ext>
                  </a:extLst>
                </a:gridCol>
                <a:gridCol w="1013863">
                  <a:extLst>
                    <a:ext uri="{9D8B030D-6E8A-4147-A177-3AD203B41FA5}">
                      <a16:colId xmlns:a16="http://schemas.microsoft.com/office/drawing/2014/main" val="395051780"/>
                    </a:ext>
                  </a:extLst>
                </a:gridCol>
                <a:gridCol w="1254921">
                  <a:extLst>
                    <a:ext uri="{9D8B030D-6E8A-4147-A177-3AD203B41FA5}">
                      <a16:colId xmlns:a16="http://schemas.microsoft.com/office/drawing/2014/main" val="3946639103"/>
                    </a:ext>
                  </a:extLst>
                </a:gridCol>
                <a:gridCol w="1013863">
                  <a:extLst>
                    <a:ext uri="{9D8B030D-6E8A-4147-A177-3AD203B41FA5}">
                      <a16:colId xmlns:a16="http://schemas.microsoft.com/office/drawing/2014/main" val="2463842266"/>
                    </a:ext>
                  </a:extLst>
                </a:gridCol>
              </a:tblGrid>
              <a:tr h="574683"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/>
                        <a:t>Année</a:t>
                      </a:r>
                      <a:endParaRPr lang="fr-F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/>
                        <a:t>Base </a:t>
                      </a:r>
                      <a:r>
                        <a:rPr lang="fr-FR" sz="1600" b="1" dirty="0" err="1" smtClean="0"/>
                        <a:t>amort</a:t>
                      </a:r>
                      <a:endParaRPr lang="fr-F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err="1" smtClean="0"/>
                        <a:t>Amt</a:t>
                      </a:r>
                      <a:r>
                        <a:rPr lang="fr-FR" sz="1600" b="1" baseline="0" dirty="0" smtClean="0"/>
                        <a:t> annuel</a:t>
                      </a:r>
                      <a:endParaRPr lang="fr-F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/>
                        <a:t>Cumul des </a:t>
                      </a:r>
                      <a:r>
                        <a:rPr lang="fr-FR" sz="1600" b="1" dirty="0" err="1" smtClean="0"/>
                        <a:t>Amt</a:t>
                      </a:r>
                      <a:endParaRPr lang="fr-F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/>
                        <a:t>Valeur nette</a:t>
                      </a:r>
                      <a:endParaRPr lang="fr-F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329469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01038"/>
                  </a:ext>
                </a:extLst>
              </a:tr>
              <a:tr h="143259"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288036"/>
                  </a:ext>
                </a:extLst>
              </a:tr>
              <a:tr h="143259"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199148"/>
                  </a:ext>
                </a:extLst>
              </a:tr>
            </a:tbl>
          </a:graphicData>
        </a:graphic>
      </p:graphicFrame>
      <p:sp>
        <p:nvSpPr>
          <p:cNvPr id="7" name="Titre 1"/>
          <p:cNvSpPr txBox="1">
            <a:spLocks/>
          </p:cNvSpPr>
          <p:nvPr/>
        </p:nvSpPr>
        <p:spPr>
          <a:xfrm>
            <a:off x="0" y="-75916"/>
            <a:ext cx="10237304" cy="5777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solidFill>
                  <a:srgbClr val="C00000"/>
                </a:solidFill>
              </a:rPr>
              <a:t>2. L’inventaire</a:t>
            </a:r>
            <a:endParaRPr lang="fr-F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08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221351"/>
              </p:ext>
            </p:extLst>
          </p:nvPr>
        </p:nvGraphicFramePr>
        <p:xfrm>
          <a:off x="281203" y="1035003"/>
          <a:ext cx="2592288" cy="25854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7277"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2154 Matériel indus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0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Débit</a:t>
                      </a:r>
                      <a:endParaRPr lang="fr-FR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Crédit</a:t>
                      </a:r>
                      <a:endParaRPr lang="fr-FR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pPr algn="ctr"/>
                      <a:endParaRPr lang="fr-FR" dirty="0" smtClean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84557010"/>
                  </a:ext>
                </a:extLst>
              </a:tr>
              <a:tr h="135889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8681972"/>
                  </a:ext>
                </a:extLst>
              </a:tr>
            </a:tbl>
          </a:graphicData>
        </a:graphic>
      </p:graphicFrame>
      <p:sp>
        <p:nvSpPr>
          <p:cNvPr id="4" name="Espace réservé du contenu 3"/>
          <p:cNvSpPr txBox="1">
            <a:spLocks/>
          </p:cNvSpPr>
          <p:nvPr/>
        </p:nvSpPr>
        <p:spPr>
          <a:xfrm>
            <a:off x="858080" y="438262"/>
            <a:ext cx="9984508" cy="5472608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Clr>
                <a:srgbClr val="C00000"/>
              </a:buClr>
              <a:buNone/>
            </a:pPr>
            <a:r>
              <a:rPr lang="fr-FR" sz="280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 – Grand livre (comptes en T) et balance</a:t>
            </a:r>
          </a:p>
          <a:p>
            <a:pPr marL="114300" indent="0">
              <a:buClr>
                <a:srgbClr val="C00000"/>
              </a:buClr>
              <a:buNone/>
            </a:pPr>
            <a:r>
              <a:rPr lang="fr-FR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</a:t>
            </a:r>
            <a:endParaRPr lang="fr-FR" sz="2000" b="1" dirty="0">
              <a:ln/>
              <a:solidFill>
                <a:schemeClr val="accent3"/>
              </a:solidFill>
            </a:endParaRPr>
          </a:p>
          <a:p>
            <a:pPr marL="114300" indent="0">
              <a:buClr>
                <a:srgbClr val="C00000"/>
              </a:buClr>
              <a:buNone/>
            </a:pPr>
            <a:endParaRPr lang="fr-FR" sz="2000" b="1" dirty="0" smtClean="0">
              <a:ln/>
              <a:solidFill>
                <a:schemeClr val="accent3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3258046" y="1035003"/>
          <a:ext cx="2592288" cy="25854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601 Achat de MP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0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Débit</a:t>
                      </a:r>
                      <a:endParaRPr lang="fr-FR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Crédit</a:t>
                      </a:r>
                      <a:endParaRPr lang="fr-FR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1 000</a:t>
                      </a:r>
                    </a:p>
                    <a:p>
                      <a:pPr algn="ctr"/>
                      <a:endParaRPr lang="fr-FR" dirty="0" smtClean="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endParaRPr lang="fr-FR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C00000"/>
                          </a:solidFill>
                        </a:rPr>
                        <a:t>1 000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  <a:p>
                      <a:pPr algn="ctr"/>
                      <a:r>
                        <a:rPr lang="fr-FR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1.000 </a:t>
                      </a:r>
                      <a:r>
                        <a:rPr lang="fr-FR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: SD</a:t>
                      </a:r>
                      <a:endParaRPr lang="fr-FR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84557010"/>
                  </a:ext>
                </a:extLst>
              </a:tr>
              <a:tr h="214067">
                <a:tc>
                  <a:txBody>
                    <a:bodyPr/>
                    <a:lstStyle/>
                    <a:p>
                      <a:pPr algn="ctr"/>
                      <a:r>
                        <a:rPr lang="fr-FR" baseline="0" dirty="0" smtClean="0"/>
                        <a:t>1 000</a:t>
                      </a:r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1 000</a:t>
                      </a:r>
                      <a:endParaRPr lang="fr-FR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8681972"/>
                  </a:ext>
                </a:extLst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>
            <p:extLst/>
          </p:nvPr>
        </p:nvGraphicFramePr>
        <p:xfrm>
          <a:off x="6263115" y="1012520"/>
          <a:ext cx="2592288" cy="25854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701 Vente</a:t>
                      </a:r>
                      <a:r>
                        <a:rPr lang="fr-FR" baseline="0" dirty="0" smtClean="0">
                          <a:solidFill>
                            <a:srgbClr val="0070C0"/>
                          </a:solidFill>
                        </a:rPr>
                        <a:t> de PF 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0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Débit</a:t>
                      </a:r>
                      <a:endParaRPr lang="fr-FR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Crédit</a:t>
                      </a:r>
                      <a:endParaRPr lang="fr-FR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endParaRPr lang="fr-FR" dirty="0" smtClean="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7 500</a:t>
                      </a:r>
                    </a:p>
                    <a:p>
                      <a:pPr algn="ctr"/>
                      <a:endParaRPr lang="fr-FR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  <a:p>
                      <a:pPr algn="ctr"/>
                      <a:r>
                        <a:rPr lang="fr-FR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7 500: SC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aseline="0" dirty="0" smtClean="0">
                          <a:solidFill>
                            <a:srgbClr val="C00000"/>
                          </a:solidFill>
                        </a:rPr>
                        <a:t>7 500</a:t>
                      </a:r>
                      <a:endParaRPr lang="fr-FR" dirty="0" smtClean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fr-FR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84557010"/>
                  </a:ext>
                </a:extLst>
              </a:tr>
              <a:tr h="343275">
                <a:tc>
                  <a:txBody>
                    <a:bodyPr/>
                    <a:lstStyle/>
                    <a:p>
                      <a:pPr algn="ctr"/>
                      <a:r>
                        <a:rPr lang="fr-FR" baseline="0" dirty="0" smtClean="0"/>
                        <a:t>7 500</a:t>
                      </a:r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7 500</a:t>
                      </a:r>
                      <a:endParaRPr lang="fr-FR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8681972"/>
                  </a:ext>
                </a:extLst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491820"/>
              </p:ext>
            </p:extLst>
          </p:nvPr>
        </p:nvGraphicFramePr>
        <p:xfrm>
          <a:off x="494860" y="3899682"/>
          <a:ext cx="2592288" cy="23409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512 Banque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0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Débit</a:t>
                      </a:r>
                      <a:endParaRPr lang="fr-FR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Crédit</a:t>
                      </a:r>
                      <a:endParaRPr lang="fr-FR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8260"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</a:txBody>
                  <a:tcPr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720">
                <a:tc>
                  <a:txBody>
                    <a:bodyPr/>
                    <a:lstStyle/>
                    <a:p>
                      <a:pPr algn="ctr"/>
                      <a:endParaRPr lang="fr-FR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557010"/>
                  </a:ext>
                </a:extLst>
              </a:tr>
              <a:tr h="411498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8681972"/>
                  </a:ext>
                </a:extLst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/>
          </p:nvPr>
        </p:nvGraphicFramePr>
        <p:xfrm>
          <a:off x="3375586" y="3899682"/>
          <a:ext cx="2592288" cy="25854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7277"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6811</a:t>
                      </a:r>
                      <a:r>
                        <a:rPr lang="fr-FR" baseline="0" dirty="0" smtClean="0">
                          <a:solidFill>
                            <a:srgbClr val="0070C0"/>
                          </a:solidFill>
                        </a:rPr>
                        <a:t> DADP - </a:t>
                      </a:r>
                      <a:r>
                        <a:rPr lang="fr-FR" baseline="0" dirty="0" err="1" smtClean="0">
                          <a:solidFill>
                            <a:srgbClr val="0070C0"/>
                          </a:solidFill>
                        </a:rPr>
                        <a:t>immo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0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Débit</a:t>
                      </a:r>
                      <a:endParaRPr lang="fr-FR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Crédit</a:t>
                      </a:r>
                      <a:endParaRPr lang="fr-FR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2 000</a:t>
                      </a:r>
                    </a:p>
                    <a:p>
                      <a:pPr algn="ctr"/>
                      <a:endParaRPr lang="fr-FR" dirty="0" smtClean="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endParaRPr lang="fr-FR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C00000"/>
                          </a:solidFill>
                        </a:rPr>
                        <a:t>2 000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  <a:p>
                      <a:pPr algn="ctr"/>
                      <a:r>
                        <a:rPr lang="fr-FR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2 000 : SD</a:t>
                      </a:r>
                      <a:endParaRPr lang="fr-FR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84557010"/>
                  </a:ext>
                </a:extLst>
              </a:tr>
              <a:tr h="135889">
                <a:tc>
                  <a:txBody>
                    <a:bodyPr/>
                    <a:lstStyle/>
                    <a:p>
                      <a:pPr algn="ctr"/>
                      <a:r>
                        <a:rPr lang="fr-FR" baseline="0" dirty="0" smtClean="0"/>
                        <a:t>2 000</a:t>
                      </a:r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000</a:t>
                      </a:r>
                      <a:endParaRPr lang="fr-FR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8681972"/>
                  </a:ext>
                </a:extLst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/>
          </p:nvPr>
        </p:nvGraphicFramePr>
        <p:xfrm>
          <a:off x="6352429" y="3899682"/>
          <a:ext cx="2592288" cy="25854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28154 – </a:t>
                      </a:r>
                      <a:r>
                        <a:rPr lang="fr-FR" dirty="0" err="1" smtClean="0">
                          <a:solidFill>
                            <a:srgbClr val="0070C0"/>
                          </a:solidFill>
                        </a:rPr>
                        <a:t>Amt</a:t>
                      </a:r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 matériel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0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Débit</a:t>
                      </a:r>
                      <a:endParaRPr lang="fr-FR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Crédit</a:t>
                      </a:r>
                      <a:endParaRPr lang="fr-FR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2 000</a:t>
                      </a:r>
                      <a:endParaRPr lang="fr-FR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  <a:p>
                      <a:pPr algn="ctr"/>
                      <a:r>
                        <a:rPr lang="fr-FR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2 000 : SC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C00000"/>
                          </a:solidFill>
                        </a:rPr>
                        <a:t>2 000</a:t>
                      </a:r>
                    </a:p>
                    <a:p>
                      <a:pPr algn="ctr"/>
                      <a:endParaRPr lang="fr-FR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84557010"/>
                  </a:ext>
                </a:extLst>
              </a:tr>
              <a:tr h="214067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2 000</a:t>
                      </a:r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2 000</a:t>
                      </a:r>
                      <a:endParaRPr lang="fr-FR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8681972"/>
                  </a:ext>
                </a:extLst>
              </a:tr>
            </a:tbl>
          </a:graphicData>
        </a:graphic>
      </p:graphicFrame>
      <p:sp>
        <p:nvSpPr>
          <p:cNvPr id="10" name="Titre 1"/>
          <p:cNvSpPr txBox="1">
            <a:spLocks/>
          </p:cNvSpPr>
          <p:nvPr/>
        </p:nvSpPr>
        <p:spPr>
          <a:xfrm>
            <a:off x="0" y="-75916"/>
            <a:ext cx="10237304" cy="5777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solidFill>
                  <a:srgbClr val="C00000"/>
                </a:solidFill>
              </a:rPr>
              <a:t>2. L’inventaire</a:t>
            </a:r>
            <a:endParaRPr lang="fr-F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60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531122"/>
              </p:ext>
            </p:extLst>
          </p:nvPr>
        </p:nvGraphicFramePr>
        <p:xfrm>
          <a:off x="454986" y="1295549"/>
          <a:ext cx="10489290" cy="296449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847458">
                  <a:extLst>
                    <a:ext uri="{9D8B030D-6E8A-4147-A177-3AD203B41FA5}">
                      <a16:colId xmlns:a16="http://schemas.microsoft.com/office/drawing/2014/main" val="3127178796"/>
                    </a:ext>
                  </a:extLst>
                </a:gridCol>
                <a:gridCol w="2648972">
                  <a:extLst>
                    <a:ext uri="{9D8B030D-6E8A-4147-A177-3AD203B41FA5}">
                      <a16:colId xmlns:a16="http://schemas.microsoft.com/office/drawing/2014/main" val="2090865480"/>
                    </a:ext>
                  </a:extLst>
                </a:gridCol>
                <a:gridCol w="1748215">
                  <a:extLst>
                    <a:ext uri="{9D8B030D-6E8A-4147-A177-3AD203B41FA5}">
                      <a16:colId xmlns:a16="http://schemas.microsoft.com/office/drawing/2014/main" val="777872010"/>
                    </a:ext>
                  </a:extLst>
                </a:gridCol>
                <a:gridCol w="1748215">
                  <a:extLst>
                    <a:ext uri="{9D8B030D-6E8A-4147-A177-3AD203B41FA5}">
                      <a16:colId xmlns:a16="http://schemas.microsoft.com/office/drawing/2014/main" val="3032579018"/>
                    </a:ext>
                  </a:extLst>
                </a:gridCol>
                <a:gridCol w="1748215">
                  <a:extLst>
                    <a:ext uri="{9D8B030D-6E8A-4147-A177-3AD203B41FA5}">
                      <a16:colId xmlns:a16="http://schemas.microsoft.com/office/drawing/2014/main" val="455832855"/>
                    </a:ext>
                  </a:extLst>
                </a:gridCol>
                <a:gridCol w="1748215">
                  <a:extLst>
                    <a:ext uri="{9D8B030D-6E8A-4147-A177-3AD203B41FA5}">
                      <a16:colId xmlns:a16="http://schemas.microsoft.com/office/drawing/2014/main" val="250960358"/>
                    </a:ext>
                  </a:extLst>
                </a:gridCol>
              </a:tblGrid>
              <a:tr h="368611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N° cpt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Nom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du compte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∑ Débit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∑ Crédit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Solde débiteur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Solde Créditeur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306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472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28154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>
                          <a:solidFill>
                            <a:schemeClr val="tx1"/>
                          </a:solidFill>
                        </a:rPr>
                        <a:t>Amt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 – matériel indus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2 000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2 000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771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309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601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Achat de MP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000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1 000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4170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6811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DADP – </a:t>
                      </a:r>
                      <a:r>
                        <a:rPr lang="fr-FR" dirty="0" err="1" smtClean="0">
                          <a:solidFill>
                            <a:schemeClr val="tx1"/>
                          </a:solidFill>
                        </a:rPr>
                        <a:t>Immo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baseline="0" dirty="0" err="1" smtClean="0">
                          <a:solidFill>
                            <a:schemeClr val="tx1"/>
                          </a:solidFill>
                        </a:rPr>
                        <a:t>corpor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000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2 000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140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701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Vente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de PF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7 500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500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70096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81757"/>
                  </a:ext>
                </a:extLst>
              </a:tr>
            </a:tbl>
          </a:graphicData>
        </a:graphic>
      </p:graphicFrame>
      <p:sp>
        <p:nvSpPr>
          <p:cNvPr id="4" name="Espace réservé du contenu 3"/>
          <p:cNvSpPr txBox="1">
            <a:spLocks/>
          </p:cNvSpPr>
          <p:nvPr/>
        </p:nvSpPr>
        <p:spPr>
          <a:xfrm>
            <a:off x="858080" y="576807"/>
            <a:ext cx="9984508" cy="5472608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Clr>
                <a:srgbClr val="C00000"/>
              </a:buClr>
              <a:buNone/>
            </a:pPr>
            <a:r>
              <a:rPr lang="fr-FR" sz="280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 – Grand livre (comptes en T) et balance</a:t>
            </a:r>
          </a:p>
          <a:p>
            <a:pPr marL="114300" indent="0">
              <a:buClr>
                <a:srgbClr val="C00000"/>
              </a:buClr>
              <a:buNone/>
            </a:pPr>
            <a:r>
              <a:rPr lang="fr-FR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</a:t>
            </a:r>
            <a:endParaRPr lang="fr-FR" sz="2000" b="1" dirty="0">
              <a:ln/>
              <a:solidFill>
                <a:schemeClr val="accent3"/>
              </a:solidFill>
            </a:endParaRPr>
          </a:p>
          <a:p>
            <a:pPr marL="114300" indent="0">
              <a:buClr>
                <a:srgbClr val="C00000"/>
              </a:buClr>
              <a:buNone/>
            </a:pPr>
            <a:endParaRPr lang="fr-FR" sz="2000" b="1" dirty="0" smtClean="0">
              <a:ln/>
              <a:solidFill>
                <a:schemeClr val="accent3"/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-75916"/>
            <a:ext cx="10237304" cy="5777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solidFill>
                  <a:srgbClr val="C00000"/>
                </a:solidFill>
              </a:rPr>
              <a:t>2. L’inventaire</a:t>
            </a:r>
            <a:endParaRPr lang="fr-F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3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numéro de diapositive 1"/>
          <p:cNvSpPr txBox="1">
            <a:spLocks/>
          </p:cNvSpPr>
          <p:nvPr/>
        </p:nvSpPr>
        <p:spPr>
          <a:xfrm>
            <a:off x="11419465" y="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689909"/>
              </p:ext>
            </p:extLst>
          </p:nvPr>
        </p:nvGraphicFramePr>
        <p:xfrm>
          <a:off x="3766930" y="1477850"/>
          <a:ext cx="7276735" cy="384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1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15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0818">
                  <a:extLst>
                    <a:ext uri="{9D8B030D-6E8A-4147-A177-3AD203B41FA5}">
                      <a16:colId xmlns:a16="http://schemas.microsoft.com/office/drawing/2014/main" val="889406142"/>
                    </a:ext>
                  </a:extLst>
                </a:gridCol>
                <a:gridCol w="697781">
                  <a:extLst>
                    <a:ext uri="{9D8B030D-6E8A-4147-A177-3AD203B41FA5}">
                      <a16:colId xmlns:a16="http://schemas.microsoft.com/office/drawing/2014/main" val="256791198"/>
                    </a:ext>
                  </a:extLst>
                </a:gridCol>
                <a:gridCol w="2184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07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1718">
                <a:tc gridSpan="6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Bilan de l’entreprise</a:t>
                      </a:r>
                      <a:r>
                        <a:rPr lang="fr-FR" baseline="0" dirty="0" smtClean="0"/>
                        <a:t> au 31/12 (PCG, article 822-1)</a:t>
                      </a:r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463">
                <a:tc gridSpan="4"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Actif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Passif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9605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/>
                        <a:t>Actif immobilisé</a:t>
                      </a:r>
                    </a:p>
                    <a:p>
                      <a:r>
                        <a:rPr lang="fr-FR" sz="1600" b="0" dirty="0" smtClean="0"/>
                        <a:t>Immobilisation (2)</a:t>
                      </a:r>
                    </a:p>
                    <a:p>
                      <a:r>
                        <a:rPr lang="fr-FR" sz="1600" dirty="0" smtClean="0"/>
                        <a:t>  </a:t>
                      </a:r>
                      <a:endParaRPr lang="fr-FR" sz="1400" i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Brut</a:t>
                      </a:r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A&amp;D</a:t>
                      </a:r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endParaRPr lang="fr-FR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Net</a:t>
                      </a:r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Capitaux</a:t>
                      </a:r>
                      <a:r>
                        <a:rPr lang="fr-FR" b="1" baseline="0" dirty="0" smtClean="0"/>
                        <a:t> propres</a:t>
                      </a:r>
                      <a:endParaRPr lang="fr-FR" b="1" dirty="0" smtClean="0"/>
                    </a:p>
                    <a:p>
                      <a:r>
                        <a:rPr lang="fr-FR" sz="1600" dirty="0" smtClean="0"/>
                        <a:t>Capital Social</a:t>
                      </a:r>
                    </a:p>
                    <a:p>
                      <a:r>
                        <a:rPr lang="fr-FR" sz="1600" dirty="0" smtClean="0"/>
                        <a:t>Réserve</a:t>
                      </a:r>
                    </a:p>
                    <a:p>
                      <a:r>
                        <a:rPr lang="fr-FR" sz="1600" dirty="0" smtClean="0"/>
                        <a:t>Résultat</a:t>
                      </a:r>
                      <a:endParaRPr lang="fr-FR" sz="16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49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/>
                        <a:t>Actif circulant</a:t>
                      </a:r>
                      <a:endParaRPr lang="fr-FR" sz="1800" b="0" dirty="0" smtClean="0"/>
                    </a:p>
                    <a:p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Stocks (3)</a:t>
                      </a:r>
                    </a:p>
                    <a:p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Créances (41)</a:t>
                      </a:r>
                    </a:p>
                    <a:p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Dispo</a:t>
                      </a:r>
                      <a:r>
                        <a:rPr lang="fr-FR" sz="1600" b="0" baseline="0" dirty="0" smtClean="0">
                          <a:solidFill>
                            <a:schemeClr val="tx1"/>
                          </a:solidFill>
                        </a:rPr>
                        <a:t> (5)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/>
                        <a:t>Provisions</a:t>
                      </a:r>
                    </a:p>
                    <a:p>
                      <a:pPr algn="ctr"/>
                      <a:r>
                        <a:rPr lang="fr-FR" sz="1800" b="1" dirty="0" smtClean="0"/>
                        <a:t>Dettes</a:t>
                      </a:r>
                      <a:r>
                        <a:rPr lang="fr-FR" sz="2000" b="1" dirty="0" smtClean="0"/>
                        <a:t> </a:t>
                      </a:r>
                    </a:p>
                    <a:p>
                      <a:r>
                        <a:rPr lang="fr-FR" sz="1600" dirty="0" smtClean="0"/>
                        <a:t>Emprunts et dettes (1)</a:t>
                      </a:r>
                    </a:p>
                    <a:p>
                      <a:r>
                        <a:rPr lang="fr-FR" sz="1600" dirty="0" smtClean="0"/>
                        <a:t>Dettes fournisseurs (40)</a:t>
                      </a:r>
                      <a:endParaRPr lang="fr-FR" sz="1600" dirty="0"/>
                    </a:p>
                    <a:p>
                      <a:r>
                        <a:rPr lang="fr-FR" sz="1600" dirty="0" smtClean="0"/>
                        <a:t>Autres (dettes fiscales</a:t>
                      </a:r>
                      <a:r>
                        <a:rPr lang="fr-FR" sz="1600" baseline="0" dirty="0" smtClean="0"/>
                        <a:t> et soc.) (44)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b="0" baseline="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aseline="0" dirty="0" smtClean="0"/>
                        <a:t>Total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8620986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696819"/>
              </p:ext>
            </p:extLst>
          </p:nvPr>
        </p:nvGraphicFramePr>
        <p:xfrm>
          <a:off x="59269" y="1769302"/>
          <a:ext cx="3506584" cy="35766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10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2187">
                <a:tc gridSpan="2">
                  <a:txBody>
                    <a:bodyPr/>
                    <a:lstStyle/>
                    <a:p>
                      <a:pPr algn="ctr"/>
                      <a:r>
                        <a:rPr lang="fr-FR" sz="1800" b="1" dirty="0" smtClean="0"/>
                        <a:t>Compte de résultat (année</a:t>
                      </a:r>
                      <a:r>
                        <a:rPr lang="fr-FR" sz="1800" b="1" baseline="0" dirty="0" smtClean="0"/>
                        <a:t> N)</a:t>
                      </a:r>
                      <a:endParaRPr lang="fr-FR" sz="18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908">
                <a:tc gridSpan="2">
                  <a:txBody>
                    <a:bodyPr/>
                    <a:lstStyle/>
                    <a:p>
                      <a:pPr algn="ctr"/>
                      <a:r>
                        <a:rPr lang="fr-FR" sz="1800" b="1" dirty="0" smtClean="0"/>
                        <a:t>Produits (compte de classe 7)</a:t>
                      </a:r>
                      <a:endParaRPr lang="fr-FR" sz="1200" b="1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187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Exploitation</a:t>
                      </a:r>
                    </a:p>
                    <a:p>
                      <a:r>
                        <a:rPr lang="fr-FR" sz="1400" dirty="0" smtClean="0"/>
                        <a:t>Financier</a:t>
                      </a:r>
                    </a:p>
                    <a:p>
                      <a:r>
                        <a:rPr lang="fr-FR" sz="1400" dirty="0" smtClean="0"/>
                        <a:t>Exceptionnel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b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5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Charges (compte de classe 6)</a:t>
                      </a:r>
                      <a:endParaRPr lang="fr-FR" sz="1050" b="1" dirty="0" smtClean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400" b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6662284"/>
                  </a:ext>
                </a:extLst>
              </a:tr>
              <a:tr h="349575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Exploitation</a:t>
                      </a:r>
                    </a:p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Financier</a:t>
                      </a:r>
                    </a:p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Exceptionnel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2187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Résultat avant impôts</a:t>
                      </a:r>
                    </a:p>
                    <a:p>
                      <a:r>
                        <a:rPr lang="fr-FR" sz="1600" dirty="0" smtClean="0"/>
                        <a:t> - I</a:t>
                      </a:r>
                      <a:r>
                        <a:rPr lang="fr-FR" sz="1600" baseline="0" dirty="0" smtClean="0"/>
                        <a:t>mpôts sur sociétés (28 %)</a:t>
                      </a:r>
                    </a:p>
                    <a:p>
                      <a:r>
                        <a:rPr lang="fr-FR" sz="1600" baseline="0" dirty="0" smtClean="0"/>
                        <a:t>Résultat net (bénéfice ou perte)</a:t>
                      </a:r>
                      <a:endParaRPr lang="fr-FR" sz="16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b="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Espace réservé du contenu 3"/>
          <p:cNvSpPr txBox="1">
            <a:spLocks/>
          </p:cNvSpPr>
          <p:nvPr/>
        </p:nvSpPr>
        <p:spPr>
          <a:xfrm>
            <a:off x="858080" y="604517"/>
            <a:ext cx="9984508" cy="5472608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Clr>
                <a:srgbClr val="C00000"/>
              </a:buClr>
              <a:buNone/>
            </a:pPr>
            <a:r>
              <a:rPr lang="fr-FR" sz="280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 – Etats financiers</a:t>
            </a:r>
          </a:p>
          <a:p>
            <a:pPr marL="114300" indent="0">
              <a:buClr>
                <a:srgbClr val="C00000"/>
              </a:buClr>
              <a:buNone/>
            </a:pPr>
            <a:r>
              <a:rPr lang="fr-FR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</a:t>
            </a:r>
            <a:endParaRPr lang="fr-FR" sz="2000" b="1" dirty="0">
              <a:ln/>
              <a:solidFill>
                <a:schemeClr val="accent3"/>
              </a:solidFill>
            </a:endParaRPr>
          </a:p>
          <a:p>
            <a:pPr marL="114300" indent="0">
              <a:buClr>
                <a:srgbClr val="C00000"/>
              </a:buClr>
              <a:buNone/>
            </a:pPr>
            <a:endParaRPr lang="fr-FR" sz="2000" b="1" dirty="0" smtClean="0">
              <a:ln/>
              <a:solidFill>
                <a:schemeClr val="accent3"/>
              </a:solidFill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0" y="-75916"/>
            <a:ext cx="10237304" cy="5777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solidFill>
                  <a:srgbClr val="C00000"/>
                </a:solidFill>
              </a:rPr>
              <a:t>2. L’inventaire</a:t>
            </a:r>
            <a:endParaRPr lang="fr-F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08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numéro de diapositive 1"/>
          <p:cNvSpPr txBox="1">
            <a:spLocks/>
          </p:cNvSpPr>
          <p:nvPr/>
        </p:nvSpPr>
        <p:spPr>
          <a:xfrm>
            <a:off x="11419465" y="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numéro de diapositive 1"/>
          <p:cNvSpPr txBox="1">
            <a:spLocks/>
          </p:cNvSpPr>
          <p:nvPr/>
        </p:nvSpPr>
        <p:spPr>
          <a:xfrm>
            <a:off x="11419465" y="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contenu 3"/>
          <p:cNvSpPr txBox="1">
            <a:spLocks/>
          </p:cNvSpPr>
          <p:nvPr/>
        </p:nvSpPr>
        <p:spPr>
          <a:xfrm>
            <a:off x="785091" y="554182"/>
            <a:ext cx="10363200" cy="593251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Clr>
                <a:srgbClr val="C00000"/>
              </a:buClr>
              <a:buNone/>
            </a:pPr>
            <a:r>
              <a:rPr lang="fr-FR" sz="2000" b="1" dirty="0" smtClean="0"/>
              <a:t>Inventaire</a:t>
            </a:r>
            <a:r>
              <a:rPr lang="fr-FR" sz="2000" dirty="0" smtClean="0"/>
              <a:t> = obligation légale (art. L123-12 du code commerce)</a:t>
            </a:r>
          </a:p>
          <a:p>
            <a:pPr lvl="1">
              <a:buClr>
                <a:srgbClr val="C00000"/>
              </a:buClr>
            </a:pPr>
            <a:r>
              <a:rPr lang="fr-FR" sz="1800" dirty="0" smtClean="0"/>
              <a:t>« </a:t>
            </a:r>
            <a:r>
              <a:rPr lang="fr-FR" sz="1800" i="1" dirty="0" smtClean="0"/>
              <a:t>Toute personne physique ou morale ayant la qualité de commerçant, doit …… </a:t>
            </a:r>
            <a:r>
              <a:rPr lang="fr-FR" sz="1800" i="1" u="sng" dirty="0" smtClean="0"/>
              <a:t>contrôler par inventaire au moins une fois tous les douze mois, l’existence et la valeur des éléments actifs et passifs </a:t>
            </a:r>
            <a:r>
              <a:rPr lang="fr-FR" sz="1800" i="1" dirty="0" smtClean="0"/>
              <a:t>du patrimoine de l’entreprise….</a:t>
            </a:r>
            <a:r>
              <a:rPr lang="fr-FR" sz="1800" dirty="0" smtClean="0"/>
              <a:t> »</a:t>
            </a:r>
          </a:p>
          <a:p>
            <a:pPr marL="411480" lvl="1" indent="0">
              <a:buClr>
                <a:srgbClr val="C00000"/>
              </a:buClr>
              <a:buNone/>
            </a:pPr>
            <a:r>
              <a:rPr lang="fr-FR" sz="1800" dirty="0" smtClean="0">
                <a:sym typeface="Wingdings" panose="05000000000000000000" pitchFamily="2" charset="2"/>
              </a:rPr>
              <a:t> </a:t>
            </a:r>
            <a:r>
              <a:rPr lang="fr-FR" sz="1800" dirty="0" err="1" smtClean="0">
                <a:sym typeface="Wingdings" panose="05000000000000000000" pitchFamily="2" charset="2"/>
              </a:rPr>
              <a:t>Checker</a:t>
            </a:r>
            <a:r>
              <a:rPr lang="fr-FR" sz="1800" dirty="0" smtClean="0">
                <a:sym typeface="Wingdings" panose="05000000000000000000" pitchFamily="2" charset="2"/>
              </a:rPr>
              <a:t> physiquement la présence et la valeur des actifs et passifs </a:t>
            </a:r>
            <a:endParaRPr lang="fr-FR" sz="1800" dirty="0" smtClean="0"/>
          </a:p>
          <a:p>
            <a:pPr marL="411480" lvl="1" indent="0">
              <a:buClr>
                <a:srgbClr val="C00000"/>
              </a:buClr>
              <a:buNone/>
            </a:pPr>
            <a:endParaRPr lang="fr-FR" sz="1800" dirty="0"/>
          </a:p>
          <a:p>
            <a:pPr marL="411480" lvl="1" indent="0">
              <a:buClr>
                <a:srgbClr val="C00000"/>
              </a:buClr>
              <a:buNone/>
            </a:pPr>
            <a:endParaRPr lang="fr-FR" sz="1800" dirty="0"/>
          </a:p>
          <a:p>
            <a:pPr marL="114300" indent="0">
              <a:buClr>
                <a:srgbClr val="C00000"/>
              </a:buClr>
              <a:buNone/>
            </a:pPr>
            <a:r>
              <a:rPr lang="fr-FR" sz="2000" b="1" dirty="0" smtClean="0"/>
              <a:t>Processus comptable </a:t>
            </a:r>
            <a:endParaRPr lang="fr-FR" sz="2000" dirty="0"/>
          </a:p>
          <a:p>
            <a:pPr marL="868680" lvl="1" indent="-457200">
              <a:buAutoNum type="arabicPeriod"/>
            </a:pPr>
            <a:r>
              <a:rPr lang="fr-FR" dirty="0" smtClean="0"/>
              <a:t>Enregistrement des écritures comptables</a:t>
            </a:r>
          </a:p>
          <a:p>
            <a:pPr marL="868680" lvl="1" indent="-457200">
              <a:buAutoNum type="arabicPeriod"/>
            </a:pPr>
            <a:r>
              <a:rPr lang="fr-FR" dirty="0" smtClean="0"/>
              <a:t>Grand livre et balance avant inventaire</a:t>
            </a:r>
          </a:p>
          <a:p>
            <a:pPr lvl="1">
              <a:buFont typeface="Symbol" panose="05050102010706020507" pitchFamily="18" charset="2"/>
              <a:buChar char="Þ"/>
            </a:pPr>
            <a:endParaRPr lang="fr-FR" b="1" dirty="0">
              <a:sym typeface="Wingdings" panose="05000000000000000000" pitchFamily="2" charset="2"/>
            </a:endParaRPr>
          </a:p>
          <a:p>
            <a:pPr lvl="1">
              <a:buFont typeface="Symbol" panose="05050102010706020507" pitchFamily="18" charset="2"/>
              <a:buChar char="Þ"/>
            </a:pPr>
            <a:r>
              <a:rPr lang="fr-FR" b="1" dirty="0" smtClean="0">
                <a:sym typeface="Wingdings" panose="05000000000000000000" pitchFamily="2" charset="2"/>
              </a:rPr>
              <a:t> A la fin de l’année : Inventaire physique</a:t>
            </a:r>
          </a:p>
          <a:p>
            <a:pPr marL="411480" lvl="1" indent="0">
              <a:buNone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sym typeface="Wingdings" panose="05000000000000000000" pitchFamily="2" charset="2"/>
              </a:rPr>
              <a:t>3. </a:t>
            </a:r>
            <a:r>
              <a:rPr lang="fr-FR" dirty="0" smtClean="0"/>
              <a:t>Enregistrement des écritures d’inventaire (ou écriture de régularisation)</a:t>
            </a:r>
          </a:p>
          <a:p>
            <a:pPr marL="411480" lvl="1" indent="0">
              <a:buNone/>
            </a:pP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  <a:p>
            <a:pPr marL="411480" lvl="1" indent="0">
              <a:buNone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4. </a:t>
            </a:r>
            <a:r>
              <a:rPr lang="fr-FR" dirty="0" smtClean="0"/>
              <a:t>Etablissement du grand livre et de </a:t>
            </a:r>
            <a:r>
              <a:rPr lang="fr-FR" dirty="0"/>
              <a:t>la balance après-inventaire </a:t>
            </a:r>
            <a:endParaRPr lang="fr-FR" dirty="0" smtClean="0"/>
          </a:p>
          <a:p>
            <a:pPr marL="411480" lvl="1" indent="0">
              <a:buNone/>
            </a:pPr>
            <a:endParaRPr lang="fr-FR" sz="1000" dirty="0" smtClean="0"/>
          </a:p>
          <a:p>
            <a:pPr marL="411480" lvl="1" indent="0">
              <a:buNone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5.  </a:t>
            </a:r>
            <a:r>
              <a:rPr lang="fr-FR" dirty="0" smtClean="0"/>
              <a:t>Etablissement </a:t>
            </a:r>
            <a:r>
              <a:rPr lang="fr-FR" dirty="0"/>
              <a:t>des </a:t>
            </a:r>
            <a:r>
              <a:rPr lang="fr-FR" dirty="0" smtClean="0"/>
              <a:t>états financiers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1029869" y="4266386"/>
            <a:ext cx="8319053" cy="8220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 rot="1361749">
            <a:off x="8850372" y="4261907"/>
            <a:ext cx="27964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Ce que l’on va faire </a:t>
            </a:r>
          </a:p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ce semestre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0" y="-75916"/>
            <a:ext cx="10237304" cy="5777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solidFill>
                  <a:srgbClr val="C00000"/>
                </a:solidFill>
              </a:rPr>
              <a:t>2. L’inventaire</a:t>
            </a:r>
            <a:endParaRPr lang="fr-F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87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1524000" y="135491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solidFill>
                  <a:srgbClr val="C00000"/>
                </a:solidFill>
              </a:rPr>
              <a:t>Opération d’inventaires </a:t>
            </a:r>
            <a:endParaRPr lang="fr-FR" dirty="0">
              <a:solidFill>
                <a:srgbClr val="C00000"/>
              </a:solidFill>
            </a:endParaRPr>
          </a:p>
          <a:p>
            <a:r>
              <a:rPr lang="fr-FR" dirty="0" smtClean="0">
                <a:solidFill>
                  <a:srgbClr val="C00000"/>
                </a:solidFill>
              </a:rPr>
              <a:t>	 Chapitre 0 - Introduction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582092" y="2715635"/>
            <a:ext cx="1062493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514350" indent="-514350">
              <a:buAutoNum type="arabicPeriod"/>
            </a:pPr>
            <a:r>
              <a:rPr lang="fr-FR" sz="2800" dirty="0" smtClean="0">
                <a:solidFill>
                  <a:schemeClr val="accent5">
                    <a:lumMod val="75000"/>
                  </a:schemeClr>
                </a:solidFill>
              </a:rPr>
              <a:t>Rappel du processus comptable</a:t>
            </a:r>
          </a:p>
          <a:p>
            <a:pPr lvl="1"/>
            <a:r>
              <a:rPr lang="fr-FR" sz="2000" dirty="0" smtClean="0">
                <a:solidFill>
                  <a:srgbClr val="C00000"/>
                </a:solidFill>
              </a:rPr>
              <a:t>1.1. Les écritures</a:t>
            </a:r>
          </a:p>
          <a:p>
            <a:pPr lvl="1"/>
            <a:r>
              <a:rPr lang="fr-FR" sz="2000" dirty="0" smtClean="0">
                <a:solidFill>
                  <a:srgbClr val="C00000"/>
                </a:solidFill>
              </a:rPr>
              <a:t>1.2. La balance et le grand livre</a:t>
            </a:r>
          </a:p>
          <a:p>
            <a:pPr lvl="1"/>
            <a:r>
              <a:rPr lang="fr-FR" sz="2000" dirty="0" smtClean="0">
                <a:solidFill>
                  <a:srgbClr val="C00000"/>
                </a:solidFill>
              </a:rPr>
              <a:t>1.3. Les états financiers</a:t>
            </a:r>
          </a:p>
          <a:p>
            <a:r>
              <a:rPr lang="fr-FR" sz="2800" dirty="0" smtClean="0">
                <a:solidFill>
                  <a:schemeClr val="accent5">
                    <a:lumMod val="75000"/>
                  </a:schemeClr>
                </a:solidFill>
              </a:rPr>
              <a:t>2. L’inventaire : définition et positionnement dans  le processus comptable</a:t>
            </a:r>
          </a:p>
          <a:p>
            <a:pPr lvl="1"/>
            <a:r>
              <a:rPr lang="fr-FR" sz="2000" dirty="0" smtClean="0">
                <a:solidFill>
                  <a:srgbClr val="C00000"/>
                </a:solidFill>
              </a:rPr>
              <a:t>2.1</a:t>
            </a:r>
            <a:r>
              <a:rPr lang="fr-FR" sz="2000" dirty="0">
                <a:solidFill>
                  <a:srgbClr val="C00000"/>
                </a:solidFill>
              </a:rPr>
              <a:t>. Les écritures</a:t>
            </a:r>
          </a:p>
          <a:p>
            <a:pPr lvl="1"/>
            <a:r>
              <a:rPr lang="fr-FR" sz="2000" dirty="0" smtClean="0">
                <a:solidFill>
                  <a:srgbClr val="C00000"/>
                </a:solidFill>
              </a:rPr>
              <a:t>2.2</a:t>
            </a:r>
            <a:r>
              <a:rPr lang="fr-FR" sz="2000" dirty="0">
                <a:solidFill>
                  <a:srgbClr val="C00000"/>
                </a:solidFill>
              </a:rPr>
              <a:t>. </a:t>
            </a:r>
            <a:r>
              <a:rPr lang="fr-FR" sz="2000" dirty="0" smtClean="0">
                <a:solidFill>
                  <a:srgbClr val="C00000"/>
                </a:solidFill>
              </a:rPr>
              <a:t>L’inventaire et écritures d’inventaires</a:t>
            </a:r>
            <a:endParaRPr lang="fr-FR" sz="2000" dirty="0">
              <a:solidFill>
                <a:srgbClr val="C00000"/>
              </a:solidFill>
            </a:endParaRPr>
          </a:p>
          <a:p>
            <a:pPr lvl="1"/>
            <a:r>
              <a:rPr lang="fr-FR" sz="2000" dirty="0" smtClean="0">
                <a:solidFill>
                  <a:srgbClr val="C00000"/>
                </a:solidFill>
              </a:rPr>
              <a:t>2.3</a:t>
            </a:r>
            <a:r>
              <a:rPr lang="fr-FR" sz="2000" dirty="0">
                <a:solidFill>
                  <a:srgbClr val="C00000"/>
                </a:solidFill>
              </a:rPr>
              <a:t>. La balance et le grand </a:t>
            </a:r>
            <a:r>
              <a:rPr lang="fr-FR" sz="2000" dirty="0" smtClean="0">
                <a:solidFill>
                  <a:srgbClr val="C00000"/>
                </a:solidFill>
              </a:rPr>
              <a:t>livre après inventaire</a:t>
            </a:r>
          </a:p>
          <a:p>
            <a:pPr lvl="1"/>
            <a:r>
              <a:rPr lang="fr-FR" sz="2000" dirty="0" smtClean="0">
                <a:solidFill>
                  <a:srgbClr val="C00000"/>
                </a:solidFill>
              </a:rPr>
              <a:t>2.4. Les </a:t>
            </a:r>
            <a:r>
              <a:rPr lang="fr-FR" sz="2000" dirty="0">
                <a:solidFill>
                  <a:srgbClr val="C00000"/>
                </a:solidFill>
              </a:rPr>
              <a:t>états </a:t>
            </a:r>
            <a:r>
              <a:rPr lang="fr-FR" sz="2000" dirty="0" smtClean="0">
                <a:solidFill>
                  <a:srgbClr val="C00000"/>
                </a:solidFill>
              </a:rPr>
              <a:t>financiers</a:t>
            </a:r>
            <a:endParaRPr lang="fr-FR" sz="4000" dirty="0" smtClean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3431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21759" y="770174"/>
            <a:ext cx="9143999" cy="594928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4989501" y="1346238"/>
            <a:ext cx="4320480" cy="648072"/>
          </a:xfrm>
          <a:prstGeom prst="rect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4989501" y="1994309"/>
            <a:ext cx="4320480" cy="1750503"/>
          </a:xfrm>
          <a:prstGeom prst="rect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989500" y="3739544"/>
            <a:ext cx="5904657" cy="697768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4989501" y="5073534"/>
            <a:ext cx="5904657" cy="13990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0" y="1259701"/>
            <a:ext cx="4849091" cy="489364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868680" lvl="1" indent="-457200">
              <a:buAutoNum type="arabicPeriod"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Enregistrement les opérations : saisie des écritures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comptables</a:t>
            </a:r>
          </a:p>
          <a:p>
            <a:pPr marL="868680" lvl="1" indent="-457200">
              <a:buAutoNum type="arabicPeriod"/>
            </a:pP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  <a:p>
            <a:pPr marL="868680" lvl="1" indent="-457200">
              <a:buAutoNum type="arabicPeriod"/>
            </a:pPr>
            <a:endParaRPr lang="fr-FR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868680" lvl="1" indent="-457200">
              <a:buAutoNum type="arabicPeriod"/>
            </a:pPr>
            <a:endParaRPr lang="fr-FR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868680" lvl="1" indent="-457200">
              <a:buFontTx/>
              <a:buAutoNum type="arabicPeriod"/>
            </a:pPr>
            <a:r>
              <a:rPr lang="fr-FR" dirty="0" smtClean="0">
                <a:solidFill>
                  <a:srgbClr val="0070C0"/>
                </a:solidFill>
              </a:rPr>
              <a:t>Etablissement du grand livre et de </a:t>
            </a:r>
            <a:r>
              <a:rPr lang="fr-FR" dirty="0">
                <a:solidFill>
                  <a:srgbClr val="0070C0"/>
                </a:solidFill>
              </a:rPr>
              <a:t>la balance </a:t>
            </a:r>
          </a:p>
          <a:p>
            <a:pPr marL="868680" lvl="1" indent="-457200">
              <a:buAutoNum type="arabicPeriod"/>
            </a:pPr>
            <a:endParaRPr lang="fr-FR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868680" lvl="1" indent="-457200">
              <a:buAutoNum type="arabicPeriod"/>
            </a:pP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fr-FR" dirty="0" smtClean="0">
                <a:solidFill>
                  <a:srgbClr val="00B050"/>
                </a:solidFill>
                <a:sym typeface="Wingdings" panose="05000000000000000000" pitchFamily="2" charset="2"/>
              </a:rPr>
              <a:t>3. A </a:t>
            </a:r>
            <a:r>
              <a:rPr lang="fr-FR" dirty="0">
                <a:solidFill>
                  <a:srgbClr val="00B050"/>
                </a:solidFill>
                <a:sym typeface="Wingdings" panose="05000000000000000000" pitchFamily="2" charset="2"/>
              </a:rPr>
              <a:t>la fin de l’année : Inventaire physique</a:t>
            </a:r>
          </a:p>
          <a:p>
            <a:pPr lvl="1">
              <a:buFont typeface="Symbol" panose="05050102010706020507" pitchFamily="18" charset="2"/>
              <a:buChar char="Þ"/>
            </a:pPr>
            <a:endParaRPr lang="fr-FR" sz="1000" dirty="0">
              <a:solidFill>
                <a:srgbClr val="00B050"/>
              </a:solidFill>
              <a:sym typeface="Wingdings" panose="05000000000000000000" pitchFamily="2" charset="2"/>
            </a:endParaRPr>
          </a:p>
          <a:p>
            <a:pPr marL="411480" lvl="1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Enregistrement </a:t>
            </a:r>
            <a:r>
              <a:rPr lang="fr-FR" dirty="0">
                <a:solidFill>
                  <a:srgbClr val="00B050"/>
                </a:solidFill>
              </a:rPr>
              <a:t>des écritures d’inventaire (ou écriture de régularisation)</a:t>
            </a:r>
          </a:p>
          <a:p>
            <a:pPr marL="411480" lvl="1" indent="0">
              <a:buNone/>
            </a:pPr>
            <a:endParaRPr lang="fr-FR" sz="1000" dirty="0" smtClean="0"/>
          </a:p>
          <a:p>
            <a:pPr marL="411480" lvl="1" indent="0">
              <a:buNone/>
            </a:pPr>
            <a:endParaRPr lang="fr-FR" sz="1000" dirty="0"/>
          </a:p>
          <a:p>
            <a:pPr marL="411480" lvl="1" indent="0">
              <a:buNone/>
            </a:pPr>
            <a:endParaRPr lang="fr-FR" sz="1000" dirty="0" smtClean="0"/>
          </a:p>
          <a:p>
            <a:pPr marL="411480" lvl="1" indent="0">
              <a:buNone/>
            </a:pPr>
            <a:endParaRPr lang="fr-FR" sz="1000" dirty="0"/>
          </a:p>
          <a:p>
            <a:pPr marL="411480" lvl="1" indent="0">
              <a:buNone/>
            </a:pPr>
            <a:endParaRPr lang="fr-FR" sz="1000" dirty="0"/>
          </a:p>
          <a:p>
            <a:pPr marL="411480" lvl="1" indent="0">
              <a:buNone/>
            </a:pPr>
            <a:r>
              <a:rPr lang="fr-FR" dirty="0">
                <a:solidFill>
                  <a:srgbClr val="7030A0"/>
                </a:solidFill>
              </a:rPr>
              <a:t>4. Etablissement des </a:t>
            </a:r>
            <a:r>
              <a:rPr lang="fr-FR" dirty="0" smtClean="0">
                <a:solidFill>
                  <a:srgbClr val="7030A0"/>
                </a:solidFill>
              </a:rPr>
              <a:t>états financiers</a:t>
            </a:r>
            <a:endParaRPr lang="fr-FR" dirty="0">
              <a:solidFill>
                <a:srgbClr val="7030A0"/>
              </a:solidFill>
            </a:endParaRPr>
          </a:p>
          <a:p>
            <a:endParaRPr lang="fr-FR" dirty="0"/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0" y="-11264"/>
            <a:ext cx="10237304" cy="5777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solidFill>
                  <a:srgbClr val="C00000"/>
                </a:solidFill>
              </a:rPr>
              <a:t>1. Rappel du processus comptable</a:t>
            </a:r>
            <a:endParaRPr lang="fr-F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90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contenu 3"/>
          <p:cNvSpPr txBox="1">
            <a:spLocks/>
          </p:cNvSpPr>
          <p:nvPr/>
        </p:nvSpPr>
        <p:spPr>
          <a:xfrm>
            <a:off x="914401" y="1014086"/>
            <a:ext cx="9984508" cy="547260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Clr>
                <a:srgbClr val="C00000"/>
              </a:buClr>
              <a:buNone/>
            </a:pPr>
            <a:endParaRPr lang="fr-FR" sz="2000" dirty="0"/>
          </a:p>
        </p:txBody>
      </p:sp>
      <p:sp>
        <p:nvSpPr>
          <p:cNvPr id="5" name="Espace réservé du contenu 3"/>
          <p:cNvSpPr txBox="1">
            <a:spLocks/>
          </p:cNvSpPr>
          <p:nvPr/>
        </p:nvSpPr>
        <p:spPr>
          <a:xfrm>
            <a:off x="0" y="566531"/>
            <a:ext cx="9984508" cy="5472608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Clr>
                <a:srgbClr val="C00000"/>
              </a:buClr>
              <a:buNone/>
            </a:pPr>
            <a:r>
              <a:rPr lang="fr-FR" sz="280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 Les écritures</a:t>
            </a:r>
          </a:p>
          <a:p>
            <a:pPr marL="114300" indent="0">
              <a:buClr>
                <a:srgbClr val="C00000"/>
              </a:buClr>
              <a:buNone/>
            </a:pPr>
            <a:endParaRPr lang="fr-FR" sz="2000" b="1" dirty="0">
              <a:ln/>
              <a:solidFill>
                <a:schemeClr val="accent3"/>
              </a:solidFill>
            </a:endParaRPr>
          </a:p>
          <a:p>
            <a:pPr marL="114300" indent="0">
              <a:buClr>
                <a:srgbClr val="C00000"/>
              </a:buClr>
              <a:buNone/>
            </a:pPr>
            <a:endParaRPr lang="fr-FR" sz="2000" b="1" dirty="0" smtClean="0">
              <a:ln/>
              <a:solidFill>
                <a:schemeClr val="accent3"/>
              </a:solidFill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402987"/>
              </p:ext>
            </p:extLst>
          </p:nvPr>
        </p:nvGraphicFramePr>
        <p:xfrm>
          <a:off x="627298" y="1952070"/>
          <a:ext cx="8064896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6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92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48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35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4016"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Numéro de compte</a:t>
                      </a:r>
                      <a:endParaRPr lang="fr-FR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Date</a:t>
                      </a:r>
                      <a:endParaRPr lang="fr-FR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accent6"/>
                          </a:solidFill>
                        </a:rPr>
                        <a:t>Débit</a:t>
                      </a:r>
                      <a:endParaRPr lang="fr-FR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accent6"/>
                          </a:solidFill>
                        </a:rPr>
                        <a:t>Crédit</a:t>
                      </a:r>
                      <a:endParaRPr lang="fr-FR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748">
                <a:tc gridSpan="2">
                  <a:txBody>
                    <a:bodyPr/>
                    <a:lstStyle/>
                    <a:p>
                      <a:r>
                        <a:rPr lang="fr-FR" i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607</a:t>
                      </a:r>
                      <a:endParaRPr lang="fr-FR" i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Achat de MP </a:t>
                      </a:r>
                      <a:endParaRPr lang="fr-FR" i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6"/>
                          </a:solidFill>
                        </a:rPr>
                        <a:t>5 000</a:t>
                      </a:r>
                      <a:endParaRPr lang="fr-FR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512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Banque 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6"/>
                          </a:solidFill>
                        </a:rPr>
                        <a:t>5 000</a:t>
                      </a:r>
                      <a:endParaRPr lang="fr-FR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gridSpan="6">
                  <a:txBody>
                    <a:bodyPr/>
                    <a:lstStyle/>
                    <a:p>
                      <a:pPr algn="ctr"/>
                      <a:r>
                        <a:rPr lang="fr-FR" b="1" i="1" dirty="0" smtClean="0">
                          <a:solidFill>
                            <a:srgbClr val="FF0000"/>
                          </a:solidFill>
                        </a:rPr>
                        <a:t>Achat</a:t>
                      </a:r>
                      <a:r>
                        <a:rPr lang="fr-FR" b="1" i="1" baseline="0" dirty="0" smtClean="0">
                          <a:solidFill>
                            <a:srgbClr val="FF0000"/>
                          </a:solidFill>
                        </a:rPr>
                        <a:t> de MP – facture </a:t>
                      </a:r>
                      <a:r>
                        <a:rPr lang="fr-FR" b="1" i="1" baseline="0" dirty="0" err="1" smtClean="0">
                          <a:solidFill>
                            <a:srgbClr val="FF0000"/>
                          </a:solidFill>
                        </a:rPr>
                        <a:t>xxxx</a:t>
                      </a:r>
                      <a:endParaRPr lang="fr-FR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Bulle ronde 7"/>
          <p:cNvSpPr/>
          <p:nvPr/>
        </p:nvSpPr>
        <p:spPr>
          <a:xfrm>
            <a:off x="4352635" y="302347"/>
            <a:ext cx="6530110" cy="1299623"/>
          </a:xfrm>
          <a:prstGeom prst="wedgeEllipseCallout">
            <a:avLst>
              <a:gd name="adj1" fmla="val -44455"/>
              <a:gd name="adj2" fmla="val 873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Date = </a:t>
            </a:r>
          </a:p>
          <a:p>
            <a:pPr algn="ctr"/>
            <a:r>
              <a:rPr lang="fr-FR" dirty="0" smtClean="0"/>
              <a:t>date de la pièce justificative liée à l’opération</a:t>
            </a:r>
          </a:p>
          <a:p>
            <a:pPr algn="ctr"/>
            <a:r>
              <a:rPr lang="fr-FR" dirty="0" smtClean="0"/>
              <a:t>(pas de facture = pas d’écriture) </a:t>
            </a:r>
            <a:endParaRPr lang="fr-FR" dirty="0"/>
          </a:p>
        </p:txBody>
      </p:sp>
      <p:sp>
        <p:nvSpPr>
          <p:cNvPr id="12" name="Carré corné 11"/>
          <p:cNvSpPr/>
          <p:nvPr/>
        </p:nvSpPr>
        <p:spPr>
          <a:xfrm>
            <a:off x="6387721" y="3567510"/>
            <a:ext cx="4798291" cy="1629792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 u="sng" dirty="0" smtClean="0"/>
          </a:p>
          <a:p>
            <a:pPr algn="ctr"/>
            <a:r>
              <a:rPr lang="fr-FR" b="1" u="sng" dirty="0" smtClean="0"/>
              <a:t>Débit</a:t>
            </a:r>
            <a:r>
              <a:rPr lang="fr-FR" dirty="0" smtClean="0"/>
              <a:t> = Flux entrant dans l’entreprise</a:t>
            </a:r>
          </a:p>
          <a:p>
            <a:pPr algn="ctr"/>
            <a:r>
              <a:rPr lang="fr-FR" dirty="0" smtClean="0"/>
              <a:t>(ou emploi issue d’une opération)</a:t>
            </a:r>
          </a:p>
          <a:p>
            <a:pPr algn="ctr"/>
            <a:endParaRPr lang="fr-FR" dirty="0" smtClean="0"/>
          </a:p>
          <a:p>
            <a:pPr algn="ctr"/>
            <a:r>
              <a:rPr lang="fr-FR" b="1" u="sng" dirty="0" smtClean="0"/>
              <a:t>Crédit</a:t>
            </a:r>
            <a:r>
              <a:rPr lang="fr-FR" dirty="0" smtClean="0"/>
              <a:t> = Flux sortant de l’entreprise </a:t>
            </a:r>
          </a:p>
          <a:p>
            <a:pPr algn="ctr"/>
            <a:r>
              <a:rPr lang="fr-FR" dirty="0" smtClean="0"/>
              <a:t>(ou ressource à l’origine de l’opération)</a:t>
            </a:r>
            <a:endParaRPr lang="fr-FR" dirty="0"/>
          </a:p>
        </p:txBody>
      </p:sp>
      <p:sp>
        <p:nvSpPr>
          <p:cNvPr id="13" name="Carré corné 12"/>
          <p:cNvSpPr/>
          <p:nvPr/>
        </p:nvSpPr>
        <p:spPr>
          <a:xfrm>
            <a:off x="147410" y="3750390"/>
            <a:ext cx="2845172" cy="565871"/>
          </a:xfrm>
          <a:prstGeom prst="foldedCorner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Intitulé du compte &amp; numéro de compte : </a:t>
            </a:r>
          </a:p>
          <a:p>
            <a:pPr algn="ctr"/>
            <a:r>
              <a:rPr lang="fr-FR" b="1" dirty="0" err="1" smtClean="0">
                <a:solidFill>
                  <a:schemeClr val="accent2">
                    <a:lumMod val="75000"/>
                  </a:schemeClr>
                </a:solidFill>
              </a:rPr>
              <a:t>cf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 liste des comptes du PCG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359891" y="5431863"/>
            <a:ext cx="3941518" cy="814981"/>
          </a:xfrm>
          <a:prstGeom prst="wedgeRoundRectCallout">
            <a:avLst>
              <a:gd name="adj1" fmla="val -5047"/>
              <a:gd name="adj2" fmla="val -302920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Libellé de l’opération : </a:t>
            </a:r>
          </a:p>
          <a:p>
            <a:pPr algn="ctr"/>
            <a:r>
              <a:rPr lang="fr-FR" dirty="0" smtClean="0">
                <a:solidFill>
                  <a:srgbClr val="FF0000"/>
                </a:solidFill>
              </a:rPr>
              <a:t>Nature de l’opération et rappel numéro de facture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0" y="-11264"/>
            <a:ext cx="10237304" cy="5777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solidFill>
                  <a:srgbClr val="C00000"/>
                </a:solidFill>
              </a:rPr>
              <a:t>1. Rappel du processus comptable</a:t>
            </a:r>
            <a:endParaRPr lang="fr-F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859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3" grpId="0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lèche en arc 28"/>
          <p:cNvSpPr/>
          <p:nvPr/>
        </p:nvSpPr>
        <p:spPr>
          <a:xfrm rot="5400000">
            <a:off x="2532134" y="-2297230"/>
            <a:ext cx="3602656" cy="9670777"/>
          </a:xfrm>
          <a:prstGeom prst="circularArrow">
            <a:avLst>
              <a:gd name="adj1" fmla="val 6671"/>
              <a:gd name="adj2" fmla="val 2200375"/>
              <a:gd name="adj3" fmla="val 20273554"/>
              <a:gd name="adj4" fmla="val 15844916"/>
              <a:gd name="adj5" fmla="val 1733"/>
            </a:avLst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978411"/>
              </p:ext>
            </p:extLst>
          </p:nvPr>
        </p:nvGraphicFramePr>
        <p:xfrm>
          <a:off x="1475766" y="3052647"/>
          <a:ext cx="2592288" cy="31340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512 Banque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0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Débit</a:t>
                      </a:r>
                      <a:endParaRPr lang="fr-FR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Crédit</a:t>
                      </a:r>
                      <a:endParaRPr lang="fr-FR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…</a:t>
                      </a:r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10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000</a:t>
                      </a:r>
                      <a:endParaRPr lang="fr-FR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5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000</a:t>
                      </a:r>
                    </a:p>
                    <a:p>
                      <a:pPr algn="ctr"/>
                      <a:endParaRPr lang="fr-FR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C00000"/>
                          </a:solidFill>
                        </a:rPr>
                        <a:t>10</a:t>
                      </a:r>
                      <a:r>
                        <a:rPr lang="fr-FR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fr-FR" dirty="0" smtClean="0">
                          <a:solidFill>
                            <a:srgbClr val="C00000"/>
                          </a:solidFill>
                        </a:rPr>
                        <a:t>000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C00000"/>
                          </a:solidFill>
                        </a:rPr>
                        <a:t>5.000</a:t>
                      </a:r>
                    </a:p>
                    <a:p>
                      <a:pPr algn="ctr"/>
                      <a:r>
                        <a:rPr lang="fr-FR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SD 5.000</a:t>
                      </a:r>
                      <a:endParaRPr lang="fr-FR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84557010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10.</a:t>
                      </a:r>
                      <a:r>
                        <a:rPr lang="fr-FR" baseline="0" dirty="0" smtClean="0"/>
                        <a:t>000</a:t>
                      </a:r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10.000</a:t>
                      </a:r>
                      <a:endParaRPr lang="fr-FR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8681972"/>
                  </a:ext>
                </a:extLst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77125"/>
              </p:ext>
            </p:extLst>
          </p:nvPr>
        </p:nvGraphicFramePr>
        <p:xfrm>
          <a:off x="1810054" y="1114064"/>
          <a:ext cx="7393582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2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6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44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802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22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82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9882">
                <a:tc gridSpan="2"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07/02/N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Débit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</a:rPr>
                        <a:t>Crédit</a:t>
                      </a:r>
                      <a:endParaRPr lang="fr-F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748">
                <a:tc gridSpan="2"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607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Achat de MP</a:t>
                      </a:r>
                      <a:endParaRPr lang="fr-FR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512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Banque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5 000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gridSpan="6">
                  <a:txBody>
                    <a:bodyPr/>
                    <a:lstStyle/>
                    <a:p>
                      <a:pPr algn="ctr"/>
                      <a:r>
                        <a:rPr lang="fr-FR" b="1" i="1" dirty="0" smtClean="0">
                          <a:solidFill>
                            <a:schemeClr val="tx1"/>
                          </a:solidFill>
                        </a:rPr>
                        <a:t>Achat machine de flocage – facture xxx</a:t>
                      </a:r>
                      <a:endParaRPr lang="fr-FR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5356084" y="2832652"/>
            <a:ext cx="456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Numéro et intitulé du compte</a:t>
            </a:r>
            <a:endParaRPr lang="fr-FR" dirty="0">
              <a:solidFill>
                <a:srgbClr val="0070C0"/>
              </a:solidFill>
            </a:endParaRPr>
          </a:p>
        </p:txBody>
      </p:sp>
      <p:cxnSp>
        <p:nvCxnSpPr>
          <p:cNvPr id="11" name="Connecteur droit avec flèche 10"/>
          <p:cNvCxnSpPr>
            <a:endCxn id="9" idx="1"/>
          </p:cNvCxnSpPr>
          <p:nvPr/>
        </p:nvCxnSpPr>
        <p:spPr>
          <a:xfrm flipV="1">
            <a:off x="3756991" y="3017318"/>
            <a:ext cx="1599093" cy="202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Accolade fermante 11"/>
          <p:cNvSpPr/>
          <p:nvPr/>
        </p:nvSpPr>
        <p:spPr>
          <a:xfrm>
            <a:off x="4065104" y="3786809"/>
            <a:ext cx="337931" cy="924339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4474815" y="4064312"/>
            <a:ext cx="456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Mouvements au débit et au crédit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5356083" y="4699953"/>
            <a:ext cx="5239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Total des mouvements au débit et total au crédit</a:t>
            </a:r>
            <a:endParaRPr lang="fr-FR" dirty="0">
              <a:solidFill>
                <a:srgbClr val="C00000"/>
              </a:solidFill>
            </a:endParaRPr>
          </a:p>
        </p:txBody>
      </p:sp>
      <p:cxnSp>
        <p:nvCxnSpPr>
          <p:cNvPr id="15" name="Connecteur droit avec flèche 14"/>
          <p:cNvCxnSpPr>
            <a:endCxn id="14" idx="1"/>
          </p:cNvCxnSpPr>
          <p:nvPr/>
        </p:nvCxnSpPr>
        <p:spPr>
          <a:xfrm>
            <a:off x="3756991" y="4883877"/>
            <a:ext cx="1599092" cy="74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4403035" y="4981090"/>
            <a:ext cx="63511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Solde : </a:t>
            </a:r>
          </a:p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 Si ∑débit &gt; ∑crédit =&gt; Solde débiteur (inscrit dans colonne crédit)</a:t>
            </a:r>
          </a:p>
          <a:p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Si ∑débit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&lt; </a:t>
            </a: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∑crédit =&gt; Solde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créditeur </a:t>
            </a: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(inscrit dans colonne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débit)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9" name="Connecteur droit avec flèche 18"/>
          <p:cNvCxnSpPr>
            <a:endCxn id="18" idx="1"/>
          </p:cNvCxnSpPr>
          <p:nvPr/>
        </p:nvCxnSpPr>
        <p:spPr>
          <a:xfrm>
            <a:off x="3756991" y="5179132"/>
            <a:ext cx="646044" cy="26362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4333461" y="6360932"/>
            <a:ext cx="6351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Total après solde = </a:t>
            </a:r>
            <a:r>
              <a:rPr lang="fr-FR" dirty="0" smtClean="0">
                <a:solidFill>
                  <a:srgbClr val="C00000"/>
                </a:solidFill>
              </a:rPr>
              <a:t>total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dirty="0" smtClean="0"/>
              <a:t>+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 solde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22" name="Connecteur droit avec flèche 21"/>
          <p:cNvCxnSpPr>
            <a:endCxn id="21" idx="1"/>
          </p:cNvCxnSpPr>
          <p:nvPr/>
        </p:nvCxnSpPr>
        <p:spPr>
          <a:xfrm>
            <a:off x="3488635" y="5777670"/>
            <a:ext cx="844826" cy="7679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endCxn id="21" idx="1"/>
          </p:cNvCxnSpPr>
          <p:nvPr/>
        </p:nvCxnSpPr>
        <p:spPr>
          <a:xfrm>
            <a:off x="2156791" y="5777670"/>
            <a:ext cx="2176670" cy="7679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-122690" y="486709"/>
            <a:ext cx="105967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Clr>
                <a:srgbClr val="C00000"/>
              </a:buClr>
              <a:buNone/>
            </a:pPr>
            <a:r>
              <a:rPr lang="fr-FR" sz="2800" dirty="0" smtClean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 – Grand livre et balance – </a:t>
            </a:r>
            <a:r>
              <a:rPr lang="fr-FR" sz="2400" dirty="0" smtClean="0">
                <a:ln w="0"/>
                <a:solidFill>
                  <a:srgbClr val="0070C0"/>
                </a:solidFill>
              </a:rPr>
              <a:t>le grand livre regroupe tous les comptes en t</a:t>
            </a:r>
            <a:endParaRPr lang="fr-FR" sz="2000" dirty="0">
              <a:ln w="0"/>
              <a:solidFill>
                <a:srgbClr val="0070C0"/>
              </a:solidFill>
            </a:endParaRPr>
          </a:p>
        </p:txBody>
      </p:sp>
      <p:sp>
        <p:nvSpPr>
          <p:cNvPr id="25" name="Titre 1"/>
          <p:cNvSpPr txBox="1">
            <a:spLocks/>
          </p:cNvSpPr>
          <p:nvPr/>
        </p:nvSpPr>
        <p:spPr>
          <a:xfrm>
            <a:off x="0" y="-11264"/>
            <a:ext cx="10237304" cy="5777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solidFill>
                  <a:srgbClr val="C00000"/>
                </a:solidFill>
              </a:rPr>
              <a:t>1. Rappel du processus comptable</a:t>
            </a:r>
            <a:endParaRPr lang="fr-F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18557"/>
              </p:ext>
            </p:extLst>
          </p:nvPr>
        </p:nvGraphicFramePr>
        <p:xfrm>
          <a:off x="514620" y="4127201"/>
          <a:ext cx="10489290" cy="185197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847458">
                  <a:extLst>
                    <a:ext uri="{9D8B030D-6E8A-4147-A177-3AD203B41FA5}">
                      <a16:colId xmlns:a16="http://schemas.microsoft.com/office/drawing/2014/main" val="3127178796"/>
                    </a:ext>
                  </a:extLst>
                </a:gridCol>
                <a:gridCol w="2648972">
                  <a:extLst>
                    <a:ext uri="{9D8B030D-6E8A-4147-A177-3AD203B41FA5}">
                      <a16:colId xmlns:a16="http://schemas.microsoft.com/office/drawing/2014/main" val="2090865480"/>
                    </a:ext>
                  </a:extLst>
                </a:gridCol>
                <a:gridCol w="1748215">
                  <a:extLst>
                    <a:ext uri="{9D8B030D-6E8A-4147-A177-3AD203B41FA5}">
                      <a16:colId xmlns:a16="http://schemas.microsoft.com/office/drawing/2014/main" val="777872010"/>
                    </a:ext>
                  </a:extLst>
                </a:gridCol>
                <a:gridCol w="1748215">
                  <a:extLst>
                    <a:ext uri="{9D8B030D-6E8A-4147-A177-3AD203B41FA5}">
                      <a16:colId xmlns:a16="http://schemas.microsoft.com/office/drawing/2014/main" val="3032579018"/>
                    </a:ext>
                  </a:extLst>
                </a:gridCol>
                <a:gridCol w="1748215">
                  <a:extLst>
                    <a:ext uri="{9D8B030D-6E8A-4147-A177-3AD203B41FA5}">
                      <a16:colId xmlns:a16="http://schemas.microsoft.com/office/drawing/2014/main" val="455832855"/>
                    </a:ext>
                  </a:extLst>
                </a:gridCol>
                <a:gridCol w="1748215">
                  <a:extLst>
                    <a:ext uri="{9D8B030D-6E8A-4147-A177-3AD203B41FA5}">
                      <a16:colId xmlns:a16="http://schemas.microsoft.com/office/drawing/2014/main" val="250960358"/>
                    </a:ext>
                  </a:extLst>
                </a:gridCol>
              </a:tblGrid>
              <a:tr h="368611">
                <a:tc>
                  <a:txBody>
                    <a:bodyPr/>
                    <a:lstStyle/>
                    <a:p>
                      <a:r>
                        <a:rPr lang="fr-FR" dirty="0" smtClean="0"/>
                        <a:t>N° cpt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Nom</a:t>
                      </a:r>
                      <a:r>
                        <a:rPr lang="fr-FR" baseline="0" dirty="0" smtClean="0"/>
                        <a:t> du compte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∑ Débit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∑ Crédit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Solde débiteur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Solde Créditeur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306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472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512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Banque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C00000"/>
                          </a:solidFill>
                        </a:rPr>
                        <a:t>10 000</a:t>
                      </a:r>
                      <a:endParaRPr lang="fr-F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C00000"/>
                          </a:solidFill>
                        </a:rPr>
                        <a:t>5 000</a:t>
                      </a:r>
                      <a:endParaRPr lang="fr-FR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B050"/>
                          </a:solidFill>
                        </a:rPr>
                        <a:t>5 000</a:t>
                      </a:r>
                      <a:endParaRPr lang="fr-F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771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...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...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309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XXX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XXX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YYY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YYY</a:t>
                      </a:r>
                      <a:endParaRPr lang="fr-F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81757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-122689" y="486709"/>
            <a:ext cx="968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Clr>
                <a:srgbClr val="C00000"/>
              </a:buClr>
              <a:buNone/>
            </a:pPr>
            <a:r>
              <a:rPr lang="fr-FR" sz="2800" dirty="0" smtClean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2.2 – Grand livre et balance – </a:t>
            </a:r>
            <a:r>
              <a:rPr lang="fr-FR" sz="2400" dirty="0" smtClean="0">
                <a:ln w="0"/>
                <a:solidFill>
                  <a:srgbClr val="0070C0"/>
                </a:solidFill>
              </a:rPr>
              <a:t>La balance</a:t>
            </a:r>
            <a:endParaRPr lang="fr-FR" sz="2000" dirty="0">
              <a:ln w="0"/>
              <a:solidFill>
                <a:srgbClr val="0070C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331183"/>
              </p:ext>
            </p:extLst>
          </p:nvPr>
        </p:nvGraphicFramePr>
        <p:xfrm>
          <a:off x="820449" y="1161109"/>
          <a:ext cx="2592288" cy="27557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70C0"/>
                          </a:solidFill>
                        </a:rPr>
                        <a:t>512 Banque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0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Débit</a:t>
                      </a:r>
                      <a:endParaRPr lang="fr-FR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Crédit</a:t>
                      </a:r>
                      <a:endParaRPr lang="fr-FR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…</a:t>
                      </a:r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10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000</a:t>
                      </a:r>
                      <a:endParaRPr lang="fr-FR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5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000</a:t>
                      </a:r>
                    </a:p>
                    <a:p>
                      <a:pPr algn="ctr"/>
                      <a:endParaRPr lang="fr-FR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C00000"/>
                          </a:solidFill>
                        </a:rPr>
                        <a:t>10</a:t>
                      </a:r>
                      <a:r>
                        <a:rPr lang="fr-FR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fr-FR" dirty="0" smtClean="0">
                          <a:solidFill>
                            <a:srgbClr val="C00000"/>
                          </a:solidFill>
                        </a:rPr>
                        <a:t>000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C00000"/>
                          </a:solidFill>
                        </a:rPr>
                        <a:t>5 000</a:t>
                      </a:r>
                    </a:p>
                    <a:p>
                      <a:pPr algn="ctr"/>
                      <a:r>
                        <a:rPr lang="fr-FR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SD 5.000</a:t>
                      </a:r>
                      <a:endParaRPr lang="fr-FR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84557010"/>
                  </a:ext>
                </a:extLst>
              </a:tr>
              <a:tr h="17208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10.</a:t>
                      </a:r>
                      <a:r>
                        <a:rPr lang="fr-FR" baseline="0" dirty="0" smtClean="0"/>
                        <a:t>000</a:t>
                      </a:r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10.000</a:t>
                      </a:r>
                      <a:endParaRPr lang="fr-FR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8681972"/>
                  </a:ext>
                </a:extLst>
              </a:tr>
            </a:tbl>
          </a:graphicData>
        </a:graphic>
      </p:graphicFrame>
      <p:sp>
        <p:nvSpPr>
          <p:cNvPr id="6" name="Accolade fermante 5"/>
          <p:cNvSpPr/>
          <p:nvPr/>
        </p:nvSpPr>
        <p:spPr>
          <a:xfrm rot="16200000">
            <a:off x="5483223" y="2275346"/>
            <a:ext cx="536713" cy="3465170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Accolade fermante 6"/>
          <p:cNvSpPr/>
          <p:nvPr/>
        </p:nvSpPr>
        <p:spPr>
          <a:xfrm rot="16200000">
            <a:off x="8987598" y="2275345"/>
            <a:ext cx="536713" cy="3465170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4146409" y="3379389"/>
            <a:ext cx="3210339" cy="369332"/>
          </a:xfrm>
          <a:prstGeom prst="rect">
            <a:avLst/>
          </a:prstGeom>
          <a:ln w="19050"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Total des mouvements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7650784" y="3361093"/>
            <a:ext cx="3210339" cy="369332"/>
          </a:xfrm>
          <a:prstGeom prst="rect">
            <a:avLst/>
          </a:prstGeom>
          <a:ln w="19050"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Soldes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873661" y="6131506"/>
            <a:ext cx="8860599" cy="646331"/>
          </a:xfrm>
          <a:prstGeom prst="rect">
            <a:avLst/>
          </a:prstGeom>
          <a:ln w="19050"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Principe de la partie double : 			∑ Débit =</a:t>
            </a:r>
            <a:r>
              <a:rPr lang="fr-FR" dirty="0"/>
              <a:t>∑ </a:t>
            </a:r>
            <a:r>
              <a:rPr lang="fr-FR" dirty="0" smtClean="0"/>
              <a:t>Crédit</a:t>
            </a:r>
          </a:p>
          <a:p>
            <a:pPr algn="ctr"/>
            <a:r>
              <a:rPr lang="fr-FR" dirty="0" smtClean="0"/>
              <a:t>			              Solde débiteur = Solde créditeur </a:t>
            </a:r>
            <a:endParaRPr lang="fr-FR" dirty="0"/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0" y="-11264"/>
            <a:ext cx="10237304" cy="5777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solidFill>
                  <a:srgbClr val="C00000"/>
                </a:solidFill>
              </a:rPr>
              <a:t>1. Rappel du processus comptable</a:t>
            </a:r>
            <a:endParaRPr lang="fr-F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138211"/>
              </p:ext>
            </p:extLst>
          </p:nvPr>
        </p:nvGraphicFramePr>
        <p:xfrm>
          <a:off x="514620" y="1302117"/>
          <a:ext cx="3506584" cy="43867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10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2187">
                <a:tc gridSpan="2">
                  <a:txBody>
                    <a:bodyPr/>
                    <a:lstStyle/>
                    <a:p>
                      <a:pPr algn="ctr"/>
                      <a:r>
                        <a:rPr lang="fr-FR" sz="1800" b="1" dirty="0" smtClean="0"/>
                        <a:t>Compte de résultat (année</a:t>
                      </a:r>
                      <a:r>
                        <a:rPr lang="fr-FR" sz="1800" b="1" baseline="0" dirty="0" smtClean="0"/>
                        <a:t> N)</a:t>
                      </a:r>
                      <a:endParaRPr lang="fr-FR" sz="18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908">
                <a:tc gridSpan="2">
                  <a:txBody>
                    <a:bodyPr/>
                    <a:lstStyle/>
                    <a:p>
                      <a:pPr algn="ctr"/>
                      <a:r>
                        <a:rPr lang="fr-FR" sz="1800" b="1" dirty="0" smtClean="0"/>
                        <a:t>Produits (compte de classe 7)</a:t>
                      </a:r>
                      <a:endParaRPr lang="fr-FR" sz="1200" b="1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187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Exploitation</a:t>
                      </a:r>
                    </a:p>
                    <a:p>
                      <a:r>
                        <a:rPr lang="fr-FR" sz="1400" dirty="0" smtClean="0"/>
                        <a:t>Financier</a:t>
                      </a:r>
                    </a:p>
                    <a:p>
                      <a:r>
                        <a:rPr lang="fr-FR" sz="1400" dirty="0" smtClean="0"/>
                        <a:t>Exceptionnel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187">
                <a:tc>
                  <a:txBody>
                    <a:bodyPr/>
                    <a:lstStyle/>
                    <a:p>
                      <a:r>
                        <a:rPr lang="fr-FR" sz="140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Total des produits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6413734"/>
                  </a:ext>
                </a:extLst>
              </a:tr>
              <a:tr h="412187">
                <a:tc gridSpan="2">
                  <a:txBody>
                    <a:bodyPr/>
                    <a:lstStyle/>
                    <a:p>
                      <a:pPr algn="ctr"/>
                      <a:r>
                        <a:rPr lang="fr-FR" sz="1800" b="1" dirty="0" smtClean="0"/>
                        <a:t>Charges (compte de classe 6)</a:t>
                      </a:r>
                      <a:endParaRPr lang="fr-FR" sz="1200" b="1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227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Exploitation</a:t>
                      </a:r>
                    </a:p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Financier</a:t>
                      </a:r>
                    </a:p>
                    <a:p>
                      <a:r>
                        <a:rPr lang="fr-FR" sz="1400" dirty="0" smtClean="0">
                          <a:solidFill>
                            <a:schemeClr val="tx1"/>
                          </a:solidFill>
                        </a:rPr>
                        <a:t>Exceptionnel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i="1" dirty="0" smtClean="0"/>
                        <a:t>Total des charges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187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Résultat avant impôts</a:t>
                      </a:r>
                    </a:p>
                    <a:p>
                      <a:r>
                        <a:rPr lang="fr-FR" sz="1600" dirty="0" smtClean="0"/>
                        <a:t> - I</a:t>
                      </a:r>
                      <a:r>
                        <a:rPr lang="fr-FR" sz="1600" baseline="0" dirty="0" smtClean="0"/>
                        <a:t>mpôts sur sociétés</a:t>
                      </a:r>
                    </a:p>
                    <a:p>
                      <a:r>
                        <a:rPr lang="fr-FR" sz="1600" baseline="0" dirty="0" smtClean="0"/>
                        <a:t>Résultat net (bénéfice ou perte)</a:t>
                      </a:r>
                      <a:endParaRPr lang="fr-FR" sz="16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b="1" dirty="0" smtClean="0"/>
                    </a:p>
                    <a:p>
                      <a:pPr algn="ctr"/>
                      <a:endParaRPr lang="fr-FR" sz="1600" b="1" dirty="0" smtClean="0"/>
                    </a:p>
                    <a:p>
                      <a:pPr algn="ctr"/>
                      <a:endParaRPr lang="fr-FR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4342605" y="2568417"/>
            <a:ext cx="7680956" cy="1077218"/>
          </a:xfrm>
          <a:prstGeom prst="rect">
            <a:avLst/>
          </a:prstGeom>
          <a:ln w="9525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b="1" dirty="0" smtClean="0"/>
              <a:t>Charge</a:t>
            </a:r>
            <a:r>
              <a:rPr lang="fr-FR" sz="1600" dirty="0" smtClean="0"/>
              <a:t> (classe 6) = « appauvrissement » / flux « négatifs » correspondant à des emplois</a:t>
            </a:r>
          </a:p>
          <a:p>
            <a:r>
              <a:rPr lang="fr-FR" sz="1600" b="1" dirty="0" smtClean="0"/>
              <a:t>Produit</a:t>
            </a:r>
            <a:r>
              <a:rPr lang="fr-FR" sz="1600" dirty="0" smtClean="0"/>
              <a:t> (classe 7) = « enrichissement » / flux positifs créateurs de ressources</a:t>
            </a:r>
          </a:p>
          <a:p>
            <a:r>
              <a:rPr lang="fr-FR" sz="1600" b="1" dirty="0" err="1" smtClean="0"/>
              <a:t>Rq</a:t>
            </a:r>
            <a:r>
              <a:rPr lang="fr-FR" sz="1600" dirty="0" smtClean="0"/>
              <a:t> : Certains produits et charges ne présentent pas de flux de trésorerie (amortissement, paiement différé) =&gt; Le flux de trésorerie ≠ résultat </a:t>
            </a:r>
            <a:endParaRPr lang="fr-FR" sz="1600" dirty="0"/>
          </a:p>
        </p:txBody>
      </p:sp>
      <p:sp>
        <p:nvSpPr>
          <p:cNvPr id="7" name="ZoneTexte 6"/>
          <p:cNvSpPr txBox="1"/>
          <p:nvPr/>
        </p:nvSpPr>
        <p:spPr>
          <a:xfrm>
            <a:off x="4342603" y="4150537"/>
            <a:ext cx="7680958" cy="830997"/>
          </a:xfrm>
          <a:prstGeom prst="rect">
            <a:avLst/>
          </a:prstGeom>
          <a:ln w="9525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b="1" dirty="0" smtClean="0"/>
              <a:t>Résultat = ∑ Produits - ∑ charges</a:t>
            </a:r>
          </a:p>
          <a:p>
            <a:r>
              <a:rPr lang="fr-FR" sz="1600" dirty="0"/>
              <a:t> </a:t>
            </a:r>
            <a:r>
              <a:rPr lang="fr-FR" sz="1600" dirty="0" smtClean="0"/>
              <a:t>	&gt; 0 : Bénéfice (et impôts au taux de 28 %)</a:t>
            </a:r>
          </a:p>
          <a:p>
            <a:r>
              <a:rPr lang="fr-FR" sz="1600" dirty="0"/>
              <a:t>	</a:t>
            </a:r>
            <a:r>
              <a:rPr lang="fr-FR" sz="1600" dirty="0" smtClean="0"/>
              <a:t>&lt; 0 : Perte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-83127" y="28390"/>
            <a:ext cx="10237304" cy="5777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solidFill>
                  <a:srgbClr val="C00000"/>
                </a:solidFill>
              </a:rPr>
              <a:t>1. Rappel du processus comptable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566531"/>
            <a:ext cx="968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Clr>
                <a:srgbClr val="C00000"/>
              </a:buClr>
              <a:buNone/>
            </a:pPr>
            <a:r>
              <a:rPr lang="fr-FR" sz="2800" dirty="0" smtClean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4.1 Etats financiers - </a:t>
            </a:r>
            <a:r>
              <a:rPr lang="fr-FR" sz="2400" dirty="0" smtClean="0">
                <a:ln w="0"/>
                <a:solidFill>
                  <a:srgbClr val="0070C0"/>
                </a:solidFill>
              </a:rPr>
              <a:t>Le compte de résultat</a:t>
            </a:r>
          </a:p>
        </p:txBody>
      </p:sp>
    </p:spTree>
    <p:extLst>
      <p:ext uri="{BB962C8B-B14F-4D97-AF65-F5344CB8AC3E}">
        <p14:creationId xmlns:p14="http://schemas.microsoft.com/office/powerpoint/2010/main" val="177912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195036"/>
              </p:ext>
            </p:extLst>
          </p:nvPr>
        </p:nvGraphicFramePr>
        <p:xfrm>
          <a:off x="1406608" y="1088706"/>
          <a:ext cx="9012133" cy="45549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91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4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5618">
                  <a:extLst>
                    <a:ext uri="{9D8B030D-6E8A-4147-A177-3AD203B41FA5}">
                      <a16:colId xmlns:a16="http://schemas.microsoft.com/office/drawing/2014/main" val="889406142"/>
                    </a:ext>
                  </a:extLst>
                </a:gridCol>
                <a:gridCol w="724460">
                  <a:extLst>
                    <a:ext uri="{9D8B030D-6E8A-4147-A177-3AD203B41FA5}">
                      <a16:colId xmlns:a16="http://schemas.microsoft.com/office/drawing/2014/main" val="256791198"/>
                    </a:ext>
                  </a:extLst>
                </a:gridCol>
                <a:gridCol w="32867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02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1818">
                <a:tc gridSpan="6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Bilan de l’entreprise</a:t>
                      </a:r>
                      <a:r>
                        <a:rPr lang="fr-FR" baseline="0" dirty="0" smtClean="0"/>
                        <a:t> au 31/12 (PCG, article 822-1)</a:t>
                      </a:r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810">
                <a:tc gridSpan="4"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Actif</a:t>
                      </a:r>
                    </a:p>
                    <a:p>
                      <a:pPr algn="ctr"/>
                      <a:r>
                        <a:rPr lang="fr-FR" b="0" dirty="0" smtClean="0"/>
                        <a:t>(Compte de classe</a:t>
                      </a:r>
                      <a:r>
                        <a:rPr lang="fr-FR" b="0" baseline="0" dirty="0" smtClean="0"/>
                        <a:t> 2, 3, 4, 5)</a:t>
                      </a:r>
                      <a:endParaRPr lang="fr-FR" b="0" dirty="0" smtClean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Passif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dirty="0" smtClean="0"/>
                        <a:t>(Compte de classe</a:t>
                      </a:r>
                      <a:r>
                        <a:rPr lang="fr-FR" b="0" baseline="0" dirty="0" smtClean="0"/>
                        <a:t> 1, 4, 5)</a:t>
                      </a:r>
                      <a:endParaRPr lang="fr-FR" b="0" dirty="0" smtClean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4544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/>
                        <a:t>Actif immobilisé</a:t>
                      </a:r>
                    </a:p>
                    <a:p>
                      <a:r>
                        <a:rPr lang="fr-FR" sz="1600" b="0" dirty="0" smtClean="0"/>
                        <a:t>Immobilisation (2)</a:t>
                      </a:r>
                    </a:p>
                    <a:p>
                      <a:r>
                        <a:rPr lang="fr-FR" sz="1600" dirty="0" smtClean="0"/>
                        <a:t>  </a:t>
                      </a:r>
                      <a:r>
                        <a:rPr lang="fr-FR" sz="1600" i="1" dirty="0" smtClean="0"/>
                        <a:t>Corporelles</a:t>
                      </a:r>
                    </a:p>
                    <a:p>
                      <a:r>
                        <a:rPr lang="fr-FR" sz="1600" i="1" dirty="0" smtClean="0"/>
                        <a:t>  Incorporelles</a:t>
                      </a:r>
                    </a:p>
                    <a:p>
                      <a:r>
                        <a:rPr lang="fr-FR" sz="1600" i="1" baseline="0" dirty="0" smtClean="0"/>
                        <a:t>  Financières</a:t>
                      </a:r>
                      <a:endParaRPr lang="fr-FR" sz="1400" i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Brut </a:t>
                      </a:r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A&amp;D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Net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Capitaux</a:t>
                      </a:r>
                      <a:r>
                        <a:rPr lang="fr-FR" b="1" baseline="0" dirty="0" smtClean="0"/>
                        <a:t> propres</a:t>
                      </a:r>
                      <a:endParaRPr lang="fr-FR" b="1" dirty="0" smtClean="0"/>
                    </a:p>
                    <a:p>
                      <a:r>
                        <a:rPr lang="fr-FR" sz="1600" dirty="0" smtClean="0"/>
                        <a:t>Capital Social</a:t>
                      </a:r>
                    </a:p>
                    <a:p>
                      <a:r>
                        <a:rPr lang="fr-FR" sz="1600" dirty="0" smtClean="0"/>
                        <a:t>Réserve</a:t>
                      </a:r>
                    </a:p>
                    <a:p>
                      <a:r>
                        <a:rPr lang="fr-FR" sz="1600" dirty="0" smtClean="0"/>
                        <a:t>Report à nouveau</a:t>
                      </a:r>
                    </a:p>
                    <a:p>
                      <a:r>
                        <a:rPr lang="fr-FR" sz="1600" dirty="0" smtClean="0"/>
                        <a:t>Résultat</a:t>
                      </a:r>
                      <a:endParaRPr lang="fr-FR" sz="16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09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/>
                        <a:t>Actif circulant</a:t>
                      </a:r>
                      <a:endParaRPr lang="fr-FR" sz="1800" b="0" dirty="0" smtClean="0"/>
                    </a:p>
                    <a:p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Stocks (3)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Avances et </a:t>
                      </a:r>
                      <a:r>
                        <a:rPr lang="fr-FR" sz="1600" b="0" dirty="0" err="1" smtClean="0">
                          <a:solidFill>
                            <a:schemeClr val="tx1"/>
                          </a:solidFill>
                        </a:rPr>
                        <a:t>acpt</a:t>
                      </a:r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 versé (4)</a:t>
                      </a:r>
                    </a:p>
                    <a:p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Créances (41)</a:t>
                      </a:r>
                    </a:p>
                    <a:p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VMP (503-506)</a:t>
                      </a:r>
                    </a:p>
                    <a:p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Dispo </a:t>
                      </a:r>
                      <a:r>
                        <a:rPr lang="fr-FR" sz="1600" b="0" baseline="0" dirty="0" smtClean="0">
                          <a:solidFill>
                            <a:schemeClr val="tx1"/>
                          </a:solidFill>
                        </a:rPr>
                        <a:t>(512 – 53)</a:t>
                      </a:r>
                      <a:endParaRPr lang="fr-FR" sz="1600" b="0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/>
                        <a:t>Provisions</a:t>
                      </a:r>
                    </a:p>
                    <a:p>
                      <a:pPr algn="ctr"/>
                      <a:r>
                        <a:rPr lang="fr-FR" sz="1800" b="1" dirty="0" smtClean="0"/>
                        <a:t>Dettes</a:t>
                      </a:r>
                      <a:r>
                        <a:rPr lang="fr-FR" sz="2000" b="1" dirty="0" smtClean="0"/>
                        <a:t> </a:t>
                      </a:r>
                    </a:p>
                    <a:p>
                      <a:r>
                        <a:rPr lang="fr-FR" sz="1600" dirty="0" smtClean="0"/>
                        <a:t>Emprunts et dettes assimilées (1)</a:t>
                      </a:r>
                    </a:p>
                    <a:p>
                      <a:r>
                        <a:rPr lang="fr-FR" sz="1600" dirty="0" smtClean="0"/>
                        <a:t>Avances et acomptes reçus (4191)</a:t>
                      </a:r>
                    </a:p>
                    <a:p>
                      <a:r>
                        <a:rPr lang="fr-FR" sz="1600" dirty="0" smtClean="0"/>
                        <a:t>Dettes fournisseurs (40)</a:t>
                      </a:r>
                      <a:endParaRPr lang="fr-FR" sz="1600" dirty="0"/>
                    </a:p>
                    <a:p>
                      <a:r>
                        <a:rPr lang="fr-FR" sz="1600" dirty="0" smtClean="0"/>
                        <a:t>Autres (dettes fiscales</a:t>
                      </a:r>
                      <a:r>
                        <a:rPr lang="fr-FR" sz="1600" baseline="0" dirty="0" smtClean="0"/>
                        <a:t> et soc.) (44)</a:t>
                      </a:r>
                    </a:p>
                    <a:p>
                      <a:r>
                        <a:rPr lang="fr-FR" sz="1600" dirty="0" smtClean="0"/>
                        <a:t> 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itre 1"/>
          <p:cNvSpPr txBox="1">
            <a:spLocks/>
          </p:cNvSpPr>
          <p:nvPr/>
        </p:nvSpPr>
        <p:spPr>
          <a:xfrm>
            <a:off x="0" y="-11264"/>
            <a:ext cx="10237304" cy="5777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solidFill>
                  <a:srgbClr val="C00000"/>
                </a:solidFill>
              </a:rPr>
              <a:t>1. Rappel du processus comptable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566531"/>
            <a:ext cx="968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Clr>
                <a:srgbClr val="C00000"/>
              </a:buClr>
              <a:buNone/>
            </a:pPr>
            <a:r>
              <a:rPr lang="fr-FR" sz="2800" dirty="0" smtClean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 Etats financiers - </a:t>
            </a:r>
            <a:r>
              <a:rPr lang="fr-FR" sz="2400" dirty="0" smtClean="0">
                <a:ln w="0"/>
                <a:solidFill>
                  <a:srgbClr val="0070C0"/>
                </a:solidFill>
              </a:rPr>
              <a:t>Le bilan</a:t>
            </a:r>
          </a:p>
        </p:txBody>
      </p:sp>
    </p:spTree>
    <p:extLst>
      <p:ext uri="{BB962C8B-B14F-4D97-AF65-F5344CB8AC3E}">
        <p14:creationId xmlns:p14="http://schemas.microsoft.com/office/powerpoint/2010/main" val="55319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1"/>
          <p:cNvSpPr txBox="1">
            <a:spLocks/>
          </p:cNvSpPr>
          <p:nvPr/>
        </p:nvSpPr>
        <p:spPr>
          <a:xfrm>
            <a:off x="11419465" y="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415487"/>
              </p:ext>
            </p:extLst>
          </p:nvPr>
        </p:nvGraphicFramePr>
        <p:xfrm>
          <a:off x="119332" y="1058889"/>
          <a:ext cx="4665104" cy="44260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91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4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5618">
                  <a:extLst>
                    <a:ext uri="{9D8B030D-6E8A-4147-A177-3AD203B41FA5}">
                      <a16:colId xmlns:a16="http://schemas.microsoft.com/office/drawing/2014/main" val="889406142"/>
                    </a:ext>
                  </a:extLst>
                </a:gridCol>
                <a:gridCol w="724460">
                  <a:extLst>
                    <a:ext uri="{9D8B030D-6E8A-4147-A177-3AD203B41FA5}">
                      <a16:colId xmlns:a16="http://schemas.microsoft.com/office/drawing/2014/main" val="256791198"/>
                    </a:ext>
                  </a:extLst>
                </a:gridCol>
              </a:tblGrid>
              <a:tr h="541818">
                <a:tc gridSpan="4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Bilan de l’entreprise</a:t>
                      </a:r>
                      <a:r>
                        <a:rPr lang="fr-FR" baseline="0" dirty="0" smtClean="0"/>
                        <a:t> au 31/12 </a:t>
                      </a:r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810">
                <a:tc gridSpan="4"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Actif</a:t>
                      </a:r>
                    </a:p>
                    <a:p>
                      <a:pPr algn="ctr"/>
                      <a:r>
                        <a:rPr lang="fr-FR" b="0" dirty="0" smtClean="0"/>
                        <a:t>(Compte de classe</a:t>
                      </a:r>
                      <a:r>
                        <a:rPr lang="fr-FR" b="0" baseline="0" dirty="0" smtClean="0"/>
                        <a:t> 2, 3, 4, 5)</a:t>
                      </a:r>
                      <a:endParaRPr lang="fr-FR" b="0" dirty="0" smtClean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4544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/>
                        <a:t>Actif immobilisé</a:t>
                      </a:r>
                    </a:p>
                    <a:p>
                      <a:r>
                        <a:rPr lang="fr-FR" sz="1600" b="0" dirty="0" smtClean="0"/>
                        <a:t>Immobilisation (2)</a:t>
                      </a:r>
                    </a:p>
                    <a:p>
                      <a:r>
                        <a:rPr lang="fr-FR" sz="1600" dirty="0" smtClean="0"/>
                        <a:t>  </a:t>
                      </a:r>
                      <a:r>
                        <a:rPr lang="fr-FR" sz="1400" i="1" dirty="0" smtClean="0"/>
                        <a:t>Corporelles (21</a:t>
                      </a:r>
                      <a:r>
                        <a:rPr lang="fr-FR" sz="1400" i="1" baseline="0" dirty="0" smtClean="0"/>
                        <a:t>)</a:t>
                      </a:r>
                      <a:endParaRPr lang="fr-FR" sz="1400" i="1" dirty="0" smtClean="0"/>
                    </a:p>
                    <a:p>
                      <a:r>
                        <a:rPr lang="fr-FR" sz="1400" i="1" dirty="0" smtClean="0"/>
                        <a:t>  Incorporelles (20</a:t>
                      </a:r>
                      <a:r>
                        <a:rPr lang="fr-FR" sz="1400" i="1" baseline="0" dirty="0" smtClean="0"/>
                        <a:t>)</a:t>
                      </a:r>
                      <a:endParaRPr lang="fr-FR" sz="1400" i="1" dirty="0" smtClean="0"/>
                    </a:p>
                    <a:p>
                      <a:r>
                        <a:rPr lang="fr-FR" sz="1400" i="1" baseline="0" dirty="0" smtClean="0"/>
                        <a:t>  Financières (25, 26 27)</a:t>
                      </a:r>
                      <a:endParaRPr lang="fr-FR" sz="1400" i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Brut </a:t>
                      </a:r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A&amp;D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Net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09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/>
                        <a:t>Actif circulant</a:t>
                      </a:r>
                      <a:endParaRPr lang="fr-FR" sz="1800" b="0" dirty="0" smtClean="0"/>
                    </a:p>
                    <a:p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Stocks (3)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Avances et </a:t>
                      </a:r>
                      <a:r>
                        <a:rPr lang="fr-FR" sz="1600" b="0" dirty="0" err="1" smtClean="0">
                          <a:solidFill>
                            <a:schemeClr val="tx1"/>
                          </a:solidFill>
                        </a:rPr>
                        <a:t>acpt</a:t>
                      </a:r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 versé (4)</a:t>
                      </a:r>
                    </a:p>
                    <a:p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Créances (41)</a:t>
                      </a:r>
                    </a:p>
                    <a:p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VMP (503-506)</a:t>
                      </a:r>
                    </a:p>
                    <a:p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Dispo </a:t>
                      </a:r>
                      <a:r>
                        <a:rPr lang="fr-FR" sz="1600" b="0" baseline="0" dirty="0" smtClean="0">
                          <a:solidFill>
                            <a:schemeClr val="tx1"/>
                          </a:solidFill>
                        </a:rPr>
                        <a:t>(512 – 53)</a:t>
                      </a:r>
                      <a:endParaRPr lang="fr-FR" sz="1600" b="0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5022979" y="3818452"/>
            <a:ext cx="6923856" cy="2308324"/>
          </a:xfrm>
          <a:prstGeom prst="rect">
            <a:avLst/>
          </a:prstGeom>
          <a:ln w="9525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Trois colonnes </a:t>
            </a:r>
            <a:r>
              <a:rPr lang="fr-FR" dirty="0" smtClean="0">
                <a:sym typeface="Wingdings" panose="05000000000000000000" pitchFamily="2" charset="2"/>
              </a:rPr>
              <a:t>: </a:t>
            </a:r>
          </a:p>
          <a:p>
            <a:endParaRPr lang="fr-FR" dirty="0" smtClean="0">
              <a:sym typeface="Wingdings" panose="05000000000000000000" pitchFamily="2" charset="2"/>
            </a:endParaRPr>
          </a:p>
          <a:p>
            <a:r>
              <a:rPr lang="fr-FR" b="1" dirty="0" smtClean="0">
                <a:sym typeface="Wingdings" panose="05000000000000000000" pitchFamily="2" charset="2"/>
              </a:rPr>
              <a:t>Brut</a:t>
            </a:r>
            <a:r>
              <a:rPr lang="fr-FR" dirty="0" smtClean="0">
                <a:sym typeface="Wingdings" panose="05000000000000000000" pitchFamily="2" charset="2"/>
              </a:rPr>
              <a:t> : valeur origine (achat) du bien ;</a:t>
            </a:r>
          </a:p>
          <a:p>
            <a:endParaRPr lang="fr-FR" dirty="0" smtClean="0">
              <a:sym typeface="Wingdings" panose="05000000000000000000" pitchFamily="2" charset="2"/>
            </a:endParaRPr>
          </a:p>
          <a:p>
            <a:r>
              <a:rPr lang="fr-FR" b="1" dirty="0" smtClean="0">
                <a:sym typeface="Wingdings" panose="05000000000000000000" pitchFamily="2" charset="2"/>
              </a:rPr>
              <a:t>A&amp;D</a:t>
            </a:r>
            <a:r>
              <a:rPr lang="fr-FR" dirty="0" smtClean="0">
                <a:sym typeface="Wingdings" panose="05000000000000000000" pitchFamily="2" charset="2"/>
              </a:rPr>
              <a:t> (amortissement et dépréciations) : pertes de valeur cumulées des biens ; </a:t>
            </a:r>
          </a:p>
          <a:p>
            <a:endParaRPr lang="fr-FR" dirty="0" smtClean="0">
              <a:sym typeface="Wingdings" panose="05000000000000000000" pitchFamily="2" charset="2"/>
            </a:endParaRPr>
          </a:p>
          <a:p>
            <a:r>
              <a:rPr lang="fr-FR" b="1" dirty="0" smtClean="0">
                <a:sym typeface="Wingdings" panose="05000000000000000000" pitchFamily="2" charset="2"/>
              </a:rPr>
              <a:t>Net</a:t>
            </a:r>
            <a:r>
              <a:rPr lang="fr-FR" dirty="0" smtClean="0">
                <a:sym typeface="Wingdings" panose="05000000000000000000" pitchFamily="2" charset="2"/>
              </a:rPr>
              <a:t> (Brut – A&amp;D) : valeur du bien à date du bilan (selon la comptabilité)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022979" y="1230183"/>
            <a:ext cx="6923856" cy="1754326"/>
          </a:xfrm>
          <a:prstGeom prst="rect">
            <a:avLst/>
          </a:prstGeom>
          <a:ln w="9525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b="1" u="sng" dirty="0" smtClean="0"/>
              <a:t>Actif</a:t>
            </a:r>
            <a:r>
              <a:rPr lang="fr-FR" dirty="0" smtClean="0"/>
              <a:t> = ce que l’on possède </a:t>
            </a:r>
          </a:p>
          <a:p>
            <a:pPr algn="just"/>
            <a:r>
              <a:rPr lang="fr-FR" b="1" u="sng" dirty="0" smtClean="0"/>
              <a:t>Définition</a:t>
            </a:r>
            <a:r>
              <a:rPr lang="fr-FR" dirty="0" smtClean="0"/>
              <a:t> : (i) identifiable, (ii) contrôlé par l’entreprise et (iii) porteur d’avantage économique futur. </a:t>
            </a:r>
          </a:p>
          <a:p>
            <a:pPr algn="just"/>
            <a:endParaRPr lang="fr-FR" dirty="0"/>
          </a:p>
          <a:p>
            <a:pPr algn="just"/>
            <a:r>
              <a:rPr lang="fr-FR" b="1" i="1" dirty="0" smtClean="0"/>
              <a:t>Actif détenu durablement </a:t>
            </a:r>
            <a:r>
              <a:rPr lang="fr-FR" dirty="0" smtClean="0"/>
              <a:t>: 		Actif immobilisé</a:t>
            </a:r>
          </a:p>
          <a:p>
            <a:pPr algn="just"/>
            <a:r>
              <a:rPr lang="fr-FR" b="1" i="1" dirty="0" smtClean="0"/>
              <a:t>Actif détenu sur le court terme </a:t>
            </a:r>
            <a:r>
              <a:rPr lang="fr-FR" dirty="0" smtClean="0"/>
              <a:t>: 	Actif circulant</a:t>
            </a: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0" y="-11264"/>
            <a:ext cx="10237304" cy="5777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>
                <a:solidFill>
                  <a:srgbClr val="C00000"/>
                </a:solidFill>
              </a:rPr>
              <a:t>1. Rappel du processus comptable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566531"/>
            <a:ext cx="968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Clr>
                <a:srgbClr val="C00000"/>
              </a:buClr>
              <a:buNone/>
            </a:pPr>
            <a:r>
              <a:rPr lang="fr-FR" sz="2800" dirty="0" smtClean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 Etats financiers - </a:t>
            </a:r>
            <a:r>
              <a:rPr lang="fr-FR" sz="2400" dirty="0" smtClean="0">
                <a:ln w="0"/>
                <a:solidFill>
                  <a:srgbClr val="0070C0"/>
                </a:solidFill>
              </a:rPr>
              <a:t>Le bilan</a:t>
            </a:r>
          </a:p>
        </p:txBody>
      </p:sp>
    </p:spTree>
    <p:extLst>
      <p:ext uri="{BB962C8B-B14F-4D97-AF65-F5344CB8AC3E}">
        <p14:creationId xmlns:p14="http://schemas.microsoft.com/office/powerpoint/2010/main" val="3120146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Contiguïté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tiguïté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2474</TotalTime>
  <Words>1622</Words>
  <Application>Microsoft Office PowerPoint</Application>
  <PresentationFormat>Grand écran</PresentationFormat>
  <Paragraphs>533</Paragraphs>
  <Slides>19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</vt:lpstr>
      <vt:lpstr>Symbol</vt:lpstr>
      <vt:lpstr>Wingdings</vt:lpstr>
      <vt:lpstr>1_Contiguïté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Universite de Montpellier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2 opération en devis</dc:title>
  <dc:creator>DUMAS</dc:creator>
  <cp:lastModifiedBy>n.a.</cp:lastModifiedBy>
  <cp:revision>210</cp:revision>
  <cp:lastPrinted>2020-01-06T13:35:28Z</cp:lastPrinted>
  <dcterms:created xsi:type="dcterms:W3CDTF">2019-01-09T13:53:19Z</dcterms:created>
  <dcterms:modified xsi:type="dcterms:W3CDTF">2021-01-05T09:18:46Z</dcterms:modified>
</cp:coreProperties>
</file>