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59" r:id="rId3"/>
    <p:sldId id="260" r:id="rId4"/>
    <p:sldId id="286" r:id="rId5"/>
    <p:sldId id="261" r:id="rId6"/>
    <p:sldId id="262" r:id="rId7"/>
    <p:sldId id="287" r:id="rId8"/>
    <p:sldId id="263" r:id="rId9"/>
    <p:sldId id="264" r:id="rId10"/>
    <p:sldId id="265" r:id="rId11"/>
    <p:sldId id="266" r:id="rId12"/>
    <p:sldId id="290" r:id="rId13"/>
    <p:sldId id="268" r:id="rId14"/>
  </p:sldIdLst>
  <p:sldSz cx="9144000" cy="6858000" type="screen4x3"/>
  <p:notesSz cx="6858000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60"/>
  </p:normalViewPr>
  <p:slideViewPr>
    <p:cSldViewPr>
      <p:cViewPr varScale="1">
        <p:scale>
          <a:sx n="65" d="100"/>
          <a:sy n="65" d="100"/>
        </p:scale>
        <p:origin x="133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3F65E-231E-4037-95B1-939AEB1F53E1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2DBDCC-B83F-44F0-BED9-13482AE2C4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0398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6DF9-F374-4966-9D6C-AA46582B0E8F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5DD2D-159A-4FD6-83DD-91B34A8C72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1125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6DF9-F374-4966-9D6C-AA46582B0E8F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5DD2D-159A-4FD6-83DD-91B34A8C72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8990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6DF9-F374-4966-9D6C-AA46582B0E8F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5DD2D-159A-4FD6-83DD-91B34A8C72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1331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6DF9-F374-4966-9D6C-AA46582B0E8F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5DD2D-159A-4FD6-83DD-91B34A8C72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591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6DF9-F374-4966-9D6C-AA46582B0E8F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5DD2D-159A-4FD6-83DD-91B34A8C72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9357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6DF9-F374-4966-9D6C-AA46582B0E8F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5DD2D-159A-4FD6-83DD-91B34A8C72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6495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6DF9-F374-4966-9D6C-AA46582B0E8F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5DD2D-159A-4FD6-83DD-91B34A8C72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1906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6DF9-F374-4966-9D6C-AA46582B0E8F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5DD2D-159A-4FD6-83DD-91B34A8C72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3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6DF9-F374-4966-9D6C-AA46582B0E8F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5DD2D-159A-4FD6-83DD-91B34A8C72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4675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6DF9-F374-4966-9D6C-AA46582B0E8F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5DD2D-159A-4FD6-83DD-91B34A8C72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559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6DF9-F374-4966-9D6C-AA46582B0E8F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5DD2D-159A-4FD6-83DD-91B34A8C72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3839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A6DF9-F374-4966-9D6C-AA46582B0E8F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5DD2D-159A-4FD6-83DD-91B34A8C72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0257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fr-FR" dirty="0" smtClean="0"/>
              <a:t>Partie 2 : Contrôle de gestion </a:t>
            </a:r>
            <a:br>
              <a:rPr lang="fr-FR" dirty="0" smtClean="0"/>
            </a:br>
            <a:r>
              <a:rPr lang="fr-FR" dirty="0"/>
              <a:t>e</a:t>
            </a:r>
            <a:r>
              <a:rPr lang="fr-FR" dirty="0" smtClean="0"/>
              <a:t>n PME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1891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755576" y="44624"/>
            <a:ext cx="79928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>
                <a:solidFill>
                  <a:srgbClr val="C00000"/>
                </a:solidFill>
              </a:rPr>
              <a:t>Chapitre 2 : Techniques de prévisions et budgets</a:t>
            </a:r>
            <a:endParaRPr lang="fr-FR" sz="3000" b="1" dirty="0">
              <a:solidFill>
                <a:srgbClr val="C0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39552" y="1033572"/>
            <a:ext cx="4032448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1. Fonction commerciale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419872" y="620688"/>
            <a:ext cx="2520280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>
                    <a:lumMod val="85000"/>
                  </a:schemeClr>
                </a:solidFill>
              </a:rPr>
              <a:t>2. Fonction production</a:t>
            </a:r>
            <a:endParaRPr lang="fr-F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366319" y="620688"/>
            <a:ext cx="2526159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>
                    <a:lumMod val="85000"/>
                  </a:schemeClr>
                </a:solidFill>
              </a:rPr>
              <a:t>3. Fonction </a:t>
            </a:r>
            <a:r>
              <a:rPr lang="fr-FR" dirty="0" err="1" smtClean="0">
                <a:solidFill>
                  <a:schemeClr val="bg1">
                    <a:lumMod val="85000"/>
                  </a:schemeClr>
                </a:solidFill>
              </a:rPr>
              <a:t>appro</a:t>
            </a:r>
            <a:endParaRPr lang="fr-F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560840" y="1064349"/>
            <a:ext cx="3996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/>
              <a:t>a. Prévision des ventes</a:t>
            </a:r>
            <a:endParaRPr lang="fr-FR" sz="2400" i="1" dirty="0"/>
          </a:p>
        </p:txBody>
      </p:sp>
      <p:sp>
        <p:nvSpPr>
          <p:cNvPr id="8" name="ZoneTexte 7"/>
          <p:cNvSpPr txBox="1"/>
          <p:nvPr/>
        </p:nvSpPr>
        <p:spPr>
          <a:xfrm>
            <a:off x="567569" y="1700808"/>
            <a:ext cx="8180895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	A</a:t>
            </a:r>
            <a:r>
              <a:rPr lang="fr-FR" sz="2150" b="1" dirty="0" smtClean="0"/>
              <a:t>justement linéaire avec variations saisonnières</a:t>
            </a:r>
          </a:p>
          <a:p>
            <a:endParaRPr lang="fr-FR" sz="500" u="sng" dirty="0" smtClean="0"/>
          </a:p>
          <a:p>
            <a:r>
              <a:rPr lang="fr-FR" sz="2000" u="sng" dirty="0" smtClean="0"/>
              <a:t>Principe de la méthode </a:t>
            </a:r>
            <a:r>
              <a:rPr lang="fr-FR" dirty="0"/>
              <a:t>(idem, mais ajout (i) et (iii) ci-dessous)</a:t>
            </a:r>
          </a:p>
          <a:p>
            <a:r>
              <a:rPr lang="fr-FR" sz="2400" b="1" dirty="0"/>
              <a:t>	</a:t>
            </a:r>
            <a:r>
              <a:rPr lang="fr-FR" dirty="0" smtClean="0"/>
              <a:t>(i) On retraite les données observées des coefficients saisonniers (données 	</a:t>
            </a:r>
            <a:r>
              <a:rPr lang="fr-FR" dirty="0" err="1" smtClean="0"/>
              <a:t>obs</a:t>
            </a:r>
            <a:r>
              <a:rPr lang="fr-FR" dirty="0" smtClean="0"/>
              <a:t> / </a:t>
            </a:r>
            <a:r>
              <a:rPr lang="fr-FR" dirty="0" err="1" smtClean="0"/>
              <a:t>coeff</a:t>
            </a:r>
            <a:r>
              <a:rPr lang="fr-FR" dirty="0" smtClean="0"/>
              <a:t>.). Les coefficients vous seront donnés.</a:t>
            </a:r>
          </a:p>
          <a:p>
            <a:r>
              <a:rPr lang="fr-FR" dirty="0"/>
              <a:t>	</a:t>
            </a:r>
            <a:r>
              <a:rPr lang="fr-FR" dirty="0" smtClean="0"/>
              <a:t>(ii) On détermine notre droite d’ajustement linéaire (a, b et r).</a:t>
            </a:r>
          </a:p>
          <a:p>
            <a:r>
              <a:rPr lang="fr-FR" dirty="0"/>
              <a:t>	</a:t>
            </a:r>
            <a:r>
              <a:rPr lang="fr-FR" dirty="0" smtClean="0"/>
              <a:t>(iii) A partir des données futures prévues, on réintègre les variations 		saisonnières (données futures estimées * </a:t>
            </a:r>
            <a:r>
              <a:rPr lang="fr-FR" dirty="0" err="1" smtClean="0"/>
              <a:t>coeff</a:t>
            </a:r>
            <a:r>
              <a:rPr lang="fr-FR" dirty="0" smtClean="0"/>
              <a:t>. saisonniers)</a:t>
            </a:r>
            <a:endParaRPr lang="fr-FR" dirty="0"/>
          </a:p>
        </p:txBody>
      </p:sp>
      <p:pic>
        <p:nvPicPr>
          <p:cNvPr id="9" name="Image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154884"/>
            <a:ext cx="8640960" cy="2730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865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55576" y="44624"/>
            <a:ext cx="79928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>
                <a:solidFill>
                  <a:srgbClr val="C00000"/>
                </a:solidFill>
              </a:rPr>
              <a:t>Chapitre 2 : Techniques de prévisions et budgets</a:t>
            </a:r>
            <a:endParaRPr lang="fr-FR" sz="3000" b="1" dirty="0">
              <a:solidFill>
                <a:srgbClr val="C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39552" y="1033572"/>
            <a:ext cx="4032448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1. Fonction commerciale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419872" y="620688"/>
            <a:ext cx="2520280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>
                    <a:lumMod val="85000"/>
                  </a:schemeClr>
                </a:solidFill>
              </a:rPr>
              <a:t>2. Fonction production</a:t>
            </a:r>
            <a:endParaRPr lang="fr-F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366319" y="620688"/>
            <a:ext cx="2526159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>
                    <a:lumMod val="85000"/>
                  </a:schemeClr>
                </a:solidFill>
              </a:rPr>
              <a:t>3. Fonction </a:t>
            </a:r>
            <a:r>
              <a:rPr lang="fr-FR" dirty="0" err="1" smtClean="0">
                <a:solidFill>
                  <a:schemeClr val="bg1">
                    <a:lumMod val="85000"/>
                  </a:schemeClr>
                </a:solidFill>
              </a:rPr>
              <a:t>appro</a:t>
            </a:r>
            <a:endParaRPr lang="fr-F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560840" y="1064349"/>
            <a:ext cx="3996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/>
              <a:t>a. Prévision des ventes</a:t>
            </a:r>
            <a:endParaRPr lang="fr-FR" sz="2400" i="1" dirty="0"/>
          </a:p>
        </p:txBody>
      </p:sp>
      <p:sp>
        <p:nvSpPr>
          <p:cNvPr id="7" name="ZoneTexte 6"/>
          <p:cNvSpPr txBox="1"/>
          <p:nvPr/>
        </p:nvSpPr>
        <p:spPr>
          <a:xfrm>
            <a:off x="567569" y="1700808"/>
            <a:ext cx="8180895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	</a:t>
            </a:r>
            <a:r>
              <a:rPr lang="fr-FR" sz="2150" b="1" dirty="0" smtClean="0"/>
              <a:t>Elasticité de la demande par rapport au prix.</a:t>
            </a:r>
          </a:p>
          <a:p>
            <a:endParaRPr lang="fr-FR" sz="500" u="sng" dirty="0" smtClean="0"/>
          </a:p>
          <a:p>
            <a:r>
              <a:rPr lang="fr-FR" sz="2000" u="sng" dirty="0" smtClean="0"/>
              <a:t>Formule : </a:t>
            </a:r>
            <a:r>
              <a:rPr lang="fr-FR" sz="2400" dirty="0"/>
              <a:t>e = [</a:t>
            </a:r>
            <a:r>
              <a:rPr lang="fr-FR" sz="2400" dirty="0" smtClean="0"/>
              <a:t>∆d </a:t>
            </a:r>
            <a:r>
              <a:rPr lang="fr-FR" sz="2400" dirty="0"/>
              <a:t>/ </a:t>
            </a:r>
            <a:r>
              <a:rPr lang="fr-FR" sz="2400" dirty="0" smtClean="0"/>
              <a:t>d] </a:t>
            </a:r>
            <a:r>
              <a:rPr lang="fr-FR" sz="2400" dirty="0"/>
              <a:t>/ [</a:t>
            </a:r>
            <a:r>
              <a:rPr lang="fr-FR" sz="2400" dirty="0" smtClean="0"/>
              <a:t>∆p </a:t>
            </a:r>
            <a:r>
              <a:rPr lang="fr-FR" sz="2400" dirty="0"/>
              <a:t>/ </a:t>
            </a:r>
            <a:r>
              <a:rPr lang="fr-FR" sz="2400" dirty="0" smtClean="0"/>
              <a:t>p].</a:t>
            </a:r>
          </a:p>
          <a:p>
            <a:endParaRPr lang="fr-FR" sz="800" dirty="0" smtClean="0"/>
          </a:p>
          <a:p>
            <a:r>
              <a:rPr lang="fr-FR" sz="2400" b="1" dirty="0" smtClean="0"/>
              <a:t>	e </a:t>
            </a:r>
            <a:r>
              <a:rPr lang="fr-FR" sz="2400" dirty="0" smtClean="0"/>
              <a:t>: élasticité ; </a:t>
            </a:r>
            <a:r>
              <a:rPr lang="fr-FR" sz="2400" b="1" dirty="0" smtClean="0"/>
              <a:t>p</a:t>
            </a:r>
            <a:r>
              <a:rPr lang="fr-FR" sz="2400" dirty="0" smtClean="0"/>
              <a:t> : le prix ; </a:t>
            </a:r>
            <a:r>
              <a:rPr lang="fr-FR" sz="2400" b="1" dirty="0" smtClean="0"/>
              <a:t>d</a:t>
            </a:r>
            <a:r>
              <a:rPr lang="fr-FR" sz="2400" dirty="0" smtClean="0"/>
              <a:t> : la demande. (Le prix peut être remplacé par l’effet de la pub par exemple); 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67544" y="3470523"/>
            <a:ext cx="8352926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2400" b="1" dirty="0" smtClean="0"/>
              <a:t>Question : </a:t>
            </a:r>
          </a:p>
          <a:p>
            <a:r>
              <a:rPr lang="fr-FR" sz="2400" dirty="0"/>
              <a:t>	</a:t>
            </a:r>
            <a:r>
              <a:rPr lang="fr-FR" sz="2400" b="1" dirty="0" smtClean="0"/>
              <a:t>L’élasticité est </a:t>
            </a:r>
            <a:r>
              <a:rPr lang="fr-FR" sz="2400" dirty="0" smtClean="0"/>
              <a:t>: </a:t>
            </a:r>
          </a:p>
          <a:p>
            <a:pPr marL="342900" indent="-342900">
              <a:buAutoNum type="alphaLcParenR"/>
            </a:pPr>
            <a:r>
              <a:rPr lang="fr-FR" sz="2400" dirty="0" smtClean="0"/>
              <a:t>Généralement négative sauf pour les produits de luxe</a:t>
            </a:r>
          </a:p>
          <a:p>
            <a:pPr marL="342900" indent="-342900">
              <a:buAutoNum type="alphaLcParenR"/>
            </a:pPr>
            <a:r>
              <a:rPr lang="fr-FR" sz="2400" dirty="0" smtClean="0"/>
              <a:t>Généralement positive sauf </a:t>
            </a:r>
            <a:r>
              <a:rPr lang="fr-FR" sz="2400" dirty="0"/>
              <a:t>pour les produits de luxe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67544" y="5240238"/>
            <a:ext cx="83529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Interprétation de l’élasticité : </a:t>
            </a:r>
          </a:p>
          <a:p>
            <a:r>
              <a:rPr lang="fr-FR" dirty="0" smtClean="0"/>
              <a:t>Si e = - 1,04 : cela signifie qu’une augmentation du prix de 10 % </a:t>
            </a:r>
            <a:r>
              <a:rPr lang="fr-FR" dirty="0"/>
              <a:t>[∆p / p]</a:t>
            </a:r>
            <a:r>
              <a:rPr lang="fr-FR" dirty="0" smtClean="0"/>
              <a:t> fera baisser la demande de 10,4 % </a:t>
            </a:r>
            <a:r>
              <a:rPr lang="fr-FR" dirty="0"/>
              <a:t>[∆d / d</a:t>
            </a:r>
            <a:r>
              <a:rPr lang="fr-FR" dirty="0" smtClean="0"/>
              <a:t>] et </a:t>
            </a:r>
            <a:r>
              <a:rPr lang="fr-FR" i="1" dirty="0" smtClean="0"/>
              <a:t>vice versa</a:t>
            </a:r>
            <a:r>
              <a:rPr lang="fr-FR" dirty="0" smtClean="0"/>
              <a:t>. </a:t>
            </a:r>
          </a:p>
          <a:p>
            <a:r>
              <a:rPr lang="fr-FR" dirty="0" smtClean="0"/>
              <a:t>Au peut aussi déterminer d’autres élasticités par exemple élasticité pub : </a:t>
            </a:r>
            <a:r>
              <a:rPr lang="fr-FR" dirty="0"/>
              <a:t>e = [∆d / d] / [∆</a:t>
            </a:r>
            <a:r>
              <a:rPr lang="fr-FR" dirty="0" smtClean="0"/>
              <a:t>pub </a:t>
            </a:r>
            <a:r>
              <a:rPr lang="fr-FR" dirty="0"/>
              <a:t>/ </a:t>
            </a:r>
            <a:r>
              <a:rPr lang="fr-FR" dirty="0" smtClean="0"/>
              <a:t>pub]. Une variation du budget pub de x% fera varier ma demande de e%. 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6544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55576" y="44624"/>
            <a:ext cx="79928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>
                <a:solidFill>
                  <a:srgbClr val="C00000"/>
                </a:solidFill>
              </a:rPr>
              <a:t>Chapitre 2 : Techniques de prévisions et budgets</a:t>
            </a:r>
            <a:endParaRPr lang="fr-FR" sz="3000" b="1" dirty="0">
              <a:solidFill>
                <a:srgbClr val="C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39552" y="1033572"/>
            <a:ext cx="4032448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1. Fonction commerciale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419872" y="620688"/>
            <a:ext cx="2520280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>
                    <a:lumMod val="85000"/>
                  </a:schemeClr>
                </a:solidFill>
              </a:rPr>
              <a:t>2. Fonction production</a:t>
            </a:r>
            <a:endParaRPr lang="fr-F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366319" y="620688"/>
            <a:ext cx="2526159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>
                    <a:lumMod val="85000"/>
                  </a:schemeClr>
                </a:solidFill>
              </a:rPr>
              <a:t>3. Fonction </a:t>
            </a:r>
            <a:r>
              <a:rPr lang="fr-FR" dirty="0" err="1" smtClean="0">
                <a:solidFill>
                  <a:schemeClr val="bg1">
                    <a:lumMod val="85000"/>
                  </a:schemeClr>
                </a:solidFill>
              </a:rPr>
              <a:t>appro</a:t>
            </a:r>
            <a:endParaRPr lang="fr-F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560840" y="1064349"/>
            <a:ext cx="3996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/>
              <a:t>a. Prévision des ventes</a:t>
            </a:r>
            <a:endParaRPr lang="fr-FR" sz="2400" i="1" dirty="0"/>
          </a:p>
        </p:txBody>
      </p:sp>
      <p:sp>
        <p:nvSpPr>
          <p:cNvPr id="8" name="ZoneTexte 7"/>
          <p:cNvSpPr txBox="1"/>
          <p:nvPr/>
        </p:nvSpPr>
        <p:spPr>
          <a:xfrm>
            <a:off x="566823" y="2185002"/>
            <a:ext cx="8180895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sz="2400" b="1" dirty="0"/>
              <a:t>Intérêts</a:t>
            </a:r>
            <a:r>
              <a:rPr lang="fr-FR" sz="2400" dirty="0"/>
              <a:t> : </a:t>
            </a:r>
            <a:endParaRPr lang="fr-FR" sz="2400" dirty="0" smtClean="0"/>
          </a:p>
          <a:p>
            <a:pPr marL="457200" indent="-457200" algn="just">
              <a:buAutoNum type="alphaLcParenR"/>
            </a:pPr>
            <a:r>
              <a:rPr lang="fr-FR" sz="2000" dirty="0" smtClean="0"/>
              <a:t>Anticiper les ventes futures</a:t>
            </a:r>
          </a:p>
          <a:p>
            <a:pPr marL="457200" indent="-457200" algn="just">
              <a:buAutoNum type="alphaLcParenR"/>
            </a:pPr>
            <a:r>
              <a:rPr lang="fr-FR" sz="2000" dirty="0" smtClean="0"/>
              <a:t>Utilise des données passées (fiables) pour déterminer une tendance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567568" y="4293096"/>
            <a:ext cx="8180895" cy="13849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sz="2400" b="1" dirty="0" smtClean="0"/>
              <a:t>Limites </a:t>
            </a:r>
            <a:r>
              <a:rPr lang="fr-FR" sz="2400" dirty="0" smtClean="0"/>
              <a:t>: </a:t>
            </a:r>
          </a:p>
          <a:p>
            <a:pPr marL="457200" indent="-457200" algn="just">
              <a:buAutoNum type="alphaLcParenR"/>
            </a:pPr>
            <a:r>
              <a:rPr lang="fr-FR" sz="2000" dirty="0" smtClean="0"/>
              <a:t>Utilisation de données passées pour prévoir des données futures</a:t>
            </a:r>
          </a:p>
          <a:p>
            <a:pPr marL="457200" indent="-457200" algn="just">
              <a:buAutoNum type="alphaLcParenR"/>
            </a:pPr>
            <a:r>
              <a:rPr lang="fr-FR" sz="2000" dirty="0" smtClean="0"/>
              <a:t>On détermine simplement une « tendance » statistique de comportement humains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661572" y="1695116"/>
            <a:ext cx="81808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	Intérêts et limites</a:t>
            </a:r>
            <a:endParaRPr lang="fr-FR" sz="2400" dirty="0"/>
          </a:p>
          <a:p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379644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55576" y="44624"/>
            <a:ext cx="79928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>
                <a:solidFill>
                  <a:srgbClr val="C00000"/>
                </a:solidFill>
              </a:rPr>
              <a:t>Chapitre 2 : Techniques de prévisions et budgets</a:t>
            </a:r>
            <a:endParaRPr lang="fr-FR" sz="3000" b="1" dirty="0">
              <a:solidFill>
                <a:srgbClr val="C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39552" y="1033572"/>
            <a:ext cx="4032448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1. Fonction commerciale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419872" y="620688"/>
            <a:ext cx="2520280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>
                    <a:lumMod val="85000"/>
                  </a:schemeClr>
                </a:solidFill>
              </a:rPr>
              <a:t>2. Fonction production</a:t>
            </a:r>
            <a:endParaRPr lang="fr-F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366319" y="620688"/>
            <a:ext cx="2526159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>
                    <a:lumMod val="85000"/>
                  </a:schemeClr>
                </a:solidFill>
              </a:rPr>
              <a:t>3. Fonction </a:t>
            </a:r>
            <a:r>
              <a:rPr lang="fr-FR" dirty="0" err="1" smtClean="0">
                <a:solidFill>
                  <a:schemeClr val="bg1">
                    <a:lumMod val="85000"/>
                  </a:schemeClr>
                </a:solidFill>
              </a:rPr>
              <a:t>appro</a:t>
            </a:r>
            <a:endParaRPr lang="fr-F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560840" y="1064349"/>
            <a:ext cx="3996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/>
              <a:t>b</a:t>
            </a:r>
            <a:r>
              <a:rPr lang="fr-FR" sz="2400" i="1" dirty="0" smtClean="0"/>
              <a:t>. budgétisation</a:t>
            </a:r>
            <a:endParaRPr lang="fr-FR" sz="2400" i="1" dirty="0"/>
          </a:p>
        </p:txBody>
      </p:sp>
      <p:sp>
        <p:nvSpPr>
          <p:cNvPr id="8" name="ZoneTexte 7"/>
          <p:cNvSpPr txBox="1"/>
          <p:nvPr/>
        </p:nvSpPr>
        <p:spPr>
          <a:xfrm>
            <a:off x="539552" y="1700808"/>
            <a:ext cx="82809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	Forme du tableau </a:t>
            </a:r>
            <a:r>
              <a:rPr lang="fr-FR" dirty="0" smtClean="0"/>
              <a:t>: </a:t>
            </a:r>
          </a:p>
          <a:p>
            <a:endParaRPr lang="fr-FR" dirty="0" smtClean="0"/>
          </a:p>
          <a:p>
            <a:r>
              <a:rPr lang="fr-FR" b="1" dirty="0" smtClean="0"/>
              <a:t>- Choix de la ventilation</a:t>
            </a:r>
            <a:r>
              <a:rPr lang="fr-FR" dirty="0" smtClean="0"/>
              <a:t> : par période (mois, trimestre) ; par produits (un tableau par produit si le nombre de produits est faible) ; par zone géographique. Cette ventilation dépend des centres de responsabilité / zones de vente / nombre de produits.</a:t>
            </a: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117708"/>
              </p:ext>
            </p:extLst>
          </p:nvPr>
        </p:nvGraphicFramePr>
        <p:xfrm>
          <a:off x="539552" y="3811106"/>
          <a:ext cx="8017732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252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fr-FR" sz="2000" b="1" dirty="0" smtClean="0"/>
                        <a:t>Coûts commerciaux et de distribution</a:t>
                      </a:r>
                      <a:endParaRPr lang="fr-FR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smtClean="0"/>
                        <a:t>Charges variables</a:t>
                      </a:r>
                      <a:endParaRPr lang="fr-F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Charges fixes</a:t>
                      </a:r>
                      <a:endParaRPr lang="fr-FR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Charges directes</a:t>
                      </a:r>
                      <a:endParaRPr lang="fr-FR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Commission</a:t>
                      </a:r>
                    </a:p>
                    <a:p>
                      <a:pPr algn="ctr"/>
                      <a:r>
                        <a:rPr lang="fr-FR" dirty="0" smtClean="0"/>
                        <a:t>Packaging</a:t>
                      </a:r>
                    </a:p>
                    <a:p>
                      <a:pPr algn="ctr"/>
                      <a:r>
                        <a:rPr lang="fr-FR" dirty="0" smtClean="0"/>
                        <a:t>Frais</a:t>
                      </a:r>
                      <a:r>
                        <a:rPr lang="fr-FR" baseline="0" dirty="0" smtClean="0"/>
                        <a:t> de transport</a:t>
                      </a:r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Publicité (spécifique)</a:t>
                      </a:r>
                    </a:p>
                    <a:p>
                      <a:pPr algn="ctr"/>
                      <a:r>
                        <a:rPr lang="fr-FR" dirty="0" smtClean="0"/>
                        <a:t>Promotion</a:t>
                      </a:r>
                    </a:p>
                    <a:p>
                      <a:pPr algn="ctr"/>
                      <a:r>
                        <a:rPr lang="fr-FR" dirty="0" smtClean="0"/>
                        <a:t>Etude</a:t>
                      </a:r>
                      <a:r>
                        <a:rPr lang="fr-FR" baseline="0" dirty="0" smtClean="0"/>
                        <a:t> de marché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Charges indirectes</a:t>
                      </a:r>
                      <a:endParaRPr lang="fr-FR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Rémunération</a:t>
                      </a:r>
                      <a:r>
                        <a:rPr lang="fr-FR" baseline="0" dirty="0" smtClean="0"/>
                        <a:t> fixe des commerciaux</a:t>
                      </a:r>
                    </a:p>
                    <a:p>
                      <a:pPr algn="ctr"/>
                      <a:r>
                        <a:rPr lang="fr-FR" baseline="0" dirty="0" smtClean="0"/>
                        <a:t>Location des locaux</a:t>
                      </a:r>
                    </a:p>
                    <a:p>
                      <a:pPr algn="ctr"/>
                      <a:r>
                        <a:rPr lang="fr-FR" baseline="0" dirty="0" smtClean="0"/>
                        <a:t>Publicité de marque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8844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55576" y="404664"/>
            <a:ext cx="79928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>
                <a:solidFill>
                  <a:srgbClr val="C00000"/>
                </a:solidFill>
              </a:rPr>
              <a:t>Partie 2 : Techniques de prévisions et budgets</a:t>
            </a:r>
            <a:endParaRPr lang="fr-FR" sz="3000" b="1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484567" y="1556792"/>
            <a:ext cx="822960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AutoNum type="arabicPeriod"/>
            </a:pPr>
            <a:r>
              <a:rPr lang="fr-FR" sz="2800" dirty="0" smtClean="0">
                <a:latin typeface="+mj-lt"/>
                <a:cs typeface="Times New Roman" panose="02020603050405020304" pitchFamily="18" charset="0"/>
              </a:rPr>
              <a:t>Prévision des ventes &amp; budget</a:t>
            </a:r>
            <a:r>
              <a:rPr lang="fr-FR" sz="2800" b="1" dirty="0" smtClean="0">
                <a:latin typeface="+mj-lt"/>
                <a:cs typeface="Times New Roman" panose="02020603050405020304" pitchFamily="18" charset="0"/>
              </a:rPr>
              <a:t> commercial</a:t>
            </a:r>
          </a:p>
          <a:p>
            <a:pPr lvl="1" indent="-342900">
              <a:buAutoNum type="alphaLcPeriod"/>
            </a:pPr>
            <a:r>
              <a:rPr lang="fr-FR" sz="2400" dirty="0" smtClean="0">
                <a:latin typeface="+mj-lt"/>
                <a:cs typeface="Times New Roman" panose="02020603050405020304" pitchFamily="18" charset="0"/>
              </a:rPr>
              <a:t>Techniques et outils de prévisions des ventes</a:t>
            </a:r>
          </a:p>
          <a:p>
            <a:pPr lvl="1" indent="-342900">
              <a:buAutoNum type="alphaLcPeriod"/>
            </a:pPr>
            <a:r>
              <a:rPr lang="fr-FR" sz="2400" dirty="0" smtClean="0">
                <a:latin typeface="+mj-lt"/>
                <a:cs typeface="Times New Roman" panose="02020603050405020304" pitchFamily="18" charset="0"/>
              </a:rPr>
              <a:t>Budgétisation des ventes</a:t>
            </a:r>
          </a:p>
          <a:p>
            <a:pPr marL="457200" indent="-457200">
              <a:buAutoNum type="arabicPeriod"/>
            </a:pPr>
            <a:r>
              <a:rPr lang="fr-FR" sz="2800" dirty="0" smtClean="0">
                <a:latin typeface="+mj-lt"/>
                <a:cs typeface="Times New Roman" panose="02020603050405020304" pitchFamily="18" charset="0"/>
              </a:rPr>
              <a:t>Gestion de la production &amp; budget de </a:t>
            </a:r>
            <a:r>
              <a:rPr lang="fr-FR" sz="2800" b="1" dirty="0" smtClean="0">
                <a:latin typeface="+mj-lt"/>
                <a:cs typeface="Times New Roman" panose="02020603050405020304" pitchFamily="18" charset="0"/>
              </a:rPr>
              <a:t>production</a:t>
            </a:r>
          </a:p>
          <a:p>
            <a:pPr lvl="1" indent="-342900">
              <a:buAutoNum type="alphaLcPeriod"/>
            </a:pPr>
            <a:r>
              <a:rPr lang="fr-FR" sz="2400" dirty="0" smtClean="0">
                <a:latin typeface="+mj-lt"/>
                <a:cs typeface="Times New Roman" panose="02020603050405020304" pitchFamily="18" charset="0"/>
              </a:rPr>
              <a:t>Techniques et outils de prévisions de la production</a:t>
            </a:r>
          </a:p>
          <a:p>
            <a:pPr lvl="1" indent="-342900">
              <a:buAutoNum type="alphaLcPeriod"/>
            </a:pPr>
            <a:r>
              <a:rPr lang="fr-FR" sz="2400" dirty="0" smtClean="0">
                <a:latin typeface="+mj-lt"/>
                <a:cs typeface="Times New Roman" panose="02020603050405020304" pitchFamily="18" charset="0"/>
              </a:rPr>
              <a:t>Budgétisation de la production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fr-FR" sz="2800" dirty="0" smtClean="0">
                <a:latin typeface="+mj-lt"/>
                <a:cs typeface="Times New Roman" panose="02020603050405020304" pitchFamily="18" charset="0"/>
              </a:rPr>
              <a:t>Gestion de l’approvisionnement &amp; budget </a:t>
            </a:r>
            <a:r>
              <a:rPr lang="fr-FR" sz="2800" b="1" dirty="0" smtClean="0">
                <a:latin typeface="+mj-lt"/>
                <a:cs typeface="Times New Roman" panose="02020603050405020304" pitchFamily="18" charset="0"/>
              </a:rPr>
              <a:t>d’approvisionnement</a:t>
            </a:r>
          </a:p>
          <a:p>
            <a:pPr lvl="1" indent="-342900">
              <a:buAutoNum type="alphaLcPeriod"/>
            </a:pPr>
            <a:r>
              <a:rPr lang="fr-FR" sz="2400" dirty="0" smtClean="0">
                <a:latin typeface="+mj-lt"/>
                <a:cs typeface="Times New Roman" panose="02020603050405020304" pitchFamily="18" charset="0"/>
              </a:rPr>
              <a:t>Techniques de prévisions d’approvisionnement</a:t>
            </a:r>
          </a:p>
          <a:p>
            <a:pPr lvl="1" indent="-342900">
              <a:buAutoNum type="alphaLcPeriod"/>
            </a:pPr>
            <a:r>
              <a:rPr lang="fr-FR" sz="2400" dirty="0" smtClean="0">
                <a:latin typeface="+mj-lt"/>
                <a:cs typeface="Times New Roman" panose="02020603050405020304" pitchFamily="18" charset="0"/>
              </a:rPr>
              <a:t>Budgétisation de l’approvisionnement</a:t>
            </a:r>
          </a:p>
          <a:p>
            <a:pPr marL="0" indent="0">
              <a:buNone/>
            </a:pPr>
            <a:endParaRPr lang="fr-FR" dirty="0" smtClean="0">
              <a:latin typeface="+mj-lt"/>
            </a:endParaRPr>
          </a:p>
          <a:p>
            <a:pPr marL="0" indent="0">
              <a:buNone/>
            </a:pPr>
            <a:endParaRPr lang="fr-FR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9651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3419872" y="620688"/>
            <a:ext cx="2520280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>
                    <a:lumMod val="85000"/>
                  </a:schemeClr>
                </a:solidFill>
              </a:rPr>
              <a:t>2. Fonction production</a:t>
            </a:r>
            <a:endParaRPr lang="fr-F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55576" y="44624"/>
            <a:ext cx="79928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>
                <a:solidFill>
                  <a:srgbClr val="C00000"/>
                </a:solidFill>
              </a:rPr>
              <a:t>Chapitre 2 : Techniques de prévisions et budgets</a:t>
            </a:r>
            <a:endParaRPr lang="fr-FR" sz="3000" b="1" dirty="0">
              <a:solidFill>
                <a:srgbClr val="C0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67544" y="611396"/>
            <a:ext cx="252028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1. Fonction commerciale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419872" y="626162"/>
            <a:ext cx="250202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2. Fonction production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366319" y="620688"/>
            <a:ext cx="2526159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>
                    <a:lumMod val="85000"/>
                  </a:schemeClr>
                </a:solidFill>
              </a:rPr>
              <a:t>3. Fonction </a:t>
            </a:r>
            <a:r>
              <a:rPr lang="fr-FR" dirty="0" err="1" smtClean="0">
                <a:solidFill>
                  <a:schemeClr val="bg1">
                    <a:lumMod val="85000"/>
                  </a:schemeClr>
                </a:solidFill>
              </a:rPr>
              <a:t>appro</a:t>
            </a:r>
            <a:endParaRPr lang="fr-F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39552" y="1249596"/>
            <a:ext cx="4032448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1. Fonction commerciale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380694" y="620688"/>
            <a:ext cx="251178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3. Fonction </a:t>
            </a:r>
            <a:r>
              <a:rPr lang="fr-FR" dirty="0" err="1" smtClean="0">
                <a:solidFill>
                  <a:schemeClr val="tx1"/>
                </a:solidFill>
              </a:rPr>
              <a:t>appro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39552" y="1988840"/>
            <a:ext cx="818089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	Définition de la politique commerciale : </a:t>
            </a:r>
          </a:p>
          <a:p>
            <a:pPr algn="just"/>
            <a:r>
              <a:rPr lang="fr-FR" sz="2400" dirty="0" smtClean="0"/>
              <a:t>Politique qui s’inscrit dans une démarche stratégique globale et aboutit à la mise en place d’un </a:t>
            </a:r>
            <a:r>
              <a:rPr lang="fr-FR" sz="2400" b="1" i="1" dirty="0" smtClean="0"/>
              <a:t>mix marketing </a:t>
            </a:r>
            <a:r>
              <a:rPr lang="fr-FR" sz="2400" dirty="0" smtClean="0"/>
              <a:t>(4 P : produits vendus, prix, communication et distribution).	</a:t>
            </a:r>
            <a:endParaRPr lang="fr-FR" sz="2400" b="1" dirty="0" smtClean="0"/>
          </a:p>
          <a:p>
            <a:pPr algn="just"/>
            <a:endParaRPr lang="fr-FR" sz="2400" dirty="0"/>
          </a:p>
          <a:p>
            <a:pPr algn="just"/>
            <a:endParaRPr lang="fr-FR" sz="2400" b="1" dirty="0" smtClean="0"/>
          </a:p>
          <a:p>
            <a:pPr algn="just"/>
            <a:r>
              <a:rPr lang="fr-FR" sz="2400" b="1" dirty="0"/>
              <a:t>	</a:t>
            </a:r>
            <a:r>
              <a:rPr lang="fr-FR" sz="2400" b="1" dirty="0" smtClean="0"/>
              <a:t>Les ventes de l’entreprise résultent de : </a:t>
            </a:r>
          </a:p>
          <a:p>
            <a:pPr marL="342900" indent="-342900" algn="just">
              <a:buFontTx/>
              <a:buChar char="-"/>
            </a:pPr>
            <a:r>
              <a:rPr lang="fr-FR" sz="2400" dirty="0" smtClean="0"/>
              <a:t>Eléments indépendants de l’entreprise (pouvoir d’achat, concurrence …).</a:t>
            </a:r>
          </a:p>
          <a:p>
            <a:pPr marL="342900" indent="-342900" algn="just">
              <a:buFontTx/>
              <a:buChar char="-"/>
            </a:pPr>
            <a:r>
              <a:rPr lang="fr-FR" sz="2400" dirty="0" smtClean="0"/>
              <a:t>L’action commerciale (prix, budget publicitaire, force de vente).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042832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  <p:bldP spid="7" grpId="0" animBg="1"/>
      <p:bldP spid="12" grpId="0" animBg="1"/>
      <p:bldP spid="13" grpId="0" animBg="1"/>
      <p:bldP spid="8" grpId="0" animBg="1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55576" y="44624"/>
            <a:ext cx="79928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>
                <a:solidFill>
                  <a:srgbClr val="C00000"/>
                </a:solidFill>
              </a:rPr>
              <a:t>Chapitre 2 : Techniques de prévisions et budgets</a:t>
            </a:r>
            <a:endParaRPr lang="fr-FR" sz="3000" b="1" dirty="0">
              <a:solidFill>
                <a:srgbClr val="C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39552" y="1033572"/>
            <a:ext cx="4032448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1. Fonction commerciale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419872" y="620688"/>
            <a:ext cx="2520280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>
                    <a:lumMod val="85000"/>
                  </a:schemeClr>
                </a:solidFill>
              </a:rPr>
              <a:t>2. Fonction production</a:t>
            </a:r>
            <a:endParaRPr lang="fr-F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366319" y="620688"/>
            <a:ext cx="2526159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>
                    <a:lumMod val="85000"/>
                  </a:schemeClr>
                </a:solidFill>
              </a:rPr>
              <a:t>3. Fonction </a:t>
            </a:r>
            <a:r>
              <a:rPr lang="fr-FR" dirty="0" err="1" smtClean="0">
                <a:solidFill>
                  <a:schemeClr val="bg1">
                    <a:lumMod val="85000"/>
                  </a:schemeClr>
                </a:solidFill>
              </a:rPr>
              <a:t>appro</a:t>
            </a:r>
            <a:endParaRPr lang="fr-F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560840" y="1064349"/>
            <a:ext cx="3996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/>
              <a:t>a. Prévision des ventes</a:t>
            </a:r>
            <a:endParaRPr lang="fr-FR" sz="2400" i="1" dirty="0"/>
          </a:p>
        </p:txBody>
      </p:sp>
      <p:sp>
        <p:nvSpPr>
          <p:cNvPr id="7" name="ZoneTexte 6"/>
          <p:cNvSpPr txBox="1"/>
          <p:nvPr/>
        </p:nvSpPr>
        <p:spPr>
          <a:xfrm>
            <a:off x="539552" y="1700808"/>
            <a:ext cx="81808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	Ajustement linéaire</a:t>
            </a:r>
          </a:p>
          <a:p>
            <a:r>
              <a:rPr lang="fr-FR" sz="2400" b="1" dirty="0"/>
              <a:t>	</a:t>
            </a:r>
            <a:r>
              <a:rPr lang="fr-FR" sz="2400" b="1" dirty="0" smtClean="0"/>
              <a:t>Ajustement linéaire avec variations saisonnières</a:t>
            </a:r>
          </a:p>
          <a:p>
            <a:r>
              <a:rPr lang="fr-FR" sz="2400" b="1" dirty="0"/>
              <a:t>	</a:t>
            </a:r>
            <a:r>
              <a:rPr lang="fr-FR" sz="2400" b="1" dirty="0" smtClean="0"/>
              <a:t>L’élasticité de la demande par rapport au prix</a:t>
            </a:r>
          </a:p>
          <a:p>
            <a:r>
              <a:rPr lang="fr-FR" sz="2400" b="1" dirty="0"/>
              <a:t>	</a:t>
            </a:r>
            <a:r>
              <a:rPr lang="fr-FR" sz="2400" b="1" dirty="0" smtClean="0"/>
              <a:t>Autres méthodes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729667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55576" y="44624"/>
            <a:ext cx="79928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>
                <a:solidFill>
                  <a:srgbClr val="C00000"/>
                </a:solidFill>
              </a:rPr>
              <a:t>Chapitre 2 : Techniques de prévisions et budgets</a:t>
            </a:r>
            <a:endParaRPr lang="fr-FR" sz="3000" b="1" dirty="0">
              <a:solidFill>
                <a:srgbClr val="C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39552" y="1033572"/>
            <a:ext cx="4032448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1. Fonction commerciale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419872" y="620688"/>
            <a:ext cx="2520280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>
                    <a:lumMod val="85000"/>
                  </a:schemeClr>
                </a:solidFill>
              </a:rPr>
              <a:t>2. Fonction production</a:t>
            </a:r>
            <a:endParaRPr lang="fr-F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366319" y="620688"/>
            <a:ext cx="2526159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>
                    <a:lumMod val="85000"/>
                  </a:schemeClr>
                </a:solidFill>
              </a:rPr>
              <a:t>3. Fonction </a:t>
            </a:r>
            <a:r>
              <a:rPr lang="fr-FR" dirty="0" err="1" smtClean="0">
                <a:solidFill>
                  <a:schemeClr val="bg1">
                    <a:lumMod val="85000"/>
                  </a:schemeClr>
                </a:solidFill>
              </a:rPr>
              <a:t>appro</a:t>
            </a:r>
            <a:endParaRPr lang="fr-F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560840" y="1064349"/>
            <a:ext cx="3996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/>
              <a:t>a. Prévision des ventes</a:t>
            </a:r>
            <a:endParaRPr lang="fr-FR" sz="2400" i="1" dirty="0"/>
          </a:p>
        </p:txBody>
      </p:sp>
      <p:sp>
        <p:nvSpPr>
          <p:cNvPr id="7" name="ZoneTexte 6"/>
          <p:cNvSpPr txBox="1"/>
          <p:nvPr/>
        </p:nvSpPr>
        <p:spPr>
          <a:xfrm>
            <a:off x="539552" y="1700808"/>
            <a:ext cx="818089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	Ajustement linéaire</a:t>
            </a:r>
          </a:p>
          <a:p>
            <a:endParaRPr lang="fr-FR" sz="1400" b="1" dirty="0" smtClean="0"/>
          </a:p>
          <a:p>
            <a:pPr algn="just"/>
            <a:r>
              <a:rPr lang="fr-FR" sz="2000" u="sng" dirty="0" smtClean="0"/>
              <a:t>Principe de la méthode </a:t>
            </a:r>
            <a:r>
              <a:rPr lang="fr-FR" sz="2000" dirty="0" smtClean="0"/>
              <a:t>: Les ventes passées (points bleus) permettent de dégager une tendance (ligne rouge). En poursuivant la ligne rouge, on peut estimer les ventes futures </a:t>
            </a:r>
            <a:r>
              <a:rPr lang="fr-FR" sz="2000" dirty="0" smtClean="0"/>
              <a:t>(dans cette exemple : la </a:t>
            </a:r>
            <a:r>
              <a:rPr lang="fr-FR" sz="2000" dirty="0" smtClean="0"/>
              <a:t>période </a:t>
            </a:r>
            <a:r>
              <a:rPr lang="fr-FR" sz="2000" dirty="0" smtClean="0"/>
              <a:t>11).</a:t>
            </a:r>
            <a:endParaRPr lang="fr-FR" sz="2000" dirty="0"/>
          </a:p>
        </p:txBody>
      </p:sp>
      <p:pic>
        <p:nvPicPr>
          <p:cNvPr id="1026" name="Picture 2" descr="Afficher l'image d'orig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738" y="3496927"/>
            <a:ext cx="8253710" cy="3244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8568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55576" y="44624"/>
            <a:ext cx="79928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>
                <a:solidFill>
                  <a:srgbClr val="C00000"/>
                </a:solidFill>
              </a:rPr>
              <a:t>Chapitre 2 : Techniques de prévisions et budgets</a:t>
            </a:r>
            <a:endParaRPr lang="fr-FR" sz="3000" b="1" dirty="0">
              <a:solidFill>
                <a:srgbClr val="C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39552" y="1033572"/>
            <a:ext cx="4032448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1. Fonction commerciale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419872" y="620688"/>
            <a:ext cx="2520280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>
                    <a:lumMod val="85000"/>
                  </a:schemeClr>
                </a:solidFill>
              </a:rPr>
              <a:t>2. Fonction production</a:t>
            </a:r>
            <a:endParaRPr lang="fr-F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366319" y="620688"/>
            <a:ext cx="2526159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>
                    <a:lumMod val="85000"/>
                  </a:schemeClr>
                </a:solidFill>
              </a:rPr>
              <a:t>3. Fonction </a:t>
            </a:r>
            <a:r>
              <a:rPr lang="fr-FR" dirty="0" err="1" smtClean="0">
                <a:solidFill>
                  <a:schemeClr val="bg1">
                    <a:lumMod val="85000"/>
                  </a:schemeClr>
                </a:solidFill>
              </a:rPr>
              <a:t>appro</a:t>
            </a:r>
            <a:endParaRPr lang="fr-F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560840" y="1064349"/>
            <a:ext cx="3996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/>
              <a:t>a. Prévision des ventes</a:t>
            </a:r>
            <a:endParaRPr lang="fr-FR" sz="2400" i="1" dirty="0"/>
          </a:p>
        </p:txBody>
      </p:sp>
      <p:sp>
        <p:nvSpPr>
          <p:cNvPr id="7" name="ZoneTexte 6"/>
          <p:cNvSpPr txBox="1"/>
          <p:nvPr/>
        </p:nvSpPr>
        <p:spPr>
          <a:xfrm>
            <a:off x="539552" y="1700808"/>
            <a:ext cx="818089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	Méthode de l’ajustement linéaire</a:t>
            </a:r>
          </a:p>
          <a:p>
            <a:endParaRPr lang="fr-FR" sz="1400" b="1" dirty="0" smtClean="0"/>
          </a:p>
          <a:p>
            <a:pPr algn="just"/>
            <a:r>
              <a:rPr lang="fr-FR" sz="2000" b="1" u="sng" dirty="0" smtClean="0"/>
              <a:t>Mathématiquement</a:t>
            </a:r>
            <a:r>
              <a:rPr lang="fr-FR" sz="2000" u="sng" dirty="0" smtClean="0"/>
              <a:t> </a:t>
            </a:r>
            <a:r>
              <a:rPr lang="fr-FR" sz="2000" dirty="0" smtClean="0"/>
              <a:t>: La droite </a:t>
            </a:r>
            <a:r>
              <a:rPr lang="fr-FR" sz="2000" b="1" dirty="0" smtClean="0"/>
              <a:t>(y = </a:t>
            </a:r>
            <a:r>
              <a:rPr lang="fr-FR" sz="2000" b="1" dirty="0" err="1" smtClean="0"/>
              <a:t>ax</a:t>
            </a:r>
            <a:r>
              <a:rPr lang="fr-FR" sz="2000" b="1" dirty="0" smtClean="0"/>
              <a:t> + b)</a:t>
            </a:r>
            <a:r>
              <a:rPr lang="fr-FR" sz="2000" dirty="0" smtClean="0"/>
              <a:t> est tracée de telle sorte que la distance au carré entre tous les points et la droite soit la plus faible possible.</a:t>
            </a:r>
          </a:p>
          <a:p>
            <a:pPr algn="just"/>
            <a:endParaRPr lang="fr-FR" sz="500" dirty="0" smtClean="0"/>
          </a:p>
          <a:p>
            <a:pPr algn="just"/>
            <a:r>
              <a:rPr lang="fr-FR" sz="2000" dirty="0" smtClean="0"/>
              <a:t>a : </a:t>
            </a:r>
          </a:p>
          <a:p>
            <a:pPr algn="just"/>
            <a:r>
              <a:rPr lang="fr-FR" sz="2000" dirty="0" smtClean="0"/>
              <a:t>b : </a:t>
            </a:r>
          </a:p>
          <a:p>
            <a:pPr algn="just"/>
            <a:r>
              <a:rPr lang="fr-FR" sz="2000" dirty="0" smtClean="0"/>
              <a:t>x :</a:t>
            </a:r>
          </a:p>
          <a:p>
            <a:pPr algn="just"/>
            <a:r>
              <a:rPr lang="fr-FR" sz="2000" dirty="0" smtClean="0"/>
              <a:t>r : </a:t>
            </a:r>
          </a:p>
          <a:p>
            <a:pPr algn="just"/>
            <a:endParaRPr lang="fr-FR" sz="500" dirty="0"/>
          </a:p>
        </p:txBody>
      </p:sp>
      <p:sp>
        <p:nvSpPr>
          <p:cNvPr id="9" name="ZoneTexte 8"/>
          <p:cNvSpPr txBox="1"/>
          <p:nvPr/>
        </p:nvSpPr>
        <p:spPr>
          <a:xfrm>
            <a:off x="539552" y="4293096"/>
            <a:ext cx="820891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b="1" u="sng" dirty="0"/>
              <a:t>Calcul</a:t>
            </a:r>
            <a:r>
              <a:rPr lang="fr-FR" dirty="0"/>
              <a:t> : </a:t>
            </a:r>
          </a:p>
          <a:p>
            <a:r>
              <a:rPr lang="en-GB" b="1" dirty="0"/>
              <a:t>a</a:t>
            </a:r>
            <a:r>
              <a:rPr lang="en-GB" dirty="0"/>
              <a:t> = [ ∑</a:t>
            </a:r>
            <a:r>
              <a:rPr lang="en-GB" dirty="0" smtClean="0"/>
              <a:t>x y </a:t>
            </a:r>
            <a:r>
              <a:rPr lang="en-GB" dirty="0"/>
              <a:t>– n * </a:t>
            </a:r>
            <a:r>
              <a:rPr lang="en-GB" dirty="0" err="1"/>
              <a:t>moy</a:t>
            </a:r>
            <a:r>
              <a:rPr lang="en-GB" dirty="0"/>
              <a:t> x * </a:t>
            </a:r>
            <a:r>
              <a:rPr lang="en-GB" dirty="0" err="1"/>
              <a:t>moy</a:t>
            </a:r>
            <a:r>
              <a:rPr lang="en-GB" dirty="0"/>
              <a:t> y ] / [∑ x </a:t>
            </a:r>
            <a:r>
              <a:rPr lang="en-GB" baseline="-25000" dirty="0" smtClean="0"/>
              <a:t> </a:t>
            </a:r>
            <a:r>
              <a:rPr lang="en-GB" baseline="30000" dirty="0"/>
              <a:t>2</a:t>
            </a:r>
            <a:r>
              <a:rPr lang="en-GB" dirty="0"/>
              <a:t> – n * (</a:t>
            </a:r>
            <a:r>
              <a:rPr lang="en-GB" dirty="0" err="1"/>
              <a:t>moy</a:t>
            </a:r>
            <a:r>
              <a:rPr lang="en-GB" dirty="0"/>
              <a:t> x)* (</a:t>
            </a:r>
            <a:r>
              <a:rPr lang="en-GB" dirty="0" err="1"/>
              <a:t>moy</a:t>
            </a:r>
            <a:r>
              <a:rPr lang="en-GB" dirty="0"/>
              <a:t> x)]</a:t>
            </a:r>
            <a:endParaRPr lang="fr-FR" dirty="0"/>
          </a:p>
          <a:p>
            <a:r>
              <a:rPr lang="fr-FR" b="1" dirty="0" smtClean="0"/>
              <a:t>b</a:t>
            </a:r>
            <a:r>
              <a:rPr lang="fr-FR" dirty="0" smtClean="0"/>
              <a:t> </a:t>
            </a:r>
            <a:r>
              <a:rPr lang="fr-FR" dirty="0"/>
              <a:t>= </a:t>
            </a:r>
            <a:r>
              <a:rPr lang="fr-FR" dirty="0" err="1"/>
              <a:t>moy</a:t>
            </a:r>
            <a:r>
              <a:rPr lang="fr-FR" dirty="0"/>
              <a:t> y – a * </a:t>
            </a:r>
            <a:r>
              <a:rPr lang="fr-FR" dirty="0" err="1"/>
              <a:t>moy</a:t>
            </a:r>
            <a:r>
              <a:rPr lang="fr-FR" dirty="0"/>
              <a:t> x</a:t>
            </a:r>
          </a:p>
          <a:p>
            <a:endParaRPr lang="fr-FR" sz="400" dirty="0"/>
          </a:p>
          <a:p>
            <a:r>
              <a:rPr lang="fr-FR" dirty="0"/>
              <a:t>Avec  </a:t>
            </a:r>
            <a:r>
              <a:rPr lang="fr-FR" b="1" dirty="0"/>
              <a:t>x</a:t>
            </a:r>
            <a:r>
              <a:rPr lang="fr-FR" dirty="0"/>
              <a:t> : la période (par ex. 2010 =1 ; 2011 = 2 .. ou  1 = t1</a:t>
            </a:r>
            <a:r>
              <a:rPr lang="fr-FR" baseline="-25000" dirty="0"/>
              <a:t>2010</a:t>
            </a:r>
            <a:r>
              <a:rPr lang="fr-FR" dirty="0"/>
              <a:t> ; 2 = </a:t>
            </a:r>
            <a:r>
              <a:rPr lang="fr-FR" dirty="0" smtClean="0"/>
              <a:t>t2</a:t>
            </a:r>
            <a:r>
              <a:rPr lang="fr-FR" baseline="-25000" dirty="0" smtClean="0"/>
              <a:t>2010</a:t>
            </a:r>
            <a:r>
              <a:rPr lang="fr-FR" dirty="0"/>
              <a:t>  ..) ; </a:t>
            </a:r>
          </a:p>
          <a:p>
            <a:r>
              <a:rPr lang="fr-FR" b="1" dirty="0"/>
              <a:t>y</a:t>
            </a:r>
            <a:r>
              <a:rPr lang="fr-FR" dirty="0"/>
              <a:t> : le nombre recherché (par exemple le nombre de clients ou de ventes</a:t>
            </a:r>
            <a:r>
              <a:rPr lang="fr-FR" dirty="0" smtClean="0"/>
              <a:t>) ; n : nombre de périodes. </a:t>
            </a:r>
            <a:endParaRPr lang="fr-FR" dirty="0"/>
          </a:p>
          <a:p>
            <a:pPr algn="just"/>
            <a:endParaRPr lang="fr-FR" sz="400" dirty="0"/>
          </a:p>
          <a:p>
            <a:pPr algn="just"/>
            <a:endParaRPr lang="fr-FR" sz="1400" b="1" dirty="0" smtClean="0"/>
          </a:p>
          <a:p>
            <a:pPr algn="just"/>
            <a:r>
              <a:rPr lang="fr-FR" b="1" dirty="0" smtClean="0"/>
              <a:t>r</a:t>
            </a:r>
            <a:r>
              <a:rPr lang="fr-FR" dirty="0" smtClean="0"/>
              <a:t> = [</a:t>
            </a:r>
            <a:r>
              <a:rPr lang="fr-FR" dirty="0"/>
              <a:t>∑x</a:t>
            </a:r>
            <a:r>
              <a:rPr lang="fr-FR" baseline="-25000" dirty="0"/>
              <a:t> </a:t>
            </a:r>
            <a:r>
              <a:rPr lang="fr-FR" dirty="0" smtClean="0"/>
              <a:t>y–n*</a:t>
            </a:r>
            <a:r>
              <a:rPr lang="fr-FR" dirty="0" err="1" smtClean="0"/>
              <a:t>moy</a:t>
            </a:r>
            <a:r>
              <a:rPr lang="fr-FR" dirty="0" smtClean="0"/>
              <a:t> x*</a:t>
            </a:r>
            <a:r>
              <a:rPr lang="fr-FR" dirty="0" err="1" smtClean="0"/>
              <a:t>moy</a:t>
            </a:r>
            <a:r>
              <a:rPr lang="fr-FR" dirty="0" smtClean="0"/>
              <a:t> y]/[√</a:t>
            </a:r>
            <a:r>
              <a:rPr lang="fr-FR" dirty="0"/>
              <a:t>(∑ </a:t>
            </a:r>
            <a:r>
              <a:rPr lang="fr-FR" dirty="0" smtClean="0"/>
              <a:t>x</a:t>
            </a:r>
            <a:r>
              <a:rPr lang="fr-FR" baseline="-25000" dirty="0" smtClean="0"/>
              <a:t> </a:t>
            </a:r>
            <a:r>
              <a:rPr lang="fr-FR" baseline="30000" dirty="0"/>
              <a:t>2</a:t>
            </a:r>
            <a:r>
              <a:rPr lang="fr-FR" dirty="0"/>
              <a:t> – n * </a:t>
            </a:r>
            <a:r>
              <a:rPr lang="fr-FR" dirty="0" err="1"/>
              <a:t>moy</a:t>
            </a:r>
            <a:r>
              <a:rPr lang="fr-FR" dirty="0"/>
              <a:t> </a:t>
            </a:r>
            <a:r>
              <a:rPr lang="fr-FR" dirty="0" smtClean="0"/>
              <a:t>x * </a:t>
            </a:r>
            <a:r>
              <a:rPr lang="fr-FR" dirty="0" err="1" smtClean="0"/>
              <a:t>moy</a:t>
            </a:r>
            <a:r>
              <a:rPr lang="fr-FR" dirty="0" smtClean="0"/>
              <a:t> x ) </a:t>
            </a:r>
            <a:r>
              <a:rPr lang="fr-FR" dirty="0"/>
              <a:t>* √(∑ y </a:t>
            </a:r>
            <a:r>
              <a:rPr lang="fr-FR" baseline="30000" dirty="0" smtClean="0"/>
              <a:t>2</a:t>
            </a:r>
            <a:r>
              <a:rPr lang="fr-FR" dirty="0" smtClean="0"/>
              <a:t> </a:t>
            </a:r>
            <a:r>
              <a:rPr lang="fr-FR" dirty="0"/>
              <a:t>– n * </a:t>
            </a:r>
            <a:r>
              <a:rPr lang="fr-FR" dirty="0" err="1"/>
              <a:t>moy</a:t>
            </a:r>
            <a:r>
              <a:rPr lang="fr-FR" dirty="0"/>
              <a:t> </a:t>
            </a:r>
            <a:r>
              <a:rPr lang="fr-FR" dirty="0" smtClean="0"/>
              <a:t>y *</a:t>
            </a:r>
            <a:r>
              <a:rPr lang="fr-FR" dirty="0" err="1" smtClean="0"/>
              <a:t>moy</a:t>
            </a:r>
            <a:r>
              <a:rPr lang="fr-FR" dirty="0" smtClean="0"/>
              <a:t> y) </a:t>
            </a:r>
            <a:r>
              <a:rPr lang="fr-FR" dirty="0"/>
              <a:t>]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3174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755576" y="44624"/>
            <a:ext cx="79928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>
                <a:solidFill>
                  <a:srgbClr val="C00000"/>
                </a:solidFill>
              </a:rPr>
              <a:t>Chapitre 2 : Techniques de prévisions et budgets</a:t>
            </a:r>
            <a:endParaRPr lang="fr-FR" sz="3000" b="1" dirty="0">
              <a:solidFill>
                <a:srgbClr val="C0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39552" y="1033572"/>
            <a:ext cx="4032448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1. Fonction commerciale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419872" y="620688"/>
            <a:ext cx="2520280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>
                    <a:lumMod val="85000"/>
                  </a:schemeClr>
                </a:solidFill>
              </a:rPr>
              <a:t>2. Fonction production</a:t>
            </a:r>
            <a:endParaRPr lang="fr-F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366319" y="620688"/>
            <a:ext cx="2526159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>
                    <a:lumMod val="85000"/>
                  </a:schemeClr>
                </a:solidFill>
              </a:rPr>
              <a:t>3. Fonction </a:t>
            </a:r>
            <a:r>
              <a:rPr lang="fr-FR" dirty="0" err="1" smtClean="0">
                <a:solidFill>
                  <a:schemeClr val="bg1">
                    <a:lumMod val="85000"/>
                  </a:schemeClr>
                </a:solidFill>
              </a:rPr>
              <a:t>appro</a:t>
            </a:r>
            <a:endParaRPr lang="fr-F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560840" y="1064349"/>
            <a:ext cx="3996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/>
              <a:t>a. Prévision des ventes</a:t>
            </a:r>
            <a:endParaRPr lang="fr-FR" sz="2400" i="1" dirty="0"/>
          </a:p>
        </p:txBody>
      </p:sp>
      <p:sp>
        <p:nvSpPr>
          <p:cNvPr id="10" name="ZoneTexte 9"/>
          <p:cNvSpPr txBox="1"/>
          <p:nvPr/>
        </p:nvSpPr>
        <p:spPr>
          <a:xfrm>
            <a:off x="470392" y="1590316"/>
            <a:ext cx="8180895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	Méthode de l’ajustement linéaire</a:t>
            </a:r>
          </a:p>
          <a:p>
            <a:endParaRPr lang="fr-FR" sz="1400" b="1" dirty="0" smtClean="0"/>
          </a:p>
          <a:p>
            <a:pPr algn="just"/>
            <a:r>
              <a:rPr lang="fr-FR" sz="2000" b="1" u="sng" dirty="0" smtClean="0"/>
              <a:t>Mathématiquement</a:t>
            </a:r>
            <a:r>
              <a:rPr lang="fr-FR" sz="2000" u="sng" dirty="0" smtClean="0"/>
              <a:t> </a:t>
            </a:r>
            <a:r>
              <a:rPr lang="fr-FR" sz="2000" dirty="0" smtClean="0"/>
              <a:t>: La droite </a:t>
            </a:r>
            <a:r>
              <a:rPr lang="fr-FR" sz="2000" b="1" dirty="0" smtClean="0"/>
              <a:t>(y = </a:t>
            </a:r>
            <a:r>
              <a:rPr lang="fr-FR" sz="2000" b="1" dirty="0" err="1" smtClean="0"/>
              <a:t>ax</a:t>
            </a:r>
            <a:r>
              <a:rPr lang="fr-FR" sz="2000" b="1" dirty="0" smtClean="0"/>
              <a:t> + b)</a:t>
            </a:r>
            <a:r>
              <a:rPr lang="fr-FR" sz="2000" dirty="0" smtClean="0"/>
              <a:t> est tracée de telle sorte que la distance au carré entre tous les points et la droite soit la plus faible possible.</a:t>
            </a:r>
          </a:p>
          <a:p>
            <a:pPr algn="just"/>
            <a:endParaRPr lang="fr-FR" sz="500" dirty="0" smtClean="0"/>
          </a:p>
          <a:p>
            <a:pPr algn="just"/>
            <a:r>
              <a:rPr lang="fr-FR" sz="2000" dirty="0" smtClean="0"/>
              <a:t>a : Coefficient directeur (pente). Si a &lt;0 </a:t>
            </a:r>
            <a:r>
              <a:rPr lang="fr-FR" sz="2000" dirty="0" smtClean="0">
                <a:sym typeface="Wingdings" panose="05000000000000000000" pitchFamily="2" charset="2"/>
              </a:rPr>
              <a:t> pente descendante. </a:t>
            </a:r>
          </a:p>
          <a:p>
            <a:pPr algn="just"/>
            <a:r>
              <a:rPr lang="fr-FR" sz="2000" dirty="0" smtClean="0"/>
              <a:t>b : point à l’origine.</a:t>
            </a:r>
          </a:p>
          <a:p>
            <a:pPr algn="just"/>
            <a:r>
              <a:rPr lang="fr-FR" sz="2000" dirty="0"/>
              <a:t>x</a:t>
            </a:r>
            <a:r>
              <a:rPr lang="fr-FR" sz="2000" dirty="0" smtClean="0"/>
              <a:t> : Période (codée de 1 à n)</a:t>
            </a:r>
          </a:p>
          <a:p>
            <a:pPr algn="just"/>
            <a:r>
              <a:rPr lang="fr-FR" sz="2000" dirty="0" smtClean="0"/>
              <a:t>r : mesure de validité de l’outil statistique (plus il est proche de 1 (ou -1), plus la méthode est valide). </a:t>
            </a:r>
          </a:p>
          <a:p>
            <a:pPr algn="just"/>
            <a:endParaRPr lang="fr-FR" sz="500" dirty="0"/>
          </a:p>
        </p:txBody>
      </p:sp>
      <p:sp>
        <p:nvSpPr>
          <p:cNvPr id="11" name="ZoneTexte 10"/>
          <p:cNvSpPr txBox="1"/>
          <p:nvPr/>
        </p:nvSpPr>
        <p:spPr>
          <a:xfrm>
            <a:off x="539552" y="4364736"/>
            <a:ext cx="820891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b="1" u="sng" dirty="0"/>
              <a:t>Calcul</a:t>
            </a:r>
            <a:r>
              <a:rPr lang="fr-FR" dirty="0"/>
              <a:t> : </a:t>
            </a:r>
          </a:p>
          <a:p>
            <a:r>
              <a:rPr lang="en-GB" b="1" dirty="0"/>
              <a:t>a</a:t>
            </a:r>
            <a:r>
              <a:rPr lang="en-GB" dirty="0"/>
              <a:t> = [ ∑x</a:t>
            </a:r>
            <a:r>
              <a:rPr lang="en-GB" baseline="-25000" dirty="0"/>
              <a:t> </a:t>
            </a:r>
            <a:r>
              <a:rPr lang="en-GB" dirty="0" smtClean="0"/>
              <a:t> y </a:t>
            </a:r>
            <a:r>
              <a:rPr lang="en-GB" dirty="0"/>
              <a:t>– n * </a:t>
            </a:r>
            <a:r>
              <a:rPr lang="en-GB" dirty="0" err="1"/>
              <a:t>moy</a:t>
            </a:r>
            <a:r>
              <a:rPr lang="en-GB" dirty="0"/>
              <a:t> x * </a:t>
            </a:r>
            <a:r>
              <a:rPr lang="en-GB" dirty="0" err="1"/>
              <a:t>moy</a:t>
            </a:r>
            <a:r>
              <a:rPr lang="en-GB" dirty="0"/>
              <a:t> y ] / [∑ x </a:t>
            </a:r>
            <a:r>
              <a:rPr lang="en-GB" baseline="30000" dirty="0" smtClean="0"/>
              <a:t>2</a:t>
            </a:r>
            <a:r>
              <a:rPr lang="en-GB" dirty="0" smtClean="0"/>
              <a:t> </a:t>
            </a:r>
            <a:r>
              <a:rPr lang="en-GB" dirty="0"/>
              <a:t>– n * </a:t>
            </a:r>
            <a:r>
              <a:rPr lang="en-GB" dirty="0" smtClean="0"/>
              <a:t>(</a:t>
            </a:r>
            <a:r>
              <a:rPr lang="en-GB" dirty="0" err="1" smtClean="0"/>
              <a:t>moy</a:t>
            </a:r>
            <a:r>
              <a:rPr lang="en-GB" dirty="0" smtClean="0"/>
              <a:t> x)* (</a:t>
            </a:r>
            <a:r>
              <a:rPr lang="en-GB" dirty="0" err="1" smtClean="0"/>
              <a:t>moy</a:t>
            </a:r>
            <a:r>
              <a:rPr lang="en-GB" dirty="0" smtClean="0"/>
              <a:t> x)]</a:t>
            </a:r>
            <a:endParaRPr lang="fr-FR" dirty="0"/>
          </a:p>
          <a:p>
            <a:r>
              <a:rPr lang="fr-FR" b="1" dirty="0"/>
              <a:t>b</a:t>
            </a:r>
            <a:r>
              <a:rPr lang="fr-FR" dirty="0"/>
              <a:t> = </a:t>
            </a:r>
            <a:r>
              <a:rPr lang="fr-FR" dirty="0" err="1"/>
              <a:t>moy</a:t>
            </a:r>
            <a:r>
              <a:rPr lang="fr-FR" dirty="0"/>
              <a:t> y – a * </a:t>
            </a:r>
            <a:r>
              <a:rPr lang="fr-FR" dirty="0" err="1"/>
              <a:t>moy</a:t>
            </a:r>
            <a:r>
              <a:rPr lang="fr-FR" dirty="0"/>
              <a:t> x</a:t>
            </a:r>
          </a:p>
          <a:p>
            <a:endParaRPr lang="fr-FR" sz="400" dirty="0"/>
          </a:p>
          <a:p>
            <a:r>
              <a:rPr lang="fr-FR" dirty="0"/>
              <a:t>Avec  </a:t>
            </a:r>
            <a:r>
              <a:rPr lang="fr-FR" b="1" dirty="0"/>
              <a:t>x</a:t>
            </a:r>
            <a:r>
              <a:rPr lang="fr-FR" dirty="0"/>
              <a:t> : la période (par ex. 2010 =1 ; 2011 = 2 .. ou  1 = t1</a:t>
            </a:r>
            <a:r>
              <a:rPr lang="fr-FR" baseline="-25000" dirty="0"/>
              <a:t>2010</a:t>
            </a:r>
            <a:r>
              <a:rPr lang="fr-FR" dirty="0"/>
              <a:t> ; 2 = </a:t>
            </a:r>
            <a:r>
              <a:rPr lang="fr-FR" dirty="0" smtClean="0"/>
              <a:t>t2</a:t>
            </a:r>
            <a:r>
              <a:rPr lang="fr-FR" baseline="-25000" dirty="0" smtClean="0"/>
              <a:t>2010</a:t>
            </a:r>
            <a:r>
              <a:rPr lang="fr-FR" dirty="0"/>
              <a:t>  ..) ; </a:t>
            </a:r>
          </a:p>
          <a:p>
            <a:r>
              <a:rPr lang="fr-FR" b="1" dirty="0"/>
              <a:t>y</a:t>
            </a:r>
            <a:r>
              <a:rPr lang="fr-FR" dirty="0"/>
              <a:t> : le nombre recherché (par exemple le nombre de clients ou de ventes) ; n : nombre de périodes. </a:t>
            </a:r>
          </a:p>
          <a:p>
            <a:pPr algn="just"/>
            <a:endParaRPr lang="fr-FR" sz="400" dirty="0"/>
          </a:p>
          <a:p>
            <a:pPr algn="just"/>
            <a:endParaRPr lang="fr-FR" sz="1400" b="1" dirty="0" smtClean="0"/>
          </a:p>
          <a:p>
            <a:pPr algn="just"/>
            <a:r>
              <a:rPr lang="fr-FR" b="1" dirty="0"/>
              <a:t>r</a:t>
            </a:r>
            <a:r>
              <a:rPr lang="fr-FR" dirty="0"/>
              <a:t> = [∑x</a:t>
            </a:r>
            <a:r>
              <a:rPr lang="fr-FR" baseline="-25000" dirty="0"/>
              <a:t> </a:t>
            </a:r>
            <a:r>
              <a:rPr lang="fr-FR" dirty="0"/>
              <a:t>y–n*</a:t>
            </a:r>
            <a:r>
              <a:rPr lang="fr-FR" dirty="0" err="1"/>
              <a:t>moy</a:t>
            </a:r>
            <a:r>
              <a:rPr lang="fr-FR" dirty="0"/>
              <a:t> x*</a:t>
            </a:r>
            <a:r>
              <a:rPr lang="fr-FR" dirty="0" err="1"/>
              <a:t>moy</a:t>
            </a:r>
            <a:r>
              <a:rPr lang="fr-FR" dirty="0"/>
              <a:t> y]/[√(∑ x</a:t>
            </a:r>
            <a:r>
              <a:rPr lang="fr-FR" baseline="-25000" dirty="0"/>
              <a:t> </a:t>
            </a:r>
            <a:r>
              <a:rPr lang="fr-FR" baseline="30000" dirty="0"/>
              <a:t>2</a:t>
            </a:r>
            <a:r>
              <a:rPr lang="fr-FR" dirty="0"/>
              <a:t> – n * </a:t>
            </a:r>
            <a:r>
              <a:rPr lang="fr-FR" dirty="0" err="1"/>
              <a:t>moy</a:t>
            </a:r>
            <a:r>
              <a:rPr lang="fr-FR" dirty="0"/>
              <a:t> x * </a:t>
            </a:r>
            <a:r>
              <a:rPr lang="fr-FR" dirty="0" err="1"/>
              <a:t>moy</a:t>
            </a:r>
            <a:r>
              <a:rPr lang="fr-FR" dirty="0"/>
              <a:t> x ) * √(∑ y </a:t>
            </a:r>
            <a:r>
              <a:rPr lang="fr-FR" baseline="30000" dirty="0"/>
              <a:t>2</a:t>
            </a:r>
            <a:r>
              <a:rPr lang="fr-FR" dirty="0"/>
              <a:t> – n * </a:t>
            </a:r>
            <a:r>
              <a:rPr lang="fr-FR" dirty="0" err="1"/>
              <a:t>moy</a:t>
            </a:r>
            <a:r>
              <a:rPr lang="fr-FR" dirty="0"/>
              <a:t> y *</a:t>
            </a:r>
            <a:r>
              <a:rPr lang="fr-FR" dirty="0" err="1"/>
              <a:t>moy</a:t>
            </a:r>
            <a:r>
              <a:rPr lang="fr-FR" dirty="0"/>
              <a:t> y) ]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00458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55576" y="44624"/>
            <a:ext cx="79928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>
                <a:solidFill>
                  <a:srgbClr val="C00000"/>
                </a:solidFill>
              </a:rPr>
              <a:t>Chapitre 2 : Techniques de prévisions et budgets</a:t>
            </a:r>
            <a:endParaRPr lang="fr-FR" sz="3000" b="1" dirty="0">
              <a:solidFill>
                <a:srgbClr val="C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39552" y="1033572"/>
            <a:ext cx="4032448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1. Fonction commerciale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419872" y="620688"/>
            <a:ext cx="2520280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>
                    <a:lumMod val="85000"/>
                  </a:schemeClr>
                </a:solidFill>
              </a:rPr>
              <a:t>2. Fonction production</a:t>
            </a:r>
            <a:endParaRPr lang="fr-F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366319" y="620688"/>
            <a:ext cx="2526159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>
                    <a:lumMod val="85000"/>
                  </a:schemeClr>
                </a:solidFill>
              </a:rPr>
              <a:t>3. Fonction </a:t>
            </a:r>
            <a:r>
              <a:rPr lang="fr-FR" dirty="0" err="1" smtClean="0">
                <a:solidFill>
                  <a:schemeClr val="bg1">
                    <a:lumMod val="85000"/>
                  </a:schemeClr>
                </a:solidFill>
              </a:rPr>
              <a:t>appro</a:t>
            </a:r>
            <a:endParaRPr lang="fr-F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560840" y="1064349"/>
            <a:ext cx="3996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/>
              <a:t>a. Prévision des ventes</a:t>
            </a:r>
            <a:endParaRPr lang="fr-FR" sz="2400" i="1" dirty="0"/>
          </a:p>
        </p:txBody>
      </p:sp>
      <p:sp>
        <p:nvSpPr>
          <p:cNvPr id="9" name="ZoneTexte 8"/>
          <p:cNvSpPr txBox="1"/>
          <p:nvPr/>
        </p:nvSpPr>
        <p:spPr>
          <a:xfrm>
            <a:off x="539552" y="1700808"/>
            <a:ext cx="81808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	Méthode de l’ajustement linéaire</a:t>
            </a:r>
            <a:endParaRPr lang="fr-FR" sz="2400" dirty="0"/>
          </a:p>
          <a:p>
            <a:r>
              <a:rPr lang="fr-FR" sz="2400" dirty="0"/>
              <a:t>1) Réaliser un tableau. Ce tableau doit comporter x lignes </a:t>
            </a:r>
            <a:r>
              <a:rPr lang="fr-FR" sz="2400" dirty="0" smtClean="0"/>
              <a:t>(x </a:t>
            </a:r>
            <a:r>
              <a:rPr lang="fr-FR" sz="2400" dirty="0"/>
              <a:t>périodes). Il doit comporter 5 colonnes : x</a:t>
            </a:r>
            <a:r>
              <a:rPr lang="fr-FR" sz="2400" baseline="-25000" dirty="0"/>
              <a:t>i</a:t>
            </a:r>
            <a:r>
              <a:rPr lang="fr-FR" sz="2400" dirty="0"/>
              <a:t> ; y</a:t>
            </a:r>
            <a:r>
              <a:rPr lang="fr-FR" sz="2400" baseline="-25000" dirty="0"/>
              <a:t>i</a:t>
            </a:r>
            <a:r>
              <a:rPr lang="fr-FR" sz="2400" dirty="0"/>
              <a:t> ; x</a:t>
            </a:r>
            <a:r>
              <a:rPr lang="fr-FR" sz="2400" baseline="-25000" dirty="0"/>
              <a:t>i</a:t>
            </a:r>
            <a:r>
              <a:rPr lang="fr-FR" sz="2400" dirty="0"/>
              <a:t> * y</a:t>
            </a:r>
            <a:r>
              <a:rPr lang="fr-FR" sz="2400" baseline="-25000" dirty="0"/>
              <a:t>i </a:t>
            </a:r>
            <a:r>
              <a:rPr lang="fr-FR" sz="2400" dirty="0"/>
              <a:t>; x</a:t>
            </a:r>
            <a:r>
              <a:rPr lang="fr-FR" sz="2400" baseline="-25000" dirty="0"/>
              <a:t>i</a:t>
            </a:r>
            <a:r>
              <a:rPr lang="fr-FR" sz="2400" baseline="30000" dirty="0"/>
              <a:t>2</a:t>
            </a:r>
            <a:r>
              <a:rPr lang="fr-FR" sz="2400" dirty="0"/>
              <a:t> et y</a:t>
            </a:r>
            <a:r>
              <a:rPr lang="fr-FR" sz="2400" baseline="-25000" dirty="0"/>
              <a:t> i</a:t>
            </a:r>
            <a:r>
              <a:rPr lang="fr-FR" sz="2400" dirty="0"/>
              <a:t> </a:t>
            </a:r>
            <a:r>
              <a:rPr lang="fr-FR" sz="2400" baseline="30000" dirty="0"/>
              <a:t>2</a:t>
            </a:r>
            <a:r>
              <a:rPr lang="fr-FR" sz="2400" dirty="0"/>
              <a:t>. </a:t>
            </a:r>
          </a:p>
          <a:p>
            <a:endParaRPr lang="fr-FR" sz="2400" dirty="0" smtClean="0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283253"/>
              </p:ext>
            </p:extLst>
          </p:nvPr>
        </p:nvGraphicFramePr>
        <p:xfrm>
          <a:off x="457200" y="3249768"/>
          <a:ext cx="8229599" cy="34350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09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7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5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57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372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3602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</a:rPr>
                        <a:t>Titre</a:t>
                      </a:r>
                      <a:endParaRPr lang="fr-FR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6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</a:rPr>
                        <a:t> </a:t>
                      </a:r>
                      <a:endParaRPr lang="fr-FR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</a:rPr>
                        <a:t>x</a:t>
                      </a:r>
                      <a:endParaRPr lang="fr-FR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</a:rPr>
                        <a:t>y</a:t>
                      </a:r>
                      <a:endParaRPr lang="fr-FR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</a:rPr>
                        <a:t>xy</a:t>
                      </a:r>
                      <a:endParaRPr lang="fr-FR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</a:rPr>
                        <a:t>x</a:t>
                      </a:r>
                      <a:r>
                        <a:rPr lang="fr-FR" sz="2800" baseline="30000" dirty="0">
                          <a:effectLst/>
                        </a:rPr>
                        <a:t>2</a:t>
                      </a:r>
                      <a:endParaRPr lang="fr-FR" sz="3600" baseline="30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</a:rPr>
                        <a:t>y</a:t>
                      </a:r>
                      <a:r>
                        <a:rPr lang="fr-FR" sz="2800" baseline="30000">
                          <a:effectLst/>
                        </a:rPr>
                        <a:t>2</a:t>
                      </a:r>
                      <a:endParaRPr lang="fr-FR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6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</a:rPr>
                        <a:t> </a:t>
                      </a:r>
                      <a:endParaRPr lang="fr-FR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</a:rPr>
                        <a:t>1</a:t>
                      </a:r>
                      <a:endParaRPr lang="fr-FR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</a:rPr>
                        <a:t> </a:t>
                      </a:r>
                      <a:endParaRPr lang="fr-FR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</a:rPr>
                        <a:t> </a:t>
                      </a:r>
                      <a:endParaRPr lang="fr-FR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</a:rPr>
                        <a:t> </a:t>
                      </a:r>
                      <a:endParaRPr lang="fr-FR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</a:rPr>
                        <a:t> </a:t>
                      </a:r>
                      <a:endParaRPr lang="fr-FR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6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</a:rPr>
                        <a:t> </a:t>
                      </a:r>
                      <a:endParaRPr lang="fr-FR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</a:rPr>
                        <a:t>2</a:t>
                      </a:r>
                      <a:endParaRPr lang="fr-FR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</a:rPr>
                        <a:t> </a:t>
                      </a:r>
                      <a:endParaRPr lang="fr-FR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</a:rPr>
                        <a:t> </a:t>
                      </a:r>
                      <a:endParaRPr lang="fr-FR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</a:rPr>
                        <a:t> </a:t>
                      </a:r>
                      <a:endParaRPr lang="fr-FR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</a:rPr>
                        <a:t> </a:t>
                      </a:r>
                      <a:endParaRPr lang="fr-FR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6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</a:rPr>
                        <a:t> </a:t>
                      </a:r>
                      <a:endParaRPr lang="fr-FR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</a:rPr>
                        <a:t>…</a:t>
                      </a:r>
                      <a:endParaRPr lang="fr-FR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</a:rPr>
                        <a:t> </a:t>
                      </a:r>
                      <a:endParaRPr lang="fr-FR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</a:rPr>
                        <a:t> </a:t>
                      </a:r>
                      <a:endParaRPr lang="fr-FR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</a:rPr>
                        <a:t> </a:t>
                      </a:r>
                      <a:endParaRPr lang="fr-FR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</a:rPr>
                        <a:t> </a:t>
                      </a:r>
                      <a:endParaRPr lang="fr-FR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6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</a:rPr>
                        <a:t>somme</a:t>
                      </a:r>
                      <a:endParaRPr lang="fr-FR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</a:rPr>
                        <a:t> </a:t>
                      </a:r>
                      <a:endParaRPr lang="fr-FR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</a:rPr>
                        <a:t> </a:t>
                      </a:r>
                      <a:endParaRPr lang="fr-FR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</a:rPr>
                        <a:t> </a:t>
                      </a:r>
                      <a:endParaRPr lang="fr-FR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</a:rPr>
                        <a:t> </a:t>
                      </a:r>
                      <a:endParaRPr lang="fr-FR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</a:rPr>
                        <a:t> </a:t>
                      </a:r>
                      <a:endParaRPr lang="fr-FR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8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</a:rPr>
                        <a:t>Moyenne</a:t>
                      </a:r>
                      <a:endParaRPr lang="fr-FR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smtClean="0">
                          <a:effectLst/>
                        </a:rPr>
                        <a:t> </a:t>
                      </a:r>
                      <a:endParaRPr lang="fr-FR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 smtClean="0">
                          <a:effectLst/>
                        </a:rPr>
                        <a:t> </a:t>
                      </a:r>
                      <a:endParaRPr lang="fr-FR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</a:rPr>
                        <a:t> </a:t>
                      </a:r>
                      <a:endParaRPr lang="fr-FR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</a:rPr>
                        <a:t> </a:t>
                      </a:r>
                      <a:endParaRPr lang="fr-FR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</a:rPr>
                        <a:t> </a:t>
                      </a:r>
                      <a:endParaRPr lang="fr-FR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340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55576" y="44624"/>
            <a:ext cx="79928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>
                <a:solidFill>
                  <a:srgbClr val="C00000"/>
                </a:solidFill>
              </a:rPr>
              <a:t>Chapitre 2 : Techniques de prévisions et budgets</a:t>
            </a:r>
            <a:endParaRPr lang="fr-FR" sz="3000" b="1" dirty="0">
              <a:solidFill>
                <a:srgbClr val="C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39552" y="1033572"/>
            <a:ext cx="4032448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1. Fonction commerciale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419872" y="620688"/>
            <a:ext cx="2520280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>
                    <a:lumMod val="85000"/>
                  </a:schemeClr>
                </a:solidFill>
              </a:rPr>
              <a:t>2. Fonction production</a:t>
            </a:r>
            <a:endParaRPr lang="fr-F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366319" y="620688"/>
            <a:ext cx="2526159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>
                    <a:lumMod val="85000"/>
                  </a:schemeClr>
                </a:solidFill>
              </a:rPr>
              <a:t>3. Fonction </a:t>
            </a:r>
            <a:r>
              <a:rPr lang="fr-FR" dirty="0" err="1" smtClean="0">
                <a:solidFill>
                  <a:schemeClr val="bg1">
                    <a:lumMod val="85000"/>
                  </a:schemeClr>
                </a:solidFill>
              </a:rPr>
              <a:t>appro</a:t>
            </a:r>
            <a:endParaRPr lang="fr-F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560840" y="1064349"/>
            <a:ext cx="3996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/>
              <a:t>a. Prévision des ventes</a:t>
            </a:r>
            <a:endParaRPr lang="fr-FR" sz="2400" i="1" dirty="0"/>
          </a:p>
        </p:txBody>
      </p:sp>
      <p:sp>
        <p:nvSpPr>
          <p:cNvPr id="7" name="ZoneTexte 6"/>
          <p:cNvSpPr txBox="1"/>
          <p:nvPr/>
        </p:nvSpPr>
        <p:spPr>
          <a:xfrm>
            <a:off x="567569" y="1700808"/>
            <a:ext cx="8180895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	Méthode de l’ajustement linéaire</a:t>
            </a:r>
          </a:p>
          <a:p>
            <a:endParaRPr lang="fr-FR" sz="500" dirty="0"/>
          </a:p>
          <a:p>
            <a:r>
              <a:rPr lang="fr-FR" sz="2400" dirty="0" smtClean="0"/>
              <a:t>1. Réaliser </a:t>
            </a:r>
            <a:r>
              <a:rPr lang="fr-FR" sz="2400" dirty="0"/>
              <a:t>un tableau. Ce tableau doit comporter x lignes (x périodes). Il doit comporter 5 colonnes : </a:t>
            </a:r>
            <a:r>
              <a:rPr lang="fr-FR" sz="2400" dirty="0" smtClean="0"/>
              <a:t>x</a:t>
            </a:r>
            <a:r>
              <a:rPr lang="fr-FR" sz="2400" dirty="0"/>
              <a:t> ; </a:t>
            </a:r>
            <a:r>
              <a:rPr lang="fr-FR" sz="2400" dirty="0" smtClean="0"/>
              <a:t>y</a:t>
            </a:r>
            <a:r>
              <a:rPr lang="fr-FR" sz="2400" dirty="0"/>
              <a:t> ; </a:t>
            </a:r>
            <a:r>
              <a:rPr lang="fr-FR" sz="2400" dirty="0" smtClean="0"/>
              <a:t>x </a:t>
            </a:r>
            <a:r>
              <a:rPr lang="fr-FR" sz="2400" dirty="0"/>
              <a:t>* </a:t>
            </a:r>
            <a:r>
              <a:rPr lang="fr-FR" sz="2400" dirty="0" smtClean="0"/>
              <a:t>y</a:t>
            </a:r>
            <a:r>
              <a:rPr lang="fr-FR" sz="2400" baseline="-25000" dirty="0"/>
              <a:t> </a:t>
            </a:r>
            <a:r>
              <a:rPr lang="fr-FR" sz="2400" dirty="0" smtClean="0"/>
              <a:t>; x</a:t>
            </a:r>
            <a:r>
              <a:rPr lang="fr-FR" sz="2400" baseline="30000" dirty="0" smtClean="0"/>
              <a:t>2</a:t>
            </a:r>
            <a:r>
              <a:rPr lang="fr-FR" sz="2400" dirty="0" smtClean="0"/>
              <a:t> </a:t>
            </a:r>
            <a:r>
              <a:rPr lang="fr-FR" sz="2400" dirty="0"/>
              <a:t>et y</a:t>
            </a:r>
            <a:r>
              <a:rPr lang="fr-FR" sz="2400" baseline="-25000" dirty="0"/>
              <a:t> </a:t>
            </a:r>
            <a:r>
              <a:rPr lang="fr-FR" sz="2400" dirty="0" smtClean="0"/>
              <a:t> </a:t>
            </a:r>
            <a:r>
              <a:rPr lang="fr-FR" sz="2400" baseline="30000" dirty="0" smtClean="0"/>
              <a:t>2</a:t>
            </a:r>
            <a:r>
              <a:rPr lang="fr-FR" sz="2400" dirty="0" smtClean="0"/>
              <a:t> </a:t>
            </a:r>
          </a:p>
          <a:p>
            <a:r>
              <a:rPr lang="fr-FR" sz="2400" dirty="0" smtClean="0"/>
              <a:t>2. Calcul de a</a:t>
            </a:r>
            <a:r>
              <a:rPr lang="fr-FR" sz="2400" dirty="0"/>
              <a:t>, b (et r).</a:t>
            </a:r>
          </a:p>
          <a:p>
            <a:r>
              <a:rPr lang="fr-FR" sz="2400" dirty="0" smtClean="0"/>
              <a:t>3. </a:t>
            </a:r>
            <a:r>
              <a:rPr lang="fr-FR" sz="2400" dirty="0"/>
              <a:t>Déterminez les </a:t>
            </a:r>
            <a:r>
              <a:rPr lang="fr-FR" sz="2400" dirty="0" smtClean="0"/>
              <a:t>ventes futures : y </a:t>
            </a:r>
            <a:r>
              <a:rPr lang="fr-FR" sz="2400" dirty="0"/>
              <a:t>= a x + </a:t>
            </a:r>
            <a:r>
              <a:rPr lang="fr-FR" sz="2400" dirty="0" smtClean="0"/>
              <a:t>b. </a:t>
            </a:r>
            <a:r>
              <a:rPr lang="fr-FR" sz="2400" dirty="0"/>
              <a:t>Dans ce cas, x sera égale à la période voulue. </a:t>
            </a:r>
          </a:p>
          <a:p>
            <a:r>
              <a:rPr lang="fr-FR" sz="2400" dirty="0" smtClean="0"/>
              <a:t>4. Interprétez </a:t>
            </a:r>
            <a:r>
              <a:rPr lang="fr-FR" sz="2400" dirty="0"/>
              <a:t>les </a:t>
            </a:r>
            <a:r>
              <a:rPr lang="fr-FR" sz="2400" dirty="0" smtClean="0"/>
              <a:t>résultats</a:t>
            </a:r>
          </a:p>
        </p:txBody>
      </p:sp>
    </p:spTree>
    <p:extLst>
      <p:ext uri="{BB962C8B-B14F-4D97-AF65-F5344CB8AC3E}">
        <p14:creationId xmlns:p14="http://schemas.microsoft.com/office/powerpoint/2010/main" val="74103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596</Words>
  <Application>Microsoft Office PowerPoint</Application>
  <PresentationFormat>Affichage à l'écran (4:3)</PresentationFormat>
  <Paragraphs>203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Thème Office</vt:lpstr>
      <vt:lpstr>Partie 2 : Contrôle de gestion  en PME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 2 : Contrôle de gestion  et gestion prévisionnelle</dc:title>
  <dc:creator>Guillaume</dc:creator>
  <cp:lastModifiedBy>n.a.</cp:lastModifiedBy>
  <cp:revision>46</cp:revision>
  <cp:lastPrinted>2016-01-15T08:35:02Z</cp:lastPrinted>
  <dcterms:created xsi:type="dcterms:W3CDTF">2016-01-14T15:31:43Z</dcterms:created>
  <dcterms:modified xsi:type="dcterms:W3CDTF">2021-09-14T09:43:48Z</dcterms:modified>
</cp:coreProperties>
</file>