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2"/>
  </p:notesMasterIdLst>
  <p:handoutMasterIdLst>
    <p:handoutMasterId r:id="rId23"/>
  </p:handoutMasterIdLst>
  <p:sldIdLst>
    <p:sldId id="256" r:id="rId2"/>
    <p:sldId id="322" r:id="rId3"/>
    <p:sldId id="297" r:id="rId4"/>
    <p:sldId id="291" r:id="rId5"/>
    <p:sldId id="309" r:id="rId6"/>
    <p:sldId id="308" r:id="rId7"/>
    <p:sldId id="262" r:id="rId8"/>
    <p:sldId id="310" r:id="rId9"/>
    <p:sldId id="263" r:id="rId10"/>
    <p:sldId id="264" r:id="rId11"/>
    <p:sldId id="265" r:id="rId12"/>
    <p:sldId id="260" r:id="rId13"/>
    <p:sldId id="298" r:id="rId14"/>
    <p:sldId id="311" r:id="rId15"/>
    <p:sldId id="268" r:id="rId16"/>
    <p:sldId id="312" r:id="rId17"/>
    <p:sldId id="313" r:id="rId18"/>
    <p:sldId id="269" r:id="rId19"/>
    <p:sldId id="314" r:id="rId20"/>
    <p:sldId id="301" r:id="rId21"/>
  </p:sldIdLst>
  <p:sldSz cx="9144000" cy="6858000" type="screen4x3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27"/>
    <p:restoredTop sz="94268"/>
  </p:normalViewPr>
  <p:slideViewPr>
    <p:cSldViewPr>
      <p:cViewPr varScale="1">
        <p:scale>
          <a:sx n="74" d="100"/>
          <a:sy n="74" d="100"/>
        </p:scale>
        <p:origin x="13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055B1-C614-E44C-89B8-708CCB8551B4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46EDCF2-F131-8E4A-A4C9-0B03BBA76CC7}">
      <dgm:prSet phldrT="[Texte]"/>
      <dgm:spPr/>
      <dgm:t>
        <a:bodyPr/>
        <a:lstStyle/>
        <a:p>
          <a:r>
            <a:rPr lang="fr-FR" dirty="0"/>
            <a:t>IAE</a:t>
          </a:r>
        </a:p>
      </dgm:t>
    </dgm:pt>
    <dgm:pt modelId="{E47F7CCE-250F-9C47-BDFD-DA95C1605212}" type="parTrans" cxnId="{2A836336-6F9A-334F-AA82-7F99D688D765}">
      <dgm:prSet/>
      <dgm:spPr/>
      <dgm:t>
        <a:bodyPr/>
        <a:lstStyle/>
        <a:p>
          <a:endParaRPr lang="fr-FR"/>
        </a:p>
      </dgm:t>
    </dgm:pt>
    <dgm:pt modelId="{2F2AB758-E7D9-AD4C-887A-D458A1E9FC68}" type="sibTrans" cxnId="{2A836336-6F9A-334F-AA82-7F99D688D765}">
      <dgm:prSet/>
      <dgm:spPr/>
      <dgm:t>
        <a:bodyPr/>
        <a:lstStyle/>
        <a:p>
          <a:endParaRPr lang="fr-FR"/>
        </a:p>
      </dgm:t>
    </dgm:pt>
    <dgm:pt modelId="{8A2836F5-06B1-D140-B4C7-57555AEE4CA6}">
      <dgm:prSet phldrT="[Texte]"/>
      <dgm:spPr/>
      <dgm:t>
        <a:bodyPr/>
        <a:lstStyle/>
        <a:p>
          <a:r>
            <a:rPr lang="fr-FR" dirty="0"/>
            <a:t>Centre opérationnels</a:t>
          </a:r>
        </a:p>
      </dgm:t>
    </dgm:pt>
    <dgm:pt modelId="{29EF6153-ACFE-2541-A02E-CCC17D91701C}" type="parTrans" cxnId="{1B11B19C-824D-7D43-8EBB-96BEEE46C8F0}">
      <dgm:prSet/>
      <dgm:spPr/>
      <dgm:t>
        <a:bodyPr/>
        <a:lstStyle/>
        <a:p>
          <a:endParaRPr lang="fr-FR"/>
        </a:p>
      </dgm:t>
    </dgm:pt>
    <dgm:pt modelId="{DBCA3528-BA4E-C248-A4B6-2187BBCE3C95}" type="sibTrans" cxnId="{1B11B19C-824D-7D43-8EBB-96BEEE46C8F0}">
      <dgm:prSet/>
      <dgm:spPr/>
      <dgm:t>
        <a:bodyPr/>
        <a:lstStyle/>
        <a:p>
          <a:endParaRPr lang="fr-FR"/>
        </a:p>
      </dgm:t>
    </dgm:pt>
    <dgm:pt modelId="{9F36EDF4-82C3-7540-8984-DBE665C838BC}">
      <dgm:prSet phldrT="[Texte]"/>
      <dgm:spPr/>
      <dgm:t>
        <a:bodyPr/>
        <a:lstStyle/>
        <a:p>
          <a:r>
            <a:rPr lang="fr-FR" dirty="0"/>
            <a:t>Enseignements et S. pédagogique</a:t>
          </a:r>
        </a:p>
      </dgm:t>
    </dgm:pt>
    <dgm:pt modelId="{919CBCB3-6CA2-9F4A-90FC-A6B595205A55}" type="parTrans" cxnId="{E05DCD82-1E41-A349-A27D-8D5261DBBD0E}">
      <dgm:prSet/>
      <dgm:spPr/>
      <dgm:t>
        <a:bodyPr/>
        <a:lstStyle/>
        <a:p>
          <a:endParaRPr lang="fr-FR"/>
        </a:p>
      </dgm:t>
    </dgm:pt>
    <dgm:pt modelId="{E54FE99E-EB5D-EE45-81F3-5EDF6C15CB5D}" type="sibTrans" cxnId="{E05DCD82-1E41-A349-A27D-8D5261DBBD0E}">
      <dgm:prSet/>
      <dgm:spPr/>
      <dgm:t>
        <a:bodyPr/>
        <a:lstStyle/>
        <a:p>
          <a:endParaRPr lang="fr-FR"/>
        </a:p>
      </dgm:t>
    </dgm:pt>
    <dgm:pt modelId="{61875267-5B98-6444-A410-DA913273CCEA}">
      <dgm:prSet phldrT="[Texte]"/>
      <dgm:spPr/>
      <dgm:t>
        <a:bodyPr/>
        <a:lstStyle/>
        <a:p>
          <a:r>
            <a:rPr lang="fr-FR" dirty="0"/>
            <a:t>Logistique, RI, relations entreprise</a:t>
          </a:r>
        </a:p>
      </dgm:t>
    </dgm:pt>
    <dgm:pt modelId="{A41573A3-7733-5143-B3AC-0E87C2808238}" type="parTrans" cxnId="{08D6A15C-2D82-9548-AA2B-3CB18698C0A1}">
      <dgm:prSet/>
      <dgm:spPr/>
      <dgm:t>
        <a:bodyPr/>
        <a:lstStyle/>
        <a:p>
          <a:endParaRPr lang="fr-FR"/>
        </a:p>
      </dgm:t>
    </dgm:pt>
    <dgm:pt modelId="{F00043EA-8F1D-D544-9FF3-265604E5CF9E}" type="sibTrans" cxnId="{08D6A15C-2D82-9548-AA2B-3CB18698C0A1}">
      <dgm:prSet/>
      <dgm:spPr/>
      <dgm:t>
        <a:bodyPr/>
        <a:lstStyle/>
        <a:p>
          <a:endParaRPr lang="fr-FR"/>
        </a:p>
      </dgm:t>
    </dgm:pt>
    <dgm:pt modelId="{F7846F25-0571-B840-AE45-DAF1399354DD}">
      <dgm:prSet phldrT="[Texte]"/>
      <dgm:spPr/>
      <dgm:t>
        <a:bodyPr/>
        <a:lstStyle/>
        <a:p>
          <a:r>
            <a:rPr lang="fr-FR" dirty="0"/>
            <a:t>Direction, Communication</a:t>
          </a:r>
        </a:p>
      </dgm:t>
    </dgm:pt>
    <dgm:pt modelId="{298A8421-EEA0-DF41-BE8D-961FC8AB593F}" type="parTrans" cxnId="{20EF671B-7129-5241-BB17-007180F2651E}">
      <dgm:prSet/>
      <dgm:spPr/>
      <dgm:t>
        <a:bodyPr/>
        <a:lstStyle/>
        <a:p>
          <a:endParaRPr lang="fr-FR"/>
        </a:p>
      </dgm:t>
    </dgm:pt>
    <dgm:pt modelId="{341277EC-B500-A84E-B62C-FAB7DF23007D}" type="sibTrans" cxnId="{20EF671B-7129-5241-BB17-007180F2651E}">
      <dgm:prSet/>
      <dgm:spPr/>
      <dgm:t>
        <a:bodyPr/>
        <a:lstStyle/>
        <a:p>
          <a:endParaRPr lang="fr-FR"/>
        </a:p>
      </dgm:t>
    </dgm:pt>
    <dgm:pt modelId="{303199FA-04C0-4A48-B85E-00AD63D76B96}" type="pres">
      <dgm:prSet presAssocID="{862055B1-C614-E44C-89B8-708CCB8551B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7269F1-3030-064E-B1D2-E8750EC88053}" type="pres">
      <dgm:prSet presAssocID="{746EDCF2-F131-8E4A-A4C9-0B03BBA76CC7}" presName="hierRoot1" presStyleCnt="0"/>
      <dgm:spPr/>
    </dgm:pt>
    <dgm:pt modelId="{674745A3-12F1-ED44-B738-37F717A74F37}" type="pres">
      <dgm:prSet presAssocID="{746EDCF2-F131-8E4A-A4C9-0B03BBA76CC7}" presName="composite" presStyleCnt="0"/>
      <dgm:spPr/>
    </dgm:pt>
    <dgm:pt modelId="{9167850A-FBEE-514A-8ED6-719E08B70405}" type="pres">
      <dgm:prSet presAssocID="{746EDCF2-F131-8E4A-A4C9-0B03BBA76CC7}" presName="background" presStyleLbl="node0" presStyleIdx="0" presStyleCnt="1"/>
      <dgm:spPr/>
    </dgm:pt>
    <dgm:pt modelId="{6B960F79-FD5A-C241-898D-3150FD108661}" type="pres">
      <dgm:prSet presAssocID="{746EDCF2-F131-8E4A-A4C9-0B03BBA76CC7}" presName="text" presStyleLbl="fgAcc0" presStyleIdx="0" presStyleCnt="1">
        <dgm:presLayoutVars>
          <dgm:chPref val="3"/>
        </dgm:presLayoutVars>
      </dgm:prSet>
      <dgm:spPr/>
    </dgm:pt>
    <dgm:pt modelId="{38AC1B70-BF1D-BE49-AE14-B0E8B3576599}" type="pres">
      <dgm:prSet presAssocID="{746EDCF2-F131-8E4A-A4C9-0B03BBA76CC7}" presName="hierChild2" presStyleCnt="0"/>
      <dgm:spPr/>
    </dgm:pt>
    <dgm:pt modelId="{99975817-5325-A042-AB23-E2959966C828}" type="pres">
      <dgm:prSet presAssocID="{29EF6153-ACFE-2541-A02E-CCC17D91701C}" presName="Name10" presStyleLbl="parChTrans1D2" presStyleIdx="0" presStyleCnt="2"/>
      <dgm:spPr/>
    </dgm:pt>
    <dgm:pt modelId="{A80B7AF6-C98B-1845-9D00-1F97FD84BBB1}" type="pres">
      <dgm:prSet presAssocID="{8A2836F5-06B1-D140-B4C7-57555AEE4CA6}" presName="hierRoot2" presStyleCnt="0"/>
      <dgm:spPr/>
    </dgm:pt>
    <dgm:pt modelId="{5D4F0E4D-7FF2-1044-92C8-F7D56823E53B}" type="pres">
      <dgm:prSet presAssocID="{8A2836F5-06B1-D140-B4C7-57555AEE4CA6}" presName="composite2" presStyleCnt="0"/>
      <dgm:spPr/>
    </dgm:pt>
    <dgm:pt modelId="{493E69CF-21AA-344B-85B6-332E9F64B466}" type="pres">
      <dgm:prSet presAssocID="{8A2836F5-06B1-D140-B4C7-57555AEE4CA6}" presName="background2" presStyleLbl="node2" presStyleIdx="0" presStyleCnt="2"/>
      <dgm:spPr/>
    </dgm:pt>
    <dgm:pt modelId="{5B3EFE58-47F0-A946-9152-B95298B2636F}" type="pres">
      <dgm:prSet presAssocID="{8A2836F5-06B1-D140-B4C7-57555AEE4CA6}" presName="text2" presStyleLbl="fgAcc2" presStyleIdx="0" presStyleCnt="2">
        <dgm:presLayoutVars>
          <dgm:chPref val="3"/>
        </dgm:presLayoutVars>
      </dgm:prSet>
      <dgm:spPr/>
    </dgm:pt>
    <dgm:pt modelId="{96556C36-756E-5D4D-9DC4-D8191C6A5FBB}" type="pres">
      <dgm:prSet presAssocID="{8A2836F5-06B1-D140-B4C7-57555AEE4CA6}" presName="hierChild3" presStyleCnt="0"/>
      <dgm:spPr/>
    </dgm:pt>
    <dgm:pt modelId="{0759EE82-6098-1C47-B4A4-84E732CD52AA}" type="pres">
      <dgm:prSet presAssocID="{919CBCB3-6CA2-9F4A-90FC-A6B595205A55}" presName="Name17" presStyleLbl="parChTrans1D3" presStyleIdx="0" presStyleCnt="2"/>
      <dgm:spPr/>
    </dgm:pt>
    <dgm:pt modelId="{B8A01150-9675-8C4D-97B7-E74B9C85CD1F}" type="pres">
      <dgm:prSet presAssocID="{9F36EDF4-82C3-7540-8984-DBE665C838BC}" presName="hierRoot3" presStyleCnt="0"/>
      <dgm:spPr/>
    </dgm:pt>
    <dgm:pt modelId="{F0C0FA18-3C64-F049-B257-92F0C42C1E79}" type="pres">
      <dgm:prSet presAssocID="{9F36EDF4-82C3-7540-8984-DBE665C838BC}" presName="composite3" presStyleCnt="0"/>
      <dgm:spPr/>
    </dgm:pt>
    <dgm:pt modelId="{1716F749-42AD-E44E-88BF-29FEAED7F9E8}" type="pres">
      <dgm:prSet presAssocID="{9F36EDF4-82C3-7540-8984-DBE665C838BC}" presName="background3" presStyleLbl="node3" presStyleIdx="0" presStyleCnt="2"/>
      <dgm:spPr/>
    </dgm:pt>
    <dgm:pt modelId="{34D24FF8-68CF-444D-8CD6-20699ECAF7D3}" type="pres">
      <dgm:prSet presAssocID="{9F36EDF4-82C3-7540-8984-DBE665C838BC}" presName="text3" presStyleLbl="fgAcc3" presStyleIdx="0" presStyleCnt="2">
        <dgm:presLayoutVars>
          <dgm:chPref val="3"/>
        </dgm:presLayoutVars>
      </dgm:prSet>
      <dgm:spPr/>
    </dgm:pt>
    <dgm:pt modelId="{3AFA256A-C8B5-7E4F-B331-7B57C8DF5A59}" type="pres">
      <dgm:prSet presAssocID="{9F36EDF4-82C3-7540-8984-DBE665C838BC}" presName="hierChild4" presStyleCnt="0"/>
      <dgm:spPr/>
    </dgm:pt>
    <dgm:pt modelId="{18F5EF74-A675-4441-9515-F1A82938C968}" type="pres">
      <dgm:prSet presAssocID="{A41573A3-7733-5143-B3AC-0E87C2808238}" presName="Name17" presStyleLbl="parChTrans1D3" presStyleIdx="1" presStyleCnt="2"/>
      <dgm:spPr/>
    </dgm:pt>
    <dgm:pt modelId="{86344E3B-7955-B64F-B64D-5E5758EDBF37}" type="pres">
      <dgm:prSet presAssocID="{61875267-5B98-6444-A410-DA913273CCEA}" presName="hierRoot3" presStyleCnt="0"/>
      <dgm:spPr/>
    </dgm:pt>
    <dgm:pt modelId="{5597582E-7E0D-B64C-A2D8-5267D865D858}" type="pres">
      <dgm:prSet presAssocID="{61875267-5B98-6444-A410-DA913273CCEA}" presName="composite3" presStyleCnt="0"/>
      <dgm:spPr/>
    </dgm:pt>
    <dgm:pt modelId="{F23A4BC7-4412-E14B-9BFE-2A1B9A869752}" type="pres">
      <dgm:prSet presAssocID="{61875267-5B98-6444-A410-DA913273CCEA}" presName="background3" presStyleLbl="node3" presStyleIdx="1" presStyleCnt="2"/>
      <dgm:spPr/>
    </dgm:pt>
    <dgm:pt modelId="{9FCD22F7-6579-B645-A2EC-4C124C493675}" type="pres">
      <dgm:prSet presAssocID="{61875267-5B98-6444-A410-DA913273CCEA}" presName="text3" presStyleLbl="fgAcc3" presStyleIdx="1" presStyleCnt="2">
        <dgm:presLayoutVars>
          <dgm:chPref val="3"/>
        </dgm:presLayoutVars>
      </dgm:prSet>
      <dgm:spPr/>
    </dgm:pt>
    <dgm:pt modelId="{70294205-401E-6E49-891B-4526DE4FE3FF}" type="pres">
      <dgm:prSet presAssocID="{61875267-5B98-6444-A410-DA913273CCEA}" presName="hierChild4" presStyleCnt="0"/>
      <dgm:spPr/>
    </dgm:pt>
    <dgm:pt modelId="{52E1EFE0-96C1-494D-82EA-88677611927C}" type="pres">
      <dgm:prSet presAssocID="{298A8421-EEA0-DF41-BE8D-961FC8AB593F}" presName="Name10" presStyleLbl="parChTrans1D2" presStyleIdx="1" presStyleCnt="2"/>
      <dgm:spPr/>
    </dgm:pt>
    <dgm:pt modelId="{9A661554-F980-6E49-8D1D-84D532361C33}" type="pres">
      <dgm:prSet presAssocID="{F7846F25-0571-B840-AE45-DAF1399354DD}" presName="hierRoot2" presStyleCnt="0"/>
      <dgm:spPr/>
    </dgm:pt>
    <dgm:pt modelId="{32B769DC-CF75-BF48-AC6A-FFDD0576583F}" type="pres">
      <dgm:prSet presAssocID="{F7846F25-0571-B840-AE45-DAF1399354DD}" presName="composite2" presStyleCnt="0"/>
      <dgm:spPr/>
    </dgm:pt>
    <dgm:pt modelId="{7B7FD39B-E84E-EB45-ABDA-E67C170B30E3}" type="pres">
      <dgm:prSet presAssocID="{F7846F25-0571-B840-AE45-DAF1399354DD}" presName="background2" presStyleLbl="node2" presStyleIdx="1" presStyleCnt="2"/>
      <dgm:spPr/>
    </dgm:pt>
    <dgm:pt modelId="{0A41B5DC-B56C-C84A-896F-BD129A6ACA06}" type="pres">
      <dgm:prSet presAssocID="{F7846F25-0571-B840-AE45-DAF1399354DD}" presName="text2" presStyleLbl="fgAcc2" presStyleIdx="1" presStyleCnt="2" custScaleX="132339" custLinFactNeighborY="9835">
        <dgm:presLayoutVars>
          <dgm:chPref val="3"/>
        </dgm:presLayoutVars>
      </dgm:prSet>
      <dgm:spPr/>
    </dgm:pt>
    <dgm:pt modelId="{64866921-4754-3B4F-BA2F-3E5DF58C258D}" type="pres">
      <dgm:prSet presAssocID="{F7846F25-0571-B840-AE45-DAF1399354DD}" presName="hierChild3" presStyleCnt="0"/>
      <dgm:spPr/>
    </dgm:pt>
  </dgm:ptLst>
  <dgm:cxnLst>
    <dgm:cxn modelId="{25653712-5477-3447-82F7-656E64ABAE30}" type="presOf" srcId="{746EDCF2-F131-8E4A-A4C9-0B03BBA76CC7}" destId="{6B960F79-FD5A-C241-898D-3150FD108661}" srcOrd="0" destOrd="0" presId="urn:microsoft.com/office/officeart/2005/8/layout/hierarchy1"/>
    <dgm:cxn modelId="{87251D1B-B7B8-D94B-B60D-4DEAFC256FC1}" type="presOf" srcId="{61875267-5B98-6444-A410-DA913273CCEA}" destId="{9FCD22F7-6579-B645-A2EC-4C124C493675}" srcOrd="0" destOrd="0" presId="urn:microsoft.com/office/officeart/2005/8/layout/hierarchy1"/>
    <dgm:cxn modelId="{20EF671B-7129-5241-BB17-007180F2651E}" srcId="{746EDCF2-F131-8E4A-A4C9-0B03BBA76CC7}" destId="{F7846F25-0571-B840-AE45-DAF1399354DD}" srcOrd="1" destOrd="0" parTransId="{298A8421-EEA0-DF41-BE8D-961FC8AB593F}" sibTransId="{341277EC-B500-A84E-B62C-FAB7DF23007D}"/>
    <dgm:cxn modelId="{A4B5DE24-B0E9-2445-B0F2-CCE8403188C6}" type="presOf" srcId="{9F36EDF4-82C3-7540-8984-DBE665C838BC}" destId="{34D24FF8-68CF-444D-8CD6-20699ECAF7D3}" srcOrd="0" destOrd="0" presId="urn:microsoft.com/office/officeart/2005/8/layout/hierarchy1"/>
    <dgm:cxn modelId="{2A836336-6F9A-334F-AA82-7F99D688D765}" srcId="{862055B1-C614-E44C-89B8-708CCB8551B4}" destId="{746EDCF2-F131-8E4A-A4C9-0B03BBA76CC7}" srcOrd="0" destOrd="0" parTransId="{E47F7CCE-250F-9C47-BDFD-DA95C1605212}" sibTransId="{2F2AB758-E7D9-AD4C-887A-D458A1E9FC68}"/>
    <dgm:cxn modelId="{A4946F37-70C6-C14B-9C0C-B42601EF124C}" type="presOf" srcId="{A41573A3-7733-5143-B3AC-0E87C2808238}" destId="{18F5EF74-A675-4441-9515-F1A82938C968}" srcOrd="0" destOrd="0" presId="urn:microsoft.com/office/officeart/2005/8/layout/hierarchy1"/>
    <dgm:cxn modelId="{04C4874D-8AFD-7B40-B9E3-95354C573D4A}" type="presOf" srcId="{29EF6153-ACFE-2541-A02E-CCC17D91701C}" destId="{99975817-5325-A042-AB23-E2959966C828}" srcOrd="0" destOrd="0" presId="urn:microsoft.com/office/officeart/2005/8/layout/hierarchy1"/>
    <dgm:cxn modelId="{08D6A15C-2D82-9548-AA2B-3CB18698C0A1}" srcId="{8A2836F5-06B1-D140-B4C7-57555AEE4CA6}" destId="{61875267-5B98-6444-A410-DA913273CCEA}" srcOrd="1" destOrd="0" parTransId="{A41573A3-7733-5143-B3AC-0E87C2808238}" sibTransId="{F00043EA-8F1D-D544-9FF3-265604E5CF9E}"/>
    <dgm:cxn modelId="{E05DCD82-1E41-A349-A27D-8D5261DBBD0E}" srcId="{8A2836F5-06B1-D140-B4C7-57555AEE4CA6}" destId="{9F36EDF4-82C3-7540-8984-DBE665C838BC}" srcOrd="0" destOrd="0" parTransId="{919CBCB3-6CA2-9F4A-90FC-A6B595205A55}" sibTransId="{E54FE99E-EB5D-EE45-81F3-5EDF6C15CB5D}"/>
    <dgm:cxn modelId="{05FD888D-2DA7-7240-918B-4AB996797EB0}" type="presOf" srcId="{298A8421-EEA0-DF41-BE8D-961FC8AB593F}" destId="{52E1EFE0-96C1-494D-82EA-88677611927C}" srcOrd="0" destOrd="0" presId="urn:microsoft.com/office/officeart/2005/8/layout/hierarchy1"/>
    <dgm:cxn modelId="{13317591-066D-C041-B4DC-B91FC07CACBC}" type="presOf" srcId="{F7846F25-0571-B840-AE45-DAF1399354DD}" destId="{0A41B5DC-B56C-C84A-896F-BD129A6ACA06}" srcOrd="0" destOrd="0" presId="urn:microsoft.com/office/officeart/2005/8/layout/hierarchy1"/>
    <dgm:cxn modelId="{8DF19891-CC9D-9842-AC0B-43F336F7BE96}" type="presOf" srcId="{8A2836F5-06B1-D140-B4C7-57555AEE4CA6}" destId="{5B3EFE58-47F0-A946-9152-B95298B2636F}" srcOrd="0" destOrd="0" presId="urn:microsoft.com/office/officeart/2005/8/layout/hierarchy1"/>
    <dgm:cxn modelId="{1B11B19C-824D-7D43-8EBB-96BEEE46C8F0}" srcId="{746EDCF2-F131-8E4A-A4C9-0B03BBA76CC7}" destId="{8A2836F5-06B1-D140-B4C7-57555AEE4CA6}" srcOrd="0" destOrd="0" parTransId="{29EF6153-ACFE-2541-A02E-CCC17D91701C}" sibTransId="{DBCA3528-BA4E-C248-A4B6-2187BBCE3C95}"/>
    <dgm:cxn modelId="{8F35EDCB-452D-3E40-99E0-0E293B05D348}" type="presOf" srcId="{919CBCB3-6CA2-9F4A-90FC-A6B595205A55}" destId="{0759EE82-6098-1C47-B4A4-84E732CD52AA}" srcOrd="0" destOrd="0" presId="urn:microsoft.com/office/officeart/2005/8/layout/hierarchy1"/>
    <dgm:cxn modelId="{8A0699DC-331E-354B-9429-1536862B691E}" type="presOf" srcId="{862055B1-C614-E44C-89B8-708CCB8551B4}" destId="{303199FA-04C0-4A48-B85E-00AD63D76B96}" srcOrd="0" destOrd="0" presId="urn:microsoft.com/office/officeart/2005/8/layout/hierarchy1"/>
    <dgm:cxn modelId="{CB6C7124-928F-264E-9D8B-90F931577C38}" type="presParOf" srcId="{303199FA-04C0-4A48-B85E-00AD63D76B96}" destId="{6B7269F1-3030-064E-B1D2-E8750EC88053}" srcOrd="0" destOrd="0" presId="urn:microsoft.com/office/officeart/2005/8/layout/hierarchy1"/>
    <dgm:cxn modelId="{E56EBCDC-515A-2748-AA3D-B7FD3CA1C583}" type="presParOf" srcId="{6B7269F1-3030-064E-B1D2-E8750EC88053}" destId="{674745A3-12F1-ED44-B738-37F717A74F37}" srcOrd="0" destOrd="0" presId="urn:microsoft.com/office/officeart/2005/8/layout/hierarchy1"/>
    <dgm:cxn modelId="{E0F6F613-E6AA-0C40-B42E-25771A35EA42}" type="presParOf" srcId="{674745A3-12F1-ED44-B738-37F717A74F37}" destId="{9167850A-FBEE-514A-8ED6-719E08B70405}" srcOrd="0" destOrd="0" presId="urn:microsoft.com/office/officeart/2005/8/layout/hierarchy1"/>
    <dgm:cxn modelId="{7FCEA8A2-161F-2F47-AAEC-7E0D36AAD474}" type="presParOf" srcId="{674745A3-12F1-ED44-B738-37F717A74F37}" destId="{6B960F79-FD5A-C241-898D-3150FD108661}" srcOrd="1" destOrd="0" presId="urn:microsoft.com/office/officeart/2005/8/layout/hierarchy1"/>
    <dgm:cxn modelId="{D44D5584-2D11-B343-9C9B-30E2D0F41C43}" type="presParOf" srcId="{6B7269F1-3030-064E-B1D2-E8750EC88053}" destId="{38AC1B70-BF1D-BE49-AE14-B0E8B3576599}" srcOrd="1" destOrd="0" presId="urn:microsoft.com/office/officeart/2005/8/layout/hierarchy1"/>
    <dgm:cxn modelId="{8962CA42-2D7F-B343-9319-96696A13B4B6}" type="presParOf" srcId="{38AC1B70-BF1D-BE49-AE14-B0E8B3576599}" destId="{99975817-5325-A042-AB23-E2959966C828}" srcOrd="0" destOrd="0" presId="urn:microsoft.com/office/officeart/2005/8/layout/hierarchy1"/>
    <dgm:cxn modelId="{89C415A4-A82E-7546-A238-88E4F5B1687A}" type="presParOf" srcId="{38AC1B70-BF1D-BE49-AE14-B0E8B3576599}" destId="{A80B7AF6-C98B-1845-9D00-1F97FD84BBB1}" srcOrd="1" destOrd="0" presId="urn:microsoft.com/office/officeart/2005/8/layout/hierarchy1"/>
    <dgm:cxn modelId="{995BA738-8BC2-AE45-AA00-6978188B171F}" type="presParOf" srcId="{A80B7AF6-C98B-1845-9D00-1F97FD84BBB1}" destId="{5D4F0E4D-7FF2-1044-92C8-F7D56823E53B}" srcOrd="0" destOrd="0" presId="urn:microsoft.com/office/officeart/2005/8/layout/hierarchy1"/>
    <dgm:cxn modelId="{DF5385E6-5F97-C040-9D04-D5B0F000C50B}" type="presParOf" srcId="{5D4F0E4D-7FF2-1044-92C8-F7D56823E53B}" destId="{493E69CF-21AA-344B-85B6-332E9F64B466}" srcOrd="0" destOrd="0" presId="urn:microsoft.com/office/officeart/2005/8/layout/hierarchy1"/>
    <dgm:cxn modelId="{524ACB84-53B4-0542-AD1E-E4E95EADD4BE}" type="presParOf" srcId="{5D4F0E4D-7FF2-1044-92C8-F7D56823E53B}" destId="{5B3EFE58-47F0-A946-9152-B95298B2636F}" srcOrd="1" destOrd="0" presId="urn:microsoft.com/office/officeart/2005/8/layout/hierarchy1"/>
    <dgm:cxn modelId="{20DDF775-169C-5848-B93F-9D96613F81A4}" type="presParOf" srcId="{A80B7AF6-C98B-1845-9D00-1F97FD84BBB1}" destId="{96556C36-756E-5D4D-9DC4-D8191C6A5FBB}" srcOrd="1" destOrd="0" presId="urn:microsoft.com/office/officeart/2005/8/layout/hierarchy1"/>
    <dgm:cxn modelId="{2FCC730F-AA4D-4944-A6F1-E87290638C44}" type="presParOf" srcId="{96556C36-756E-5D4D-9DC4-D8191C6A5FBB}" destId="{0759EE82-6098-1C47-B4A4-84E732CD52AA}" srcOrd="0" destOrd="0" presId="urn:microsoft.com/office/officeart/2005/8/layout/hierarchy1"/>
    <dgm:cxn modelId="{DA41AEF6-A193-4C43-8F4E-90683EBDB9A0}" type="presParOf" srcId="{96556C36-756E-5D4D-9DC4-D8191C6A5FBB}" destId="{B8A01150-9675-8C4D-97B7-E74B9C85CD1F}" srcOrd="1" destOrd="0" presId="urn:microsoft.com/office/officeart/2005/8/layout/hierarchy1"/>
    <dgm:cxn modelId="{52107801-D736-ED42-8073-29EEDBE44C9C}" type="presParOf" srcId="{B8A01150-9675-8C4D-97B7-E74B9C85CD1F}" destId="{F0C0FA18-3C64-F049-B257-92F0C42C1E79}" srcOrd="0" destOrd="0" presId="urn:microsoft.com/office/officeart/2005/8/layout/hierarchy1"/>
    <dgm:cxn modelId="{1EAC2E3E-5DCA-114F-83B8-364840AD3AE7}" type="presParOf" srcId="{F0C0FA18-3C64-F049-B257-92F0C42C1E79}" destId="{1716F749-42AD-E44E-88BF-29FEAED7F9E8}" srcOrd="0" destOrd="0" presId="urn:microsoft.com/office/officeart/2005/8/layout/hierarchy1"/>
    <dgm:cxn modelId="{AC388AB3-269B-9F43-92C5-1B5E67B246B2}" type="presParOf" srcId="{F0C0FA18-3C64-F049-B257-92F0C42C1E79}" destId="{34D24FF8-68CF-444D-8CD6-20699ECAF7D3}" srcOrd="1" destOrd="0" presId="urn:microsoft.com/office/officeart/2005/8/layout/hierarchy1"/>
    <dgm:cxn modelId="{8E5E1F76-6DF6-0542-900F-C6319C4E3719}" type="presParOf" srcId="{B8A01150-9675-8C4D-97B7-E74B9C85CD1F}" destId="{3AFA256A-C8B5-7E4F-B331-7B57C8DF5A59}" srcOrd="1" destOrd="0" presId="urn:microsoft.com/office/officeart/2005/8/layout/hierarchy1"/>
    <dgm:cxn modelId="{CC4C4390-1D92-3C43-82E1-DA36086FB29E}" type="presParOf" srcId="{96556C36-756E-5D4D-9DC4-D8191C6A5FBB}" destId="{18F5EF74-A675-4441-9515-F1A82938C968}" srcOrd="2" destOrd="0" presId="urn:microsoft.com/office/officeart/2005/8/layout/hierarchy1"/>
    <dgm:cxn modelId="{2EB165E2-0A64-AC44-B3CB-B9B8CC99F9EC}" type="presParOf" srcId="{96556C36-756E-5D4D-9DC4-D8191C6A5FBB}" destId="{86344E3B-7955-B64F-B64D-5E5758EDBF37}" srcOrd="3" destOrd="0" presId="urn:microsoft.com/office/officeart/2005/8/layout/hierarchy1"/>
    <dgm:cxn modelId="{B0C0A2D1-AA75-904D-AC4B-D66924BF3CC3}" type="presParOf" srcId="{86344E3B-7955-B64F-B64D-5E5758EDBF37}" destId="{5597582E-7E0D-B64C-A2D8-5267D865D858}" srcOrd="0" destOrd="0" presId="urn:microsoft.com/office/officeart/2005/8/layout/hierarchy1"/>
    <dgm:cxn modelId="{9F42D982-F55B-9F44-98D7-F95DA355056A}" type="presParOf" srcId="{5597582E-7E0D-B64C-A2D8-5267D865D858}" destId="{F23A4BC7-4412-E14B-9BFE-2A1B9A869752}" srcOrd="0" destOrd="0" presId="urn:microsoft.com/office/officeart/2005/8/layout/hierarchy1"/>
    <dgm:cxn modelId="{A91385E1-F758-334D-AC6D-9D5CDCD5BAC1}" type="presParOf" srcId="{5597582E-7E0D-B64C-A2D8-5267D865D858}" destId="{9FCD22F7-6579-B645-A2EC-4C124C493675}" srcOrd="1" destOrd="0" presId="urn:microsoft.com/office/officeart/2005/8/layout/hierarchy1"/>
    <dgm:cxn modelId="{3CF9F2E7-CE22-0746-8659-2988B4307CCD}" type="presParOf" srcId="{86344E3B-7955-B64F-B64D-5E5758EDBF37}" destId="{70294205-401E-6E49-891B-4526DE4FE3FF}" srcOrd="1" destOrd="0" presId="urn:microsoft.com/office/officeart/2005/8/layout/hierarchy1"/>
    <dgm:cxn modelId="{B4481143-761D-5747-B78E-EDED326BEE73}" type="presParOf" srcId="{38AC1B70-BF1D-BE49-AE14-B0E8B3576599}" destId="{52E1EFE0-96C1-494D-82EA-88677611927C}" srcOrd="2" destOrd="0" presId="urn:microsoft.com/office/officeart/2005/8/layout/hierarchy1"/>
    <dgm:cxn modelId="{A625ECEB-C2C4-F344-B299-92EDF30152ED}" type="presParOf" srcId="{38AC1B70-BF1D-BE49-AE14-B0E8B3576599}" destId="{9A661554-F980-6E49-8D1D-84D532361C33}" srcOrd="3" destOrd="0" presId="urn:microsoft.com/office/officeart/2005/8/layout/hierarchy1"/>
    <dgm:cxn modelId="{4749B46C-1C31-4E45-8471-C9B12FBE82C1}" type="presParOf" srcId="{9A661554-F980-6E49-8D1D-84D532361C33}" destId="{32B769DC-CF75-BF48-AC6A-FFDD0576583F}" srcOrd="0" destOrd="0" presId="urn:microsoft.com/office/officeart/2005/8/layout/hierarchy1"/>
    <dgm:cxn modelId="{EDA93F37-4EC1-D841-AD59-1BE284F3E98A}" type="presParOf" srcId="{32B769DC-CF75-BF48-AC6A-FFDD0576583F}" destId="{7B7FD39B-E84E-EB45-ABDA-E67C170B30E3}" srcOrd="0" destOrd="0" presId="urn:microsoft.com/office/officeart/2005/8/layout/hierarchy1"/>
    <dgm:cxn modelId="{E816768F-B37D-2945-B674-06F0AE981B5F}" type="presParOf" srcId="{32B769DC-CF75-BF48-AC6A-FFDD0576583F}" destId="{0A41B5DC-B56C-C84A-896F-BD129A6ACA06}" srcOrd="1" destOrd="0" presId="urn:microsoft.com/office/officeart/2005/8/layout/hierarchy1"/>
    <dgm:cxn modelId="{FA129290-A7BE-4F4E-8C8B-4C1973DF1207}" type="presParOf" srcId="{9A661554-F980-6E49-8D1D-84D532361C33}" destId="{64866921-4754-3B4F-BA2F-3E5DF58C25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1EFE0-96C1-494D-82EA-88677611927C}">
      <dsp:nvSpPr>
        <dsp:cNvPr id="0" name=""/>
        <dsp:cNvSpPr/>
      </dsp:nvSpPr>
      <dsp:spPr>
        <a:xfrm>
          <a:off x="3945771" y="877516"/>
          <a:ext cx="844119" cy="487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027"/>
              </a:lnTo>
              <a:lnTo>
                <a:pt x="844119" y="360027"/>
              </a:lnTo>
              <a:lnTo>
                <a:pt x="844119" y="487988"/>
              </a:lnTo>
            </a:path>
          </a:pathLst>
        </a:custGeom>
        <a:noFill/>
        <a:ln w="635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5EF74-A675-4441-9515-F1A82938C968}">
      <dsp:nvSpPr>
        <dsp:cNvPr id="0" name=""/>
        <dsp:cNvSpPr/>
      </dsp:nvSpPr>
      <dsp:spPr>
        <a:xfrm>
          <a:off x="2878305" y="2156357"/>
          <a:ext cx="844119" cy="401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763"/>
              </a:lnTo>
              <a:lnTo>
                <a:pt x="844119" y="273763"/>
              </a:lnTo>
              <a:lnTo>
                <a:pt x="844119" y="401723"/>
              </a:lnTo>
            </a:path>
          </a:pathLst>
        </a:custGeom>
        <a:noFill/>
        <a:ln w="635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9EE82-6098-1C47-B4A4-84E732CD52AA}">
      <dsp:nvSpPr>
        <dsp:cNvPr id="0" name=""/>
        <dsp:cNvSpPr/>
      </dsp:nvSpPr>
      <dsp:spPr>
        <a:xfrm>
          <a:off x="2034186" y="2156357"/>
          <a:ext cx="844119" cy="401723"/>
        </a:xfrm>
        <a:custGeom>
          <a:avLst/>
          <a:gdLst/>
          <a:ahLst/>
          <a:cxnLst/>
          <a:rect l="0" t="0" r="0" b="0"/>
          <a:pathLst>
            <a:path>
              <a:moveTo>
                <a:pt x="844119" y="0"/>
              </a:moveTo>
              <a:lnTo>
                <a:pt x="844119" y="273763"/>
              </a:lnTo>
              <a:lnTo>
                <a:pt x="0" y="273763"/>
              </a:lnTo>
              <a:lnTo>
                <a:pt x="0" y="401723"/>
              </a:lnTo>
            </a:path>
          </a:pathLst>
        </a:custGeom>
        <a:noFill/>
        <a:ln w="6350" cap="flat" cmpd="sng" algn="in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75817-5325-A042-AB23-E2959966C828}">
      <dsp:nvSpPr>
        <dsp:cNvPr id="0" name=""/>
        <dsp:cNvSpPr/>
      </dsp:nvSpPr>
      <dsp:spPr>
        <a:xfrm>
          <a:off x="2878305" y="877516"/>
          <a:ext cx="1067466" cy="401723"/>
        </a:xfrm>
        <a:custGeom>
          <a:avLst/>
          <a:gdLst/>
          <a:ahLst/>
          <a:cxnLst/>
          <a:rect l="0" t="0" r="0" b="0"/>
          <a:pathLst>
            <a:path>
              <a:moveTo>
                <a:pt x="1067466" y="0"/>
              </a:moveTo>
              <a:lnTo>
                <a:pt x="1067466" y="273763"/>
              </a:lnTo>
              <a:lnTo>
                <a:pt x="0" y="273763"/>
              </a:lnTo>
              <a:lnTo>
                <a:pt x="0" y="401723"/>
              </a:lnTo>
            </a:path>
          </a:pathLst>
        </a:custGeom>
        <a:noFill/>
        <a:ln w="635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67850A-FBEE-514A-8ED6-719E08B70405}">
      <dsp:nvSpPr>
        <dsp:cNvPr id="0" name=""/>
        <dsp:cNvSpPr/>
      </dsp:nvSpPr>
      <dsp:spPr>
        <a:xfrm>
          <a:off x="3255128" y="399"/>
          <a:ext cx="1381285" cy="877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960F79-FD5A-C241-898D-3150FD108661}">
      <dsp:nvSpPr>
        <dsp:cNvPr id="0" name=""/>
        <dsp:cNvSpPr/>
      </dsp:nvSpPr>
      <dsp:spPr>
        <a:xfrm>
          <a:off x="3408604" y="146202"/>
          <a:ext cx="1381285" cy="877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IAE</a:t>
          </a:r>
        </a:p>
      </dsp:txBody>
      <dsp:txXfrm>
        <a:off x="3434294" y="171892"/>
        <a:ext cx="1329905" cy="825736"/>
      </dsp:txXfrm>
    </dsp:sp>
    <dsp:sp modelId="{493E69CF-21AA-344B-85B6-332E9F64B466}">
      <dsp:nvSpPr>
        <dsp:cNvPr id="0" name=""/>
        <dsp:cNvSpPr/>
      </dsp:nvSpPr>
      <dsp:spPr>
        <a:xfrm>
          <a:off x="2187662" y="1279240"/>
          <a:ext cx="1381285" cy="877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3EFE58-47F0-A946-9152-B95298B2636F}">
      <dsp:nvSpPr>
        <dsp:cNvPr id="0" name=""/>
        <dsp:cNvSpPr/>
      </dsp:nvSpPr>
      <dsp:spPr>
        <a:xfrm>
          <a:off x="2341138" y="1425042"/>
          <a:ext cx="1381285" cy="877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Centre opérationnels</a:t>
          </a:r>
        </a:p>
      </dsp:txBody>
      <dsp:txXfrm>
        <a:off x="2366828" y="1450732"/>
        <a:ext cx="1329905" cy="825736"/>
      </dsp:txXfrm>
    </dsp:sp>
    <dsp:sp modelId="{1716F749-42AD-E44E-88BF-29FEAED7F9E8}">
      <dsp:nvSpPr>
        <dsp:cNvPr id="0" name=""/>
        <dsp:cNvSpPr/>
      </dsp:nvSpPr>
      <dsp:spPr>
        <a:xfrm>
          <a:off x="1343543" y="2558081"/>
          <a:ext cx="1381285" cy="877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D24FF8-68CF-444D-8CD6-20699ECAF7D3}">
      <dsp:nvSpPr>
        <dsp:cNvPr id="0" name=""/>
        <dsp:cNvSpPr/>
      </dsp:nvSpPr>
      <dsp:spPr>
        <a:xfrm>
          <a:off x="1497019" y="2703883"/>
          <a:ext cx="1381285" cy="877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Enseignements et S. pédagogique</a:t>
          </a:r>
        </a:p>
      </dsp:txBody>
      <dsp:txXfrm>
        <a:off x="1522709" y="2729573"/>
        <a:ext cx="1329905" cy="825736"/>
      </dsp:txXfrm>
    </dsp:sp>
    <dsp:sp modelId="{F23A4BC7-4412-E14B-9BFE-2A1B9A869752}">
      <dsp:nvSpPr>
        <dsp:cNvPr id="0" name=""/>
        <dsp:cNvSpPr/>
      </dsp:nvSpPr>
      <dsp:spPr>
        <a:xfrm>
          <a:off x="3031781" y="2558081"/>
          <a:ext cx="1381285" cy="877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CD22F7-6579-B645-A2EC-4C124C493675}">
      <dsp:nvSpPr>
        <dsp:cNvPr id="0" name=""/>
        <dsp:cNvSpPr/>
      </dsp:nvSpPr>
      <dsp:spPr>
        <a:xfrm>
          <a:off x="3185257" y="2703883"/>
          <a:ext cx="1381285" cy="877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Logistique, RI, relations entreprise</a:t>
          </a:r>
        </a:p>
      </dsp:txBody>
      <dsp:txXfrm>
        <a:off x="3210947" y="2729573"/>
        <a:ext cx="1329905" cy="825736"/>
      </dsp:txXfrm>
    </dsp:sp>
    <dsp:sp modelId="{7B7FD39B-E84E-EB45-ABDA-E67C170B30E3}">
      <dsp:nvSpPr>
        <dsp:cNvPr id="0" name=""/>
        <dsp:cNvSpPr/>
      </dsp:nvSpPr>
      <dsp:spPr>
        <a:xfrm>
          <a:off x="3875900" y="1365504"/>
          <a:ext cx="1827979" cy="877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41B5DC-B56C-C84A-896F-BD129A6ACA06}">
      <dsp:nvSpPr>
        <dsp:cNvPr id="0" name=""/>
        <dsp:cNvSpPr/>
      </dsp:nvSpPr>
      <dsp:spPr>
        <a:xfrm>
          <a:off x="4029376" y="1511307"/>
          <a:ext cx="1827979" cy="8771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Direction, Communication</a:t>
          </a:r>
        </a:p>
      </dsp:txBody>
      <dsp:txXfrm>
        <a:off x="4055066" y="1536997"/>
        <a:ext cx="1776599" cy="82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10E3D1C-91DC-8E41-BB25-E78CC268D8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52A3D4-33BD-D248-AD65-A9A1A2682D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09ACBF3-02C8-7C4A-9F24-CE1C57352D28}" type="datetimeFigureOut">
              <a:rPr lang="fr-FR" altLang="fr-FR"/>
              <a:pPr>
                <a:defRPr/>
              </a:pPr>
              <a:t>21/09/2018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DC4D51-1B1C-0F48-BC15-58A5940860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F34BCD-9114-7842-8B79-BA1F994D38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ED087AA-6AFB-A549-A52A-9CFAF797FE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EB240F8-D242-E947-A328-24A76D5A56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7BEE18B-6C68-1B4F-B0D3-6F8CD9384A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093C0AF-4001-5D41-B2F2-0C43522451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5B86AA3-9808-2744-A156-B5E35987B4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32D2CE61-A0AE-5F4B-BE4D-6C8C19B550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91D4CFC-824C-B341-8838-F28BEDDE0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79ED679-09D1-C44A-A12F-D8DFF284AC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F16EE69-E2A7-F64B-BCC4-21BE145BB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C111D0-E706-064D-87F3-0537B86CDD1D}" type="slidenum">
              <a:rPr lang="fr-FR" altLang="fr-FR" sz="1200" smtClean="0"/>
              <a:pPr/>
              <a:t>1</a:t>
            </a:fld>
            <a:endParaRPr lang="fr-FR" altLang="fr-FR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8729186-AFF4-9F41-8174-0C6A85AB5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B888881-260F-2243-BEDF-38F3DCC86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D6C697A2-4FAF-6044-A3B0-B8E1C8953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314A82-13BC-FC44-AB49-5EFAD756A12A}" type="slidenum">
              <a:rPr lang="fr-FR" altLang="fr-FR" sz="1200" smtClean="0"/>
              <a:pPr/>
              <a:t>12</a:t>
            </a:fld>
            <a:endParaRPr lang="fr-FR" altLang="fr-FR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22531682-F4C4-A84D-9E37-CBDA0C6C1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0027210-AA33-E948-9E6E-2AFD297CD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A9B37AE2-27D3-134C-A7CF-D4F6528B8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9949C2-9CE6-9147-8A0D-3AD16996A3E1}" type="slidenum">
              <a:rPr lang="fr-FR" altLang="fr-FR" sz="1200" smtClean="0"/>
              <a:pPr/>
              <a:t>15</a:t>
            </a:fld>
            <a:endParaRPr lang="fr-FR" altLang="fr-FR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FFFFBF88-CA8B-3047-A776-0B21E3D19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E12054F-9CAF-284D-B2A2-29C14383A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BA9D6B3-7F0F-604D-BD79-E8D9AACC1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A97488-5393-ED40-AF96-6648BA30BEE7}" type="slidenum">
              <a:rPr lang="fr-FR" altLang="fr-FR" sz="1200" smtClean="0"/>
              <a:pPr/>
              <a:t>16</a:t>
            </a:fld>
            <a:endParaRPr lang="fr-FR" altLang="fr-FR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08D20BF-86CC-A14E-8E38-1027693F1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752DCD8-E4EB-DE47-B9EA-656365F97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550BB0B3-4364-7940-889B-8EF277031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127231-B10F-4C44-BAFD-48657D654BBC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2C862E1-675F-BC41-B37B-87148A4C0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21E3BD9-044B-A84C-AC3D-EE3FB173B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DEE60225-2F0B-7341-87F3-8D4C38585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398B73-A7F5-9441-80DB-33D09D1A4A61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702297C-8F1E-9545-BD36-E46475314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20D193C-9674-F04E-B77A-DAE4B4B2D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53F0EB24-EEBB-2747-8F35-5D65E3DD1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C76FD3-6AA0-BB44-A4BF-6F04D124B1F8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BEA387B-6980-3D40-AAF9-375E886B7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4A5A39E-6D85-9148-878F-FAE603C81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C30A4B07-1AB1-114C-B899-19A8F12CBB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850829-8A5E-4441-9A7B-75EA168802D7}" type="slidenum">
              <a:rPr lang="fr-FR" altLang="fr-FR" sz="1200" smtClean="0"/>
              <a:pPr/>
              <a:t>4</a:t>
            </a:fld>
            <a:endParaRPr lang="fr-FR" altLang="fr-FR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8757EDB9-B473-014D-922B-27EAF2E85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43020D3-5494-7842-8E15-0BB293B1A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5FF217CD-ABC0-3540-86F2-0F27070A6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9EAB8D-3187-6046-831B-8957F13CD8DA}" type="slidenum">
              <a:rPr lang="fr-FR" altLang="fr-FR" sz="1200" smtClean="0"/>
              <a:pPr/>
              <a:t>5</a:t>
            </a:fld>
            <a:endParaRPr lang="fr-FR" altLang="fr-FR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FDD4A96-90AA-3244-BA35-5472486CB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C3167B6-A6D8-6246-91A4-DC7A9A9CA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2EC9552F-91CF-434F-9A75-7A1AFA95F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6FBE26-9C7F-EA4C-BE9E-D24F77C2E2E7}" type="slidenum">
              <a:rPr lang="fr-FR" altLang="fr-FR" sz="1200" smtClean="0"/>
              <a:pPr/>
              <a:t>6</a:t>
            </a:fld>
            <a:endParaRPr lang="fr-FR" altLang="fr-FR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C5419B7-6F26-224C-BBAE-76E5F97D9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FEE2E2B-799B-1945-BB06-F711158AC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09C96154-B1B1-5A49-8DD8-30FEE841C9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E77600-1528-9D4A-8E06-E3DF5A8B503C}" type="slidenum">
              <a:rPr lang="fr-FR" altLang="fr-FR" sz="1200" smtClean="0"/>
              <a:pPr/>
              <a:t>7</a:t>
            </a:fld>
            <a:endParaRPr lang="fr-FR" altLang="fr-FR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3250287E-D730-5D48-AA6D-5B9697BF66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A608F9C-C9FA-7541-A01F-D08E10669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AE90585-5038-B041-9318-DC4B5DBC83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F9EB285-3BCE-0A46-9C5C-EFF5DBBE27B9}" type="slidenum">
              <a:rPr lang="fr-FR" altLang="fr-FR" sz="1200" smtClean="0"/>
              <a:pPr/>
              <a:t>8</a:t>
            </a:fld>
            <a:endParaRPr lang="fr-FR" altLang="fr-FR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F5331A7C-AE1F-E546-BCE8-28521E65D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57743CD-E7CC-C247-8E72-4A606646B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61F641B-E148-3041-BC1D-7D09DB1C8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1D4493-2F8E-A34F-A866-8719BD2B51CF}" type="slidenum">
              <a:rPr lang="fr-FR" altLang="fr-FR" sz="1200" smtClean="0"/>
              <a:pPr/>
              <a:t>9</a:t>
            </a:fld>
            <a:endParaRPr lang="fr-FR" altLang="fr-FR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1F46D155-715C-B741-8143-2E1FF8CE1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660F588-27D4-B64A-8F48-73AA7367A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FF5C063-A1C5-E944-AAF0-3E3365C98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AAC72D-4816-E542-B887-A83D4AD5B56E}" type="slidenum">
              <a:rPr lang="fr-FR" altLang="fr-FR" sz="1200" smtClean="0"/>
              <a:pPr/>
              <a:t>10</a:t>
            </a:fld>
            <a:endParaRPr lang="fr-FR" altLang="fr-FR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76A286B-BF56-7746-B4D8-070E58067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9B17842-7746-B64B-8E18-4A83358ED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A0361D8-F146-974F-8287-FB8EAAB58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232FAB-5B14-6A48-B9C5-CB16129A8399}" type="slidenum">
              <a:rPr lang="fr-FR" altLang="fr-FR" sz="1200" smtClean="0"/>
              <a:pPr/>
              <a:t>11</a:t>
            </a:fld>
            <a:endParaRPr lang="fr-FR" altLang="fr-FR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05FAD691-6DDF-C249-85CC-2258369C5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78C4C89-9FE4-D64A-B066-61310F7F6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421560-F83B-004D-8925-834E7340778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7249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9D11-8606-CD4A-A6FF-C5747F37C80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759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74998-F029-4F49-8F67-13050AE2ACE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853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6D11E-67B3-C447-85AD-FF6406A9BDA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326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13D24F-21A7-7646-93EA-097435F3B88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1373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829D7-D18B-1649-BD79-5C4BD8E7BB1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089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FB754-8A1C-A74F-B19A-55807FD12233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890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16C64-98BE-D14A-B680-2FF8130EE2DB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39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EF4EC-8CFB-B944-90EC-2D86C8EA2872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10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6E5A5E-C8FC-5140-A63E-587F3097554C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862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F2BA285-B562-AA4F-B0AA-8D583049080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199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13D24F-21A7-7646-93EA-097435F3B88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238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779A83-F80A-DB44-94F0-6EF713DA57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/>
              <a:t>La méthode des centres d’analyse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60BAEB5-C478-9B45-9278-1C3D4A908D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Méthode de coûts complets</a:t>
            </a:r>
          </a:p>
          <a:p>
            <a:pPr eaLnBrk="1" hangingPunct="1"/>
            <a:endParaRPr lang="fr-FR" altLang="fr-FR"/>
          </a:p>
        </p:txBody>
      </p:sp>
      <p:sp>
        <p:nvSpPr>
          <p:cNvPr id="16388" name="Espace réservé du pied de page 1">
            <a:extLst>
              <a:ext uri="{FF2B5EF4-FFF2-40B4-BE49-F238E27FC236}">
                <a16:creationId xmlns:a16="http://schemas.microsoft.com/office/drawing/2014/main" id="{F0CFAC15-C75F-4B44-8FB6-3EC58FED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16385" name="Espace réservé du numéro de diapositive 5">
            <a:extLst>
              <a:ext uri="{FF2B5EF4-FFF2-40B4-BE49-F238E27FC236}">
                <a16:creationId xmlns:a16="http://schemas.microsoft.com/office/drawing/2014/main" id="{463894C2-D9AE-0841-B711-FBCCF212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5E807C-5AF8-3240-B0DA-1AF14EF6F51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BE46CB-EA87-E34F-914F-E11583BC6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7"/>
    </mc:Choice>
    <mc:Fallback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565CBD5-76DB-F546-93AC-8C248BC42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600"/>
              <a:t>Exemple de la structure de co</a:t>
            </a:r>
            <a:r>
              <a:rPr lang="fr-FR" altLang="ja-JP" sz="3600"/>
              <a:t>ût d’un étudiant en Marketing</a:t>
            </a:r>
            <a:endParaRPr lang="fr-FR" altLang="fr-FR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77C4DC5-9E8A-8E4F-8324-BCA342853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 b="1"/>
              <a:t>Co</a:t>
            </a:r>
            <a:r>
              <a:rPr lang="fr-FR" altLang="ja-JP" sz="1800" b="1"/>
              <a:t>ûts directs</a:t>
            </a: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	secrétariat (heures de gestion du volet pédagogique du parcours)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     Heures d’enseignement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 b="1"/>
              <a:t>Coûts indirects</a:t>
            </a: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	Bibliothèque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Services techniques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Co</a:t>
            </a:r>
            <a:r>
              <a:rPr lang="fr-FR" altLang="ja-JP" sz="1800"/>
              <a:t>ûts administratifs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Loyer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Autres co</a:t>
            </a:r>
            <a:r>
              <a:rPr lang="fr-FR" altLang="ja-JP" sz="1800"/>
              <a:t>ûts indirects</a:t>
            </a:r>
            <a:endParaRPr lang="fr-FR" altLang="fr-FR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/>
          </a:p>
        </p:txBody>
      </p:sp>
      <p:sp>
        <p:nvSpPr>
          <p:cNvPr id="31756" name="Espace réservé du pied de page 1">
            <a:extLst>
              <a:ext uri="{FF2B5EF4-FFF2-40B4-BE49-F238E27FC236}">
                <a16:creationId xmlns:a16="http://schemas.microsoft.com/office/drawing/2014/main" id="{DA0C990E-CB99-1640-9E6C-13AF285F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1745" name="Espace réservé du numéro de diapositive 5">
            <a:extLst>
              <a:ext uri="{FF2B5EF4-FFF2-40B4-BE49-F238E27FC236}">
                <a16:creationId xmlns:a16="http://schemas.microsoft.com/office/drawing/2014/main" id="{AB59C4A8-5167-2D47-B2A0-DFB76F40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0AA7C9-1E95-F043-955A-C6641FD054A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31748" name="Line 4">
            <a:extLst>
              <a:ext uri="{FF2B5EF4-FFF2-40B4-BE49-F238E27FC236}">
                <a16:creationId xmlns:a16="http://schemas.microsoft.com/office/drawing/2014/main" id="{E09B515C-04D6-5147-8D28-5397ADBF4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09800"/>
            <a:ext cx="480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436A9B42-9393-FA4E-B7A6-574FBA42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505200"/>
            <a:ext cx="1828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Nb de livres</a:t>
            </a:r>
            <a:r>
              <a:rPr lang="fr-FR" altLang="ja-JP" sz="2000"/>
              <a:t> </a:t>
            </a:r>
            <a:endParaRPr lang="fr-FR" altLang="fr-FR" sz="2400"/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ED9ED08D-B868-8C42-9720-6016A23B7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191000"/>
            <a:ext cx="1828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Equipements</a:t>
            </a:r>
            <a:endParaRPr lang="fr-FR" altLang="fr-FR" sz="2400"/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F1654033-853C-8543-BA62-7B3453065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953000"/>
            <a:ext cx="1828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Infrastructure</a:t>
            </a:r>
            <a:endParaRPr lang="fr-FR" altLang="fr-FR" sz="2400"/>
          </a:p>
        </p:txBody>
      </p:sp>
      <p:sp>
        <p:nvSpPr>
          <p:cNvPr id="31752" name="Line 12">
            <a:extLst>
              <a:ext uri="{FF2B5EF4-FFF2-40B4-BE49-F238E27FC236}">
                <a16:creationId xmlns:a16="http://schemas.microsoft.com/office/drawing/2014/main" id="{07EC7380-82B3-A343-BAF7-5B6775FD7D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810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3" name="Line 13">
            <a:extLst>
              <a:ext uri="{FF2B5EF4-FFF2-40B4-BE49-F238E27FC236}">
                <a16:creationId xmlns:a16="http://schemas.microsoft.com/office/drawing/2014/main" id="{F303B7CF-EEC6-A547-95E3-3F462530F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419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4" name="Line 14">
            <a:extLst>
              <a:ext uri="{FF2B5EF4-FFF2-40B4-BE49-F238E27FC236}">
                <a16:creationId xmlns:a16="http://schemas.microsoft.com/office/drawing/2014/main" id="{D20993BB-12B3-104B-BD1A-CB73BC493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5" name="Line 16">
            <a:extLst>
              <a:ext uri="{FF2B5EF4-FFF2-40B4-BE49-F238E27FC236}">
                <a16:creationId xmlns:a16="http://schemas.microsoft.com/office/drawing/2014/main" id="{D5CF8473-287B-E147-838A-25EB798FF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510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AB8F1B-679E-1847-BE05-848291BF6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95"/>
    </mc:Choice>
    <mc:Fallback>
      <p:transition spd="slow" advTm="5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9" name="Espace réservé du pied de page 1">
            <a:extLst>
              <a:ext uri="{FF2B5EF4-FFF2-40B4-BE49-F238E27FC236}">
                <a16:creationId xmlns:a16="http://schemas.microsoft.com/office/drawing/2014/main" id="{F56B1093-C3AE-4649-9D09-ACCC10EC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3793" name="Espace réservé du numéro de diapositive 3">
            <a:extLst>
              <a:ext uri="{FF2B5EF4-FFF2-40B4-BE49-F238E27FC236}">
                <a16:creationId xmlns:a16="http://schemas.microsoft.com/office/drawing/2014/main" id="{92818ABE-07F5-0B43-9A44-8A89FF04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79BE99-F9C9-3346-B324-2C641F785542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017FF5F-B534-D647-9621-58C6B5FBC6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600"/>
              <a:t>Exemple de la structure de co</a:t>
            </a:r>
            <a:r>
              <a:rPr lang="fr-FR" altLang="ja-JP" sz="3600"/>
              <a:t>ût d’un étudiant en marketing</a:t>
            </a:r>
            <a:endParaRPr lang="fr-FR" altLang="fr-FR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2456F53-562F-4B42-B29F-7C4A345168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 b="1"/>
              <a:t>Co</a:t>
            </a:r>
            <a:r>
              <a:rPr lang="fr-FR" altLang="ja-JP" sz="1800" b="1"/>
              <a:t>ûts directs</a:t>
            </a: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	secrétariat (heures de gestion du volet pédagogique du parcours)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     Heures d’enseignement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 b="1"/>
              <a:t>Coûts indirects</a:t>
            </a: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1800"/>
              <a:t>	Bibliothèque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Equipements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Co</a:t>
            </a:r>
            <a:r>
              <a:rPr lang="fr-FR" altLang="ja-JP" sz="1800"/>
              <a:t>ûts administratifs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Loyer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18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	Autres co</a:t>
            </a:r>
            <a:r>
              <a:rPr lang="fr-FR" altLang="ja-JP" sz="1800"/>
              <a:t>ûts indirects</a:t>
            </a:r>
            <a:endParaRPr lang="fr-FR" altLang="fr-FR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/>
          </a:p>
        </p:txBody>
      </p:sp>
      <p:sp>
        <p:nvSpPr>
          <p:cNvPr id="33796" name="Line 4">
            <a:extLst>
              <a:ext uri="{FF2B5EF4-FFF2-40B4-BE49-F238E27FC236}">
                <a16:creationId xmlns:a16="http://schemas.microsoft.com/office/drawing/2014/main" id="{EBF6977D-056C-E146-8AD4-3BD806EB6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09800"/>
            <a:ext cx="480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0A5BC78C-2B3A-674F-A963-CD9812572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8100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E448B664-8417-664F-B2AD-D9AAB79E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00438"/>
            <a:ext cx="1828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NB livres, Cd,</a:t>
            </a:r>
            <a:endParaRPr lang="fr-FR" altLang="fr-FR" sz="2400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3C91D4F9-3F9F-C545-917D-14F637BAA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191000"/>
            <a:ext cx="1828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Equipements</a:t>
            </a:r>
            <a:endParaRPr lang="fr-FR" altLang="fr-FR" sz="2400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8874B5FC-65EA-644F-81F5-8572B0C7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953000"/>
            <a:ext cx="1828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/>
              <a:t>Infrastructure</a:t>
            </a:r>
            <a:endParaRPr lang="fr-FR" altLang="fr-FR" sz="2400"/>
          </a:p>
        </p:txBody>
      </p:sp>
      <p:sp>
        <p:nvSpPr>
          <p:cNvPr id="33801" name="Line 9">
            <a:extLst>
              <a:ext uri="{FF2B5EF4-FFF2-40B4-BE49-F238E27FC236}">
                <a16:creationId xmlns:a16="http://schemas.microsoft.com/office/drawing/2014/main" id="{D8F1DB79-A9B4-D048-A0E4-48CB85825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810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6E9A6E5E-5CB3-2047-A41C-664061717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4419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3" name="Line 11">
            <a:extLst>
              <a:ext uri="{FF2B5EF4-FFF2-40B4-BE49-F238E27FC236}">
                <a16:creationId xmlns:a16="http://schemas.microsoft.com/office/drawing/2014/main" id="{4DB25917-2C4F-F54C-9D37-B0BAE781BA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410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4" name="Line 12">
            <a:extLst>
              <a:ext uri="{FF2B5EF4-FFF2-40B4-BE49-F238E27FC236}">
                <a16:creationId xmlns:a16="http://schemas.microsoft.com/office/drawing/2014/main" id="{1BFAA852-E1F0-984B-83E4-18CBACB7AF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5105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5" name="Line 13">
            <a:extLst>
              <a:ext uri="{FF2B5EF4-FFF2-40B4-BE49-F238E27FC236}">
                <a16:creationId xmlns:a16="http://schemas.microsoft.com/office/drawing/2014/main" id="{B3B4AE74-65A5-9A45-A00F-9D1B4E9E9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419600"/>
            <a:ext cx="236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6" name="AutoShape 14">
            <a:extLst>
              <a:ext uri="{FF2B5EF4-FFF2-40B4-BE49-F238E27FC236}">
                <a16:creationId xmlns:a16="http://schemas.microsoft.com/office/drawing/2014/main" id="{52D71A3D-B46B-0A49-8AA6-7D800468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4797425"/>
            <a:ext cx="1800225" cy="914400"/>
          </a:xfrm>
          <a:prstGeom prst="wedgeEllipseCallout">
            <a:avLst>
              <a:gd name="adj1" fmla="val -42046"/>
              <a:gd name="adj2" fmla="val -10330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i="1"/>
              <a:t>Prorata marketing?</a:t>
            </a:r>
            <a:endParaRPr lang="fr-FR" altLang="fr-FR" sz="2400" i="1"/>
          </a:p>
        </p:txBody>
      </p:sp>
      <p:sp>
        <p:nvSpPr>
          <p:cNvPr id="33807" name="AutoShape 15">
            <a:extLst>
              <a:ext uri="{FF2B5EF4-FFF2-40B4-BE49-F238E27FC236}">
                <a16:creationId xmlns:a16="http://schemas.microsoft.com/office/drawing/2014/main" id="{170DE1A4-DF31-2647-B2B9-65A80C86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1752600" cy="609600"/>
          </a:xfrm>
          <a:prstGeom prst="wedgeEllipseCallout">
            <a:avLst>
              <a:gd name="adj1" fmla="val -28440"/>
              <a:gd name="adj2" fmla="val 8489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i="1"/>
              <a:t>H. utilisation?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i="1"/>
              <a:t>NB livre empruntés?</a:t>
            </a:r>
            <a:endParaRPr lang="fr-FR" altLang="fr-FR" sz="2400" i="1"/>
          </a:p>
        </p:txBody>
      </p:sp>
      <p:sp>
        <p:nvSpPr>
          <p:cNvPr id="33808" name="Rectangle 16">
            <a:extLst>
              <a:ext uri="{FF2B5EF4-FFF2-40B4-BE49-F238E27FC236}">
                <a16:creationId xmlns:a16="http://schemas.microsoft.com/office/drawing/2014/main" id="{1EB0FD80-9A27-8343-9DB5-EFD4DED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752600"/>
            <a:ext cx="7620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/>
              <a:t>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F9C8A4-4FBE-FB47-8BD2-43346EBBB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0"/>
    </mc:Choice>
    <mc:Fallback>
      <p:transition spd="slow" advTm="2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Espace réservé du pied de page 1">
            <a:extLst>
              <a:ext uri="{FF2B5EF4-FFF2-40B4-BE49-F238E27FC236}">
                <a16:creationId xmlns:a16="http://schemas.microsoft.com/office/drawing/2014/main" id="{BBC9143C-A675-0D49-8CCD-4A0B3B3C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5841" name="Espace réservé du numéro de diapositive 3">
            <a:extLst>
              <a:ext uri="{FF2B5EF4-FFF2-40B4-BE49-F238E27FC236}">
                <a16:creationId xmlns:a16="http://schemas.microsoft.com/office/drawing/2014/main" id="{472EAD0D-6371-A34B-A19E-C58D0D7D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86AF16-BBA5-5B49-98F2-69DCCE93B9E6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19A08F94-D8AD-5D44-84BA-33E67F7B2A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/>
              <a:t>1. Les centres d’analyse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F7FC223-0CEA-1948-92E1-E7F7B557195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9138"/>
            <a:ext cx="7772400" cy="4114800"/>
          </a:xfrm>
        </p:spPr>
        <p:txBody>
          <a:bodyPr/>
          <a:lstStyle/>
          <a:p>
            <a:pPr eaLnBrk="1" hangingPunct="1"/>
            <a:r>
              <a:rPr lang="fr-FR" altLang="fr-FR"/>
              <a:t>Méthode de calcul des co</a:t>
            </a:r>
            <a:r>
              <a:rPr lang="fr-FR" altLang="ja-JP"/>
              <a:t>ûts complets</a:t>
            </a:r>
          </a:p>
          <a:p>
            <a:pPr eaLnBrk="1" hangingPunct="1"/>
            <a:r>
              <a:rPr lang="fr-FR" altLang="ja-JP"/>
              <a:t>Surmonter le problème des charges indirectes</a:t>
            </a:r>
          </a:p>
          <a:p>
            <a:pPr lvl="1" eaLnBrk="1" hangingPunct="1"/>
            <a:r>
              <a:rPr lang="fr-FR" altLang="fr-FR"/>
              <a:t>Répartition la plus pertinente possible</a:t>
            </a:r>
          </a:p>
          <a:p>
            <a:pPr lvl="1" eaLnBrk="1" hangingPunct="1"/>
            <a:r>
              <a:rPr lang="fr-FR" altLang="fr-FR"/>
              <a:t>Clés de répartition à choisir </a:t>
            </a:r>
            <a:r>
              <a:rPr lang="fr-FR" altLang="fr-FR" sz="2000" i="1"/>
              <a:t>(données dans les énoncés, dans la vraie vie c</a:t>
            </a:r>
            <a:r>
              <a:rPr lang="ja-JP" altLang="fr-FR" sz="2000" i="1"/>
              <a:t>’</a:t>
            </a:r>
            <a:r>
              <a:rPr lang="fr-FR" altLang="ja-JP" sz="2000" i="1"/>
              <a:t>est au CG de choisir et de justifier son choix)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576489-D008-E342-B7B6-AD75BE9DA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4"/>
    </mc:Choice>
    <mc:Fallback>
      <p:transition spd="slow" advTm="1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>
            <a:extLst>
              <a:ext uri="{FF2B5EF4-FFF2-40B4-BE49-F238E27FC236}">
                <a16:creationId xmlns:a16="http://schemas.microsoft.com/office/drawing/2014/main" id="{FEAADAE6-743F-D244-8500-E2DBE0AD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1.1. Définition, typologie des centres d’analyse</a:t>
            </a:r>
          </a:p>
        </p:txBody>
      </p:sp>
      <p:sp>
        <p:nvSpPr>
          <p:cNvPr id="37890" name="Espace réservé du contenu 2">
            <a:extLst>
              <a:ext uri="{FF2B5EF4-FFF2-40B4-BE49-F238E27FC236}">
                <a16:creationId xmlns:a16="http://schemas.microsoft.com/office/drawing/2014/main" id="{117BD1EB-08D8-024A-B214-43607790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/>
              <a:t>Un centre d’analyse : </a:t>
            </a:r>
          </a:p>
          <a:p>
            <a:pPr lvl="1"/>
            <a:r>
              <a:rPr lang="fr-FR" altLang="fr-FR"/>
              <a:t>subdivision de l’unité comptable où sont regroupées les charges </a:t>
            </a:r>
            <a:r>
              <a:rPr lang="fr-FR" altLang="fr-FR" b="1"/>
              <a:t>incorporables</a:t>
            </a:r>
            <a:r>
              <a:rPr lang="fr-FR" altLang="fr-FR"/>
              <a:t> qui le concerne.</a:t>
            </a:r>
          </a:p>
          <a:p>
            <a:pPr lvl="1"/>
            <a:r>
              <a:rPr lang="fr-FR" altLang="fr-FR"/>
              <a:t>Division comptable</a:t>
            </a:r>
            <a:r>
              <a:rPr lang="fr-FR" altLang="fr-FR" u="sng">
                <a:solidFill>
                  <a:srgbClr val="FF0000"/>
                </a:solidFill>
              </a:rPr>
              <a:t> </a:t>
            </a:r>
            <a:r>
              <a:rPr lang="fr-FR" altLang="fr-FR" b="1" u="sng">
                <a:solidFill>
                  <a:srgbClr val="FF0000"/>
                </a:solidFill>
              </a:rPr>
              <a:t>pertinente</a:t>
            </a:r>
            <a:r>
              <a:rPr lang="fr-FR" altLang="fr-FR" u="sng">
                <a:solidFill>
                  <a:srgbClr val="FF0000"/>
                </a:solidFill>
              </a:rPr>
              <a:t> pour l</a:t>
            </a:r>
            <a:r>
              <a:rPr lang="ja-JP" altLang="fr-FR" u="sng">
                <a:solidFill>
                  <a:srgbClr val="FF0000"/>
                </a:solidFill>
              </a:rPr>
              <a:t>’</a:t>
            </a:r>
            <a:r>
              <a:rPr lang="fr-FR" altLang="ja-JP" u="sng">
                <a:solidFill>
                  <a:srgbClr val="FF0000"/>
                </a:solidFill>
              </a:rPr>
              <a:t>analyse :  </a:t>
            </a:r>
            <a:r>
              <a:rPr lang="fr-FR" altLang="ja-JP"/>
              <a:t>un département, un service, un </a:t>
            </a:r>
            <a:r>
              <a:rPr lang="fr-FR" altLang="ja-JP" b="1"/>
              <a:t>centre de responsabilité, centres de travail (organigramme).</a:t>
            </a:r>
            <a:endParaRPr lang="fr-FR" altLang="ja-JP"/>
          </a:p>
          <a:p>
            <a:pPr lvl="1">
              <a:buFontTx/>
              <a:buNone/>
            </a:pPr>
            <a:endParaRPr lang="fr-FR" altLang="fr-FR"/>
          </a:p>
        </p:txBody>
      </p:sp>
      <p:sp>
        <p:nvSpPr>
          <p:cNvPr id="37892" name="Espace réservé du pied de page 1">
            <a:extLst>
              <a:ext uri="{FF2B5EF4-FFF2-40B4-BE49-F238E27FC236}">
                <a16:creationId xmlns:a16="http://schemas.microsoft.com/office/drawing/2014/main" id="{BD029856-3C9B-E841-915C-F388C6CF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7891" name="Espace réservé du numéro de diapositive 3">
            <a:extLst>
              <a:ext uri="{FF2B5EF4-FFF2-40B4-BE49-F238E27FC236}">
                <a16:creationId xmlns:a16="http://schemas.microsoft.com/office/drawing/2014/main" id="{C12C4BD4-FDC5-8E49-AF4A-980750F3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987FBC-63F0-A040-BB9F-04B3B1D4475A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02D513-E522-BC40-89C6-81261224F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1"/>
    </mc:Choice>
    <mc:Fallback>
      <p:transition spd="slow" advTm="2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>
            <a:extLst>
              <a:ext uri="{FF2B5EF4-FFF2-40B4-BE49-F238E27FC236}">
                <a16:creationId xmlns:a16="http://schemas.microsoft.com/office/drawing/2014/main" id="{CD8407F4-555F-F24C-BAA6-3FA98EC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1.1. Définition, typologie des centres d’analyse</a:t>
            </a:r>
          </a:p>
        </p:txBody>
      </p:sp>
      <p:sp>
        <p:nvSpPr>
          <p:cNvPr id="38914" name="Espace réservé du contenu 2">
            <a:extLst>
              <a:ext uri="{FF2B5EF4-FFF2-40B4-BE49-F238E27FC236}">
                <a16:creationId xmlns:a16="http://schemas.microsoft.com/office/drawing/2014/main" id="{53E03E0E-BDCE-E948-BB3D-5699766D0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/>
              <a:t>Exemple IAE: </a:t>
            </a:r>
          </a:p>
          <a:p>
            <a:pPr lvl="1"/>
            <a:r>
              <a:rPr lang="fr-FR" altLang="fr-FR"/>
              <a:t>Secrétariat pédagogique</a:t>
            </a:r>
          </a:p>
          <a:p>
            <a:pPr lvl="1"/>
            <a:r>
              <a:rPr lang="fr-FR" altLang="fr-FR"/>
              <a:t>Logistique</a:t>
            </a:r>
          </a:p>
          <a:p>
            <a:pPr lvl="1"/>
            <a:r>
              <a:rPr lang="fr-FR" altLang="fr-FR"/>
              <a:t>Direction </a:t>
            </a:r>
          </a:p>
          <a:p>
            <a:pPr lvl="1"/>
            <a:r>
              <a:rPr lang="fr-FR" altLang="ja-JP"/>
              <a:t>Service communication</a:t>
            </a:r>
          </a:p>
          <a:p>
            <a:pPr lvl="1"/>
            <a:r>
              <a:rPr lang="fr-FR" altLang="ja-JP"/>
              <a:t>Relations internationales</a:t>
            </a:r>
          </a:p>
          <a:p>
            <a:pPr lvl="1"/>
            <a:r>
              <a:rPr lang="fr-FR" altLang="ja-JP"/>
              <a:t>Relations entreprises</a:t>
            </a:r>
          </a:p>
          <a:p>
            <a:pPr lvl="1"/>
            <a:r>
              <a:rPr lang="fr-FR" altLang="ja-JP"/>
              <a:t>Enseignement</a:t>
            </a:r>
          </a:p>
          <a:p>
            <a:pPr lvl="1">
              <a:buFontTx/>
              <a:buNone/>
            </a:pPr>
            <a:endParaRPr lang="fr-FR" altLang="fr-FR"/>
          </a:p>
        </p:txBody>
      </p:sp>
      <p:sp>
        <p:nvSpPr>
          <p:cNvPr id="38916" name="Espace réservé du pied de page 1">
            <a:extLst>
              <a:ext uri="{FF2B5EF4-FFF2-40B4-BE49-F238E27FC236}">
                <a16:creationId xmlns:a16="http://schemas.microsoft.com/office/drawing/2014/main" id="{A50B50DC-976D-074B-8053-3DC1FEE8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8915" name="Espace réservé du numéro de diapositive 3">
            <a:extLst>
              <a:ext uri="{FF2B5EF4-FFF2-40B4-BE49-F238E27FC236}">
                <a16:creationId xmlns:a16="http://schemas.microsoft.com/office/drawing/2014/main" id="{A01F000A-E3B9-3547-9558-7549F401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49EA53-AA1E-7348-A403-9C3025B9F76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4BFDCD-07C5-374B-B381-1ED1FDD6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24"/>
    </mc:Choice>
    <mc:Fallback>
      <p:transition spd="slow" advTm="6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Espace réservé du pied de page 1">
            <a:extLst>
              <a:ext uri="{FF2B5EF4-FFF2-40B4-BE49-F238E27FC236}">
                <a16:creationId xmlns:a16="http://schemas.microsoft.com/office/drawing/2014/main" id="{AE15F7DF-D181-4C4B-BF53-13F291DC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39937" name="Espace réservé du numéro de diapositive 3">
            <a:extLst>
              <a:ext uri="{FF2B5EF4-FFF2-40B4-BE49-F238E27FC236}">
                <a16:creationId xmlns:a16="http://schemas.microsoft.com/office/drawing/2014/main" id="{60179291-960C-444E-835A-0F43F3DA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07F9BB-EAA5-2C4A-A61E-319378DA1633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EDE49E5-379D-8344-9AF5-1BA267E6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/>
              <a:t>1.1. Définition, typologie des centres d’analyse</a:t>
            </a:r>
            <a:endParaRPr lang="fr-FR" altLang="fr-FR" sz="4400">
              <a:solidFill>
                <a:schemeClr val="tx2"/>
              </a:solidFill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EA35C23-0284-8F4A-AB29-E46DFD2B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FR" altLang="fr-FR" sz="2800"/>
              <a:t>Un centre d</a:t>
            </a:r>
            <a:r>
              <a:rPr lang="ja-JP" altLang="fr-FR" sz="2800"/>
              <a:t>’</a:t>
            </a:r>
            <a:r>
              <a:rPr lang="fr-FR" altLang="ja-JP" sz="2800"/>
              <a:t>analyse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Centres doivent </a:t>
            </a:r>
            <a:r>
              <a:rPr lang="fr-FR" altLang="ja-JP" sz="2400"/>
              <a:t>être </a:t>
            </a:r>
            <a:r>
              <a:rPr lang="fr-FR" altLang="ja-JP" sz="2400" b="1"/>
              <a:t>homogènes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fr-FR" sz="2000"/>
              <a:t>Regrouper des activités proches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Être indépendants</a:t>
            </a:r>
          </a:p>
          <a:p>
            <a:pPr lvl="2" eaLnBrk="1" hangingPunct="1">
              <a:lnSpc>
                <a:spcPct val="90000"/>
              </a:lnSpc>
            </a:pPr>
            <a:endParaRPr lang="fr-FR" altLang="ja-JP" sz="2000"/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fr-FR" altLang="ja-JP" sz="2000"/>
              <a:t>Exemple 1 : Secrétariat pédagogique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Inscriptions, planning, suivi pédagogique, diplomation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fr-FR" altLang="ja-JP" sz="2000"/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fr-FR" altLang="ja-JP" sz="2000"/>
              <a:t>Exemple 2 : Relations internationales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Suivi des partenariats à l’international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Suivi pédagogique des étudiants à l’international, des étudiants étrangers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fr-FR" altLang="fr-FR" sz="2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28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523B79-0FAB-B541-A06C-34D4B24EE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9"/>
    </mc:Choice>
    <mc:Fallback>
      <p:transition spd="slow" advTm="6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Espace réservé du pied de page 1">
            <a:extLst>
              <a:ext uri="{FF2B5EF4-FFF2-40B4-BE49-F238E27FC236}">
                <a16:creationId xmlns:a16="http://schemas.microsoft.com/office/drawing/2014/main" id="{21C7E49F-728C-9C4E-970C-17FD994F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41985" name="Espace réservé du numéro de diapositive 3">
            <a:extLst>
              <a:ext uri="{FF2B5EF4-FFF2-40B4-BE49-F238E27FC236}">
                <a16:creationId xmlns:a16="http://schemas.microsoft.com/office/drawing/2014/main" id="{85D35D2B-0DE8-7045-93DC-07B530E4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A274F6-B3D0-3C49-B591-D4ADDA2A51AE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0756A0D-79E7-3C4A-93E1-75E1656E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/>
              <a:t>1.1. Définition, typologie des centres d’analyse</a:t>
            </a:r>
            <a:endParaRPr lang="fr-FR" altLang="fr-FR" sz="4400">
              <a:solidFill>
                <a:schemeClr val="tx2"/>
              </a:solidFill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7D82172-F283-864B-811F-7D8DED494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eaLnBrk="1" hangingPunct="1">
              <a:lnSpc>
                <a:spcPct val="90000"/>
              </a:lnSpc>
              <a:buFontTx/>
              <a:buNone/>
            </a:pPr>
            <a:endParaRPr lang="fr-FR" altLang="fr-FR" sz="2000"/>
          </a:p>
          <a:p>
            <a:pPr eaLnBrk="1" hangingPunct="1">
              <a:lnSpc>
                <a:spcPct val="90000"/>
              </a:lnSpc>
            </a:pPr>
            <a:r>
              <a:rPr lang="fr-FR" altLang="fr-FR" sz="2800"/>
              <a:t>On distingue les </a:t>
            </a:r>
            <a:r>
              <a:rPr lang="fr-FR" altLang="fr-FR" sz="2800" b="1"/>
              <a:t>centres opérationnels </a:t>
            </a:r>
            <a:r>
              <a:rPr lang="fr-FR" altLang="fr-FR" sz="2800"/>
              <a:t>(divisés en centres principaux et en centres auxiliaires).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fr-FR" altLang="fr-FR"/>
              <a:t>Essentiel de leur activité consacré à l’objet de coût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fr-FR" altLang="fr-FR"/>
          </a:p>
          <a:p>
            <a:pPr eaLnBrk="1" hangingPunct="1">
              <a:lnSpc>
                <a:spcPct val="90000"/>
              </a:lnSpc>
            </a:pPr>
            <a:r>
              <a:rPr lang="fr-FR" altLang="fr-FR" sz="2800"/>
              <a:t>Des centres de </a:t>
            </a:r>
            <a:r>
              <a:rPr lang="fr-FR" altLang="fr-FR" sz="2800" b="1"/>
              <a:t>structures</a:t>
            </a:r>
            <a:r>
              <a:rPr lang="fr-FR" altLang="fr-FR" sz="2800"/>
              <a:t> (administration générale, Direction)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28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98963E-60D8-5A47-9533-918FABA99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54"/>
    </mc:Choice>
    <mc:Fallback>
      <p:transition spd="slow" advTm="5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Espace réservé du pied de page 1">
            <a:extLst>
              <a:ext uri="{FF2B5EF4-FFF2-40B4-BE49-F238E27FC236}">
                <a16:creationId xmlns:a16="http://schemas.microsoft.com/office/drawing/2014/main" id="{FF0E1A71-AE03-8249-BA45-AA059FAE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44033" name="Espace réservé du numéro de diapositive 3">
            <a:extLst>
              <a:ext uri="{FF2B5EF4-FFF2-40B4-BE49-F238E27FC236}">
                <a16:creationId xmlns:a16="http://schemas.microsoft.com/office/drawing/2014/main" id="{DB1D29C3-D4EC-074A-B867-2C6714F8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B418FF-353B-2A4F-8299-2F71F2BCDCD9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2662B46-E4FD-364D-A37F-B0C69BDCA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/>
              <a:t>1.1. Définition, typologie des centres d’analyse</a:t>
            </a:r>
            <a:endParaRPr lang="fr-FR" altLang="fr-FR" sz="4400">
              <a:solidFill>
                <a:schemeClr val="tx2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11855C0-8311-9842-9EB1-35C3DAC63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eaLnBrk="1" hangingPunct="1">
              <a:lnSpc>
                <a:spcPct val="90000"/>
              </a:lnSpc>
              <a:buFontTx/>
              <a:buNone/>
            </a:pPr>
            <a:endParaRPr lang="fr-FR" altLang="fr-FR" sz="2000"/>
          </a:p>
          <a:p>
            <a:pPr eaLnBrk="1" hangingPunct="1">
              <a:lnSpc>
                <a:spcPct val="90000"/>
              </a:lnSpc>
            </a:pPr>
            <a:r>
              <a:rPr lang="fr-FR" altLang="fr-FR" sz="2800"/>
              <a:t>On distingue les </a:t>
            </a:r>
            <a:r>
              <a:rPr lang="fr-FR" altLang="fr-FR" sz="2800" b="1"/>
              <a:t>centres opérationnels </a:t>
            </a:r>
            <a:r>
              <a:rPr lang="fr-FR" altLang="fr-FR" sz="2800"/>
              <a:t>(divisés en centres principaux et en centres auxiliaires).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fr-FR" altLang="fr-FR" sz="2400"/>
              <a:t>Essentiel de leur activité consacré à l’objet de coût 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</a:pPr>
            <a:r>
              <a:rPr lang="fr-FR" altLang="fr-FR" i="1">
                <a:solidFill>
                  <a:schemeClr val="accent2"/>
                </a:solidFill>
              </a:rPr>
              <a:t>Secrétariat pédagogique, Logistique</a:t>
            </a:r>
            <a:r>
              <a:rPr lang="is-IS" altLang="fr-FR" i="1">
                <a:solidFill>
                  <a:schemeClr val="accent2"/>
                </a:solidFill>
              </a:rPr>
              <a:t>…</a:t>
            </a:r>
            <a:endParaRPr lang="fr-FR" altLang="fr-FR" i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fr-FR" altLang="fr-FR"/>
          </a:p>
          <a:p>
            <a:pPr eaLnBrk="1" hangingPunct="1">
              <a:lnSpc>
                <a:spcPct val="90000"/>
              </a:lnSpc>
            </a:pPr>
            <a:r>
              <a:rPr lang="fr-FR" altLang="fr-FR" sz="2800"/>
              <a:t>Des centres de </a:t>
            </a:r>
            <a:r>
              <a:rPr lang="fr-FR" altLang="fr-FR" sz="2800" b="1"/>
              <a:t>structures</a:t>
            </a:r>
            <a:r>
              <a:rPr lang="fr-FR" altLang="fr-FR" sz="2800"/>
              <a:t> (administration générale)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fr-FR" altLang="fr-FR" sz="2400" i="1">
                <a:solidFill>
                  <a:schemeClr val="accent2"/>
                </a:solidFill>
              </a:rPr>
              <a:t>Direction ,Communication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ja-JP" sz="28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1D87A0-B232-754D-96CE-96AEF53B8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37"/>
    </mc:Choice>
    <mc:Fallback>
      <p:transition spd="slow" advTm="2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Espace réservé du pied de page 1">
            <a:extLst>
              <a:ext uri="{FF2B5EF4-FFF2-40B4-BE49-F238E27FC236}">
                <a16:creationId xmlns:a16="http://schemas.microsoft.com/office/drawing/2014/main" id="{D40BF5C0-C20B-104D-87EE-5DAC33CD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46081" name="Espace réservé du numéro de diapositive 3">
            <a:extLst>
              <a:ext uri="{FF2B5EF4-FFF2-40B4-BE49-F238E27FC236}">
                <a16:creationId xmlns:a16="http://schemas.microsoft.com/office/drawing/2014/main" id="{F892B195-69E0-C249-BD53-08D5687A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38184E-05A3-3840-ADBA-07C0AF28A9F1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4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EED5020C-AF94-2946-B952-72786821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La distinction centres principaux/auxiliaires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E80033D-B488-904A-8D4A-F7236F7AE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/>
              <a:t>Centres principaux </a:t>
            </a:r>
          </a:p>
          <a:p>
            <a:pPr lvl="1" eaLnBrk="1" hangingPunct="1"/>
            <a:r>
              <a:rPr lang="fr-FR" altLang="fr-FR" sz="2000"/>
              <a:t>Centres opérationnels tels que ateliers, distribution</a:t>
            </a:r>
          </a:p>
          <a:p>
            <a:pPr lvl="1" eaLnBrk="1" hangingPunct="1"/>
            <a:r>
              <a:rPr lang="fr-FR" altLang="fr-FR" sz="2000"/>
              <a:t>Lien direct avec l</a:t>
            </a:r>
            <a:r>
              <a:rPr lang="ja-JP" altLang="fr-FR" sz="2000"/>
              <a:t>’</a:t>
            </a:r>
            <a:r>
              <a:rPr lang="fr-FR" altLang="ja-JP" sz="2000"/>
              <a:t>activité de production au sens large </a:t>
            </a:r>
          </a:p>
          <a:p>
            <a:pPr eaLnBrk="1" hangingPunct="1"/>
            <a:r>
              <a:rPr lang="fr-FR" altLang="fr-FR" sz="2400"/>
              <a:t>Centres auxiliaires</a:t>
            </a:r>
          </a:p>
          <a:p>
            <a:pPr lvl="1" eaLnBrk="1" hangingPunct="1"/>
            <a:r>
              <a:rPr lang="fr-FR" altLang="fr-FR" sz="2000"/>
              <a:t>Centres de support à l</a:t>
            </a:r>
            <a:r>
              <a:rPr lang="ja-JP" altLang="fr-FR" sz="2000"/>
              <a:t>’</a:t>
            </a:r>
            <a:r>
              <a:rPr lang="fr-FR" altLang="ja-JP" sz="2000"/>
              <a:t>activité (gestion des ressources humaines, maintenance des services informatiques..)</a:t>
            </a:r>
          </a:p>
          <a:p>
            <a:pPr lvl="1" eaLnBrk="1" hangingPunct="1"/>
            <a:endParaRPr lang="fr-FR" altLang="fr-FR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C8A5A6-2B78-1B49-9E6F-04E345459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00"/>
    </mc:Choice>
    <mc:Fallback>
      <p:transition spd="slow" advTm="1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Espace réservé du pied de page 1">
            <a:extLst>
              <a:ext uri="{FF2B5EF4-FFF2-40B4-BE49-F238E27FC236}">
                <a16:creationId xmlns:a16="http://schemas.microsoft.com/office/drawing/2014/main" id="{0E1304D5-C944-FC46-8D71-5D0FC1D2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48129" name="Espace réservé du numéro de diapositive 3">
            <a:extLst>
              <a:ext uri="{FF2B5EF4-FFF2-40B4-BE49-F238E27FC236}">
                <a16:creationId xmlns:a16="http://schemas.microsoft.com/office/drawing/2014/main" id="{252B439C-7B9B-DF41-B172-E40B4D39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4BFA3B-FC74-7043-9B43-5C3DB27CB5C3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3FACC7D-7D53-2844-B786-84419A2FA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chemeClr val="tx2"/>
                </a:solidFill>
              </a:rPr>
              <a:t>La distinction centres principaux/auxiliaires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8509E50-0F59-C848-B551-17F72DDB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/>
              <a:t>Centres principaux </a:t>
            </a:r>
          </a:p>
          <a:p>
            <a:pPr lvl="1" eaLnBrk="1" hangingPunct="1"/>
            <a:r>
              <a:rPr lang="fr-FR" altLang="fr-FR" sz="2000"/>
              <a:t>Centres opérationnels à l’IAE</a:t>
            </a:r>
          </a:p>
          <a:p>
            <a:pPr lvl="2" eaLnBrk="1" hangingPunct="1">
              <a:buFontTx/>
              <a:buChar char="–"/>
            </a:pPr>
            <a:r>
              <a:rPr lang="fr-FR" altLang="ja-JP" sz="2000" i="1">
                <a:solidFill>
                  <a:schemeClr val="accent2"/>
                </a:solidFill>
              </a:rPr>
              <a:t>Secrétariats pédagogiques, Enseignement, Une partie Relations internationales</a:t>
            </a:r>
          </a:p>
          <a:p>
            <a:pPr eaLnBrk="1" hangingPunct="1"/>
            <a:r>
              <a:rPr lang="fr-FR" altLang="fr-FR" sz="2400"/>
              <a:t>Centres auxiliaires</a:t>
            </a:r>
          </a:p>
          <a:p>
            <a:pPr lvl="1" eaLnBrk="1" hangingPunct="1"/>
            <a:r>
              <a:rPr lang="fr-FR" altLang="fr-FR" sz="2000"/>
              <a:t>Centres de support à l</a:t>
            </a:r>
            <a:r>
              <a:rPr lang="ja-JP" altLang="fr-FR" sz="2000"/>
              <a:t>’</a:t>
            </a:r>
            <a:r>
              <a:rPr lang="fr-FR" altLang="ja-JP" sz="2000"/>
              <a:t>activité d’enseignement</a:t>
            </a:r>
          </a:p>
          <a:p>
            <a:pPr lvl="2" eaLnBrk="1" hangingPunct="1">
              <a:buFontTx/>
              <a:buChar char="–"/>
            </a:pPr>
            <a:r>
              <a:rPr lang="fr-FR" altLang="ja-JP" sz="2000" i="1">
                <a:solidFill>
                  <a:schemeClr val="accent2"/>
                </a:solidFill>
              </a:rPr>
              <a:t>Logistique,  Une partie des RI, Relations entreprise</a:t>
            </a:r>
          </a:p>
          <a:p>
            <a:pPr lvl="1" eaLnBrk="1" hangingPunct="1"/>
            <a:endParaRPr lang="fr-FR" altLang="fr-FR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1A2E30-F1CE-F546-97F7-4C3E128F8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5"/>
    </mc:Choice>
    <mc:Fallback>
      <p:transition spd="slow" advTm="2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DE12D6-DAB2-8041-861E-CD710395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Master MUTI- C. Marsal- Année 2018-2019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2FD49C-7745-D44F-9680-41416EC6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EF4EC-8CFB-B944-90EC-2D86C8EA2872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5BFD2A-91A2-0441-992F-5B7C2537C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25" y="0"/>
            <a:ext cx="7031750" cy="685800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45F84E-BB8F-5D4D-B5F9-3C0F375B46D8}"/>
              </a:ext>
            </a:extLst>
          </p:cNvPr>
          <p:cNvCxnSpPr/>
          <p:nvPr/>
        </p:nvCxnSpPr>
        <p:spPr bwMode="auto">
          <a:xfrm flipV="1">
            <a:off x="611560" y="4581128"/>
            <a:ext cx="576064" cy="360040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DF6FCA-DD80-704E-B5B7-79EDCB3E5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>
            <a:extLst>
              <a:ext uri="{FF2B5EF4-FFF2-40B4-BE49-F238E27FC236}">
                <a16:creationId xmlns:a16="http://schemas.microsoft.com/office/drawing/2014/main" id="{593D463D-5B15-CD42-A9C6-9D4DDFED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Typologie fonctionnelle des centres d’analyse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4AB78FEF-1B66-1044-AC71-C0ED3BB3147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0180" name="Espace réservé du pied de page 1">
            <a:extLst>
              <a:ext uri="{FF2B5EF4-FFF2-40B4-BE49-F238E27FC236}">
                <a16:creationId xmlns:a16="http://schemas.microsoft.com/office/drawing/2014/main" id="{DDCECA72-667E-A548-AC81-9B54E77D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47A62CA8-C3B1-6842-8C99-E4B6058E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D144D8-011C-774F-8A74-6003678B51C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09C90C-D2E4-2F43-92DD-83576BB86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8"/>
    </mc:Choice>
    <mc:Fallback>
      <p:transition spd="slow" advTm="3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>
            <a:extLst>
              <a:ext uri="{FF2B5EF4-FFF2-40B4-BE49-F238E27FC236}">
                <a16:creationId xmlns:a16="http://schemas.microsoft.com/office/drawing/2014/main" id="{A7C26618-0540-3F4D-BC43-9B0739CB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Sommaire</a:t>
            </a:r>
          </a:p>
        </p:txBody>
      </p:sp>
      <p:sp>
        <p:nvSpPr>
          <p:cNvPr id="18434" name="Espace réservé du contenu 2">
            <a:extLst>
              <a:ext uri="{FF2B5EF4-FFF2-40B4-BE49-F238E27FC236}">
                <a16:creationId xmlns:a16="http://schemas.microsoft.com/office/drawing/2014/main" id="{5CD290DD-E98D-7445-B579-45CFDD13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/>
              <a:t>Introduction</a:t>
            </a:r>
          </a:p>
          <a:p>
            <a:pPr lvl="1"/>
            <a:r>
              <a:rPr lang="fr-FR" altLang="fr-FR" dirty="0"/>
              <a:t>Objet de coût, objet de marge</a:t>
            </a:r>
          </a:p>
          <a:p>
            <a:pPr lvl="1"/>
            <a:r>
              <a:rPr lang="fr-FR" altLang="fr-FR" dirty="0"/>
              <a:t>PB des coûts directs et indirects, variables, Fixes</a:t>
            </a:r>
          </a:p>
          <a:p>
            <a:pPr lvl="1"/>
            <a:r>
              <a:rPr lang="fr-FR" altLang="fr-FR" dirty="0"/>
              <a:t>Illustration rapide</a:t>
            </a:r>
          </a:p>
          <a:p>
            <a:r>
              <a:rPr lang="fr-FR" altLang="fr-FR" dirty="0"/>
              <a:t>Les centres d’analyse</a:t>
            </a:r>
          </a:p>
          <a:p>
            <a:pPr lvl="1"/>
            <a:r>
              <a:rPr lang="fr-FR" altLang="fr-FR" dirty="0"/>
              <a:t>Définitions et typologie</a:t>
            </a:r>
          </a:p>
          <a:p>
            <a:pPr lvl="1"/>
            <a:r>
              <a:rPr lang="fr-FR" altLang="fr-FR" dirty="0"/>
              <a:t>Répartition des charges indirectes</a:t>
            </a:r>
          </a:p>
          <a:p>
            <a:pPr lvl="1"/>
            <a:r>
              <a:rPr lang="fr-FR" altLang="fr-FR" dirty="0"/>
              <a:t>Illustration</a:t>
            </a:r>
          </a:p>
          <a:p>
            <a:pPr lvl="1"/>
            <a:endParaRPr lang="fr-FR" altLang="fr-FR" dirty="0"/>
          </a:p>
        </p:txBody>
      </p:sp>
      <p:sp>
        <p:nvSpPr>
          <p:cNvPr id="18436" name="Espace réservé du pied de page 1">
            <a:extLst>
              <a:ext uri="{FF2B5EF4-FFF2-40B4-BE49-F238E27FC236}">
                <a16:creationId xmlns:a16="http://schemas.microsoft.com/office/drawing/2014/main" id="{2ADD890E-5C8F-634E-88B3-51C6FE20C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  <a:endParaRPr lang="fr-FR" altLang="fr-FR" sz="1400" dirty="0"/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454738C7-83C5-4D4B-A53B-27C62550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39EBEF-3AAD-1344-9421-77CD3390A9B9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EE8B65-736E-314F-9C73-5788CC2A9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3"/>
    </mc:Choice>
    <mc:Fallback>
      <p:transition spd="slow" advTm="2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49DBB8BF-B9B9-2F4C-A68C-EF22C47FF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Objet de coût, objet de marge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488797B-ED8B-4F41-8852-A7A22CC184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400" b="1" u="sng"/>
              <a:t>Objet de coût</a:t>
            </a:r>
            <a:r>
              <a:rPr lang="fr-FR" altLang="fr-FR" sz="2400"/>
              <a:t> : élément pour lequel une mesure distincte du coût semble pertinente (produit, service, département…).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Coût d’un diplôme, une heure de cours, un service administratif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Certains des objets de coûts sont des </a:t>
            </a:r>
            <a:r>
              <a:rPr lang="fr-FR" altLang="fr-FR" sz="2400" b="1" u="sng"/>
              <a:t>objets de marge</a:t>
            </a:r>
            <a:r>
              <a:rPr lang="fr-FR" altLang="fr-FR" sz="2400"/>
              <a:t> (Lorino, 2001) : ils génèrent des coûts mais aussi des revenus.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	Un diplôme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sp>
        <p:nvSpPr>
          <p:cNvPr id="19457" name="Espace réservé du pied de page 4">
            <a:extLst>
              <a:ext uri="{FF2B5EF4-FFF2-40B4-BE49-F238E27FC236}">
                <a16:creationId xmlns:a16="http://schemas.microsoft.com/office/drawing/2014/main" id="{33D006F9-EDFB-C247-8986-FD07A1E6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19458" name="Espace réservé du numéro de diapositive 5">
            <a:extLst>
              <a:ext uri="{FF2B5EF4-FFF2-40B4-BE49-F238E27FC236}">
                <a16:creationId xmlns:a16="http://schemas.microsoft.com/office/drawing/2014/main" id="{2B587E67-A917-0441-A7AB-4C7FD178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DB83B7-5178-5D4C-9B90-6EB08236EF8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4EFF3-718F-3845-8E6C-5B3515063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94"/>
    </mc:Choice>
    <mc:Fallback>
      <p:transition spd="slow" advTm="6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>
            <a:extLst>
              <a:ext uri="{FF2B5EF4-FFF2-40B4-BE49-F238E27FC236}">
                <a16:creationId xmlns:a16="http://schemas.microsoft.com/office/drawing/2014/main" id="{5A7600C1-F113-1448-A42C-D53059564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Typologie des coûts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D2515D1-46ED-F141-BD7B-08267FC397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800"/>
              <a:t>Co</a:t>
            </a:r>
            <a:r>
              <a:rPr lang="fr-FR" altLang="ja-JP" sz="2800"/>
              <a:t>ûts directs (CD) versus coûts indirects (CI)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CD est un co</a:t>
            </a:r>
            <a:r>
              <a:rPr lang="fr-FR" altLang="ja-JP" sz="2400"/>
              <a:t>ût qui peut être affecté sans calcul à un objet de coût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 papier consommé pour les examens, le salaire d’une heure de cours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ja-JP" sz="2400"/>
              <a:t>CI est un coût qui fait l’objet d’un calcul intermédiaire de </a:t>
            </a:r>
            <a:r>
              <a:rPr lang="fr-FR" altLang="ja-JP" sz="2400" b="1">
                <a:solidFill>
                  <a:schemeClr val="hlink"/>
                </a:solidFill>
              </a:rPr>
              <a:t>répartition</a:t>
            </a:r>
            <a:endParaRPr lang="fr-FR" altLang="ja-JP" sz="2400"/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 salaire d’une secrétaire (en charge de plusieurs diplômes)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Les frais d’entretiens d’un bâtiment utilisé par deux ou trois UFR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sp>
        <p:nvSpPr>
          <p:cNvPr id="21505" name="Espace réservé du pied de page 4">
            <a:extLst>
              <a:ext uri="{FF2B5EF4-FFF2-40B4-BE49-F238E27FC236}">
                <a16:creationId xmlns:a16="http://schemas.microsoft.com/office/drawing/2014/main" id="{3E2C3C3D-A3E3-144E-9A42-4E58CF86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21506" name="Espace réservé du numéro de diapositive 5">
            <a:extLst>
              <a:ext uri="{FF2B5EF4-FFF2-40B4-BE49-F238E27FC236}">
                <a16:creationId xmlns:a16="http://schemas.microsoft.com/office/drawing/2014/main" id="{759A136B-61E7-994F-A48C-D2A389E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276259-D5EB-2A4C-A123-A5B1EFE4394B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0A28B3-DAAB-0349-9FFB-6FEDE8871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46"/>
    </mc:Choice>
    <mc:Fallback>
      <p:transition spd="slow" advTm="12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62C5C6BE-238A-E94F-B3BF-AD8679442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Typologie des coûts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B02BC02-8BCA-7B45-A03B-86A7A7F0A8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800"/>
              <a:t>Co</a:t>
            </a:r>
            <a:r>
              <a:rPr lang="fr-FR" altLang="ja-JP" sz="2800"/>
              <a:t>ûts Variables (CV) versus coûts fixes (CF)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CV est un co</a:t>
            </a:r>
            <a:r>
              <a:rPr lang="fr-FR" altLang="ja-JP" sz="2400"/>
              <a:t>ût qui varie proportionnellement à l’activité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 papier consommé pour les examens, le salaire d’une heure de cours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ja-JP" sz="2400"/>
              <a:t>CF est un coût qui ne varie pas proportionnellement à l’activité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 salaire d’une secrétaire (en charge de plusieurs diplômes)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Les frais d’entretiens d’un bâtiment utilisé par deux ou trois UFR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sp>
        <p:nvSpPr>
          <p:cNvPr id="23553" name="Espace réservé du pied de page 4">
            <a:extLst>
              <a:ext uri="{FF2B5EF4-FFF2-40B4-BE49-F238E27FC236}">
                <a16:creationId xmlns:a16="http://schemas.microsoft.com/office/drawing/2014/main" id="{34BC077F-ACF0-5A49-9B3D-1DC8887C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23554" name="Espace réservé du numéro de diapositive 5">
            <a:extLst>
              <a:ext uri="{FF2B5EF4-FFF2-40B4-BE49-F238E27FC236}">
                <a16:creationId xmlns:a16="http://schemas.microsoft.com/office/drawing/2014/main" id="{8B2D40E3-15EA-EC4E-BCA1-09DD05CC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8C02DD-ED1C-C54B-8D2F-327484E583C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146C4C-63CF-5243-ABF4-349A6E256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77"/>
    </mc:Choice>
    <mc:Fallback>
      <p:transition spd="slow" advTm="13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B9FC310-63FF-294E-92EB-BB28AB798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/>
              <a:t>Exemple de la structure de co</a:t>
            </a:r>
            <a:r>
              <a:rPr lang="fr-FR" altLang="ja-JP" sz="3200"/>
              <a:t>ût d’un étudiant marketing</a:t>
            </a:r>
            <a:endParaRPr lang="fr-FR" altLang="fr-FR" sz="2400" b="1">
              <a:solidFill>
                <a:srgbClr val="00009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3A5D7BA-FCC9-C64D-9739-0722989C4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800"/>
              <a:t>Ecole Supmarket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Des salles de cours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ja-JP" sz="2400"/>
              <a:t>3 parcours (marketing, finance, culture)</a:t>
            </a:r>
          </a:p>
          <a:p>
            <a:pPr lvl="2" eaLnBrk="1" hangingPunct="1">
              <a:lnSpc>
                <a:spcPct val="90000"/>
              </a:lnSpc>
            </a:pPr>
            <a:r>
              <a:rPr lang="fr-FR" altLang="ja-JP" sz="2000"/>
              <a:t>Une secrétaire pédagogique par parcours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Une bibliothèque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Un espace détente (équipements informatiques)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sp>
        <p:nvSpPr>
          <p:cNvPr id="25604" name="Espace réservé du pied de page 1">
            <a:extLst>
              <a:ext uri="{FF2B5EF4-FFF2-40B4-BE49-F238E27FC236}">
                <a16:creationId xmlns:a16="http://schemas.microsoft.com/office/drawing/2014/main" id="{55762151-5DE6-754C-A81B-CD340A84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25601" name="Espace réservé du numéro de diapositive 5">
            <a:extLst>
              <a:ext uri="{FF2B5EF4-FFF2-40B4-BE49-F238E27FC236}">
                <a16:creationId xmlns:a16="http://schemas.microsoft.com/office/drawing/2014/main" id="{71FE7B01-34E5-9A43-B4E8-1BC6343C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52F560-25EC-5740-8DD2-1B02FE7D9A22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1ACBB3-8AF7-CC4E-B9B4-DA81D845C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6"/>
    </mc:Choice>
    <mc:Fallback>
      <p:transition spd="slow" advTm="2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CCC5833-EC2A-D044-BABD-9E366E1E7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3200"/>
              <a:t>Exemple de la structure de co</a:t>
            </a:r>
            <a:r>
              <a:rPr lang="fr-FR" altLang="ja-JP" sz="3200"/>
              <a:t>ût d’un étudiant marketing</a:t>
            </a:r>
            <a:endParaRPr lang="fr-FR" altLang="fr-FR" sz="2400" b="1">
              <a:solidFill>
                <a:srgbClr val="000090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44D0E75-B29E-B04C-8384-05CCF03BA8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800"/>
              <a:t>Ecole Supmarket  (suite)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Un espace détente (équipements informatiques)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Deux salles de visio conférence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Administration générale (gestion du personnel, finance)</a:t>
            </a:r>
            <a:endParaRPr lang="fr-FR" altLang="ja-JP" sz="2400"/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Services techniques (entretien des locaux, gestion des achats…)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400"/>
              <a:t>Une cafétéria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sp>
        <p:nvSpPr>
          <p:cNvPr id="27652" name="Espace réservé du pied de page 1">
            <a:extLst>
              <a:ext uri="{FF2B5EF4-FFF2-40B4-BE49-F238E27FC236}">
                <a16:creationId xmlns:a16="http://schemas.microsoft.com/office/drawing/2014/main" id="{126F7AD1-BB32-D245-A43D-0B2E6D02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27649" name="Espace réservé du numéro de diapositive 5">
            <a:extLst>
              <a:ext uri="{FF2B5EF4-FFF2-40B4-BE49-F238E27FC236}">
                <a16:creationId xmlns:a16="http://schemas.microsoft.com/office/drawing/2014/main" id="{68E71A05-5532-9D4E-8AC2-DA2EC23E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71931D-4E5E-AA42-87EB-85E1F178D96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2E8932-D4C5-1E46-89EC-0AE82313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9"/>
    </mc:Choice>
    <mc:Fallback>
      <p:transition spd="slow" advTm="1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9D909AA-12A2-4C45-9F1D-54F437591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sz="3200"/>
              <a:t>Exemple de la structure de co</a:t>
            </a:r>
            <a:r>
              <a:rPr lang="fr-FR" altLang="ja-JP" sz="3200"/>
              <a:t>ût d’un étudiant marketing</a:t>
            </a:r>
            <a:endParaRPr lang="fr-FR" altLang="fr-FR" sz="2400" b="1">
              <a:solidFill>
                <a:srgbClr val="000090"/>
              </a:solidFill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15601ED-E22E-F848-A454-032C46D44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</a:rPr>
              <a:t>Co</a:t>
            </a:r>
            <a:r>
              <a:rPr lang="fr-FR" altLang="ja-JP" sz="2400" b="1">
                <a:solidFill>
                  <a:schemeClr val="accent2"/>
                </a:solidFill>
              </a:rPr>
              <a:t>ûts directs</a:t>
            </a:r>
            <a:endParaRPr lang="fr-FR" altLang="ja-JP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2400"/>
              <a:t>	Charges administratives du parcours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2400"/>
              <a:t>	Charges d’enseignement du parcours marketing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2400" b="1">
                <a:solidFill>
                  <a:schemeClr val="accent2"/>
                </a:solidFill>
              </a:rPr>
              <a:t>Coûts indirects</a:t>
            </a:r>
            <a:endParaRPr lang="fr-FR" altLang="ja-JP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ja-JP" sz="2400"/>
              <a:t>	Charges administratives générales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Services techniques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Bibliothèque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    La cafétéria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	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/>
          </a:p>
        </p:txBody>
      </p:sp>
      <p:sp>
        <p:nvSpPr>
          <p:cNvPr id="29700" name="Espace réservé du pied de page 1">
            <a:extLst>
              <a:ext uri="{FF2B5EF4-FFF2-40B4-BE49-F238E27FC236}">
                <a16:creationId xmlns:a16="http://schemas.microsoft.com/office/drawing/2014/main" id="{C05FFE24-D554-4E46-AD6E-0902D492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/>
              <a:t>Master MUTI- C. Marsal- Année 2018-2019</a:t>
            </a:r>
          </a:p>
        </p:txBody>
      </p:sp>
      <p:sp>
        <p:nvSpPr>
          <p:cNvPr id="29697" name="Espace réservé du numéro de diapositive 5">
            <a:extLst>
              <a:ext uri="{FF2B5EF4-FFF2-40B4-BE49-F238E27FC236}">
                <a16:creationId xmlns:a16="http://schemas.microsoft.com/office/drawing/2014/main" id="{FBB1170C-B616-C440-8AD7-C85B491B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36738-BBC7-1F42-88E2-7F234713721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4C8F11-B284-5145-B527-A158C30F4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0"/>
    </mc:Choice>
    <mc:Fallback>
      <p:transition spd="slow" advTm="6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{7D5722F4-C877-8F4A-8151-500434E2C1E3}tf10001072</Template>
  <TotalTime>1254</TotalTime>
  <Words>900</Words>
  <Application>Microsoft Macintosh PowerPoint</Application>
  <PresentationFormat>Affichage à l'écran (4:3)</PresentationFormat>
  <Paragraphs>233</Paragraphs>
  <Slides>20</Slides>
  <Notes>15</Notes>
  <HiddenSlides>0</HiddenSlides>
  <MMClips>20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メイリオ</vt:lpstr>
      <vt:lpstr>ＭＳ Ｐゴシック</vt:lpstr>
      <vt:lpstr>Arial</vt:lpstr>
      <vt:lpstr>Franklin Gothic Book</vt:lpstr>
      <vt:lpstr>Rognage</vt:lpstr>
      <vt:lpstr>La méthode des centres d’analyse</vt:lpstr>
      <vt:lpstr>Présentation PowerPoint</vt:lpstr>
      <vt:lpstr>Sommaire</vt:lpstr>
      <vt:lpstr>Objet de coût, objet de marge</vt:lpstr>
      <vt:lpstr>Typologie des coûts</vt:lpstr>
      <vt:lpstr>Typologie des coûts</vt:lpstr>
      <vt:lpstr>Exemple de la structure de coût d’un étudiant marketing</vt:lpstr>
      <vt:lpstr>Exemple de la structure de coût d’un étudiant marketing</vt:lpstr>
      <vt:lpstr>Exemple de la structure de coût d’un étudiant marketing</vt:lpstr>
      <vt:lpstr>Exemple de la structure de coût d’un étudiant en Marketing</vt:lpstr>
      <vt:lpstr>Exemple de la structure de coût d’un étudiant en marketing</vt:lpstr>
      <vt:lpstr>1. Les centres d’analyse</vt:lpstr>
      <vt:lpstr>1.1. Définition, typologie des centres d’analyse</vt:lpstr>
      <vt:lpstr>1.1. Définition, typologie des centres d’analyse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Typologie fonctionnelle des centres d’analyse</vt:lpstr>
    </vt:vector>
  </TitlesOfParts>
  <Company>IAE de Dijon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Contrôle de gestion (1)</dc:title>
  <dc:creator>christine marsal</dc:creator>
  <cp:lastModifiedBy>Utilisateur Microsoft Office</cp:lastModifiedBy>
  <cp:revision>106</cp:revision>
  <cp:lastPrinted>2017-09-25T10:42:40Z</cp:lastPrinted>
  <dcterms:created xsi:type="dcterms:W3CDTF">2011-11-07T15:10:39Z</dcterms:created>
  <dcterms:modified xsi:type="dcterms:W3CDTF">2018-09-21T16:19:31Z</dcterms:modified>
</cp:coreProperties>
</file>