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5" r:id="rId4"/>
    <p:sldId id="264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3B90E-5439-40B9-8962-B7E8AD714A9D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3AE72-E78B-4B19-AEA5-12DF13E40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683568" y="332656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988839"/>
            <a:ext cx="6624736" cy="4357221"/>
          </a:xfrm>
          <a:prstGeom prst="rect">
            <a:avLst/>
          </a:prstGeom>
          <a:noFill/>
          <a:ln w="9525">
            <a:solidFill>
              <a:srgbClr val="95B3D7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632848" cy="417646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	Energy </a:t>
            </a:r>
            <a:r>
              <a:rPr lang="en-US" sz="2400" dirty="0" smtClean="0">
                <a:solidFill>
                  <a:schemeClr val="tx1"/>
                </a:solidFill>
              </a:rPr>
              <a:t>consumption has been both a support and a consequence of this </a:t>
            </a:r>
            <a:r>
              <a:rPr lang="en-US" sz="2400" dirty="0" smtClean="0">
                <a:solidFill>
                  <a:srgbClr val="C00000"/>
                </a:solidFill>
              </a:rPr>
              <a:t>growth / rise / boom / peak 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smtClean="0">
                <a:solidFill>
                  <a:srgbClr val="C00000"/>
                </a:solidFill>
              </a:rPr>
              <a:t>rising/ expanding / soaring / jumping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from </a:t>
            </a:r>
            <a:r>
              <a:rPr lang="en-US" sz="2400" dirty="0" smtClean="0">
                <a:solidFill>
                  <a:srgbClr val="C00000"/>
                </a:solidFill>
              </a:rPr>
              <a:t>slightly/ a little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less than 1 billion tons of oil equivalent in nineteen hundred (1900), to almost 13 billion tons today.</a:t>
            </a:r>
          </a:p>
          <a:p>
            <a:pPr algn="l"/>
            <a:endParaRPr lang="fr-FR" sz="2400" dirty="0" smtClean="0">
              <a:solidFill>
                <a:srgbClr val="0070C0"/>
              </a:solidFill>
            </a:endParaRPr>
          </a:p>
          <a:p>
            <a:pPr algn="l"/>
            <a:r>
              <a:rPr lang="fr-FR" sz="2400" dirty="0" smtClean="0">
                <a:solidFill>
                  <a:srgbClr val="0070C0"/>
                </a:solidFill>
              </a:rPr>
              <a:t>ANTONYMS</a:t>
            </a:r>
          </a:p>
          <a:p>
            <a:pPr algn="l"/>
            <a:r>
              <a:rPr lang="fr-FR" sz="2400" dirty="0" smtClean="0">
                <a:solidFill>
                  <a:srgbClr val="0070C0"/>
                </a:solidFill>
              </a:rPr>
              <a:t>a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fall</a:t>
            </a:r>
            <a:r>
              <a:rPr lang="fr-FR" sz="2400" dirty="0" smtClean="0">
                <a:solidFill>
                  <a:srgbClr val="0070C0"/>
                </a:solidFill>
              </a:rPr>
              <a:t> / a drop / a </a:t>
            </a:r>
            <a:r>
              <a:rPr lang="fr-FR" sz="2400" dirty="0" err="1" smtClean="0">
                <a:solidFill>
                  <a:srgbClr val="0070C0"/>
                </a:solidFill>
              </a:rPr>
              <a:t>decline</a:t>
            </a:r>
            <a:r>
              <a:rPr lang="fr-FR" sz="2400" dirty="0" smtClean="0">
                <a:solidFill>
                  <a:srgbClr val="0070C0"/>
                </a:solidFill>
              </a:rPr>
              <a:t> / a collapse </a:t>
            </a:r>
          </a:p>
          <a:p>
            <a:pPr algn="l"/>
            <a:r>
              <a:rPr lang="fr-FR" sz="2400" dirty="0" smtClean="0">
                <a:solidFill>
                  <a:srgbClr val="0070C0"/>
                </a:solidFill>
              </a:rPr>
              <a:t>t</a:t>
            </a:r>
            <a:r>
              <a:rPr lang="fr-FR" sz="2400" dirty="0" smtClean="0">
                <a:solidFill>
                  <a:srgbClr val="0070C0"/>
                </a:solidFill>
              </a:rPr>
              <a:t>o </a:t>
            </a:r>
            <a:r>
              <a:rPr lang="fr-FR" sz="2400" dirty="0" err="1" smtClean="0">
                <a:solidFill>
                  <a:srgbClr val="0070C0"/>
                </a:solidFill>
              </a:rPr>
              <a:t>plummet</a:t>
            </a:r>
            <a:r>
              <a:rPr lang="fr-FR" sz="2400" dirty="0" smtClean="0">
                <a:solidFill>
                  <a:srgbClr val="0070C0"/>
                </a:solidFill>
              </a:rPr>
              <a:t> / to go down / to </a:t>
            </a:r>
            <a:r>
              <a:rPr lang="fr-FR" sz="2400" dirty="0" err="1" smtClean="0">
                <a:solidFill>
                  <a:srgbClr val="0070C0"/>
                </a:solidFill>
              </a:rPr>
              <a:t>plunge</a:t>
            </a:r>
            <a:r>
              <a:rPr lang="fr-FR" sz="2400" dirty="0" smtClean="0">
                <a:solidFill>
                  <a:srgbClr val="0070C0"/>
                </a:solidFill>
              </a:rPr>
              <a:t> / to </a:t>
            </a:r>
            <a:r>
              <a:rPr lang="fr-FR" sz="2400" dirty="0" err="1" smtClean="0">
                <a:solidFill>
                  <a:srgbClr val="0070C0"/>
                </a:solidFill>
              </a:rPr>
              <a:t>slump</a:t>
            </a:r>
            <a:endParaRPr lang="fr-FR" sz="2400" dirty="0" smtClean="0">
              <a:solidFill>
                <a:srgbClr val="0070C0"/>
              </a:solidFill>
            </a:endParaRPr>
          </a:p>
          <a:p>
            <a:pPr algn="l"/>
            <a:r>
              <a:rPr lang="fr-FR" sz="2400" dirty="0" err="1" smtClean="0">
                <a:solidFill>
                  <a:srgbClr val="0070C0"/>
                </a:solidFill>
              </a:rPr>
              <a:t>m</a:t>
            </a:r>
            <a:r>
              <a:rPr lang="fr-FR" sz="2400" dirty="0" err="1" smtClean="0">
                <a:solidFill>
                  <a:srgbClr val="0070C0"/>
                </a:solidFill>
              </a:rPr>
              <a:t>oderately</a:t>
            </a:r>
            <a:r>
              <a:rPr lang="fr-FR" sz="2400" dirty="0" smtClean="0">
                <a:solidFill>
                  <a:srgbClr val="0070C0"/>
                </a:solidFill>
              </a:rPr>
              <a:t>		</a:t>
            </a:r>
            <a:r>
              <a:rPr lang="fr-FR" sz="2400" dirty="0" err="1" smtClean="0">
                <a:solidFill>
                  <a:srgbClr val="0070C0"/>
                </a:solidFill>
              </a:rPr>
              <a:t>significantly</a:t>
            </a:r>
            <a:r>
              <a:rPr lang="fr-FR" sz="2400" dirty="0" smtClean="0">
                <a:solidFill>
                  <a:srgbClr val="0070C0"/>
                </a:solidFill>
              </a:rPr>
              <a:t>		</a:t>
            </a:r>
            <a:r>
              <a:rPr lang="fr-FR" sz="2400" dirty="0" err="1" smtClean="0">
                <a:solidFill>
                  <a:srgbClr val="0070C0"/>
                </a:solidFill>
              </a:rPr>
              <a:t>dramatically</a:t>
            </a:r>
            <a:endParaRPr lang="fr-FR" sz="2400" dirty="0" smtClean="0">
              <a:solidFill>
                <a:srgbClr val="0070C0"/>
              </a:solidFill>
            </a:endParaRPr>
          </a:p>
          <a:p>
            <a:pPr algn="l"/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2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683568" y="476672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683568" y="476672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060848"/>
            <a:ext cx="5688632" cy="3828508"/>
          </a:xfrm>
          <a:prstGeom prst="rect">
            <a:avLst/>
          </a:prstGeom>
          <a:noFill/>
          <a:ln w="9525">
            <a:solidFill>
              <a:srgbClr val="365F9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7664896" cy="3145904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In 2013, oil </a:t>
            </a:r>
            <a:r>
              <a:rPr lang="en-US" sz="2400" dirty="0" smtClean="0">
                <a:solidFill>
                  <a:srgbClr val="C00000"/>
                </a:solidFill>
              </a:rPr>
              <a:t>accounted for </a:t>
            </a:r>
            <a:r>
              <a:rPr lang="en-US" sz="2400" dirty="0" smtClean="0">
                <a:solidFill>
                  <a:schemeClr val="tx1"/>
                </a:solidFill>
              </a:rPr>
              <a:t>one third of the global primary energy consumption, coal for 30%, and natural gas for almost 24%. Then come electricity resources, such as hydro for 7%, nuclear energy for 4%, and modern renewable energies such as wind, geothermal and solar for only 2%.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683568" y="476672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755576" y="260648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844824"/>
            <a:ext cx="5976664" cy="4541584"/>
          </a:xfrm>
          <a:prstGeom prst="rect">
            <a:avLst/>
          </a:prstGeom>
          <a:noFill/>
          <a:ln w="9525">
            <a:solidFill>
              <a:srgbClr val="365F9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4248472" cy="5760640"/>
          </a:xfrm>
          <a:prstGeom prst="rect">
            <a:avLst/>
          </a:prstGeom>
          <a:noFill/>
          <a:ln w="9525">
            <a:solidFill>
              <a:srgbClr val="365F91"/>
            </a:solidFill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76672"/>
            <a:ext cx="4061420" cy="5760640"/>
          </a:xfrm>
          <a:prstGeom prst="rect">
            <a:avLst/>
          </a:prstGeom>
          <a:noFill/>
          <a:ln w="9525">
            <a:solidFill>
              <a:srgbClr val="365F9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7848872" cy="396044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	Saudi </a:t>
            </a:r>
            <a:r>
              <a:rPr lang="en-US" sz="2400" dirty="0" smtClean="0">
                <a:solidFill>
                  <a:schemeClr val="tx1"/>
                </a:solidFill>
              </a:rPr>
              <a:t>Arabia, Russia and the United States are the 3 main producers, but only the US is among the top 3 consumers, along with China and Japan.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	Therefore</a:t>
            </a:r>
            <a:r>
              <a:rPr lang="en-US" sz="2400" dirty="0" smtClean="0">
                <a:solidFill>
                  <a:schemeClr val="tx1"/>
                </a:solidFill>
              </a:rPr>
              <a:t>, two thirds of the oil produced is for export. The main exporting regions are </a:t>
            </a: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 smtClean="0">
                <a:solidFill>
                  <a:schemeClr val="tx1"/>
                </a:solidFill>
              </a:rPr>
              <a:t>Middle East, the Former Soviet Union, and West Africa. The main regions relying on foreign imports for their oil </a:t>
            </a:r>
            <a:r>
              <a:rPr lang="en-US" sz="2400" dirty="0" smtClean="0">
                <a:solidFill>
                  <a:schemeClr val="tx1"/>
                </a:solidFill>
              </a:rPr>
              <a:t>supply </a:t>
            </a:r>
            <a:r>
              <a:rPr lang="en-US" sz="2400" dirty="0" smtClean="0">
                <a:solidFill>
                  <a:schemeClr val="tx1"/>
                </a:solidFill>
              </a:rPr>
              <a:t>are Europe, China, and the United States. Although the </a:t>
            </a:r>
            <a:r>
              <a:rPr lang="en-US" sz="2400" dirty="0" smtClean="0">
                <a:solidFill>
                  <a:schemeClr val="tx1"/>
                </a:solidFill>
              </a:rPr>
              <a:t>US </a:t>
            </a:r>
            <a:r>
              <a:rPr lang="en-US" sz="2400" dirty="0" smtClean="0">
                <a:solidFill>
                  <a:schemeClr val="tx1"/>
                </a:solidFill>
              </a:rPr>
              <a:t>has recently reduced its imports with the local development of unconventional </a:t>
            </a:r>
            <a:r>
              <a:rPr lang="en-US" sz="2400" dirty="0" smtClean="0">
                <a:solidFill>
                  <a:schemeClr val="tx1"/>
                </a:solidFill>
              </a:rPr>
              <a:t>production.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grpSp>
        <p:nvGrpSpPr>
          <p:cNvPr id="2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683568" y="476672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8136904" cy="396044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en-US" sz="2400" b="1" dirty="0" smtClean="0">
                <a:solidFill>
                  <a:srgbClr val="C00000"/>
                </a:solidFill>
              </a:rPr>
              <a:t>CONCLUSION : TRANSITION MARKETS</a:t>
            </a:r>
          </a:p>
          <a:p>
            <a:pPr algn="just"/>
            <a:r>
              <a:rPr lang="en-US" sz="2600" dirty="0" smtClean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en-US" sz="2600" dirty="0" smtClean="0">
                <a:solidFill>
                  <a:schemeClr val="tx1"/>
                </a:solidFill>
              </a:rPr>
              <a:t>	The </a:t>
            </a:r>
            <a:r>
              <a:rPr lang="en-US" sz="2600" dirty="0" smtClean="0">
                <a:solidFill>
                  <a:schemeClr val="tx1"/>
                </a:solidFill>
              </a:rPr>
              <a:t>Middle-East still remains a key area for consuming countries, especially those in Asia.</a:t>
            </a:r>
          </a:p>
          <a:p>
            <a:pPr algn="just"/>
            <a:r>
              <a:rPr lang="en-US" sz="2600" dirty="0" smtClean="0">
                <a:solidFill>
                  <a:schemeClr val="tx1"/>
                </a:solidFill>
              </a:rPr>
              <a:t> 	To extract crude oil or natural gas from underground and transform it into usable petroleum products, </a:t>
            </a:r>
            <a:r>
              <a:rPr lang="en-US" sz="2600" dirty="0" smtClean="0">
                <a:solidFill>
                  <a:schemeClr val="tx1"/>
                </a:solidFill>
              </a:rPr>
              <a:t>the </a:t>
            </a:r>
            <a:r>
              <a:rPr lang="en-US" sz="2600" dirty="0" smtClean="0">
                <a:solidFill>
                  <a:schemeClr val="tx1"/>
                </a:solidFill>
              </a:rPr>
              <a:t>oil &amp; gas industry needs efficient markets capable of connecting supply and demand from everywhere in the world in the most optimal way. </a:t>
            </a:r>
            <a:endParaRPr lang="en-US" sz="2600" dirty="0" smtClean="0">
              <a:solidFill>
                <a:schemeClr val="tx1"/>
              </a:solidFill>
            </a:endParaRPr>
          </a:p>
          <a:p>
            <a:pPr algn="just"/>
            <a:r>
              <a:rPr lang="en-US" sz="2600" dirty="0" smtClean="0">
                <a:solidFill>
                  <a:schemeClr val="tx1"/>
                </a:solidFill>
              </a:rPr>
              <a:t>	</a:t>
            </a:r>
            <a:r>
              <a:rPr lang="en-US" sz="2600" b="1" i="1" dirty="0" smtClean="0">
                <a:solidFill>
                  <a:srgbClr val="C00000"/>
                </a:solidFill>
              </a:rPr>
              <a:t>This </a:t>
            </a:r>
            <a:r>
              <a:rPr lang="en-US" sz="2600" b="1" i="1" dirty="0" smtClean="0">
                <a:solidFill>
                  <a:srgbClr val="C00000"/>
                </a:solidFill>
              </a:rPr>
              <a:t>is a crucial step along the oil &amp; natural gas chain.</a:t>
            </a:r>
          </a:p>
          <a:p>
            <a:pPr algn="just"/>
            <a:endParaRPr lang="en-US" dirty="0"/>
          </a:p>
        </p:txBody>
      </p:sp>
      <p:grpSp>
        <p:nvGrpSpPr>
          <p:cNvPr id="2" name="Groupe 5"/>
          <p:cNvGrpSpPr>
            <a:grpSpLocks noGrp="1"/>
          </p:cNvGrpSpPr>
          <p:nvPr>
            <p:ph type="ctrTitle"/>
          </p:nvPr>
        </p:nvGrpSpPr>
        <p:grpSpPr bwMode="auto">
          <a:xfrm>
            <a:off x="683568" y="476672"/>
            <a:ext cx="7772400" cy="1470025"/>
            <a:chOff x="971600" y="188640"/>
            <a:chExt cx="7760217" cy="1224136"/>
          </a:xfrm>
        </p:grpSpPr>
        <p:sp>
          <p:nvSpPr>
            <p:cNvPr id="6" name="ZoneTexte 3"/>
            <p:cNvSpPr txBox="1"/>
            <p:nvPr/>
          </p:nvSpPr>
          <p:spPr>
            <a:xfrm>
              <a:off x="971600" y="601449"/>
              <a:ext cx="7272823" cy="435702"/>
            </a:xfrm>
            <a:prstGeom prst="rect">
              <a:avLst/>
            </a:pr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33000">
                  <a:schemeClr val="tx1">
                    <a:lumMod val="95000"/>
                    <a:lumOff val="5000"/>
                  </a:schemeClr>
                </a:gs>
                <a:gs pos="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</a:gradFill>
          </p:spPr>
          <p:txBody>
            <a:bodyPr>
              <a:spAutoFit/>
            </a:bodyPr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800" b="1" dirty="0">
                  <a:solidFill>
                    <a:schemeClr val="bg2">
                      <a:lumMod val="50000"/>
                    </a:schemeClr>
                  </a:solidFill>
                  <a:latin typeface="+mn-lt"/>
                </a:rPr>
                <a:t>          </a:t>
              </a:r>
              <a:r>
                <a:rPr lang="fr-FR" sz="2800" b="1" dirty="0" smtClean="0">
                  <a:solidFill>
                    <a:srgbClr val="FFFF00"/>
                  </a:solidFill>
                  <a:latin typeface="+mn-lt"/>
                </a:rPr>
                <a:t>THE ENERGY SCENE</a:t>
              </a:r>
              <a:endParaRPr lang="fr-FR" sz="2800" b="1" dirty="0">
                <a:solidFill>
                  <a:srgbClr val="FFFF00"/>
                </a:solidFill>
                <a:latin typeface="+mn-lt"/>
              </a:endParaRPr>
            </a:p>
          </p:txBody>
        </p:sp>
        <p:pic>
          <p:nvPicPr>
            <p:cNvPr id="7" name="Imag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48264" y="188640"/>
              <a:ext cx="1783553" cy="1224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85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Dough</dc:creator>
  <cp:lastModifiedBy>John Dough</cp:lastModifiedBy>
  <cp:revision>16</cp:revision>
  <dcterms:created xsi:type="dcterms:W3CDTF">2015-09-21T13:33:41Z</dcterms:created>
  <dcterms:modified xsi:type="dcterms:W3CDTF">2015-09-28T16:07:23Z</dcterms:modified>
</cp:coreProperties>
</file>