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99ABF0-A189-4A72-A0F4-15552B52D968}" type="datetimeFigureOut">
              <a:rPr lang="fr-FR" smtClean="0"/>
              <a:t>15/09/2025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40C74E-F6CE-4B13-A628-B14473C58E45}" type="slidenum">
              <a:rPr lang="fr-FR" smtClean="0"/>
              <a:t>‹N°›</a:t>
            </a:fld>
            <a:endParaRPr lang="fr-FR"/>
          </a:p>
        </p:txBody>
      </p:sp>
    </p:spTree>
    <p:extLst>
      <p:ext uri="{BB962C8B-B14F-4D97-AF65-F5344CB8AC3E}">
        <p14:creationId xmlns:p14="http://schemas.microsoft.com/office/powerpoint/2010/main" val="2934625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6B8965-78A0-4169-B053-DA1CB3BEFF83}" type="slidenum">
              <a:rPr lang="fr-FR" smtClean="0"/>
              <a:t>3</a:t>
            </a:fld>
            <a:endParaRPr lang="fr-FR" dirty="0"/>
          </a:p>
        </p:txBody>
      </p:sp>
    </p:spTree>
    <p:extLst>
      <p:ext uri="{BB962C8B-B14F-4D97-AF65-F5344CB8AC3E}">
        <p14:creationId xmlns:p14="http://schemas.microsoft.com/office/powerpoint/2010/main" val="3893672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29515F08-067D-4155-A340-9A1BC641EAE2}" type="datetimeFigureOut">
              <a:rPr lang="fr-FR" smtClean="0"/>
              <a:t>15/09/2025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1793912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9515F08-067D-4155-A340-9A1BC641EAE2}" type="datetimeFigureOut">
              <a:rPr lang="fr-FR" smtClean="0"/>
              <a:t>15/09/2025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3501486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9515F08-067D-4155-A340-9A1BC641EAE2}" type="datetimeFigureOut">
              <a:rPr lang="fr-FR" smtClean="0"/>
              <a:t>15/09/2025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1833042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9515F08-067D-4155-A340-9A1BC641EAE2}" type="datetimeFigureOut">
              <a:rPr lang="fr-FR" smtClean="0"/>
              <a:t>15/09/2025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456487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29515F08-067D-4155-A340-9A1BC641EAE2}" type="datetimeFigureOut">
              <a:rPr lang="fr-FR" smtClean="0"/>
              <a:t>15/09/2025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314059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9515F08-067D-4155-A340-9A1BC641EAE2}" type="datetimeFigureOut">
              <a:rPr lang="fr-FR" smtClean="0"/>
              <a:t>15/09/2025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508401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9515F08-067D-4155-A340-9A1BC641EAE2}" type="datetimeFigureOut">
              <a:rPr lang="fr-FR" smtClean="0"/>
              <a:t>15/09/2025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73282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29515F08-067D-4155-A340-9A1BC641EAE2}" type="datetimeFigureOut">
              <a:rPr lang="fr-FR" smtClean="0"/>
              <a:t>15/09/2025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39988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9515F08-067D-4155-A340-9A1BC641EAE2}" type="datetimeFigureOut">
              <a:rPr lang="fr-FR" smtClean="0"/>
              <a:t>15/09/2025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1090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9515F08-067D-4155-A340-9A1BC641EAE2}" type="datetimeFigureOut">
              <a:rPr lang="fr-FR" smtClean="0"/>
              <a:t>15/09/2025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881082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9515F08-067D-4155-A340-9A1BC641EAE2}" type="datetimeFigureOut">
              <a:rPr lang="fr-FR" smtClean="0"/>
              <a:t>15/09/2025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88398B-F0B1-4D04-A3A8-93784312559B}" type="slidenum">
              <a:rPr lang="fr-FR" smtClean="0"/>
              <a:t>‹N°›</a:t>
            </a:fld>
            <a:endParaRPr lang="fr-FR"/>
          </a:p>
        </p:txBody>
      </p:sp>
    </p:spTree>
    <p:extLst>
      <p:ext uri="{BB962C8B-B14F-4D97-AF65-F5344CB8AC3E}">
        <p14:creationId xmlns:p14="http://schemas.microsoft.com/office/powerpoint/2010/main" val="2574272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15F08-067D-4155-A340-9A1BC641EAE2}" type="datetimeFigureOut">
              <a:rPr lang="fr-FR" smtClean="0"/>
              <a:t>15/09/2025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8398B-F0B1-4D04-A3A8-93784312559B}" type="slidenum">
              <a:rPr lang="fr-FR" smtClean="0"/>
              <a:t>‹N°›</a:t>
            </a:fld>
            <a:endParaRPr lang="fr-FR"/>
          </a:p>
        </p:txBody>
      </p:sp>
    </p:spTree>
    <p:extLst>
      <p:ext uri="{BB962C8B-B14F-4D97-AF65-F5344CB8AC3E}">
        <p14:creationId xmlns:p14="http://schemas.microsoft.com/office/powerpoint/2010/main" val="3960653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1.xml"/><Relationship Id="rId5" Type="http://schemas.openxmlformats.org/officeDocument/2006/relationships/slideLayout" Target="../slideLayouts/slideLayout6.xml"/><Relationship Id="rId4"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Introduction à la comptabilité</a:t>
            </a:r>
            <a:br>
              <a:rPr lang="fr-FR" dirty="0"/>
            </a:br>
            <a:r>
              <a:rPr lang="fr-FR" sz="2700" dirty="0"/>
              <a:t>(Licence </a:t>
            </a:r>
            <a:r>
              <a:rPr lang="fr-FR" sz="2700"/>
              <a:t>1 gestion</a:t>
            </a:r>
            <a:r>
              <a:rPr lang="fr-FR" sz="2700" dirty="0"/>
              <a:t>)</a:t>
            </a:r>
          </a:p>
        </p:txBody>
      </p:sp>
      <p:sp>
        <p:nvSpPr>
          <p:cNvPr id="3" name="Sous-titre 2"/>
          <p:cNvSpPr>
            <a:spLocks noGrp="1"/>
          </p:cNvSpPr>
          <p:nvPr>
            <p:ph type="subTitle" idx="1"/>
          </p:nvPr>
        </p:nvSpPr>
        <p:spPr/>
        <p:txBody>
          <a:bodyPr/>
          <a:lstStyle/>
          <a:p>
            <a:r>
              <a:rPr lang="fr-FR" dirty="0"/>
              <a:t>Guillaume Dumas</a:t>
            </a:r>
          </a:p>
          <a:p>
            <a:r>
              <a:rPr lang="fr-FR" dirty="0"/>
              <a:t>Bureau b 432 guillaume.dumas@umontpellier.fr</a:t>
            </a:r>
          </a:p>
        </p:txBody>
      </p:sp>
    </p:spTree>
    <p:extLst>
      <p:ext uri="{BB962C8B-B14F-4D97-AF65-F5344CB8AC3E}">
        <p14:creationId xmlns:p14="http://schemas.microsoft.com/office/powerpoint/2010/main" val="287940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044661" y="1862826"/>
          <a:ext cx="6102678" cy="3931920"/>
        </p:xfrm>
        <a:graphic>
          <a:graphicData uri="http://schemas.openxmlformats.org/drawingml/2006/table">
            <a:tbl>
              <a:tblPr firstRow="1" bandRow="1">
                <a:tableStyleId>{5940675A-B579-460E-94D1-54222C63F5DA}</a:tableStyleId>
              </a:tblPr>
              <a:tblGrid>
                <a:gridCol w="4861455">
                  <a:extLst>
                    <a:ext uri="{9D8B030D-6E8A-4147-A177-3AD203B41FA5}">
                      <a16:colId xmlns:a16="http://schemas.microsoft.com/office/drawing/2014/main" val="20000"/>
                    </a:ext>
                  </a:extLst>
                </a:gridCol>
                <a:gridCol w="1241223">
                  <a:extLst>
                    <a:ext uri="{9D8B030D-6E8A-4147-A177-3AD203B41FA5}">
                      <a16:colId xmlns:a16="http://schemas.microsoft.com/office/drawing/2014/main" val="20001"/>
                    </a:ext>
                  </a:extLst>
                </a:gridCol>
              </a:tblGrid>
              <a:tr h="278130">
                <a:tc gridSpan="2">
                  <a:txBody>
                    <a:bodyPr/>
                    <a:lstStyle/>
                    <a:p>
                      <a:pPr algn="ctr"/>
                      <a:r>
                        <a:rPr lang="fr-FR" sz="1400" dirty="0"/>
                        <a:t>Compte de résultat (année</a:t>
                      </a:r>
                      <a:r>
                        <a:rPr lang="fr-FR" sz="1400" baseline="0" dirty="0"/>
                        <a:t> N)</a:t>
                      </a:r>
                      <a:endParaRPr lang="fr-FR" sz="1400" dirty="0"/>
                    </a:p>
                  </a:txBody>
                  <a:tcPr marL="68580" marR="68580" marT="34290" marB="34290">
                    <a:lnB w="38100" cap="flat" cmpd="sng" algn="ctr">
                      <a:solidFill>
                        <a:schemeClr val="tx1"/>
                      </a:solidFill>
                      <a:prstDash val="solid"/>
                      <a:round/>
                      <a:headEnd type="none" w="med" len="med"/>
                      <a:tailEnd type="none" w="med" len="med"/>
                    </a:lnB>
                  </a:tcPr>
                </a:tc>
                <a:tc hMerge="1">
                  <a:txBody>
                    <a:bodyPr/>
                    <a:lstStyle/>
                    <a:p>
                      <a:endParaRPr lang="fr-FR" dirty="0"/>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0"/>
                  </a:ext>
                </a:extLst>
              </a:tr>
              <a:tr h="278130">
                <a:tc gridSpan="2">
                  <a:txBody>
                    <a:bodyPr/>
                    <a:lstStyle/>
                    <a:p>
                      <a:pPr algn="ctr"/>
                      <a:r>
                        <a:rPr lang="fr-FR" sz="1400" b="1" dirty="0"/>
                        <a:t>Produits</a:t>
                      </a:r>
                    </a:p>
                  </a:txBody>
                  <a:tcPr marL="68580" marR="68580" marT="34290" marB="3429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10002"/>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ap="flat" cmpd="sng" algn="ctr">
                      <a:solidFill>
                        <a:schemeClr val="tx1"/>
                      </a:solidFill>
                      <a:prstDash val="solid"/>
                      <a:round/>
                      <a:headEnd type="none" w="med" len="med"/>
                      <a:tailEnd type="none" w="med" len="med"/>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8130">
                <a:tc gridSpan="2">
                  <a:txBody>
                    <a:bodyPr/>
                    <a:lstStyle/>
                    <a:p>
                      <a:pPr algn="ctr"/>
                      <a:r>
                        <a:rPr lang="fr-FR" sz="1400" b="1" dirty="0"/>
                        <a:t>Charges</a:t>
                      </a:r>
                      <a:endParaRPr lang="fr-FR" sz="1400" dirty="0"/>
                    </a:p>
                  </a:txBody>
                  <a:tcPr marL="68580" marR="68580" marT="34290" marB="3429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10005"/>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extLst>
                  <a:ext uri="{0D108BD9-81ED-4DB2-BD59-A6C34878D82A}">
                    <a16:rowId xmlns:a16="http://schemas.microsoft.com/office/drawing/2014/main" val="10006"/>
                  </a:ext>
                </a:extLst>
              </a:tr>
              <a:tr h="1112520">
                <a:tc>
                  <a:txBody>
                    <a:bodyPr/>
                    <a:lstStyle/>
                    <a:p>
                      <a:endParaRPr lang="fr-FR" sz="1400" baseline="0" dirty="0"/>
                    </a:p>
                  </a:txBody>
                  <a:tcPr marL="68580" marR="68580" marT="34290" marB="34290">
                    <a:lnL w="38100" cap="flat" cmpd="sng" algn="ctr">
                      <a:solidFill>
                        <a:schemeClr val="tx1"/>
                      </a:solidFill>
                      <a:prstDash val="solid"/>
                      <a:round/>
                      <a:headEnd type="none" w="med" len="med"/>
                      <a:tailEnd type="none" w="med" len="med"/>
                    </a:lnL>
                    <a:lnT w="12700" cmpd="sng">
                      <a:noFill/>
                    </a:lnT>
                    <a:lnB w="381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78130">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endParaRPr lang="fr-FR" sz="1400" dirty="0"/>
                    </a:p>
                  </a:txBody>
                  <a:tcPr marL="68580" marR="68580" marT="34290" marB="34290">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5" name="Titre 1"/>
          <p:cNvSpPr>
            <a:spLocks noGrp="1"/>
          </p:cNvSpPr>
          <p:nvPr>
            <p:ph type="title"/>
          </p:nvPr>
        </p:nvSpPr>
        <p:spPr>
          <a:xfrm>
            <a:off x="2653747" y="855752"/>
            <a:ext cx="6871255" cy="845057"/>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l"/>
            <a:r>
              <a:rPr lang="fr-FR" sz="3100" b="1" u="sng" dirty="0"/>
              <a:t>Introduction</a:t>
            </a:r>
            <a:br>
              <a:rPr lang="fr-FR" dirty="0"/>
            </a:br>
            <a:r>
              <a:rPr lang="fr-FR" sz="2025" dirty="0"/>
              <a:t>1.</a:t>
            </a:r>
            <a:r>
              <a:rPr lang="fr-FR" dirty="0"/>
              <a:t> </a:t>
            </a:r>
            <a:r>
              <a:rPr lang="fr-FR" sz="2025" dirty="0"/>
              <a:t>La comptabilité : une représentation de l’activité de l’entreprise</a:t>
            </a:r>
            <a:endParaRPr lang="fr-FR" sz="2700" dirty="0"/>
          </a:p>
        </p:txBody>
      </p:sp>
    </p:spTree>
    <p:extLst>
      <p:ext uri="{BB962C8B-B14F-4D97-AF65-F5344CB8AC3E}">
        <p14:creationId xmlns:p14="http://schemas.microsoft.com/office/powerpoint/2010/main" val="384557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2822011" y="2132856"/>
          <a:ext cx="6534725" cy="3401076"/>
        </p:xfrm>
        <a:graphic>
          <a:graphicData uri="http://schemas.openxmlformats.org/drawingml/2006/table">
            <a:tbl>
              <a:tblPr firstRow="1" bandRow="1">
                <a:tableStyleId>{5940675A-B579-460E-94D1-54222C63F5DA}</a:tableStyleId>
              </a:tblPr>
              <a:tblGrid>
                <a:gridCol w="1674186">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594066">
                  <a:extLst>
                    <a:ext uri="{9D8B030D-6E8A-4147-A177-3AD203B41FA5}">
                      <a16:colId xmlns:a16="http://schemas.microsoft.com/office/drawing/2014/main" val="20003"/>
                    </a:ext>
                  </a:extLst>
                </a:gridCol>
                <a:gridCol w="2322258">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278130">
                <a:tc gridSpan="6">
                  <a:txBody>
                    <a:bodyPr/>
                    <a:lstStyle/>
                    <a:p>
                      <a:pPr algn="ctr"/>
                      <a:r>
                        <a:rPr lang="fr-FR" sz="1400" dirty="0"/>
                        <a:t>Bilan de l’entreprise</a:t>
                      </a:r>
                      <a:r>
                        <a:rPr lang="fr-FR" sz="1400" baseline="0" dirty="0"/>
                        <a:t> au 31/12/N</a:t>
                      </a:r>
                      <a:endParaRPr lang="fr-FR" sz="1400" dirty="0"/>
                    </a:p>
                  </a:txBody>
                  <a:tcPr marL="68580" marR="68580" marT="34290" marB="34290"/>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hMerge="1">
                  <a:txBody>
                    <a:bodyPr/>
                    <a:lstStyle/>
                    <a:p>
                      <a:endParaRPr lang="fr-FR" dirty="0"/>
                    </a:p>
                  </a:txBody>
                  <a:tcPr>
                    <a:lnL w="38100" cap="flat" cmpd="sng" algn="ctr">
                      <a:solidFill>
                        <a:schemeClr val="tx1"/>
                      </a:solidFill>
                      <a:prstDash val="solid"/>
                      <a:round/>
                      <a:headEnd type="none" w="med" len="med"/>
                      <a:tailEnd type="none" w="med" len="med"/>
                    </a:lnL>
                  </a:tcPr>
                </a:tc>
                <a:tc hMerge="1">
                  <a:txBody>
                    <a:bodyPr/>
                    <a:lstStyle/>
                    <a:p>
                      <a:endParaRPr lang="fr-FR" dirty="0"/>
                    </a:p>
                  </a:txBody>
                  <a:tcPr/>
                </a:tc>
                <a:extLst>
                  <a:ext uri="{0D108BD9-81ED-4DB2-BD59-A6C34878D82A}">
                    <a16:rowId xmlns:a16="http://schemas.microsoft.com/office/drawing/2014/main" val="10000"/>
                  </a:ext>
                </a:extLst>
              </a:tr>
              <a:tr h="278130">
                <a:tc gridSpan="4">
                  <a:txBody>
                    <a:bodyPr/>
                    <a:lstStyle/>
                    <a:p>
                      <a:pPr algn="ctr"/>
                      <a:r>
                        <a:rPr lang="fr-FR" sz="1400" b="1" dirty="0"/>
                        <a:t>Actif</a:t>
                      </a:r>
                    </a:p>
                  </a:txBody>
                  <a:tcPr marL="68580" marR="68580" marT="34290" marB="34290" anchor="ctr">
                    <a:lnR w="38100" cap="flat" cmpd="sng" algn="ctr">
                      <a:solidFill>
                        <a:schemeClr val="tx1"/>
                      </a:solidFill>
                      <a:prstDash val="solid"/>
                      <a:round/>
                      <a:headEnd type="none" w="med" len="med"/>
                      <a:tailEnd type="none" w="med" len="med"/>
                    </a:lnR>
                    <a:lnB w="12700" cmpd="sng">
                      <a:noFill/>
                    </a:lnB>
                  </a:tcPr>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gridSpan="2">
                  <a:txBody>
                    <a:bodyPr/>
                    <a:lstStyle/>
                    <a:p>
                      <a:pPr algn="ctr"/>
                      <a:r>
                        <a:rPr lang="fr-FR" sz="1400" b="1" dirty="0"/>
                        <a:t>Passif</a:t>
                      </a:r>
                    </a:p>
                  </a:txBody>
                  <a:tcPr marL="68580" marR="68580" marT="34290" marB="34290" anchor="ctr">
                    <a:lnL w="38100" cap="flat" cmpd="sng" algn="ctr">
                      <a:solidFill>
                        <a:schemeClr val="tx1"/>
                      </a:solidFill>
                      <a:prstDash val="solid"/>
                      <a:round/>
                      <a:headEnd type="none" w="med" len="med"/>
                      <a:tailEnd type="none" w="med" len="med"/>
                    </a:lnL>
                    <a:lnB w="12700" cmpd="sng">
                      <a:noFill/>
                    </a:lnB>
                  </a:tcPr>
                </a:tc>
                <a:tc hMerge="1">
                  <a:txBody>
                    <a:bodyPr/>
                    <a:lstStyle/>
                    <a:p>
                      <a:endParaRPr lang="fr-FR" dirty="0"/>
                    </a:p>
                  </a:txBody>
                  <a:tcPr/>
                </a:tc>
                <a:extLst>
                  <a:ext uri="{0D108BD9-81ED-4DB2-BD59-A6C34878D82A}">
                    <a16:rowId xmlns:a16="http://schemas.microsoft.com/office/drawing/2014/main" val="10001"/>
                  </a:ext>
                </a:extLst>
              </a:tr>
              <a:tr h="278130">
                <a:tc>
                  <a:txBody>
                    <a:bodyPr/>
                    <a:lstStyle/>
                    <a:p>
                      <a:endParaRPr lang="fr-FR" sz="1400" dirty="0"/>
                    </a:p>
                  </a:txBody>
                  <a:tcPr marL="68580" marR="68580" marT="34290" marB="34290">
                    <a:lnT w="12700" cmpd="sng">
                      <a:noFill/>
                    </a:lnT>
                  </a:tcPr>
                </a:tc>
                <a:tc>
                  <a:txBody>
                    <a:bodyPr/>
                    <a:lstStyle/>
                    <a:p>
                      <a:r>
                        <a:rPr lang="fr-FR" sz="1400" dirty="0"/>
                        <a:t>Brut</a:t>
                      </a:r>
                    </a:p>
                  </a:txBody>
                  <a:tcPr marL="68580" marR="68580" marT="34290" marB="34290">
                    <a:lnT w="12700" cmpd="sng">
                      <a:noFill/>
                    </a:lnT>
                  </a:tcPr>
                </a:tc>
                <a:tc>
                  <a:txBody>
                    <a:bodyPr/>
                    <a:lstStyle/>
                    <a:p>
                      <a:r>
                        <a:rPr lang="fr-FR" sz="1400" dirty="0"/>
                        <a:t>A&amp;D</a:t>
                      </a:r>
                    </a:p>
                  </a:txBody>
                  <a:tcPr marL="68580" marR="68580" marT="34290" marB="34290">
                    <a:lnT w="12700" cmpd="sng">
                      <a:noFill/>
                    </a:lnT>
                  </a:tcPr>
                </a:tc>
                <a:tc>
                  <a:txBody>
                    <a:bodyPr/>
                    <a:lstStyle/>
                    <a:p>
                      <a:r>
                        <a:rPr lang="fr-FR" sz="1400" dirty="0"/>
                        <a:t>Net</a:t>
                      </a:r>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mpd="sng">
                      <a:noFill/>
                    </a:lnR>
                    <a:lnT w="12700" cmpd="sng">
                      <a:noFill/>
                    </a:lnT>
                  </a:tcPr>
                </a:tc>
                <a:tc>
                  <a:txBody>
                    <a:bodyPr/>
                    <a:lstStyle/>
                    <a:p>
                      <a:endParaRPr lang="fr-FR" sz="1400" dirty="0"/>
                    </a:p>
                  </a:txBody>
                  <a:tcPr marL="68580" marR="68580" marT="34290" marB="34290">
                    <a:lnL w="12700" cmpd="sng">
                      <a:noFill/>
                    </a:lnL>
                    <a:lnT w="12700" cmpd="sng">
                      <a:noFill/>
                    </a:lnT>
                  </a:tcPr>
                </a:tc>
                <a:extLst>
                  <a:ext uri="{0D108BD9-81ED-4DB2-BD59-A6C34878D82A}">
                    <a16:rowId xmlns:a16="http://schemas.microsoft.com/office/drawing/2014/main" val="10002"/>
                  </a:ext>
                </a:extLst>
              </a:tr>
              <a:tr h="299736">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R w="38100" cap="flat" cmpd="sng" algn="ctr">
                      <a:solidFill>
                        <a:schemeClr val="tx1"/>
                      </a:solidFill>
                      <a:prstDash val="solid"/>
                      <a:round/>
                      <a:headEnd type="none" w="med" len="med"/>
                      <a:tailEnd type="none" w="med" len="med"/>
                    </a:lnR>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B w="12700" cmpd="sng">
                      <a:noFill/>
                    </a:lnB>
                  </a:tcPr>
                </a:tc>
                <a:tc>
                  <a:txBody>
                    <a:bodyPr/>
                    <a:lstStyle/>
                    <a:p>
                      <a:endParaRPr lang="fr-FR" sz="1400" dirty="0"/>
                    </a:p>
                  </a:txBody>
                  <a:tcPr marL="68580" marR="68580" marT="34290" marB="34290">
                    <a:lnB w="12700" cmpd="sng">
                      <a:noFill/>
                    </a:lnB>
                  </a:tcPr>
                </a:tc>
                <a:extLst>
                  <a:ext uri="{0D108BD9-81ED-4DB2-BD59-A6C34878D82A}">
                    <a16:rowId xmlns:a16="http://schemas.microsoft.com/office/drawing/2014/main" val="10003"/>
                  </a:ext>
                </a:extLst>
              </a:tr>
              <a:tr h="278130">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4"/>
                  </a:ext>
                </a:extLst>
              </a:tr>
              <a:tr h="278130">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5"/>
                  </a:ext>
                </a:extLst>
              </a:tr>
              <a:tr h="278130">
                <a:tc>
                  <a:txBody>
                    <a:bodyPr/>
                    <a:lstStyle/>
                    <a:p>
                      <a:endParaRPr lang="fr-FR" sz="14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6"/>
                  </a:ext>
                </a:extLst>
              </a:tr>
              <a:tr h="278130">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7"/>
                  </a:ext>
                </a:extLst>
              </a:tr>
              <a:tr h="278130">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8"/>
                  </a:ext>
                </a:extLst>
              </a:tr>
              <a:tr h="278130">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9"/>
                  </a:ext>
                </a:extLst>
              </a:tr>
              <a:tr h="278130">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10"/>
                  </a:ext>
                </a:extLst>
              </a:tr>
              <a:tr h="278130">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tcPr>
                </a:tc>
                <a:tc>
                  <a:txBody>
                    <a:bodyPr/>
                    <a:lstStyle/>
                    <a:p>
                      <a:endParaRPr lang="fr-FR" sz="1400" dirty="0"/>
                    </a:p>
                  </a:txBody>
                  <a:tcPr marL="68580" marR="68580" marT="34290" marB="34290">
                    <a:lnT w="12700" cmpd="sng">
                      <a:noFill/>
                    </a:lnT>
                  </a:tcPr>
                </a:tc>
                <a:extLst>
                  <a:ext uri="{0D108BD9-81ED-4DB2-BD59-A6C34878D82A}">
                    <a16:rowId xmlns:a16="http://schemas.microsoft.com/office/drawing/2014/main" val="10011"/>
                  </a:ext>
                </a:extLst>
              </a:tr>
            </a:tbl>
          </a:graphicData>
        </a:graphic>
      </p:graphicFrame>
      <p:sp>
        <p:nvSpPr>
          <p:cNvPr id="5"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Tree>
    <p:extLst>
      <p:ext uri="{BB962C8B-B14F-4D97-AF65-F5344CB8AC3E}">
        <p14:creationId xmlns:p14="http://schemas.microsoft.com/office/powerpoint/2010/main" val="2002339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graphicFrame>
        <p:nvGraphicFramePr>
          <p:cNvPr id="3" name="Tableau 2"/>
          <p:cNvGraphicFramePr>
            <a:graphicFrameLocks noGrp="1"/>
          </p:cNvGraphicFramePr>
          <p:nvPr/>
        </p:nvGraphicFramePr>
        <p:xfrm>
          <a:off x="2653745" y="2060848"/>
          <a:ext cx="6871256" cy="4311866"/>
        </p:xfrm>
        <a:graphic>
          <a:graphicData uri="http://schemas.openxmlformats.org/drawingml/2006/table">
            <a:tbl>
              <a:tblPr firstRow="1" bandRow="1">
                <a:tableStyleId>{5940675A-B579-460E-94D1-54222C63F5DA}</a:tableStyleId>
              </a:tblPr>
              <a:tblGrid>
                <a:gridCol w="5890527">
                  <a:extLst>
                    <a:ext uri="{9D8B030D-6E8A-4147-A177-3AD203B41FA5}">
                      <a16:colId xmlns:a16="http://schemas.microsoft.com/office/drawing/2014/main" val="1386481263"/>
                    </a:ext>
                  </a:extLst>
                </a:gridCol>
                <a:gridCol w="980729">
                  <a:extLst>
                    <a:ext uri="{9D8B030D-6E8A-4147-A177-3AD203B41FA5}">
                      <a16:colId xmlns:a16="http://schemas.microsoft.com/office/drawing/2014/main" val="1095510382"/>
                    </a:ext>
                  </a:extLst>
                </a:gridCol>
              </a:tblGrid>
              <a:tr h="144016">
                <a:tc>
                  <a:txBody>
                    <a:bodyPr/>
                    <a:lstStyle/>
                    <a:p>
                      <a:r>
                        <a:rPr lang="fr-FR" dirty="0"/>
                        <a:t>Tableau</a:t>
                      </a:r>
                      <a:r>
                        <a:rPr lang="fr-FR" baseline="0" dirty="0"/>
                        <a:t> de flux de trésorerie année N</a:t>
                      </a:r>
                      <a:endParaRPr lang="fr-FR" dirty="0"/>
                    </a:p>
                  </a:txBody>
                  <a:tcPr/>
                </a:tc>
                <a:tc>
                  <a:txBody>
                    <a:bodyPr/>
                    <a:lstStyle/>
                    <a:p>
                      <a:endParaRPr lang="fr-FR" dirty="0"/>
                    </a:p>
                  </a:txBody>
                  <a:tcPr/>
                </a:tc>
                <a:extLst>
                  <a:ext uri="{0D108BD9-81ED-4DB2-BD59-A6C34878D82A}">
                    <a16:rowId xmlns:a16="http://schemas.microsoft.com/office/drawing/2014/main" val="1422257454"/>
                  </a:ext>
                </a:extLst>
              </a:tr>
              <a:tr h="183356">
                <a:tc>
                  <a:txBody>
                    <a:bodyPr/>
                    <a:lstStyle/>
                    <a:p>
                      <a:endParaRPr lang="fr-FR" dirty="0"/>
                    </a:p>
                  </a:txBody>
                  <a:tcPr/>
                </a:tc>
                <a:tc>
                  <a:txBody>
                    <a:bodyPr/>
                    <a:lstStyle/>
                    <a:p>
                      <a:endParaRPr lang="fr-FR" dirty="0"/>
                    </a:p>
                  </a:txBody>
                  <a:tcPr/>
                </a:tc>
                <a:extLst>
                  <a:ext uri="{0D108BD9-81ED-4DB2-BD59-A6C34878D82A}">
                    <a16:rowId xmlns:a16="http://schemas.microsoft.com/office/drawing/2014/main" val="4077643942"/>
                  </a:ext>
                </a:extLst>
              </a:tr>
              <a:tr h="1333302">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568668948"/>
                  </a:ext>
                </a:extLst>
              </a:tr>
              <a:tr h="1575970">
                <a:tc>
                  <a:txBody>
                    <a:bodyPr/>
                    <a:lstStyle/>
                    <a:p>
                      <a:endParaRPr lang="fr-FR" dirty="0"/>
                    </a:p>
                  </a:txBody>
                  <a:tcPr/>
                </a:tc>
                <a:tc>
                  <a:txBody>
                    <a:bodyPr/>
                    <a:lstStyle/>
                    <a:p>
                      <a:endParaRPr lang="fr-FR" dirty="0"/>
                    </a:p>
                  </a:txBody>
                  <a:tcPr/>
                </a:tc>
                <a:extLst>
                  <a:ext uri="{0D108BD9-81ED-4DB2-BD59-A6C34878D82A}">
                    <a16:rowId xmlns:a16="http://schemas.microsoft.com/office/drawing/2014/main" val="819333778"/>
                  </a:ext>
                </a:extLst>
              </a:tr>
              <a:tr h="671074">
                <a:tc>
                  <a:txBody>
                    <a:bodyPr/>
                    <a:lstStyle/>
                    <a:p>
                      <a:endParaRPr lang="fr-FR" dirty="0"/>
                    </a:p>
                  </a:txBody>
                  <a:tcPr/>
                </a:tc>
                <a:tc>
                  <a:txBody>
                    <a:bodyPr/>
                    <a:lstStyle/>
                    <a:p>
                      <a:endParaRPr lang="fr-FR" dirty="0"/>
                    </a:p>
                  </a:txBody>
                  <a:tcPr/>
                </a:tc>
                <a:extLst>
                  <a:ext uri="{0D108BD9-81ED-4DB2-BD59-A6C34878D82A}">
                    <a16:rowId xmlns:a16="http://schemas.microsoft.com/office/drawing/2014/main" val="79026387"/>
                  </a:ext>
                </a:extLst>
              </a:tr>
            </a:tbl>
          </a:graphicData>
        </a:graphic>
      </p:graphicFrame>
    </p:spTree>
    <p:extLst>
      <p:ext uri="{BB962C8B-B14F-4D97-AF65-F5344CB8AC3E}">
        <p14:creationId xmlns:p14="http://schemas.microsoft.com/office/powerpoint/2010/main" val="2483786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918530"/>
            <a:ext cx="6426714" cy="3716402"/>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Compte de résultat</a:t>
            </a:r>
            <a:endParaRPr lang="fr-FR" sz="1350" dirty="0"/>
          </a:p>
          <a:p>
            <a:r>
              <a:rPr lang="fr-FR" sz="1200" i="1" u="sng" dirty="0"/>
              <a:t>Définition</a:t>
            </a:r>
            <a:r>
              <a:rPr lang="fr-FR" sz="1200" dirty="0"/>
              <a:t> : Document incluant tous les produits et les charges comptabilisés au cours de l’exercice. </a:t>
            </a:r>
          </a:p>
          <a:p>
            <a:endParaRPr lang="fr-FR" sz="1200" dirty="0"/>
          </a:p>
          <a:p>
            <a:r>
              <a:rPr lang="fr-FR" sz="1350" b="1" dirty="0"/>
              <a:t>1. Produits comptables</a:t>
            </a:r>
            <a:r>
              <a:rPr lang="fr-FR" sz="1350" dirty="0"/>
              <a:t> (aussi appelé chiffre d’affaires) : </a:t>
            </a:r>
          </a:p>
          <a:p>
            <a:r>
              <a:rPr lang="fr-FR" sz="1200" b="1" dirty="0"/>
              <a:t>Définition </a:t>
            </a:r>
            <a:r>
              <a:rPr lang="fr-FR" sz="1200" dirty="0"/>
              <a:t>: Ils traduisent un enrichissement de l’entreprise. </a:t>
            </a:r>
          </a:p>
          <a:p>
            <a:r>
              <a:rPr lang="fr-FR" sz="1200" b="1" dirty="0"/>
              <a:t>Typologie </a:t>
            </a:r>
            <a:r>
              <a:rPr lang="fr-FR" sz="1200" dirty="0"/>
              <a:t>: Ils peuvent être liés à la vente (1) de marchandises, (2) de produits ou (3) de services. </a:t>
            </a:r>
          </a:p>
          <a:p>
            <a:r>
              <a:rPr lang="fr-FR" sz="1200" b="1" dirty="0"/>
              <a:t>Remarque </a:t>
            </a:r>
            <a:r>
              <a:rPr lang="fr-FR" sz="1200" dirty="0"/>
              <a:t>: On comptabilise des produits même si l’encaissement associé n’est effectué que plus tard. </a:t>
            </a:r>
          </a:p>
          <a:p>
            <a:endParaRPr lang="fr-FR" sz="1200" dirty="0"/>
          </a:p>
          <a:p>
            <a:r>
              <a:rPr lang="fr-FR" sz="1350" b="1" dirty="0"/>
              <a:t>2. Charges comptables </a:t>
            </a:r>
            <a:r>
              <a:rPr lang="fr-FR" sz="1350" dirty="0"/>
              <a:t>: </a:t>
            </a:r>
          </a:p>
          <a:p>
            <a:r>
              <a:rPr lang="fr-FR" sz="1200" b="1" dirty="0"/>
              <a:t>Définition </a:t>
            </a:r>
            <a:r>
              <a:rPr lang="fr-FR" sz="1200" dirty="0"/>
              <a:t>: Biens ou services consommés par l’entreprise pour réaliser son activité. En général, il disparaît lors du premier usage. Il s’agit d’un appauvrissement de l’entreprise. </a:t>
            </a:r>
          </a:p>
          <a:p>
            <a:r>
              <a:rPr lang="fr-FR" sz="1200" b="1" dirty="0"/>
              <a:t>Typologie </a:t>
            </a:r>
            <a:r>
              <a:rPr lang="fr-FR" sz="1200" dirty="0"/>
              <a:t>: Achat de marchandises, de matières premières, honoraires, salaires, services extérieurs et impôts, les charges d’intérêts. On y intègre aussi les amortissements (c.à.d. les pertes de valeur des immobilisations).</a:t>
            </a:r>
          </a:p>
          <a:p>
            <a:r>
              <a:rPr lang="fr-FR" sz="1200" b="1" dirty="0"/>
              <a:t>Remarque </a:t>
            </a:r>
            <a:r>
              <a:rPr lang="fr-FR" sz="1200" dirty="0"/>
              <a:t>: On comptabilise des charges même si l’encaissement associé n’est effectué que plus tard. </a:t>
            </a:r>
          </a:p>
          <a:p>
            <a:endParaRPr lang="fr-FR" sz="1350" b="1" dirty="0"/>
          </a:p>
        </p:txBody>
      </p:sp>
    </p:spTree>
    <p:extLst>
      <p:ext uri="{BB962C8B-B14F-4D97-AF65-F5344CB8AC3E}">
        <p14:creationId xmlns:p14="http://schemas.microsoft.com/office/powerpoint/2010/main" val="1964338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918530"/>
            <a:ext cx="6426714" cy="3762568"/>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Compte de résultat (suite)</a:t>
            </a:r>
            <a:endParaRPr lang="fr-FR" sz="1350" dirty="0"/>
          </a:p>
          <a:p>
            <a:r>
              <a:rPr lang="fr-FR" sz="1350" i="1" u="sng" dirty="0"/>
              <a:t>Définition</a:t>
            </a:r>
            <a:r>
              <a:rPr lang="fr-FR" sz="1350" dirty="0"/>
              <a:t> : Document incluant tous les produits et les charges comptabilisés au cours de l’exercice. </a:t>
            </a:r>
          </a:p>
          <a:p>
            <a:endParaRPr lang="fr-FR" sz="1350" dirty="0"/>
          </a:p>
          <a:p>
            <a:r>
              <a:rPr lang="fr-FR" sz="1350" b="1" dirty="0"/>
              <a:t>3. Impôts sur les sociétés </a:t>
            </a:r>
            <a:r>
              <a:rPr lang="fr-FR" sz="1350" dirty="0"/>
              <a:t>: </a:t>
            </a:r>
          </a:p>
          <a:p>
            <a:r>
              <a:rPr lang="fr-FR" sz="1200" b="1" dirty="0"/>
              <a:t>Procédure de calcul </a:t>
            </a:r>
            <a:r>
              <a:rPr lang="fr-FR" sz="1200" dirty="0"/>
              <a:t>:</a:t>
            </a:r>
          </a:p>
          <a:p>
            <a:r>
              <a:rPr lang="fr-FR" sz="1200" dirty="0"/>
              <a:t>1) Calcul du </a:t>
            </a:r>
            <a:r>
              <a:rPr lang="fr-FR" sz="1200" u="sng" dirty="0"/>
              <a:t>résultat avant impôts </a:t>
            </a:r>
            <a:r>
              <a:rPr lang="fr-FR" sz="1200" dirty="0"/>
              <a:t>= Σ Produits – Σ Charges </a:t>
            </a:r>
          </a:p>
          <a:p>
            <a:r>
              <a:rPr lang="fr-FR" sz="1200" dirty="0"/>
              <a:t>	</a:t>
            </a:r>
            <a:r>
              <a:rPr lang="fr-FR" sz="1200" dirty="0">
                <a:sym typeface="Wingdings"/>
              </a:rPr>
              <a:t></a:t>
            </a:r>
            <a:r>
              <a:rPr lang="fr-FR" sz="1200" dirty="0"/>
              <a:t> Si Résultat brut &gt; 0 : </a:t>
            </a:r>
            <a:r>
              <a:rPr lang="fr-FR" sz="1200" u="sng" dirty="0"/>
              <a:t>Bénéfice</a:t>
            </a:r>
            <a:r>
              <a:rPr lang="fr-FR" sz="1200" dirty="0"/>
              <a:t> et on va payer de l’impôt</a:t>
            </a:r>
          </a:p>
          <a:p>
            <a:r>
              <a:rPr lang="fr-FR" sz="1200" dirty="0"/>
              <a:t>	</a:t>
            </a:r>
            <a:r>
              <a:rPr lang="fr-FR" sz="1200" dirty="0">
                <a:sym typeface="Wingdings"/>
              </a:rPr>
              <a:t></a:t>
            </a:r>
            <a:r>
              <a:rPr lang="fr-FR" sz="1200" dirty="0"/>
              <a:t> Si résultat brut &lt; 0 : </a:t>
            </a:r>
            <a:r>
              <a:rPr lang="fr-FR" sz="1200" u="sng" dirty="0"/>
              <a:t>Perte</a:t>
            </a:r>
            <a:r>
              <a:rPr lang="fr-FR" sz="1200" dirty="0"/>
              <a:t> et on ne paie pas d’impôts</a:t>
            </a:r>
          </a:p>
          <a:p>
            <a:r>
              <a:rPr lang="fr-FR" sz="1200" dirty="0"/>
              <a:t>2) Calcul de </a:t>
            </a:r>
            <a:r>
              <a:rPr lang="fr-FR" sz="1200" i="1" dirty="0"/>
              <a:t>l’impôt</a:t>
            </a:r>
            <a:r>
              <a:rPr lang="fr-FR" sz="1200" dirty="0"/>
              <a:t> = Résultat brut * taux d’impôts (28 % ou 15 % pour les petites entreprises)</a:t>
            </a:r>
          </a:p>
          <a:p>
            <a:r>
              <a:rPr lang="fr-FR" sz="1200" dirty="0"/>
              <a:t>3) Résultat net = Résultat brut – impôt.  </a:t>
            </a:r>
          </a:p>
          <a:p>
            <a:endParaRPr lang="fr-FR" sz="1200" dirty="0"/>
          </a:p>
          <a:p>
            <a:r>
              <a:rPr lang="fr-FR" sz="1350" b="1" dirty="0"/>
              <a:t>4. Résultat net </a:t>
            </a:r>
            <a:r>
              <a:rPr lang="fr-FR" sz="1350" dirty="0"/>
              <a:t>: </a:t>
            </a:r>
          </a:p>
          <a:p>
            <a:r>
              <a:rPr lang="fr-FR" sz="1200" b="1" dirty="0"/>
              <a:t>Calcul </a:t>
            </a:r>
            <a:r>
              <a:rPr lang="fr-FR" sz="1200" dirty="0"/>
              <a:t>(</a:t>
            </a:r>
            <a:r>
              <a:rPr lang="fr-FR" sz="1200" dirty="0" err="1"/>
              <a:t>cf</a:t>
            </a:r>
            <a:r>
              <a:rPr lang="fr-FR" sz="1200" dirty="0"/>
              <a:t> ci-avant).</a:t>
            </a:r>
          </a:p>
          <a:p>
            <a:r>
              <a:rPr lang="fr-FR" sz="1200" b="1" dirty="0"/>
              <a:t>Utilité </a:t>
            </a:r>
            <a:r>
              <a:rPr lang="fr-FR" sz="1200" dirty="0"/>
              <a:t>: Deux options :  </a:t>
            </a:r>
          </a:p>
          <a:p>
            <a:r>
              <a:rPr lang="fr-FR" sz="1200" dirty="0"/>
              <a:t>	</a:t>
            </a:r>
            <a:r>
              <a:rPr lang="fr-FR" sz="1200" dirty="0">
                <a:sym typeface="Wingdings"/>
              </a:rPr>
              <a:t></a:t>
            </a:r>
            <a:r>
              <a:rPr lang="fr-FR" sz="1200" dirty="0"/>
              <a:t> Versé aux actionnaires sous forme de dividendes</a:t>
            </a:r>
          </a:p>
          <a:p>
            <a:r>
              <a:rPr lang="fr-FR" sz="1200" dirty="0"/>
              <a:t>	</a:t>
            </a:r>
            <a:r>
              <a:rPr lang="fr-FR" sz="1200" dirty="0">
                <a:sym typeface="Wingdings"/>
              </a:rPr>
              <a:t></a:t>
            </a:r>
            <a:r>
              <a:rPr lang="fr-FR" sz="1200" dirty="0"/>
              <a:t> Conservé dans l’entreprise dans les réserves (ainsi que la trésorerie pour continuer 	l’activité de la firme)</a:t>
            </a:r>
            <a:endParaRPr lang="fr-FR" sz="1350" b="1" dirty="0"/>
          </a:p>
        </p:txBody>
      </p:sp>
    </p:spTree>
    <p:extLst>
      <p:ext uri="{BB962C8B-B14F-4D97-AF65-F5344CB8AC3E}">
        <p14:creationId xmlns:p14="http://schemas.microsoft.com/office/powerpoint/2010/main" val="1327293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808822"/>
            <a:ext cx="6426714" cy="4431983"/>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Bilan comptable</a:t>
            </a:r>
            <a:endParaRPr lang="fr-FR" sz="1350" dirty="0"/>
          </a:p>
          <a:p>
            <a:r>
              <a:rPr lang="fr-FR" sz="1200" i="1" u="sng" dirty="0"/>
              <a:t>Définition</a:t>
            </a:r>
            <a:r>
              <a:rPr lang="fr-FR" sz="1200" dirty="0"/>
              <a:t> : Document résumant ce que l’on possède et ce que l’on doit  (i.e. le patrimoine) à une date fixe. </a:t>
            </a:r>
            <a:endParaRPr lang="fr-FR" sz="1350" dirty="0"/>
          </a:p>
          <a:p>
            <a:r>
              <a:rPr lang="fr-FR" sz="1350" b="1" dirty="0"/>
              <a:t>1. Passifs</a:t>
            </a:r>
            <a:r>
              <a:rPr lang="fr-FR" sz="1350" dirty="0"/>
              <a:t> : Ce que l’on doit !!!</a:t>
            </a:r>
          </a:p>
          <a:p>
            <a:r>
              <a:rPr lang="fr-FR" sz="1200" b="1" dirty="0"/>
              <a:t>1.1. Capital social</a:t>
            </a:r>
            <a:r>
              <a:rPr lang="fr-FR" sz="1200" dirty="0"/>
              <a:t> : Argent mis par les actionnaires (et qu’on devra leur remboursé en cas de dissolution de l’entreprise). Le(s) actionnaire(s) sont propriétaire(s) de l’entreprise. </a:t>
            </a:r>
          </a:p>
          <a:p>
            <a:endParaRPr lang="fr-FR" sz="1200" dirty="0"/>
          </a:p>
          <a:p>
            <a:r>
              <a:rPr lang="fr-FR" sz="1200" b="1" dirty="0"/>
              <a:t>1.2. Réserves</a:t>
            </a:r>
            <a:r>
              <a:rPr lang="fr-FR" sz="1200" dirty="0"/>
              <a:t> : Partie des résultats conservée dans l’entreprise (c’est-à-dire non-distribuée aux actionnaires sous forme de  dividendes). </a:t>
            </a:r>
          </a:p>
          <a:p>
            <a:endParaRPr lang="fr-FR" sz="1200" dirty="0"/>
          </a:p>
          <a:p>
            <a:r>
              <a:rPr lang="fr-FR" sz="1200" b="1" dirty="0"/>
              <a:t>1.3. Dettes de long terme</a:t>
            </a:r>
            <a:r>
              <a:rPr lang="fr-FR" sz="1200" dirty="0"/>
              <a:t> : Généralement, il s’agit des emprunts contractés auprès des banques. Le montant indiqué correspond au montant restant à rembourser à la date du bilan.  </a:t>
            </a:r>
          </a:p>
          <a:p>
            <a:endParaRPr lang="fr-FR" sz="1200" dirty="0"/>
          </a:p>
          <a:p>
            <a:r>
              <a:rPr lang="fr-FR" sz="1200" b="1" dirty="0"/>
              <a:t>1.4. Dettes de court terme</a:t>
            </a:r>
            <a:r>
              <a:rPr lang="fr-FR" sz="1200" dirty="0"/>
              <a:t> : Montant que l’on doit aux fournisseurs, aux impôts (etc…) à la date de clôture du bilan. </a:t>
            </a:r>
          </a:p>
          <a:p>
            <a:endParaRPr lang="fr-FR" sz="1200" dirty="0"/>
          </a:p>
          <a:p>
            <a:r>
              <a:rPr lang="fr-FR" sz="1200" b="1" dirty="0"/>
              <a:t>1.5. Trésorerie passive</a:t>
            </a:r>
            <a:r>
              <a:rPr lang="fr-FR" sz="1200" dirty="0"/>
              <a:t> (autrement appelé solde créditeur de banque) : Quand on est dans le rouge au niveau du compte en banque. </a:t>
            </a:r>
          </a:p>
          <a:p>
            <a:r>
              <a:rPr lang="fr-FR" sz="1200" i="1" u="sng" dirty="0"/>
              <a:t>Remarque (1) :</a:t>
            </a:r>
            <a:r>
              <a:rPr lang="fr-FR" sz="1200" dirty="0"/>
              <a:t> Cela génère des agios. </a:t>
            </a:r>
          </a:p>
          <a:p>
            <a:r>
              <a:rPr lang="fr-FR" sz="1200" i="1" u="sng" dirty="0"/>
              <a:t>Remarque (2)</a:t>
            </a:r>
            <a:r>
              <a:rPr lang="fr-FR" sz="1200" dirty="0"/>
              <a:t> : Si tu es trop dans le rouge, le banquier peut dire « stop ». A ce moment-là, tu ne peux plus payer la prochaine facture et les prochains salaires </a:t>
            </a:r>
            <a:r>
              <a:rPr lang="fr-FR" sz="1200" dirty="0">
                <a:sym typeface="Wingdings"/>
              </a:rPr>
              <a:t></a:t>
            </a:r>
            <a:r>
              <a:rPr lang="fr-FR" sz="1200" dirty="0"/>
              <a:t> Cessation de paiement et liquidation. </a:t>
            </a:r>
          </a:p>
          <a:p>
            <a:endParaRPr lang="fr-FR" sz="1350" b="1" dirty="0"/>
          </a:p>
        </p:txBody>
      </p:sp>
    </p:spTree>
    <p:extLst>
      <p:ext uri="{BB962C8B-B14F-4D97-AF65-F5344CB8AC3E}">
        <p14:creationId xmlns:p14="http://schemas.microsoft.com/office/powerpoint/2010/main" val="2300536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808820"/>
            <a:ext cx="6426714" cy="4339650"/>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Bilan comptable (suite)</a:t>
            </a:r>
            <a:endParaRPr lang="fr-FR" sz="1350" dirty="0"/>
          </a:p>
          <a:p>
            <a:r>
              <a:rPr lang="fr-FR" sz="1200" i="1" u="sng" dirty="0"/>
              <a:t>Définition</a:t>
            </a:r>
            <a:r>
              <a:rPr lang="fr-FR" sz="1200" dirty="0"/>
              <a:t> : Document résumant ce que l’on possède et ce que l’on doit à une date fixe. </a:t>
            </a:r>
          </a:p>
          <a:p>
            <a:r>
              <a:rPr lang="fr-FR" sz="1350" b="1" dirty="0"/>
              <a:t>2. Actifs</a:t>
            </a:r>
            <a:r>
              <a:rPr lang="fr-FR" sz="1350" dirty="0"/>
              <a:t> : Ce que l’on possède !!!</a:t>
            </a:r>
          </a:p>
          <a:p>
            <a:r>
              <a:rPr lang="fr-FR" sz="1200" b="1" dirty="0"/>
              <a:t>Il y a trois colonnes</a:t>
            </a:r>
            <a:r>
              <a:rPr lang="fr-FR" sz="1200" dirty="0"/>
              <a:t>. </a:t>
            </a:r>
          </a:p>
          <a:p>
            <a:r>
              <a:rPr lang="fr-FR" sz="1200" dirty="0"/>
              <a:t>(1) </a:t>
            </a:r>
            <a:r>
              <a:rPr lang="fr-FR" sz="1200" i="1" dirty="0"/>
              <a:t>Le brut</a:t>
            </a:r>
            <a:r>
              <a:rPr lang="fr-FR" sz="1200" dirty="0"/>
              <a:t> correspond à la valeur des biens à date d’achat. </a:t>
            </a:r>
          </a:p>
          <a:p>
            <a:r>
              <a:rPr lang="fr-FR" sz="1200" dirty="0"/>
              <a:t>(2) </a:t>
            </a:r>
            <a:r>
              <a:rPr lang="fr-FR" sz="1200" i="1" dirty="0"/>
              <a:t>Les amortissements</a:t>
            </a:r>
            <a:r>
              <a:rPr lang="fr-FR" sz="1200" dirty="0"/>
              <a:t> correspondent aux pertes de valeur dans le temps. </a:t>
            </a:r>
          </a:p>
          <a:p>
            <a:r>
              <a:rPr lang="fr-FR" sz="1200" dirty="0"/>
              <a:t>(3) L</a:t>
            </a:r>
            <a:r>
              <a:rPr lang="fr-FR" sz="1200" i="1" dirty="0"/>
              <a:t>e net</a:t>
            </a:r>
            <a:r>
              <a:rPr lang="fr-FR" sz="1200" dirty="0"/>
              <a:t> correspond à la différence entre la valeur à l’origine et la perte de valeur.</a:t>
            </a:r>
          </a:p>
          <a:p>
            <a:endParaRPr lang="fr-FR" sz="1200" dirty="0"/>
          </a:p>
          <a:p>
            <a:r>
              <a:rPr lang="fr-FR" sz="1200" b="1" dirty="0"/>
              <a:t>2.1. Immobilisations </a:t>
            </a:r>
            <a:r>
              <a:rPr lang="fr-FR" sz="1200" dirty="0"/>
              <a:t>: Elément, détenu par l’entreprise sur le long terme et dont on compte tirer des avantages économiques futurs. Sa valeur dépasse généralement 500 €. </a:t>
            </a:r>
          </a:p>
          <a:p>
            <a:r>
              <a:rPr lang="fr-FR" sz="1200" i="1" u="sng" dirty="0"/>
              <a:t>Typologie</a:t>
            </a:r>
            <a:r>
              <a:rPr lang="fr-FR" sz="1200" dirty="0"/>
              <a:t> : matériel (machine, véhicule etc…), immatériel (brevet, logiciel etc…) ou financier (par ex. actions d’une filiale).  </a:t>
            </a:r>
          </a:p>
          <a:p>
            <a:r>
              <a:rPr lang="fr-FR" sz="1200" b="1" i="1" u="sng" dirty="0"/>
              <a:t>Remarque</a:t>
            </a:r>
            <a:r>
              <a:rPr lang="fr-FR" sz="1200" b="1" dirty="0"/>
              <a:t> : </a:t>
            </a:r>
            <a:r>
              <a:rPr lang="fr-FR" sz="1200" dirty="0"/>
              <a:t>Les immobilisations doivent être amorties. Cela représente les pertes de valeur des immobilisations. Par exemple, on achète une voiture en N pour 10.000 €. On compte l’utiliser 5 ans. Chaque année, elle perd 2000 €. Fin N+2, la voiture apparaîtra à 10.000 en valeur brute, 4.000 en amortissement et 2.000 € en valeur nette. </a:t>
            </a:r>
          </a:p>
          <a:p>
            <a:endParaRPr lang="fr-FR" sz="600" dirty="0"/>
          </a:p>
          <a:p>
            <a:r>
              <a:rPr lang="fr-FR" sz="1200" b="1" dirty="0"/>
              <a:t>2.2. Stocks </a:t>
            </a:r>
            <a:r>
              <a:rPr lang="fr-FR" sz="1200" dirty="0"/>
              <a:t>: Marchandise ou matière premières que l’on possède à date de clôture. </a:t>
            </a:r>
          </a:p>
          <a:p>
            <a:endParaRPr lang="fr-FR" sz="600" dirty="0"/>
          </a:p>
          <a:p>
            <a:r>
              <a:rPr lang="fr-FR" sz="1200" b="1" dirty="0"/>
              <a:t>2.3. Créances </a:t>
            </a:r>
            <a:r>
              <a:rPr lang="fr-FR" sz="1200" dirty="0"/>
              <a:t>: Argent dû par nos clients à la date du bilan. </a:t>
            </a:r>
          </a:p>
          <a:p>
            <a:endParaRPr lang="fr-FR" sz="600" dirty="0"/>
          </a:p>
          <a:p>
            <a:r>
              <a:rPr lang="fr-FR" sz="1200" b="1" dirty="0"/>
              <a:t>2.4. Disponibilité </a:t>
            </a:r>
            <a:r>
              <a:rPr lang="fr-FR" sz="1200" dirty="0"/>
              <a:t>: Argent sur notre compte en banque (si le compte en banque est dans le vert). </a:t>
            </a:r>
          </a:p>
          <a:p>
            <a:endParaRPr lang="fr-FR" sz="1350" b="1" dirty="0"/>
          </a:p>
        </p:txBody>
      </p:sp>
    </p:spTree>
    <p:extLst>
      <p:ext uri="{BB962C8B-B14F-4D97-AF65-F5344CB8AC3E}">
        <p14:creationId xmlns:p14="http://schemas.microsoft.com/office/powerpoint/2010/main" val="1180556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sp>
        <p:nvSpPr>
          <p:cNvPr id="3" name="ZoneTexte 2"/>
          <p:cNvSpPr txBox="1"/>
          <p:nvPr/>
        </p:nvSpPr>
        <p:spPr>
          <a:xfrm>
            <a:off x="2855640" y="1808821"/>
            <a:ext cx="6426714" cy="3854901"/>
          </a:xfrm>
          <a:prstGeom prst="rect">
            <a:avLst/>
          </a:prstGeom>
          <a:noFill/>
        </p:spPr>
        <p:txBody>
          <a:bodyPr wrap="square" rtlCol="0">
            <a:spAutoFit/>
          </a:bodyPr>
          <a:lstStyle/>
          <a:p>
            <a:pPr algn="ctr"/>
            <a:r>
              <a:rPr lang="fr-FR" sz="1350" b="1" dirty="0">
                <a:solidFill>
                  <a:srgbClr val="FF0000"/>
                </a:solidFill>
              </a:rPr>
              <a:t>Quelques définitions </a:t>
            </a:r>
          </a:p>
          <a:p>
            <a:r>
              <a:rPr lang="fr-FR" sz="1350" b="1" dirty="0"/>
              <a:t>Tableau de flux de trésorerie</a:t>
            </a:r>
            <a:endParaRPr lang="fr-FR" sz="1350" dirty="0"/>
          </a:p>
          <a:p>
            <a:r>
              <a:rPr lang="fr-FR" sz="1200" i="1" u="sng" dirty="0"/>
              <a:t>Trésorerie à l’ouverture</a:t>
            </a:r>
            <a:r>
              <a:rPr lang="fr-FR" sz="1200" dirty="0"/>
              <a:t> : Montant de la trésorerie au début de l’exercice</a:t>
            </a:r>
          </a:p>
          <a:p>
            <a:endParaRPr lang="fr-FR" sz="1200" dirty="0"/>
          </a:p>
          <a:p>
            <a:r>
              <a:rPr lang="fr-FR" sz="1200" u="sng" dirty="0"/>
              <a:t>Encaissement</a:t>
            </a:r>
            <a:r>
              <a:rPr lang="fr-FR" sz="1200" dirty="0"/>
              <a:t> : Augmentation de la trésorerie disponible dans l’entreprise sur l’année.</a:t>
            </a:r>
          </a:p>
          <a:p>
            <a:endParaRPr lang="fr-FR" sz="1200" dirty="0"/>
          </a:p>
          <a:p>
            <a:r>
              <a:rPr lang="fr-FR" sz="1200" u="sng" dirty="0"/>
              <a:t>Décaissement</a:t>
            </a:r>
            <a:r>
              <a:rPr lang="fr-FR" sz="1200" dirty="0"/>
              <a:t> : Diminution de la trésorerie disponible sur l’année.</a:t>
            </a:r>
          </a:p>
          <a:p>
            <a:endParaRPr lang="fr-FR" sz="1200" dirty="0"/>
          </a:p>
          <a:p>
            <a:r>
              <a:rPr lang="fr-FR" sz="1200" i="1" u="sng" dirty="0"/>
              <a:t>Trésorerie à la clôture</a:t>
            </a:r>
            <a:r>
              <a:rPr lang="fr-FR" sz="1200" dirty="0"/>
              <a:t> : Montant de la trésorerie en fin d’exercice (= Trésorerie à l’ouverture + encaissements – décaissements). </a:t>
            </a:r>
          </a:p>
          <a:p>
            <a:endParaRPr lang="fr-FR" sz="1350" b="1" dirty="0"/>
          </a:p>
          <a:p>
            <a:endParaRPr lang="fr-FR" sz="1350" b="1" dirty="0"/>
          </a:p>
          <a:p>
            <a:r>
              <a:rPr lang="fr-FR" sz="1350" b="1" dirty="0" err="1"/>
              <a:t>Rq</a:t>
            </a:r>
            <a:r>
              <a:rPr lang="fr-FR" sz="1350" b="1" dirty="0"/>
              <a:t> : 	</a:t>
            </a:r>
            <a:r>
              <a:rPr lang="fr-FR" sz="1350" dirty="0"/>
              <a:t>Une trésorerie positive se retrouve dans les disponibilités. </a:t>
            </a:r>
          </a:p>
          <a:p>
            <a:r>
              <a:rPr lang="fr-FR" sz="1350" dirty="0"/>
              <a:t>	Une trésorerie négative se retrouve dans les dettes à court terme (concours 	bancaire courant ou solde créditeur de banque – CBC ou SCB). </a:t>
            </a:r>
          </a:p>
          <a:p>
            <a:endParaRPr lang="fr-FR" sz="1350" dirty="0"/>
          </a:p>
          <a:p>
            <a:r>
              <a:rPr lang="fr-FR" sz="1350" dirty="0"/>
              <a:t>=&gt; Une trésorerie trop fortement négative (au delà du découvert autorisé dans le langage courant) peut entrainer une situation de cessation de paiement (l’entreprise ne peut plus payer ce qu’elle doit) et la liquidation de l’entreprise. </a:t>
            </a:r>
          </a:p>
        </p:txBody>
      </p:sp>
    </p:spTree>
    <p:extLst>
      <p:ext uri="{BB962C8B-B14F-4D97-AF65-F5344CB8AC3E}">
        <p14:creationId xmlns:p14="http://schemas.microsoft.com/office/powerpoint/2010/main" val="3174522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a:normAutofit fontScale="97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Quizz </a:t>
            </a:r>
            <a:endParaRPr lang="fr-FR" sz="2700" dirty="0"/>
          </a:p>
        </p:txBody>
      </p:sp>
      <p:sp>
        <p:nvSpPr>
          <p:cNvPr id="3" name="ZoneTexte 2"/>
          <p:cNvSpPr txBox="1"/>
          <p:nvPr/>
        </p:nvSpPr>
        <p:spPr>
          <a:xfrm>
            <a:off x="2855640" y="1918532"/>
            <a:ext cx="6426714" cy="4247317"/>
          </a:xfrm>
          <a:prstGeom prst="rect">
            <a:avLst/>
          </a:prstGeom>
          <a:noFill/>
        </p:spPr>
        <p:txBody>
          <a:bodyPr wrap="square" rtlCol="0">
            <a:spAutoFit/>
          </a:bodyPr>
          <a:lstStyle/>
          <a:p>
            <a:pPr marL="214313" indent="-214313">
              <a:buFont typeface="Wingdings" panose="05000000000000000000" pitchFamily="2" charset="2"/>
              <a:buChar char="Ø"/>
            </a:pPr>
            <a:r>
              <a:rPr lang="fr-FR" sz="1350" b="1" dirty="0"/>
              <a:t>Que trouve t’on à l’actif bilan ? </a:t>
            </a:r>
          </a:p>
          <a:p>
            <a:pPr marL="600075" lvl="1" indent="-257175">
              <a:buAutoNum type="alphaLcParenBoth"/>
            </a:pPr>
            <a:r>
              <a:rPr lang="fr-FR" sz="1350" dirty="0"/>
              <a:t>ce que l’on possède (b) ce que l’on doit.</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La valeur nette de l’actif correspond à :</a:t>
            </a:r>
          </a:p>
          <a:p>
            <a:pPr marL="600075" lvl="1" indent="-257175">
              <a:buAutoNum type="alphaLcParenBoth"/>
            </a:pPr>
            <a:r>
              <a:rPr lang="fr-FR" sz="1350" dirty="0"/>
              <a:t>La valeur d’origine du bien(b) la perte de valeur des biens (c) la valeur des biens à la date de clôture.</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Les éléments du passif sont classés de haut en bas, par ordre :</a:t>
            </a:r>
          </a:p>
          <a:p>
            <a:pPr marL="600075" lvl="1" indent="-257175">
              <a:buAutoNum type="alphaLcParenBoth"/>
            </a:pPr>
            <a:r>
              <a:rPr lang="fr-FR" sz="1350" dirty="0"/>
              <a:t>De liquidité (b) d’exigibilité.</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Dans le compte de résultat, les charges représentent ? </a:t>
            </a:r>
          </a:p>
          <a:p>
            <a:pPr marL="600075" lvl="1" indent="-257175">
              <a:buAutoNum type="alphaLcParenBoth"/>
            </a:pPr>
            <a:r>
              <a:rPr lang="fr-FR" sz="1350" dirty="0"/>
              <a:t>Un appauvrissement (b) un enrichissement.</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Un chiffre d’affaires correspond : </a:t>
            </a:r>
          </a:p>
          <a:p>
            <a:pPr marL="600075" lvl="1" indent="-257175">
              <a:buAutoNum type="alphaLcParenBoth"/>
            </a:pPr>
            <a:r>
              <a:rPr lang="fr-FR" sz="1350" dirty="0"/>
              <a:t>Aux ventes (b) à la différence entre les produits et les charges.</a:t>
            </a:r>
          </a:p>
          <a:p>
            <a:pPr marL="600075" lvl="1" indent="-257175">
              <a:buAutoNum type="alphaLcParenBoth"/>
            </a:pPr>
            <a:endParaRPr lang="fr-FR" sz="1350" dirty="0"/>
          </a:p>
          <a:p>
            <a:pPr marL="214313" indent="-214313">
              <a:buFont typeface="Wingdings" panose="05000000000000000000" pitchFamily="2" charset="2"/>
              <a:buChar char="Ø"/>
            </a:pPr>
            <a:r>
              <a:rPr lang="fr-FR" sz="1350" b="1" dirty="0"/>
              <a:t>Un résultat négatif est</a:t>
            </a:r>
          </a:p>
          <a:p>
            <a:pPr lvl="1"/>
            <a:r>
              <a:rPr lang="fr-FR" sz="1350" dirty="0"/>
              <a:t>(a) Une perte (b) un bénéfice (c) un déficit.</a:t>
            </a:r>
          </a:p>
          <a:p>
            <a:pPr marL="600075" lvl="1" indent="-257175">
              <a:buAutoNum type="alphaLcParenBoth"/>
            </a:pPr>
            <a:endParaRPr lang="fr-FR" sz="1350" dirty="0"/>
          </a:p>
          <a:p>
            <a:pPr algn="ctr"/>
            <a:endParaRPr lang="fr-FR" sz="1350" b="1" dirty="0"/>
          </a:p>
        </p:txBody>
      </p:sp>
    </p:spTree>
    <p:extLst>
      <p:ext uri="{BB962C8B-B14F-4D97-AF65-F5344CB8AC3E}">
        <p14:creationId xmlns:p14="http://schemas.microsoft.com/office/powerpoint/2010/main" val="203829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custDataLst>
              <p:tags r:id="rId1"/>
            </p:custDataLst>
          </p:nvPr>
        </p:nvSpPr>
        <p:spPr>
          <a:xfrm>
            <a:off x="3009900" y="951570"/>
            <a:ext cx="6172200" cy="85725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rgbClr val="0070C0"/>
                </a:solidFill>
              </a:rPr>
              <a:t>Présentation</a:t>
            </a:r>
          </a:p>
        </p:txBody>
      </p:sp>
      <p:sp>
        <p:nvSpPr>
          <p:cNvPr id="4" name="Espace réservé du contenu 2"/>
          <p:cNvSpPr txBox="1">
            <a:spLocks/>
          </p:cNvSpPr>
          <p:nvPr>
            <p:custDataLst>
              <p:tags r:id="rId2"/>
            </p:custDataLst>
          </p:nvPr>
        </p:nvSpPr>
        <p:spPr>
          <a:xfrm>
            <a:off x="3009900" y="1484784"/>
            <a:ext cx="6172200" cy="329184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FR" sz="2400" b="1" dirty="0">
                <a:latin typeface="+mj-lt"/>
              </a:rPr>
              <a:t>Guillaume Dumas</a:t>
            </a:r>
          </a:p>
          <a:p>
            <a:pPr marL="0" indent="0" algn="ctr">
              <a:buNone/>
            </a:pPr>
            <a:r>
              <a:rPr lang="fr-FR" sz="2400" b="1" dirty="0">
                <a:latin typeface="+mj-lt"/>
              </a:rPr>
              <a:t>Maître de conférences (enseignant-chercheur)</a:t>
            </a:r>
          </a:p>
          <a:p>
            <a:pPr marL="0" indent="0" algn="ctr">
              <a:buNone/>
            </a:pPr>
            <a:endParaRPr lang="fr-FR" sz="2400" dirty="0">
              <a:latin typeface="+mj-lt"/>
            </a:endParaRPr>
          </a:p>
          <a:p>
            <a:pPr algn="just">
              <a:buFont typeface="Wingdings" panose="05000000000000000000" pitchFamily="2" charset="2"/>
              <a:buChar char="q"/>
            </a:pPr>
            <a:r>
              <a:rPr lang="fr-FR" sz="2400" dirty="0">
                <a:latin typeface="+mj-lt"/>
              </a:rPr>
              <a:t> Baccalauréat scientifique</a:t>
            </a:r>
          </a:p>
          <a:p>
            <a:pPr algn="just">
              <a:buFont typeface="Wingdings" panose="05000000000000000000" pitchFamily="2" charset="2"/>
              <a:buChar char="q"/>
            </a:pPr>
            <a:r>
              <a:rPr lang="fr-FR" sz="2400" dirty="0">
                <a:latin typeface="+mj-lt"/>
              </a:rPr>
              <a:t> Diplôme de Comptabilité et Gestion (</a:t>
            </a:r>
            <a:r>
              <a:rPr lang="fr-FR" sz="2400" b="1" dirty="0">
                <a:latin typeface="+mj-lt"/>
              </a:rPr>
              <a:t>DCG</a:t>
            </a:r>
            <a:r>
              <a:rPr lang="fr-FR" sz="2400" dirty="0">
                <a:latin typeface="+mj-lt"/>
              </a:rPr>
              <a:t>)</a:t>
            </a:r>
          </a:p>
          <a:p>
            <a:pPr algn="just">
              <a:buFont typeface="Wingdings" panose="05000000000000000000" pitchFamily="2" charset="2"/>
              <a:buChar char="q"/>
            </a:pPr>
            <a:r>
              <a:rPr lang="fr-FR" sz="2400" dirty="0">
                <a:latin typeface="+mj-lt"/>
              </a:rPr>
              <a:t> Master 1 Contrôle de Gestion – Finance </a:t>
            </a:r>
            <a:r>
              <a:rPr lang="fr-FR" sz="2400" b="1" dirty="0">
                <a:latin typeface="+mj-lt"/>
              </a:rPr>
              <a:t>(MOMA)</a:t>
            </a:r>
          </a:p>
          <a:p>
            <a:pPr algn="just">
              <a:buFont typeface="Wingdings" panose="05000000000000000000" pitchFamily="2" charset="2"/>
              <a:buChar char="q"/>
            </a:pPr>
            <a:r>
              <a:rPr lang="fr-FR" sz="2400" dirty="0">
                <a:latin typeface="+mj-lt"/>
              </a:rPr>
              <a:t> Master 2 Contrôle de gestion </a:t>
            </a:r>
            <a:r>
              <a:rPr lang="fr-FR" sz="2400" dirty="0"/>
              <a:t>(IAE Toulouse)</a:t>
            </a:r>
            <a:endParaRPr lang="fr-FR" sz="2400" dirty="0">
              <a:latin typeface="+mj-lt"/>
            </a:endParaRPr>
          </a:p>
          <a:p>
            <a:pPr algn="just">
              <a:buFont typeface="Wingdings" panose="05000000000000000000" pitchFamily="2" charset="2"/>
              <a:buChar char="q"/>
            </a:pPr>
            <a:r>
              <a:rPr lang="fr-FR" sz="2400" dirty="0">
                <a:latin typeface="+mj-lt"/>
              </a:rPr>
              <a:t> Doctorat : </a:t>
            </a:r>
            <a:r>
              <a:rPr lang="fr-FR" sz="2400" b="1" dirty="0">
                <a:latin typeface="+mj-lt"/>
              </a:rPr>
              <a:t>gestion des résultats des entreprises innovantes cotées</a:t>
            </a:r>
          </a:p>
        </p:txBody>
      </p:sp>
      <p:sp>
        <p:nvSpPr>
          <p:cNvPr id="5" name="Flèche à angle droit 4"/>
          <p:cNvSpPr/>
          <p:nvPr/>
        </p:nvSpPr>
        <p:spPr>
          <a:xfrm rot="5400000">
            <a:off x="3209832" y="4819655"/>
            <a:ext cx="243027" cy="37804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p>
        </p:txBody>
      </p:sp>
      <p:sp>
        <p:nvSpPr>
          <p:cNvPr id="6" name="ZoneTexte 5"/>
          <p:cNvSpPr txBox="1"/>
          <p:nvPr/>
        </p:nvSpPr>
        <p:spPr>
          <a:xfrm>
            <a:off x="3611724" y="4904185"/>
            <a:ext cx="5346594" cy="3577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725" b="1" dirty="0"/>
              <a:t>Manipulation de la comptabilité dans les grands groupes</a:t>
            </a:r>
          </a:p>
        </p:txBody>
      </p:sp>
      <p:sp>
        <p:nvSpPr>
          <p:cNvPr id="7" name="Flèche à angle droit 6"/>
          <p:cNvSpPr/>
          <p:nvPr/>
        </p:nvSpPr>
        <p:spPr>
          <a:xfrm rot="5400000">
            <a:off x="3209832" y="5171385"/>
            <a:ext cx="243027" cy="37804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p>
        </p:txBody>
      </p:sp>
      <p:sp>
        <p:nvSpPr>
          <p:cNvPr id="8" name="ZoneTexte 7"/>
          <p:cNvSpPr txBox="1"/>
          <p:nvPr/>
        </p:nvSpPr>
        <p:spPr>
          <a:xfrm>
            <a:off x="3611724" y="5211198"/>
            <a:ext cx="5346594" cy="3577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725" b="1" dirty="0"/>
              <a:t>Efficacité des dispositifs de lutte anti-évasion fiscale</a:t>
            </a:r>
          </a:p>
        </p:txBody>
      </p:sp>
      <p:sp>
        <p:nvSpPr>
          <p:cNvPr id="9" name="Flèche à angle droit 8"/>
          <p:cNvSpPr/>
          <p:nvPr/>
        </p:nvSpPr>
        <p:spPr>
          <a:xfrm rot="5400000">
            <a:off x="3227834" y="5477419"/>
            <a:ext cx="243027" cy="37804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p>
        </p:txBody>
      </p:sp>
      <p:sp>
        <p:nvSpPr>
          <p:cNvPr id="10" name="ZoneTexte 9"/>
          <p:cNvSpPr txBox="1"/>
          <p:nvPr/>
        </p:nvSpPr>
        <p:spPr>
          <a:xfrm>
            <a:off x="3611724" y="5568988"/>
            <a:ext cx="5346594" cy="3577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725" b="1" dirty="0"/>
              <a:t>Effet de la </a:t>
            </a:r>
            <a:r>
              <a:rPr lang="fr-FR" sz="1725" b="1" dirty="0" err="1"/>
              <a:t>ludopédagogie</a:t>
            </a:r>
            <a:r>
              <a:rPr lang="fr-FR" sz="1725" b="1" dirty="0"/>
              <a:t> sur l’apprentissage</a:t>
            </a:r>
          </a:p>
        </p:txBody>
      </p:sp>
    </p:spTree>
    <p:extLst>
      <p:ext uri="{BB962C8B-B14F-4D97-AF65-F5344CB8AC3E}">
        <p14:creationId xmlns:p14="http://schemas.microsoft.com/office/powerpoint/2010/main" val="224750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3009900" y="955677"/>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chemeClr val="accent1"/>
                </a:solidFill>
              </a:rPr>
              <a:t>Organisation du cours</a:t>
            </a:r>
          </a:p>
        </p:txBody>
      </p:sp>
      <p:sp>
        <p:nvSpPr>
          <p:cNvPr id="4" name="Flèche vers le bas 3"/>
          <p:cNvSpPr/>
          <p:nvPr>
            <p:custDataLst>
              <p:tags r:id="rId1"/>
            </p:custDataLst>
          </p:nvPr>
        </p:nvSpPr>
        <p:spPr>
          <a:xfrm rot="2139666">
            <a:off x="4106130" y="1744506"/>
            <a:ext cx="270030" cy="4860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dirty="0">
              <a:latin typeface="+mj-lt"/>
            </a:endParaRPr>
          </a:p>
        </p:txBody>
      </p:sp>
      <p:sp>
        <p:nvSpPr>
          <p:cNvPr id="5" name="Flèche vers le bas 4"/>
          <p:cNvSpPr/>
          <p:nvPr>
            <p:custDataLst>
              <p:tags r:id="rId2"/>
            </p:custDataLst>
          </p:nvPr>
        </p:nvSpPr>
        <p:spPr>
          <a:xfrm rot="19343278">
            <a:off x="8016860" y="1682801"/>
            <a:ext cx="270030" cy="48605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r-FR" sz="1350" dirty="0">
              <a:latin typeface="+mj-lt"/>
            </a:endParaRPr>
          </a:p>
        </p:txBody>
      </p:sp>
      <p:sp>
        <p:nvSpPr>
          <p:cNvPr id="8" name="ZoneTexte 7"/>
          <p:cNvSpPr txBox="1"/>
          <p:nvPr>
            <p:custDataLst>
              <p:tags r:id="rId3"/>
            </p:custDataLst>
          </p:nvPr>
        </p:nvSpPr>
        <p:spPr>
          <a:xfrm>
            <a:off x="3134022" y="2367576"/>
            <a:ext cx="2214246" cy="1015663"/>
          </a:xfrm>
          <a:prstGeom prst="rect">
            <a:avLst/>
          </a:prstGeom>
          <a:noFill/>
        </p:spPr>
        <p:txBody>
          <a:bodyPr wrap="square" rtlCol="0">
            <a:spAutoFit/>
          </a:bodyPr>
          <a:lstStyle/>
          <a:p>
            <a:pPr algn="ctr"/>
            <a:r>
              <a:rPr lang="fr-FR" sz="1350" dirty="0">
                <a:solidFill>
                  <a:srgbClr val="0070C0"/>
                </a:solidFill>
                <a:latin typeface="+mj-lt"/>
              </a:rPr>
              <a:t>Partie </a:t>
            </a:r>
            <a:r>
              <a:rPr lang="fr-FR" sz="1350" dirty="0" err="1">
                <a:solidFill>
                  <a:srgbClr val="0070C0"/>
                </a:solidFill>
                <a:latin typeface="+mj-lt"/>
              </a:rPr>
              <a:t>distancielle</a:t>
            </a:r>
            <a:endParaRPr lang="fr-FR" sz="1050" dirty="0">
              <a:latin typeface="+mj-lt"/>
            </a:endParaRPr>
          </a:p>
          <a:p>
            <a:pPr algn="ctr"/>
            <a:endParaRPr lang="fr-FR" sz="600" dirty="0">
              <a:latin typeface="+mj-lt"/>
            </a:endParaRPr>
          </a:p>
          <a:p>
            <a:pPr algn="ctr"/>
            <a:r>
              <a:rPr lang="fr-FR" sz="1350" dirty="0">
                <a:latin typeface="+mj-lt"/>
              </a:rPr>
              <a:t>(1) Fondements conceptuels</a:t>
            </a:r>
          </a:p>
          <a:p>
            <a:pPr algn="ctr"/>
            <a:r>
              <a:rPr lang="fr-FR" sz="1350" b="1" dirty="0">
                <a:latin typeface="+mj-lt"/>
              </a:rPr>
              <a:t>(définition et à quoi ça sert)</a:t>
            </a:r>
          </a:p>
          <a:p>
            <a:pPr algn="ctr"/>
            <a:r>
              <a:rPr lang="fr-FR" sz="1350" dirty="0"/>
              <a:t>(2) Normalisation comptable</a:t>
            </a:r>
            <a:endParaRPr lang="fr-FR" sz="1350" dirty="0">
              <a:latin typeface="+mj-lt"/>
            </a:endParaRPr>
          </a:p>
        </p:txBody>
      </p:sp>
      <p:sp>
        <p:nvSpPr>
          <p:cNvPr id="9" name="ZoneTexte 8"/>
          <p:cNvSpPr txBox="1"/>
          <p:nvPr>
            <p:custDataLst>
              <p:tags r:id="rId4"/>
            </p:custDataLst>
          </p:nvPr>
        </p:nvSpPr>
        <p:spPr>
          <a:xfrm>
            <a:off x="7106536" y="2263702"/>
            <a:ext cx="2349261" cy="1015663"/>
          </a:xfrm>
          <a:prstGeom prst="rect">
            <a:avLst/>
          </a:prstGeom>
          <a:noFill/>
        </p:spPr>
        <p:txBody>
          <a:bodyPr wrap="square" rtlCol="0">
            <a:spAutoFit/>
          </a:bodyPr>
          <a:lstStyle/>
          <a:p>
            <a:pPr algn="ctr"/>
            <a:r>
              <a:rPr lang="fr-FR" sz="1350" dirty="0">
                <a:solidFill>
                  <a:srgbClr val="0070C0"/>
                </a:solidFill>
                <a:latin typeface="+mj-lt"/>
              </a:rPr>
              <a:t>Partie présentielle</a:t>
            </a:r>
            <a:endParaRPr lang="fr-FR" sz="1050" dirty="0">
              <a:latin typeface="+mj-lt"/>
            </a:endParaRPr>
          </a:p>
          <a:p>
            <a:pPr algn="ctr"/>
            <a:endParaRPr lang="fr-FR" sz="600" dirty="0">
              <a:latin typeface="+mj-lt"/>
            </a:endParaRPr>
          </a:p>
          <a:p>
            <a:pPr algn="ctr"/>
            <a:r>
              <a:rPr lang="fr-FR" sz="1350" dirty="0">
                <a:latin typeface="+mj-lt"/>
              </a:rPr>
              <a:t>Système d’information comptable</a:t>
            </a:r>
          </a:p>
          <a:p>
            <a:pPr algn="ctr"/>
            <a:r>
              <a:rPr lang="fr-FR" sz="1350" b="1" dirty="0">
                <a:latin typeface="+mj-lt"/>
              </a:rPr>
              <a:t>(Etapes du système comptable)</a:t>
            </a:r>
          </a:p>
        </p:txBody>
      </p:sp>
      <p:sp>
        <p:nvSpPr>
          <p:cNvPr id="16" name="ZoneTexte 15"/>
          <p:cNvSpPr txBox="1"/>
          <p:nvPr/>
        </p:nvSpPr>
        <p:spPr>
          <a:xfrm>
            <a:off x="2955249" y="3960057"/>
            <a:ext cx="6600156" cy="300082"/>
          </a:xfrm>
          <a:prstGeom prst="rect">
            <a:avLst/>
          </a:prstGeom>
          <a:noFill/>
        </p:spPr>
        <p:txBody>
          <a:bodyPr wrap="square" rtlCol="0">
            <a:spAutoFit/>
          </a:bodyPr>
          <a:lstStyle/>
          <a:p>
            <a:pPr algn="ctr"/>
            <a:r>
              <a:rPr lang="fr-FR" sz="1350" u="sng" dirty="0">
                <a:solidFill>
                  <a:srgbClr val="FF0000"/>
                </a:solidFill>
              </a:rPr>
              <a:t>/!\</a:t>
            </a:r>
            <a:r>
              <a:rPr lang="fr-FR" sz="1350" dirty="0">
                <a:solidFill>
                  <a:srgbClr val="FF0000"/>
                </a:solidFill>
              </a:rPr>
              <a:t>  Moodle – Introduction à la comptabilité – S1 (G. Dumas) </a:t>
            </a:r>
          </a:p>
        </p:txBody>
      </p:sp>
    </p:spTree>
    <p:extLst>
      <p:ext uri="{BB962C8B-B14F-4D97-AF65-F5344CB8AC3E}">
        <p14:creationId xmlns:p14="http://schemas.microsoft.com/office/powerpoint/2010/main" val="283484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09900" y="955677"/>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chemeClr val="accent1"/>
                </a:solidFill>
              </a:rPr>
              <a:t>Evaluation </a:t>
            </a:r>
          </a:p>
        </p:txBody>
      </p:sp>
      <p:sp>
        <p:nvSpPr>
          <p:cNvPr id="12" name="ZoneTexte 11"/>
          <p:cNvSpPr txBox="1"/>
          <p:nvPr/>
        </p:nvSpPr>
        <p:spPr>
          <a:xfrm>
            <a:off x="2871336" y="1886279"/>
            <a:ext cx="6633971" cy="1131079"/>
          </a:xfrm>
          <a:prstGeom prst="rect">
            <a:avLst/>
          </a:prstGeom>
          <a:noFill/>
          <a:ln>
            <a:solidFill>
              <a:schemeClr val="tx1"/>
            </a:solidFill>
            <a:prstDash val="dash"/>
          </a:ln>
        </p:spPr>
        <p:txBody>
          <a:bodyPr wrap="square" rtlCol="0">
            <a:spAutoFit/>
          </a:bodyPr>
          <a:lstStyle/>
          <a:p>
            <a:r>
              <a:rPr lang="fr-FR" sz="1350" dirty="0"/>
              <a:t>(25 %) QCM en ligne</a:t>
            </a:r>
          </a:p>
          <a:p>
            <a:r>
              <a:rPr lang="fr-FR" sz="1350" dirty="0"/>
              <a:t>	=&gt; Eléments à réviser : Fondement conceptuel et théorique de la comptabilité 	et la définition des principaux postes comptables. </a:t>
            </a:r>
          </a:p>
          <a:p>
            <a:r>
              <a:rPr lang="fr-FR" sz="1350" dirty="0"/>
              <a:t>	=&gt; XX/XX</a:t>
            </a:r>
          </a:p>
          <a:p>
            <a:r>
              <a:rPr lang="fr-FR" sz="1350" dirty="0"/>
              <a:t>	=&gt; Possibilité d’avoir des </a:t>
            </a:r>
            <a:r>
              <a:rPr lang="fr-FR" sz="1350" u="sng" dirty="0"/>
              <a:t>bonus</a:t>
            </a:r>
            <a:r>
              <a:rPr lang="fr-FR" sz="1350" dirty="0"/>
              <a:t> (concours de MEME)</a:t>
            </a:r>
          </a:p>
        </p:txBody>
      </p:sp>
      <p:sp>
        <p:nvSpPr>
          <p:cNvPr id="15" name="ZoneTexte 14"/>
          <p:cNvSpPr txBox="1"/>
          <p:nvPr/>
        </p:nvSpPr>
        <p:spPr>
          <a:xfrm>
            <a:off x="2871336" y="3318191"/>
            <a:ext cx="6633971" cy="715581"/>
          </a:xfrm>
          <a:prstGeom prst="rect">
            <a:avLst/>
          </a:prstGeom>
          <a:noFill/>
          <a:ln>
            <a:solidFill>
              <a:schemeClr val="tx1"/>
            </a:solidFill>
            <a:prstDash val="dash"/>
          </a:ln>
        </p:spPr>
        <p:txBody>
          <a:bodyPr wrap="square" rtlCol="0">
            <a:spAutoFit/>
          </a:bodyPr>
          <a:lstStyle/>
          <a:p>
            <a:r>
              <a:rPr lang="fr-FR" sz="1350" dirty="0"/>
              <a:t>(25 %) Exercice individuel sur table (environ 30 minutes)</a:t>
            </a:r>
          </a:p>
          <a:p>
            <a:r>
              <a:rPr lang="fr-FR" sz="1350" dirty="0"/>
              <a:t>	=&gt; Les écritures d’achat et vente (simple)</a:t>
            </a:r>
          </a:p>
          <a:p>
            <a:r>
              <a:rPr lang="fr-FR" sz="1350" dirty="0"/>
              <a:t>	=&gt; Autour XX/XX (au début du cours)</a:t>
            </a:r>
          </a:p>
        </p:txBody>
      </p:sp>
      <p:sp>
        <p:nvSpPr>
          <p:cNvPr id="16" name="ZoneTexte 15"/>
          <p:cNvSpPr txBox="1"/>
          <p:nvPr/>
        </p:nvSpPr>
        <p:spPr>
          <a:xfrm>
            <a:off x="2871336" y="4339775"/>
            <a:ext cx="6633971" cy="715581"/>
          </a:xfrm>
          <a:prstGeom prst="rect">
            <a:avLst/>
          </a:prstGeom>
          <a:noFill/>
          <a:ln>
            <a:solidFill>
              <a:schemeClr val="tx1"/>
            </a:solidFill>
            <a:prstDash val="dash"/>
          </a:ln>
        </p:spPr>
        <p:txBody>
          <a:bodyPr wrap="square" rtlCol="0">
            <a:spAutoFit/>
          </a:bodyPr>
          <a:lstStyle/>
          <a:p>
            <a:r>
              <a:rPr lang="fr-FR" sz="1350" dirty="0"/>
              <a:t>(50 %) Exercice individuel sur table (type partiel) (1h30)</a:t>
            </a:r>
          </a:p>
          <a:p>
            <a:r>
              <a:rPr lang="fr-FR" sz="1350" dirty="0"/>
              <a:t>	=&gt; Tout le processus comptable</a:t>
            </a:r>
          </a:p>
          <a:p>
            <a:r>
              <a:rPr lang="fr-FR" sz="1350" dirty="0"/>
              <a:t>	=&gt; dernière semaine </a:t>
            </a:r>
            <a:r>
              <a:rPr lang="fr-FR" sz="1350"/>
              <a:t>de novembre</a:t>
            </a:r>
            <a:endParaRPr lang="fr-FR" sz="1350" dirty="0"/>
          </a:p>
        </p:txBody>
      </p:sp>
    </p:spTree>
    <p:extLst>
      <p:ext uri="{BB962C8B-B14F-4D97-AF65-F5344CB8AC3E}">
        <p14:creationId xmlns:p14="http://schemas.microsoft.com/office/powerpoint/2010/main" val="182226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noGrp="1"/>
          </p:cNvSpPr>
          <p:nvPr>
            <p:ph type="title"/>
          </p:nvPr>
        </p:nvSpPr>
        <p:spPr>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solidFill>
                  <a:schemeClr val="accent1"/>
                </a:solidFill>
              </a:rPr>
              <a:t>Sens et objectifs du cours</a:t>
            </a:r>
          </a:p>
        </p:txBody>
      </p:sp>
      <p:sp>
        <p:nvSpPr>
          <p:cNvPr id="4" name="ZoneTexte 3"/>
          <p:cNvSpPr txBox="1"/>
          <p:nvPr/>
        </p:nvSpPr>
        <p:spPr>
          <a:xfrm>
            <a:off x="3017658" y="2132857"/>
            <a:ext cx="6210690" cy="3000821"/>
          </a:xfrm>
          <a:prstGeom prst="rect">
            <a:avLst/>
          </a:prstGeom>
          <a:noFill/>
        </p:spPr>
        <p:txBody>
          <a:bodyPr wrap="square" rtlCol="0">
            <a:spAutoFit/>
          </a:bodyPr>
          <a:lstStyle/>
          <a:p>
            <a:r>
              <a:rPr lang="fr-FR" sz="2400" b="1" i="1" dirty="0">
                <a:sym typeface="Wingdings" panose="05000000000000000000" pitchFamily="2" charset="2"/>
              </a:rPr>
              <a:t>Objectif</a:t>
            </a:r>
            <a:endParaRPr lang="fr-FR" b="1" i="1" dirty="0">
              <a:sym typeface="Wingdings" panose="05000000000000000000" pitchFamily="2" charset="2"/>
            </a:endParaRPr>
          </a:p>
          <a:p>
            <a:pPr marL="214313" indent="-214313">
              <a:buFont typeface="Wingdings"/>
              <a:buChar char="è"/>
            </a:pPr>
            <a:r>
              <a:rPr lang="fr-FR" dirty="0">
                <a:sym typeface="Wingdings" panose="05000000000000000000" pitchFamily="2" charset="2"/>
              </a:rPr>
              <a:t>Apporter une culture comptable indispensable aux managers.</a:t>
            </a:r>
          </a:p>
          <a:p>
            <a:pPr marL="214313" indent="-214313">
              <a:buFont typeface="Wingdings"/>
              <a:buChar char="è"/>
            </a:pPr>
            <a:endParaRPr lang="fr-FR" dirty="0">
              <a:sym typeface="Wingdings" panose="05000000000000000000" pitchFamily="2" charset="2"/>
            </a:endParaRPr>
          </a:p>
          <a:p>
            <a:pPr marL="214313" indent="-214313">
              <a:buFont typeface="Wingdings"/>
              <a:buChar char="è"/>
            </a:pPr>
            <a:endParaRPr lang="fr-FR" dirty="0">
              <a:sym typeface="Wingdings" panose="05000000000000000000" pitchFamily="2" charset="2"/>
            </a:endParaRPr>
          </a:p>
          <a:p>
            <a:r>
              <a:rPr lang="fr-FR" sz="2100" b="1" i="1" dirty="0">
                <a:sym typeface="Wingdings" panose="05000000000000000000" pitchFamily="2" charset="2"/>
              </a:rPr>
              <a:t>Contenu</a:t>
            </a:r>
            <a:endParaRPr lang="fr-FR" dirty="0">
              <a:sym typeface="Wingdings" panose="05000000000000000000" pitchFamily="2" charset="2"/>
            </a:endParaRPr>
          </a:p>
          <a:p>
            <a:pPr marL="214313" indent="-214313">
              <a:buFont typeface="Wingdings"/>
              <a:buChar char="è"/>
            </a:pPr>
            <a:r>
              <a:rPr lang="fr-FR" dirty="0">
                <a:sym typeface="Wingdings" panose="05000000000000000000" pitchFamily="2" charset="2"/>
              </a:rPr>
              <a:t> Se représenter le système comptable et sa finalité les états financiers ;</a:t>
            </a:r>
          </a:p>
          <a:p>
            <a:pPr marL="214313" indent="-214313">
              <a:buFont typeface="Wingdings"/>
              <a:buChar char="è"/>
            </a:pPr>
            <a:r>
              <a:rPr lang="fr-FR" dirty="0">
                <a:sym typeface="Wingdings" panose="05000000000000000000" pitchFamily="2" charset="2"/>
              </a:rPr>
              <a:t> Connaitre les principes comptables ;</a:t>
            </a:r>
          </a:p>
          <a:p>
            <a:pPr marL="214313" indent="-214313">
              <a:buFont typeface="Wingdings"/>
              <a:buChar char="è"/>
            </a:pPr>
            <a:r>
              <a:rPr lang="fr-FR" dirty="0">
                <a:sym typeface="Wingdings" panose="05000000000000000000" pitchFamily="2" charset="2"/>
              </a:rPr>
              <a:t> Connaitre le développement et l’historique du système comptable.</a:t>
            </a:r>
          </a:p>
        </p:txBody>
      </p:sp>
    </p:spTree>
    <p:extLst>
      <p:ext uri="{BB962C8B-B14F-4D97-AF65-F5344CB8AC3E}">
        <p14:creationId xmlns:p14="http://schemas.microsoft.com/office/powerpoint/2010/main" val="4170632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3009900" y="1063229"/>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solidFill>
                  <a:schemeClr val="accent1"/>
                </a:solidFill>
              </a:rPr>
              <a:t>Contrat didactique</a:t>
            </a:r>
          </a:p>
        </p:txBody>
      </p:sp>
      <p:sp>
        <p:nvSpPr>
          <p:cNvPr id="3" name="ZoneTexte 2"/>
          <p:cNvSpPr txBox="1"/>
          <p:nvPr/>
        </p:nvSpPr>
        <p:spPr>
          <a:xfrm>
            <a:off x="2230582" y="2132857"/>
            <a:ext cx="6997766" cy="3139321"/>
          </a:xfrm>
          <a:prstGeom prst="rect">
            <a:avLst/>
          </a:prstGeom>
          <a:noFill/>
        </p:spPr>
        <p:txBody>
          <a:bodyPr wrap="square" rtlCol="0">
            <a:spAutoFit/>
          </a:bodyPr>
          <a:lstStyle/>
          <a:p>
            <a:r>
              <a:rPr lang="fr-FR" sz="2100" b="1" i="1" dirty="0">
                <a:sym typeface="Wingdings" panose="05000000000000000000" pitchFamily="2" charset="2"/>
              </a:rPr>
              <a:t>Enseignant </a:t>
            </a:r>
            <a:endParaRPr lang="fr-FR" sz="1500" b="1" i="1" dirty="0">
              <a:sym typeface="Wingdings" panose="05000000000000000000" pitchFamily="2" charset="2"/>
            </a:endParaRPr>
          </a:p>
          <a:p>
            <a:pPr marL="214313" indent="-214313">
              <a:buFont typeface="Wingdings"/>
              <a:buChar char="è"/>
            </a:pPr>
            <a:r>
              <a:rPr lang="fr-FR" sz="1500" dirty="0">
                <a:sym typeface="Wingdings" panose="05000000000000000000" pitchFamily="2" charset="2"/>
              </a:rPr>
              <a:t>Mettre tout en œuvre pour transmettre des connaissances et favoriser la réussite (ex. choix de la typo, thèmes abordés, slides sur internet, etc…).</a:t>
            </a:r>
          </a:p>
          <a:p>
            <a:pPr marL="214313" indent="-214313">
              <a:buFont typeface="Wingdings"/>
              <a:buChar char="è"/>
            </a:pPr>
            <a:r>
              <a:rPr lang="fr-FR" sz="1500" dirty="0">
                <a:sym typeface="Wingdings" panose="05000000000000000000" pitchFamily="2" charset="2"/>
              </a:rPr>
              <a:t> Mettre tout en œuvre pour évaluer de manière la plus objective (ex. anales sur le web, liste des thèmes et des questions à réviser…).</a:t>
            </a:r>
          </a:p>
          <a:p>
            <a:pPr marL="214313" indent="-214313">
              <a:buFont typeface="Wingdings"/>
              <a:buChar char="è"/>
            </a:pPr>
            <a:r>
              <a:rPr lang="fr-FR" sz="1500" dirty="0">
                <a:sym typeface="Wingdings" panose="05000000000000000000" pitchFamily="2" charset="2"/>
              </a:rPr>
              <a:t> Disponibilité par mail dans la mesure du possible (même si vous êtes 400).</a:t>
            </a:r>
          </a:p>
          <a:p>
            <a:pPr marL="214313" indent="-214313">
              <a:buFont typeface="Wingdings"/>
              <a:buChar char="è"/>
            </a:pPr>
            <a:endParaRPr lang="fr-FR" dirty="0">
              <a:sym typeface="Wingdings" panose="05000000000000000000" pitchFamily="2" charset="2"/>
            </a:endParaRPr>
          </a:p>
          <a:p>
            <a:r>
              <a:rPr lang="fr-FR" sz="2100" b="1" i="1" dirty="0">
                <a:sym typeface="Wingdings" panose="05000000000000000000" pitchFamily="2" charset="2"/>
              </a:rPr>
              <a:t>Etudiant</a:t>
            </a:r>
            <a:endParaRPr lang="fr-FR" dirty="0">
              <a:sym typeface="Wingdings" panose="05000000000000000000" pitchFamily="2" charset="2"/>
            </a:endParaRPr>
          </a:p>
          <a:p>
            <a:pPr marL="214313" indent="-214313">
              <a:buFont typeface="Wingdings"/>
              <a:buChar char="è"/>
            </a:pPr>
            <a:r>
              <a:rPr lang="fr-FR" dirty="0">
                <a:sym typeface="Wingdings" panose="05000000000000000000" pitchFamily="2" charset="2"/>
              </a:rPr>
              <a:t> </a:t>
            </a:r>
            <a:r>
              <a:rPr lang="fr-FR" sz="1500" dirty="0">
                <a:sym typeface="Wingdings" panose="05000000000000000000" pitchFamily="2" charset="2"/>
              </a:rPr>
              <a:t>Si vous faites parfaitement ce qu’il y a en cours ou sur les slides : note de 19 / 20.</a:t>
            </a:r>
          </a:p>
          <a:p>
            <a:pPr marL="214313" indent="-214313">
              <a:buFont typeface="Wingdings"/>
              <a:buChar char="è"/>
            </a:pPr>
            <a:r>
              <a:rPr lang="fr-FR" sz="1500" dirty="0">
                <a:sym typeface="Wingdings" panose="05000000000000000000" pitchFamily="2" charset="2"/>
              </a:rPr>
              <a:t> Ne pas nuire à l’acquisition des connaissances des camarades. </a:t>
            </a:r>
          </a:p>
          <a:p>
            <a:pPr marL="214313" indent="-214313">
              <a:buFont typeface="Wingdings"/>
              <a:buChar char="è"/>
            </a:pPr>
            <a:r>
              <a:rPr lang="fr-FR" sz="1500" dirty="0">
                <a:sym typeface="Wingdings" panose="05000000000000000000" pitchFamily="2" charset="2"/>
              </a:rPr>
              <a:t> Venir avec </a:t>
            </a:r>
            <a:r>
              <a:rPr lang="fr-FR" sz="1500" dirty="0">
                <a:solidFill>
                  <a:srgbClr val="FF0000"/>
                </a:solidFill>
                <a:sym typeface="Wingdings" panose="05000000000000000000" pitchFamily="2" charset="2"/>
              </a:rPr>
              <a:t>un plan comptable et une calculatrice. </a:t>
            </a:r>
          </a:p>
          <a:p>
            <a:pPr marL="214313" indent="-214313">
              <a:buFont typeface="Wingdings"/>
              <a:buChar char="è"/>
            </a:pPr>
            <a:r>
              <a:rPr lang="fr-FR" sz="1500" dirty="0">
                <a:sym typeface="Wingdings" panose="05000000000000000000" pitchFamily="2" charset="2"/>
              </a:rPr>
              <a:t> Venir avec les slides de cours (pour exercice, prise de note etc…).</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345886">
            <a:off x="8987156" y="3323630"/>
            <a:ext cx="1157832" cy="2422691"/>
          </a:xfrm>
          <a:prstGeom prst="rect">
            <a:avLst/>
          </a:prstGeom>
        </p:spPr>
      </p:pic>
    </p:spTree>
    <p:extLst>
      <p:ext uri="{BB962C8B-B14F-4D97-AF65-F5344CB8AC3E}">
        <p14:creationId xmlns:p14="http://schemas.microsoft.com/office/powerpoint/2010/main" val="705876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3009900" y="620688"/>
            <a:ext cx="6172200"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300" b="1" dirty="0"/>
              <a:t>Plan Général du cours </a:t>
            </a:r>
          </a:p>
        </p:txBody>
      </p:sp>
      <p:sp>
        <p:nvSpPr>
          <p:cNvPr id="4" name="ZoneTexte 3"/>
          <p:cNvSpPr txBox="1"/>
          <p:nvPr/>
        </p:nvSpPr>
        <p:spPr>
          <a:xfrm>
            <a:off x="1849582" y="1318613"/>
            <a:ext cx="8818418" cy="4662815"/>
          </a:xfrm>
          <a:prstGeom prst="rect">
            <a:avLst/>
          </a:prstGeom>
          <a:noFill/>
        </p:spPr>
        <p:txBody>
          <a:bodyPr wrap="square" rtlCol="0">
            <a:spAutoFit/>
          </a:bodyPr>
          <a:lstStyle/>
          <a:p>
            <a:r>
              <a:rPr lang="fr-FR" b="1" dirty="0">
                <a:sym typeface="Wingdings" panose="05000000000000000000" pitchFamily="2" charset="2"/>
              </a:rPr>
              <a:t>Partie </a:t>
            </a:r>
            <a:r>
              <a:rPr lang="fr-FR" b="1" dirty="0" err="1">
                <a:sym typeface="Wingdings" panose="05000000000000000000" pitchFamily="2" charset="2"/>
              </a:rPr>
              <a:t>distancielle</a:t>
            </a:r>
            <a:r>
              <a:rPr lang="fr-FR" b="1" dirty="0">
                <a:sym typeface="Wingdings" panose="05000000000000000000" pitchFamily="2" charset="2"/>
              </a:rPr>
              <a:t> : Fondements historique, conceptuel et juridique (à réviser chez soi)</a:t>
            </a:r>
            <a:endParaRPr lang="fr-FR" sz="1350" b="1" dirty="0">
              <a:sym typeface="Wingdings" panose="05000000000000000000" pitchFamily="2" charset="2"/>
            </a:endParaRPr>
          </a:p>
          <a:p>
            <a:r>
              <a:rPr lang="fr-FR" sz="1350" u="sng" dirty="0">
                <a:sym typeface="Wingdings" panose="05000000000000000000" pitchFamily="2" charset="2"/>
              </a:rPr>
              <a:t>Introduction</a:t>
            </a:r>
            <a:r>
              <a:rPr lang="fr-FR" sz="1350" dirty="0">
                <a:sym typeface="Wingdings" panose="05000000000000000000" pitchFamily="2" charset="2"/>
              </a:rPr>
              <a:t> : Rappel des postes comptables et définitions</a:t>
            </a:r>
          </a:p>
          <a:p>
            <a:pPr marL="342900" indent="-342900">
              <a:buAutoNum type="arabicPeriod"/>
            </a:pPr>
            <a:r>
              <a:rPr lang="fr-FR" sz="1350" dirty="0">
                <a:sym typeface="Wingdings" panose="05000000000000000000" pitchFamily="2" charset="2"/>
              </a:rPr>
              <a:t>Rôle de la comptabilité : bref résumé historique</a:t>
            </a:r>
          </a:p>
          <a:p>
            <a:pPr marL="342900" indent="-342900">
              <a:buAutoNum type="arabicPeriod"/>
            </a:pPr>
            <a:r>
              <a:rPr lang="fr-FR" sz="1350" dirty="0">
                <a:sym typeface="Wingdings" panose="05000000000000000000" pitchFamily="2" charset="2"/>
              </a:rPr>
              <a:t>Les utilisateurs des états financiers</a:t>
            </a:r>
          </a:p>
          <a:p>
            <a:pPr marL="342900" indent="-342900">
              <a:buAutoNum type="arabicPeriod"/>
            </a:pPr>
            <a:r>
              <a:rPr lang="fr-FR" sz="1350" dirty="0">
                <a:sym typeface="Wingdings" panose="05000000000000000000" pitchFamily="2" charset="2"/>
              </a:rPr>
              <a:t>Diversité et harmonisation des normes comptables</a:t>
            </a:r>
          </a:p>
          <a:p>
            <a:pPr marL="342900" indent="-342900">
              <a:buAutoNum type="arabicPeriod"/>
            </a:pPr>
            <a:r>
              <a:rPr lang="fr-FR" sz="1350" dirty="0">
                <a:sym typeface="Wingdings" panose="05000000000000000000" pitchFamily="2" charset="2"/>
              </a:rPr>
              <a:t>Normalisation comptable en France</a:t>
            </a:r>
          </a:p>
          <a:p>
            <a:pPr marL="342900" indent="-342900">
              <a:buAutoNum type="arabicPeriod"/>
            </a:pPr>
            <a:r>
              <a:rPr lang="fr-FR" sz="1350" dirty="0">
                <a:sym typeface="Wingdings" panose="05000000000000000000" pitchFamily="2" charset="2"/>
              </a:rPr>
              <a:t>Les principes comptables</a:t>
            </a:r>
          </a:p>
          <a:p>
            <a:r>
              <a:rPr lang="fr-FR" sz="1350" dirty="0">
                <a:sym typeface="Wingdings" panose="05000000000000000000" pitchFamily="2" charset="2"/>
              </a:rPr>
              <a:t>			</a:t>
            </a:r>
            <a:r>
              <a:rPr lang="fr-FR" sz="1350" dirty="0">
                <a:solidFill>
                  <a:srgbClr val="FF0000"/>
                </a:solidFill>
                <a:sym typeface="Wingdings" panose="05000000000000000000" pitchFamily="2" charset="2"/>
              </a:rPr>
              <a:t>=&gt;  Evaluation du CC1 ! </a:t>
            </a:r>
          </a:p>
          <a:p>
            <a:r>
              <a:rPr lang="fr-FR" b="1" dirty="0">
                <a:sym typeface="Wingdings" panose="05000000000000000000" pitchFamily="2" charset="2"/>
              </a:rPr>
              <a:t>Partie présentielle</a:t>
            </a:r>
            <a:endParaRPr lang="fr-FR" sz="1350" b="1" dirty="0">
              <a:sym typeface="Wingdings" panose="05000000000000000000" pitchFamily="2" charset="2"/>
            </a:endParaRPr>
          </a:p>
          <a:p>
            <a:pPr marL="342900" indent="-342900">
              <a:buAutoNum type="arabicPeriod"/>
            </a:pPr>
            <a:r>
              <a:rPr lang="fr-FR" sz="1350" dirty="0">
                <a:sym typeface="Wingdings" panose="05000000000000000000" pitchFamily="2" charset="2"/>
              </a:rPr>
              <a:t>Aperçu du processus</a:t>
            </a:r>
          </a:p>
          <a:p>
            <a:pPr marL="342900" indent="-342900">
              <a:buAutoNum type="arabicPeriod"/>
            </a:pPr>
            <a:r>
              <a:rPr lang="fr-FR" sz="1350" dirty="0">
                <a:sym typeface="Wingdings" panose="05000000000000000000" pitchFamily="2" charset="2"/>
              </a:rPr>
              <a:t>Les écritures : généralités</a:t>
            </a:r>
          </a:p>
          <a:p>
            <a:pPr marL="685800" lvl="1" indent="-342900">
              <a:buAutoNum type="alphaLcPeriod"/>
            </a:pPr>
            <a:r>
              <a:rPr lang="fr-FR" sz="1350" dirty="0">
                <a:sym typeface="Wingdings" panose="05000000000000000000" pitchFamily="2" charset="2"/>
              </a:rPr>
              <a:t>La facture</a:t>
            </a:r>
          </a:p>
          <a:p>
            <a:pPr marL="685800" lvl="1" indent="-342900">
              <a:buAutoNum type="alphaLcPeriod"/>
            </a:pPr>
            <a:r>
              <a:rPr lang="fr-FR" sz="1350" dirty="0">
                <a:sym typeface="Wingdings" panose="05000000000000000000" pitchFamily="2" charset="2"/>
              </a:rPr>
              <a:t>Ecritures de vente</a:t>
            </a:r>
          </a:p>
          <a:p>
            <a:pPr marL="685800" lvl="1" indent="-342900">
              <a:buAutoNum type="alphaLcPeriod"/>
            </a:pPr>
            <a:r>
              <a:rPr lang="fr-FR" sz="1350" dirty="0">
                <a:sym typeface="Wingdings" panose="05000000000000000000" pitchFamily="2" charset="2"/>
              </a:rPr>
              <a:t>Ecritures d’achat</a:t>
            </a:r>
          </a:p>
          <a:p>
            <a:pPr lvl="1"/>
            <a:r>
              <a:rPr lang="fr-FR" sz="1350" dirty="0">
                <a:solidFill>
                  <a:srgbClr val="FF0000"/>
                </a:solidFill>
                <a:sym typeface="Wingdings" panose="05000000000000000000" pitchFamily="2" charset="2"/>
              </a:rPr>
              <a:t>			=&gt;  Evaluation du CC2 ! </a:t>
            </a:r>
            <a:endParaRPr lang="fr-FR" sz="1350" dirty="0">
              <a:sym typeface="Wingdings" panose="05000000000000000000" pitchFamily="2" charset="2"/>
            </a:endParaRPr>
          </a:p>
          <a:p>
            <a:pPr marL="685800" lvl="1" indent="-342900">
              <a:buAutoNum type="alphaLcPeriod"/>
            </a:pPr>
            <a:r>
              <a:rPr lang="fr-FR" sz="1350" dirty="0">
                <a:sym typeface="Wingdings" panose="05000000000000000000" pitchFamily="2" charset="2"/>
              </a:rPr>
              <a:t>Ecritures de TVA</a:t>
            </a:r>
          </a:p>
          <a:p>
            <a:pPr marL="685800" lvl="1" indent="-342900">
              <a:buAutoNum type="alphaLcPeriod"/>
            </a:pPr>
            <a:r>
              <a:rPr lang="fr-FR" sz="1350" dirty="0">
                <a:sym typeface="Wingdings" panose="05000000000000000000" pitchFamily="2" charset="2"/>
              </a:rPr>
              <a:t>Ecritures d’immobilisation</a:t>
            </a:r>
          </a:p>
          <a:p>
            <a:pPr marL="685800" lvl="1" indent="-342900">
              <a:buAutoNum type="alphaLcPeriod"/>
            </a:pPr>
            <a:r>
              <a:rPr lang="fr-FR" sz="1350" dirty="0">
                <a:sym typeface="Wingdings" panose="05000000000000000000" pitchFamily="2" charset="2"/>
              </a:rPr>
              <a:t>Ecritures de tiers</a:t>
            </a:r>
          </a:p>
          <a:p>
            <a:pPr marL="342900" indent="-342900">
              <a:buAutoNum type="arabicPeriod"/>
            </a:pPr>
            <a:r>
              <a:rPr lang="fr-FR" sz="1350" dirty="0">
                <a:sym typeface="Wingdings" panose="05000000000000000000" pitchFamily="2" charset="2"/>
              </a:rPr>
              <a:t>Le grand livre et la balance</a:t>
            </a:r>
          </a:p>
          <a:p>
            <a:pPr marL="342900" indent="-342900">
              <a:buAutoNum type="arabicPeriod"/>
            </a:pPr>
            <a:r>
              <a:rPr lang="fr-FR" sz="1350" dirty="0">
                <a:sym typeface="Wingdings" panose="05000000000000000000" pitchFamily="2" charset="2"/>
              </a:rPr>
              <a:t>Les états financiers</a:t>
            </a:r>
          </a:p>
          <a:p>
            <a:pPr marL="0" lvl="1"/>
            <a:r>
              <a:rPr lang="fr-FR" sz="1350" dirty="0">
                <a:solidFill>
                  <a:srgbClr val="FF0000"/>
                </a:solidFill>
                <a:sym typeface="Wingdings" panose="05000000000000000000" pitchFamily="2" charset="2"/>
              </a:rPr>
              <a:t>			=&gt;  Evaluation semaine du CC3 ! </a:t>
            </a:r>
            <a:endParaRPr lang="fr-FR" sz="1350" dirty="0">
              <a:sym typeface="Wingdings" panose="05000000000000000000" pitchFamily="2" charset="2"/>
            </a:endParaRPr>
          </a:p>
          <a:p>
            <a:pPr marL="342900" indent="-342900">
              <a:buAutoNum type="arabicPeriod"/>
            </a:pPr>
            <a:endParaRPr lang="fr-FR" sz="450" dirty="0">
              <a:sym typeface="Wingdings" panose="05000000000000000000" pitchFamily="2" charset="2"/>
            </a:endParaRPr>
          </a:p>
        </p:txBody>
      </p:sp>
    </p:spTree>
    <p:extLst>
      <p:ext uri="{BB962C8B-B14F-4D97-AF65-F5344CB8AC3E}">
        <p14:creationId xmlns:p14="http://schemas.microsoft.com/office/powerpoint/2010/main" val="131567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53747" y="855752"/>
            <a:ext cx="6871255" cy="845057"/>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l"/>
            <a:r>
              <a:rPr lang="fr-FR" b="1" u="sng" dirty="0"/>
              <a:t>Introduction</a:t>
            </a:r>
            <a:br>
              <a:rPr lang="fr-FR" dirty="0"/>
            </a:br>
            <a:r>
              <a:rPr lang="fr-FR" sz="2025" dirty="0"/>
              <a:t>1.</a:t>
            </a:r>
            <a:r>
              <a:rPr lang="fr-FR" sz="1800" dirty="0"/>
              <a:t> </a:t>
            </a:r>
            <a:r>
              <a:rPr lang="fr-FR" sz="2025" dirty="0"/>
              <a:t>La comptabilité : une représentation de l’activité de l’entreprise</a:t>
            </a:r>
            <a:endParaRPr lang="fr-FR" sz="2700" dirty="0"/>
          </a:p>
        </p:txBody>
      </p:sp>
      <p:sp>
        <p:nvSpPr>
          <p:cNvPr id="3" name="AutoShape 2" descr="Résultat de recherche d'images pour &quot;schéma input, output entreprise&quot;"/>
          <p:cNvSpPr>
            <a:spLocks noChangeAspect="1" noChangeArrowheads="1"/>
          </p:cNvSpPr>
          <p:nvPr/>
        </p:nvSpPr>
        <p:spPr bwMode="auto">
          <a:xfrm>
            <a:off x="2783681" y="748904"/>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fr-FR" sz="135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9676" y="2871693"/>
            <a:ext cx="5832648" cy="20154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3125670" y="2186863"/>
            <a:ext cx="6048672" cy="923330"/>
          </a:xfrm>
          <a:prstGeom prst="rect">
            <a:avLst/>
          </a:prstGeom>
          <a:noFill/>
        </p:spPr>
        <p:txBody>
          <a:bodyPr wrap="square" rtlCol="0">
            <a:spAutoFit/>
          </a:bodyPr>
          <a:lstStyle/>
          <a:p>
            <a:r>
              <a:rPr lang="fr-FR" u="sng" dirty="0"/>
              <a:t>Définition de l’entreprise </a:t>
            </a:r>
            <a:r>
              <a:rPr lang="fr-FR" dirty="0"/>
              <a:t>: </a:t>
            </a:r>
          </a:p>
          <a:p>
            <a:r>
              <a:rPr lang="fr-FR" dirty="0"/>
              <a:t>Organisation de production de biens ou de services à caractère commerciale</a:t>
            </a:r>
          </a:p>
        </p:txBody>
      </p:sp>
      <p:sp>
        <p:nvSpPr>
          <p:cNvPr id="5" name="ZoneTexte 4"/>
          <p:cNvSpPr txBox="1"/>
          <p:nvPr/>
        </p:nvSpPr>
        <p:spPr>
          <a:xfrm>
            <a:off x="3125670" y="3195729"/>
            <a:ext cx="1836204" cy="553998"/>
          </a:xfrm>
          <a:prstGeom prst="rect">
            <a:avLst/>
          </a:prstGeom>
          <a:solidFill>
            <a:schemeClr val="bg1"/>
          </a:solidFill>
        </p:spPr>
        <p:txBody>
          <a:bodyPr wrap="square" rtlCol="0">
            <a:spAutoFit/>
          </a:bodyPr>
          <a:lstStyle/>
          <a:p>
            <a:pPr algn="ctr"/>
            <a:r>
              <a:rPr lang="fr-FR" sz="1500" b="1" dirty="0"/>
              <a:t>Demande  de services</a:t>
            </a:r>
          </a:p>
        </p:txBody>
      </p:sp>
      <p:sp>
        <p:nvSpPr>
          <p:cNvPr id="7" name="ZoneTexte 6"/>
          <p:cNvSpPr txBox="1"/>
          <p:nvPr/>
        </p:nvSpPr>
        <p:spPr>
          <a:xfrm>
            <a:off x="7608168" y="3195729"/>
            <a:ext cx="1836204" cy="553998"/>
          </a:xfrm>
          <a:prstGeom prst="rect">
            <a:avLst/>
          </a:prstGeom>
          <a:solidFill>
            <a:schemeClr val="bg1"/>
          </a:solidFill>
        </p:spPr>
        <p:txBody>
          <a:bodyPr wrap="square" rtlCol="0">
            <a:spAutoFit/>
          </a:bodyPr>
          <a:lstStyle/>
          <a:p>
            <a:pPr algn="ctr"/>
            <a:r>
              <a:rPr lang="fr-FR" sz="1500" b="1" dirty="0"/>
              <a:t>Fourniture de services</a:t>
            </a:r>
          </a:p>
        </p:txBody>
      </p:sp>
    </p:spTree>
    <p:extLst>
      <p:ext uri="{BB962C8B-B14F-4D97-AF65-F5344CB8AC3E}">
        <p14:creationId xmlns:p14="http://schemas.microsoft.com/office/powerpoint/2010/main" val="410016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1703513" y="2276872"/>
          <a:ext cx="6534725" cy="4248474"/>
        </p:xfrm>
        <a:graphic>
          <a:graphicData uri="http://schemas.openxmlformats.org/drawingml/2006/table">
            <a:tbl>
              <a:tblPr firstRow="1" bandRow="1">
                <a:tableStyleId>{5940675A-B579-460E-94D1-54222C63F5DA}</a:tableStyleId>
              </a:tblPr>
              <a:tblGrid>
                <a:gridCol w="1674186">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594066">
                  <a:extLst>
                    <a:ext uri="{9D8B030D-6E8A-4147-A177-3AD203B41FA5}">
                      <a16:colId xmlns:a16="http://schemas.microsoft.com/office/drawing/2014/main" val="20003"/>
                    </a:ext>
                  </a:extLst>
                </a:gridCol>
                <a:gridCol w="2322258">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352187">
                <a:tc gridSpan="6">
                  <a:txBody>
                    <a:bodyPr/>
                    <a:lstStyle/>
                    <a:p>
                      <a:pPr algn="ctr"/>
                      <a:r>
                        <a:rPr lang="fr-FR" sz="1400" dirty="0"/>
                        <a:t>Bilan de l’entreprise</a:t>
                      </a:r>
                      <a:r>
                        <a:rPr lang="fr-FR" sz="1400" baseline="0" dirty="0"/>
                        <a:t> au 01/01/N</a:t>
                      </a:r>
                      <a:endParaRPr lang="fr-FR" sz="1400" dirty="0"/>
                    </a:p>
                  </a:txBody>
                  <a:tcPr marL="68580" marR="68580" marT="34290" marB="34290"/>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hMerge="1">
                  <a:txBody>
                    <a:bodyPr/>
                    <a:lstStyle/>
                    <a:p>
                      <a:endParaRPr lang="fr-FR" dirty="0"/>
                    </a:p>
                  </a:txBody>
                  <a:tcPr>
                    <a:lnL w="38100" cap="flat" cmpd="sng" algn="ctr">
                      <a:solidFill>
                        <a:schemeClr val="tx1"/>
                      </a:solidFill>
                      <a:prstDash val="solid"/>
                      <a:round/>
                      <a:headEnd type="none" w="med" len="med"/>
                      <a:tailEnd type="none" w="med" len="med"/>
                    </a:lnL>
                  </a:tcPr>
                </a:tc>
                <a:tc hMerge="1">
                  <a:txBody>
                    <a:bodyPr/>
                    <a:lstStyle/>
                    <a:p>
                      <a:endParaRPr lang="fr-FR" dirty="0"/>
                    </a:p>
                  </a:txBody>
                  <a:tcPr/>
                </a:tc>
                <a:extLst>
                  <a:ext uri="{0D108BD9-81ED-4DB2-BD59-A6C34878D82A}">
                    <a16:rowId xmlns:a16="http://schemas.microsoft.com/office/drawing/2014/main" val="10000"/>
                  </a:ext>
                </a:extLst>
              </a:tr>
              <a:tr h="352187">
                <a:tc gridSpan="4">
                  <a:txBody>
                    <a:bodyPr/>
                    <a:lstStyle/>
                    <a:p>
                      <a:pPr algn="ctr"/>
                      <a:r>
                        <a:rPr lang="fr-FR" sz="1400" b="1" dirty="0"/>
                        <a:t>Actif</a:t>
                      </a:r>
                    </a:p>
                  </a:txBody>
                  <a:tcPr marL="68580" marR="68580" marT="34290" marB="34290" anchor="ctr">
                    <a:lnR w="38100" cap="flat" cmpd="sng" algn="ctr">
                      <a:solidFill>
                        <a:schemeClr val="tx1"/>
                      </a:solidFill>
                      <a:prstDash val="solid"/>
                      <a:round/>
                      <a:headEnd type="none" w="med" len="med"/>
                      <a:tailEnd type="none" w="med" len="med"/>
                    </a:lnR>
                    <a:lnB w="12700" cmpd="sng">
                      <a:noFill/>
                    </a:lnB>
                  </a:tcPr>
                </a:tc>
                <a:tc hMerge="1">
                  <a:txBody>
                    <a:bodyPr/>
                    <a:lstStyle/>
                    <a:p>
                      <a:endParaRPr lang="fr-FR" dirty="0"/>
                    </a:p>
                  </a:txBody>
                  <a:tcPr/>
                </a:tc>
                <a:tc hMerge="1">
                  <a:txBody>
                    <a:bodyPr/>
                    <a:lstStyle/>
                    <a:p>
                      <a:endParaRPr lang="fr-FR" dirty="0"/>
                    </a:p>
                  </a:txBody>
                  <a:tcPr/>
                </a:tc>
                <a:tc hMerge="1">
                  <a:txBody>
                    <a:bodyPr/>
                    <a:lstStyle/>
                    <a:p>
                      <a:endParaRPr lang="fr-FR" dirty="0"/>
                    </a:p>
                  </a:txBody>
                  <a:tcPr>
                    <a:lnR w="38100" cap="flat" cmpd="sng" algn="ctr">
                      <a:solidFill>
                        <a:schemeClr val="tx1"/>
                      </a:solidFill>
                      <a:prstDash val="solid"/>
                      <a:round/>
                      <a:headEnd type="none" w="med" len="med"/>
                      <a:tailEnd type="none" w="med" len="med"/>
                    </a:lnR>
                  </a:tcPr>
                </a:tc>
                <a:tc gridSpan="2">
                  <a:txBody>
                    <a:bodyPr/>
                    <a:lstStyle/>
                    <a:p>
                      <a:pPr algn="ctr"/>
                      <a:r>
                        <a:rPr lang="fr-FR" sz="1400" b="1" dirty="0"/>
                        <a:t>Passif</a:t>
                      </a:r>
                    </a:p>
                  </a:txBody>
                  <a:tcPr marL="68580" marR="68580" marT="34290" marB="34290" anchor="ctr">
                    <a:lnL w="38100" cap="flat" cmpd="sng" algn="ctr">
                      <a:solidFill>
                        <a:schemeClr val="tx1"/>
                      </a:solidFill>
                      <a:prstDash val="solid"/>
                      <a:round/>
                      <a:headEnd type="none" w="med" len="med"/>
                      <a:tailEnd type="none" w="med" len="med"/>
                    </a:lnL>
                    <a:lnB w="12700" cmpd="sng">
                      <a:noFill/>
                    </a:lnB>
                  </a:tcPr>
                </a:tc>
                <a:tc hMerge="1">
                  <a:txBody>
                    <a:bodyPr/>
                    <a:lstStyle/>
                    <a:p>
                      <a:endParaRPr lang="fr-FR" dirty="0"/>
                    </a:p>
                  </a:txBody>
                  <a:tcPr/>
                </a:tc>
                <a:extLst>
                  <a:ext uri="{0D108BD9-81ED-4DB2-BD59-A6C34878D82A}">
                    <a16:rowId xmlns:a16="http://schemas.microsoft.com/office/drawing/2014/main" val="10001"/>
                  </a:ext>
                </a:extLst>
              </a:tr>
              <a:tr h="352187">
                <a:tc>
                  <a:txBody>
                    <a:bodyPr/>
                    <a:lstStyle/>
                    <a:p>
                      <a:endParaRPr lang="fr-FR" sz="1400" dirty="0"/>
                    </a:p>
                  </a:txBody>
                  <a:tcPr marL="68580" marR="68580" marT="34290" marB="34290">
                    <a:lnT w="12700" cmpd="sng">
                      <a:noFill/>
                    </a:lnT>
                  </a:tcPr>
                </a:tc>
                <a:tc>
                  <a:txBody>
                    <a:bodyPr/>
                    <a:lstStyle/>
                    <a:p>
                      <a:r>
                        <a:rPr lang="fr-FR" sz="1400" dirty="0"/>
                        <a:t>Brut</a:t>
                      </a:r>
                    </a:p>
                  </a:txBody>
                  <a:tcPr marL="68580" marR="68580" marT="34290" marB="34290">
                    <a:lnT w="12700" cmpd="sng">
                      <a:noFill/>
                    </a:lnT>
                  </a:tcPr>
                </a:tc>
                <a:tc>
                  <a:txBody>
                    <a:bodyPr/>
                    <a:lstStyle/>
                    <a:p>
                      <a:r>
                        <a:rPr lang="fr-FR" sz="1400" dirty="0"/>
                        <a:t>A&amp;D</a:t>
                      </a:r>
                    </a:p>
                  </a:txBody>
                  <a:tcPr marL="68580" marR="68580" marT="34290" marB="34290">
                    <a:lnT w="12700" cmpd="sng">
                      <a:noFill/>
                    </a:lnT>
                  </a:tcPr>
                </a:tc>
                <a:tc>
                  <a:txBody>
                    <a:bodyPr/>
                    <a:lstStyle/>
                    <a:p>
                      <a:r>
                        <a:rPr lang="fr-FR" sz="1400" dirty="0"/>
                        <a:t>Net</a:t>
                      </a:r>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R w="12700" cmpd="sng">
                      <a:noFill/>
                    </a:lnR>
                    <a:lnT w="12700" cmpd="sng">
                      <a:noFill/>
                    </a:lnT>
                  </a:tcPr>
                </a:tc>
                <a:tc>
                  <a:txBody>
                    <a:bodyPr/>
                    <a:lstStyle/>
                    <a:p>
                      <a:endParaRPr lang="fr-FR" sz="1400" dirty="0"/>
                    </a:p>
                  </a:txBody>
                  <a:tcPr marL="68580" marR="68580" marT="34290" marB="34290">
                    <a:lnL w="12700" cmpd="sng">
                      <a:noFill/>
                    </a:lnL>
                    <a:lnT w="12700" cmpd="sng">
                      <a:noFill/>
                    </a:lnT>
                  </a:tcPr>
                </a:tc>
                <a:extLst>
                  <a:ext uri="{0D108BD9-81ED-4DB2-BD59-A6C34878D82A}">
                    <a16:rowId xmlns:a16="http://schemas.microsoft.com/office/drawing/2014/main" val="10002"/>
                  </a:ext>
                </a:extLst>
              </a:tr>
              <a:tr h="374417">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B w="12700" cmpd="sng">
                      <a:noFill/>
                    </a:lnB>
                  </a:tcPr>
                </a:tc>
                <a:tc>
                  <a:txBody>
                    <a:bodyPr/>
                    <a:lstStyle/>
                    <a:p>
                      <a:pPr algn="just"/>
                      <a:endParaRPr lang="fr-FR" sz="1400" dirty="0"/>
                    </a:p>
                  </a:txBody>
                  <a:tcPr marL="68580" marR="68580" marT="34290" marB="34290">
                    <a:lnR w="38100" cap="flat" cmpd="sng" algn="ctr">
                      <a:solidFill>
                        <a:schemeClr val="tx1"/>
                      </a:solidFill>
                      <a:prstDash val="solid"/>
                      <a:round/>
                      <a:headEnd type="none" w="med" len="med"/>
                      <a:tailEnd type="none" w="med" len="med"/>
                    </a:lnR>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B w="12700" cmpd="sng">
                      <a:noFill/>
                    </a:lnB>
                  </a:tcPr>
                </a:tc>
                <a:tc>
                  <a:txBody>
                    <a:bodyPr/>
                    <a:lstStyle/>
                    <a:p>
                      <a:endParaRPr lang="fr-FR" sz="1400" dirty="0"/>
                    </a:p>
                  </a:txBody>
                  <a:tcPr marL="68580" marR="68580" marT="34290" marB="34290">
                    <a:lnB w="12700" cmpd="sng">
                      <a:noFill/>
                    </a:lnB>
                  </a:tcPr>
                </a:tc>
                <a:extLst>
                  <a:ext uri="{0D108BD9-81ED-4DB2-BD59-A6C34878D82A}">
                    <a16:rowId xmlns:a16="http://schemas.microsoft.com/office/drawing/2014/main" val="10003"/>
                  </a:ext>
                </a:extLst>
              </a:tr>
              <a:tr h="352187">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4"/>
                  </a:ext>
                </a:extLst>
              </a:tr>
              <a:tr h="352187">
                <a:tc>
                  <a:txBody>
                    <a:bodyPr/>
                    <a:lstStyle/>
                    <a:p>
                      <a:pPr algn="just"/>
                      <a:endParaRPr lang="fr-FR" sz="1100" i="1" dirty="0"/>
                    </a:p>
                  </a:txBody>
                  <a:tcPr marL="68580" marR="68580" marT="34290" marB="34290">
                    <a:lnT w="12700" cmpd="sng">
                      <a:noFill/>
                    </a:lnT>
                    <a:lnB w="12700" cmpd="sng">
                      <a:noFill/>
                    </a:lnB>
                  </a:tcPr>
                </a:tc>
                <a:tc>
                  <a:txBody>
                    <a:bodyPr/>
                    <a:lstStyle/>
                    <a:p>
                      <a:pPr algn="just"/>
                      <a:endParaRPr lang="fr-FR" sz="9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5"/>
                  </a:ext>
                </a:extLst>
              </a:tr>
              <a:tr h="352187">
                <a:tc>
                  <a:txBody>
                    <a:bodyPr/>
                    <a:lstStyle/>
                    <a:p>
                      <a:endParaRPr lang="fr-FR" sz="14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a:p>
                  </a:txBody>
                  <a:tcPr marL="68580" marR="68580" marT="34290" marB="34290">
                    <a:lnT w="12700" cmpd="sng">
                      <a:noFill/>
                    </a:lnT>
                    <a:lnB w="12700" cmpd="sng">
                      <a:noFill/>
                    </a:lnB>
                  </a:tcPr>
                </a:tc>
                <a:extLst>
                  <a:ext uri="{0D108BD9-81ED-4DB2-BD59-A6C34878D82A}">
                    <a16:rowId xmlns:a16="http://schemas.microsoft.com/office/drawing/2014/main" val="10006"/>
                  </a:ext>
                </a:extLst>
              </a:tr>
              <a:tr h="352187">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7"/>
                  </a:ext>
                </a:extLst>
              </a:tr>
              <a:tr h="352187">
                <a:tc>
                  <a:txBody>
                    <a:bodyPr/>
                    <a:lstStyle/>
                    <a:p>
                      <a:pPr algn="just"/>
                      <a:endParaRPr lang="fr-FR" sz="12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T w="12700" cmpd="sng">
                      <a:noFill/>
                    </a:lnT>
                    <a:lnB w="12700" cmpd="sng">
                      <a:noFill/>
                    </a:lnB>
                  </a:tcPr>
                </a:tc>
                <a:tc>
                  <a:txBody>
                    <a:bodyPr/>
                    <a:lstStyle/>
                    <a:p>
                      <a:endParaRPr lang="fr-FR" sz="11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8"/>
                  </a:ext>
                </a:extLst>
              </a:tr>
              <a:tr h="352187">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09"/>
                  </a:ext>
                </a:extLst>
              </a:tr>
              <a:tr h="352187">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T w="12700" cmpd="sng">
                      <a:noFill/>
                    </a:lnT>
                    <a:lnB w="12700" cmpd="sng">
                      <a:noFill/>
                    </a:lnB>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lnB w="12700" cmpd="sng">
                      <a:noFill/>
                    </a:lnB>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lnB w="12700" cmpd="sng">
                      <a:noFill/>
                    </a:lnB>
                  </a:tcPr>
                </a:tc>
                <a:tc>
                  <a:txBody>
                    <a:bodyPr/>
                    <a:lstStyle/>
                    <a:p>
                      <a:endParaRPr lang="fr-FR" sz="1400" dirty="0"/>
                    </a:p>
                  </a:txBody>
                  <a:tcPr marL="68580" marR="68580" marT="34290" marB="34290">
                    <a:lnT w="12700" cmpd="sng">
                      <a:noFill/>
                    </a:lnT>
                    <a:lnB w="12700" cmpd="sng">
                      <a:noFill/>
                    </a:lnB>
                  </a:tcPr>
                </a:tc>
                <a:extLst>
                  <a:ext uri="{0D108BD9-81ED-4DB2-BD59-A6C34878D82A}">
                    <a16:rowId xmlns:a16="http://schemas.microsoft.com/office/drawing/2014/main" val="10010"/>
                  </a:ext>
                </a:extLst>
              </a:tr>
              <a:tr h="352187">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T w="12700" cmpd="sng">
                      <a:noFill/>
                    </a:lnT>
                  </a:tcPr>
                </a:tc>
                <a:tc>
                  <a:txBody>
                    <a:bodyPr/>
                    <a:lstStyle/>
                    <a:p>
                      <a:endParaRPr lang="fr-FR" sz="1400" dirty="0"/>
                    </a:p>
                  </a:txBody>
                  <a:tcPr marL="68580" marR="68580" marT="34290" marB="34290">
                    <a:lnR w="38100" cap="flat" cmpd="sng" algn="ctr">
                      <a:solidFill>
                        <a:schemeClr val="tx1"/>
                      </a:solidFill>
                      <a:prstDash val="solid"/>
                      <a:round/>
                      <a:headEnd type="none" w="med" len="med"/>
                      <a:tailEnd type="none" w="med" len="med"/>
                    </a:lnR>
                    <a:lnT w="12700" cmpd="sng">
                      <a:noFill/>
                    </a:lnT>
                  </a:tcPr>
                </a:tc>
                <a:tc>
                  <a:txBody>
                    <a:bodyPr/>
                    <a:lstStyle/>
                    <a:p>
                      <a:endParaRPr lang="fr-FR" sz="1400" dirty="0"/>
                    </a:p>
                  </a:txBody>
                  <a:tcPr marL="68580" marR="68580" marT="34290" marB="34290">
                    <a:lnL w="38100" cap="flat" cmpd="sng" algn="ctr">
                      <a:solidFill>
                        <a:schemeClr val="tx1"/>
                      </a:solidFill>
                      <a:prstDash val="solid"/>
                      <a:round/>
                      <a:headEnd type="none" w="med" len="med"/>
                      <a:tailEnd type="none" w="med" len="med"/>
                    </a:lnL>
                    <a:lnT w="12700" cmpd="sng">
                      <a:noFill/>
                    </a:lnT>
                  </a:tcPr>
                </a:tc>
                <a:tc>
                  <a:txBody>
                    <a:bodyPr/>
                    <a:lstStyle/>
                    <a:p>
                      <a:endParaRPr lang="fr-FR" sz="1400" dirty="0"/>
                    </a:p>
                  </a:txBody>
                  <a:tcPr marL="68580" marR="68580" marT="34290" marB="34290">
                    <a:lnT w="12700" cmpd="sng">
                      <a:noFill/>
                    </a:lnT>
                  </a:tcPr>
                </a:tc>
                <a:extLst>
                  <a:ext uri="{0D108BD9-81ED-4DB2-BD59-A6C34878D82A}">
                    <a16:rowId xmlns:a16="http://schemas.microsoft.com/office/drawing/2014/main" val="10011"/>
                  </a:ext>
                </a:extLst>
              </a:tr>
            </a:tbl>
          </a:graphicData>
        </a:graphic>
      </p:graphicFrame>
      <p:sp>
        <p:nvSpPr>
          <p:cNvPr id="5" name="Titre 1"/>
          <p:cNvSpPr txBox="1">
            <a:spLocks/>
          </p:cNvSpPr>
          <p:nvPr/>
        </p:nvSpPr>
        <p:spPr>
          <a:xfrm>
            <a:off x="2653747" y="855752"/>
            <a:ext cx="6871255" cy="845057"/>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3300" b="1" u="sng" dirty="0"/>
              <a:t>Introduction</a:t>
            </a:r>
            <a:br>
              <a:rPr lang="fr-FR" sz="3300" dirty="0"/>
            </a:br>
            <a:r>
              <a:rPr lang="fr-FR" sz="2025" dirty="0"/>
              <a:t>1.</a:t>
            </a:r>
            <a:r>
              <a:rPr lang="fr-FR" sz="2100" dirty="0"/>
              <a:t> </a:t>
            </a:r>
            <a:r>
              <a:rPr lang="fr-FR" sz="2025" dirty="0"/>
              <a:t>La comptabilité : une représentation de l’activité de l’entreprise</a:t>
            </a:r>
            <a:endParaRPr lang="fr-FR" sz="2700" dirty="0"/>
          </a:p>
        </p:txBody>
      </p:sp>
      <p:graphicFrame>
        <p:nvGraphicFramePr>
          <p:cNvPr id="4" name="Tableau 3"/>
          <p:cNvGraphicFramePr>
            <a:graphicFrameLocks noGrp="1"/>
          </p:cNvGraphicFramePr>
          <p:nvPr/>
        </p:nvGraphicFramePr>
        <p:xfrm>
          <a:off x="8472264" y="2264259"/>
          <a:ext cx="2088232" cy="4283652"/>
        </p:xfrm>
        <a:graphic>
          <a:graphicData uri="http://schemas.openxmlformats.org/drawingml/2006/table">
            <a:tbl>
              <a:tblPr firstRow="1" bandRow="1">
                <a:tableStyleId>{5940675A-B579-460E-94D1-54222C63F5DA}</a:tableStyleId>
              </a:tblPr>
              <a:tblGrid>
                <a:gridCol w="2088232">
                  <a:extLst>
                    <a:ext uri="{9D8B030D-6E8A-4147-A177-3AD203B41FA5}">
                      <a16:colId xmlns:a16="http://schemas.microsoft.com/office/drawing/2014/main" val="1386481263"/>
                    </a:ext>
                  </a:extLst>
                </a:gridCol>
              </a:tblGrid>
              <a:tr h="625720">
                <a:tc>
                  <a:txBody>
                    <a:bodyPr/>
                    <a:lstStyle/>
                    <a:p>
                      <a:r>
                        <a:rPr lang="fr-FR" dirty="0"/>
                        <a:t>Tableau</a:t>
                      </a:r>
                      <a:r>
                        <a:rPr lang="fr-FR" baseline="0" dirty="0"/>
                        <a:t> de flux de trésorerie 01/01/N</a:t>
                      </a:r>
                      <a:endParaRPr lang="fr-FR" dirty="0"/>
                    </a:p>
                  </a:txBody>
                  <a:tcPr/>
                </a:tc>
                <a:extLst>
                  <a:ext uri="{0D108BD9-81ED-4DB2-BD59-A6C34878D82A}">
                    <a16:rowId xmlns:a16="http://schemas.microsoft.com/office/drawing/2014/main" val="1422257454"/>
                  </a:ext>
                </a:extLst>
              </a:tr>
              <a:tr h="357555">
                <a:tc>
                  <a:txBody>
                    <a:bodyPr/>
                    <a:lstStyle/>
                    <a:p>
                      <a:endParaRPr lang="fr-FR" dirty="0"/>
                    </a:p>
                  </a:txBody>
                  <a:tcPr/>
                </a:tc>
                <a:extLst>
                  <a:ext uri="{0D108BD9-81ED-4DB2-BD59-A6C34878D82A}">
                    <a16:rowId xmlns:a16="http://schemas.microsoft.com/office/drawing/2014/main" val="1806591084"/>
                  </a:ext>
                </a:extLst>
              </a:tr>
              <a:tr h="1220640">
                <a:tc>
                  <a:txBody>
                    <a:bodyPr/>
                    <a:lstStyle/>
                    <a:p>
                      <a:endParaRPr lang="fr-FR" dirty="0"/>
                    </a:p>
                  </a:txBody>
                  <a:tcPr/>
                </a:tc>
                <a:extLst>
                  <a:ext uri="{0D108BD9-81ED-4DB2-BD59-A6C34878D82A}">
                    <a16:rowId xmlns:a16="http://schemas.microsoft.com/office/drawing/2014/main" val="1568668948"/>
                  </a:ext>
                </a:extLst>
              </a:tr>
              <a:tr h="1442803">
                <a:tc>
                  <a:txBody>
                    <a:bodyPr/>
                    <a:lstStyle/>
                    <a:p>
                      <a:endParaRPr lang="fr-FR" dirty="0"/>
                    </a:p>
                  </a:txBody>
                  <a:tcPr/>
                </a:tc>
                <a:extLst>
                  <a:ext uri="{0D108BD9-81ED-4DB2-BD59-A6C34878D82A}">
                    <a16:rowId xmlns:a16="http://schemas.microsoft.com/office/drawing/2014/main" val="819333778"/>
                  </a:ext>
                </a:extLst>
              </a:tr>
              <a:tr h="614369">
                <a:tc>
                  <a:txBody>
                    <a:bodyPr/>
                    <a:lstStyle/>
                    <a:p>
                      <a:endParaRPr lang="fr-FR" dirty="0"/>
                    </a:p>
                  </a:txBody>
                  <a:tcPr/>
                </a:tc>
                <a:extLst>
                  <a:ext uri="{0D108BD9-81ED-4DB2-BD59-A6C34878D82A}">
                    <a16:rowId xmlns:a16="http://schemas.microsoft.com/office/drawing/2014/main" val="79026387"/>
                  </a:ext>
                </a:extLst>
              </a:tr>
            </a:tbl>
          </a:graphicData>
        </a:graphic>
      </p:graphicFrame>
    </p:spTree>
    <p:extLst>
      <p:ext uri="{BB962C8B-B14F-4D97-AF65-F5344CB8AC3E}">
        <p14:creationId xmlns:p14="http://schemas.microsoft.com/office/powerpoint/2010/main" val="1064011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8"/>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1857</Words>
  <Application>Microsoft Office PowerPoint</Application>
  <PresentationFormat>Grand écran</PresentationFormat>
  <Paragraphs>207</Paragraphs>
  <Slides>18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Wingdings</vt:lpstr>
      <vt:lpstr>Thème Office</vt:lpstr>
      <vt:lpstr>Introduction à la comptabilité (Licence 1 gestion)</vt:lpstr>
      <vt:lpstr>Présentation PowerPoint</vt:lpstr>
      <vt:lpstr>Présentation PowerPoint</vt:lpstr>
      <vt:lpstr>Présentation PowerPoint</vt:lpstr>
      <vt:lpstr>Sens et objectifs du cours</vt:lpstr>
      <vt:lpstr>Présentation PowerPoint</vt:lpstr>
      <vt:lpstr>Présentation PowerPoint</vt:lpstr>
      <vt:lpstr>Introduction 1. La comptabilité : une représentation de l’activité de l’entreprise</vt:lpstr>
      <vt:lpstr>Présentation PowerPoint</vt:lpstr>
      <vt:lpstr>Introduction 1. La comptabilité : une représentation de l’activité de l’entreprise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Universite de Montpellier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la comptabilité (Licence 1 gestion)</dc:title>
  <dc:creator>n.a.</dc:creator>
  <cp:lastModifiedBy>Guillaume DUMAS</cp:lastModifiedBy>
  <cp:revision>5</cp:revision>
  <dcterms:created xsi:type="dcterms:W3CDTF">2023-09-07T09:59:55Z</dcterms:created>
  <dcterms:modified xsi:type="dcterms:W3CDTF">2025-09-15T07:22:21Z</dcterms:modified>
</cp:coreProperties>
</file>