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A541-24F9-48C2-A1CF-13541962866E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72D3-FD8C-4B49-9B2C-9EA90A4AD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892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A541-24F9-48C2-A1CF-13541962866E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72D3-FD8C-4B49-9B2C-9EA90A4AD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31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A541-24F9-48C2-A1CF-13541962866E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72D3-FD8C-4B49-9B2C-9EA90A4AD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7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A541-24F9-48C2-A1CF-13541962866E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72D3-FD8C-4B49-9B2C-9EA90A4AD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58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A541-24F9-48C2-A1CF-13541962866E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72D3-FD8C-4B49-9B2C-9EA90A4AD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63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A541-24F9-48C2-A1CF-13541962866E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72D3-FD8C-4B49-9B2C-9EA90A4AD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96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A541-24F9-48C2-A1CF-13541962866E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72D3-FD8C-4B49-9B2C-9EA90A4AD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57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A541-24F9-48C2-A1CF-13541962866E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72D3-FD8C-4B49-9B2C-9EA90A4AD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32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A541-24F9-48C2-A1CF-13541962866E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72D3-FD8C-4B49-9B2C-9EA90A4AD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97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A541-24F9-48C2-A1CF-13541962866E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72D3-FD8C-4B49-9B2C-9EA90A4AD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05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A541-24F9-48C2-A1CF-13541962866E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72D3-FD8C-4B49-9B2C-9EA90A4AD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7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7A541-24F9-48C2-A1CF-13541962866E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D72D3-FD8C-4B49-9B2C-9EA90A4AD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32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d</a:t>
            </a:r>
            <a:r>
              <a:rPr lang="fr-FR" sz="3300" dirty="0" smtClean="0">
                <a:solidFill>
                  <a:schemeClr val="bg1"/>
                </a:solidFill>
              </a:rPr>
              <a:t>) Taxe sur la valeur ajoutée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3. TVA </a:t>
            </a:r>
            <a:r>
              <a:rPr lang="fr-FR" dirty="0" smtClean="0"/>
              <a:t>: les mécanismes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 smtClean="0">
                <a:sym typeface="Wingdings" panose="05000000000000000000" pitchFamily="2" charset="2"/>
              </a:rPr>
              <a:t>Déductible sur les achats </a:t>
            </a:r>
            <a:r>
              <a:rPr lang="fr-FR" sz="2000" dirty="0" smtClean="0">
                <a:sym typeface="Wingdings" panose="05000000000000000000" pitchFamily="2" charset="2"/>
              </a:rPr>
              <a:t>(de biens ou </a:t>
            </a:r>
            <a:r>
              <a:rPr lang="fr-FR" sz="2000" dirty="0" smtClean="0">
                <a:sym typeface="Wingdings" panose="05000000000000000000" pitchFamily="2" charset="2"/>
              </a:rPr>
              <a:t>services </a:t>
            </a:r>
            <a:r>
              <a:rPr lang="fr-FR" sz="2000" dirty="0" smtClean="0">
                <a:sym typeface="Wingdings" panose="05000000000000000000" pitchFamily="2" charset="2"/>
              </a:rPr>
              <a:t>: 44566 ; immobilisation : 44562) </a:t>
            </a:r>
            <a:r>
              <a:rPr lang="fr-FR" sz="2000" b="1" dirty="0" smtClean="0">
                <a:sym typeface="Wingdings" panose="05000000000000000000" pitchFamily="2" charset="2"/>
              </a:rPr>
              <a:t>&amp; collectée sur les ventes </a:t>
            </a:r>
            <a:r>
              <a:rPr lang="fr-FR" sz="2000" dirty="0">
                <a:sym typeface="Wingdings" panose="05000000000000000000" pitchFamily="2" charset="2"/>
              </a:rPr>
              <a:t>(</a:t>
            </a:r>
            <a:r>
              <a:rPr lang="fr-FR" sz="2000" dirty="0" smtClean="0">
                <a:sym typeface="Wingdings" panose="05000000000000000000" pitchFamily="2" charset="2"/>
              </a:rPr>
              <a:t>44571)</a:t>
            </a:r>
          </a:p>
          <a:p>
            <a:pPr marL="457200" lvl="1" indent="0">
              <a:buNone/>
            </a:pPr>
            <a:r>
              <a:rPr lang="fr-FR" sz="1600" dirty="0" smtClean="0">
                <a:sym typeface="Wingdings" panose="05000000000000000000" pitchFamily="2" charset="2"/>
              </a:rPr>
              <a:t>(Il existe des exceptions : opération avec l’UE et hors UE, achat de terrains, etc…)</a:t>
            </a:r>
            <a:r>
              <a:rPr lang="fr-FR" sz="600" dirty="0">
                <a:sym typeface="Wingdings" panose="05000000000000000000" pitchFamily="2" charset="2"/>
              </a:rPr>
              <a:t>	</a:t>
            </a:r>
            <a:endParaRPr lang="fr-FR" sz="600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 smtClean="0">
                <a:sym typeface="Wingdings" panose="05000000000000000000" pitchFamily="2" charset="2"/>
              </a:rPr>
              <a:t>Taux normal : 20 %. </a:t>
            </a:r>
            <a:r>
              <a:rPr lang="fr-FR" sz="1800" dirty="0" smtClean="0">
                <a:sym typeface="Wingdings" panose="05000000000000000000" pitchFamily="2" charset="2"/>
              </a:rPr>
              <a:t>(Il existe des taux réduits 10 %, 5 % et 2,1 % : alimentation, médicaments etc…)</a:t>
            </a:r>
          </a:p>
          <a:p>
            <a:pPr marL="0" indent="0">
              <a:buNone/>
            </a:pPr>
            <a:endParaRPr lang="fr-FR" sz="600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>
                <a:sym typeface="Wingdings" panose="05000000000000000000" pitchFamily="2" charset="2"/>
              </a:rPr>
              <a:t> TVA à payer = TVA collectée – TVA déductible 	 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fr-FR" sz="1600" dirty="0" smtClean="0">
                <a:sym typeface="Wingdings" panose="05000000000000000000" pitchFamily="2" charset="2"/>
              </a:rPr>
              <a:t>Si &gt; 0 : ………………. ; dette vis-à-vis de l’état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fr-FR" sz="1600" dirty="0" smtClean="0">
                <a:sym typeface="Wingdings" panose="05000000000000000000" pitchFamily="2" charset="2"/>
              </a:rPr>
              <a:t>si &lt; 0 : ……………….. ; créance vis-à-vis de l’état : le crédit de TVA vient diminuer la TVA à payer au mois m+1</a:t>
            </a:r>
          </a:p>
          <a:p>
            <a:pPr>
              <a:buFont typeface="Wingdings" panose="05000000000000000000" pitchFamily="2" charset="2"/>
              <a:buChar char="è"/>
            </a:pPr>
            <a:endParaRPr lang="fr-FR" sz="600" dirty="0" smtClean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>
                <a:sym typeface="Wingdings" panose="05000000000000000000" pitchFamily="2" charset="2"/>
              </a:rPr>
              <a:t> </a:t>
            </a:r>
            <a:r>
              <a:rPr lang="fr-FR" sz="2000" b="1" dirty="0" smtClean="0">
                <a:sym typeface="Wingdings" panose="05000000000000000000" pitchFamily="2" charset="2"/>
              </a:rPr>
              <a:t>Déclaration de TVA </a:t>
            </a:r>
            <a:r>
              <a:rPr lang="fr-FR" sz="2000" dirty="0" smtClean="0">
                <a:sym typeface="Wingdings" panose="05000000000000000000" pitchFamily="2" charset="2"/>
              </a:rPr>
              <a:t>est faite mensuellement (sauf régimes spéciaux). Cela se fait sur le mois m+1 et est payable immédiatement.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163840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 smtClean="0">
                <a:solidFill>
                  <a:schemeClr val="bg1"/>
                </a:solidFill>
              </a:rPr>
              <a:t>d) Taxe sur la valeur ajoutée</a:t>
            </a:r>
          </a:p>
          <a:p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1. TVA </a:t>
            </a:r>
            <a:r>
              <a:rPr lang="fr-FR" dirty="0" smtClean="0"/>
              <a:t>: Principe : l’exemple de la filière textile (l’exemple d’un pull)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84926" y="3063205"/>
            <a:ext cx="2034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Entreprise de filage, tissage</a:t>
            </a:r>
            <a:endParaRPr lang="fr-FR" b="1" dirty="0"/>
          </a:p>
        </p:txBody>
      </p:sp>
      <p:cxnSp>
        <p:nvCxnSpPr>
          <p:cNvPr id="6" name="Connecteur droit avec flèche 5"/>
          <p:cNvCxnSpPr>
            <a:endCxn id="4" idx="1"/>
          </p:cNvCxnSpPr>
          <p:nvPr/>
        </p:nvCxnSpPr>
        <p:spPr>
          <a:xfrm>
            <a:off x="600364" y="3386371"/>
            <a:ext cx="11845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265544" y="2770755"/>
            <a:ext cx="2034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Achat de coton</a:t>
            </a:r>
          </a:p>
          <a:p>
            <a:pPr algn="ctr"/>
            <a:r>
              <a:rPr lang="fr-FR" i="1" dirty="0" smtClean="0"/>
              <a:t>(0,2 € HT)</a:t>
            </a:r>
          </a:p>
          <a:p>
            <a:pPr algn="ctr"/>
            <a:r>
              <a:rPr lang="fr-FR" i="1" dirty="0" smtClean="0"/>
              <a:t>0,24 TTC)</a:t>
            </a:r>
            <a:endParaRPr lang="fr-FR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5066715" y="3054677"/>
            <a:ext cx="2034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Entreprise de couture</a:t>
            </a:r>
            <a:endParaRPr lang="fr-FR" b="1" dirty="0"/>
          </a:p>
        </p:txBody>
      </p:sp>
      <p:cxnSp>
        <p:nvCxnSpPr>
          <p:cNvPr id="10" name="Connecteur droit avec flèche 9"/>
          <p:cNvCxnSpPr>
            <a:stCxn id="4" idx="3"/>
            <a:endCxn id="9" idx="1"/>
          </p:cNvCxnSpPr>
          <p:nvPr/>
        </p:nvCxnSpPr>
        <p:spPr>
          <a:xfrm flipV="1">
            <a:off x="3819235" y="3377843"/>
            <a:ext cx="1247480" cy="8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429390" y="2750727"/>
            <a:ext cx="2034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Rouleau de tissu</a:t>
            </a:r>
          </a:p>
          <a:p>
            <a:pPr algn="ctr"/>
            <a:r>
              <a:rPr lang="fr-FR" i="1" dirty="0" smtClean="0"/>
              <a:t>(1,2 €HT )</a:t>
            </a:r>
          </a:p>
          <a:p>
            <a:pPr algn="ctr"/>
            <a:r>
              <a:rPr lang="fr-FR" i="1" dirty="0" smtClean="0"/>
              <a:t>(1,44 TTC)</a:t>
            </a:r>
            <a:endParaRPr lang="fr-FR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8270988" y="3140087"/>
            <a:ext cx="2034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Particulier</a:t>
            </a:r>
            <a:endParaRPr lang="fr-FR" b="1" dirty="0"/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7202641" y="3325671"/>
            <a:ext cx="1494263" cy="17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6931892" y="2695996"/>
            <a:ext cx="2034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Pull</a:t>
            </a:r>
          </a:p>
          <a:p>
            <a:pPr algn="ctr"/>
            <a:r>
              <a:rPr lang="fr-FR" i="1" dirty="0" smtClean="0"/>
              <a:t>(4 € HT)</a:t>
            </a:r>
          </a:p>
          <a:p>
            <a:pPr algn="ctr"/>
            <a:r>
              <a:rPr lang="fr-FR" i="1" dirty="0" smtClean="0"/>
              <a:t>(5 TTC)</a:t>
            </a:r>
            <a:endParaRPr lang="fr-FR" i="1" dirty="0"/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2161309" y="3709536"/>
            <a:ext cx="0" cy="631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767082" y="4377667"/>
            <a:ext cx="2497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TVA déductible </a:t>
            </a:r>
            <a:r>
              <a:rPr lang="fr-FR" dirty="0" smtClean="0"/>
              <a:t>sur achat du coton (0,04€)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2233026" y="5665716"/>
            <a:ext cx="2201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TVA collecté </a:t>
            </a:r>
            <a:r>
              <a:rPr lang="fr-FR" dirty="0" smtClean="0"/>
              <a:t>sur vente de tissu (0,24€)</a:t>
            </a:r>
            <a:endParaRPr lang="fr-FR" dirty="0"/>
          </a:p>
        </p:txBody>
      </p:sp>
      <p:cxnSp>
        <p:nvCxnSpPr>
          <p:cNvPr id="22" name="Connecteur droit avec flèche 21"/>
          <p:cNvCxnSpPr>
            <a:endCxn id="21" idx="0"/>
          </p:cNvCxnSpPr>
          <p:nvPr/>
        </p:nvCxnSpPr>
        <p:spPr>
          <a:xfrm>
            <a:off x="3313543" y="3741499"/>
            <a:ext cx="20053" cy="1924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5638804" y="3704923"/>
            <a:ext cx="0" cy="631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4535926" y="4373054"/>
            <a:ext cx="249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TVA déductible </a:t>
            </a:r>
            <a:r>
              <a:rPr lang="fr-FR" dirty="0" smtClean="0"/>
              <a:t>sur achat de tissu (0,24 €)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5589743" y="5694826"/>
            <a:ext cx="2047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TVA collecté </a:t>
            </a:r>
            <a:r>
              <a:rPr lang="fr-FR" dirty="0" smtClean="0"/>
              <a:t>sur vente du pull (1€)</a:t>
            </a:r>
            <a:endParaRPr lang="fr-FR" dirty="0"/>
          </a:p>
        </p:txBody>
      </p:sp>
      <p:cxnSp>
        <p:nvCxnSpPr>
          <p:cNvPr id="27" name="Connecteur droit avec flèche 26"/>
          <p:cNvCxnSpPr>
            <a:endCxn id="26" idx="0"/>
          </p:cNvCxnSpPr>
          <p:nvPr/>
        </p:nvCxnSpPr>
        <p:spPr>
          <a:xfrm flipH="1">
            <a:off x="6613246" y="3741499"/>
            <a:ext cx="4617" cy="1953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7464983" y="4611992"/>
            <a:ext cx="3646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Pull 5 € ; TVA payée par le consommateur final</a:t>
            </a:r>
            <a:endParaRPr lang="fr-FR" dirty="0"/>
          </a:p>
        </p:txBody>
      </p:sp>
      <p:cxnSp>
        <p:nvCxnSpPr>
          <p:cNvPr id="29" name="Connecteur droit avec flèche 28"/>
          <p:cNvCxnSpPr/>
          <p:nvPr/>
        </p:nvCxnSpPr>
        <p:spPr>
          <a:xfrm flipH="1">
            <a:off x="9288143" y="3688245"/>
            <a:ext cx="1" cy="923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ccolade ouvrante 31"/>
          <p:cNvSpPr/>
          <p:nvPr/>
        </p:nvSpPr>
        <p:spPr>
          <a:xfrm>
            <a:off x="2117880" y="4669005"/>
            <a:ext cx="134214" cy="1473672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58613" y="5019385"/>
            <a:ext cx="2469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Valeur ajoutée = 1 € : HT </a:t>
            </a:r>
          </a:p>
          <a:p>
            <a:pPr algn="ctr"/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TVA à payer : 0,2 €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Accolade ouvrante 35"/>
          <p:cNvSpPr/>
          <p:nvPr/>
        </p:nvSpPr>
        <p:spPr>
          <a:xfrm>
            <a:off x="6873869" y="4564525"/>
            <a:ext cx="134214" cy="1473672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3856451" y="4978196"/>
            <a:ext cx="2605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Valeur ajoutée = 2,8 HT </a:t>
            </a:r>
          </a:p>
          <a:p>
            <a:pPr algn="ctr"/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TVA à payer : 0,76 €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7901965" y="5221175"/>
            <a:ext cx="2772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TVA : 1 € (non-déduite)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5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5" grpId="0"/>
      <p:bldP spid="26" grpId="0"/>
      <p:bldP spid="28" grpId="0"/>
      <p:bldP spid="32" grpId="0" animBg="1"/>
      <p:bldP spid="33" grpId="0"/>
      <p:bldP spid="36" grpId="0" animBg="1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 smtClean="0">
                <a:solidFill>
                  <a:schemeClr val="bg1"/>
                </a:solidFill>
              </a:rPr>
              <a:t>d) Taxe sur la valeur ajoutée</a:t>
            </a:r>
          </a:p>
          <a:p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1" name="Espace réservé du contenu 2"/>
          <p:cNvSpPr txBox="1">
            <a:spLocks/>
          </p:cNvSpPr>
          <p:nvPr/>
        </p:nvSpPr>
        <p:spPr>
          <a:xfrm>
            <a:off x="856673" y="1348509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1. TVA </a:t>
            </a:r>
            <a:r>
              <a:rPr lang="fr-FR" dirty="0" smtClean="0"/>
              <a:t>: Principe : l’exemple de la filière textile (l’exemple d’un pull)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1803399" y="2586089"/>
            <a:ext cx="2034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Entreprise de filage, tissage</a:t>
            </a:r>
            <a:endParaRPr lang="fr-FR" b="1" dirty="0"/>
          </a:p>
        </p:txBody>
      </p:sp>
      <p:cxnSp>
        <p:nvCxnSpPr>
          <p:cNvPr id="35" name="Connecteur droit avec flèche 34"/>
          <p:cNvCxnSpPr>
            <a:endCxn id="34" idx="1"/>
          </p:cNvCxnSpPr>
          <p:nvPr/>
        </p:nvCxnSpPr>
        <p:spPr>
          <a:xfrm>
            <a:off x="618837" y="2909255"/>
            <a:ext cx="11845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284017" y="2293639"/>
            <a:ext cx="2034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Achat de coton</a:t>
            </a:r>
          </a:p>
          <a:p>
            <a:pPr algn="ctr"/>
            <a:r>
              <a:rPr lang="fr-FR" i="1" dirty="0" smtClean="0"/>
              <a:t>(0,2 € HT)</a:t>
            </a:r>
          </a:p>
          <a:p>
            <a:pPr algn="ctr"/>
            <a:r>
              <a:rPr lang="fr-FR" i="1" strike="sngStrike" dirty="0" smtClean="0"/>
              <a:t>0,24 TTC)</a:t>
            </a:r>
            <a:endParaRPr lang="fr-FR" i="1" strike="sngStrike" dirty="0"/>
          </a:p>
        </p:txBody>
      </p:sp>
      <p:sp>
        <p:nvSpPr>
          <p:cNvPr id="40" name="ZoneTexte 39"/>
          <p:cNvSpPr txBox="1"/>
          <p:nvPr/>
        </p:nvSpPr>
        <p:spPr>
          <a:xfrm>
            <a:off x="5085188" y="2577561"/>
            <a:ext cx="2034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Entreprise de couture</a:t>
            </a:r>
            <a:endParaRPr lang="fr-FR" b="1" dirty="0"/>
          </a:p>
        </p:txBody>
      </p:sp>
      <p:cxnSp>
        <p:nvCxnSpPr>
          <p:cNvPr id="41" name="Connecteur droit avec flèche 40"/>
          <p:cNvCxnSpPr>
            <a:stCxn id="34" idx="3"/>
            <a:endCxn id="40" idx="1"/>
          </p:cNvCxnSpPr>
          <p:nvPr/>
        </p:nvCxnSpPr>
        <p:spPr>
          <a:xfrm flipV="1">
            <a:off x="3837708" y="2900727"/>
            <a:ext cx="1247480" cy="8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3447863" y="2273611"/>
            <a:ext cx="2034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Rouleau de tissu</a:t>
            </a:r>
          </a:p>
          <a:p>
            <a:pPr algn="ctr"/>
            <a:r>
              <a:rPr lang="fr-FR" i="1" dirty="0" smtClean="0"/>
              <a:t>(1,2 €HT )</a:t>
            </a:r>
          </a:p>
          <a:p>
            <a:pPr algn="ctr"/>
            <a:r>
              <a:rPr lang="fr-FR" i="1" strike="sngStrike" dirty="0" smtClean="0"/>
              <a:t>(1,44 TTC)</a:t>
            </a:r>
            <a:endParaRPr lang="fr-FR" i="1" strike="sngStrike" dirty="0"/>
          </a:p>
        </p:txBody>
      </p:sp>
      <p:sp>
        <p:nvSpPr>
          <p:cNvPr id="43" name="ZoneTexte 42"/>
          <p:cNvSpPr txBox="1"/>
          <p:nvPr/>
        </p:nvSpPr>
        <p:spPr>
          <a:xfrm>
            <a:off x="8289461" y="2662971"/>
            <a:ext cx="2034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Particulier</a:t>
            </a:r>
            <a:endParaRPr lang="fr-FR" b="1" dirty="0"/>
          </a:p>
        </p:txBody>
      </p:sp>
      <p:cxnSp>
        <p:nvCxnSpPr>
          <p:cNvPr id="44" name="Connecteur droit avec flèche 43"/>
          <p:cNvCxnSpPr/>
          <p:nvPr/>
        </p:nvCxnSpPr>
        <p:spPr>
          <a:xfrm flipV="1">
            <a:off x="7221114" y="2848555"/>
            <a:ext cx="1494263" cy="17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6950365" y="2218880"/>
            <a:ext cx="2034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Pull</a:t>
            </a:r>
          </a:p>
          <a:p>
            <a:pPr algn="ctr"/>
            <a:r>
              <a:rPr lang="fr-FR" i="1" dirty="0" smtClean="0"/>
              <a:t>(4 € HT)</a:t>
            </a:r>
          </a:p>
          <a:p>
            <a:pPr algn="ctr"/>
            <a:r>
              <a:rPr lang="fr-FR" i="1" strike="sngStrike" dirty="0" smtClean="0"/>
              <a:t>(5 TTC)</a:t>
            </a:r>
            <a:endParaRPr lang="fr-FR" i="1" strike="sngStrike" dirty="0"/>
          </a:p>
        </p:txBody>
      </p:sp>
      <p:cxnSp>
        <p:nvCxnSpPr>
          <p:cNvPr id="46" name="Connecteur droit avec flèche 45"/>
          <p:cNvCxnSpPr/>
          <p:nvPr/>
        </p:nvCxnSpPr>
        <p:spPr>
          <a:xfrm>
            <a:off x="2179782" y="3232420"/>
            <a:ext cx="0" cy="631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785555" y="3900551"/>
            <a:ext cx="2497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strike="sngStrike" dirty="0" smtClean="0"/>
              <a:t>TVA déductible </a:t>
            </a:r>
            <a:r>
              <a:rPr lang="fr-FR" strike="sngStrike" dirty="0" smtClean="0"/>
              <a:t>sur achat du coton (0,04€)</a:t>
            </a:r>
            <a:endParaRPr lang="fr-FR" strike="sngStrike" dirty="0"/>
          </a:p>
        </p:txBody>
      </p:sp>
      <p:sp>
        <p:nvSpPr>
          <p:cNvPr id="48" name="ZoneTexte 47"/>
          <p:cNvSpPr txBox="1"/>
          <p:nvPr/>
        </p:nvSpPr>
        <p:spPr>
          <a:xfrm>
            <a:off x="2251499" y="5188600"/>
            <a:ext cx="2201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strike="sngStrike" dirty="0" smtClean="0"/>
              <a:t>TVA collecté </a:t>
            </a:r>
            <a:r>
              <a:rPr lang="fr-FR" strike="sngStrike" dirty="0" smtClean="0"/>
              <a:t>sur vente de tissu (0,24€)</a:t>
            </a:r>
            <a:endParaRPr lang="fr-FR" strike="sngStrike" dirty="0"/>
          </a:p>
        </p:txBody>
      </p:sp>
      <p:cxnSp>
        <p:nvCxnSpPr>
          <p:cNvPr id="49" name="Connecteur droit avec flèche 48"/>
          <p:cNvCxnSpPr>
            <a:endCxn id="48" idx="0"/>
          </p:cNvCxnSpPr>
          <p:nvPr/>
        </p:nvCxnSpPr>
        <p:spPr>
          <a:xfrm>
            <a:off x="3332016" y="3264383"/>
            <a:ext cx="20053" cy="1924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>
            <a:off x="5657277" y="3227807"/>
            <a:ext cx="0" cy="631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4554399" y="3895938"/>
            <a:ext cx="249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strike="sngStrike" dirty="0" smtClean="0"/>
              <a:t>TVA déductible </a:t>
            </a:r>
            <a:r>
              <a:rPr lang="fr-FR" strike="sngStrike" dirty="0" smtClean="0"/>
              <a:t>sur achat de tissu (0,24 €)</a:t>
            </a:r>
            <a:endParaRPr lang="fr-FR" strike="sngStrike" dirty="0"/>
          </a:p>
        </p:txBody>
      </p:sp>
      <p:sp>
        <p:nvSpPr>
          <p:cNvPr id="52" name="ZoneTexte 51"/>
          <p:cNvSpPr txBox="1"/>
          <p:nvPr/>
        </p:nvSpPr>
        <p:spPr>
          <a:xfrm>
            <a:off x="5608216" y="5217710"/>
            <a:ext cx="2047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strike="sngStrike" dirty="0" smtClean="0"/>
              <a:t>TVA collecté </a:t>
            </a:r>
            <a:r>
              <a:rPr lang="fr-FR" strike="sngStrike" dirty="0" smtClean="0"/>
              <a:t>sur vente du pull (1€)</a:t>
            </a:r>
            <a:endParaRPr lang="fr-FR" strike="sngStrike" dirty="0"/>
          </a:p>
        </p:txBody>
      </p:sp>
      <p:cxnSp>
        <p:nvCxnSpPr>
          <p:cNvPr id="53" name="Connecteur droit avec flèche 52"/>
          <p:cNvCxnSpPr>
            <a:endCxn id="52" idx="0"/>
          </p:cNvCxnSpPr>
          <p:nvPr/>
        </p:nvCxnSpPr>
        <p:spPr>
          <a:xfrm flipH="1">
            <a:off x="6631719" y="3264383"/>
            <a:ext cx="4617" cy="1953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7599212" y="4134876"/>
            <a:ext cx="36463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Pull </a:t>
            </a:r>
            <a:r>
              <a:rPr lang="fr-FR" b="1" strike="sngStrike" dirty="0" smtClean="0">
                <a:solidFill>
                  <a:srgbClr val="FF0000"/>
                </a:solidFill>
              </a:rPr>
              <a:t>5 €</a:t>
            </a:r>
            <a:r>
              <a:rPr lang="fr-FR" b="1" dirty="0" smtClean="0"/>
              <a:t> </a:t>
            </a:r>
            <a:r>
              <a:rPr lang="fr-F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  <a:r>
              <a:rPr lang="fr-FR" b="1" dirty="0" smtClean="0">
                <a:sym typeface="Wingdings" panose="05000000000000000000" pitchFamily="2" charset="2"/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4 €</a:t>
            </a:r>
          </a:p>
          <a:p>
            <a:pPr algn="ctr"/>
            <a:r>
              <a:rPr lang="fr-FR" b="1" dirty="0" smtClean="0"/>
              <a:t> </a:t>
            </a:r>
            <a:r>
              <a:rPr lang="fr-FR" b="1" strike="sngStrike" dirty="0" smtClean="0"/>
              <a:t>TVA payée par le consommateur final</a:t>
            </a:r>
            <a:endParaRPr lang="fr-FR" strike="sngStrike" dirty="0"/>
          </a:p>
        </p:txBody>
      </p:sp>
      <p:cxnSp>
        <p:nvCxnSpPr>
          <p:cNvPr id="55" name="Connecteur droit avec flèche 54"/>
          <p:cNvCxnSpPr/>
          <p:nvPr/>
        </p:nvCxnSpPr>
        <p:spPr>
          <a:xfrm flipH="1">
            <a:off x="9306616" y="3211129"/>
            <a:ext cx="1" cy="923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ccolade ouvrante 55"/>
          <p:cNvSpPr/>
          <p:nvPr/>
        </p:nvSpPr>
        <p:spPr>
          <a:xfrm>
            <a:off x="2136353" y="4191889"/>
            <a:ext cx="134214" cy="1473672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/>
          <p:cNvSpPr txBox="1"/>
          <p:nvPr/>
        </p:nvSpPr>
        <p:spPr>
          <a:xfrm>
            <a:off x="77086" y="4542269"/>
            <a:ext cx="2469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Valeur ajoutée = 1 € : HT </a:t>
            </a:r>
          </a:p>
          <a:p>
            <a:pPr algn="ctr"/>
            <a:r>
              <a:rPr lang="fr-FR" strike="sngStrike" dirty="0" smtClean="0">
                <a:solidFill>
                  <a:schemeClr val="accent2">
                    <a:lumMod val="75000"/>
                  </a:schemeClr>
                </a:solidFill>
              </a:rPr>
              <a:t>TVA à payer : 0,2 €</a:t>
            </a:r>
            <a:endParaRPr lang="fr-FR" strike="sngStrik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8" name="Accolade ouvrante 57"/>
          <p:cNvSpPr/>
          <p:nvPr/>
        </p:nvSpPr>
        <p:spPr>
          <a:xfrm>
            <a:off x="6892342" y="4087409"/>
            <a:ext cx="134214" cy="1473672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3874924" y="4501080"/>
            <a:ext cx="2605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Valeur ajoutée = 2,8 HT </a:t>
            </a:r>
          </a:p>
          <a:p>
            <a:pPr algn="ctr"/>
            <a:r>
              <a:rPr lang="fr-FR" strike="sngStrike" dirty="0" smtClean="0">
                <a:solidFill>
                  <a:schemeClr val="accent2">
                    <a:lumMod val="75000"/>
                  </a:schemeClr>
                </a:solidFill>
              </a:rPr>
              <a:t>TVA à payer : 0,76 €</a:t>
            </a:r>
            <a:endParaRPr lang="fr-FR" strike="sngStrik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8036194" y="4873540"/>
            <a:ext cx="2772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trike="sngStrike" dirty="0" smtClean="0">
                <a:solidFill>
                  <a:schemeClr val="accent2">
                    <a:lumMod val="75000"/>
                  </a:schemeClr>
                </a:solidFill>
              </a:rPr>
              <a:t>TVA : 1 € (non-déduite)</a:t>
            </a:r>
            <a:endParaRPr lang="fr-FR" strike="sngStrik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60218" y="6058528"/>
            <a:ext cx="1122218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err="1" smtClean="0"/>
              <a:t>Rq</a:t>
            </a:r>
            <a:r>
              <a:rPr lang="fr-FR" b="1" dirty="0" smtClean="0"/>
              <a:t> 1</a:t>
            </a:r>
            <a:r>
              <a:rPr lang="fr-FR" dirty="0" smtClean="0"/>
              <a:t> : LA TVA est supportée par le consommateur final. </a:t>
            </a:r>
          </a:p>
          <a:p>
            <a:pPr algn="ctr"/>
            <a:r>
              <a:rPr lang="fr-FR" b="1" dirty="0" err="1" smtClean="0"/>
              <a:t>Rq</a:t>
            </a:r>
            <a:r>
              <a:rPr lang="fr-FR" b="1" dirty="0" smtClean="0"/>
              <a:t> 2</a:t>
            </a:r>
            <a:r>
              <a:rPr lang="fr-FR" dirty="0" smtClean="0"/>
              <a:t> : Les entreprises « collectent » de l’impôt pour l’état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49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1" grpId="0"/>
      <p:bldP spid="52" grpId="0"/>
      <p:bldP spid="54" grpId="0"/>
      <p:bldP spid="56" grpId="0" animBg="1"/>
      <p:bldP spid="57" grpId="0"/>
      <p:bldP spid="58" grpId="0" animBg="1"/>
      <p:bldP spid="59" grpId="0"/>
      <p:bldP spid="60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d</a:t>
            </a:r>
            <a:r>
              <a:rPr lang="fr-FR" sz="3300" dirty="0" smtClean="0">
                <a:solidFill>
                  <a:schemeClr val="bg1"/>
                </a:solidFill>
              </a:rPr>
              <a:t>) Taxe sur la valeur ajoutée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847436" y="1262206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2. TVA </a:t>
            </a:r>
            <a:r>
              <a:rPr lang="fr-FR" dirty="0" smtClean="0"/>
              <a:t>: Un impôt « injuste »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  <a:r>
              <a:rPr lang="fr-FR" dirty="0" smtClean="0">
                <a:sym typeface="Wingdings" panose="05000000000000000000" pitchFamily="2" charset="2"/>
              </a:rPr>
              <a:t> Représente environ 49 % des recettes de l’état</a:t>
            </a: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629638" y="2407453"/>
            <a:ext cx="236335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SMICAR avec 2 enfants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610589" y="3146117"/>
            <a:ext cx="2401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Revenu : 1.000 € / mois</a:t>
            </a:r>
            <a:endParaRPr lang="fr-FR" dirty="0"/>
          </a:p>
        </p:txBody>
      </p:sp>
      <p:cxnSp>
        <p:nvCxnSpPr>
          <p:cNvPr id="7" name="Connecteur droit avec flèche 6"/>
          <p:cNvCxnSpPr>
            <a:stCxn id="5" idx="2"/>
          </p:cNvCxnSpPr>
          <p:nvPr/>
        </p:nvCxnSpPr>
        <p:spPr>
          <a:xfrm>
            <a:off x="2811316" y="3515449"/>
            <a:ext cx="0" cy="437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514763" y="3922032"/>
            <a:ext cx="2516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Consommation : 1.000 € dont 200 € de TVA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514763" y="5190803"/>
            <a:ext cx="2608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Taux d’impôt (TVA) : </a:t>
            </a:r>
            <a:r>
              <a:rPr lang="fr-FR" b="1" dirty="0" smtClean="0"/>
              <a:t>20 %</a:t>
            </a:r>
          </a:p>
          <a:p>
            <a:pPr algn="ctr"/>
            <a:r>
              <a:rPr lang="fr-FR" i="1" dirty="0" smtClean="0"/>
              <a:t>(200 / 1000)</a:t>
            </a:r>
            <a:endParaRPr lang="fr-FR" i="1" dirty="0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2811315" y="4660726"/>
            <a:ext cx="0" cy="437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7702547" y="2407453"/>
            <a:ext cx="236335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Trader parisien</a:t>
            </a:r>
            <a:endParaRPr lang="fr-FR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7683498" y="3146117"/>
            <a:ext cx="249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Revenu : 10.000 € / mois</a:t>
            </a:r>
            <a:endParaRPr lang="fr-FR" dirty="0"/>
          </a:p>
        </p:txBody>
      </p:sp>
      <p:cxnSp>
        <p:nvCxnSpPr>
          <p:cNvPr id="16" name="Connecteur droit avec flèche 15"/>
          <p:cNvCxnSpPr>
            <a:stCxn id="15" idx="2"/>
            <a:endCxn id="17" idx="0"/>
          </p:cNvCxnSpPr>
          <p:nvPr/>
        </p:nvCxnSpPr>
        <p:spPr>
          <a:xfrm>
            <a:off x="8930985" y="3515449"/>
            <a:ext cx="0" cy="406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7672820" y="3922032"/>
            <a:ext cx="2516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Consommation : </a:t>
            </a:r>
            <a:r>
              <a:rPr lang="fr-FR" dirty="0"/>
              <a:t>5</a:t>
            </a:r>
            <a:r>
              <a:rPr lang="fr-FR" dirty="0" smtClean="0"/>
              <a:t>.000 € dont 1.000 € de TVA</a:t>
            </a:r>
            <a:endParaRPr lang="fr-FR" dirty="0"/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8884224" y="4660726"/>
            <a:ext cx="0" cy="437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10189150" y="3953163"/>
            <a:ext cx="1841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Epargne : 5.000 €</a:t>
            </a:r>
          </a:p>
          <a:p>
            <a:pPr algn="ctr"/>
            <a:r>
              <a:rPr lang="fr-FR" i="1" dirty="0" smtClean="0"/>
              <a:t>+ 0 € de TVA</a:t>
            </a:r>
            <a:endParaRPr lang="fr-FR" i="1" dirty="0"/>
          </a:p>
        </p:txBody>
      </p:sp>
      <p:cxnSp>
        <p:nvCxnSpPr>
          <p:cNvPr id="23" name="Connecteur droit avec flèche 22"/>
          <p:cNvCxnSpPr>
            <a:endCxn id="22" idx="0"/>
          </p:cNvCxnSpPr>
          <p:nvPr/>
        </p:nvCxnSpPr>
        <p:spPr>
          <a:xfrm>
            <a:off x="10189149" y="3312157"/>
            <a:ext cx="920608" cy="641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7626638" y="5224765"/>
            <a:ext cx="2608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Taux d’impôt (TVA) : </a:t>
            </a:r>
            <a:r>
              <a:rPr lang="fr-FR" b="1" dirty="0" smtClean="0"/>
              <a:t>10 %</a:t>
            </a:r>
          </a:p>
          <a:p>
            <a:pPr algn="ctr"/>
            <a:r>
              <a:rPr lang="fr-FR" i="1" dirty="0" smtClean="0"/>
              <a:t>(1.000 / 10.000)</a:t>
            </a:r>
            <a:endParaRPr lang="fr-FR" i="1" dirty="0"/>
          </a:p>
        </p:txBody>
      </p:sp>
      <p:sp>
        <p:nvSpPr>
          <p:cNvPr id="27" name="ZoneTexte 26"/>
          <p:cNvSpPr txBox="1"/>
          <p:nvPr/>
        </p:nvSpPr>
        <p:spPr>
          <a:xfrm rot="1086779">
            <a:off x="3344283" y="3887156"/>
            <a:ext cx="5153892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La TVA est un impôt injuste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0218" y="6058528"/>
            <a:ext cx="1122218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err="1" smtClean="0"/>
              <a:t>Rq</a:t>
            </a:r>
            <a:r>
              <a:rPr lang="fr-FR" b="1" dirty="0" smtClean="0"/>
              <a:t> 1</a:t>
            </a:r>
            <a:r>
              <a:rPr lang="fr-FR" dirty="0" smtClean="0"/>
              <a:t> : Mécanisme de compensation comme la TVA à taux réduit (alimentation, médicament) à 5,5 %</a:t>
            </a:r>
          </a:p>
          <a:p>
            <a:pPr algn="ctr"/>
            <a:r>
              <a:rPr lang="fr-FR" b="1" dirty="0" err="1" smtClean="0"/>
              <a:t>Rq</a:t>
            </a:r>
            <a:r>
              <a:rPr lang="fr-FR" b="1" dirty="0" smtClean="0"/>
              <a:t> 2</a:t>
            </a:r>
            <a:r>
              <a:rPr lang="fr-FR" dirty="0" smtClean="0"/>
              <a:t> : Dans tous les cas =&gt; Epargne réduit le taux effectif d’imposition liée à la TVA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89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 animBg="1"/>
      <p:bldP spid="15" grpId="0"/>
      <p:bldP spid="17" grpId="0"/>
      <p:bldP spid="22" grpId="0"/>
      <p:bldP spid="26" grpId="0"/>
      <p:bldP spid="27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d</a:t>
            </a:r>
            <a:r>
              <a:rPr lang="fr-FR" sz="3300" dirty="0" smtClean="0">
                <a:solidFill>
                  <a:schemeClr val="bg1"/>
                </a:solidFill>
              </a:rPr>
              <a:t>) Taxe sur la valeur ajoutée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35457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4. TVA </a:t>
            </a:r>
            <a:r>
              <a:rPr lang="fr-FR" dirty="0" smtClean="0"/>
              <a:t>: écritures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  <a:r>
              <a:rPr lang="fr-FR" sz="2000" dirty="0" smtClean="0">
                <a:sym typeface="Wingdings" panose="05000000000000000000" pitchFamily="2" charset="2"/>
              </a:rPr>
              <a:t> Déductible sur achat (par ex. le 15/10 achat de marchandises pour 500 € comptant)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1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sz="2000" dirty="0" smtClean="0">
                <a:sym typeface="Wingdings" panose="05000000000000000000" pitchFamily="2" charset="2"/>
              </a:rPr>
              <a:t>	 Collectée </a:t>
            </a:r>
            <a:r>
              <a:rPr lang="fr-FR" sz="2000" dirty="0">
                <a:sym typeface="Wingdings" panose="05000000000000000000" pitchFamily="2" charset="2"/>
              </a:rPr>
              <a:t>sur </a:t>
            </a:r>
            <a:r>
              <a:rPr lang="fr-FR" sz="2000" dirty="0" smtClean="0">
                <a:sym typeface="Wingdings" panose="05000000000000000000" pitchFamily="2" charset="2"/>
              </a:rPr>
              <a:t>ventes (par ex. le 20/10 ventes des marchandises </a:t>
            </a:r>
            <a:r>
              <a:rPr lang="fr-FR" sz="2000" dirty="0">
                <a:sym typeface="Wingdings" panose="05000000000000000000" pitchFamily="2" charset="2"/>
              </a:rPr>
              <a:t>pour </a:t>
            </a:r>
            <a:r>
              <a:rPr lang="fr-FR" sz="2000" dirty="0" smtClean="0">
                <a:sym typeface="Wingdings" panose="05000000000000000000" pitchFamily="2" charset="2"/>
              </a:rPr>
              <a:t>1000 </a:t>
            </a:r>
            <a:r>
              <a:rPr lang="fr-FR" sz="2000" dirty="0">
                <a:sym typeface="Wingdings" panose="05000000000000000000" pitchFamily="2" charset="2"/>
              </a:rPr>
              <a:t>€ comptant)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354230"/>
              </p:ext>
            </p:extLst>
          </p:nvPr>
        </p:nvGraphicFramePr>
        <p:xfrm>
          <a:off x="838200" y="2423962"/>
          <a:ext cx="10515600" cy="164592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12/10/2018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r>
                        <a:rPr lang="fr-FR" sz="1400" dirty="0" smtClean="0"/>
                        <a:t>607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400" dirty="0" smtClean="0"/>
                        <a:t>Achat de marchandise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500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r>
                        <a:rPr lang="fr-FR" sz="1800" b="1" dirty="0" smtClean="0"/>
                        <a:t>44566</a:t>
                      </a:r>
                      <a:endParaRPr lang="fr-FR" sz="18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800" b="1" dirty="0" smtClean="0"/>
                        <a:t>TVA déductible sur autres</a:t>
                      </a:r>
                      <a:r>
                        <a:rPr lang="fr-FR" sz="1800" b="1" baseline="0" dirty="0" smtClean="0"/>
                        <a:t> bien et services</a:t>
                      </a:r>
                      <a:endParaRPr lang="fr-FR" sz="1800" b="1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rgbClr val="0070C0"/>
                          </a:solidFill>
                        </a:rPr>
                        <a:t>100</a:t>
                      </a:r>
                      <a:endParaRPr lang="fr-FR" sz="14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69922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512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Banque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600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Achat de marchandises – paiement comptant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280088"/>
              </p:ext>
            </p:extLst>
          </p:nvPr>
        </p:nvGraphicFramePr>
        <p:xfrm>
          <a:off x="838200" y="4560921"/>
          <a:ext cx="10515600" cy="164592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12/10/2018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r>
                        <a:rPr lang="fr-FR" sz="1400" dirty="0" smtClean="0"/>
                        <a:t>512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400" dirty="0" smtClean="0"/>
                        <a:t>Banque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1200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707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Ventes</a:t>
                      </a:r>
                      <a:r>
                        <a:rPr lang="fr-FR" sz="1400" baseline="0" dirty="0" smtClean="0"/>
                        <a:t> de marchandises</a:t>
                      </a:r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1000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505556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44571</a:t>
                      </a:r>
                      <a:endParaRPr lang="fr-FR" sz="1800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800" b="1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TVA collectée</a:t>
                      </a:r>
                      <a:endParaRPr lang="fr-FR" sz="1800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375">
                <a:tc gridSpan="6"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Vente de marchandises – paiement comptant</a:t>
                      </a:r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40509" y="6354618"/>
            <a:ext cx="105756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TVA à payer = </a:t>
            </a:r>
            <a:r>
              <a:rPr lang="fr-FR" dirty="0" smtClean="0">
                <a:solidFill>
                  <a:srgbClr val="FF0000"/>
                </a:solidFill>
              </a:rPr>
              <a:t>200</a:t>
            </a:r>
            <a:r>
              <a:rPr lang="fr-FR" dirty="0" smtClean="0"/>
              <a:t> – </a:t>
            </a:r>
            <a:r>
              <a:rPr lang="fr-FR" dirty="0" smtClean="0">
                <a:solidFill>
                  <a:srgbClr val="0070C0"/>
                </a:solidFill>
              </a:rPr>
              <a:t>100</a:t>
            </a:r>
            <a:r>
              <a:rPr lang="fr-FR" dirty="0" smtClean="0"/>
              <a:t> = +100 (TVA à payer)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959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d</a:t>
            </a:r>
            <a:r>
              <a:rPr lang="fr-FR" sz="3300" dirty="0" smtClean="0">
                <a:solidFill>
                  <a:schemeClr val="bg1"/>
                </a:solidFill>
              </a:rPr>
              <a:t>) Taxe sur la valeur ajoutée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838097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4. TVA </a:t>
            </a:r>
            <a:r>
              <a:rPr lang="fr-FR" dirty="0" smtClean="0"/>
              <a:t>: Exercice (Cas </a:t>
            </a:r>
            <a:r>
              <a:rPr lang="fr-FR" dirty="0" err="1" smtClean="0"/>
              <a:t>Jot</a:t>
            </a:r>
            <a:r>
              <a:rPr lang="fr-FR" dirty="0" smtClean="0"/>
              <a:t>)	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2000" dirty="0" smtClean="0"/>
              <a:t>L’entreprise </a:t>
            </a:r>
            <a:r>
              <a:rPr lang="fr-FR" sz="2000" dirty="0" err="1" smtClean="0"/>
              <a:t>Jot</a:t>
            </a:r>
            <a:r>
              <a:rPr lang="fr-FR" sz="2000" dirty="0" smtClean="0"/>
              <a:t> achète des chute de bois et les transforme en cagettes destinées à être vendues auprès des agriculteurs. Au cours du mois de novembre, l’entreprise a opéré plusieurs transactions. L’entreprise est soumise au taux normal de TVA : </a:t>
            </a:r>
          </a:p>
          <a:p>
            <a:pPr>
              <a:buFontTx/>
              <a:buChar char="-"/>
            </a:pPr>
            <a:r>
              <a:rPr lang="fr-FR" sz="2000" dirty="0" smtClean="0"/>
              <a:t>02/11 : Achat de bois destinés à la fabrication de cagette. Coût HT : 400 €. Règlement à 30 jours. Facture VX 009. </a:t>
            </a:r>
          </a:p>
          <a:p>
            <a:pPr>
              <a:buFontTx/>
              <a:buChar char="-"/>
            </a:pPr>
            <a:r>
              <a:rPr lang="fr-FR" sz="2000" dirty="0" smtClean="0"/>
              <a:t>09/11 : Vente pour 1.100 € HT de cagettes. Règlement par chèque immédiatement. Facture NB667.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 smtClean="0"/>
              <a:t>Passez les écritures d’achat, de vente. </a:t>
            </a:r>
          </a:p>
          <a:p>
            <a:pPr marL="0" indent="0">
              <a:buNone/>
            </a:pPr>
            <a:r>
              <a:rPr lang="fr-FR" sz="2000" dirty="0" smtClean="0"/>
              <a:t>Calculez le solde de TVA. S’agit il d’un crédit de TVA ou d’une TVA à payer ?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7684657" y="489589"/>
            <a:ext cx="4008583" cy="369332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: Entreprise </a:t>
            </a:r>
            <a:r>
              <a:rPr lang="fr-FR" dirty="0" err="1" smtClean="0"/>
              <a:t>Jot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228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d</a:t>
            </a:r>
            <a:r>
              <a:rPr lang="fr-FR" sz="3300" dirty="0" smtClean="0">
                <a:solidFill>
                  <a:schemeClr val="bg1"/>
                </a:solidFill>
              </a:rPr>
              <a:t>) Taxe sur la valeur ajoutée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84657" y="489589"/>
            <a:ext cx="4008583" cy="369332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: Entreprise </a:t>
            </a:r>
            <a:r>
              <a:rPr lang="fr-FR" dirty="0" err="1" smtClean="0"/>
              <a:t>Jot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741049"/>
              </p:ext>
            </p:extLst>
          </p:nvPr>
        </p:nvGraphicFramePr>
        <p:xfrm>
          <a:off x="838200" y="1398722"/>
          <a:ext cx="10515600" cy="182880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69922"/>
                  </a:ext>
                </a:extLst>
              </a:tr>
              <a:tr h="29138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909318"/>
              </p:ext>
            </p:extLst>
          </p:nvPr>
        </p:nvGraphicFramePr>
        <p:xfrm>
          <a:off x="838200" y="3128611"/>
          <a:ext cx="10515600" cy="167640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7762">
                <a:tc gridSpan="2"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505556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b="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Espace réservé du contenu 2"/>
          <p:cNvSpPr txBox="1">
            <a:spLocks/>
          </p:cNvSpPr>
          <p:nvPr/>
        </p:nvSpPr>
        <p:spPr>
          <a:xfrm>
            <a:off x="967510" y="6453870"/>
            <a:ext cx="10515600" cy="3151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smtClean="0"/>
              <a:t>TVA ...</a:t>
            </a:r>
            <a:endParaRPr lang="fr-FR" dirty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155482"/>
              </p:ext>
            </p:extLst>
          </p:nvPr>
        </p:nvGraphicFramePr>
        <p:xfrm>
          <a:off x="838200" y="4919460"/>
          <a:ext cx="10515600" cy="134112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7762">
                <a:tc gridSpan="2"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505556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48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587</Words>
  <Application>Microsoft Office PowerPoint</Application>
  <PresentationFormat>Grand écran</PresentationFormat>
  <Paragraphs>124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Universite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n.a.</dc:creator>
  <cp:lastModifiedBy>n.a.</cp:lastModifiedBy>
  <cp:revision>13</cp:revision>
  <dcterms:created xsi:type="dcterms:W3CDTF">2019-10-22T09:14:28Z</dcterms:created>
  <dcterms:modified xsi:type="dcterms:W3CDTF">2023-10-26T14:07:52Z</dcterms:modified>
</cp:coreProperties>
</file>