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Roboto"/>
      <p:regular r:id="rId30"/>
      <p:bold r:id="rId31"/>
      <p:italic r:id="rId32"/>
      <p:boldItalic r:id="rId33"/>
    </p:embeddedFont>
    <p:embeddedFont>
      <p:font typeface="Montserrat"/>
      <p:regular r:id="rId34"/>
      <p:bold r:id="rId35"/>
      <p:italic r:id="rId36"/>
      <p:boldItalic r:id="rId37"/>
    </p:embeddedFont>
    <p:embeddedFont>
      <p:font typeface="Montserrat Medium"/>
      <p:regular r:id="rId38"/>
      <p:bold r:id="rId39"/>
      <p:italic r:id="rId40"/>
      <p:boldItalic r:id="rId41"/>
    </p:embeddedFont>
    <p:embeddedFont>
      <p:font typeface="Monda"/>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20" Type="http://schemas.openxmlformats.org/officeDocument/2006/relationships/slide" Target="slides/slide15.xml"/><Relationship Id="rId42" Type="http://schemas.openxmlformats.org/officeDocument/2006/relationships/font" Target="fonts/Monda-regular.fntdata"/><Relationship Id="rId41" Type="http://schemas.openxmlformats.org/officeDocument/2006/relationships/font" Target="fonts/MontserratMedium-boldItalic.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Monda-bold.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39" Type="http://schemas.openxmlformats.org/officeDocument/2006/relationships/font" Target="fonts/MontserratMedium-bold.fntdata"/><Relationship Id="rId16" Type="http://schemas.openxmlformats.org/officeDocument/2006/relationships/slide" Target="slides/slide11.xml"/><Relationship Id="rId38" Type="http://schemas.openxmlformats.org/officeDocument/2006/relationships/font" Target="fonts/MontserratMedium-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614b6e0932_1_3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1614b6e0932_1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614b6e0932_1_3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614b6e0932_1_3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1614b6e0932_1_3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614b6e0932_1_3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1614b6e0932_1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614b6e0932_1_3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1614b6e0932_1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614b6e0932_1_4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1614b6e0932_1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614b6e0932_1_4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1614b6e0932_1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614b6e0932_1_4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1614b6e0932_1_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614b6e0932_1_4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1614b6e0932_1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614b6e0932_1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614b6e0932_1_4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1614b6e0932_1_4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ff9329631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ff9329631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614b6e0932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614b6e0932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1614b6e0932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ff93296319_0_5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ff93296319_0_5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ff93296319_0_5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ff93296319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ff93296319_0_6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ff93296319_0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ff93296319_0_5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ff93296319_0_5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ff93296319_0_6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ff93296319_0_6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614b6e0932_0_2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1614b6e0932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614b6e0932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1614b6e0932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614b6e0932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1614b6e0932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614b6e0932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614b6e0932_1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1614b6e0932_1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614b6e0932_1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1614b6e0932_1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614b6e0932_1_2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1614b6e0932_1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614b6e0932_1_3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1614b6e0932_1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2"/>
          <p:cNvGrpSpPr/>
          <p:nvPr/>
        </p:nvGrpSpPr>
        <p:grpSpPr>
          <a:xfrm>
            <a:off x="9649215" y="4068923"/>
            <a:ext cx="1080904" cy="1080902"/>
            <a:chOff x="9685338" y="4460675"/>
            <a:chExt cx="1080904" cy="1080902"/>
          </a:xfrm>
        </p:grpSpPr>
        <p:sp>
          <p:nvSpPr>
            <p:cNvPr id="23" name="Google Shape;23;p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7" name="Google Shape;27;p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84" name="Shape 84"/>
        <p:cNvGrpSpPr/>
        <p:nvPr/>
      </p:nvGrpSpPr>
      <p:grpSpPr>
        <a:xfrm>
          <a:off x="0" y="0"/>
          <a:ext cx="0" cy="0"/>
          <a:chOff x="0" y="0"/>
          <a:chExt cx="0" cy="0"/>
        </a:xfrm>
      </p:grpSpPr>
      <p:sp>
        <p:nvSpPr>
          <p:cNvPr id="85" name="Google Shape;85;p11"/>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1"/>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88" name="Google Shape;88;p11"/>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9" name="Google Shape;89;p1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91" name="Google Shape;91;p11"/>
          <p:cNvGrpSpPr/>
          <p:nvPr/>
        </p:nvGrpSpPr>
        <p:grpSpPr>
          <a:xfrm>
            <a:off x="11401725" y="6229681"/>
            <a:ext cx="457200" cy="457200"/>
            <a:chOff x="11361456" y="6195813"/>
            <a:chExt cx="548640" cy="548640"/>
          </a:xfrm>
        </p:grpSpPr>
        <p:sp>
          <p:nvSpPr>
            <p:cNvPr id="92" name="Google Shape;92;p11"/>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5" name="Shape 95"/>
        <p:cNvGrpSpPr/>
        <p:nvPr/>
      </p:nvGrpSpPr>
      <p:grpSpPr>
        <a:xfrm>
          <a:off x="0" y="0"/>
          <a:ext cx="0" cy="0"/>
          <a:chOff x="0" y="0"/>
          <a:chExt cx="0" cy="0"/>
        </a:xfrm>
      </p:grpSpPr>
      <p:sp>
        <p:nvSpPr>
          <p:cNvPr id="96" name="Google Shape;96;p1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8" name="Google Shape;98;p1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04" name="Google Shape;104;p1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107" name="Shape 107"/>
        <p:cNvGrpSpPr/>
        <p:nvPr/>
      </p:nvGrpSpPr>
      <p:grpSpPr>
        <a:xfrm>
          <a:off x="0" y="0"/>
          <a:ext cx="0" cy="0"/>
          <a:chOff x="0" y="0"/>
          <a:chExt cx="0" cy="0"/>
        </a:xfrm>
      </p:grpSpPr>
      <p:sp>
        <p:nvSpPr>
          <p:cNvPr id="108" name="Google Shape;108;p14"/>
          <p:cNvSpPr txBox="1"/>
          <p:nvPr>
            <p:ph idx="1" type="subTitle"/>
          </p:nvPr>
        </p:nvSpPr>
        <p:spPr>
          <a:xfrm>
            <a:off x="1699" y="6190456"/>
            <a:ext cx="3021959" cy="47890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algn="ctr">
              <a:lnSpc>
                <a:spcPct val="90000"/>
              </a:lnSpc>
              <a:spcBef>
                <a:spcPts val="400"/>
              </a:spcBef>
              <a:spcAft>
                <a:spcPts val="0"/>
              </a:spcAft>
              <a:buSzPts val="1530"/>
              <a:buNone/>
              <a:defRPr>
                <a:solidFill>
                  <a:srgbClr val="888888"/>
                </a:solidFill>
              </a:defRPr>
            </a:lvl2pPr>
            <a:lvl3pPr lvl="2" algn="ctr">
              <a:lnSpc>
                <a:spcPct val="90000"/>
              </a:lnSpc>
              <a:spcBef>
                <a:spcPts val="400"/>
              </a:spcBef>
              <a:spcAft>
                <a:spcPts val="0"/>
              </a:spcAft>
              <a:buSzPts val="1360"/>
              <a:buNone/>
              <a:defRPr>
                <a:solidFill>
                  <a:srgbClr val="888888"/>
                </a:solidFill>
              </a:defRPr>
            </a:lvl3pPr>
            <a:lvl4pPr lvl="3" algn="ctr">
              <a:lnSpc>
                <a:spcPct val="90000"/>
              </a:lnSpc>
              <a:spcBef>
                <a:spcPts val="400"/>
              </a:spcBef>
              <a:spcAft>
                <a:spcPts val="0"/>
              </a:spcAft>
              <a:buSzPts val="1360"/>
              <a:buNone/>
              <a:defRPr>
                <a:solidFill>
                  <a:srgbClr val="888888"/>
                </a:solidFill>
              </a:defRPr>
            </a:lvl4pPr>
            <a:lvl5pPr lvl="4" algn="ctr">
              <a:lnSpc>
                <a:spcPct val="90000"/>
              </a:lnSpc>
              <a:spcBef>
                <a:spcPts val="400"/>
              </a:spcBef>
              <a:spcAft>
                <a:spcPts val="0"/>
              </a:spcAft>
              <a:buSzPts val="1360"/>
              <a:buNone/>
              <a:defRPr>
                <a:solidFill>
                  <a:srgbClr val="888888"/>
                </a:solidFill>
              </a:defRPr>
            </a:lvl5pPr>
            <a:lvl6pPr lvl="5" algn="ctr">
              <a:lnSpc>
                <a:spcPct val="90000"/>
              </a:lnSpc>
              <a:spcBef>
                <a:spcPts val="400"/>
              </a:spcBef>
              <a:spcAft>
                <a:spcPts val="0"/>
              </a:spcAft>
              <a:buSzPts val="1360"/>
              <a:buNone/>
              <a:defRPr>
                <a:solidFill>
                  <a:srgbClr val="888888"/>
                </a:solidFill>
              </a:defRPr>
            </a:lvl6pPr>
            <a:lvl7pPr lvl="6" algn="ctr">
              <a:lnSpc>
                <a:spcPct val="90000"/>
              </a:lnSpc>
              <a:spcBef>
                <a:spcPts val="400"/>
              </a:spcBef>
              <a:spcAft>
                <a:spcPts val="0"/>
              </a:spcAft>
              <a:buSzPts val="1360"/>
              <a:buNone/>
              <a:defRPr>
                <a:solidFill>
                  <a:srgbClr val="888888"/>
                </a:solidFill>
              </a:defRPr>
            </a:lvl7pPr>
            <a:lvl8pPr lvl="7" algn="ctr">
              <a:lnSpc>
                <a:spcPct val="90000"/>
              </a:lnSpc>
              <a:spcBef>
                <a:spcPts val="400"/>
              </a:spcBef>
              <a:spcAft>
                <a:spcPts val="0"/>
              </a:spcAft>
              <a:buSzPts val="1360"/>
              <a:buNone/>
              <a:defRPr>
                <a:solidFill>
                  <a:srgbClr val="888888"/>
                </a:solidFill>
              </a:defRPr>
            </a:lvl8pPr>
            <a:lvl9pPr lvl="8" algn="ctr">
              <a:lnSpc>
                <a:spcPct val="90000"/>
              </a:lnSpc>
              <a:spcBef>
                <a:spcPts val="400"/>
              </a:spcBef>
              <a:spcAft>
                <a:spcPts val="200"/>
              </a:spcAft>
              <a:buSzPts val="1360"/>
              <a:buNone/>
              <a:defRPr>
                <a:solidFill>
                  <a:srgbClr val="888888"/>
                </a:solidFill>
              </a:defRPr>
            </a:lvl9pPr>
          </a:lstStyle>
          <a:p/>
        </p:txBody>
      </p:sp>
      <p:sp>
        <p:nvSpPr>
          <p:cNvPr id="109" name="Google Shape;109;p14"/>
          <p:cNvSpPr txBox="1"/>
          <p:nvPr>
            <p:ph idx="2" type="body"/>
          </p:nvPr>
        </p:nvSpPr>
        <p:spPr>
          <a:xfrm>
            <a:off x="3215682" y="6237312"/>
            <a:ext cx="5952660" cy="50405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10" name="Google Shape;110;p14"/>
          <p:cNvSpPr txBox="1"/>
          <p:nvPr>
            <p:ph type="ctrTitle"/>
          </p:nvPr>
        </p:nvSpPr>
        <p:spPr>
          <a:xfrm>
            <a:off x="914400" y="1598936"/>
            <a:ext cx="10363200" cy="1470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20" name="Shape 120"/>
        <p:cNvGrpSpPr/>
        <p:nvPr/>
      </p:nvGrpSpPr>
      <p:grpSpPr>
        <a:xfrm>
          <a:off x="0" y="0"/>
          <a:ext cx="0" cy="0"/>
          <a:chOff x="0" y="0"/>
          <a:chExt cx="0" cy="0"/>
        </a:xfrm>
      </p:grpSpPr>
      <p:sp>
        <p:nvSpPr>
          <p:cNvPr id="121" name="Google Shape;121;p16"/>
          <p:cNvSpPr/>
          <p:nvPr/>
        </p:nvSpPr>
        <p:spPr>
          <a:xfrm>
            <a:off x="920834" y="1346946"/>
            <a:ext cx="10223100" cy="80700"/>
          </a:xfrm>
          <a:prstGeom prst="rect">
            <a:avLst/>
          </a:prstGeom>
          <a:blipFill rotWithShape="1">
            <a:blip r:embed="rId2">
              <a:alphaModFix amt="85000"/>
            </a:blip>
            <a:tile algn="ctr" flip="xy" tx="0" sx="92002" ty="-76200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920834" y="4299696"/>
            <a:ext cx="10223100" cy="80700"/>
          </a:xfrm>
          <a:prstGeom prst="rect">
            <a:avLst/>
          </a:prstGeom>
          <a:blipFill rotWithShape="1">
            <a:blip r:embed="rId2">
              <a:alphaModFix amt="85000"/>
            </a:blip>
            <a:tile algn="ctr" flip="xy" tx="0" sx="92002" ty="-7175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920834" y="1484779"/>
            <a:ext cx="10223100" cy="27432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16"/>
          <p:cNvGrpSpPr/>
          <p:nvPr/>
        </p:nvGrpSpPr>
        <p:grpSpPr>
          <a:xfrm>
            <a:off x="9649215" y="4068923"/>
            <a:ext cx="1080900" cy="1080900"/>
            <a:chOff x="9685338" y="4460675"/>
            <a:chExt cx="1080900" cy="1080900"/>
          </a:xfrm>
        </p:grpSpPr>
        <p:sp>
          <p:nvSpPr>
            <p:cNvPr id="125" name="Google Shape;125;p16"/>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16"/>
          <p:cNvSpPr txBox="1"/>
          <p:nvPr>
            <p:ph type="ctrTitle"/>
          </p:nvPr>
        </p:nvSpPr>
        <p:spPr>
          <a:xfrm>
            <a:off x="1051560" y="1432223"/>
            <a:ext cx="9966900" cy="3035700"/>
          </a:xfrm>
          <a:prstGeom prst="rect">
            <a:avLst/>
          </a:prstGeom>
          <a:noFill/>
          <a:ln>
            <a:noFill/>
          </a:ln>
        </p:spPr>
        <p:txBody>
          <a:bodyPr anchorCtr="0" anchor="ctr" bIns="45700" lIns="91425" spcFirstLastPara="1" rIns="91425" wrap="square" tIns="45700">
            <a:noAutofit/>
          </a:bodyPr>
          <a:lstStyle>
            <a:lvl1pPr lvl="0" rtl="0" algn="l">
              <a:lnSpc>
                <a:spcPct val="80000"/>
              </a:lnSpc>
              <a:spcBef>
                <a:spcPts val="0"/>
              </a:spcBef>
              <a:spcAft>
                <a:spcPts val="0"/>
              </a:spcAft>
              <a:buSzPts val="9600"/>
              <a:buFont typeface="Rockwell"/>
              <a:buNone/>
              <a:defRPr sz="96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6"/>
          <p:cNvSpPr txBox="1"/>
          <p:nvPr>
            <p:ph idx="1" type="subTitle"/>
          </p:nvPr>
        </p:nvSpPr>
        <p:spPr>
          <a:xfrm>
            <a:off x="1069848" y="4389120"/>
            <a:ext cx="7891200" cy="1069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1870"/>
              <a:buNone/>
              <a:defRPr sz="2200">
                <a:solidFill>
                  <a:schemeClr val="dk1"/>
                </a:solidFill>
              </a:defRPr>
            </a:lvl1pPr>
            <a:lvl2pPr lvl="1" rtl="0" algn="ctr">
              <a:lnSpc>
                <a:spcPct val="90000"/>
              </a:lnSpc>
              <a:spcBef>
                <a:spcPts val="400"/>
              </a:spcBef>
              <a:spcAft>
                <a:spcPts val="0"/>
              </a:spcAft>
              <a:buSzPts val="1870"/>
              <a:buNone/>
              <a:defRPr sz="2200"/>
            </a:lvl2pPr>
            <a:lvl3pPr lvl="2" rtl="0" algn="ctr">
              <a:lnSpc>
                <a:spcPct val="90000"/>
              </a:lnSpc>
              <a:spcBef>
                <a:spcPts val="400"/>
              </a:spcBef>
              <a:spcAft>
                <a:spcPts val="0"/>
              </a:spcAft>
              <a:buSzPts val="1870"/>
              <a:buNone/>
              <a:defRPr sz="2200"/>
            </a:lvl3pPr>
            <a:lvl4pPr lvl="3" rtl="0" algn="ctr">
              <a:lnSpc>
                <a:spcPct val="90000"/>
              </a:lnSpc>
              <a:spcBef>
                <a:spcPts val="400"/>
              </a:spcBef>
              <a:spcAft>
                <a:spcPts val="0"/>
              </a:spcAft>
              <a:buSzPts val="1700"/>
              <a:buNone/>
              <a:defRPr sz="2000"/>
            </a:lvl4pPr>
            <a:lvl5pPr lvl="4" rtl="0" algn="ctr">
              <a:lnSpc>
                <a:spcPct val="90000"/>
              </a:lnSpc>
              <a:spcBef>
                <a:spcPts val="400"/>
              </a:spcBef>
              <a:spcAft>
                <a:spcPts val="0"/>
              </a:spcAft>
              <a:buSzPts val="1700"/>
              <a:buNone/>
              <a:defRPr sz="2000"/>
            </a:lvl5pPr>
            <a:lvl6pPr lvl="5" rtl="0" algn="ctr">
              <a:lnSpc>
                <a:spcPct val="90000"/>
              </a:lnSpc>
              <a:spcBef>
                <a:spcPts val="400"/>
              </a:spcBef>
              <a:spcAft>
                <a:spcPts val="0"/>
              </a:spcAft>
              <a:buSzPts val="1700"/>
              <a:buNone/>
              <a:defRPr sz="2000"/>
            </a:lvl6pPr>
            <a:lvl7pPr lvl="6" rtl="0" algn="ctr">
              <a:lnSpc>
                <a:spcPct val="90000"/>
              </a:lnSpc>
              <a:spcBef>
                <a:spcPts val="400"/>
              </a:spcBef>
              <a:spcAft>
                <a:spcPts val="0"/>
              </a:spcAft>
              <a:buSzPts val="1700"/>
              <a:buNone/>
              <a:defRPr sz="2000"/>
            </a:lvl7pPr>
            <a:lvl8pPr lvl="7" rtl="0" algn="ctr">
              <a:lnSpc>
                <a:spcPct val="90000"/>
              </a:lnSpc>
              <a:spcBef>
                <a:spcPts val="400"/>
              </a:spcBef>
              <a:spcAft>
                <a:spcPts val="0"/>
              </a:spcAft>
              <a:buSzPts val="1700"/>
              <a:buNone/>
              <a:defRPr sz="2000"/>
            </a:lvl8pPr>
            <a:lvl9pPr lvl="8" rtl="0" algn="ctr">
              <a:lnSpc>
                <a:spcPct val="90000"/>
              </a:lnSpc>
              <a:spcBef>
                <a:spcPts val="400"/>
              </a:spcBef>
              <a:spcAft>
                <a:spcPts val="200"/>
              </a:spcAft>
              <a:buSzPts val="1700"/>
              <a:buNone/>
              <a:defRPr sz="2000"/>
            </a:lvl9pPr>
          </a:lstStyle>
          <a:p/>
        </p:txBody>
      </p:sp>
      <p:sp>
        <p:nvSpPr>
          <p:cNvPr id="129" name="Google Shape;129;p1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1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6"/>
          <p:cNvSpPr txBox="1"/>
          <p:nvPr>
            <p:ph idx="12" type="sldNum"/>
          </p:nvPr>
        </p:nvSpPr>
        <p:spPr>
          <a:xfrm>
            <a:off x="9592733" y="4289334"/>
            <a:ext cx="1194000" cy="6402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i="0" sz="2800" u="none" cap="none" strike="noStrike">
                <a:solidFill>
                  <a:srgbClr val="FFFFFF"/>
                </a:solidFill>
                <a:latin typeface="Rockwell"/>
                <a:ea typeface="Rockwell"/>
                <a:cs typeface="Rockwell"/>
                <a:sym typeface="Rockwell"/>
              </a:defRPr>
            </a:lvl1pPr>
            <a:lvl2pPr indent="0" lvl="1" marL="0" rtl="0" algn="ctr">
              <a:spcBef>
                <a:spcPts val="0"/>
              </a:spcBef>
              <a:buNone/>
              <a:defRPr b="1" i="0" sz="2800" u="none" cap="none" strike="noStrike">
                <a:solidFill>
                  <a:srgbClr val="FFFFFF"/>
                </a:solidFill>
                <a:latin typeface="Rockwell"/>
                <a:ea typeface="Rockwell"/>
                <a:cs typeface="Rockwell"/>
                <a:sym typeface="Rockwell"/>
              </a:defRPr>
            </a:lvl2pPr>
            <a:lvl3pPr indent="0" lvl="2" marL="0" rtl="0" algn="ctr">
              <a:spcBef>
                <a:spcPts val="0"/>
              </a:spcBef>
              <a:buNone/>
              <a:defRPr b="1" i="0" sz="2800" u="none" cap="none" strike="noStrike">
                <a:solidFill>
                  <a:srgbClr val="FFFFFF"/>
                </a:solidFill>
                <a:latin typeface="Rockwell"/>
                <a:ea typeface="Rockwell"/>
                <a:cs typeface="Rockwell"/>
                <a:sym typeface="Rockwell"/>
              </a:defRPr>
            </a:lvl3pPr>
            <a:lvl4pPr indent="0" lvl="3" marL="0" rtl="0" algn="ctr">
              <a:spcBef>
                <a:spcPts val="0"/>
              </a:spcBef>
              <a:buNone/>
              <a:defRPr b="1" i="0" sz="2800" u="none" cap="none" strike="noStrike">
                <a:solidFill>
                  <a:srgbClr val="FFFFFF"/>
                </a:solidFill>
                <a:latin typeface="Rockwell"/>
                <a:ea typeface="Rockwell"/>
                <a:cs typeface="Rockwell"/>
                <a:sym typeface="Rockwell"/>
              </a:defRPr>
            </a:lvl4pPr>
            <a:lvl5pPr indent="0" lvl="4" marL="0" rtl="0" algn="ctr">
              <a:spcBef>
                <a:spcPts val="0"/>
              </a:spcBef>
              <a:buNone/>
              <a:defRPr b="1" i="0" sz="2800" u="none" cap="none" strike="noStrike">
                <a:solidFill>
                  <a:srgbClr val="FFFFFF"/>
                </a:solidFill>
                <a:latin typeface="Rockwell"/>
                <a:ea typeface="Rockwell"/>
                <a:cs typeface="Rockwell"/>
                <a:sym typeface="Rockwell"/>
              </a:defRPr>
            </a:lvl5pPr>
            <a:lvl6pPr indent="0" lvl="5" marL="0" rtl="0" algn="ctr">
              <a:spcBef>
                <a:spcPts val="0"/>
              </a:spcBef>
              <a:buNone/>
              <a:defRPr b="1" i="0" sz="2800" u="none" cap="none" strike="noStrike">
                <a:solidFill>
                  <a:srgbClr val="FFFFFF"/>
                </a:solidFill>
                <a:latin typeface="Rockwell"/>
                <a:ea typeface="Rockwell"/>
                <a:cs typeface="Rockwell"/>
                <a:sym typeface="Rockwell"/>
              </a:defRPr>
            </a:lvl6pPr>
            <a:lvl7pPr indent="0" lvl="6" marL="0" rtl="0" algn="ctr">
              <a:spcBef>
                <a:spcPts val="0"/>
              </a:spcBef>
              <a:buNone/>
              <a:defRPr b="1" i="0" sz="2800" u="none" cap="none" strike="noStrike">
                <a:solidFill>
                  <a:srgbClr val="FFFFFF"/>
                </a:solidFill>
                <a:latin typeface="Rockwell"/>
                <a:ea typeface="Rockwell"/>
                <a:cs typeface="Rockwell"/>
                <a:sym typeface="Rockwell"/>
              </a:defRPr>
            </a:lvl7pPr>
            <a:lvl8pPr indent="0" lvl="7" marL="0" rtl="0" algn="ctr">
              <a:spcBef>
                <a:spcPts val="0"/>
              </a:spcBef>
              <a:buNone/>
              <a:defRPr b="1" i="0" sz="2800" u="none" cap="none" strike="noStrike">
                <a:solidFill>
                  <a:srgbClr val="FFFFFF"/>
                </a:solidFill>
                <a:latin typeface="Rockwell"/>
                <a:ea typeface="Rockwell"/>
                <a:cs typeface="Rockwell"/>
                <a:sym typeface="Rockwell"/>
              </a:defRPr>
            </a:lvl8pPr>
            <a:lvl9pPr indent="0" lvl="8" marL="0" rt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32" name="Shape 132"/>
        <p:cNvGrpSpPr/>
        <p:nvPr/>
      </p:nvGrpSpPr>
      <p:grpSpPr>
        <a:xfrm>
          <a:off x="0" y="0"/>
          <a:ext cx="0" cy="0"/>
          <a:chOff x="0" y="0"/>
          <a:chExt cx="0" cy="0"/>
        </a:xfrm>
      </p:grpSpPr>
      <p:sp>
        <p:nvSpPr>
          <p:cNvPr id="133" name="Google Shape;133;p17"/>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17"/>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17"/>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136" name="Shape 136"/>
        <p:cNvGrpSpPr/>
        <p:nvPr/>
      </p:nvGrpSpPr>
      <p:grpSpPr>
        <a:xfrm>
          <a:off x="0" y="0"/>
          <a:ext cx="0" cy="0"/>
          <a:chOff x="0" y="0"/>
          <a:chExt cx="0" cy="0"/>
        </a:xfrm>
      </p:grpSpPr>
      <p:sp>
        <p:nvSpPr>
          <p:cNvPr id="137" name="Google Shape;137;p18"/>
          <p:cNvSpPr txBox="1"/>
          <p:nvPr>
            <p:ph type="title"/>
          </p:nvPr>
        </p:nvSpPr>
        <p:spPr>
          <a:xfrm>
            <a:off x="653244" y="-36181"/>
            <a:ext cx="11043900" cy="1433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9CDD"/>
              </a:buClr>
              <a:buSzPts val="5400"/>
              <a:buFont typeface="Rockwell"/>
              <a:buNone/>
              <a:defRPr>
                <a:solidFill>
                  <a:srgbClr val="009CDD"/>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p18"/>
          <p:cNvSpPr txBox="1"/>
          <p:nvPr>
            <p:ph idx="1" type="body"/>
          </p:nvPr>
        </p:nvSpPr>
        <p:spPr>
          <a:xfrm>
            <a:off x="623393" y="2204864"/>
            <a:ext cx="11039700" cy="4320600"/>
          </a:xfrm>
          <a:prstGeom prst="rect">
            <a:avLst/>
          </a:prstGeom>
          <a:noFill/>
          <a:ln>
            <a:noFill/>
          </a:ln>
        </p:spPr>
        <p:txBody>
          <a:bodyPr anchorCtr="0" anchor="t" bIns="45700" lIns="91425" spcFirstLastPara="1" rIns="91425" wrap="square" tIns="45700">
            <a:normAutofit/>
          </a:bodyPr>
          <a:lstStyle>
            <a:lvl1pPr indent="-336550" lvl="0" marL="457200" rtl="0" algn="l">
              <a:lnSpc>
                <a:spcPct val="130000"/>
              </a:lnSpc>
              <a:spcBef>
                <a:spcPts val="1000"/>
              </a:spcBef>
              <a:spcAft>
                <a:spcPts val="0"/>
              </a:spcAft>
              <a:buSzPts val="1700"/>
              <a:buChar char="▪"/>
              <a:defRPr/>
            </a:lvl1pPr>
            <a:lvl2pPr indent="-325755" lvl="1" marL="914400" rtl="0" algn="l">
              <a:lnSpc>
                <a:spcPct val="144444"/>
              </a:lnSpc>
              <a:spcBef>
                <a:spcPts val="400"/>
              </a:spcBef>
              <a:spcAft>
                <a:spcPts val="0"/>
              </a:spcAft>
              <a:buClr>
                <a:srgbClr val="FEA022"/>
              </a:buClr>
              <a:buSzPts val="1530"/>
              <a:buFont typeface="Noto Sans Symbols"/>
              <a:buChar char="❑"/>
              <a:defRPr/>
            </a:lvl2pPr>
            <a:lvl3pPr indent="-314960" lvl="2" marL="1371600" rtl="0" algn="l">
              <a:lnSpc>
                <a:spcPct val="162500"/>
              </a:lnSpc>
              <a:spcBef>
                <a:spcPts val="400"/>
              </a:spcBef>
              <a:spcAft>
                <a:spcPts val="0"/>
              </a:spcAft>
              <a:buClr>
                <a:srgbClr val="FEA022"/>
              </a:buClr>
              <a:buSzPts val="1360"/>
              <a:buFont typeface="Noto Sans Symbols"/>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39" name="Shape 139"/>
        <p:cNvGrpSpPr/>
        <p:nvPr/>
      </p:nvGrpSpPr>
      <p:grpSpPr>
        <a:xfrm>
          <a:off x="0" y="0"/>
          <a:ext cx="0" cy="0"/>
          <a:chOff x="0" y="0"/>
          <a:chExt cx="0" cy="0"/>
        </a:xfrm>
      </p:grpSpPr>
      <p:sp>
        <p:nvSpPr>
          <p:cNvPr id="140" name="Google Shape;140;p19"/>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 name="Google Shape;141;p19"/>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19"/>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19"/>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44" name="Shape 144"/>
        <p:cNvGrpSpPr/>
        <p:nvPr/>
      </p:nvGrpSpPr>
      <p:grpSpPr>
        <a:xfrm>
          <a:off x="0" y="0"/>
          <a:ext cx="0" cy="0"/>
          <a:chOff x="0" y="0"/>
          <a:chExt cx="0" cy="0"/>
        </a:xfrm>
      </p:grpSpPr>
      <p:sp>
        <p:nvSpPr>
          <p:cNvPr id="145" name="Google Shape;145;p20"/>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20"/>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147" name="Google Shape;147;p20"/>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0"/>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20"/>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150" name="Shape 150"/>
        <p:cNvGrpSpPr/>
        <p:nvPr/>
      </p:nvGrpSpPr>
      <p:grpSpPr>
        <a:xfrm>
          <a:off x="0" y="0"/>
          <a:ext cx="0" cy="0"/>
          <a:chOff x="0" y="0"/>
          <a:chExt cx="0" cy="0"/>
        </a:xfrm>
      </p:grpSpPr>
      <p:sp>
        <p:nvSpPr>
          <p:cNvPr id="151" name="Google Shape;151;p21"/>
          <p:cNvSpPr/>
          <p:nvPr/>
        </p:nvSpPr>
        <p:spPr>
          <a:xfrm>
            <a:off x="0" y="4917989"/>
            <a:ext cx="12192000" cy="19401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ph type="title"/>
          </p:nvPr>
        </p:nvSpPr>
        <p:spPr>
          <a:xfrm>
            <a:off x="2167128" y="1225296"/>
            <a:ext cx="9281100" cy="35205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SzPts val="8000"/>
              <a:buFont typeface="Rockwell"/>
              <a:buNone/>
              <a:defRPr b="0" sz="8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p21"/>
          <p:cNvSpPr txBox="1"/>
          <p:nvPr>
            <p:ph idx="1" type="body"/>
          </p:nvPr>
        </p:nvSpPr>
        <p:spPr>
          <a:xfrm>
            <a:off x="2165774" y="5020056"/>
            <a:ext cx="9052500" cy="106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1700"/>
              <a:buNone/>
              <a:defRPr sz="2000">
                <a:solidFill>
                  <a:schemeClr val="dk1"/>
                </a:solidFill>
              </a:defRPr>
            </a:lvl1pPr>
            <a:lvl2pPr indent="-228600" lvl="1" marL="914400" rtl="0" algn="l">
              <a:lnSpc>
                <a:spcPct val="90000"/>
              </a:lnSpc>
              <a:spcBef>
                <a:spcPts val="400"/>
              </a:spcBef>
              <a:spcAft>
                <a:spcPts val="0"/>
              </a:spcAft>
              <a:buSzPts val="1530"/>
              <a:buNone/>
              <a:defRPr sz="1800">
                <a:solidFill>
                  <a:srgbClr val="888888"/>
                </a:solidFill>
              </a:defRPr>
            </a:lvl2pPr>
            <a:lvl3pPr indent="-228600" lvl="2" marL="1371600" rtl="0" algn="l">
              <a:lnSpc>
                <a:spcPct val="90000"/>
              </a:lnSpc>
              <a:spcBef>
                <a:spcPts val="400"/>
              </a:spcBef>
              <a:spcAft>
                <a:spcPts val="0"/>
              </a:spcAft>
              <a:buSzPts val="1360"/>
              <a:buNone/>
              <a:defRPr sz="1600">
                <a:solidFill>
                  <a:srgbClr val="888888"/>
                </a:solidFill>
              </a:defRPr>
            </a:lvl3pPr>
            <a:lvl4pPr indent="-228600" lvl="3" marL="1828800" rtl="0" algn="l">
              <a:lnSpc>
                <a:spcPct val="90000"/>
              </a:lnSpc>
              <a:spcBef>
                <a:spcPts val="400"/>
              </a:spcBef>
              <a:spcAft>
                <a:spcPts val="0"/>
              </a:spcAft>
              <a:buSzPts val="1190"/>
              <a:buNone/>
              <a:defRPr sz="1400">
                <a:solidFill>
                  <a:srgbClr val="888888"/>
                </a:solidFill>
              </a:defRPr>
            </a:lvl4pPr>
            <a:lvl5pPr indent="-228600" lvl="4" marL="2286000" rtl="0" algn="l">
              <a:lnSpc>
                <a:spcPct val="90000"/>
              </a:lnSpc>
              <a:spcBef>
                <a:spcPts val="400"/>
              </a:spcBef>
              <a:spcAft>
                <a:spcPts val="0"/>
              </a:spcAft>
              <a:buSzPts val="1190"/>
              <a:buNone/>
              <a:defRPr sz="1400">
                <a:solidFill>
                  <a:srgbClr val="888888"/>
                </a:solidFill>
              </a:defRPr>
            </a:lvl5pPr>
            <a:lvl6pPr indent="-228600" lvl="5" marL="2743200" rtl="0" algn="l">
              <a:lnSpc>
                <a:spcPct val="90000"/>
              </a:lnSpc>
              <a:spcBef>
                <a:spcPts val="400"/>
              </a:spcBef>
              <a:spcAft>
                <a:spcPts val="0"/>
              </a:spcAft>
              <a:buSzPts val="1190"/>
              <a:buNone/>
              <a:defRPr sz="1400">
                <a:solidFill>
                  <a:srgbClr val="888888"/>
                </a:solidFill>
              </a:defRPr>
            </a:lvl6pPr>
            <a:lvl7pPr indent="-228600" lvl="6" marL="3200400" rtl="0" algn="l">
              <a:lnSpc>
                <a:spcPct val="90000"/>
              </a:lnSpc>
              <a:spcBef>
                <a:spcPts val="400"/>
              </a:spcBef>
              <a:spcAft>
                <a:spcPts val="0"/>
              </a:spcAft>
              <a:buSzPts val="1190"/>
              <a:buNone/>
              <a:defRPr sz="1400">
                <a:solidFill>
                  <a:srgbClr val="888888"/>
                </a:solidFill>
              </a:defRPr>
            </a:lvl7pPr>
            <a:lvl8pPr indent="-228600" lvl="7" marL="3657600" rtl="0" algn="l">
              <a:lnSpc>
                <a:spcPct val="90000"/>
              </a:lnSpc>
              <a:spcBef>
                <a:spcPts val="400"/>
              </a:spcBef>
              <a:spcAft>
                <a:spcPts val="0"/>
              </a:spcAft>
              <a:buSzPts val="1190"/>
              <a:buNone/>
              <a:defRPr sz="1400">
                <a:solidFill>
                  <a:srgbClr val="888888"/>
                </a:solidFill>
              </a:defRPr>
            </a:lvl8pPr>
            <a:lvl9pPr indent="-228600" lvl="8" marL="4114800" rtl="0" algn="l">
              <a:lnSpc>
                <a:spcPct val="90000"/>
              </a:lnSpc>
              <a:spcBef>
                <a:spcPts val="400"/>
              </a:spcBef>
              <a:spcAft>
                <a:spcPts val="200"/>
              </a:spcAft>
              <a:buSzPts val="1190"/>
              <a:buNone/>
              <a:defRPr sz="1400">
                <a:solidFill>
                  <a:srgbClr val="888888"/>
                </a:solidFill>
              </a:defRPr>
            </a:lvl9pPr>
          </a:lstStyle>
          <a:p/>
        </p:txBody>
      </p:sp>
      <p:sp>
        <p:nvSpPr>
          <p:cNvPr id="154" name="Google Shape;154;p21"/>
          <p:cNvSpPr txBox="1"/>
          <p:nvPr>
            <p:ph idx="10" type="dt"/>
          </p:nvPr>
        </p:nvSpPr>
        <p:spPr>
          <a:xfrm>
            <a:off x="8593667" y="6272784"/>
            <a:ext cx="2644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1"/>
          <p:cNvSpPr txBox="1"/>
          <p:nvPr>
            <p:ph idx="11" type="ftr"/>
          </p:nvPr>
        </p:nvSpPr>
        <p:spPr>
          <a:xfrm>
            <a:off x="2182708"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56" name="Google Shape;156;p21"/>
          <p:cNvGrpSpPr/>
          <p:nvPr/>
        </p:nvGrpSpPr>
        <p:grpSpPr>
          <a:xfrm>
            <a:off x="897399" y="2325848"/>
            <a:ext cx="1080900" cy="1080900"/>
            <a:chOff x="9685338" y="4460675"/>
            <a:chExt cx="1080900" cy="1080900"/>
          </a:xfrm>
        </p:grpSpPr>
        <p:sp>
          <p:nvSpPr>
            <p:cNvPr id="157" name="Google Shape;157;p21"/>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21"/>
          <p:cNvSpPr txBox="1"/>
          <p:nvPr>
            <p:ph idx="12" type="sldNum"/>
          </p:nvPr>
        </p:nvSpPr>
        <p:spPr>
          <a:xfrm>
            <a:off x="843702" y="2506133"/>
            <a:ext cx="1188300" cy="7203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2800">
                <a:solidFill>
                  <a:srgbClr val="FFFFFF"/>
                </a:solidFill>
                <a:latin typeface="Rockwell"/>
                <a:ea typeface="Rockwell"/>
                <a:cs typeface="Rockwell"/>
                <a:sym typeface="Rockwell"/>
              </a:defRPr>
            </a:lvl1pPr>
            <a:lvl2pPr indent="0" lvl="1" marL="0" rtl="0" algn="ctr">
              <a:spcBef>
                <a:spcPts val="0"/>
              </a:spcBef>
              <a:buNone/>
              <a:defRPr b="1" sz="2800">
                <a:solidFill>
                  <a:srgbClr val="FFFFFF"/>
                </a:solidFill>
                <a:latin typeface="Rockwell"/>
                <a:ea typeface="Rockwell"/>
                <a:cs typeface="Rockwell"/>
                <a:sym typeface="Rockwell"/>
              </a:defRPr>
            </a:lvl2pPr>
            <a:lvl3pPr indent="0" lvl="2" marL="0" rtl="0" algn="ctr">
              <a:spcBef>
                <a:spcPts val="0"/>
              </a:spcBef>
              <a:buNone/>
              <a:defRPr b="1" sz="2800">
                <a:solidFill>
                  <a:srgbClr val="FFFFFF"/>
                </a:solidFill>
                <a:latin typeface="Rockwell"/>
                <a:ea typeface="Rockwell"/>
                <a:cs typeface="Rockwell"/>
                <a:sym typeface="Rockwell"/>
              </a:defRPr>
            </a:lvl3pPr>
            <a:lvl4pPr indent="0" lvl="3" marL="0" rtl="0" algn="ctr">
              <a:spcBef>
                <a:spcPts val="0"/>
              </a:spcBef>
              <a:buNone/>
              <a:defRPr b="1" sz="2800">
                <a:solidFill>
                  <a:srgbClr val="FFFFFF"/>
                </a:solidFill>
                <a:latin typeface="Rockwell"/>
                <a:ea typeface="Rockwell"/>
                <a:cs typeface="Rockwell"/>
                <a:sym typeface="Rockwell"/>
              </a:defRPr>
            </a:lvl4pPr>
            <a:lvl5pPr indent="0" lvl="4" marL="0" rtl="0" algn="ctr">
              <a:spcBef>
                <a:spcPts val="0"/>
              </a:spcBef>
              <a:buNone/>
              <a:defRPr b="1" sz="2800">
                <a:solidFill>
                  <a:srgbClr val="FFFFFF"/>
                </a:solidFill>
                <a:latin typeface="Rockwell"/>
                <a:ea typeface="Rockwell"/>
                <a:cs typeface="Rockwell"/>
                <a:sym typeface="Rockwell"/>
              </a:defRPr>
            </a:lvl5pPr>
            <a:lvl6pPr indent="0" lvl="5" marL="0" rtl="0" algn="ctr">
              <a:spcBef>
                <a:spcPts val="0"/>
              </a:spcBef>
              <a:buNone/>
              <a:defRPr b="1" sz="2800">
                <a:solidFill>
                  <a:srgbClr val="FFFFFF"/>
                </a:solidFill>
                <a:latin typeface="Rockwell"/>
                <a:ea typeface="Rockwell"/>
                <a:cs typeface="Rockwell"/>
                <a:sym typeface="Rockwell"/>
              </a:defRPr>
            </a:lvl6pPr>
            <a:lvl7pPr indent="0" lvl="6" marL="0" rtl="0" algn="ctr">
              <a:spcBef>
                <a:spcPts val="0"/>
              </a:spcBef>
              <a:buNone/>
              <a:defRPr b="1" sz="2800">
                <a:solidFill>
                  <a:srgbClr val="FFFFFF"/>
                </a:solidFill>
                <a:latin typeface="Rockwell"/>
                <a:ea typeface="Rockwell"/>
                <a:cs typeface="Rockwell"/>
                <a:sym typeface="Rockwell"/>
              </a:defRPr>
            </a:lvl7pPr>
            <a:lvl8pPr indent="0" lvl="7" marL="0" rtl="0" algn="ctr">
              <a:spcBef>
                <a:spcPts val="0"/>
              </a:spcBef>
              <a:buNone/>
              <a:defRPr b="1" sz="2800">
                <a:solidFill>
                  <a:srgbClr val="FFFFFF"/>
                </a:solidFill>
                <a:latin typeface="Rockwell"/>
                <a:ea typeface="Rockwell"/>
                <a:cs typeface="Rockwell"/>
                <a:sym typeface="Rockwell"/>
              </a:defRPr>
            </a:lvl8pPr>
            <a:lvl9pPr indent="0" lvl="8" marL="0" rt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30" name="Shape 30"/>
        <p:cNvGrpSpPr/>
        <p:nvPr/>
      </p:nvGrpSpPr>
      <p:grpSpPr>
        <a:xfrm>
          <a:off x="0" y="0"/>
          <a:ext cx="0" cy="0"/>
          <a:chOff x="0" y="0"/>
          <a:chExt cx="0" cy="0"/>
        </a:xfrm>
      </p:grpSpPr>
      <p:sp>
        <p:nvSpPr>
          <p:cNvPr id="31" name="Google Shape;31;p3"/>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
          <p:cNvSpPr/>
          <p:nvPr>
            <p:ph idx="2" type="pic"/>
          </p:nvPr>
        </p:nvSpPr>
        <p:spPr>
          <a:xfrm>
            <a:off x="0" y="0"/>
            <a:ext cx="8303740" cy="6858000"/>
          </a:xfrm>
          <a:prstGeom prst="rect">
            <a:avLst/>
          </a:prstGeom>
          <a:solidFill>
            <a:srgbClr val="E1DFDF"/>
          </a:solidFill>
          <a:ln>
            <a:noFill/>
          </a:ln>
        </p:spPr>
      </p:sp>
      <p:sp>
        <p:nvSpPr>
          <p:cNvPr id="34" name="Google Shape;34;p3"/>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35" name="Google Shape;35;p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36" name="Google Shape;36;p3"/>
          <p:cNvGrpSpPr/>
          <p:nvPr/>
        </p:nvGrpSpPr>
        <p:grpSpPr>
          <a:xfrm>
            <a:off x="11401725" y="6229681"/>
            <a:ext cx="457200" cy="457200"/>
            <a:chOff x="11361456" y="6195813"/>
            <a:chExt cx="548640" cy="548640"/>
          </a:xfrm>
        </p:grpSpPr>
        <p:sp>
          <p:nvSpPr>
            <p:cNvPr id="37" name="Google Shape;37;p3"/>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60" name="Shape 160"/>
        <p:cNvGrpSpPr/>
        <p:nvPr/>
      </p:nvGrpSpPr>
      <p:grpSpPr>
        <a:xfrm>
          <a:off x="0" y="0"/>
          <a:ext cx="0" cy="0"/>
          <a:chOff x="0" y="0"/>
          <a:chExt cx="0" cy="0"/>
        </a:xfrm>
      </p:grpSpPr>
      <p:sp>
        <p:nvSpPr>
          <p:cNvPr id="161" name="Google Shape;161;p22"/>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22"/>
          <p:cNvSpPr txBox="1"/>
          <p:nvPr>
            <p:ph idx="1" type="body"/>
          </p:nvPr>
        </p:nvSpPr>
        <p:spPr>
          <a:xfrm>
            <a:off x="1069848"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63" name="Google Shape;163;p22"/>
          <p:cNvSpPr txBox="1"/>
          <p:nvPr>
            <p:ph idx="2" type="body"/>
          </p:nvPr>
        </p:nvSpPr>
        <p:spPr>
          <a:xfrm>
            <a:off x="6364224"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64" name="Google Shape;164;p22"/>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22"/>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22"/>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67" name="Shape 167"/>
        <p:cNvGrpSpPr/>
        <p:nvPr/>
      </p:nvGrpSpPr>
      <p:grpSpPr>
        <a:xfrm>
          <a:off x="0" y="0"/>
          <a:ext cx="0" cy="0"/>
          <a:chOff x="0" y="0"/>
          <a:chExt cx="0" cy="0"/>
        </a:xfrm>
      </p:grpSpPr>
      <p:sp>
        <p:nvSpPr>
          <p:cNvPr id="168" name="Google Shape;168;p23"/>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23"/>
          <p:cNvSpPr txBox="1"/>
          <p:nvPr>
            <p:ph idx="1" type="body"/>
          </p:nvPr>
        </p:nvSpPr>
        <p:spPr>
          <a:xfrm>
            <a:off x="1066800"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170" name="Google Shape;170;p23"/>
          <p:cNvSpPr txBox="1"/>
          <p:nvPr>
            <p:ph idx="2" type="body"/>
          </p:nvPr>
        </p:nvSpPr>
        <p:spPr>
          <a:xfrm>
            <a:off x="1069848"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71" name="Google Shape;171;p23"/>
          <p:cNvSpPr txBox="1"/>
          <p:nvPr>
            <p:ph idx="3" type="body"/>
          </p:nvPr>
        </p:nvSpPr>
        <p:spPr>
          <a:xfrm>
            <a:off x="6364224"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172" name="Google Shape;172;p23"/>
          <p:cNvSpPr txBox="1"/>
          <p:nvPr>
            <p:ph idx="4" type="body"/>
          </p:nvPr>
        </p:nvSpPr>
        <p:spPr>
          <a:xfrm>
            <a:off x="6364224"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73" name="Google Shape;173;p23"/>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23"/>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23"/>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176" name="Shape 176"/>
        <p:cNvGrpSpPr/>
        <p:nvPr/>
      </p:nvGrpSpPr>
      <p:grpSpPr>
        <a:xfrm>
          <a:off x="0" y="0"/>
          <a:ext cx="0" cy="0"/>
          <a:chOff x="0" y="0"/>
          <a:chExt cx="0" cy="0"/>
        </a:xfrm>
      </p:grpSpPr>
      <p:sp>
        <p:nvSpPr>
          <p:cNvPr id="177" name="Google Shape;177;p24"/>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 name="Google Shape;179;p24"/>
          <p:cNvSpPr txBox="1"/>
          <p:nvPr>
            <p:ph idx="1" type="body"/>
          </p:nvPr>
        </p:nvSpPr>
        <p:spPr>
          <a:xfrm>
            <a:off x="838200" y="685800"/>
            <a:ext cx="6711600" cy="50202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80" name="Google Shape;180;p24"/>
          <p:cNvSpPr txBox="1"/>
          <p:nvPr>
            <p:ph idx="2"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181" name="Google Shape;181;p24"/>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p24"/>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83" name="Google Shape;183;p24"/>
          <p:cNvGrpSpPr/>
          <p:nvPr/>
        </p:nvGrpSpPr>
        <p:grpSpPr>
          <a:xfrm>
            <a:off x="11401346" y="6229474"/>
            <a:ext cx="457232" cy="457232"/>
            <a:chOff x="11361456" y="6195813"/>
            <a:chExt cx="548700" cy="548700"/>
          </a:xfrm>
        </p:grpSpPr>
        <p:sp>
          <p:nvSpPr>
            <p:cNvPr id="184" name="Google Shape;184;p24"/>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24"/>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187" name="Shape 187"/>
        <p:cNvGrpSpPr/>
        <p:nvPr/>
      </p:nvGrpSpPr>
      <p:grpSpPr>
        <a:xfrm>
          <a:off x="0" y="0"/>
          <a:ext cx="0" cy="0"/>
          <a:chOff x="0" y="0"/>
          <a:chExt cx="0" cy="0"/>
        </a:xfrm>
      </p:grpSpPr>
      <p:sp>
        <p:nvSpPr>
          <p:cNvPr id="188" name="Google Shape;188;p25"/>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25"/>
          <p:cNvSpPr/>
          <p:nvPr>
            <p:ph idx="2" type="pic"/>
          </p:nvPr>
        </p:nvSpPr>
        <p:spPr>
          <a:xfrm>
            <a:off x="0" y="0"/>
            <a:ext cx="8303700" cy="6858000"/>
          </a:xfrm>
          <a:prstGeom prst="rect">
            <a:avLst/>
          </a:prstGeom>
          <a:solidFill>
            <a:srgbClr val="E1DFDF"/>
          </a:solidFill>
          <a:ln>
            <a:noFill/>
          </a:ln>
        </p:spPr>
      </p:sp>
      <p:sp>
        <p:nvSpPr>
          <p:cNvPr id="191" name="Google Shape;191;p25"/>
          <p:cNvSpPr txBox="1"/>
          <p:nvPr>
            <p:ph idx="1"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192" name="Google Shape;192;p2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93" name="Google Shape;193;p25"/>
          <p:cNvGrpSpPr/>
          <p:nvPr/>
        </p:nvGrpSpPr>
        <p:grpSpPr>
          <a:xfrm>
            <a:off x="11401346" y="6229474"/>
            <a:ext cx="457232" cy="457232"/>
            <a:chOff x="11361456" y="6195813"/>
            <a:chExt cx="548700" cy="548700"/>
          </a:xfrm>
        </p:grpSpPr>
        <p:sp>
          <p:nvSpPr>
            <p:cNvPr id="194" name="Google Shape;194;p25"/>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97" name="Shape 197"/>
        <p:cNvGrpSpPr/>
        <p:nvPr/>
      </p:nvGrpSpPr>
      <p:grpSpPr>
        <a:xfrm>
          <a:off x="0" y="0"/>
          <a:ext cx="0" cy="0"/>
          <a:chOff x="0" y="0"/>
          <a:chExt cx="0" cy="0"/>
        </a:xfrm>
      </p:grpSpPr>
      <p:sp>
        <p:nvSpPr>
          <p:cNvPr id="198" name="Google Shape;198;p26"/>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9" name="Google Shape;199;p26"/>
          <p:cNvSpPr txBox="1"/>
          <p:nvPr>
            <p:ph idx="1" type="body"/>
          </p:nvPr>
        </p:nvSpPr>
        <p:spPr>
          <a:xfrm rot="5400000">
            <a:off x="4073598" y="-882342"/>
            <a:ext cx="4050900" cy="100584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00" name="Google Shape;200;p2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1" name="Google Shape;201;p2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26"/>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03" name="Shape 203"/>
        <p:cNvGrpSpPr/>
        <p:nvPr/>
      </p:nvGrpSpPr>
      <p:grpSpPr>
        <a:xfrm>
          <a:off x="0" y="0"/>
          <a:ext cx="0" cy="0"/>
          <a:chOff x="0" y="0"/>
          <a:chExt cx="0" cy="0"/>
        </a:xfrm>
      </p:grpSpPr>
      <p:sp>
        <p:nvSpPr>
          <p:cNvPr id="204" name="Google Shape;204;p27"/>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5" name="Google Shape;205;p27"/>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06" name="Google Shape;206;p27"/>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7"/>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p27"/>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209" name="Shape 209"/>
        <p:cNvGrpSpPr/>
        <p:nvPr/>
      </p:nvGrpSpPr>
      <p:grpSpPr>
        <a:xfrm>
          <a:off x="0" y="0"/>
          <a:ext cx="0" cy="0"/>
          <a:chOff x="0" y="0"/>
          <a:chExt cx="0" cy="0"/>
        </a:xfrm>
      </p:grpSpPr>
      <p:sp>
        <p:nvSpPr>
          <p:cNvPr id="210" name="Google Shape;210;p28"/>
          <p:cNvSpPr txBox="1"/>
          <p:nvPr>
            <p:ph idx="1" type="subTitle"/>
          </p:nvPr>
        </p:nvSpPr>
        <p:spPr>
          <a:xfrm>
            <a:off x="1699" y="6190456"/>
            <a:ext cx="3021900" cy="4788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rtl="0" algn="ctr">
              <a:lnSpc>
                <a:spcPct val="90000"/>
              </a:lnSpc>
              <a:spcBef>
                <a:spcPts val="400"/>
              </a:spcBef>
              <a:spcAft>
                <a:spcPts val="0"/>
              </a:spcAft>
              <a:buSzPts val="1530"/>
              <a:buNone/>
              <a:defRPr>
                <a:solidFill>
                  <a:srgbClr val="888888"/>
                </a:solidFill>
              </a:defRPr>
            </a:lvl2pPr>
            <a:lvl3pPr lvl="2" rtl="0" algn="ctr">
              <a:lnSpc>
                <a:spcPct val="90000"/>
              </a:lnSpc>
              <a:spcBef>
                <a:spcPts val="400"/>
              </a:spcBef>
              <a:spcAft>
                <a:spcPts val="0"/>
              </a:spcAft>
              <a:buSzPts val="1360"/>
              <a:buNone/>
              <a:defRPr>
                <a:solidFill>
                  <a:srgbClr val="888888"/>
                </a:solidFill>
              </a:defRPr>
            </a:lvl3pPr>
            <a:lvl4pPr lvl="3" rtl="0" algn="ctr">
              <a:lnSpc>
                <a:spcPct val="90000"/>
              </a:lnSpc>
              <a:spcBef>
                <a:spcPts val="400"/>
              </a:spcBef>
              <a:spcAft>
                <a:spcPts val="0"/>
              </a:spcAft>
              <a:buSzPts val="1360"/>
              <a:buNone/>
              <a:defRPr>
                <a:solidFill>
                  <a:srgbClr val="888888"/>
                </a:solidFill>
              </a:defRPr>
            </a:lvl4pPr>
            <a:lvl5pPr lvl="4" rtl="0" algn="ctr">
              <a:lnSpc>
                <a:spcPct val="90000"/>
              </a:lnSpc>
              <a:spcBef>
                <a:spcPts val="400"/>
              </a:spcBef>
              <a:spcAft>
                <a:spcPts val="0"/>
              </a:spcAft>
              <a:buSzPts val="1360"/>
              <a:buNone/>
              <a:defRPr>
                <a:solidFill>
                  <a:srgbClr val="888888"/>
                </a:solidFill>
              </a:defRPr>
            </a:lvl5pPr>
            <a:lvl6pPr lvl="5" rtl="0" algn="ctr">
              <a:lnSpc>
                <a:spcPct val="90000"/>
              </a:lnSpc>
              <a:spcBef>
                <a:spcPts val="400"/>
              </a:spcBef>
              <a:spcAft>
                <a:spcPts val="0"/>
              </a:spcAft>
              <a:buSzPts val="1360"/>
              <a:buNone/>
              <a:defRPr>
                <a:solidFill>
                  <a:srgbClr val="888888"/>
                </a:solidFill>
              </a:defRPr>
            </a:lvl6pPr>
            <a:lvl7pPr lvl="6" rtl="0" algn="ctr">
              <a:lnSpc>
                <a:spcPct val="90000"/>
              </a:lnSpc>
              <a:spcBef>
                <a:spcPts val="400"/>
              </a:spcBef>
              <a:spcAft>
                <a:spcPts val="0"/>
              </a:spcAft>
              <a:buSzPts val="1360"/>
              <a:buNone/>
              <a:defRPr>
                <a:solidFill>
                  <a:srgbClr val="888888"/>
                </a:solidFill>
              </a:defRPr>
            </a:lvl7pPr>
            <a:lvl8pPr lvl="7" rtl="0" algn="ctr">
              <a:lnSpc>
                <a:spcPct val="90000"/>
              </a:lnSpc>
              <a:spcBef>
                <a:spcPts val="400"/>
              </a:spcBef>
              <a:spcAft>
                <a:spcPts val="0"/>
              </a:spcAft>
              <a:buSzPts val="1360"/>
              <a:buNone/>
              <a:defRPr>
                <a:solidFill>
                  <a:srgbClr val="888888"/>
                </a:solidFill>
              </a:defRPr>
            </a:lvl8pPr>
            <a:lvl9pPr lvl="8" rtl="0" algn="ctr">
              <a:lnSpc>
                <a:spcPct val="90000"/>
              </a:lnSpc>
              <a:spcBef>
                <a:spcPts val="400"/>
              </a:spcBef>
              <a:spcAft>
                <a:spcPts val="200"/>
              </a:spcAft>
              <a:buSzPts val="1360"/>
              <a:buNone/>
              <a:defRPr>
                <a:solidFill>
                  <a:srgbClr val="888888"/>
                </a:solidFill>
              </a:defRPr>
            </a:lvl9pPr>
          </a:lstStyle>
          <a:p/>
        </p:txBody>
      </p:sp>
      <p:sp>
        <p:nvSpPr>
          <p:cNvPr id="211" name="Google Shape;211;p28"/>
          <p:cNvSpPr txBox="1"/>
          <p:nvPr>
            <p:ph idx="2" type="body"/>
          </p:nvPr>
        </p:nvSpPr>
        <p:spPr>
          <a:xfrm>
            <a:off x="3215682" y="6237312"/>
            <a:ext cx="5952600" cy="5040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rtl="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rtl="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rtl="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rtl="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12" name="Google Shape;212;p28"/>
          <p:cNvSpPr txBox="1"/>
          <p:nvPr>
            <p:ph type="ctrTitle"/>
          </p:nvPr>
        </p:nvSpPr>
        <p:spPr>
          <a:xfrm>
            <a:off x="914400" y="1598936"/>
            <a:ext cx="10363200" cy="1470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AUTOLAYOUT_3">
    <p:bg>
      <p:bgPr>
        <a:solidFill>
          <a:srgbClr val="FFFFFF"/>
        </a:solidFill>
      </p:bgPr>
    </p:bg>
    <p:spTree>
      <p:nvGrpSpPr>
        <p:cNvPr id="213" name="Shape 213"/>
        <p:cNvGrpSpPr/>
        <p:nvPr/>
      </p:nvGrpSpPr>
      <p:grpSpPr>
        <a:xfrm>
          <a:off x="0" y="0"/>
          <a:ext cx="0" cy="0"/>
          <a:chOff x="0" y="0"/>
          <a:chExt cx="0" cy="0"/>
        </a:xfrm>
      </p:grpSpPr>
      <p:sp>
        <p:nvSpPr>
          <p:cNvPr id="214" name="Google Shape;214;p29"/>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2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fr-FR"/>
              <a:t>‹#›</a:t>
            </a:fld>
            <a:endParaRPr/>
          </a:p>
        </p:txBody>
      </p:sp>
      <p:sp>
        <p:nvSpPr>
          <p:cNvPr id="216" name="Google Shape;216;p29"/>
          <p:cNvSpPr txBox="1"/>
          <p:nvPr>
            <p:ph type="title"/>
          </p:nvPr>
        </p:nvSpPr>
        <p:spPr>
          <a:xfrm>
            <a:off x="439133" y="1477833"/>
            <a:ext cx="5330100" cy="13656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None/>
              <a:defRPr b="1" sz="3700">
                <a:solidFill>
                  <a:srgbClr val="212121"/>
                </a:solidFill>
              </a:defRPr>
            </a:lvl1pPr>
            <a:lvl2pPr lvl="1" rtl="0" algn="l">
              <a:lnSpc>
                <a:spcPct val="100000"/>
              </a:lnSpc>
              <a:spcBef>
                <a:spcPts val="0"/>
              </a:spcBef>
              <a:spcAft>
                <a:spcPts val="0"/>
              </a:spcAft>
              <a:buNone/>
              <a:defRPr b="1" sz="3700">
                <a:solidFill>
                  <a:srgbClr val="212121"/>
                </a:solidFill>
              </a:defRPr>
            </a:lvl2pPr>
            <a:lvl3pPr lvl="2" rtl="0" algn="l">
              <a:lnSpc>
                <a:spcPct val="100000"/>
              </a:lnSpc>
              <a:spcBef>
                <a:spcPts val="0"/>
              </a:spcBef>
              <a:spcAft>
                <a:spcPts val="0"/>
              </a:spcAft>
              <a:buNone/>
              <a:defRPr b="1" sz="3700">
                <a:solidFill>
                  <a:srgbClr val="212121"/>
                </a:solidFill>
              </a:defRPr>
            </a:lvl3pPr>
            <a:lvl4pPr lvl="3" rtl="0" algn="l">
              <a:lnSpc>
                <a:spcPct val="100000"/>
              </a:lnSpc>
              <a:spcBef>
                <a:spcPts val="0"/>
              </a:spcBef>
              <a:spcAft>
                <a:spcPts val="0"/>
              </a:spcAft>
              <a:buNone/>
              <a:defRPr b="1" sz="3700">
                <a:solidFill>
                  <a:srgbClr val="212121"/>
                </a:solidFill>
              </a:defRPr>
            </a:lvl4pPr>
            <a:lvl5pPr lvl="4" rtl="0" algn="l">
              <a:lnSpc>
                <a:spcPct val="100000"/>
              </a:lnSpc>
              <a:spcBef>
                <a:spcPts val="0"/>
              </a:spcBef>
              <a:spcAft>
                <a:spcPts val="0"/>
              </a:spcAft>
              <a:buNone/>
              <a:defRPr b="1" sz="3700">
                <a:solidFill>
                  <a:srgbClr val="212121"/>
                </a:solidFill>
              </a:defRPr>
            </a:lvl5pPr>
            <a:lvl6pPr lvl="5" rtl="0" algn="l">
              <a:lnSpc>
                <a:spcPct val="100000"/>
              </a:lnSpc>
              <a:spcBef>
                <a:spcPts val="0"/>
              </a:spcBef>
              <a:spcAft>
                <a:spcPts val="0"/>
              </a:spcAft>
              <a:buNone/>
              <a:defRPr b="1" sz="3700">
                <a:solidFill>
                  <a:srgbClr val="212121"/>
                </a:solidFill>
              </a:defRPr>
            </a:lvl6pPr>
            <a:lvl7pPr lvl="6" rtl="0" algn="l">
              <a:lnSpc>
                <a:spcPct val="100000"/>
              </a:lnSpc>
              <a:spcBef>
                <a:spcPts val="0"/>
              </a:spcBef>
              <a:spcAft>
                <a:spcPts val="0"/>
              </a:spcAft>
              <a:buNone/>
              <a:defRPr b="1" sz="3700">
                <a:solidFill>
                  <a:srgbClr val="212121"/>
                </a:solidFill>
              </a:defRPr>
            </a:lvl7pPr>
            <a:lvl8pPr lvl="7" rtl="0" algn="l">
              <a:lnSpc>
                <a:spcPct val="100000"/>
              </a:lnSpc>
              <a:spcBef>
                <a:spcPts val="0"/>
              </a:spcBef>
              <a:spcAft>
                <a:spcPts val="0"/>
              </a:spcAft>
              <a:buNone/>
              <a:defRPr b="1" sz="3700">
                <a:solidFill>
                  <a:srgbClr val="212121"/>
                </a:solidFill>
              </a:defRPr>
            </a:lvl8pPr>
            <a:lvl9pPr lvl="8" rtl="0" algn="l">
              <a:lnSpc>
                <a:spcPct val="100000"/>
              </a:lnSpc>
              <a:spcBef>
                <a:spcPts val="0"/>
              </a:spcBef>
              <a:spcAft>
                <a:spcPts val="0"/>
              </a:spcAft>
              <a:buNone/>
              <a:defRPr b="1" sz="3700">
                <a:solidFill>
                  <a:srgbClr val="212121"/>
                </a:solidFill>
              </a:defRPr>
            </a:lvl9pPr>
          </a:lstStyle>
          <a:p/>
        </p:txBody>
      </p:sp>
      <p:sp>
        <p:nvSpPr>
          <p:cNvPr id="217" name="Google Shape;217;p29"/>
          <p:cNvSpPr txBox="1"/>
          <p:nvPr>
            <p:ph idx="1" type="body"/>
          </p:nvPr>
        </p:nvSpPr>
        <p:spPr>
          <a:xfrm>
            <a:off x="439133" y="2926800"/>
            <a:ext cx="5330100" cy="2446800"/>
          </a:xfrm>
          <a:prstGeom prst="rect">
            <a:avLst/>
          </a:prstGeom>
          <a:noFill/>
          <a:ln>
            <a:noFill/>
          </a:ln>
        </p:spPr>
        <p:txBody>
          <a:bodyPr anchorCtr="0" anchor="t" bIns="45700" lIns="91425" spcFirstLastPara="1" rIns="91425" wrap="square" tIns="45700">
            <a:normAutofit/>
          </a:bodyPr>
          <a:lstStyle>
            <a:lvl1pPr indent="-361950" lvl="0" marL="457200" rtl="0" algn="l">
              <a:lnSpc>
                <a:spcPct val="115000"/>
              </a:lnSpc>
              <a:spcBef>
                <a:spcPts val="1200"/>
              </a:spcBef>
              <a:spcAft>
                <a:spcPts val="0"/>
              </a:spcAft>
              <a:buClr>
                <a:srgbClr val="616161"/>
              </a:buClr>
              <a:buSzPts val="2100"/>
              <a:buChar char="▪"/>
              <a:defRPr sz="2100">
                <a:solidFill>
                  <a:srgbClr val="616161"/>
                </a:solidFill>
              </a:defRPr>
            </a:lvl1pPr>
            <a:lvl2pPr indent="-325755" lvl="1" marL="914400" rtl="0" algn="l">
              <a:lnSpc>
                <a:spcPct val="115000"/>
              </a:lnSpc>
              <a:spcBef>
                <a:spcPts val="2100"/>
              </a:spcBef>
              <a:spcAft>
                <a:spcPts val="0"/>
              </a:spcAft>
              <a:buClr>
                <a:srgbClr val="616161"/>
              </a:buClr>
              <a:buSzPts val="1530"/>
              <a:buChar char="▪"/>
              <a:defRPr sz="1900">
                <a:solidFill>
                  <a:srgbClr val="616161"/>
                </a:solidFill>
              </a:defRPr>
            </a:lvl2pPr>
            <a:lvl3pPr indent="-314960" lvl="2" marL="1371600" rtl="0" algn="l">
              <a:lnSpc>
                <a:spcPct val="115000"/>
              </a:lnSpc>
              <a:spcBef>
                <a:spcPts val="2100"/>
              </a:spcBef>
              <a:spcAft>
                <a:spcPts val="0"/>
              </a:spcAft>
              <a:buClr>
                <a:srgbClr val="616161"/>
              </a:buClr>
              <a:buSzPts val="1360"/>
              <a:buChar char="▪"/>
              <a:defRPr sz="1900">
                <a:solidFill>
                  <a:srgbClr val="616161"/>
                </a:solidFill>
              </a:defRPr>
            </a:lvl3pPr>
            <a:lvl4pPr indent="-314960" lvl="3" marL="1828800" rtl="0" algn="l">
              <a:lnSpc>
                <a:spcPct val="115000"/>
              </a:lnSpc>
              <a:spcBef>
                <a:spcPts val="2100"/>
              </a:spcBef>
              <a:spcAft>
                <a:spcPts val="0"/>
              </a:spcAft>
              <a:buClr>
                <a:srgbClr val="616161"/>
              </a:buClr>
              <a:buSzPts val="1360"/>
              <a:buChar char="▪"/>
              <a:defRPr sz="1900">
                <a:solidFill>
                  <a:srgbClr val="616161"/>
                </a:solidFill>
              </a:defRPr>
            </a:lvl4pPr>
            <a:lvl5pPr indent="-314960" lvl="4" marL="2286000" rtl="0" algn="l">
              <a:lnSpc>
                <a:spcPct val="115000"/>
              </a:lnSpc>
              <a:spcBef>
                <a:spcPts val="2100"/>
              </a:spcBef>
              <a:spcAft>
                <a:spcPts val="0"/>
              </a:spcAft>
              <a:buClr>
                <a:srgbClr val="616161"/>
              </a:buClr>
              <a:buSzPts val="1360"/>
              <a:buChar char="▪"/>
              <a:defRPr sz="1900">
                <a:solidFill>
                  <a:srgbClr val="616161"/>
                </a:solidFill>
              </a:defRPr>
            </a:lvl5pPr>
            <a:lvl6pPr indent="-314960" lvl="5" marL="2743200" rtl="0" algn="l">
              <a:lnSpc>
                <a:spcPct val="115000"/>
              </a:lnSpc>
              <a:spcBef>
                <a:spcPts val="2100"/>
              </a:spcBef>
              <a:spcAft>
                <a:spcPts val="0"/>
              </a:spcAft>
              <a:buClr>
                <a:srgbClr val="616161"/>
              </a:buClr>
              <a:buSzPts val="1360"/>
              <a:buChar char="▪"/>
              <a:defRPr sz="1900">
                <a:solidFill>
                  <a:srgbClr val="616161"/>
                </a:solidFill>
              </a:defRPr>
            </a:lvl6pPr>
            <a:lvl7pPr indent="-314960" lvl="6" marL="3200400" rtl="0" algn="l">
              <a:lnSpc>
                <a:spcPct val="115000"/>
              </a:lnSpc>
              <a:spcBef>
                <a:spcPts val="2100"/>
              </a:spcBef>
              <a:spcAft>
                <a:spcPts val="0"/>
              </a:spcAft>
              <a:buClr>
                <a:srgbClr val="616161"/>
              </a:buClr>
              <a:buSzPts val="1360"/>
              <a:buChar char="▪"/>
              <a:defRPr sz="1900">
                <a:solidFill>
                  <a:srgbClr val="616161"/>
                </a:solidFill>
              </a:defRPr>
            </a:lvl7pPr>
            <a:lvl8pPr indent="-314959" lvl="7" marL="3657600" rtl="0" algn="l">
              <a:lnSpc>
                <a:spcPct val="115000"/>
              </a:lnSpc>
              <a:spcBef>
                <a:spcPts val="2100"/>
              </a:spcBef>
              <a:spcAft>
                <a:spcPts val="0"/>
              </a:spcAft>
              <a:buClr>
                <a:srgbClr val="616161"/>
              </a:buClr>
              <a:buSzPts val="1360"/>
              <a:buChar char="▪"/>
              <a:defRPr sz="1900">
                <a:solidFill>
                  <a:srgbClr val="616161"/>
                </a:solidFill>
              </a:defRPr>
            </a:lvl8pPr>
            <a:lvl9pPr indent="-314959" lvl="8" marL="4114800" rtl="0" algn="l">
              <a:lnSpc>
                <a:spcPct val="115000"/>
              </a:lnSpc>
              <a:spcBef>
                <a:spcPts val="2100"/>
              </a:spcBef>
              <a:spcAft>
                <a:spcPts val="2100"/>
              </a:spcAft>
              <a:buClr>
                <a:srgbClr val="616161"/>
              </a:buClr>
              <a:buSzPts val="1360"/>
              <a:buChar char="▪"/>
              <a:defRPr sz="1900">
                <a:solidFill>
                  <a:srgbClr val="61616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40" name="Shape 40"/>
        <p:cNvGrpSpPr/>
        <p:nvPr/>
      </p:nvGrpSpPr>
      <p:grpSpPr>
        <a:xfrm>
          <a:off x="0" y="0"/>
          <a:ext cx="0" cy="0"/>
          <a:chOff x="0" y="0"/>
          <a:chExt cx="0" cy="0"/>
        </a:xfrm>
      </p:grpSpPr>
      <p:sp>
        <p:nvSpPr>
          <p:cNvPr id="41" name="Google Shape;41;p4"/>
          <p:cNvSpPr txBox="1"/>
          <p:nvPr>
            <p:ph type="title"/>
          </p:nvPr>
        </p:nvSpPr>
        <p:spPr>
          <a:xfrm>
            <a:off x="653244" y="-36181"/>
            <a:ext cx="11043840" cy="143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9CDD"/>
              </a:buClr>
              <a:buSzPts val="5400"/>
              <a:buFont typeface="Rockwell"/>
              <a:buNone/>
              <a:defRPr>
                <a:solidFill>
                  <a:srgbClr val="009CD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
          <p:cNvSpPr txBox="1"/>
          <p:nvPr>
            <p:ph idx="1" type="body"/>
          </p:nvPr>
        </p:nvSpPr>
        <p:spPr>
          <a:xfrm>
            <a:off x="623393" y="2204864"/>
            <a:ext cx="11039607" cy="4320480"/>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SzPts val="1700"/>
              <a:buChar char="▪"/>
              <a:defRPr/>
            </a:lvl1pPr>
            <a:lvl2pPr indent="-325755" lvl="1" marL="914400" algn="l">
              <a:lnSpc>
                <a:spcPct val="144444"/>
              </a:lnSpc>
              <a:spcBef>
                <a:spcPts val="400"/>
              </a:spcBef>
              <a:spcAft>
                <a:spcPts val="0"/>
              </a:spcAft>
              <a:buClr>
                <a:srgbClr val="FEA022"/>
              </a:buClr>
              <a:buSzPts val="1530"/>
              <a:buFont typeface="Noto Sans Symbols"/>
              <a:buChar char="❑"/>
              <a:defRPr/>
            </a:lvl2pPr>
            <a:lvl3pPr indent="-314960" lvl="2" marL="1371600" algn="l">
              <a:lnSpc>
                <a:spcPct val="162500"/>
              </a:lnSpc>
              <a:spcBef>
                <a:spcPts val="400"/>
              </a:spcBef>
              <a:spcAft>
                <a:spcPts val="0"/>
              </a:spcAft>
              <a:buClr>
                <a:srgbClr val="FEA022"/>
              </a:buClr>
              <a:buSzPts val="1360"/>
              <a:buFont typeface="Noto Sans Symbols"/>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3" name="Shape 43"/>
        <p:cNvGrpSpPr/>
        <p:nvPr/>
      </p:nvGrpSpPr>
      <p:grpSpPr>
        <a:xfrm>
          <a:off x="0" y="0"/>
          <a:ext cx="0" cy="0"/>
          <a:chOff x="0" y="0"/>
          <a:chExt cx="0" cy="0"/>
        </a:xfrm>
      </p:grpSpPr>
      <p:sp>
        <p:nvSpPr>
          <p:cNvPr id="44" name="Google Shape;44;p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46" name="Google Shape;46;p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49" name="Shape 49"/>
        <p:cNvGrpSpPr/>
        <p:nvPr/>
      </p:nvGrpSpPr>
      <p:grpSpPr>
        <a:xfrm>
          <a:off x="0" y="0"/>
          <a:ext cx="0" cy="0"/>
          <a:chOff x="0" y="0"/>
          <a:chExt cx="0" cy="0"/>
        </a:xfrm>
      </p:grpSpPr>
      <p:sp>
        <p:nvSpPr>
          <p:cNvPr id="50" name="Google Shape;50;p6"/>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53" name="Google Shape;53;p6"/>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55" name="Google Shape;55;p6"/>
          <p:cNvGrpSpPr/>
          <p:nvPr/>
        </p:nvGrpSpPr>
        <p:grpSpPr>
          <a:xfrm>
            <a:off x="897399" y="2325848"/>
            <a:ext cx="1080904" cy="1080902"/>
            <a:chOff x="9685338" y="4460675"/>
            <a:chExt cx="1080904" cy="1080902"/>
          </a:xfrm>
        </p:grpSpPr>
        <p:sp>
          <p:nvSpPr>
            <p:cNvPr id="56" name="Google Shape;56;p6"/>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6"/>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9" name="Shape 59"/>
        <p:cNvGrpSpPr/>
        <p:nvPr/>
      </p:nvGrpSpPr>
      <p:grpSpPr>
        <a:xfrm>
          <a:off x="0" y="0"/>
          <a:ext cx="0" cy="0"/>
          <a:chOff x="0" y="0"/>
          <a:chExt cx="0" cy="0"/>
        </a:xfrm>
      </p:grpSpPr>
      <p:sp>
        <p:nvSpPr>
          <p:cNvPr id="60" name="Google Shape;60;p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2" name="Google Shape;62;p7"/>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3" name="Google Shape;63;p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6" name="Shape 66"/>
        <p:cNvGrpSpPr/>
        <p:nvPr/>
      </p:nvGrpSpPr>
      <p:grpSpPr>
        <a:xfrm>
          <a:off x="0" y="0"/>
          <a:ext cx="0" cy="0"/>
          <a:chOff x="0" y="0"/>
          <a:chExt cx="0" cy="0"/>
        </a:xfrm>
      </p:grpSpPr>
      <p:sp>
        <p:nvSpPr>
          <p:cNvPr id="67" name="Google Shape;67;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69" name="Google Shape;69;p8"/>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0" name="Google Shape;70;p8"/>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71" name="Google Shape;71;p8"/>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2" name="Google Shape;72;p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75" name="Shape 75"/>
        <p:cNvGrpSpPr/>
        <p:nvPr/>
      </p:nvGrpSpPr>
      <p:grpSpPr>
        <a:xfrm>
          <a:off x="0" y="0"/>
          <a:ext cx="0" cy="0"/>
          <a:chOff x="0" y="0"/>
          <a:chExt cx="0" cy="0"/>
        </a:xfrm>
      </p:grpSpPr>
      <p:sp>
        <p:nvSpPr>
          <p:cNvPr id="76" name="Google Shape;76;p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0" name="Shape 80"/>
        <p:cNvGrpSpPr/>
        <p:nvPr/>
      </p:nvGrpSpPr>
      <p:grpSpPr>
        <a:xfrm>
          <a:off x="0" y="0"/>
          <a:ext cx="0" cy="0"/>
          <a:chOff x="0" y="0"/>
          <a:chExt cx="0" cy="0"/>
        </a:xfrm>
      </p:grpSpPr>
      <p:sp>
        <p:nvSpPr>
          <p:cNvPr id="81" name="Google Shape;81;p1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3.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1"/>
          <p:cNvGrpSpPr/>
          <p:nvPr/>
        </p:nvGrpSpPr>
        <p:grpSpPr>
          <a:xfrm>
            <a:off x="11401725" y="6229681"/>
            <a:ext cx="457200" cy="457200"/>
            <a:chOff x="11361456" y="6195813"/>
            <a:chExt cx="548640" cy="548640"/>
          </a:xfrm>
        </p:grpSpPr>
        <p:sp>
          <p:nvSpPr>
            <p:cNvPr id="15" name="Google Shape;15;p1"/>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3" name="Google Shape;113;p15"/>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14" name="Google Shape;114;p1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5" name="Google Shape;115;p15"/>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16" name="Google Shape;116;p15"/>
          <p:cNvGrpSpPr/>
          <p:nvPr/>
        </p:nvGrpSpPr>
        <p:grpSpPr>
          <a:xfrm>
            <a:off x="11401346" y="6229474"/>
            <a:ext cx="457232" cy="457232"/>
            <a:chOff x="11361456" y="6195813"/>
            <a:chExt cx="548700" cy="548700"/>
          </a:xfrm>
        </p:grpSpPr>
        <p:sp>
          <p:nvSpPr>
            <p:cNvPr id="117" name="Google Shape;117;p15"/>
            <p:cNvSpPr/>
            <p:nvPr/>
          </p:nvSpPr>
          <p:spPr>
            <a:xfrm>
              <a:off x="11361456" y="6195813"/>
              <a:ext cx="548700" cy="548700"/>
            </a:xfrm>
            <a:prstGeom prst="ellipse">
              <a:avLst/>
            </a:prstGeom>
            <a:blipFill rotWithShape="1">
              <a:blip r:embed="rId1">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4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hyperlink" Target="https://www.insee.fr/fr/statistiques/6453758?sommaire=6453776#titre-bloc-1"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https://docs.google.com/document/d/1KmegRriQbVbTGZHK6YcqTIQs0QDg16Sgqn7g_3Jfd5k/edit?usp=sharing" TargetMode="Externa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hyperlink" Target="https://www.education.gouv.fr/le-budget-et-les-finances-du-systeme-educatif-8925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4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35.jpg"/><Relationship Id="rId4" Type="http://schemas.openxmlformats.org/officeDocument/2006/relationships/hyperlink" Target="https://docs.google.com/document/d/1KmegRriQbVbTGZHK6YcqTIQs0QDg16Sgqn7g_3Jfd5k/edit#bookmark=id.mpzg25dlwed9" TargetMode="External"/><Relationship Id="rId5" Type="http://schemas.openxmlformats.org/officeDocument/2006/relationships/hyperlink" Target="https://docs.google.com/document/d/1KmegRriQbVbTGZHK6YcqTIQs0QDg16Sgqn7g_3Jfd5k/edit#bookmark=id.mpzg25dlwed9" TargetMode="External"/><Relationship Id="rId6" Type="http://schemas.openxmlformats.org/officeDocument/2006/relationships/hyperlink" Target="https://docs.google.com/document/d/1KmegRriQbVbTGZHK6YcqTIQs0QDg16Sgqn7g_3Jfd5k/edit#bookmark=id.mpzg25dlwed9" TargetMode="External"/><Relationship Id="rId7"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hyperlink" Target="https://docs.google.com/document/d/1KmegRriQbVbTGZHK6YcqTIQs0QDg16Sgqn7g_3Jfd5k/edit#bookmark=id.mpzg25dlwed9" TargetMode="External"/><Relationship Id="rId4" Type="http://schemas.openxmlformats.org/officeDocument/2006/relationships/hyperlink" Target="https://docs.google.com/document/d/1KmegRriQbVbTGZHK6YcqTIQs0QDg16Sgqn7g_3Jfd5k/edit#bookmark=id.mpzg25dlwed9" TargetMode="External"/><Relationship Id="rId5" Type="http://schemas.openxmlformats.org/officeDocument/2006/relationships/image" Target="../media/image42.png"/><Relationship Id="rId6"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45.gif"/><Relationship Id="rId4" Type="http://schemas.openxmlformats.org/officeDocument/2006/relationships/image" Target="../media/image3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22.jpg"/><Relationship Id="rId5"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hyperlink" Target="https://www.alternatives-economiques.fr/publication/chiffres-2014/197001010100-00061457.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hyperlink" Target="https://www.insee.fr/fr/metadonnees/source/serie/s10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4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6600"/>
              <a:buFont typeface="Rockwell"/>
              <a:buNone/>
            </a:pPr>
            <a:r>
              <a:rPr lang="fr-FR" sz="6600"/>
              <a:t>CHAPITRE 2 – LA PRODUCTION</a:t>
            </a:r>
            <a:endParaRPr sz="6600"/>
          </a:p>
        </p:txBody>
      </p:sp>
      <p:sp>
        <p:nvSpPr>
          <p:cNvPr id="223" name="Google Shape;223;p30"/>
          <p:cNvSpPr txBox="1"/>
          <p:nvPr>
            <p:ph idx="1" type="subTitle"/>
          </p:nvPr>
        </p:nvSpPr>
        <p:spPr>
          <a:xfrm>
            <a:off x="894945" y="4389120"/>
            <a:ext cx="8842500" cy="10698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85000"/>
              <a:buNone/>
            </a:pPr>
            <a:r>
              <a:rPr b="1" lang="fr-FR">
                <a:latin typeface="Montserrat"/>
                <a:ea typeface="Montserrat"/>
                <a:cs typeface="Montserrat"/>
                <a:sym typeface="Montserrat"/>
              </a:rPr>
              <a:t>Comment sont fabriqués les biens et services que l’on consomme ? </a:t>
            </a:r>
            <a:endParaRPr b="1">
              <a:latin typeface="Montserrat"/>
              <a:ea typeface="Montserrat"/>
              <a:cs typeface="Montserrat"/>
              <a:sym typeface="Montserrat"/>
            </a:endParaRPr>
          </a:p>
          <a:p>
            <a:pPr indent="0" lvl="0" marL="0" rtl="0" algn="l">
              <a:lnSpc>
                <a:spcPct val="90000"/>
              </a:lnSpc>
              <a:spcBef>
                <a:spcPts val="1200"/>
              </a:spcBef>
              <a:spcAft>
                <a:spcPts val="0"/>
              </a:spcAft>
              <a:buSzPct val="85000"/>
              <a:buNone/>
            </a:pPr>
            <a:r>
              <a:rPr b="1" lang="fr-FR">
                <a:latin typeface="Montserrat"/>
                <a:ea typeface="Montserrat"/>
                <a:cs typeface="Montserrat"/>
                <a:sym typeface="Montserrat"/>
              </a:rPr>
              <a:t>Comment est partagée la richesse monétaire qui en découle ? </a:t>
            </a:r>
            <a:endParaRPr b="1">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Et créateur de richesses matérielles</a:t>
            </a:r>
            <a:br>
              <a:rPr b="1" lang="fr-FR" sz="3200">
                <a:solidFill>
                  <a:srgbClr val="002060"/>
                </a:solidFill>
              </a:rPr>
            </a:br>
            <a:endParaRPr b="1" sz="3200">
              <a:solidFill>
                <a:srgbClr val="002060"/>
              </a:solidFill>
            </a:endParaRPr>
          </a:p>
        </p:txBody>
      </p:sp>
      <p:cxnSp>
        <p:nvCxnSpPr>
          <p:cNvPr id="305" name="Google Shape;305;p3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06" name="Google Shape;306;p39"/>
          <p:cNvSpPr txBox="1"/>
          <p:nvPr/>
        </p:nvSpPr>
        <p:spPr>
          <a:xfrm>
            <a:off x="476650" y="1755863"/>
            <a:ext cx="3901500" cy="19626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fr-FR" sz="1800">
                <a:solidFill>
                  <a:schemeClr val="dk1"/>
                </a:solidFill>
                <a:latin typeface="Montserrat"/>
                <a:ea typeface="Montserrat"/>
                <a:cs typeface="Montserrat"/>
                <a:sym typeface="Montserrat"/>
              </a:rPr>
              <a:t>Au niveau national, la richesse </a:t>
            </a:r>
            <a:r>
              <a:rPr lang="fr-FR" sz="1800">
                <a:solidFill>
                  <a:schemeClr val="dk1"/>
                </a:solidFill>
                <a:latin typeface="Montserrat"/>
                <a:ea typeface="Montserrat"/>
                <a:cs typeface="Montserrat"/>
                <a:sym typeface="Montserrat"/>
              </a:rPr>
              <a:t>créée</a:t>
            </a:r>
            <a:r>
              <a:rPr lang="fr-FR" sz="1800">
                <a:solidFill>
                  <a:schemeClr val="dk1"/>
                </a:solidFill>
                <a:latin typeface="Montserrat"/>
                <a:ea typeface="Montserrat"/>
                <a:cs typeface="Montserrat"/>
                <a:sym typeface="Montserrat"/>
              </a:rPr>
              <a:t> par l’ensemble des unités de production se mesure par le</a:t>
            </a:r>
            <a:r>
              <a:rPr lang="fr-FR" sz="1800">
                <a:solidFill>
                  <a:schemeClr val="dk1"/>
                </a:solidFill>
                <a:latin typeface="Montserrat"/>
                <a:ea typeface="Montserrat"/>
                <a:cs typeface="Montserrat"/>
                <a:sym typeface="Montserrat"/>
              </a:rPr>
              <a:t> </a:t>
            </a:r>
            <a:r>
              <a:rPr b="1" lang="fr-FR" sz="1800">
                <a:solidFill>
                  <a:schemeClr val="dk1"/>
                </a:solidFill>
                <a:latin typeface="Montserrat"/>
                <a:ea typeface="Montserrat"/>
                <a:cs typeface="Montserrat"/>
                <a:sym typeface="Montserrat"/>
              </a:rPr>
              <a:t>Produit Intérieur Brut (PIB) </a:t>
            </a:r>
            <a:endParaRPr b="1" sz="18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800">
              <a:solidFill>
                <a:schemeClr val="dk1"/>
              </a:solidFill>
              <a:latin typeface="Montserrat"/>
              <a:ea typeface="Montserrat"/>
              <a:cs typeface="Montserrat"/>
              <a:sym typeface="Montserrat"/>
            </a:endParaRPr>
          </a:p>
          <a:p>
            <a:pPr indent="0" lvl="0" marL="0" marR="0" rtl="0" algn="ctr">
              <a:lnSpc>
                <a:spcPct val="115000"/>
              </a:lnSpc>
              <a:spcBef>
                <a:spcPts val="0"/>
              </a:spcBef>
              <a:spcAft>
                <a:spcPts val="0"/>
              </a:spcAft>
              <a:buNone/>
            </a:pPr>
            <a:r>
              <a:rPr lang="fr-FR" sz="1800">
                <a:solidFill>
                  <a:schemeClr val="dk1"/>
                </a:solidFill>
                <a:latin typeface="Montserrat"/>
                <a:ea typeface="Montserrat"/>
                <a:cs typeface="Montserrat"/>
                <a:sym typeface="Montserrat"/>
              </a:rPr>
              <a:t>PIB = ∑ VALEURS </a:t>
            </a:r>
            <a:r>
              <a:rPr lang="fr-FR" sz="1800">
                <a:solidFill>
                  <a:schemeClr val="dk1"/>
                </a:solidFill>
                <a:latin typeface="Montserrat"/>
                <a:ea typeface="Montserrat"/>
                <a:cs typeface="Montserrat"/>
                <a:sym typeface="Montserrat"/>
              </a:rPr>
              <a:t>AJOUTÉES</a:t>
            </a:r>
            <a:endParaRPr sz="800">
              <a:latin typeface="Montserrat"/>
              <a:ea typeface="Montserrat"/>
              <a:cs typeface="Montserrat"/>
              <a:sym typeface="Montserrat"/>
            </a:endParaRPr>
          </a:p>
        </p:txBody>
      </p:sp>
      <p:pic>
        <p:nvPicPr>
          <p:cNvPr descr="Taux de croissance annuel du pib en volume" id="307" name="Google Shape;307;p39"/>
          <p:cNvPicPr preferRelativeResize="0"/>
          <p:nvPr/>
        </p:nvPicPr>
        <p:blipFill rotWithShape="1">
          <a:blip r:embed="rId3">
            <a:alphaModFix/>
          </a:blip>
          <a:srcRect b="0" l="0" r="0" t="0"/>
          <a:stretch/>
        </p:blipFill>
        <p:spPr>
          <a:xfrm>
            <a:off x="4640551" y="1482354"/>
            <a:ext cx="7183342" cy="4195034"/>
          </a:xfrm>
          <a:prstGeom prst="rect">
            <a:avLst/>
          </a:prstGeom>
          <a:noFill/>
          <a:ln>
            <a:noFill/>
          </a:ln>
        </p:spPr>
      </p:pic>
      <p:sp>
        <p:nvSpPr>
          <p:cNvPr id="308" name="Google Shape;308;p39"/>
          <p:cNvSpPr txBox="1"/>
          <p:nvPr/>
        </p:nvSpPr>
        <p:spPr>
          <a:xfrm>
            <a:off x="476647" y="4314175"/>
            <a:ext cx="4164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Montserrat"/>
                <a:ea typeface="Montserrat"/>
                <a:cs typeface="Montserrat"/>
                <a:sym typeface="Montserrat"/>
              </a:rPr>
              <a:t>PIB 2019 : 2 323 milliards €</a:t>
            </a:r>
            <a:endParaRPr sz="1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fr-FR" sz="1600">
                <a:solidFill>
                  <a:schemeClr val="dk1"/>
                </a:solidFill>
                <a:latin typeface="Montserrat"/>
                <a:ea typeface="Montserrat"/>
                <a:cs typeface="Montserrat"/>
                <a:sym typeface="Montserrat"/>
              </a:rPr>
              <a:t>PIB 2020 : 2 130 milliards €, -7,9%</a:t>
            </a:r>
            <a:endParaRPr sz="1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fr-FR" sz="1600">
                <a:solidFill>
                  <a:schemeClr val="dk1"/>
                </a:solidFill>
                <a:latin typeface="Montserrat"/>
                <a:ea typeface="Montserrat"/>
                <a:cs typeface="Montserrat"/>
                <a:sym typeface="Montserrat"/>
              </a:rPr>
              <a:t>PIB 2021 : 2 275 </a:t>
            </a:r>
            <a:r>
              <a:rPr lang="fr-FR" sz="1600">
                <a:solidFill>
                  <a:schemeClr val="dk1"/>
                </a:solidFill>
                <a:latin typeface="Montserrat"/>
                <a:ea typeface="Montserrat"/>
                <a:cs typeface="Montserrat"/>
                <a:sym typeface="Montserrat"/>
              </a:rPr>
              <a:t>milliards €, +6,8%</a:t>
            </a:r>
            <a:endParaRPr sz="1600">
              <a:solidFill>
                <a:schemeClr val="dk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0"/>
          <p:cNvPicPr preferRelativeResize="0"/>
          <p:nvPr/>
        </p:nvPicPr>
        <p:blipFill rotWithShape="1">
          <a:blip r:embed="rId3">
            <a:alphaModFix/>
          </a:blip>
          <a:srcRect b="19" l="0" r="0" t="9"/>
          <a:stretch/>
        </p:blipFill>
        <p:spPr>
          <a:xfrm>
            <a:off x="2" y="0"/>
            <a:ext cx="12192000" cy="6857998"/>
          </a:xfrm>
          <a:prstGeom prst="rect">
            <a:avLst/>
          </a:prstGeom>
          <a:noFill/>
          <a:ln>
            <a:noFill/>
          </a:ln>
        </p:spPr>
      </p:pic>
      <p:sp>
        <p:nvSpPr>
          <p:cNvPr id="315" name="Google Shape;315;p40"/>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 name="Google Shape;316;p40"/>
          <p:cNvSpPr txBox="1"/>
          <p:nvPr>
            <p:ph type="title"/>
          </p:nvPr>
        </p:nvSpPr>
        <p:spPr>
          <a:xfrm>
            <a:off x="439133" y="1477833"/>
            <a:ext cx="5330100" cy="13656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fr-FR"/>
              <a:t>3</a:t>
            </a:r>
            <a:r>
              <a:rPr lang="fr-FR"/>
              <a:t> - La productivité, au coeur de la création de richesses</a:t>
            </a:r>
            <a:endParaRPr/>
          </a:p>
        </p:txBody>
      </p:sp>
      <p:sp>
        <p:nvSpPr>
          <p:cNvPr id="317" name="Google Shape;317;p40"/>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2 - La production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1"/>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Qu’est-ce que la productivité ? </a:t>
            </a:r>
            <a:br>
              <a:rPr b="1" lang="fr-FR" sz="3200">
                <a:solidFill>
                  <a:srgbClr val="002060"/>
                </a:solidFill>
              </a:rPr>
            </a:br>
            <a:endParaRPr b="1" sz="3200">
              <a:solidFill>
                <a:srgbClr val="002060"/>
              </a:solidFill>
            </a:endParaRPr>
          </a:p>
        </p:txBody>
      </p:sp>
      <p:cxnSp>
        <p:nvCxnSpPr>
          <p:cNvPr id="323" name="Google Shape;323;p4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24" name="Google Shape;324;p41"/>
          <p:cNvSpPr txBox="1"/>
          <p:nvPr/>
        </p:nvSpPr>
        <p:spPr>
          <a:xfrm>
            <a:off x="388900" y="1392300"/>
            <a:ext cx="11361300" cy="1069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fr-FR" sz="1600">
                <a:solidFill>
                  <a:schemeClr val="dk1"/>
                </a:solidFill>
                <a:latin typeface="Montserrat"/>
                <a:ea typeface="Montserrat"/>
                <a:cs typeface="Montserrat"/>
                <a:sym typeface="Montserrat"/>
              </a:rPr>
              <a:t>La productivité est le rapport entre la production et la quantité de facteurs qui ont permis de la réaliser (travail vs capital). </a:t>
            </a:r>
            <a:r>
              <a:rPr b="1" lang="fr-FR" sz="1600">
                <a:solidFill>
                  <a:schemeClr val="dk1"/>
                </a:solidFill>
                <a:latin typeface="Montserrat"/>
                <a:ea typeface="Montserrat"/>
                <a:cs typeface="Montserrat"/>
                <a:sym typeface="Montserrat"/>
              </a:rPr>
              <a:t>Elle traduit l’efficacité de chacun des facteurs de production. </a:t>
            </a:r>
            <a:r>
              <a:rPr lang="fr-FR" sz="1600">
                <a:solidFill>
                  <a:schemeClr val="dk1"/>
                </a:solidFill>
                <a:latin typeface="Montserrat"/>
                <a:ea typeface="Montserrat"/>
                <a:cs typeface="Montserrat"/>
                <a:sym typeface="Montserrat"/>
              </a:rPr>
              <a:t>Quand la productivité augmente, on parle de</a:t>
            </a:r>
            <a:r>
              <a:rPr lang="fr-FR" sz="1800">
                <a:solidFill>
                  <a:schemeClr val="dk1"/>
                </a:solidFill>
                <a:latin typeface="Montserrat"/>
                <a:ea typeface="Montserrat"/>
                <a:cs typeface="Montserrat"/>
                <a:sym typeface="Montserrat"/>
              </a:rPr>
              <a:t> </a:t>
            </a:r>
            <a:r>
              <a:rPr b="1" lang="fr-FR" sz="1600">
                <a:solidFill>
                  <a:schemeClr val="dk1"/>
                </a:solidFill>
                <a:latin typeface="Montserrat"/>
                <a:ea typeface="Montserrat"/>
                <a:cs typeface="Montserrat"/>
                <a:sym typeface="Montserrat"/>
              </a:rPr>
              <a:t>gains de productivité.</a:t>
            </a:r>
            <a:endParaRPr sz="16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600">
              <a:latin typeface="Montserrat"/>
              <a:ea typeface="Montserrat"/>
              <a:cs typeface="Montserrat"/>
              <a:sym typeface="Montserrat"/>
            </a:endParaRPr>
          </a:p>
        </p:txBody>
      </p:sp>
      <p:pic>
        <p:nvPicPr>
          <p:cNvPr id="325" name="Google Shape;325;p41"/>
          <p:cNvPicPr preferRelativeResize="0"/>
          <p:nvPr/>
        </p:nvPicPr>
        <p:blipFill>
          <a:blip r:embed="rId3">
            <a:alphaModFix/>
          </a:blip>
          <a:stretch>
            <a:fillRect/>
          </a:stretch>
        </p:blipFill>
        <p:spPr>
          <a:xfrm>
            <a:off x="7644948" y="2334650"/>
            <a:ext cx="3704402" cy="3716275"/>
          </a:xfrm>
          <a:prstGeom prst="rect">
            <a:avLst/>
          </a:prstGeom>
          <a:noFill/>
          <a:ln>
            <a:noFill/>
          </a:ln>
        </p:spPr>
      </p:pic>
      <p:pic>
        <p:nvPicPr>
          <p:cNvPr id="326" name="Google Shape;326;p41"/>
          <p:cNvPicPr preferRelativeResize="0"/>
          <p:nvPr/>
        </p:nvPicPr>
        <p:blipFill rotWithShape="1">
          <a:blip r:embed="rId4">
            <a:alphaModFix/>
          </a:blip>
          <a:srcRect b="0" l="0" r="0" t="0"/>
          <a:stretch/>
        </p:blipFill>
        <p:spPr>
          <a:xfrm>
            <a:off x="4704050" y="2648725"/>
            <a:ext cx="2469900" cy="2386225"/>
          </a:xfrm>
          <a:prstGeom prst="rect">
            <a:avLst/>
          </a:prstGeom>
          <a:noFill/>
          <a:ln>
            <a:noFill/>
          </a:ln>
        </p:spPr>
      </p:pic>
      <p:sp>
        <p:nvSpPr>
          <p:cNvPr id="327" name="Google Shape;327;p41"/>
          <p:cNvSpPr txBox="1"/>
          <p:nvPr/>
        </p:nvSpPr>
        <p:spPr>
          <a:xfrm>
            <a:off x="338750" y="2783625"/>
            <a:ext cx="5581500" cy="1585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Font typeface="Arial"/>
              <a:buNone/>
            </a:pPr>
            <a:r>
              <a:rPr lang="fr-FR" sz="1600">
                <a:solidFill>
                  <a:schemeClr val="dk1"/>
                </a:solidFill>
                <a:latin typeface="Montserrat"/>
                <a:ea typeface="Montserrat"/>
                <a:cs typeface="Montserrat"/>
                <a:sym typeface="Montserrat"/>
              </a:rPr>
              <a:t>Il y a 3 mesures de la productivité :</a:t>
            </a:r>
            <a:endParaRPr sz="1600">
              <a:solidFill>
                <a:schemeClr val="dk1"/>
              </a:solidFill>
              <a:latin typeface="Montserrat"/>
              <a:ea typeface="Montserrat"/>
              <a:cs typeface="Montserrat"/>
              <a:sym typeface="Montserrat"/>
            </a:endParaRPr>
          </a:p>
          <a:p>
            <a:pPr indent="-342900" lvl="0" marL="457200" rtl="0" algn="l">
              <a:lnSpc>
                <a:spcPct val="150000"/>
              </a:lnSpc>
              <a:spcBef>
                <a:spcPts val="0"/>
              </a:spcBef>
              <a:spcAft>
                <a:spcPts val="0"/>
              </a:spcAft>
              <a:buClr>
                <a:schemeClr val="dk1"/>
              </a:buClr>
              <a:buSzPts val="1800"/>
              <a:buFont typeface="Montserrat"/>
              <a:buChar char="-"/>
            </a:pPr>
            <a:r>
              <a:rPr lang="fr-FR" sz="1600">
                <a:solidFill>
                  <a:schemeClr val="dk1"/>
                </a:solidFill>
                <a:latin typeface="Montserrat"/>
                <a:ea typeface="Montserrat"/>
                <a:cs typeface="Montserrat"/>
                <a:sym typeface="Montserrat"/>
              </a:rPr>
              <a:t>La productivité du travail   </a:t>
            </a:r>
            <a:endParaRPr sz="16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fr-FR" sz="1600">
                <a:solidFill>
                  <a:schemeClr val="dk1"/>
                </a:solidFill>
                <a:latin typeface="Montserrat"/>
                <a:ea typeface="Montserrat"/>
                <a:cs typeface="Montserrat"/>
                <a:sym typeface="Montserrat"/>
              </a:rPr>
              <a:t>La productivité du capital</a:t>
            </a:r>
            <a:endParaRPr sz="16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fr-FR" sz="1600">
                <a:solidFill>
                  <a:schemeClr val="dk1"/>
                </a:solidFill>
                <a:latin typeface="Montserrat"/>
                <a:ea typeface="Montserrat"/>
                <a:cs typeface="Montserrat"/>
                <a:sym typeface="Montserrat"/>
              </a:rPr>
              <a:t>La productivité globale des facteurs</a:t>
            </a:r>
            <a:r>
              <a:rPr lang="fr-FR" sz="1500">
                <a:solidFill>
                  <a:schemeClr val="dk1"/>
                </a:solidFill>
                <a:latin typeface="Montserrat"/>
                <a:ea typeface="Montserrat"/>
                <a:cs typeface="Montserrat"/>
                <a:sym typeface="Montserrat"/>
              </a:rPr>
              <a:t> </a:t>
            </a:r>
            <a:endParaRPr sz="1100">
              <a:latin typeface="Rockwell"/>
              <a:ea typeface="Rockwell"/>
              <a:cs typeface="Rockwell"/>
              <a:sym typeface="Rockwell"/>
            </a:endParaRPr>
          </a:p>
        </p:txBody>
      </p:sp>
      <p:sp>
        <p:nvSpPr>
          <p:cNvPr id="328" name="Google Shape;328;p41"/>
          <p:cNvSpPr txBox="1"/>
          <p:nvPr/>
        </p:nvSpPr>
        <p:spPr>
          <a:xfrm>
            <a:off x="338750" y="5327625"/>
            <a:ext cx="7161300" cy="838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000"/>
              </a:spcBef>
              <a:spcAft>
                <a:spcPts val="0"/>
              </a:spcAft>
              <a:buNone/>
            </a:pPr>
            <a:r>
              <a:rPr lang="fr-FR" sz="1700">
                <a:solidFill>
                  <a:srgbClr val="0070C0"/>
                </a:solidFill>
                <a:latin typeface="Montserrat"/>
                <a:ea typeface="Montserrat"/>
                <a:cs typeface="Montserrat"/>
                <a:sym typeface="Montserrat"/>
              </a:rPr>
              <a:t>Comment a évolué la productivité des différents facteurs aux États-Unis entre 1960 et 2000 ?  </a:t>
            </a:r>
            <a:endParaRPr sz="20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2"/>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La productivité, condition nécessaire d’une création durable de richesses</a:t>
            </a:r>
            <a:br>
              <a:rPr b="1" lang="fr-FR" sz="2300">
                <a:solidFill>
                  <a:srgbClr val="002060"/>
                </a:solidFill>
              </a:rPr>
            </a:br>
            <a:endParaRPr b="1" sz="2300">
              <a:solidFill>
                <a:srgbClr val="002060"/>
              </a:solidFill>
            </a:endParaRPr>
          </a:p>
        </p:txBody>
      </p:sp>
      <p:cxnSp>
        <p:nvCxnSpPr>
          <p:cNvPr id="334" name="Google Shape;334;p4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35" name="Google Shape;335;p42"/>
          <p:cNvSpPr txBox="1"/>
          <p:nvPr/>
        </p:nvSpPr>
        <p:spPr>
          <a:xfrm>
            <a:off x="415350" y="1398400"/>
            <a:ext cx="11361300" cy="468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fr-FR" sz="1600">
                <a:solidFill>
                  <a:schemeClr val="dk1"/>
                </a:solidFill>
                <a:latin typeface="Montserrat"/>
                <a:ea typeface="Montserrat"/>
                <a:cs typeface="Montserrat"/>
                <a:sym typeface="Montserrat"/>
              </a:rPr>
              <a:t>Augmenter la quantité de travail utilisée… une solution en trompe-l’oeil </a:t>
            </a:r>
            <a:endParaRPr b="1" sz="16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600">
              <a:latin typeface="Montserrat"/>
              <a:ea typeface="Montserrat"/>
              <a:cs typeface="Montserrat"/>
              <a:sym typeface="Montserrat"/>
            </a:endParaRPr>
          </a:p>
        </p:txBody>
      </p:sp>
      <p:sp>
        <p:nvSpPr>
          <p:cNvPr id="336" name="Google Shape;336;p42"/>
          <p:cNvSpPr txBox="1"/>
          <p:nvPr/>
        </p:nvSpPr>
        <p:spPr>
          <a:xfrm>
            <a:off x="579225" y="1950825"/>
            <a:ext cx="4952400" cy="4556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just">
              <a:lnSpc>
                <a:spcPct val="150000"/>
              </a:lnSpc>
              <a:spcBef>
                <a:spcPts val="0"/>
              </a:spcBef>
              <a:spcAft>
                <a:spcPts val="0"/>
              </a:spcAft>
              <a:buClr>
                <a:schemeClr val="dk1"/>
              </a:buClr>
              <a:buSzPts val="1100"/>
              <a:buFont typeface="Arial"/>
              <a:buNone/>
            </a:pPr>
            <a:r>
              <a:rPr b="1" lang="fr-FR" sz="1100">
                <a:solidFill>
                  <a:schemeClr val="dk1"/>
                </a:solidFill>
                <a:latin typeface="Open Sans"/>
                <a:ea typeface="Open Sans"/>
                <a:cs typeface="Open Sans"/>
                <a:sym typeface="Open Sans"/>
              </a:rPr>
              <a:t>France - Après une hausse continue depuis 1975, </a:t>
            </a:r>
            <a:r>
              <a:rPr b="1" lang="fr-FR">
                <a:solidFill>
                  <a:schemeClr val="dk1"/>
                </a:solidFill>
                <a:latin typeface="Montserrat"/>
                <a:ea typeface="Montserrat"/>
                <a:cs typeface="Montserrat"/>
                <a:sym typeface="Montserrat"/>
              </a:rPr>
              <a:t>la population active</a:t>
            </a:r>
            <a:r>
              <a:rPr b="1" lang="fr-FR" sz="1100">
                <a:solidFill>
                  <a:schemeClr val="dk1"/>
                </a:solidFill>
                <a:latin typeface="Open Sans"/>
                <a:ea typeface="Open Sans"/>
                <a:cs typeface="Open Sans"/>
                <a:sym typeface="Open Sans"/>
              </a:rPr>
              <a:t> commencerait à diminuer à partir de 2040</a:t>
            </a:r>
            <a:endParaRPr sz="11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fr-FR" sz="1100">
                <a:solidFill>
                  <a:schemeClr val="dk1"/>
                </a:solidFill>
                <a:latin typeface="Open Sans"/>
                <a:ea typeface="Open Sans"/>
                <a:cs typeface="Open Sans"/>
                <a:sym typeface="Open Sans"/>
              </a:rPr>
              <a:t>La population active recouvre l’ensemble des personnes de 15 ans ou plus susceptibles de contribuer à la production nationale, c’est‑à‑dire qui sont soit en emploi, soit au chômage : c’est la ressource en main‑d’œuvre. En moyenne en 2021, la France compte 30,1 millions d’actifs au sens du Bureau international du travail (BIT) vivant en logement ordinaire, dont 27,7 millions occupent un emploi et 2,4 millions sont au chômage.</a:t>
            </a:r>
            <a:endParaRPr sz="11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fr-FR" sz="1100">
                <a:solidFill>
                  <a:schemeClr val="dk1"/>
                </a:solidFill>
                <a:latin typeface="Open Sans"/>
                <a:ea typeface="Open Sans"/>
                <a:cs typeface="Open Sans"/>
                <a:sym typeface="Open Sans"/>
              </a:rPr>
              <a:t>[...] sous les hypothèses du scénario central des dernières projections démographiques, la population active continuerait de progresser durant les deux décennies à venir, à un rythme plus lent que sur la période 2011‑2021 : + 20 000 actifs par an en moyenne jusqu’</a:t>
            </a:r>
            <a:r>
              <a:rPr lang="fr-FR" sz="1100">
                <a:solidFill>
                  <a:schemeClr val="dk1"/>
                </a:solidFill>
                <a:latin typeface="Open Sans"/>
                <a:ea typeface="Open Sans"/>
                <a:cs typeface="Open Sans"/>
                <a:sym typeface="Open Sans"/>
              </a:rPr>
              <a:t>en 2040.</a:t>
            </a:r>
            <a:r>
              <a:rPr lang="fr-FR" sz="1100">
                <a:solidFill>
                  <a:schemeClr val="dk1"/>
                </a:solidFill>
                <a:latin typeface="Open Sans"/>
                <a:ea typeface="Open Sans"/>
                <a:cs typeface="Open Sans"/>
                <a:sym typeface="Open Sans"/>
              </a:rPr>
              <a:t>. Dans ce scénario, la tendance s’inverserait nettement à partir de 2040, avec une baisse annuelle moyenne de 50 000 personnes actives par an jusqu’en 2050, puis entre – 30 000 et – 40 000 actifs par an entre 2050 et 2070. </a:t>
            </a:r>
            <a:endParaRPr sz="1100">
              <a:solidFill>
                <a:schemeClr val="dk1"/>
              </a:solidFill>
              <a:latin typeface="Open Sans"/>
              <a:ea typeface="Open Sans"/>
              <a:cs typeface="Open Sans"/>
              <a:sym typeface="Open Sans"/>
            </a:endParaRPr>
          </a:p>
          <a:p>
            <a:pPr indent="0" lvl="0" marL="0" rtl="0" algn="r">
              <a:lnSpc>
                <a:spcPct val="150000"/>
              </a:lnSpc>
              <a:spcBef>
                <a:spcPts val="0"/>
              </a:spcBef>
              <a:spcAft>
                <a:spcPts val="0"/>
              </a:spcAft>
              <a:buClr>
                <a:schemeClr val="dk1"/>
              </a:buClr>
              <a:buSzPts val="1100"/>
              <a:buFont typeface="Arial"/>
              <a:buNone/>
            </a:pPr>
            <a:r>
              <a:rPr lang="fr-FR" sz="1100">
                <a:solidFill>
                  <a:schemeClr val="dk1"/>
                </a:solidFill>
                <a:latin typeface="Open Sans"/>
                <a:ea typeface="Open Sans"/>
                <a:cs typeface="Open Sans"/>
                <a:sym typeface="Open Sans"/>
              </a:rPr>
              <a:t>Source : </a:t>
            </a:r>
            <a:r>
              <a:rPr lang="fr-FR" sz="1100" u="sng">
                <a:solidFill>
                  <a:srgbClr val="1155CC"/>
                </a:solidFill>
                <a:latin typeface="Open Sans"/>
                <a:ea typeface="Open Sans"/>
                <a:cs typeface="Open Sans"/>
                <a:sym typeface="Open Sans"/>
                <a:hlinkClick r:id="rId3">
                  <a:extLst>
                    <a:ext uri="{A12FA001-AC4F-418D-AE19-62706E023703}">
                      <ahyp:hlinkClr val="tx"/>
                    </a:ext>
                  </a:extLst>
                </a:hlinkClick>
              </a:rPr>
              <a:t>INSEE </a:t>
            </a:r>
            <a:endParaRPr>
              <a:latin typeface="Rockwell"/>
              <a:ea typeface="Rockwell"/>
              <a:cs typeface="Rockwell"/>
              <a:sym typeface="Rockwell"/>
            </a:endParaRPr>
          </a:p>
        </p:txBody>
      </p:sp>
      <p:pic>
        <p:nvPicPr>
          <p:cNvPr id="337" name="Google Shape;337;p42"/>
          <p:cNvPicPr preferRelativeResize="0"/>
          <p:nvPr/>
        </p:nvPicPr>
        <p:blipFill>
          <a:blip r:embed="rId4">
            <a:alphaModFix/>
          </a:blip>
          <a:stretch>
            <a:fillRect/>
          </a:stretch>
        </p:blipFill>
        <p:spPr>
          <a:xfrm>
            <a:off x="5730125" y="2569800"/>
            <a:ext cx="5943600" cy="3648075"/>
          </a:xfrm>
          <a:prstGeom prst="rect">
            <a:avLst/>
          </a:prstGeom>
          <a:noFill/>
          <a:ln>
            <a:noFill/>
          </a:ln>
        </p:spPr>
      </p:pic>
      <p:sp>
        <p:nvSpPr>
          <p:cNvPr id="338" name="Google Shape;338;p42"/>
          <p:cNvSpPr txBox="1"/>
          <p:nvPr/>
        </p:nvSpPr>
        <p:spPr>
          <a:xfrm>
            <a:off x="5806325" y="2104650"/>
            <a:ext cx="5791200" cy="615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FR">
                <a:solidFill>
                  <a:schemeClr val="dk1"/>
                </a:solidFill>
                <a:latin typeface="Montserrat"/>
                <a:ea typeface="Montserrat"/>
                <a:cs typeface="Montserrat"/>
                <a:sym typeface="Montserrat"/>
              </a:rPr>
              <a:t>→ Le vieillissement démographique, un frein à la croissance économique </a:t>
            </a:r>
            <a:endParaRPr sz="1200">
              <a:latin typeface="Rockwell"/>
              <a:ea typeface="Rockwell"/>
              <a:cs typeface="Rockwell"/>
              <a:sym typeface="Rockwe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La productivité, condition nécessaire d’une création durable de richesses</a:t>
            </a:r>
            <a:br>
              <a:rPr b="1" lang="fr-FR" sz="2300">
                <a:solidFill>
                  <a:srgbClr val="002060"/>
                </a:solidFill>
              </a:rPr>
            </a:br>
            <a:endParaRPr b="1" sz="2300">
              <a:solidFill>
                <a:srgbClr val="002060"/>
              </a:solidFill>
            </a:endParaRPr>
          </a:p>
        </p:txBody>
      </p:sp>
      <p:cxnSp>
        <p:nvCxnSpPr>
          <p:cNvPr id="344" name="Google Shape;344;p4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345" name="Google Shape;345;p43"/>
          <p:cNvPicPr preferRelativeResize="0"/>
          <p:nvPr/>
        </p:nvPicPr>
        <p:blipFill rotWithShape="1">
          <a:blip r:embed="rId3">
            <a:alphaModFix/>
          </a:blip>
          <a:srcRect b="0" l="0" r="0" t="0"/>
          <a:stretch/>
        </p:blipFill>
        <p:spPr>
          <a:xfrm>
            <a:off x="5007125" y="1599800"/>
            <a:ext cx="5619675" cy="4849575"/>
          </a:xfrm>
          <a:prstGeom prst="rect">
            <a:avLst/>
          </a:prstGeom>
          <a:noFill/>
          <a:ln>
            <a:noFill/>
          </a:ln>
        </p:spPr>
      </p:pic>
      <p:sp>
        <p:nvSpPr>
          <p:cNvPr id="346" name="Google Shape;346;p43"/>
          <p:cNvSpPr txBox="1"/>
          <p:nvPr/>
        </p:nvSpPr>
        <p:spPr>
          <a:xfrm>
            <a:off x="486147" y="3344861"/>
            <a:ext cx="3604800" cy="1200600"/>
          </a:xfrm>
          <a:prstGeom prst="rect">
            <a:avLst/>
          </a:prstGeom>
          <a:noFill/>
          <a:ln cap="flat" cmpd="sng" w="2857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2400">
                <a:solidFill>
                  <a:schemeClr val="dk1"/>
                </a:solidFill>
                <a:latin typeface="Rockwell"/>
                <a:ea typeface="Rockwell"/>
                <a:cs typeface="Rockwell"/>
                <a:sym typeface="Rockwell"/>
              </a:rPr>
              <a:t>Un effet limité à terme : la loi des rendements décroissants</a:t>
            </a:r>
            <a:endParaRPr/>
          </a:p>
        </p:txBody>
      </p:sp>
      <p:sp>
        <p:nvSpPr>
          <p:cNvPr id="347" name="Google Shape;347;p43"/>
          <p:cNvSpPr txBox="1"/>
          <p:nvPr/>
        </p:nvSpPr>
        <p:spPr>
          <a:xfrm>
            <a:off x="415350" y="1398400"/>
            <a:ext cx="11361300" cy="1566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fr-FR" sz="1600">
                <a:solidFill>
                  <a:schemeClr val="dk1"/>
                </a:solidFill>
                <a:latin typeface="Montserrat"/>
                <a:ea typeface="Montserrat"/>
                <a:cs typeface="Montserrat"/>
                <a:sym typeface="Montserrat"/>
              </a:rPr>
              <a:t>Augmenter la quantité de capital utilisé, une solution à court terme : la loi des rendements décroissants</a:t>
            </a:r>
            <a:endParaRPr b="1" sz="16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lang="fr-FR">
                <a:solidFill>
                  <a:schemeClr val="dk1"/>
                </a:solidFill>
                <a:latin typeface="Montserrat"/>
                <a:ea typeface="Montserrat"/>
                <a:cs typeface="Montserrat"/>
                <a:sym typeface="Montserrat"/>
              </a:rPr>
              <a:t>L'investissement – i.e l’augmentation de la quantité de capital - est considéré comme une clé de la croissance, car il augmente la productivité du travail. L’investissement va donc permettre de remplacer une partie du travail humain par du travail de machine (substitution). </a:t>
            </a:r>
            <a:endParaRPr sz="19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6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4"/>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Le rôle du progrès technique dans la productivité</a:t>
            </a:r>
            <a:br>
              <a:rPr b="1" lang="fr-FR" sz="2300">
                <a:solidFill>
                  <a:srgbClr val="002060"/>
                </a:solidFill>
              </a:rPr>
            </a:br>
            <a:endParaRPr b="1" sz="2300">
              <a:solidFill>
                <a:srgbClr val="002060"/>
              </a:solidFill>
            </a:endParaRPr>
          </a:p>
        </p:txBody>
      </p:sp>
      <p:cxnSp>
        <p:nvCxnSpPr>
          <p:cNvPr id="353" name="Google Shape;353;p4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54" name="Google Shape;354;p44"/>
          <p:cNvSpPr txBox="1"/>
          <p:nvPr/>
        </p:nvSpPr>
        <p:spPr>
          <a:xfrm>
            <a:off x="1413130" y="4090291"/>
            <a:ext cx="4317000" cy="954300"/>
          </a:xfrm>
          <a:prstGeom prst="rect">
            <a:avLst/>
          </a:prstGeom>
          <a:noFill/>
          <a:ln cap="flat" cmpd="sng" w="57150">
            <a:solidFill>
              <a:schemeClr val="accent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2800">
                <a:solidFill>
                  <a:schemeClr val="dk1"/>
                </a:solidFill>
                <a:latin typeface="Rockwell"/>
                <a:ea typeface="Rockwell"/>
                <a:cs typeface="Rockwell"/>
                <a:sym typeface="Rockwell"/>
              </a:rPr>
              <a:t>Un effet potentiellement illimité</a:t>
            </a:r>
            <a:endParaRPr/>
          </a:p>
        </p:txBody>
      </p:sp>
      <p:sp>
        <p:nvSpPr>
          <p:cNvPr id="355" name="Google Shape;355;p44"/>
          <p:cNvSpPr txBox="1"/>
          <p:nvPr/>
        </p:nvSpPr>
        <p:spPr>
          <a:xfrm>
            <a:off x="770218" y="5444315"/>
            <a:ext cx="5817000" cy="585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1600">
                <a:solidFill>
                  <a:schemeClr val="dk1"/>
                </a:solidFill>
                <a:latin typeface="Montserrat"/>
                <a:ea typeface="Montserrat"/>
                <a:cs typeface="Montserrat"/>
                <a:sym typeface="Montserrat"/>
              </a:rPr>
              <a:t>Les grappes d’innovations. Schumpeter (1939)</a:t>
            </a:r>
            <a:endParaRPr b="1" sz="1600">
              <a:solidFill>
                <a:schemeClr val="dk1"/>
              </a:solidFill>
              <a:latin typeface="Montserrat"/>
              <a:ea typeface="Montserrat"/>
              <a:cs typeface="Montserrat"/>
              <a:sym typeface="Montserrat"/>
            </a:endParaRPr>
          </a:p>
          <a:p>
            <a:pPr indent="0" lvl="0" marL="0" marR="0" rtl="0" algn="r">
              <a:spcBef>
                <a:spcPts val="0"/>
              </a:spcBef>
              <a:spcAft>
                <a:spcPts val="0"/>
              </a:spcAft>
              <a:buNone/>
            </a:pPr>
            <a:r>
              <a:rPr b="1" lang="fr-FR" sz="1600">
                <a:solidFill>
                  <a:schemeClr val="dk1"/>
                </a:solidFill>
                <a:latin typeface="Montserrat"/>
                <a:ea typeface="Montserrat"/>
                <a:cs typeface="Montserrat"/>
                <a:sym typeface="Montserrat"/>
              </a:rPr>
              <a:t>à l’origine des révolutions industrielles.</a:t>
            </a:r>
            <a:endParaRPr b="1" sz="1600">
              <a:solidFill>
                <a:schemeClr val="dk1"/>
              </a:solidFill>
              <a:latin typeface="Montserrat"/>
              <a:ea typeface="Montserrat"/>
              <a:cs typeface="Montserrat"/>
              <a:sym typeface="Montserrat"/>
            </a:endParaRPr>
          </a:p>
        </p:txBody>
      </p:sp>
      <p:pic>
        <p:nvPicPr>
          <p:cNvPr id="356" name="Google Shape;356;p44"/>
          <p:cNvPicPr preferRelativeResize="0"/>
          <p:nvPr/>
        </p:nvPicPr>
        <p:blipFill rotWithShape="1">
          <a:blip r:embed="rId3">
            <a:alphaModFix/>
          </a:blip>
          <a:srcRect b="0" l="0" r="0" t="0"/>
          <a:stretch/>
        </p:blipFill>
        <p:spPr>
          <a:xfrm>
            <a:off x="6587225" y="3235027"/>
            <a:ext cx="5189424" cy="3622972"/>
          </a:xfrm>
          <a:prstGeom prst="rect">
            <a:avLst/>
          </a:prstGeom>
          <a:noFill/>
          <a:ln>
            <a:noFill/>
          </a:ln>
        </p:spPr>
      </p:pic>
      <p:sp>
        <p:nvSpPr>
          <p:cNvPr id="357" name="Google Shape;357;p44"/>
          <p:cNvSpPr txBox="1"/>
          <p:nvPr/>
        </p:nvSpPr>
        <p:spPr>
          <a:xfrm>
            <a:off x="415350" y="1398400"/>
            <a:ext cx="11361300" cy="30528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SzPts val="1100"/>
              <a:buNone/>
            </a:pPr>
            <a:r>
              <a:rPr b="1" lang="fr-FR" sz="1600">
                <a:solidFill>
                  <a:schemeClr val="dk1"/>
                </a:solidFill>
                <a:latin typeface="Montserrat"/>
                <a:ea typeface="Montserrat"/>
                <a:cs typeface="Montserrat"/>
                <a:sym typeface="Montserrat"/>
              </a:rPr>
              <a:t>Le progrès technique, un vrai levier de gains de productivité !</a:t>
            </a:r>
            <a:endParaRPr b="1" sz="16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lang="fr-FR">
                <a:solidFill>
                  <a:schemeClr val="dk1"/>
                </a:solidFill>
                <a:latin typeface="Montserrat"/>
                <a:ea typeface="Montserrat"/>
                <a:cs typeface="Montserrat"/>
                <a:sym typeface="Montserrat"/>
              </a:rPr>
              <a:t>Le progrès technique se traduit par des gains de productivité car il améliore l’efficacité des facteurs de production (travail, capital) ainsi que de leur combinaison capital / travail.</a:t>
            </a:r>
            <a:endParaRPr>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lang="fr-FR">
                <a:solidFill>
                  <a:schemeClr val="dk1"/>
                </a:solidFill>
                <a:latin typeface="Montserrat"/>
                <a:ea typeface="Montserrat"/>
                <a:cs typeface="Montserrat"/>
                <a:sym typeface="Montserrat"/>
              </a:rPr>
              <a:t>Il trouve son origine dans l’amélioration des connaissances scientifiques, techniques et managériales et se traduit par : </a:t>
            </a:r>
            <a:endParaRPr>
              <a:solidFill>
                <a:schemeClr val="dk1"/>
              </a:solidFill>
              <a:latin typeface="Montserrat"/>
              <a:ea typeface="Montserrat"/>
              <a:cs typeface="Montserrat"/>
              <a:sym typeface="Montserrat"/>
            </a:endParaRPr>
          </a:p>
          <a:p>
            <a:pPr indent="-317500" lvl="0" marL="457200" rtl="0" algn="just">
              <a:lnSpc>
                <a:spcPct val="150000"/>
              </a:lnSpc>
              <a:spcBef>
                <a:spcPts val="1000"/>
              </a:spcBef>
              <a:spcAft>
                <a:spcPts val="0"/>
              </a:spcAft>
              <a:buClr>
                <a:schemeClr val="dk1"/>
              </a:buClr>
              <a:buSzPts val="1400"/>
              <a:buFont typeface="Montserrat"/>
              <a:buChar char="★"/>
            </a:pPr>
            <a:r>
              <a:rPr lang="fr-FR">
                <a:solidFill>
                  <a:schemeClr val="dk1"/>
                </a:solidFill>
                <a:latin typeface="Montserrat"/>
                <a:ea typeface="Montserrat"/>
                <a:cs typeface="Montserrat"/>
                <a:sym typeface="Montserrat"/>
              </a:rPr>
              <a:t>De nouvelles machines, capables de réaliser des tâches de + en + complexes.</a:t>
            </a:r>
            <a:endParaRPr>
              <a:solidFill>
                <a:schemeClr val="dk1"/>
              </a:solidFill>
              <a:latin typeface="Montserrat"/>
              <a:ea typeface="Montserrat"/>
              <a:cs typeface="Montserrat"/>
              <a:sym typeface="Montserrat"/>
            </a:endParaRPr>
          </a:p>
          <a:p>
            <a:pPr indent="-317500" lvl="0" marL="457200" rtl="0" algn="just">
              <a:lnSpc>
                <a:spcPct val="150000"/>
              </a:lnSpc>
              <a:spcBef>
                <a:spcPts val="0"/>
              </a:spcBef>
              <a:spcAft>
                <a:spcPts val="0"/>
              </a:spcAft>
              <a:buClr>
                <a:schemeClr val="dk1"/>
              </a:buClr>
              <a:buSzPts val="1400"/>
              <a:buFont typeface="Montserrat"/>
              <a:buChar char="★"/>
            </a:pPr>
            <a:r>
              <a:rPr lang="fr-FR">
                <a:solidFill>
                  <a:schemeClr val="dk1"/>
                </a:solidFill>
                <a:latin typeface="Montserrat"/>
                <a:ea typeface="Montserrat"/>
                <a:cs typeface="Montserrat"/>
                <a:sym typeface="Montserrat"/>
              </a:rPr>
              <a:t>De nouvelles organisations du travail, de + en + performantes </a:t>
            </a:r>
            <a:endParaRPr>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t/>
            </a:r>
            <a:endParaRPr b="1" sz="16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6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5"/>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Le rôle du progrès technique dans la productivité</a:t>
            </a:r>
            <a:br>
              <a:rPr b="1" lang="fr-FR" sz="2300">
                <a:solidFill>
                  <a:srgbClr val="002060"/>
                </a:solidFill>
              </a:rPr>
            </a:br>
            <a:endParaRPr b="1" sz="2300">
              <a:solidFill>
                <a:srgbClr val="002060"/>
              </a:solidFill>
            </a:endParaRPr>
          </a:p>
        </p:txBody>
      </p:sp>
      <p:cxnSp>
        <p:nvCxnSpPr>
          <p:cNvPr id="363" name="Google Shape;363;p4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64" name="Google Shape;364;p45"/>
          <p:cNvSpPr txBox="1"/>
          <p:nvPr/>
        </p:nvSpPr>
        <p:spPr>
          <a:xfrm>
            <a:off x="415350" y="1398400"/>
            <a:ext cx="11361300" cy="19188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None/>
            </a:pPr>
            <a:r>
              <a:rPr b="1" lang="fr-FR" sz="1600">
                <a:solidFill>
                  <a:srgbClr val="0070C0"/>
                </a:solidFill>
                <a:latin typeface="Montserrat"/>
                <a:ea typeface="Montserrat"/>
                <a:cs typeface="Montserrat"/>
                <a:sym typeface="Montserrat"/>
              </a:rPr>
              <a:t>Illustration – le cas des technologies de l’information</a:t>
            </a:r>
            <a:endParaRPr b="1" sz="1600">
              <a:solidFill>
                <a:srgbClr val="0070C0"/>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600">
                <a:solidFill>
                  <a:srgbClr val="0070C0"/>
                </a:solidFill>
                <a:latin typeface="Montserrat"/>
                <a:ea typeface="Montserrat"/>
                <a:cs typeface="Montserrat"/>
                <a:sym typeface="Montserrat"/>
              </a:rPr>
              <a:t>A partir du document </a:t>
            </a:r>
            <a:r>
              <a:rPr lang="fr-FR" sz="1600" u="sng">
                <a:solidFill>
                  <a:schemeClr val="hlink"/>
                </a:solidFill>
                <a:latin typeface="Montserrat"/>
                <a:ea typeface="Montserrat"/>
                <a:cs typeface="Montserrat"/>
                <a:sym typeface="Montserrat"/>
                <a:hlinkClick r:id="rId3"/>
              </a:rPr>
              <a:t>« La 3ème révolution industrielle »</a:t>
            </a:r>
            <a:r>
              <a:rPr lang="fr-FR" sz="1600">
                <a:solidFill>
                  <a:srgbClr val="0070C0"/>
                </a:solidFill>
                <a:latin typeface="Montserrat"/>
                <a:ea typeface="Montserrat"/>
                <a:cs typeface="Montserrat"/>
                <a:sym typeface="Montserrat"/>
              </a:rPr>
              <a:t>, répondre aux deux questions suivantes : </a:t>
            </a:r>
            <a:endParaRPr sz="1600">
              <a:solidFill>
                <a:srgbClr val="0070C0"/>
              </a:solidFill>
              <a:latin typeface="Montserrat"/>
              <a:ea typeface="Montserrat"/>
              <a:cs typeface="Montserrat"/>
              <a:sym typeface="Montserrat"/>
            </a:endParaRPr>
          </a:p>
          <a:p>
            <a:pPr indent="-330200" lvl="0" marL="457200" rtl="0" algn="just">
              <a:lnSpc>
                <a:spcPct val="150000"/>
              </a:lnSpc>
              <a:spcBef>
                <a:spcPts val="1000"/>
              </a:spcBef>
              <a:spcAft>
                <a:spcPts val="0"/>
              </a:spcAft>
              <a:buClr>
                <a:srgbClr val="0070C0"/>
              </a:buClr>
              <a:buSzPts val="1600"/>
              <a:buFont typeface="Montserrat"/>
              <a:buChar char="★"/>
            </a:pPr>
            <a:r>
              <a:rPr lang="fr-FR" sz="1600">
                <a:solidFill>
                  <a:srgbClr val="0070C0"/>
                </a:solidFill>
                <a:latin typeface="Montserrat"/>
                <a:ea typeface="Montserrat"/>
                <a:cs typeface="Montserrat"/>
                <a:sym typeface="Montserrat"/>
              </a:rPr>
              <a:t>Pourquoi peut-on parler de révolution industrielle à propos des technologies de l’information ?</a:t>
            </a:r>
            <a:endParaRPr sz="1600">
              <a:solidFill>
                <a:srgbClr val="0070C0"/>
              </a:solidFill>
              <a:latin typeface="Montserrat"/>
              <a:ea typeface="Montserrat"/>
              <a:cs typeface="Montserrat"/>
              <a:sym typeface="Montserrat"/>
            </a:endParaRPr>
          </a:p>
          <a:p>
            <a:pPr indent="-330200" lvl="0" marL="457200" rtl="0" algn="just">
              <a:lnSpc>
                <a:spcPct val="150000"/>
              </a:lnSpc>
              <a:spcBef>
                <a:spcPts val="0"/>
              </a:spcBef>
              <a:spcAft>
                <a:spcPts val="0"/>
              </a:spcAft>
              <a:buClr>
                <a:srgbClr val="0070C0"/>
              </a:buClr>
              <a:buSzPts val="1600"/>
              <a:buFont typeface="Montserrat"/>
              <a:buChar char="★"/>
            </a:pPr>
            <a:r>
              <a:rPr lang="fr-FR" sz="1600">
                <a:solidFill>
                  <a:srgbClr val="0070C0"/>
                </a:solidFill>
                <a:latin typeface="Montserrat"/>
                <a:ea typeface="Montserrat"/>
                <a:cs typeface="Montserrat"/>
                <a:sym typeface="Montserrat"/>
              </a:rPr>
              <a:t>Pourquoi ces innovations ne se sont pas traduites immédiatement par des gains de productivité ?</a:t>
            </a:r>
            <a:endParaRPr b="1" sz="1600">
              <a:solidFill>
                <a:srgbClr val="0070C0"/>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600">
              <a:solidFill>
                <a:srgbClr val="0070C0"/>
              </a:solidFill>
              <a:latin typeface="Montserrat"/>
              <a:ea typeface="Montserrat"/>
              <a:cs typeface="Montserrat"/>
              <a:sym typeface="Montserrat"/>
            </a:endParaRPr>
          </a:p>
        </p:txBody>
      </p:sp>
      <p:pic>
        <p:nvPicPr>
          <p:cNvPr id="365" name="Google Shape;365;p45"/>
          <p:cNvPicPr preferRelativeResize="0"/>
          <p:nvPr/>
        </p:nvPicPr>
        <p:blipFill rotWithShape="1">
          <a:blip r:embed="rId4">
            <a:alphaModFix/>
          </a:blip>
          <a:srcRect b="0" l="0" r="0" t="0"/>
          <a:stretch/>
        </p:blipFill>
        <p:spPr>
          <a:xfrm>
            <a:off x="2390211" y="3498735"/>
            <a:ext cx="6083362" cy="31255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6"/>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Le rôle de la formation dans la productivité</a:t>
            </a:r>
            <a:br>
              <a:rPr b="1" lang="fr-FR" sz="2300">
                <a:solidFill>
                  <a:srgbClr val="002060"/>
                </a:solidFill>
              </a:rPr>
            </a:br>
            <a:endParaRPr b="1" sz="2300">
              <a:solidFill>
                <a:srgbClr val="002060"/>
              </a:solidFill>
            </a:endParaRPr>
          </a:p>
        </p:txBody>
      </p:sp>
      <p:cxnSp>
        <p:nvCxnSpPr>
          <p:cNvPr id="371" name="Google Shape;371;p4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72" name="Google Shape;372;p46"/>
          <p:cNvSpPr txBox="1"/>
          <p:nvPr/>
        </p:nvSpPr>
        <p:spPr>
          <a:xfrm>
            <a:off x="415350" y="1398400"/>
            <a:ext cx="11361300" cy="5541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SzPts val="1100"/>
              <a:buNone/>
            </a:pPr>
            <a:r>
              <a:rPr b="1" lang="fr-FR" sz="1600">
                <a:solidFill>
                  <a:schemeClr val="dk1"/>
                </a:solidFill>
                <a:latin typeface="Montserrat"/>
                <a:ea typeface="Montserrat"/>
                <a:cs typeface="Montserrat"/>
                <a:sym typeface="Montserrat"/>
              </a:rPr>
              <a:t>La formation, condition nécessaire de la productivité du travail… et du capital !</a:t>
            </a:r>
            <a:endParaRPr b="1" sz="16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600">
              <a:latin typeface="Montserrat"/>
              <a:ea typeface="Montserrat"/>
              <a:cs typeface="Montserrat"/>
              <a:sym typeface="Montserrat"/>
            </a:endParaRPr>
          </a:p>
        </p:txBody>
      </p:sp>
      <p:pic>
        <p:nvPicPr>
          <p:cNvPr id="373" name="Google Shape;373;p46"/>
          <p:cNvPicPr preferRelativeResize="0"/>
          <p:nvPr/>
        </p:nvPicPr>
        <p:blipFill>
          <a:blip r:embed="rId3">
            <a:alphaModFix/>
          </a:blip>
          <a:stretch>
            <a:fillRect/>
          </a:stretch>
        </p:blipFill>
        <p:spPr>
          <a:xfrm>
            <a:off x="4829425" y="2437325"/>
            <a:ext cx="6595000" cy="3593425"/>
          </a:xfrm>
          <a:prstGeom prst="rect">
            <a:avLst/>
          </a:prstGeom>
          <a:noFill/>
          <a:ln>
            <a:noFill/>
          </a:ln>
        </p:spPr>
      </p:pic>
      <p:sp>
        <p:nvSpPr>
          <p:cNvPr id="374" name="Google Shape;374;p46"/>
          <p:cNvSpPr txBox="1"/>
          <p:nvPr/>
        </p:nvSpPr>
        <p:spPr>
          <a:xfrm>
            <a:off x="7913100" y="6208000"/>
            <a:ext cx="3000000" cy="3540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1000"/>
              </a:spcBef>
              <a:spcAft>
                <a:spcPts val="0"/>
              </a:spcAft>
              <a:buNone/>
            </a:pPr>
            <a:r>
              <a:rPr lang="fr-FR" sz="1100">
                <a:solidFill>
                  <a:schemeClr val="dk1"/>
                </a:solidFill>
                <a:latin typeface="Open Sans"/>
                <a:ea typeface="Open Sans"/>
                <a:cs typeface="Open Sans"/>
                <a:sym typeface="Open Sans"/>
              </a:rPr>
              <a:t>Source : </a:t>
            </a:r>
            <a:r>
              <a:rPr lang="fr-FR" sz="1100" u="sng">
                <a:solidFill>
                  <a:srgbClr val="1155CC"/>
                </a:solidFill>
                <a:latin typeface="Open Sans"/>
                <a:ea typeface="Open Sans"/>
                <a:cs typeface="Open Sans"/>
                <a:sym typeface="Open Sans"/>
                <a:hlinkClick r:id="rId4">
                  <a:extLst>
                    <a:ext uri="{A12FA001-AC4F-418D-AE19-62706E023703}">
                      <ahyp:hlinkClr val="tx"/>
                    </a:ext>
                  </a:extLst>
                </a:hlinkClick>
              </a:rPr>
              <a:t>Ministère de l’enseignement</a:t>
            </a:r>
            <a:endParaRPr sz="1100">
              <a:solidFill>
                <a:schemeClr val="dk1"/>
              </a:solidFill>
              <a:latin typeface="Open Sans"/>
              <a:ea typeface="Open Sans"/>
              <a:cs typeface="Open Sans"/>
              <a:sym typeface="Open Sans"/>
            </a:endParaRPr>
          </a:p>
        </p:txBody>
      </p:sp>
      <p:sp>
        <p:nvSpPr>
          <p:cNvPr id="375" name="Google Shape;375;p46"/>
          <p:cNvSpPr txBox="1"/>
          <p:nvPr/>
        </p:nvSpPr>
        <p:spPr>
          <a:xfrm>
            <a:off x="4829425" y="1844575"/>
            <a:ext cx="6845400" cy="4155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rPr lang="fr-FR" sz="1500">
                <a:solidFill>
                  <a:schemeClr val="dk1"/>
                </a:solidFill>
                <a:latin typeface="Montserrat"/>
                <a:ea typeface="Montserrat"/>
                <a:cs typeface="Montserrat"/>
                <a:sym typeface="Montserrat"/>
              </a:rPr>
              <a:t>En France, en 2019, l’Etat a dépensé 6,6% du PIB dans l’éducation. </a:t>
            </a:r>
            <a:endParaRPr sz="1300"/>
          </a:p>
        </p:txBody>
      </p:sp>
      <p:sp>
        <p:nvSpPr>
          <p:cNvPr id="376" name="Google Shape;376;p46"/>
          <p:cNvSpPr txBox="1"/>
          <p:nvPr/>
        </p:nvSpPr>
        <p:spPr>
          <a:xfrm>
            <a:off x="415350" y="1896500"/>
            <a:ext cx="3887400" cy="4243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rPr lang="fr-FR" sz="1300">
                <a:solidFill>
                  <a:schemeClr val="dk1"/>
                </a:solidFill>
                <a:latin typeface="Montserrat"/>
                <a:ea typeface="Montserrat"/>
                <a:cs typeface="Montserrat"/>
                <a:sym typeface="Montserrat"/>
              </a:rPr>
              <a:t>Le niveau général de formation d’une population est déterminante car elle influence directement et indirectement sa productivité : </a:t>
            </a:r>
            <a:endParaRPr sz="1300">
              <a:solidFill>
                <a:schemeClr val="dk1"/>
              </a:solidFill>
              <a:latin typeface="Montserrat"/>
              <a:ea typeface="Montserrat"/>
              <a:cs typeface="Montserrat"/>
              <a:sym typeface="Montserrat"/>
            </a:endParaRPr>
          </a:p>
          <a:p>
            <a:pPr indent="-311150" lvl="0" marL="457200" rtl="0" algn="l">
              <a:lnSpc>
                <a:spcPct val="150000"/>
              </a:lnSpc>
              <a:spcBef>
                <a:spcPts val="1000"/>
              </a:spcBef>
              <a:spcAft>
                <a:spcPts val="0"/>
              </a:spcAft>
              <a:buClr>
                <a:schemeClr val="dk1"/>
              </a:buClr>
              <a:buSzPts val="1300"/>
              <a:buFont typeface="Montserrat"/>
              <a:buChar char="-"/>
            </a:pPr>
            <a:r>
              <a:rPr lang="fr-FR" sz="1300">
                <a:solidFill>
                  <a:schemeClr val="dk1"/>
                </a:solidFill>
                <a:latin typeface="Montserrat"/>
                <a:ea typeface="Montserrat"/>
                <a:cs typeface="Montserrat"/>
                <a:sym typeface="Montserrat"/>
              </a:rPr>
              <a:t>directement car elle rend plus efficace, plus rapide dans son travail. </a:t>
            </a:r>
            <a:endParaRPr sz="1300">
              <a:solidFill>
                <a:schemeClr val="dk1"/>
              </a:solidFill>
              <a:latin typeface="Montserrat"/>
              <a:ea typeface="Montserrat"/>
              <a:cs typeface="Montserrat"/>
              <a:sym typeface="Montserrat"/>
            </a:endParaRPr>
          </a:p>
          <a:p>
            <a:pPr indent="-311150" lvl="0" marL="457200" rtl="0" algn="l">
              <a:lnSpc>
                <a:spcPct val="150000"/>
              </a:lnSpc>
              <a:spcBef>
                <a:spcPts val="0"/>
              </a:spcBef>
              <a:spcAft>
                <a:spcPts val="0"/>
              </a:spcAft>
              <a:buClr>
                <a:schemeClr val="dk1"/>
              </a:buClr>
              <a:buSzPts val="1300"/>
              <a:buFont typeface="Montserrat"/>
              <a:buChar char="-"/>
            </a:pPr>
            <a:r>
              <a:rPr lang="fr-FR" sz="1300">
                <a:solidFill>
                  <a:schemeClr val="dk1"/>
                </a:solidFill>
                <a:latin typeface="Montserrat"/>
                <a:ea typeface="Montserrat"/>
                <a:cs typeface="Montserrat"/>
                <a:sym typeface="Montserrat"/>
              </a:rPr>
              <a:t>indirectement car elle conditionne la capacité à utiliser les machines fournies et à intégrer le progrès technique.</a:t>
            </a:r>
            <a:endParaRPr sz="13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300">
                <a:solidFill>
                  <a:schemeClr val="dk1"/>
                </a:solidFill>
                <a:latin typeface="Montserrat"/>
                <a:ea typeface="Montserrat"/>
                <a:cs typeface="Montserrat"/>
                <a:sym typeface="Montserrat"/>
              </a:rPr>
              <a:t>On peut parler de </a:t>
            </a:r>
            <a:r>
              <a:rPr b="1" lang="fr-FR" sz="1300">
                <a:solidFill>
                  <a:schemeClr val="dk1"/>
                </a:solidFill>
                <a:latin typeface="Montserrat"/>
                <a:ea typeface="Montserrat"/>
                <a:cs typeface="Montserrat"/>
                <a:sym typeface="Montserrat"/>
              </a:rPr>
              <a:t>“capital humain”</a:t>
            </a:r>
            <a:r>
              <a:rPr lang="fr-FR" sz="1300">
                <a:solidFill>
                  <a:schemeClr val="dk1"/>
                </a:solidFill>
                <a:latin typeface="Montserrat"/>
                <a:ea typeface="Montserrat"/>
                <a:cs typeface="Montserrat"/>
                <a:sym typeface="Montserrat"/>
              </a:rPr>
              <a:t> (</a:t>
            </a:r>
            <a:r>
              <a:rPr lang="fr-FR" sz="1300">
                <a:solidFill>
                  <a:schemeClr val="dk1"/>
                </a:solidFill>
                <a:latin typeface="Montserrat"/>
                <a:ea typeface="Montserrat"/>
                <a:cs typeface="Montserrat"/>
                <a:sym typeface="Montserrat"/>
              </a:rPr>
              <a:t>Gary Becker, 1964) </a:t>
            </a:r>
            <a:r>
              <a:rPr lang="fr-FR" sz="1300">
                <a:solidFill>
                  <a:schemeClr val="dk1"/>
                </a:solidFill>
                <a:latin typeface="Montserrat"/>
                <a:ea typeface="Montserrat"/>
                <a:cs typeface="Montserrat"/>
                <a:sym typeface="Montserrat"/>
              </a:rPr>
              <a:t>par analogie avec le capital financier ou matériel / immatériel.</a:t>
            </a:r>
            <a:endParaRPr sz="16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7"/>
          <p:cNvPicPr preferRelativeResize="0"/>
          <p:nvPr/>
        </p:nvPicPr>
        <p:blipFill rotWithShape="1">
          <a:blip r:embed="rId3">
            <a:alphaModFix/>
          </a:blip>
          <a:srcRect b="7705" l="0" r="0" t="7705"/>
          <a:stretch/>
        </p:blipFill>
        <p:spPr>
          <a:xfrm>
            <a:off x="2" y="0"/>
            <a:ext cx="12192000" cy="6857999"/>
          </a:xfrm>
          <a:prstGeom prst="rect">
            <a:avLst/>
          </a:prstGeom>
          <a:noFill/>
          <a:ln>
            <a:noFill/>
          </a:ln>
        </p:spPr>
      </p:pic>
      <p:sp>
        <p:nvSpPr>
          <p:cNvPr id="383" name="Google Shape;383;p47"/>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47"/>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3 - La question du partage des richesses</a:t>
            </a:r>
            <a:endParaRPr/>
          </a:p>
        </p:txBody>
      </p:sp>
      <p:sp>
        <p:nvSpPr>
          <p:cNvPr id="385" name="Google Shape;385;p47"/>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2 - La production</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8"/>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Comment valoriser c</a:t>
            </a:r>
            <a:r>
              <a:rPr b="1" lang="fr-FR" sz="2300">
                <a:solidFill>
                  <a:schemeClr val="dk2"/>
                </a:solidFill>
                <a:latin typeface="Montserrat"/>
                <a:ea typeface="Montserrat"/>
                <a:cs typeface="Montserrat"/>
                <a:sym typeface="Montserrat"/>
              </a:rPr>
              <a:t>es gains de productivité ? </a:t>
            </a:r>
            <a:br>
              <a:rPr b="1" lang="fr-FR" sz="2300">
                <a:solidFill>
                  <a:srgbClr val="002060"/>
                </a:solidFill>
              </a:rPr>
            </a:br>
            <a:endParaRPr b="1" sz="2300">
              <a:solidFill>
                <a:srgbClr val="002060"/>
              </a:solidFill>
            </a:endParaRPr>
          </a:p>
        </p:txBody>
      </p:sp>
      <p:cxnSp>
        <p:nvCxnSpPr>
          <p:cNvPr id="391" name="Google Shape;391;p4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cxnSp>
        <p:nvCxnSpPr>
          <p:cNvPr id="392" name="Google Shape;392;p48"/>
          <p:cNvCxnSpPr>
            <a:stCxn id="393" idx="2"/>
            <a:endCxn id="394" idx="0"/>
          </p:cNvCxnSpPr>
          <p:nvPr/>
        </p:nvCxnSpPr>
        <p:spPr>
          <a:xfrm flipH="1" rot="-5400000">
            <a:off x="6552520" y="1633899"/>
            <a:ext cx="862800" cy="2317800"/>
          </a:xfrm>
          <a:prstGeom prst="bentConnector3">
            <a:avLst>
              <a:gd fmla="val 50006" name="adj1"/>
            </a:avLst>
          </a:prstGeom>
          <a:noFill/>
          <a:ln cap="flat" cmpd="sng" w="9525">
            <a:solidFill>
              <a:srgbClr val="2F2F2F"/>
            </a:solidFill>
            <a:prstDash val="solid"/>
            <a:round/>
            <a:headEnd len="med" w="med" type="diamond"/>
            <a:tailEnd len="med" w="med" type="diamond"/>
          </a:ln>
        </p:spPr>
      </p:cxnSp>
      <p:cxnSp>
        <p:nvCxnSpPr>
          <p:cNvPr id="395" name="Google Shape;395;p48"/>
          <p:cNvCxnSpPr>
            <a:stCxn id="396" idx="2"/>
            <a:endCxn id="397" idx="0"/>
          </p:cNvCxnSpPr>
          <p:nvPr/>
        </p:nvCxnSpPr>
        <p:spPr>
          <a:xfrm flipH="1" rot="-5400000">
            <a:off x="3270750" y="3934100"/>
            <a:ext cx="1068000" cy="1404000"/>
          </a:xfrm>
          <a:prstGeom prst="bentConnector3">
            <a:avLst>
              <a:gd fmla="val 50002" name="adj1"/>
            </a:avLst>
          </a:prstGeom>
          <a:noFill/>
          <a:ln cap="flat" cmpd="sng" w="9525">
            <a:solidFill>
              <a:srgbClr val="3D3D3D"/>
            </a:solidFill>
            <a:prstDash val="solid"/>
            <a:round/>
            <a:headEnd len="med" w="med" type="diamond"/>
            <a:tailEnd len="med" w="med" type="diamond"/>
          </a:ln>
        </p:spPr>
      </p:cxnSp>
      <p:cxnSp>
        <p:nvCxnSpPr>
          <p:cNvPr id="398" name="Google Shape;398;p48"/>
          <p:cNvCxnSpPr>
            <a:stCxn id="399" idx="0"/>
            <a:endCxn id="396" idx="2"/>
          </p:cNvCxnSpPr>
          <p:nvPr/>
        </p:nvCxnSpPr>
        <p:spPr>
          <a:xfrm rot="-5400000">
            <a:off x="2066225" y="4133490"/>
            <a:ext cx="1068000" cy="1005300"/>
          </a:xfrm>
          <a:prstGeom prst="bentConnector3">
            <a:avLst>
              <a:gd fmla="val 50002" name="adj1"/>
            </a:avLst>
          </a:prstGeom>
          <a:noFill/>
          <a:ln cap="flat" cmpd="sng" w="9525">
            <a:solidFill>
              <a:srgbClr val="3D3D3D"/>
            </a:solidFill>
            <a:prstDash val="solid"/>
            <a:round/>
            <a:headEnd len="med" w="med" type="diamond"/>
            <a:tailEnd len="med" w="med" type="diamond"/>
          </a:ln>
        </p:spPr>
      </p:cxnSp>
      <p:cxnSp>
        <p:nvCxnSpPr>
          <p:cNvPr id="400" name="Google Shape;400;p48"/>
          <p:cNvCxnSpPr>
            <a:stCxn id="394" idx="2"/>
            <a:endCxn id="401" idx="0"/>
          </p:cNvCxnSpPr>
          <p:nvPr/>
        </p:nvCxnSpPr>
        <p:spPr>
          <a:xfrm flipH="1" rot="-5400000">
            <a:off x="8313625" y="3931250"/>
            <a:ext cx="1068000" cy="1409700"/>
          </a:xfrm>
          <a:prstGeom prst="bentConnector3">
            <a:avLst>
              <a:gd fmla="val 50002" name="adj1"/>
            </a:avLst>
          </a:prstGeom>
          <a:noFill/>
          <a:ln cap="flat" cmpd="sng" w="9525">
            <a:solidFill>
              <a:srgbClr val="3D3D3D"/>
            </a:solidFill>
            <a:prstDash val="solid"/>
            <a:round/>
            <a:headEnd len="med" w="med" type="diamond"/>
            <a:tailEnd len="med" w="med" type="diamond"/>
          </a:ln>
        </p:spPr>
      </p:cxnSp>
      <p:cxnSp>
        <p:nvCxnSpPr>
          <p:cNvPr id="402" name="Google Shape;402;p48"/>
          <p:cNvCxnSpPr>
            <a:stCxn id="403" idx="0"/>
            <a:endCxn id="394" idx="2"/>
          </p:cNvCxnSpPr>
          <p:nvPr/>
        </p:nvCxnSpPr>
        <p:spPr>
          <a:xfrm rot="-5400000">
            <a:off x="7109117" y="4136340"/>
            <a:ext cx="1068000" cy="999600"/>
          </a:xfrm>
          <a:prstGeom prst="bentConnector3">
            <a:avLst>
              <a:gd fmla="val 50002" name="adj1"/>
            </a:avLst>
          </a:prstGeom>
          <a:noFill/>
          <a:ln cap="flat" cmpd="sng" w="9525">
            <a:solidFill>
              <a:srgbClr val="3D3D3D"/>
            </a:solidFill>
            <a:prstDash val="solid"/>
            <a:round/>
            <a:headEnd len="med" w="med" type="diamond"/>
            <a:tailEnd len="med" w="med" type="diamond"/>
          </a:ln>
        </p:spPr>
      </p:cxnSp>
      <p:cxnSp>
        <p:nvCxnSpPr>
          <p:cNvPr id="404" name="Google Shape;404;p48"/>
          <p:cNvCxnSpPr>
            <a:stCxn id="396" idx="0"/>
            <a:endCxn id="393" idx="2"/>
          </p:cNvCxnSpPr>
          <p:nvPr/>
        </p:nvCxnSpPr>
        <p:spPr>
          <a:xfrm rot="-5400000">
            <a:off x="4032450" y="1431800"/>
            <a:ext cx="862800" cy="2722200"/>
          </a:xfrm>
          <a:prstGeom prst="bentConnector3">
            <a:avLst>
              <a:gd fmla="val 50006" name="adj1"/>
            </a:avLst>
          </a:prstGeom>
          <a:noFill/>
          <a:ln cap="flat" cmpd="sng" w="9525">
            <a:solidFill>
              <a:srgbClr val="2F2F2F"/>
            </a:solidFill>
            <a:prstDash val="solid"/>
            <a:round/>
            <a:headEnd len="med" w="med" type="diamond"/>
            <a:tailEnd len="med" w="med" type="diamond"/>
          </a:ln>
        </p:spPr>
      </p:cxnSp>
      <p:sp>
        <p:nvSpPr>
          <p:cNvPr id="393" name="Google Shape;393;p48"/>
          <p:cNvSpPr txBox="1"/>
          <p:nvPr/>
        </p:nvSpPr>
        <p:spPr>
          <a:xfrm>
            <a:off x="4728970" y="1483599"/>
            <a:ext cx="2192100" cy="877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1600">
                <a:solidFill>
                  <a:srgbClr val="3D3D3D"/>
                </a:solidFill>
                <a:latin typeface="Roboto"/>
                <a:ea typeface="Roboto"/>
                <a:cs typeface="Roboto"/>
                <a:sym typeface="Roboto"/>
              </a:rPr>
              <a:t>Gains de productivité</a:t>
            </a:r>
            <a:endParaRPr sz="1600">
              <a:solidFill>
                <a:srgbClr val="3D3D3D"/>
              </a:solidFill>
              <a:latin typeface="Roboto"/>
              <a:ea typeface="Roboto"/>
              <a:cs typeface="Roboto"/>
              <a:sym typeface="Roboto"/>
            </a:endParaRPr>
          </a:p>
        </p:txBody>
      </p:sp>
      <p:sp>
        <p:nvSpPr>
          <p:cNvPr id="396" name="Google Shape;396;p48"/>
          <p:cNvSpPr txBox="1"/>
          <p:nvPr/>
        </p:nvSpPr>
        <p:spPr>
          <a:xfrm>
            <a:off x="1476450" y="3224300"/>
            <a:ext cx="3252600" cy="877800"/>
          </a:xfrm>
          <a:prstGeom prst="rect">
            <a:avLst/>
          </a:prstGeom>
          <a:noFill/>
          <a:ln>
            <a:noFill/>
          </a:ln>
        </p:spPr>
        <p:txBody>
          <a:bodyPr anchorCtr="0" anchor="ctr" bIns="121900" lIns="121900" spcFirstLastPara="1" rIns="121900" wrap="square" tIns="121900">
            <a:noAutofit/>
          </a:bodyPr>
          <a:lstStyle/>
          <a:p>
            <a:pPr indent="0" lvl="0" marL="0" rtl="0" algn="ctr">
              <a:lnSpc>
                <a:spcPct val="150000"/>
              </a:lnSpc>
              <a:spcBef>
                <a:spcPts val="1000"/>
              </a:spcBef>
              <a:spcAft>
                <a:spcPts val="0"/>
              </a:spcAft>
              <a:buNone/>
            </a:pPr>
            <a:r>
              <a:rPr lang="fr-FR">
                <a:solidFill>
                  <a:schemeClr val="dk1"/>
                </a:solidFill>
                <a:latin typeface="Open Sans"/>
                <a:ea typeface="Open Sans"/>
                <a:cs typeface="Open Sans"/>
                <a:sym typeface="Open Sans"/>
              </a:rPr>
              <a:t>Produire plus à quantité de travail et capital donné </a:t>
            </a:r>
            <a:endParaRPr sz="1600">
              <a:solidFill>
                <a:srgbClr val="3D3D3D"/>
              </a:solidFill>
              <a:latin typeface="Roboto"/>
              <a:ea typeface="Roboto"/>
              <a:cs typeface="Roboto"/>
              <a:sym typeface="Roboto"/>
            </a:endParaRPr>
          </a:p>
        </p:txBody>
      </p:sp>
      <p:sp>
        <p:nvSpPr>
          <p:cNvPr id="394" name="Google Shape;394;p48"/>
          <p:cNvSpPr txBox="1"/>
          <p:nvPr/>
        </p:nvSpPr>
        <p:spPr>
          <a:xfrm>
            <a:off x="6047275" y="3224300"/>
            <a:ext cx="4191000" cy="877800"/>
          </a:xfrm>
          <a:prstGeom prst="rect">
            <a:avLst/>
          </a:prstGeom>
          <a:noFill/>
          <a:ln>
            <a:noFill/>
          </a:ln>
        </p:spPr>
        <p:txBody>
          <a:bodyPr anchorCtr="0" anchor="ctr" bIns="121900" lIns="121900" spcFirstLastPara="1" rIns="121900" wrap="square" tIns="121900">
            <a:noAutofit/>
          </a:bodyPr>
          <a:lstStyle/>
          <a:p>
            <a:pPr indent="0" lvl="0" marL="0" rtl="0" algn="ctr">
              <a:lnSpc>
                <a:spcPct val="150000"/>
              </a:lnSpc>
              <a:spcBef>
                <a:spcPts val="1000"/>
              </a:spcBef>
              <a:spcAft>
                <a:spcPts val="0"/>
              </a:spcAft>
              <a:buNone/>
            </a:pPr>
            <a:r>
              <a:rPr lang="fr-FR">
                <a:solidFill>
                  <a:schemeClr val="dk1"/>
                </a:solidFill>
                <a:latin typeface="Open Sans"/>
                <a:ea typeface="Open Sans"/>
                <a:cs typeface="Open Sans"/>
                <a:sym typeface="Open Sans"/>
              </a:rPr>
              <a:t>Réduire la quantité de facteurs de production utilisés pour fabriquer une même production</a:t>
            </a:r>
            <a:endParaRPr>
              <a:solidFill>
                <a:srgbClr val="3D3D3D"/>
              </a:solidFill>
              <a:latin typeface="Roboto"/>
              <a:ea typeface="Roboto"/>
              <a:cs typeface="Roboto"/>
              <a:sym typeface="Roboto"/>
            </a:endParaRPr>
          </a:p>
        </p:txBody>
      </p:sp>
      <p:sp>
        <p:nvSpPr>
          <p:cNvPr id="401" name="Google Shape;401;p48"/>
          <p:cNvSpPr txBox="1"/>
          <p:nvPr/>
        </p:nvSpPr>
        <p:spPr>
          <a:xfrm>
            <a:off x="8456414" y="5170140"/>
            <a:ext cx="2192100" cy="877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a:solidFill>
                  <a:srgbClr val="3D3D3D"/>
                </a:solidFill>
                <a:latin typeface="Roboto"/>
                <a:ea typeface="Roboto"/>
                <a:cs typeface="Roboto"/>
                <a:sym typeface="Roboto"/>
              </a:rPr>
              <a:t>Augmenter le chômage / réduire le temps de travail</a:t>
            </a:r>
            <a:endParaRPr>
              <a:solidFill>
                <a:srgbClr val="3D3D3D"/>
              </a:solidFill>
              <a:latin typeface="Roboto"/>
              <a:ea typeface="Roboto"/>
              <a:cs typeface="Roboto"/>
              <a:sym typeface="Roboto"/>
            </a:endParaRPr>
          </a:p>
        </p:txBody>
      </p:sp>
      <p:sp>
        <p:nvSpPr>
          <p:cNvPr id="403" name="Google Shape;403;p48"/>
          <p:cNvSpPr txBox="1"/>
          <p:nvPr/>
        </p:nvSpPr>
        <p:spPr>
          <a:xfrm>
            <a:off x="6047267" y="5170140"/>
            <a:ext cx="2192100" cy="877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a:solidFill>
                  <a:srgbClr val="3D3D3D"/>
                </a:solidFill>
                <a:latin typeface="Roboto"/>
                <a:ea typeface="Roboto"/>
                <a:cs typeface="Roboto"/>
                <a:sym typeface="Roboto"/>
              </a:rPr>
              <a:t>Augmenter la compétitivité (baisse coût de revient)</a:t>
            </a:r>
            <a:endParaRPr>
              <a:solidFill>
                <a:srgbClr val="3D3D3D"/>
              </a:solidFill>
              <a:latin typeface="Roboto"/>
              <a:ea typeface="Roboto"/>
              <a:cs typeface="Roboto"/>
              <a:sym typeface="Roboto"/>
            </a:endParaRPr>
          </a:p>
        </p:txBody>
      </p:sp>
      <p:sp>
        <p:nvSpPr>
          <p:cNvPr id="397" name="Google Shape;397;p48"/>
          <p:cNvSpPr txBox="1"/>
          <p:nvPr/>
        </p:nvSpPr>
        <p:spPr>
          <a:xfrm>
            <a:off x="3410672" y="5170140"/>
            <a:ext cx="2192100" cy="877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a:solidFill>
                  <a:srgbClr val="3D3D3D"/>
                </a:solidFill>
                <a:latin typeface="Roboto"/>
                <a:ea typeface="Roboto"/>
                <a:cs typeface="Roboto"/>
                <a:sym typeface="Roboto"/>
              </a:rPr>
              <a:t>Augmenter les bénéfices</a:t>
            </a:r>
            <a:endParaRPr>
              <a:solidFill>
                <a:srgbClr val="3D3D3D"/>
              </a:solidFill>
              <a:latin typeface="Roboto"/>
              <a:ea typeface="Roboto"/>
              <a:cs typeface="Roboto"/>
              <a:sym typeface="Roboto"/>
            </a:endParaRPr>
          </a:p>
        </p:txBody>
      </p:sp>
      <p:sp>
        <p:nvSpPr>
          <p:cNvPr id="399" name="Google Shape;399;p48"/>
          <p:cNvSpPr txBox="1"/>
          <p:nvPr/>
        </p:nvSpPr>
        <p:spPr>
          <a:xfrm>
            <a:off x="1001525" y="5170140"/>
            <a:ext cx="2192100" cy="877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a:solidFill>
                  <a:srgbClr val="3D3D3D"/>
                </a:solidFill>
                <a:latin typeface="Roboto"/>
                <a:ea typeface="Roboto"/>
                <a:cs typeface="Roboto"/>
                <a:sym typeface="Roboto"/>
              </a:rPr>
              <a:t>Augmenter les salaires </a:t>
            </a:r>
            <a:endParaRPr>
              <a:solidFill>
                <a:srgbClr val="3D3D3D"/>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1"/>
          <p:cNvPicPr preferRelativeResize="0"/>
          <p:nvPr/>
        </p:nvPicPr>
        <p:blipFill rotWithShape="1">
          <a:blip r:embed="rId3">
            <a:alphaModFix/>
          </a:blip>
          <a:srcRect b="26483" l="0" r="0" t="26483"/>
          <a:stretch/>
        </p:blipFill>
        <p:spPr>
          <a:xfrm>
            <a:off x="2" y="0"/>
            <a:ext cx="12192003" cy="6857998"/>
          </a:xfrm>
          <a:prstGeom prst="rect">
            <a:avLst/>
          </a:prstGeom>
          <a:noFill/>
          <a:ln>
            <a:noFill/>
          </a:ln>
        </p:spPr>
      </p:pic>
      <p:sp>
        <p:nvSpPr>
          <p:cNvPr id="230" name="Google Shape;230;p31"/>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p31"/>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1 - Panorama du tissu économique français</a:t>
            </a:r>
            <a:r>
              <a:rPr lang="fr-FR"/>
              <a:t> </a:t>
            </a:r>
            <a:endParaRPr/>
          </a:p>
        </p:txBody>
      </p:sp>
      <p:sp>
        <p:nvSpPr>
          <p:cNvPr id="232" name="Google Shape;232;p31"/>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2 - La production</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9"/>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Le partage de la valeur ajoutée entre salaires, impôts et bénéfices </a:t>
            </a:r>
            <a:br>
              <a:rPr b="1" lang="fr-FR" sz="2300">
                <a:solidFill>
                  <a:srgbClr val="002060"/>
                </a:solidFill>
              </a:rPr>
            </a:br>
            <a:endParaRPr b="1" sz="2300">
              <a:solidFill>
                <a:srgbClr val="002060"/>
              </a:solidFill>
            </a:endParaRPr>
          </a:p>
        </p:txBody>
      </p:sp>
      <p:cxnSp>
        <p:nvCxnSpPr>
          <p:cNvPr id="410" name="Google Shape;410;p4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411" name="Google Shape;411;p49"/>
          <p:cNvPicPr preferRelativeResize="0"/>
          <p:nvPr/>
        </p:nvPicPr>
        <p:blipFill rotWithShape="1">
          <a:blip r:embed="rId3">
            <a:alphaModFix/>
          </a:blip>
          <a:srcRect b="0" l="0" r="0" t="0"/>
          <a:stretch/>
        </p:blipFill>
        <p:spPr>
          <a:xfrm>
            <a:off x="64487" y="1973188"/>
            <a:ext cx="5513025" cy="3871587"/>
          </a:xfrm>
          <a:prstGeom prst="rect">
            <a:avLst/>
          </a:prstGeom>
          <a:noFill/>
          <a:ln cap="flat" cmpd="sng" w="9525">
            <a:solidFill>
              <a:schemeClr val="lt1"/>
            </a:solidFill>
            <a:prstDash val="solid"/>
            <a:round/>
            <a:headEnd len="sm" w="sm" type="none"/>
            <a:tailEnd len="sm" w="sm" type="none"/>
          </a:ln>
        </p:spPr>
      </p:pic>
      <p:sp>
        <p:nvSpPr>
          <p:cNvPr id="412" name="Google Shape;412;p49"/>
          <p:cNvSpPr txBox="1"/>
          <p:nvPr/>
        </p:nvSpPr>
        <p:spPr>
          <a:xfrm>
            <a:off x="5730125" y="1411700"/>
            <a:ext cx="6291600" cy="53256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SzPts val="1100"/>
              <a:buNone/>
            </a:pPr>
            <a:r>
              <a:rPr b="1" lang="fr-FR" sz="1600">
                <a:solidFill>
                  <a:schemeClr val="dk1"/>
                </a:solidFill>
                <a:latin typeface="Montserrat"/>
                <a:ea typeface="Montserrat"/>
                <a:cs typeface="Montserrat"/>
                <a:sym typeface="Montserrat"/>
              </a:rPr>
              <a:t>Comment s’explique le partage de la valeur ajoutée ?</a:t>
            </a:r>
            <a:endParaRPr b="1" sz="16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b="1" lang="fr-FR">
                <a:solidFill>
                  <a:schemeClr val="dk1"/>
                </a:solidFill>
                <a:latin typeface="Montserrat"/>
                <a:ea typeface="Montserrat"/>
                <a:cs typeface="Montserrat"/>
                <a:sym typeface="Montserrat"/>
              </a:rPr>
              <a:t>1- Les choix de production </a:t>
            </a:r>
            <a:endParaRPr b="1">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lang="fr-FR">
                <a:solidFill>
                  <a:schemeClr val="dk1"/>
                </a:solidFill>
                <a:latin typeface="Montserrat"/>
                <a:ea typeface="Montserrat"/>
                <a:cs typeface="Montserrat"/>
                <a:sym typeface="Montserrat"/>
              </a:rPr>
              <a:t>Plus la production est intensive en capital, plus une part importante de la VA va rémunérer les apporteurs de capitaux (actionnaires, banques). </a:t>
            </a:r>
            <a:endParaRPr>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b="1" lang="fr-FR">
                <a:solidFill>
                  <a:schemeClr val="dk1"/>
                </a:solidFill>
                <a:latin typeface="Montserrat"/>
                <a:ea typeface="Montserrat"/>
                <a:cs typeface="Montserrat"/>
                <a:sym typeface="Montserrat"/>
              </a:rPr>
              <a:t>2 - Les gains de productivité</a:t>
            </a:r>
            <a:endParaRPr b="1">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lang="fr-FR">
                <a:solidFill>
                  <a:schemeClr val="dk1"/>
                </a:solidFill>
                <a:latin typeface="Montserrat"/>
                <a:ea typeface="Montserrat"/>
                <a:cs typeface="Montserrat"/>
                <a:sym typeface="Montserrat"/>
              </a:rPr>
              <a:t>Les gains de productivité donnent des marges de manœuvre pour augmenter sa rémunération d’un facteur de production sans affaiblir la rémunération de l’autre facteur de production ou devoir augmenter les prix de vente (i.e. ↘ compétitivité).</a:t>
            </a:r>
            <a:endParaRPr>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b="1" lang="fr-FR">
                <a:solidFill>
                  <a:schemeClr val="dk1"/>
                </a:solidFill>
                <a:latin typeface="Montserrat"/>
                <a:ea typeface="Montserrat"/>
                <a:cs typeface="Montserrat"/>
                <a:sym typeface="Montserrat"/>
              </a:rPr>
              <a:t>3 - Le rapport de force entre salariés et employeurs</a:t>
            </a:r>
            <a:endParaRPr>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SzPts val="1100"/>
              <a:buNone/>
            </a:pPr>
            <a:r>
              <a:rPr lang="fr-FR">
                <a:solidFill>
                  <a:schemeClr val="dk1"/>
                </a:solidFill>
                <a:latin typeface="Montserrat"/>
                <a:ea typeface="Montserrat"/>
                <a:cs typeface="Montserrat"/>
                <a:sym typeface="Montserrat"/>
              </a:rPr>
              <a:t>Ce dernier est fonction des conditions économiques et notamment du taux de chômage. Il conditionne la capacité à négocier une part importante de la valeur ajoutée créée.</a:t>
            </a:r>
            <a:endParaRPr b="1" sz="600">
              <a:latin typeface="Montserrat"/>
              <a:ea typeface="Montserrat"/>
              <a:cs typeface="Montserrat"/>
              <a:sym typeface="Montserrat"/>
            </a:endParaRPr>
          </a:p>
        </p:txBody>
      </p:sp>
      <p:sp>
        <p:nvSpPr>
          <p:cNvPr id="413" name="Google Shape;413;p49"/>
          <p:cNvSpPr txBox="1"/>
          <p:nvPr/>
        </p:nvSpPr>
        <p:spPr>
          <a:xfrm>
            <a:off x="102100" y="1411688"/>
            <a:ext cx="5437800" cy="431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1000"/>
              </a:spcBef>
              <a:spcAft>
                <a:spcPts val="0"/>
              </a:spcAft>
              <a:buNone/>
            </a:pPr>
            <a:r>
              <a:rPr b="1" lang="fr-FR" sz="1600">
                <a:solidFill>
                  <a:schemeClr val="dk1"/>
                </a:solidFill>
                <a:latin typeface="Montserrat"/>
                <a:ea typeface="Montserrat"/>
                <a:cs typeface="Montserrat"/>
                <a:sym typeface="Montserrat"/>
              </a:rPr>
              <a:t>Les bénéficiaires </a:t>
            </a:r>
            <a:r>
              <a:rPr b="1" lang="fr-FR" sz="1600">
                <a:solidFill>
                  <a:schemeClr val="dk1"/>
                </a:solidFill>
                <a:latin typeface="Montserrat"/>
                <a:ea typeface="Montserrat"/>
                <a:cs typeface="Montserrat"/>
                <a:sym typeface="Montserrat"/>
              </a:rPr>
              <a:t>de la valeur ajoutée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0"/>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Le partage de la valeur ajoutée entre salaires, impôts et bénéfices </a:t>
            </a:r>
            <a:br>
              <a:rPr b="1" lang="fr-FR" sz="2300">
                <a:solidFill>
                  <a:srgbClr val="002060"/>
                </a:solidFill>
              </a:rPr>
            </a:br>
            <a:endParaRPr b="1" sz="2300">
              <a:solidFill>
                <a:srgbClr val="002060"/>
              </a:solidFill>
            </a:endParaRPr>
          </a:p>
        </p:txBody>
      </p:sp>
      <p:cxnSp>
        <p:nvCxnSpPr>
          <p:cNvPr id="419" name="Google Shape;419;p50"/>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20" name="Google Shape;420;p50"/>
          <p:cNvSpPr txBox="1"/>
          <p:nvPr/>
        </p:nvSpPr>
        <p:spPr>
          <a:xfrm>
            <a:off x="783400" y="1412013"/>
            <a:ext cx="5617800" cy="6309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SzPts val="1100"/>
              <a:buNone/>
            </a:pPr>
            <a:r>
              <a:rPr b="1" lang="fr-FR" sz="1800">
                <a:solidFill>
                  <a:schemeClr val="dk1"/>
                </a:solidFill>
                <a:latin typeface="Montserrat"/>
                <a:ea typeface="Montserrat"/>
                <a:cs typeface="Montserrat"/>
                <a:sym typeface="Montserrat"/>
              </a:rPr>
              <a:t>L</a:t>
            </a:r>
            <a:r>
              <a:rPr b="1" lang="fr-FR" sz="1800">
                <a:solidFill>
                  <a:schemeClr val="dk1"/>
                </a:solidFill>
                <a:latin typeface="Montserrat"/>
                <a:ea typeface="Montserrat"/>
                <a:cs typeface="Montserrat"/>
                <a:sym typeface="Montserrat"/>
              </a:rPr>
              <a:t>e cas de la France </a:t>
            </a:r>
            <a:endParaRPr b="1" sz="18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800">
              <a:latin typeface="Montserrat"/>
              <a:ea typeface="Montserrat"/>
              <a:cs typeface="Montserrat"/>
              <a:sym typeface="Montserrat"/>
            </a:endParaRPr>
          </a:p>
        </p:txBody>
      </p:sp>
      <p:pic>
        <p:nvPicPr>
          <p:cNvPr id="421" name="Google Shape;421;p50"/>
          <p:cNvPicPr preferRelativeResize="0"/>
          <p:nvPr/>
        </p:nvPicPr>
        <p:blipFill rotWithShape="1">
          <a:blip r:embed="rId3">
            <a:alphaModFix/>
          </a:blip>
          <a:srcRect b="0" l="0" r="0" t="0"/>
          <a:stretch/>
        </p:blipFill>
        <p:spPr>
          <a:xfrm>
            <a:off x="6025775" y="2235448"/>
            <a:ext cx="5768100" cy="3367125"/>
          </a:xfrm>
          <a:prstGeom prst="rect">
            <a:avLst/>
          </a:prstGeom>
          <a:noFill/>
          <a:ln>
            <a:noFill/>
          </a:ln>
        </p:spPr>
      </p:pic>
      <p:pic>
        <p:nvPicPr>
          <p:cNvPr id="422" name="Google Shape;422;p50"/>
          <p:cNvPicPr preferRelativeResize="0"/>
          <p:nvPr/>
        </p:nvPicPr>
        <p:blipFill>
          <a:blip r:embed="rId4">
            <a:alphaModFix/>
          </a:blip>
          <a:stretch>
            <a:fillRect/>
          </a:stretch>
        </p:blipFill>
        <p:spPr>
          <a:xfrm>
            <a:off x="340475" y="2294811"/>
            <a:ext cx="5389650" cy="32484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1"/>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Productivité et emploi, des relations complexes</a:t>
            </a:r>
            <a:br>
              <a:rPr b="1" lang="fr-FR" sz="2300">
                <a:solidFill>
                  <a:srgbClr val="002060"/>
                </a:solidFill>
              </a:rPr>
            </a:br>
            <a:endParaRPr b="1" sz="2300">
              <a:solidFill>
                <a:srgbClr val="002060"/>
              </a:solidFill>
            </a:endParaRPr>
          </a:p>
        </p:txBody>
      </p:sp>
      <p:cxnSp>
        <p:nvCxnSpPr>
          <p:cNvPr id="428" name="Google Shape;428;p5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29" name="Google Shape;429;p51"/>
          <p:cNvSpPr txBox="1"/>
          <p:nvPr/>
        </p:nvSpPr>
        <p:spPr>
          <a:xfrm>
            <a:off x="783400" y="1412025"/>
            <a:ext cx="9525000" cy="6309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SzPts val="1100"/>
              <a:buNone/>
            </a:pPr>
            <a:r>
              <a:rPr b="1" lang="fr-FR" sz="1800">
                <a:solidFill>
                  <a:schemeClr val="dk1"/>
                </a:solidFill>
                <a:latin typeface="Montserrat"/>
                <a:ea typeface="Montserrat"/>
                <a:cs typeface="Montserrat"/>
                <a:sym typeface="Montserrat"/>
              </a:rPr>
              <a:t>La productivité est une menace pour l’emploi des non qualifiés</a:t>
            </a:r>
            <a:endParaRPr b="1" sz="18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800">
              <a:latin typeface="Montserrat"/>
              <a:ea typeface="Montserrat"/>
              <a:cs typeface="Montserrat"/>
              <a:sym typeface="Montserrat"/>
            </a:endParaRPr>
          </a:p>
        </p:txBody>
      </p:sp>
      <p:pic>
        <p:nvPicPr>
          <p:cNvPr descr="Une image contenant texte, transport&#10;&#10;Description générée automatiquement" id="430" name="Google Shape;430;p51"/>
          <p:cNvPicPr preferRelativeResize="0"/>
          <p:nvPr/>
        </p:nvPicPr>
        <p:blipFill rotWithShape="1">
          <a:blip r:embed="rId3">
            <a:alphaModFix/>
          </a:blip>
          <a:srcRect b="0" l="0" r="0" t="0"/>
          <a:stretch/>
        </p:blipFill>
        <p:spPr>
          <a:xfrm>
            <a:off x="783400" y="3681625"/>
            <a:ext cx="4210574" cy="2953325"/>
          </a:xfrm>
          <a:prstGeom prst="rect">
            <a:avLst/>
          </a:prstGeom>
          <a:noFill/>
          <a:ln>
            <a:noFill/>
          </a:ln>
        </p:spPr>
      </p:pic>
      <p:sp>
        <p:nvSpPr>
          <p:cNvPr id="431" name="Google Shape;431;p51"/>
          <p:cNvSpPr txBox="1"/>
          <p:nvPr/>
        </p:nvSpPr>
        <p:spPr>
          <a:xfrm>
            <a:off x="340125" y="2042925"/>
            <a:ext cx="4990800" cy="15750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None/>
            </a:pPr>
            <a:r>
              <a:rPr b="1" lang="fr-FR" sz="1600">
                <a:solidFill>
                  <a:srgbClr val="0070C0"/>
                </a:solidFill>
                <a:latin typeface="Montserrat"/>
                <a:ea typeface="Montserrat"/>
                <a:cs typeface="Montserrat"/>
                <a:sym typeface="Montserrat"/>
              </a:rPr>
              <a:t>L’intuition </a:t>
            </a:r>
            <a:endParaRPr b="1" sz="1600">
              <a:solidFill>
                <a:srgbClr val="0070C0"/>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600">
                <a:solidFill>
                  <a:srgbClr val="0070C0"/>
                </a:solidFill>
                <a:latin typeface="Montserrat"/>
                <a:ea typeface="Montserrat"/>
                <a:cs typeface="Montserrat"/>
                <a:sym typeface="Montserrat"/>
              </a:rPr>
              <a:t>A partir du document </a:t>
            </a:r>
            <a:r>
              <a:rPr lang="fr-FR" sz="1600" u="sng">
                <a:solidFill>
                  <a:schemeClr val="hlink"/>
                </a:solidFill>
                <a:latin typeface="Montserrat"/>
                <a:ea typeface="Montserrat"/>
                <a:cs typeface="Montserrat"/>
                <a:sym typeface="Montserrat"/>
                <a:hlinkClick r:id="rId4"/>
              </a:rPr>
              <a:t>“le progrès technique détruit-il des emplois </a:t>
            </a:r>
            <a:r>
              <a:rPr lang="fr-FR" sz="1600" u="sng">
                <a:solidFill>
                  <a:schemeClr val="hlink"/>
                </a:solidFill>
                <a:latin typeface="Montserrat"/>
                <a:ea typeface="Montserrat"/>
                <a:cs typeface="Montserrat"/>
                <a:sym typeface="Montserrat"/>
                <a:hlinkClick r:id="rId5"/>
              </a:rPr>
              <a:t>?", </a:t>
            </a:r>
            <a:r>
              <a:rPr lang="fr-FR" sz="1600">
                <a:solidFill>
                  <a:srgbClr val="0070C0"/>
                </a:solidFill>
                <a:uFill>
                  <a:noFill/>
                </a:uFill>
                <a:latin typeface="Montserrat"/>
                <a:ea typeface="Montserrat"/>
                <a:cs typeface="Montserrat"/>
                <a:sym typeface="Montserrat"/>
                <a:hlinkClick r:id="rId6">
                  <a:extLst>
                    <a:ext uri="{A12FA001-AC4F-418D-AE19-62706E023703}">
                      <ahyp:hlinkClr val="tx"/>
                    </a:ext>
                  </a:extLst>
                </a:hlinkClick>
              </a:rPr>
              <a:t>expliquez</a:t>
            </a:r>
            <a:r>
              <a:rPr lang="fr-FR" sz="1600">
                <a:solidFill>
                  <a:srgbClr val="0070C0"/>
                </a:solidFill>
                <a:latin typeface="Montserrat"/>
                <a:ea typeface="Montserrat"/>
                <a:cs typeface="Montserrat"/>
                <a:sym typeface="Montserrat"/>
              </a:rPr>
              <a:t> en quoi le progrès technique peut </a:t>
            </a:r>
            <a:r>
              <a:rPr b="1" lang="fr-FR" sz="1600">
                <a:solidFill>
                  <a:srgbClr val="0070C0"/>
                </a:solidFill>
                <a:latin typeface="Montserrat"/>
                <a:ea typeface="Montserrat"/>
                <a:cs typeface="Montserrat"/>
                <a:sym typeface="Montserrat"/>
              </a:rPr>
              <a:t>détruire </a:t>
            </a:r>
            <a:r>
              <a:rPr lang="fr-FR" sz="1600">
                <a:solidFill>
                  <a:srgbClr val="0070C0"/>
                </a:solidFill>
                <a:latin typeface="Montserrat"/>
                <a:ea typeface="Montserrat"/>
                <a:cs typeface="Montserrat"/>
                <a:sym typeface="Montserrat"/>
              </a:rPr>
              <a:t>des emplois. </a:t>
            </a:r>
            <a:endParaRPr b="1" sz="600">
              <a:solidFill>
                <a:srgbClr val="0070C0"/>
              </a:solidFill>
              <a:latin typeface="Montserrat"/>
              <a:ea typeface="Montserrat"/>
              <a:cs typeface="Montserrat"/>
              <a:sym typeface="Montserrat"/>
            </a:endParaRPr>
          </a:p>
        </p:txBody>
      </p:sp>
      <p:pic>
        <p:nvPicPr>
          <p:cNvPr id="432" name="Google Shape;432;p51"/>
          <p:cNvPicPr preferRelativeResize="0"/>
          <p:nvPr/>
        </p:nvPicPr>
        <p:blipFill>
          <a:blip r:embed="rId7">
            <a:alphaModFix/>
          </a:blip>
          <a:stretch>
            <a:fillRect/>
          </a:stretch>
        </p:blipFill>
        <p:spPr>
          <a:xfrm>
            <a:off x="5730125" y="3430250"/>
            <a:ext cx="6702600" cy="2548100"/>
          </a:xfrm>
          <a:prstGeom prst="rect">
            <a:avLst/>
          </a:prstGeom>
          <a:noFill/>
          <a:ln>
            <a:noFill/>
          </a:ln>
        </p:spPr>
      </p:pic>
      <p:sp>
        <p:nvSpPr>
          <p:cNvPr id="433" name="Google Shape;433;p51"/>
          <p:cNvSpPr txBox="1"/>
          <p:nvPr/>
        </p:nvSpPr>
        <p:spPr>
          <a:xfrm>
            <a:off x="5959000" y="2093075"/>
            <a:ext cx="6048000" cy="8364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None/>
            </a:pPr>
            <a:r>
              <a:rPr b="1" lang="fr-FR" sz="1600">
                <a:solidFill>
                  <a:schemeClr val="dk1"/>
                </a:solidFill>
                <a:latin typeface="Montserrat"/>
                <a:ea typeface="Montserrat"/>
                <a:cs typeface="Montserrat"/>
                <a:sym typeface="Montserrat"/>
              </a:rPr>
              <a:t>Les chiffres </a:t>
            </a:r>
            <a:endParaRPr b="1" sz="16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600">
                <a:solidFill>
                  <a:schemeClr val="dk1"/>
                </a:solidFill>
                <a:latin typeface="Montserrat"/>
                <a:ea typeface="Montserrat"/>
                <a:cs typeface="Montserrat"/>
                <a:sym typeface="Montserrat"/>
              </a:rPr>
              <a:t>Le différentiel de chômage entre qualifiés et non qualifiés</a:t>
            </a:r>
            <a:endParaRPr b="1" sz="600">
              <a:solidFill>
                <a:schemeClr val="dk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2"/>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Productivité et emploi, des relations complexes</a:t>
            </a:r>
            <a:br>
              <a:rPr b="1" lang="fr-FR" sz="2300">
                <a:solidFill>
                  <a:srgbClr val="002060"/>
                </a:solidFill>
              </a:rPr>
            </a:br>
            <a:endParaRPr b="1" sz="2300">
              <a:solidFill>
                <a:srgbClr val="002060"/>
              </a:solidFill>
            </a:endParaRPr>
          </a:p>
        </p:txBody>
      </p:sp>
      <p:cxnSp>
        <p:nvCxnSpPr>
          <p:cNvPr id="439" name="Google Shape;439;p5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40" name="Google Shape;440;p52"/>
          <p:cNvSpPr txBox="1"/>
          <p:nvPr/>
        </p:nvSpPr>
        <p:spPr>
          <a:xfrm>
            <a:off x="783400" y="1412025"/>
            <a:ext cx="9525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fr-FR" sz="1800">
                <a:solidFill>
                  <a:schemeClr val="dk1"/>
                </a:solidFill>
                <a:latin typeface="Montserrat"/>
                <a:ea typeface="Montserrat"/>
                <a:cs typeface="Montserrat"/>
                <a:sym typeface="Montserrat"/>
              </a:rPr>
              <a:t>La productivité, une source de nouveaux emplois, de meilleure qualité</a:t>
            </a:r>
            <a:endParaRPr b="1" sz="800">
              <a:latin typeface="Montserrat"/>
              <a:ea typeface="Montserrat"/>
              <a:cs typeface="Montserrat"/>
              <a:sym typeface="Montserrat"/>
            </a:endParaRPr>
          </a:p>
        </p:txBody>
      </p:sp>
      <p:sp>
        <p:nvSpPr>
          <p:cNvPr id="441" name="Google Shape;441;p52"/>
          <p:cNvSpPr txBox="1"/>
          <p:nvPr/>
        </p:nvSpPr>
        <p:spPr>
          <a:xfrm>
            <a:off x="340125" y="2042925"/>
            <a:ext cx="4990800" cy="15750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None/>
            </a:pPr>
            <a:r>
              <a:rPr b="1" lang="fr-FR" sz="1600">
                <a:solidFill>
                  <a:srgbClr val="0070C0"/>
                </a:solidFill>
                <a:latin typeface="Montserrat"/>
                <a:ea typeface="Montserrat"/>
                <a:cs typeface="Montserrat"/>
                <a:sym typeface="Montserrat"/>
              </a:rPr>
              <a:t>L’intuition</a:t>
            </a:r>
            <a:r>
              <a:rPr b="1" lang="fr-FR" sz="1600">
                <a:solidFill>
                  <a:srgbClr val="0070C0"/>
                </a:solidFill>
                <a:latin typeface="Montserrat"/>
                <a:ea typeface="Montserrat"/>
                <a:cs typeface="Montserrat"/>
                <a:sym typeface="Montserrat"/>
              </a:rPr>
              <a:t> </a:t>
            </a:r>
            <a:endParaRPr b="1" sz="1600">
              <a:solidFill>
                <a:srgbClr val="0070C0"/>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600">
                <a:solidFill>
                  <a:srgbClr val="0070C0"/>
                </a:solidFill>
                <a:latin typeface="Montserrat"/>
                <a:ea typeface="Montserrat"/>
                <a:cs typeface="Montserrat"/>
                <a:sym typeface="Montserrat"/>
              </a:rPr>
              <a:t>A partir du document </a:t>
            </a:r>
            <a:r>
              <a:rPr lang="fr-FR" sz="1600" u="sng">
                <a:solidFill>
                  <a:schemeClr val="hlink"/>
                </a:solidFill>
                <a:latin typeface="Montserrat"/>
                <a:ea typeface="Montserrat"/>
                <a:cs typeface="Montserrat"/>
                <a:sym typeface="Montserrat"/>
                <a:hlinkClick r:id="rId3"/>
              </a:rPr>
              <a:t>“</a:t>
            </a:r>
            <a:r>
              <a:rPr lang="fr-FR" sz="1600" u="sng">
                <a:solidFill>
                  <a:schemeClr val="hlink"/>
                </a:solidFill>
                <a:latin typeface="Montserrat"/>
                <a:ea typeface="Montserrat"/>
                <a:cs typeface="Montserrat"/>
                <a:sym typeface="Montserrat"/>
                <a:hlinkClick r:id="rId4"/>
              </a:rPr>
              <a:t>le progrès technique détruit-il des emplois ?”,</a:t>
            </a:r>
            <a:r>
              <a:rPr lang="fr-FR" sz="1600">
                <a:solidFill>
                  <a:srgbClr val="0070C0"/>
                </a:solidFill>
                <a:latin typeface="Montserrat"/>
                <a:ea typeface="Montserrat"/>
                <a:cs typeface="Montserrat"/>
                <a:sym typeface="Montserrat"/>
              </a:rPr>
              <a:t>, expliquez en quoi le progrès technique peut</a:t>
            </a:r>
            <a:r>
              <a:rPr b="1" lang="fr-FR" sz="1600">
                <a:solidFill>
                  <a:srgbClr val="0070C0"/>
                </a:solidFill>
                <a:latin typeface="Montserrat"/>
                <a:ea typeface="Montserrat"/>
                <a:cs typeface="Montserrat"/>
                <a:sym typeface="Montserrat"/>
              </a:rPr>
              <a:t> créer </a:t>
            </a:r>
            <a:r>
              <a:rPr lang="fr-FR" sz="1600">
                <a:solidFill>
                  <a:srgbClr val="0070C0"/>
                </a:solidFill>
                <a:latin typeface="Montserrat"/>
                <a:ea typeface="Montserrat"/>
                <a:cs typeface="Montserrat"/>
                <a:sym typeface="Montserrat"/>
              </a:rPr>
              <a:t>des emplois. </a:t>
            </a:r>
            <a:endParaRPr b="1" sz="600">
              <a:solidFill>
                <a:srgbClr val="0070C0"/>
              </a:solidFill>
              <a:latin typeface="Montserrat"/>
              <a:ea typeface="Montserrat"/>
              <a:cs typeface="Montserrat"/>
              <a:sym typeface="Montserrat"/>
            </a:endParaRPr>
          </a:p>
        </p:txBody>
      </p:sp>
      <p:sp>
        <p:nvSpPr>
          <p:cNvPr id="442" name="Google Shape;442;p52"/>
          <p:cNvSpPr txBox="1"/>
          <p:nvPr/>
        </p:nvSpPr>
        <p:spPr>
          <a:xfrm>
            <a:off x="5959000" y="2093075"/>
            <a:ext cx="6048000" cy="3387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None/>
            </a:pPr>
            <a:r>
              <a:rPr b="1" lang="fr-FR" sz="1600">
                <a:solidFill>
                  <a:schemeClr val="dk1"/>
                </a:solidFill>
                <a:latin typeface="Montserrat"/>
                <a:ea typeface="Montserrat"/>
                <a:cs typeface="Montserrat"/>
                <a:sym typeface="Montserrat"/>
              </a:rPr>
              <a:t>L’effet de déversement </a:t>
            </a:r>
            <a:endParaRPr b="1" sz="600">
              <a:solidFill>
                <a:schemeClr val="dk1"/>
              </a:solidFill>
              <a:latin typeface="Montserrat"/>
              <a:ea typeface="Montserrat"/>
              <a:cs typeface="Montserrat"/>
              <a:sym typeface="Montserrat"/>
            </a:endParaRPr>
          </a:p>
        </p:txBody>
      </p:sp>
      <p:pic>
        <p:nvPicPr>
          <p:cNvPr id="443" name="Google Shape;443;p52"/>
          <p:cNvPicPr preferRelativeResize="0"/>
          <p:nvPr/>
        </p:nvPicPr>
        <p:blipFill>
          <a:blip r:embed="rId5">
            <a:alphaModFix/>
          </a:blip>
          <a:stretch>
            <a:fillRect/>
          </a:stretch>
        </p:blipFill>
        <p:spPr>
          <a:xfrm>
            <a:off x="783399" y="3743300"/>
            <a:ext cx="4017201" cy="2814075"/>
          </a:xfrm>
          <a:prstGeom prst="rect">
            <a:avLst/>
          </a:prstGeom>
          <a:noFill/>
          <a:ln>
            <a:noFill/>
          </a:ln>
        </p:spPr>
      </p:pic>
      <p:pic>
        <p:nvPicPr>
          <p:cNvPr id="444" name="Google Shape;444;p52"/>
          <p:cNvPicPr preferRelativeResize="0"/>
          <p:nvPr/>
        </p:nvPicPr>
        <p:blipFill rotWithShape="1">
          <a:blip r:embed="rId6">
            <a:alphaModFix/>
          </a:blip>
          <a:srcRect b="21640" l="1100" r="-1099" t="-21640"/>
          <a:stretch/>
        </p:blipFill>
        <p:spPr>
          <a:xfrm>
            <a:off x="5330925" y="2033200"/>
            <a:ext cx="6847926" cy="289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3"/>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3500">
                <a:solidFill>
                  <a:schemeClr val="dk2"/>
                </a:solidFill>
                <a:latin typeface="Montserrat"/>
                <a:ea typeface="Montserrat"/>
                <a:cs typeface="Montserrat"/>
                <a:sym typeface="Montserrat"/>
              </a:rPr>
            </a:br>
            <a:r>
              <a:rPr b="1" lang="fr-FR" sz="2300">
                <a:solidFill>
                  <a:schemeClr val="dk2"/>
                </a:solidFill>
                <a:latin typeface="Montserrat"/>
                <a:ea typeface="Montserrat"/>
                <a:cs typeface="Montserrat"/>
                <a:sym typeface="Montserrat"/>
              </a:rPr>
              <a:t>La productivité, un levier pour réduire le temps de travail</a:t>
            </a:r>
            <a:br>
              <a:rPr b="1" lang="fr-FR" sz="2300">
                <a:solidFill>
                  <a:srgbClr val="002060"/>
                </a:solidFill>
              </a:rPr>
            </a:br>
            <a:endParaRPr b="1" sz="2300">
              <a:solidFill>
                <a:srgbClr val="002060"/>
              </a:solidFill>
            </a:endParaRPr>
          </a:p>
        </p:txBody>
      </p:sp>
      <p:cxnSp>
        <p:nvCxnSpPr>
          <p:cNvPr id="450" name="Google Shape;450;p5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51" name="Google Shape;451;p53"/>
          <p:cNvSpPr txBox="1"/>
          <p:nvPr/>
        </p:nvSpPr>
        <p:spPr>
          <a:xfrm>
            <a:off x="529300" y="1412025"/>
            <a:ext cx="107694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Font typeface="Arial"/>
              <a:buNone/>
            </a:pPr>
            <a:r>
              <a:rPr b="1" lang="fr-FR" sz="1800">
                <a:solidFill>
                  <a:schemeClr val="dk1"/>
                </a:solidFill>
                <a:latin typeface="Montserrat"/>
                <a:ea typeface="Montserrat"/>
                <a:cs typeface="Montserrat"/>
                <a:sym typeface="Montserrat"/>
              </a:rPr>
              <a:t>Le temps de travail a été divisé par deux en un siècle… grâce à l’explosion des gains de productivité. </a:t>
            </a:r>
            <a:endParaRPr b="1" sz="800">
              <a:latin typeface="Montserrat"/>
              <a:ea typeface="Montserrat"/>
              <a:cs typeface="Montserrat"/>
              <a:sym typeface="Montserrat"/>
            </a:endParaRPr>
          </a:p>
        </p:txBody>
      </p:sp>
      <p:pic>
        <p:nvPicPr>
          <p:cNvPr id="452" name="Google Shape;452;p53"/>
          <p:cNvPicPr preferRelativeResize="0"/>
          <p:nvPr/>
        </p:nvPicPr>
        <p:blipFill rotWithShape="1">
          <a:blip r:embed="rId3">
            <a:alphaModFix/>
          </a:blip>
          <a:srcRect b="0" l="0" r="0" t="0"/>
          <a:stretch/>
        </p:blipFill>
        <p:spPr>
          <a:xfrm>
            <a:off x="1056322" y="2943746"/>
            <a:ext cx="3838575" cy="3019425"/>
          </a:xfrm>
          <a:prstGeom prst="rect">
            <a:avLst/>
          </a:prstGeom>
          <a:noFill/>
          <a:ln>
            <a:noFill/>
          </a:ln>
        </p:spPr>
      </p:pic>
      <p:sp>
        <p:nvSpPr>
          <p:cNvPr id="453" name="Google Shape;453;p53"/>
          <p:cNvSpPr txBox="1"/>
          <p:nvPr/>
        </p:nvSpPr>
        <p:spPr>
          <a:xfrm>
            <a:off x="169544" y="2420526"/>
            <a:ext cx="5703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Rockwell"/>
                <a:ea typeface="Rockwell"/>
                <a:cs typeface="Rockwell"/>
                <a:sym typeface="Rockwell"/>
              </a:rPr>
              <a:t>Evolution de la durée annuelle du travail en France, </a:t>
            </a:r>
            <a:endParaRPr/>
          </a:p>
          <a:p>
            <a:pPr indent="0" lvl="0" marL="0" marR="0" rtl="0" algn="l">
              <a:spcBef>
                <a:spcPts val="0"/>
              </a:spcBef>
              <a:spcAft>
                <a:spcPts val="0"/>
              </a:spcAft>
              <a:buNone/>
            </a:pPr>
            <a:r>
              <a:rPr b="1" lang="fr-FR" sz="1400">
                <a:solidFill>
                  <a:schemeClr val="dk1"/>
                </a:solidFill>
                <a:latin typeface="Rockwell"/>
                <a:ea typeface="Rockwell"/>
                <a:cs typeface="Rockwell"/>
                <a:sym typeface="Rockwell"/>
              </a:rPr>
              <a:t>en heures </a:t>
            </a:r>
            <a:endParaRPr/>
          </a:p>
        </p:txBody>
      </p:sp>
      <p:pic>
        <p:nvPicPr>
          <p:cNvPr id="454" name="Google Shape;454;p53"/>
          <p:cNvPicPr preferRelativeResize="0"/>
          <p:nvPr/>
        </p:nvPicPr>
        <p:blipFill rotWithShape="1">
          <a:blip r:embed="rId4">
            <a:alphaModFix/>
          </a:blip>
          <a:srcRect b="0" l="0" r="0" t="0"/>
          <a:stretch/>
        </p:blipFill>
        <p:spPr>
          <a:xfrm>
            <a:off x="5873434" y="2340516"/>
            <a:ext cx="5760721" cy="393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Des entreprises mais pas que…  </a:t>
            </a:r>
            <a:br>
              <a:rPr b="1" lang="fr-FR" sz="3200">
                <a:solidFill>
                  <a:srgbClr val="002060"/>
                </a:solidFill>
              </a:rPr>
            </a:br>
            <a:endParaRPr b="1" sz="3200">
              <a:solidFill>
                <a:srgbClr val="002060"/>
              </a:solidFill>
            </a:endParaRPr>
          </a:p>
        </p:txBody>
      </p:sp>
      <p:sp>
        <p:nvSpPr>
          <p:cNvPr id="238" name="Google Shape;238;p32"/>
          <p:cNvSpPr txBox="1"/>
          <p:nvPr/>
        </p:nvSpPr>
        <p:spPr>
          <a:xfrm>
            <a:off x="2335550" y="1656691"/>
            <a:ext cx="8014500" cy="1349100"/>
          </a:xfrm>
          <a:prstGeom prst="rect">
            <a:avLst/>
          </a:prstGeom>
          <a:noFill/>
          <a:ln>
            <a:noFill/>
          </a:ln>
        </p:spPr>
        <p:txBody>
          <a:bodyPr anchorCtr="0" anchor="ctr" bIns="91425" lIns="91425" spcFirstLastPara="1" rIns="91425" wrap="square" tIns="91425">
            <a:norm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Les entreprises, 85% de la production nationale </a:t>
            </a:r>
            <a:endParaRPr b="1" sz="21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Clr>
                <a:schemeClr val="dk1"/>
              </a:buClr>
              <a:buSzPts val="1100"/>
              <a:buFont typeface="Arial"/>
              <a:buNone/>
            </a:pPr>
            <a:r>
              <a:rPr lang="fr-FR" sz="1300">
                <a:solidFill>
                  <a:schemeClr val="dk1"/>
                </a:solidFill>
                <a:latin typeface="Open Sans"/>
                <a:ea typeface="Open Sans"/>
                <a:cs typeface="Open Sans"/>
                <a:sym typeface="Open Sans"/>
              </a:rPr>
              <a:t>La production est aujourd’hui le fait, majoritairement, des entreprises. De l’ordre de 85% de la production nationale chaque année</a:t>
            </a:r>
            <a:endParaRPr b="1" sz="2300">
              <a:solidFill>
                <a:schemeClr val="dk1"/>
              </a:solidFill>
              <a:latin typeface="Montserrat"/>
              <a:ea typeface="Montserrat"/>
              <a:cs typeface="Montserrat"/>
              <a:sym typeface="Montserrat"/>
            </a:endParaRPr>
          </a:p>
        </p:txBody>
      </p:sp>
      <p:cxnSp>
        <p:nvCxnSpPr>
          <p:cNvPr id="239" name="Google Shape;239;p3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40" name="Google Shape;240;p32"/>
          <p:cNvPicPr preferRelativeResize="0"/>
          <p:nvPr/>
        </p:nvPicPr>
        <p:blipFill>
          <a:blip r:embed="rId3">
            <a:alphaModFix/>
          </a:blip>
          <a:stretch>
            <a:fillRect/>
          </a:stretch>
        </p:blipFill>
        <p:spPr>
          <a:xfrm>
            <a:off x="529300" y="5063225"/>
            <a:ext cx="1624401" cy="1082922"/>
          </a:xfrm>
          <a:prstGeom prst="rect">
            <a:avLst/>
          </a:prstGeom>
          <a:noFill/>
          <a:ln>
            <a:noFill/>
          </a:ln>
        </p:spPr>
      </p:pic>
      <p:pic>
        <p:nvPicPr>
          <p:cNvPr id="241" name="Google Shape;241;p32"/>
          <p:cNvPicPr preferRelativeResize="0"/>
          <p:nvPr/>
        </p:nvPicPr>
        <p:blipFill>
          <a:blip r:embed="rId4">
            <a:alphaModFix/>
          </a:blip>
          <a:stretch>
            <a:fillRect/>
          </a:stretch>
        </p:blipFill>
        <p:spPr>
          <a:xfrm>
            <a:off x="592950" y="3324153"/>
            <a:ext cx="1624401" cy="1082922"/>
          </a:xfrm>
          <a:prstGeom prst="rect">
            <a:avLst/>
          </a:prstGeom>
          <a:noFill/>
          <a:ln>
            <a:noFill/>
          </a:ln>
        </p:spPr>
      </p:pic>
      <p:pic>
        <p:nvPicPr>
          <p:cNvPr id="242" name="Google Shape;242;p32"/>
          <p:cNvPicPr preferRelativeResize="0"/>
          <p:nvPr/>
        </p:nvPicPr>
        <p:blipFill>
          <a:blip r:embed="rId5">
            <a:alphaModFix/>
          </a:blip>
          <a:stretch>
            <a:fillRect/>
          </a:stretch>
        </p:blipFill>
        <p:spPr>
          <a:xfrm>
            <a:off x="592951" y="1789775"/>
            <a:ext cx="1624392" cy="1082924"/>
          </a:xfrm>
          <a:prstGeom prst="rect">
            <a:avLst/>
          </a:prstGeom>
          <a:noFill/>
          <a:ln>
            <a:noFill/>
          </a:ln>
        </p:spPr>
      </p:pic>
      <p:sp>
        <p:nvSpPr>
          <p:cNvPr id="243" name="Google Shape;243;p32"/>
          <p:cNvSpPr txBox="1"/>
          <p:nvPr/>
        </p:nvSpPr>
        <p:spPr>
          <a:xfrm>
            <a:off x="2576075" y="3324100"/>
            <a:ext cx="8014500" cy="1349100"/>
          </a:xfrm>
          <a:prstGeom prst="rect">
            <a:avLst/>
          </a:prstGeom>
          <a:noFill/>
          <a:ln>
            <a:noFill/>
          </a:ln>
        </p:spPr>
        <p:txBody>
          <a:bodyPr anchorCtr="0" anchor="ctr" bIns="91425" lIns="91425" spcFirstLastPara="1" rIns="91425" wrap="square" tIns="91425">
            <a:normAutofit fontScale="92500" lnSpcReduction="20000"/>
          </a:bodyPr>
          <a:lstStyle/>
          <a:p>
            <a:pPr indent="0" lvl="0" marL="0" rtl="0" algn="just">
              <a:lnSpc>
                <a:spcPct val="115000"/>
              </a:lnSpc>
              <a:spcBef>
                <a:spcPts val="280"/>
              </a:spcBef>
              <a:spcAft>
                <a:spcPts val="0"/>
              </a:spcAft>
              <a:buClr>
                <a:schemeClr val="dk1"/>
              </a:buClr>
              <a:buSzPct val="52380"/>
              <a:buFont typeface="Arial"/>
              <a:buNone/>
            </a:pPr>
            <a:r>
              <a:rPr b="1" lang="fr-FR" sz="2100">
                <a:solidFill>
                  <a:schemeClr val="dk1"/>
                </a:solidFill>
                <a:latin typeface="Montserrat"/>
                <a:ea typeface="Montserrat"/>
                <a:cs typeface="Montserrat"/>
                <a:sym typeface="Montserrat"/>
              </a:rPr>
              <a:t>Les administrations, 12% de la production nationale </a:t>
            </a:r>
            <a:endParaRPr sz="1100">
              <a:solidFill>
                <a:schemeClr val="dk1"/>
              </a:solidFill>
              <a:latin typeface="Open Sans"/>
              <a:ea typeface="Open Sans"/>
              <a:cs typeface="Open Sans"/>
              <a:sym typeface="Open Sans"/>
            </a:endParaRPr>
          </a:p>
          <a:p>
            <a:pPr indent="0" lvl="0" marL="0" rtl="0" algn="just">
              <a:lnSpc>
                <a:spcPct val="150000"/>
              </a:lnSpc>
              <a:spcBef>
                <a:spcPts val="1000"/>
              </a:spcBef>
              <a:spcAft>
                <a:spcPts val="0"/>
              </a:spcAft>
              <a:buNone/>
            </a:pPr>
            <a:r>
              <a:rPr lang="fr-FR" sz="1408">
                <a:solidFill>
                  <a:schemeClr val="dk1"/>
                </a:solidFill>
                <a:latin typeface="Open Sans"/>
                <a:ea typeface="Open Sans"/>
                <a:cs typeface="Open Sans"/>
                <a:sym typeface="Open Sans"/>
              </a:rPr>
              <a:t>Les administrations publiques produisent l’équivalent de 500 milliards d'euros de services, soit 12% du PIB en 2019, essentiellement dans les domaines régaliens (police, justice, armée), la santé et l’éducation. </a:t>
            </a:r>
            <a:endParaRPr b="1" sz="2408">
              <a:solidFill>
                <a:schemeClr val="dk1"/>
              </a:solidFill>
              <a:latin typeface="Montserrat"/>
              <a:ea typeface="Montserrat"/>
              <a:cs typeface="Montserrat"/>
              <a:sym typeface="Montserrat"/>
            </a:endParaRPr>
          </a:p>
        </p:txBody>
      </p:sp>
      <p:sp>
        <p:nvSpPr>
          <p:cNvPr id="244" name="Google Shape;244;p32"/>
          <p:cNvSpPr txBox="1"/>
          <p:nvPr/>
        </p:nvSpPr>
        <p:spPr>
          <a:xfrm>
            <a:off x="2444550" y="4991500"/>
            <a:ext cx="8014500" cy="1313100"/>
          </a:xfrm>
          <a:prstGeom prst="rect">
            <a:avLst/>
          </a:prstGeom>
          <a:noFill/>
          <a:ln>
            <a:noFill/>
          </a:ln>
        </p:spPr>
        <p:txBody>
          <a:bodyPr anchorCtr="0" anchor="ctr" bIns="91425" lIns="91425" spcFirstLastPara="1" rIns="91425" wrap="square" tIns="91425">
            <a:normAutofit fontScale="92500"/>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Les associations</a:t>
            </a:r>
            <a:r>
              <a:rPr b="1" lang="fr-FR" sz="2100">
                <a:solidFill>
                  <a:schemeClr val="dk1"/>
                </a:solidFill>
                <a:latin typeface="Montserrat"/>
                <a:ea typeface="Montserrat"/>
                <a:cs typeface="Montserrat"/>
                <a:sym typeface="Montserrat"/>
              </a:rPr>
              <a:t>, 3% de la production nationale </a:t>
            </a:r>
            <a:endParaRPr sz="1100">
              <a:solidFill>
                <a:schemeClr val="dk1"/>
              </a:solidFill>
              <a:latin typeface="Open Sans"/>
              <a:ea typeface="Open Sans"/>
              <a:cs typeface="Open Sans"/>
              <a:sym typeface="Open Sans"/>
            </a:endParaRPr>
          </a:p>
          <a:p>
            <a:pPr indent="0" lvl="0" marL="0" rtl="0" algn="just">
              <a:lnSpc>
                <a:spcPct val="150000"/>
              </a:lnSpc>
              <a:spcBef>
                <a:spcPts val="1000"/>
              </a:spcBef>
              <a:spcAft>
                <a:spcPts val="0"/>
              </a:spcAft>
              <a:buNone/>
            </a:pPr>
            <a:r>
              <a:rPr lang="fr-FR" sz="1300">
                <a:solidFill>
                  <a:schemeClr val="dk1"/>
                </a:solidFill>
                <a:latin typeface="Open Sans"/>
                <a:ea typeface="Open Sans"/>
                <a:cs typeface="Open Sans"/>
                <a:sym typeface="Open Sans"/>
              </a:rPr>
              <a:t>Les associations ont un budget annuel de 80 milliards d’euro en 2018, soit 3,5% PIB, plus que l’agroalimentaire et l’agriculture réunis (source : les échos) et représentent près de 10% de l’emploi privé.</a:t>
            </a:r>
            <a:endParaRPr b="1" sz="2300">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Un tissu productif très concentré</a:t>
            </a:r>
            <a:br>
              <a:rPr b="1" lang="fr-FR" sz="3200">
                <a:solidFill>
                  <a:srgbClr val="002060"/>
                </a:solidFill>
              </a:rPr>
            </a:br>
            <a:endParaRPr b="1" sz="3200">
              <a:solidFill>
                <a:srgbClr val="002060"/>
              </a:solidFill>
            </a:endParaRPr>
          </a:p>
        </p:txBody>
      </p:sp>
      <p:cxnSp>
        <p:nvCxnSpPr>
          <p:cNvPr id="250" name="Google Shape;250;p3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51" name="Google Shape;251;p33"/>
          <p:cNvPicPr preferRelativeResize="0"/>
          <p:nvPr/>
        </p:nvPicPr>
        <p:blipFill rotWithShape="1">
          <a:blip r:embed="rId3">
            <a:alphaModFix/>
          </a:blip>
          <a:srcRect b="0" l="0" r="0" t="0"/>
          <a:stretch/>
        </p:blipFill>
        <p:spPr>
          <a:xfrm>
            <a:off x="114173" y="1301425"/>
            <a:ext cx="2953501" cy="5492276"/>
          </a:xfrm>
          <a:prstGeom prst="rect">
            <a:avLst/>
          </a:prstGeom>
          <a:noFill/>
          <a:ln>
            <a:noFill/>
          </a:ln>
        </p:spPr>
      </p:pic>
      <p:sp>
        <p:nvSpPr>
          <p:cNvPr id="252" name="Google Shape;252;p33"/>
          <p:cNvSpPr txBox="1"/>
          <p:nvPr/>
        </p:nvSpPr>
        <p:spPr>
          <a:xfrm>
            <a:off x="3229250" y="2022500"/>
            <a:ext cx="8728200" cy="1399200"/>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just">
              <a:lnSpc>
                <a:spcPct val="120000"/>
              </a:lnSpc>
              <a:spcBef>
                <a:spcPts val="0"/>
              </a:spcBef>
              <a:spcAft>
                <a:spcPts val="0"/>
              </a:spcAft>
              <a:buClr>
                <a:srgbClr val="9E3611"/>
              </a:buClr>
              <a:buSzPct val="85000"/>
              <a:buFont typeface="Noto Sans Symbols"/>
              <a:buNone/>
            </a:pPr>
            <a:r>
              <a:rPr b="1" i="0" lang="fr-FR" sz="3000" u="none" cap="none" strike="noStrike">
                <a:solidFill>
                  <a:srgbClr val="000000"/>
                </a:solidFill>
                <a:latin typeface="Calibri"/>
                <a:ea typeface="Calibri"/>
                <a:cs typeface="Calibri"/>
                <a:sym typeface="Calibri"/>
              </a:rPr>
              <a:t>Les grandes entreprises ne représentent que 0,6% du total des 2,5 millions d’entreprises en France. Mais elles concentrent les emplois, la création de richesse et les exportations.</a:t>
            </a:r>
            <a:endParaRPr b="0" i="0" sz="2800" u="none" cap="none" strike="noStrike">
              <a:solidFill>
                <a:schemeClr val="dk1"/>
              </a:solidFill>
              <a:latin typeface="Rockwell"/>
              <a:ea typeface="Rockwell"/>
              <a:cs typeface="Rockwell"/>
              <a:sym typeface="Rockwell"/>
            </a:endParaRPr>
          </a:p>
        </p:txBody>
      </p:sp>
      <p:sp>
        <p:nvSpPr>
          <p:cNvPr id="253" name="Google Shape;253;p33"/>
          <p:cNvSpPr txBox="1"/>
          <p:nvPr/>
        </p:nvSpPr>
        <p:spPr>
          <a:xfrm>
            <a:off x="2188000" y="3656675"/>
            <a:ext cx="7195800" cy="3144600"/>
          </a:xfrm>
          <a:prstGeom prst="rect">
            <a:avLst/>
          </a:prstGeom>
          <a:noFill/>
          <a:ln>
            <a:noFill/>
          </a:ln>
        </p:spPr>
        <p:txBody>
          <a:bodyPr anchorCtr="0" anchor="t" bIns="91425" lIns="91425" spcFirstLastPara="1" rIns="91425" wrap="square" tIns="91425">
            <a:spAutoFit/>
          </a:bodyPr>
          <a:lstStyle/>
          <a:p>
            <a:pPr indent="0" lvl="0" marL="0" rtl="0" algn="just">
              <a:lnSpc>
                <a:spcPct val="170000"/>
              </a:lnSpc>
              <a:spcBef>
                <a:spcPts val="0"/>
              </a:spcBef>
              <a:spcAft>
                <a:spcPts val="0"/>
              </a:spcAft>
              <a:buClr>
                <a:srgbClr val="9E3611"/>
              </a:buClr>
              <a:buSzPts val="1700"/>
              <a:buFont typeface="Noto Sans Symbols"/>
              <a:buNone/>
            </a:pPr>
            <a:r>
              <a:rPr lang="fr-FR" sz="2000">
                <a:solidFill>
                  <a:schemeClr val="dk1"/>
                </a:solidFill>
                <a:latin typeface="Calibri"/>
                <a:ea typeface="Calibri"/>
                <a:cs typeface="Calibri"/>
                <a:sym typeface="Calibri"/>
              </a:rPr>
              <a:t>Grandes entreprises</a:t>
            </a:r>
            <a:r>
              <a:rPr lang="fr-FR" sz="2000">
                <a:solidFill>
                  <a:schemeClr val="dk1"/>
                </a:solidFill>
              </a:rPr>
              <a:t> </a:t>
            </a:r>
            <a:r>
              <a:rPr i="1" lang="fr-FR" sz="2000">
                <a:solidFill>
                  <a:srgbClr val="FF0000"/>
                </a:solidFill>
              </a:rPr>
              <a:t>(dont ETI)</a:t>
            </a:r>
            <a:r>
              <a:rPr lang="fr-FR" sz="2000">
                <a:solidFill>
                  <a:schemeClr val="dk1"/>
                </a:solidFill>
              </a:rPr>
              <a:t>→ </a:t>
            </a:r>
            <a:r>
              <a:rPr lang="fr-FR" sz="2000">
                <a:solidFill>
                  <a:schemeClr val="dk1"/>
                </a:solidFill>
                <a:latin typeface="Calibri"/>
                <a:ea typeface="Calibri"/>
                <a:cs typeface="Calibri"/>
                <a:sym typeface="Calibri"/>
              </a:rPr>
              <a:t>≥ 250 salariés</a:t>
            </a:r>
            <a:endParaRPr sz="2000">
              <a:solidFill>
                <a:schemeClr val="dk1"/>
              </a:solidFill>
            </a:endParaRPr>
          </a:p>
          <a:p>
            <a:pPr indent="0" lvl="0" marL="0" rtl="0" algn="just">
              <a:lnSpc>
                <a:spcPct val="170000"/>
              </a:lnSpc>
              <a:spcBef>
                <a:spcPts val="0"/>
              </a:spcBef>
              <a:spcAft>
                <a:spcPts val="0"/>
              </a:spcAft>
              <a:buClr>
                <a:srgbClr val="9E3611"/>
              </a:buClr>
              <a:buSzPts val="1700"/>
              <a:buFont typeface="Noto Sans Symbols"/>
              <a:buNone/>
            </a:pPr>
            <a:r>
              <a:rPr lang="fr-FR" sz="2000">
                <a:solidFill>
                  <a:schemeClr val="dk1"/>
                </a:solidFill>
                <a:latin typeface="Calibri"/>
                <a:ea typeface="Calibri"/>
                <a:cs typeface="Calibri"/>
                <a:sym typeface="Calibri"/>
              </a:rPr>
              <a:t>Entreprises moyennes</a:t>
            </a:r>
            <a:r>
              <a:rPr lang="fr-FR" sz="2000">
                <a:solidFill>
                  <a:schemeClr val="dk1"/>
                </a:solidFill>
              </a:rPr>
              <a:t> →[</a:t>
            </a:r>
            <a:r>
              <a:rPr lang="fr-FR" sz="2000">
                <a:solidFill>
                  <a:schemeClr val="dk1"/>
                </a:solidFill>
                <a:latin typeface="Calibri"/>
                <a:ea typeface="Calibri"/>
                <a:cs typeface="Calibri"/>
                <a:sym typeface="Calibri"/>
              </a:rPr>
              <a:t>50; 250[ salariés</a:t>
            </a:r>
            <a:endParaRPr sz="2000">
              <a:solidFill>
                <a:schemeClr val="dk1"/>
              </a:solidFill>
            </a:endParaRPr>
          </a:p>
          <a:p>
            <a:pPr indent="0" lvl="0" marL="0" rtl="0" algn="just">
              <a:lnSpc>
                <a:spcPct val="170000"/>
              </a:lnSpc>
              <a:spcBef>
                <a:spcPts val="0"/>
              </a:spcBef>
              <a:spcAft>
                <a:spcPts val="0"/>
              </a:spcAft>
              <a:buClr>
                <a:srgbClr val="9E3611"/>
              </a:buClr>
              <a:buSzPts val="1700"/>
              <a:buFont typeface="Noto Sans Symbols"/>
              <a:buNone/>
            </a:pPr>
            <a:r>
              <a:rPr lang="fr-FR" sz="2000">
                <a:solidFill>
                  <a:schemeClr val="dk1"/>
                </a:solidFill>
                <a:latin typeface="Calibri"/>
                <a:ea typeface="Calibri"/>
                <a:cs typeface="Calibri"/>
                <a:sym typeface="Calibri"/>
              </a:rPr>
              <a:t>Petites Entreprises</a:t>
            </a:r>
            <a:r>
              <a:rPr lang="fr-FR" sz="2000">
                <a:solidFill>
                  <a:schemeClr val="dk1"/>
                </a:solidFill>
              </a:rPr>
              <a:t> →[</a:t>
            </a:r>
            <a:r>
              <a:rPr lang="fr-FR" sz="2000">
                <a:solidFill>
                  <a:schemeClr val="dk1"/>
                </a:solidFill>
                <a:latin typeface="Calibri"/>
                <a:ea typeface="Calibri"/>
                <a:cs typeface="Calibri"/>
                <a:sym typeface="Calibri"/>
              </a:rPr>
              <a:t>10; 50[ salariés</a:t>
            </a:r>
            <a:endParaRPr sz="2000">
              <a:solidFill>
                <a:schemeClr val="dk1"/>
              </a:solidFill>
            </a:endParaRPr>
          </a:p>
          <a:p>
            <a:pPr indent="0" lvl="0" marL="0" rtl="0" algn="just">
              <a:lnSpc>
                <a:spcPct val="170000"/>
              </a:lnSpc>
              <a:spcBef>
                <a:spcPts val="0"/>
              </a:spcBef>
              <a:spcAft>
                <a:spcPts val="0"/>
              </a:spcAft>
              <a:buClr>
                <a:srgbClr val="9E3611"/>
              </a:buClr>
              <a:buSzPts val="1700"/>
              <a:buFont typeface="Noto Sans Symbols"/>
              <a:buNone/>
            </a:pPr>
            <a:r>
              <a:rPr lang="fr-FR" sz="2000">
                <a:solidFill>
                  <a:schemeClr val="dk1"/>
                </a:solidFill>
                <a:latin typeface="Calibri"/>
                <a:ea typeface="Calibri"/>
                <a:cs typeface="Calibri"/>
                <a:sym typeface="Calibri"/>
              </a:rPr>
              <a:t>Très petites entreprises </a:t>
            </a:r>
            <a:r>
              <a:rPr lang="fr-FR" sz="2000">
                <a:solidFill>
                  <a:schemeClr val="dk1"/>
                </a:solidFill>
              </a:rPr>
              <a:t>→ </a:t>
            </a:r>
            <a:r>
              <a:rPr lang="fr-FR" sz="2000">
                <a:solidFill>
                  <a:schemeClr val="dk1"/>
                </a:solidFill>
                <a:latin typeface="Calibri"/>
                <a:ea typeface="Calibri"/>
                <a:cs typeface="Calibri"/>
                <a:sym typeface="Calibri"/>
              </a:rPr>
              <a:t>&lt; 10 salariés</a:t>
            </a:r>
            <a:endParaRPr sz="1200">
              <a:solidFill>
                <a:schemeClr val="dk1"/>
              </a:solidFill>
              <a:latin typeface="Calibri"/>
              <a:ea typeface="Calibri"/>
              <a:cs typeface="Calibri"/>
              <a:sym typeface="Calibri"/>
            </a:endParaRPr>
          </a:p>
          <a:p>
            <a:pPr indent="0" lvl="0" marL="0" rtl="0" algn="just">
              <a:lnSpc>
                <a:spcPct val="90000"/>
              </a:lnSpc>
              <a:spcBef>
                <a:spcPts val="0"/>
              </a:spcBef>
              <a:spcAft>
                <a:spcPts val="0"/>
              </a:spcAft>
              <a:buClr>
                <a:srgbClr val="9E3611"/>
              </a:buClr>
              <a:buSzPts val="1445"/>
              <a:buFont typeface="Noto Sans Symbols"/>
              <a:buNone/>
            </a:pPr>
            <a:r>
              <a:rPr lang="fr-FR" sz="1700">
                <a:solidFill>
                  <a:schemeClr val="dk1"/>
                </a:solidFill>
                <a:latin typeface="Calibri"/>
                <a:ea typeface="Calibri"/>
                <a:cs typeface="Calibri"/>
                <a:sym typeface="Calibri"/>
              </a:rPr>
              <a:t> </a:t>
            </a:r>
            <a:endParaRPr>
              <a:solidFill>
                <a:schemeClr val="dk1"/>
              </a:solidFill>
            </a:endParaRPr>
          </a:p>
          <a:p>
            <a:pPr indent="0" lvl="0" marL="0" rtl="0" algn="r">
              <a:lnSpc>
                <a:spcPct val="90000"/>
              </a:lnSpc>
              <a:spcBef>
                <a:spcPts val="0"/>
              </a:spcBef>
              <a:spcAft>
                <a:spcPts val="0"/>
              </a:spcAft>
              <a:buClr>
                <a:srgbClr val="9E3611"/>
              </a:buClr>
              <a:buSzPts val="1445"/>
              <a:buFont typeface="Noto Sans Symbols"/>
              <a:buNone/>
            </a:pPr>
            <a:r>
              <a:t/>
            </a:r>
            <a:endParaRPr sz="1700">
              <a:solidFill>
                <a:schemeClr val="dk1"/>
              </a:solidFill>
              <a:latin typeface="Calibri"/>
              <a:ea typeface="Calibri"/>
              <a:cs typeface="Calibri"/>
              <a:sym typeface="Calibri"/>
            </a:endParaRPr>
          </a:p>
          <a:p>
            <a:pPr indent="0" lvl="0" marL="0" rtl="0" algn="l">
              <a:lnSpc>
                <a:spcPct val="90000"/>
              </a:lnSpc>
              <a:spcBef>
                <a:spcPts val="0"/>
              </a:spcBef>
              <a:spcAft>
                <a:spcPts val="0"/>
              </a:spcAft>
              <a:buClr>
                <a:srgbClr val="9E3611"/>
              </a:buClr>
              <a:buSzPts val="1105"/>
              <a:buFont typeface="Noto Sans Symbols"/>
              <a:buNone/>
            </a:pPr>
            <a:r>
              <a:rPr lang="fr-FR" sz="1300">
                <a:solidFill>
                  <a:srgbClr val="002060"/>
                </a:solidFill>
                <a:latin typeface="Calibri"/>
                <a:ea typeface="Calibri"/>
                <a:cs typeface="Calibri"/>
                <a:sym typeface="Calibri"/>
              </a:rPr>
              <a:t>Source : Alternatives économiques 01/10/2013  </a:t>
            </a:r>
            <a:r>
              <a:rPr lang="fr-FR" sz="1300" u="sng">
                <a:solidFill>
                  <a:schemeClr val="hlink"/>
                </a:solidFill>
                <a:latin typeface="Calibri"/>
                <a:ea typeface="Calibri"/>
                <a:cs typeface="Calibri"/>
                <a:sym typeface="Calibri"/>
                <a:hlinkClick r:id="rId4"/>
              </a:rPr>
              <a:t>HORS-SÉRIE N°098</a:t>
            </a:r>
            <a:endParaRPr sz="1300">
              <a:solidFill>
                <a:srgbClr val="002060"/>
              </a:solidFill>
              <a:latin typeface="Calibri"/>
              <a:ea typeface="Calibri"/>
              <a:cs typeface="Calibri"/>
              <a:sym typeface="Calibri"/>
            </a:endParaRPr>
          </a:p>
          <a:p>
            <a:pPr indent="0" lvl="0" marL="0" rtl="0" algn="l">
              <a:spcBef>
                <a:spcPts val="0"/>
              </a:spcBef>
              <a:spcAft>
                <a:spcPts val="0"/>
              </a:spcAft>
              <a:buNone/>
            </a:pPr>
            <a:r>
              <a:t/>
            </a:r>
            <a:endParaRPr>
              <a:latin typeface="Rockwell"/>
              <a:ea typeface="Rockwell"/>
              <a:cs typeface="Rockwell"/>
              <a:sym typeface="Rockwe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4"/>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Une économie essentiellement tertiaire</a:t>
            </a:r>
            <a:br>
              <a:rPr b="1" lang="fr-FR" sz="3200">
                <a:solidFill>
                  <a:srgbClr val="002060"/>
                </a:solidFill>
              </a:rPr>
            </a:br>
            <a:endParaRPr b="1" sz="3200">
              <a:solidFill>
                <a:srgbClr val="002060"/>
              </a:solidFill>
            </a:endParaRPr>
          </a:p>
        </p:txBody>
      </p:sp>
      <p:cxnSp>
        <p:nvCxnSpPr>
          <p:cNvPr id="259" name="Google Shape;259;p3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60" name="Google Shape;260;p34"/>
          <p:cNvPicPr preferRelativeResize="0"/>
          <p:nvPr/>
        </p:nvPicPr>
        <p:blipFill rotWithShape="1">
          <a:blip r:embed="rId3">
            <a:alphaModFix/>
          </a:blip>
          <a:srcRect b="0" l="0" r="0" t="0"/>
          <a:stretch/>
        </p:blipFill>
        <p:spPr>
          <a:xfrm>
            <a:off x="6896308" y="1681153"/>
            <a:ext cx="4064686" cy="3432116"/>
          </a:xfrm>
          <a:prstGeom prst="rect">
            <a:avLst/>
          </a:prstGeom>
          <a:noFill/>
          <a:ln>
            <a:noFill/>
          </a:ln>
        </p:spPr>
      </p:pic>
      <p:pic>
        <p:nvPicPr>
          <p:cNvPr id="261" name="Google Shape;261;p34"/>
          <p:cNvPicPr preferRelativeResize="0"/>
          <p:nvPr/>
        </p:nvPicPr>
        <p:blipFill rotWithShape="1">
          <a:blip r:embed="rId4">
            <a:alphaModFix/>
          </a:blip>
          <a:srcRect b="0" l="0" r="0" t="0"/>
          <a:stretch/>
        </p:blipFill>
        <p:spPr>
          <a:xfrm>
            <a:off x="690586" y="1570763"/>
            <a:ext cx="5126477" cy="5126477"/>
          </a:xfrm>
          <a:prstGeom prst="rect">
            <a:avLst/>
          </a:prstGeom>
          <a:noFill/>
          <a:ln>
            <a:noFill/>
          </a:ln>
        </p:spPr>
      </p:pic>
      <p:sp>
        <p:nvSpPr>
          <p:cNvPr id="262" name="Google Shape;262;p34"/>
          <p:cNvSpPr txBox="1"/>
          <p:nvPr/>
        </p:nvSpPr>
        <p:spPr>
          <a:xfrm>
            <a:off x="6896308" y="5365302"/>
            <a:ext cx="47307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600" u="none" cap="none" strike="noStrike">
                <a:solidFill>
                  <a:schemeClr val="dk1"/>
                </a:solidFill>
                <a:latin typeface="Rockwell"/>
                <a:ea typeface="Rockwell"/>
                <a:cs typeface="Rockwell"/>
                <a:sym typeface="Rockwell"/>
              </a:rPr>
              <a:t>Valeur ajoutée par branche </a:t>
            </a:r>
            <a:endParaRPr/>
          </a:p>
          <a:p>
            <a:pPr indent="0" lvl="0" marL="0" marR="0" rtl="0" algn="l">
              <a:spcBef>
                <a:spcPts val="0"/>
              </a:spcBef>
              <a:spcAft>
                <a:spcPts val="0"/>
              </a:spcAft>
              <a:buNone/>
            </a:pPr>
            <a:r>
              <a:t/>
            </a:r>
            <a:endParaRPr sz="1000">
              <a:solidFill>
                <a:schemeClr val="dk1"/>
              </a:solidFill>
              <a:latin typeface="Rockwell"/>
              <a:ea typeface="Rockwell"/>
              <a:cs typeface="Rockwell"/>
              <a:sym typeface="Rockwell"/>
            </a:endParaRPr>
          </a:p>
          <a:p>
            <a:pPr indent="0" lvl="0" marL="0" marR="0" rtl="0" algn="l">
              <a:spcBef>
                <a:spcPts val="0"/>
              </a:spcBef>
              <a:spcAft>
                <a:spcPts val="0"/>
              </a:spcAft>
              <a:buNone/>
            </a:pPr>
            <a:r>
              <a:rPr lang="fr-FR" sz="1000">
                <a:solidFill>
                  <a:schemeClr val="dk1"/>
                </a:solidFill>
                <a:latin typeface="Rockwell"/>
                <a:ea typeface="Rockwell"/>
                <a:cs typeface="Rockwell"/>
                <a:sym typeface="Rockwell"/>
              </a:rPr>
              <a:t>1. Regroupement « Administration publique, Enseignement, Santé humaine et action sociale ». </a:t>
            </a:r>
            <a:endParaRPr/>
          </a:p>
          <a:p>
            <a:pPr indent="0" lvl="0" marL="0" marR="0" rtl="0" algn="l">
              <a:spcBef>
                <a:spcPts val="0"/>
              </a:spcBef>
              <a:spcAft>
                <a:spcPts val="0"/>
              </a:spcAft>
              <a:buNone/>
            </a:pPr>
            <a:r>
              <a:rPr lang="fr-FR" sz="1000">
                <a:solidFill>
                  <a:schemeClr val="dk1"/>
                </a:solidFill>
                <a:latin typeface="Rockwell"/>
                <a:ea typeface="Rockwell"/>
                <a:cs typeface="Rockwell"/>
                <a:sym typeface="Rockwell"/>
              </a:rPr>
              <a:t>Champ : France. </a:t>
            </a:r>
            <a:r>
              <a:rPr i="1" lang="fr-FR" sz="1000">
                <a:solidFill>
                  <a:schemeClr val="dk1"/>
                </a:solidFill>
                <a:latin typeface="Rockwell"/>
                <a:ea typeface="Rockwell"/>
                <a:cs typeface="Rockwell"/>
                <a:sym typeface="Rockwell"/>
              </a:rPr>
              <a:t>Source : Insee, </a:t>
            </a:r>
            <a:r>
              <a:rPr i="1" lang="fr-FR" sz="1000" u="sng">
                <a:solidFill>
                  <a:schemeClr val="hlink"/>
                </a:solidFill>
                <a:latin typeface="Rockwell"/>
                <a:ea typeface="Rockwell"/>
                <a:cs typeface="Rockwell"/>
                <a:sym typeface="Rockwell"/>
                <a:hlinkClick r:id="rId5"/>
              </a:rPr>
              <a:t>comptes nationaux - base 2014. </a:t>
            </a:r>
            <a:endParaRPr sz="10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000">
              <a:solidFill>
                <a:schemeClr val="dk1"/>
              </a:solidFill>
              <a:latin typeface="Rockwell"/>
              <a:ea typeface="Rockwell"/>
              <a:cs typeface="Rockwell"/>
              <a:sym typeface="Rockwell"/>
            </a:endParaRPr>
          </a:p>
        </p:txBody>
      </p:sp>
      <p:cxnSp>
        <p:nvCxnSpPr>
          <p:cNvPr id="263" name="Google Shape;263;p34"/>
          <p:cNvCxnSpPr/>
          <p:nvPr/>
        </p:nvCxnSpPr>
        <p:spPr>
          <a:xfrm rot="10800000">
            <a:off x="5720008" y="5540310"/>
            <a:ext cx="1176300" cy="147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5"/>
          <p:cNvPicPr preferRelativeResize="0"/>
          <p:nvPr/>
        </p:nvPicPr>
        <p:blipFill rotWithShape="1">
          <a:blip r:embed="rId3">
            <a:alphaModFix/>
          </a:blip>
          <a:srcRect b="7990" l="0" r="0" t="7982"/>
          <a:stretch/>
        </p:blipFill>
        <p:spPr>
          <a:xfrm>
            <a:off x="2" y="0"/>
            <a:ext cx="12191999" cy="6857998"/>
          </a:xfrm>
          <a:prstGeom prst="rect">
            <a:avLst/>
          </a:prstGeom>
          <a:noFill/>
          <a:ln>
            <a:noFill/>
          </a:ln>
        </p:spPr>
      </p:pic>
      <p:sp>
        <p:nvSpPr>
          <p:cNvPr id="270" name="Google Shape;270;p35"/>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 name="Google Shape;271;p35"/>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2 - Les conditions de la production</a:t>
            </a:r>
            <a:endParaRPr/>
          </a:p>
        </p:txBody>
      </p:sp>
      <p:sp>
        <p:nvSpPr>
          <p:cNvPr id="272" name="Google Shape;272;p35"/>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2 - La production</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type="title"/>
          </p:nvPr>
        </p:nvSpPr>
        <p:spPr>
          <a:xfrm>
            <a:off x="529302" y="371175"/>
            <a:ext cx="109821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La production, un processus de transformation </a:t>
            </a:r>
            <a:br>
              <a:rPr b="1" lang="fr-FR" sz="3200">
                <a:solidFill>
                  <a:srgbClr val="002060"/>
                </a:solidFill>
              </a:rPr>
            </a:br>
            <a:endParaRPr b="1" sz="3200">
              <a:solidFill>
                <a:srgbClr val="002060"/>
              </a:solidFill>
            </a:endParaRPr>
          </a:p>
        </p:txBody>
      </p:sp>
      <p:cxnSp>
        <p:nvCxnSpPr>
          <p:cNvPr id="278" name="Google Shape;278;p3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79" name="Google Shape;279;p36"/>
          <p:cNvPicPr preferRelativeResize="0"/>
          <p:nvPr/>
        </p:nvPicPr>
        <p:blipFill rotWithShape="1">
          <a:blip r:embed="rId3">
            <a:alphaModFix/>
          </a:blip>
          <a:srcRect b="0" l="0" r="0" t="0"/>
          <a:stretch/>
        </p:blipFill>
        <p:spPr>
          <a:xfrm>
            <a:off x="911980" y="1856361"/>
            <a:ext cx="10367862" cy="4135877"/>
          </a:xfrm>
          <a:prstGeom prst="rect">
            <a:avLst/>
          </a:prstGeom>
          <a:noFill/>
          <a:ln>
            <a:noFill/>
          </a:ln>
        </p:spPr>
      </p:pic>
      <p:sp>
        <p:nvSpPr>
          <p:cNvPr id="280" name="Google Shape;280;p36"/>
          <p:cNvSpPr/>
          <p:nvPr/>
        </p:nvSpPr>
        <p:spPr>
          <a:xfrm>
            <a:off x="8362900" y="4817850"/>
            <a:ext cx="2545500" cy="72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6"/>
          <p:cNvSpPr/>
          <p:nvPr/>
        </p:nvSpPr>
        <p:spPr>
          <a:xfrm>
            <a:off x="6438650" y="5090825"/>
            <a:ext cx="2545500" cy="72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7"/>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Issu de la combinaison des facteurs de production</a:t>
            </a:r>
            <a:br>
              <a:rPr b="1" lang="fr-FR" sz="3200">
                <a:solidFill>
                  <a:srgbClr val="002060"/>
                </a:solidFill>
              </a:rPr>
            </a:br>
            <a:endParaRPr b="1" sz="3200">
              <a:solidFill>
                <a:srgbClr val="002060"/>
              </a:solidFill>
            </a:endParaRPr>
          </a:p>
        </p:txBody>
      </p:sp>
      <p:cxnSp>
        <p:nvCxnSpPr>
          <p:cNvPr id="287" name="Google Shape;287;p3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88" name="Google Shape;288;p37"/>
          <p:cNvPicPr preferRelativeResize="0"/>
          <p:nvPr/>
        </p:nvPicPr>
        <p:blipFill rotWithShape="1">
          <a:blip r:embed="rId3">
            <a:alphaModFix/>
          </a:blip>
          <a:srcRect b="0" l="0" r="0" t="0"/>
          <a:stretch/>
        </p:blipFill>
        <p:spPr>
          <a:xfrm>
            <a:off x="765776" y="1731525"/>
            <a:ext cx="2528172" cy="1901463"/>
          </a:xfrm>
          <a:prstGeom prst="rect">
            <a:avLst/>
          </a:prstGeom>
          <a:noFill/>
          <a:ln>
            <a:noFill/>
          </a:ln>
        </p:spPr>
      </p:pic>
      <p:sp>
        <p:nvSpPr>
          <p:cNvPr id="289" name="Google Shape;289;p37"/>
          <p:cNvSpPr txBox="1"/>
          <p:nvPr/>
        </p:nvSpPr>
        <p:spPr>
          <a:xfrm>
            <a:off x="3908170" y="2018627"/>
            <a:ext cx="7695300" cy="1185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2100">
                <a:solidFill>
                  <a:schemeClr val="dk1"/>
                </a:solidFill>
                <a:latin typeface="Montserrat Medium"/>
                <a:ea typeface="Montserrat Medium"/>
                <a:cs typeface="Montserrat Medium"/>
                <a:sym typeface="Montserrat Medium"/>
              </a:rPr>
              <a:t>Travail et capital sont </a:t>
            </a:r>
            <a:r>
              <a:rPr lang="fr-FR" sz="2900">
                <a:solidFill>
                  <a:schemeClr val="dk1"/>
                </a:solidFill>
                <a:latin typeface="Montserrat Medium"/>
                <a:ea typeface="Montserrat Medium"/>
                <a:cs typeface="Montserrat Medium"/>
                <a:sym typeface="Montserrat Medium"/>
              </a:rPr>
              <a:t>substituables</a:t>
            </a:r>
            <a:r>
              <a:rPr lang="fr-FR" sz="2100">
                <a:solidFill>
                  <a:schemeClr val="dk1"/>
                </a:solidFill>
                <a:latin typeface="Montserrat Medium"/>
                <a:ea typeface="Montserrat Medium"/>
                <a:cs typeface="Montserrat Medium"/>
                <a:sym typeface="Montserrat Medium"/>
              </a:rPr>
              <a:t> quand plusieurs combinaisons des facteurs de production sont possibles pour obtenir la même production.</a:t>
            </a:r>
            <a:endParaRPr sz="2100">
              <a:solidFill>
                <a:schemeClr val="dk1"/>
              </a:solidFill>
              <a:latin typeface="Montserrat Medium"/>
              <a:ea typeface="Montserrat Medium"/>
              <a:cs typeface="Montserrat Medium"/>
              <a:sym typeface="Montserrat Medium"/>
            </a:endParaRPr>
          </a:p>
        </p:txBody>
      </p:sp>
      <p:sp>
        <p:nvSpPr>
          <p:cNvPr id="290" name="Google Shape;290;p37"/>
          <p:cNvSpPr txBox="1"/>
          <p:nvPr/>
        </p:nvSpPr>
        <p:spPr>
          <a:xfrm>
            <a:off x="3908170" y="4077487"/>
            <a:ext cx="7695300" cy="1508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2100">
                <a:solidFill>
                  <a:schemeClr val="dk1"/>
                </a:solidFill>
                <a:latin typeface="Montserrat Medium"/>
                <a:ea typeface="Montserrat Medium"/>
                <a:cs typeface="Montserrat Medium"/>
                <a:sym typeface="Montserrat Medium"/>
              </a:rPr>
              <a:t>Travail et capital sont </a:t>
            </a:r>
            <a:r>
              <a:rPr lang="fr-FR" sz="2900">
                <a:solidFill>
                  <a:schemeClr val="dk1"/>
                </a:solidFill>
                <a:latin typeface="Montserrat Medium"/>
                <a:ea typeface="Montserrat Medium"/>
                <a:cs typeface="Montserrat Medium"/>
                <a:sym typeface="Montserrat Medium"/>
              </a:rPr>
              <a:t>complémentaires</a:t>
            </a:r>
            <a:r>
              <a:rPr lang="fr-FR" sz="2100">
                <a:solidFill>
                  <a:schemeClr val="dk1"/>
                </a:solidFill>
                <a:latin typeface="Montserrat Medium"/>
                <a:ea typeface="Montserrat Medium"/>
                <a:cs typeface="Montserrat Medium"/>
                <a:sym typeface="Montserrat Medium"/>
              </a:rPr>
              <a:t> quand il n’existe qu’une seule combinaison des facteurs de production disponible pour obtenir une certaine production.</a:t>
            </a:r>
            <a:endParaRPr sz="2100">
              <a:solidFill>
                <a:schemeClr val="dk1"/>
              </a:solidFill>
              <a:latin typeface="Montserrat Medium"/>
              <a:ea typeface="Montserrat Medium"/>
              <a:cs typeface="Montserrat Medium"/>
              <a:sym typeface="Montserrat Medium"/>
            </a:endParaRPr>
          </a:p>
        </p:txBody>
      </p:sp>
      <p:pic>
        <p:nvPicPr>
          <p:cNvPr id="291" name="Google Shape;291;p37"/>
          <p:cNvPicPr preferRelativeResize="0"/>
          <p:nvPr/>
        </p:nvPicPr>
        <p:blipFill rotWithShape="1">
          <a:blip r:embed="rId4">
            <a:alphaModFix/>
          </a:blip>
          <a:srcRect b="0" l="0" r="0" t="0"/>
          <a:stretch/>
        </p:blipFill>
        <p:spPr>
          <a:xfrm>
            <a:off x="751725" y="4241225"/>
            <a:ext cx="2528175" cy="14068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ph type="title"/>
          </p:nvPr>
        </p:nvSpPr>
        <p:spPr>
          <a:xfrm>
            <a:off x="529300" y="371175"/>
            <a:ext cx="114777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Et créateur de richesses matérielles</a:t>
            </a:r>
            <a:br>
              <a:rPr b="1" lang="fr-FR" sz="3200">
                <a:solidFill>
                  <a:srgbClr val="002060"/>
                </a:solidFill>
              </a:rPr>
            </a:br>
            <a:endParaRPr b="1" sz="3200">
              <a:solidFill>
                <a:srgbClr val="002060"/>
              </a:solidFill>
            </a:endParaRPr>
          </a:p>
        </p:txBody>
      </p:sp>
      <p:cxnSp>
        <p:nvCxnSpPr>
          <p:cNvPr id="297" name="Google Shape;297;p3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descr="Une image contenant texte, signe, capture d’écran&#10;&#10;Description générée automatiquement" id="298" name="Google Shape;298;p38"/>
          <p:cNvPicPr preferRelativeResize="0"/>
          <p:nvPr/>
        </p:nvPicPr>
        <p:blipFill rotWithShape="1">
          <a:blip r:embed="rId3">
            <a:alphaModFix/>
          </a:blip>
          <a:srcRect b="0" l="0" r="0" t="0"/>
          <a:stretch/>
        </p:blipFill>
        <p:spPr>
          <a:xfrm>
            <a:off x="925374" y="2371399"/>
            <a:ext cx="9466766" cy="4126251"/>
          </a:xfrm>
          <a:prstGeom prst="rect">
            <a:avLst/>
          </a:prstGeom>
          <a:noFill/>
          <a:ln>
            <a:noFill/>
          </a:ln>
        </p:spPr>
      </p:pic>
      <p:sp>
        <p:nvSpPr>
          <p:cNvPr id="299" name="Google Shape;299;p38"/>
          <p:cNvSpPr txBox="1"/>
          <p:nvPr/>
        </p:nvSpPr>
        <p:spPr>
          <a:xfrm>
            <a:off x="529307" y="1573334"/>
            <a:ext cx="109338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900">
                <a:solidFill>
                  <a:schemeClr val="dk1"/>
                </a:solidFill>
                <a:latin typeface="Montserrat Medium"/>
                <a:ea typeface="Montserrat Medium"/>
                <a:cs typeface="Montserrat Medium"/>
                <a:sym typeface="Montserrat Medium"/>
              </a:rPr>
              <a:t>La richesse créée par une unité de production se mesure par </a:t>
            </a:r>
            <a:r>
              <a:rPr b="1" lang="fr-FR" sz="1900">
                <a:solidFill>
                  <a:schemeClr val="dk1"/>
                </a:solidFill>
                <a:latin typeface="Montserrat"/>
                <a:ea typeface="Montserrat"/>
                <a:cs typeface="Montserrat"/>
                <a:sym typeface="Montserrat"/>
              </a:rPr>
              <a:t>la Valeur Ajoutée (VA)</a:t>
            </a:r>
            <a:endParaRPr b="1" sz="9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