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3"/>
    <p:restoredTop sz="86393"/>
  </p:normalViewPr>
  <p:slideViewPr>
    <p:cSldViewPr snapToGrid="0" snapToObjects="1">
      <p:cViewPr varScale="1">
        <p:scale>
          <a:sx n="79" d="100"/>
          <a:sy n="79" d="100"/>
        </p:scale>
        <p:origin x="232" y="32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96C2C2-4713-2F4F-9247-705ED919E056}" type="datetimeFigureOut">
              <a:rPr lang="fr-FR" smtClean="0"/>
              <a:t>15/03/2021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48E91-87ED-C944-A65E-C320910083FC}" type="slidenum">
              <a:rPr lang="fr-FR" smtClean="0"/>
              <a:t>‹#›</a:t>
            </a:fld>
            <a:endParaRPr lang="fr-FR"/>
          </a:p>
        </p:txBody>
      </p:sp>
    </p:spTree>
    <p:extLst>
      <p:ext uri="{BB962C8B-B14F-4D97-AF65-F5344CB8AC3E}">
        <p14:creationId xmlns:p14="http://schemas.microsoft.com/office/powerpoint/2010/main" val="2200487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a:t>
            </a:fld>
            <a:endParaRPr lang="fr-FR"/>
          </a:p>
        </p:txBody>
      </p:sp>
    </p:spTree>
    <p:extLst>
      <p:ext uri="{BB962C8B-B14F-4D97-AF65-F5344CB8AC3E}">
        <p14:creationId xmlns:p14="http://schemas.microsoft.com/office/powerpoint/2010/main" val="4198899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10</a:t>
            </a:fld>
            <a:endParaRPr lang="fr-FR"/>
          </a:p>
        </p:txBody>
      </p:sp>
    </p:spTree>
    <p:extLst>
      <p:ext uri="{BB962C8B-B14F-4D97-AF65-F5344CB8AC3E}">
        <p14:creationId xmlns:p14="http://schemas.microsoft.com/office/powerpoint/2010/main" val="21705828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11</a:t>
            </a:fld>
            <a:endParaRPr lang="fr-FR"/>
          </a:p>
        </p:txBody>
      </p:sp>
    </p:spTree>
    <p:extLst>
      <p:ext uri="{BB962C8B-B14F-4D97-AF65-F5344CB8AC3E}">
        <p14:creationId xmlns:p14="http://schemas.microsoft.com/office/powerpoint/2010/main" val="4227813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12</a:t>
            </a:fld>
            <a:endParaRPr lang="fr-FR"/>
          </a:p>
        </p:txBody>
      </p:sp>
    </p:spTree>
    <p:extLst>
      <p:ext uri="{BB962C8B-B14F-4D97-AF65-F5344CB8AC3E}">
        <p14:creationId xmlns:p14="http://schemas.microsoft.com/office/powerpoint/2010/main" val="34837297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13</a:t>
            </a:fld>
            <a:endParaRPr lang="fr-FR"/>
          </a:p>
        </p:txBody>
      </p:sp>
    </p:spTree>
    <p:extLst>
      <p:ext uri="{BB962C8B-B14F-4D97-AF65-F5344CB8AC3E}">
        <p14:creationId xmlns:p14="http://schemas.microsoft.com/office/powerpoint/2010/main" val="3314851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14</a:t>
            </a:fld>
            <a:endParaRPr lang="fr-FR"/>
          </a:p>
        </p:txBody>
      </p:sp>
    </p:spTree>
    <p:extLst>
      <p:ext uri="{BB962C8B-B14F-4D97-AF65-F5344CB8AC3E}">
        <p14:creationId xmlns:p14="http://schemas.microsoft.com/office/powerpoint/2010/main" val="13779036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15</a:t>
            </a:fld>
            <a:endParaRPr lang="fr-FR"/>
          </a:p>
        </p:txBody>
      </p:sp>
    </p:spTree>
    <p:extLst>
      <p:ext uri="{BB962C8B-B14F-4D97-AF65-F5344CB8AC3E}">
        <p14:creationId xmlns:p14="http://schemas.microsoft.com/office/powerpoint/2010/main" val="2029529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16</a:t>
            </a:fld>
            <a:endParaRPr lang="fr-FR"/>
          </a:p>
        </p:txBody>
      </p:sp>
    </p:spTree>
    <p:extLst>
      <p:ext uri="{BB962C8B-B14F-4D97-AF65-F5344CB8AC3E}">
        <p14:creationId xmlns:p14="http://schemas.microsoft.com/office/powerpoint/2010/main" val="2784563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17</a:t>
            </a:fld>
            <a:endParaRPr lang="fr-FR"/>
          </a:p>
        </p:txBody>
      </p:sp>
    </p:spTree>
    <p:extLst>
      <p:ext uri="{BB962C8B-B14F-4D97-AF65-F5344CB8AC3E}">
        <p14:creationId xmlns:p14="http://schemas.microsoft.com/office/powerpoint/2010/main" val="2211264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18</a:t>
            </a:fld>
            <a:endParaRPr lang="fr-FR"/>
          </a:p>
        </p:txBody>
      </p:sp>
    </p:spTree>
    <p:extLst>
      <p:ext uri="{BB962C8B-B14F-4D97-AF65-F5344CB8AC3E}">
        <p14:creationId xmlns:p14="http://schemas.microsoft.com/office/powerpoint/2010/main" val="340859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19</a:t>
            </a:fld>
            <a:endParaRPr lang="fr-FR"/>
          </a:p>
        </p:txBody>
      </p:sp>
    </p:spTree>
    <p:extLst>
      <p:ext uri="{BB962C8B-B14F-4D97-AF65-F5344CB8AC3E}">
        <p14:creationId xmlns:p14="http://schemas.microsoft.com/office/powerpoint/2010/main" val="3426766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a:t>
            </a:fld>
            <a:endParaRPr lang="fr-FR"/>
          </a:p>
        </p:txBody>
      </p:sp>
    </p:spTree>
    <p:extLst>
      <p:ext uri="{BB962C8B-B14F-4D97-AF65-F5344CB8AC3E}">
        <p14:creationId xmlns:p14="http://schemas.microsoft.com/office/powerpoint/2010/main" val="16212898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20</a:t>
            </a:fld>
            <a:endParaRPr lang="fr-FR"/>
          </a:p>
        </p:txBody>
      </p:sp>
    </p:spTree>
    <p:extLst>
      <p:ext uri="{BB962C8B-B14F-4D97-AF65-F5344CB8AC3E}">
        <p14:creationId xmlns:p14="http://schemas.microsoft.com/office/powerpoint/2010/main" val="40739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3</a:t>
            </a:fld>
            <a:endParaRPr lang="fr-FR"/>
          </a:p>
        </p:txBody>
      </p:sp>
    </p:spTree>
    <p:extLst>
      <p:ext uri="{BB962C8B-B14F-4D97-AF65-F5344CB8AC3E}">
        <p14:creationId xmlns:p14="http://schemas.microsoft.com/office/powerpoint/2010/main" val="4236484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4</a:t>
            </a:fld>
            <a:endParaRPr lang="fr-FR"/>
          </a:p>
        </p:txBody>
      </p:sp>
    </p:spTree>
    <p:extLst>
      <p:ext uri="{BB962C8B-B14F-4D97-AF65-F5344CB8AC3E}">
        <p14:creationId xmlns:p14="http://schemas.microsoft.com/office/powerpoint/2010/main" val="3268119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5</a:t>
            </a:fld>
            <a:endParaRPr lang="fr-FR"/>
          </a:p>
        </p:txBody>
      </p:sp>
    </p:spTree>
    <p:extLst>
      <p:ext uri="{BB962C8B-B14F-4D97-AF65-F5344CB8AC3E}">
        <p14:creationId xmlns:p14="http://schemas.microsoft.com/office/powerpoint/2010/main" val="382269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6</a:t>
            </a:fld>
            <a:endParaRPr lang="fr-FR"/>
          </a:p>
        </p:txBody>
      </p:sp>
    </p:spTree>
    <p:extLst>
      <p:ext uri="{BB962C8B-B14F-4D97-AF65-F5344CB8AC3E}">
        <p14:creationId xmlns:p14="http://schemas.microsoft.com/office/powerpoint/2010/main" val="2046704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7</a:t>
            </a:fld>
            <a:endParaRPr lang="fr-FR"/>
          </a:p>
        </p:txBody>
      </p:sp>
    </p:spTree>
    <p:extLst>
      <p:ext uri="{BB962C8B-B14F-4D97-AF65-F5344CB8AC3E}">
        <p14:creationId xmlns:p14="http://schemas.microsoft.com/office/powerpoint/2010/main" val="3907290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8</a:t>
            </a:fld>
            <a:endParaRPr lang="fr-FR"/>
          </a:p>
        </p:txBody>
      </p:sp>
    </p:spTree>
    <p:extLst>
      <p:ext uri="{BB962C8B-B14F-4D97-AF65-F5344CB8AC3E}">
        <p14:creationId xmlns:p14="http://schemas.microsoft.com/office/powerpoint/2010/main" val="2924384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6AE48E91-87ED-C944-A65E-C320910083FC}" type="slidenum">
              <a:rPr lang="fr-FR" smtClean="0"/>
              <a:t>9</a:t>
            </a:fld>
            <a:endParaRPr lang="fr-FR"/>
          </a:p>
        </p:txBody>
      </p:sp>
    </p:spTree>
    <p:extLst>
      <p:ext uri="{BB962C8B-B14F-4D97-AF65-F5344CB8AC3E}">
        <p14:creationId xmlns:p14="http://schemas.microsoft.com/office/powerpoint/2010/main" val="1026424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3/15/21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3/15/21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5BF1DF4-451E-F44E-B2AC-16005853C199}"/>
              </a:ext>
            </a:extLst>
          </p:cNvPr>
          <p:cNvSpPr>
            <a:spLocks noGrp="1"/>
          </p:cNvSpPr>
          <p:nvPr>
            <p:ph type="ctrTitle"/>
          </p:nvPr>
        </p:nvSpPr>
        <p:spPr/>
        <p:txBody>
          <a:bodyPr/>
          <a:lstStyle/>
          <a:p>
            <a:r>
              <a:rPr lang="fr-FR" b="1" dirty="0"/>
              <a:t>LA CONTRACTUALISATION ENTRE L’ÉTAT ET LES CT</a:t>
            </a:r>
          </a:p>
        </p:txBody>
      </p:sp>
      <p:sp>
        <p:nvSpPr>
          <p:cNvPr id="3" name="Sous-titre 2">
            <a:extLst>
              <a:ext uri="{FF2B5EF4-FFF2-40B4-BE49-F238E27FC236}">
                <a16:creationId xmlns:a16="http://schemas.microsoft.com/office/drawing/2014/main" xmlns="" id="{6125C523-181F-2142-9457-A7FF9E0C6191}"/>
              </a:ext>
            </a:extLst>
          </p:cNvPr>
          <p:cNvSpPr>
            <a:spLocks noGrp="1"/>
          </p:cNvSpPr>
          <p:nvPr>
            <p:ph type="subTitle" idx="1"/>
          </p:nvPr>
        </p:nvSpPr>
        <p:spPr/>
        <p:txBody>
          <a:bodyPr/>
          <a:lstStyle/>
          <a:p>
            <a:r>
              <a:rPr lang="fr-FR" dirty="0"/>
              <a:t>Par Étienne DOUAT professeur agrégé de DROIT PUBLIC</a:t>
            </a:r>
          </a:p>
          <a:p>
            <a:r>
              <a:rPr lang="fr-FR" dirty="0" err="1"/>
              <a:t>UNIversité</a:t>
            </a:r>
            <a:r>
              <a:rPr lang="fr-FR" dirty="0"/>
              <a:t> de </a:t>
            </a:r>
            <a:r>
              <a:rPr lang="fr-FR" dirty="0" err="1"/>
              <a:t>montpellier</a:t>
            </a:r>
            <a:endParaRPr lang="fr-FR" dirty="0"/>
          </a:p>
          <a:p>
            <a:r>
              <a:rPr lang="fr-FR" dirty="0"/>
              <a:t>RFDA 2020 n°6 (novembre-</a:t>
            </a:r>
            <a:r>
              <a:rPr lang="fr-FR" dirty="0" err="1"/>
              <a:t>dÉcembre</a:t>
            </a:r>
            <a:r>
              <a:rPr lang="fr-FR" dirty="0"/>
              <a:t>) pp. 989-994.</a:t>
            </a:r>
          </a:p>
        </p:txBody>
      </p:sp>
    </p:spTree>
    <p:extLst>
      <p:ext uri="{BB962C8B-B14F-4D97-AF65-F5344CB8AC3E}">
        <p14:creationId xmlns:p14="http://schemas.microsoft.com/office/powerpoint/2010/main" val="154608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6A036C9-709B-9543-8601-6B76D317DF42}"/>
              </a:ext>
            </a:extLst>
          </p:cNvPr>
          <p:cNvSpPr>
            <a:spLocks noGrp="1"/>
          </p:cNvSpPr>
          <p:nvPr>
            <p:ph type="title"/>
          </p:nvPr>
        </p:nvSpPr>
        <p:spPr/>
        <p:txBody>
          <a:bodyPr/>
          <a:lstStyle/>
          <a:p>
            <a:r>
              <a:rPr lang="fr-FR" dirty="0"/>
              <a:t>B/ LES SANCTIONS DE LA CONTRACTUALISATION</a:t>
            </a:r>
          </a:p>
        </p:txBody>
      </p:sp>
      <p:sp>
        <p:nvSpPr>
          <p:cNvPr id="3" name="Espace réservé du contenu 2">
            <a:extLst>
              <a:ext uri="{FF2B5EF4-FFF2-40B4-BE49-F238E27FC236}">
                <a16:creationId xmlns:a16="http://schemas.microsoft.com/office/drawing/2014/main" xmlns="" id="{B182061B-3172-B147-BCFC-A3F84C3C6FED}"/>
              </a:ext>
            </a:extLst>
          </p:cNvPr>
          <p:cNvSpPr>
            <a:spLocks noGrp="1"/>
          </p:cNvSpPr>
          <p:nvPr>
            <p:ph idx="1"/>
          </p:nvPr>
        </p:nvSpPr>
        <p:spPr/>
        <p:txBody>
          <a:bodyPr/>
          <a:lstStyle/>
          <a:p>
            <a:r>
              <a:rPr lang="fr-FR" dirty="0"/>
              <a:t>La contrainte juridique découle d’un contrat-type que le ministre de l’intérieur a intégré dans une instruction du 16 mars 2018 avec 7 articles et une annexe. Dans cette instruction, il est fait mention de la DGFIP qui apporte l’expertise de ses services financiers pour fixer les bases chiffrées. </a:t>
            </a:r>
          </a:p>
          <a:p>
            <a:r>
              <a:rPr lang="fr-FR" dirty="0"/>
              <a:t>Le projet de loi prévoyait initialement une procédure dans laquelle, la CRC pouvait être saisie en application de l’article L. 1612-14 du CGCT au cas où les CT n’avaient pas réduit leur endettement afin qu’elles formulent des préconisations pour ce faire. Cette disposition a disparu au profit d’un mécanisme de carotte ou bâton. </a:t>
            </a:r>
          </a:p>
          <a:p>
            <a:r>
              <a:rPr lang="fr-FR" dirty="0"/>
              <a:t>Le bâton est le mécanisme de reprise financière. La carotte est une récompense financière. </a:t>
            </a:r>
          </a:p>
        </p:txBody>
      </p:sp>
    </p:spTree>
    <p:extLst>
      <p:ext uri="{BB962C8B-B14F-4D97-AF65-F5344CB8AC3E}">
        <p14:creationId xmlns:p14="http://schemas.microsoft.com/office/powerpoint/2010/main" val="1007752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C7D152A-2769-1545-BC43-5DCAC14E81C4}"/>
              </a:ext>
            </a:extLst>
          </p:cNvPr>
          <p:cNvSpPr>
            <a:spLocks noGrp="1"/>
          </p:cNvSpPr>
          <p:nvPr>
            <p:ph type="title"/>
          </p:nvPr>
        </p:nvSpPr>
        <p:spPr/>
        <p:txBody>
          <a:bodyPr/>
          <a:lstStyle/>
          <a:p>
            <a:r>
              <a:rPr lang="fr-FR" dirty="0"/>
              <a:t>LA REPRISE FINANCIÈRE</a:t>
            </a:r>
          </a:p>
        </p:txBody>
      </p:sp>
      <p:sp>
        <p:nvSpPr>
          <p:cNvPr id="3" name="Espace réservé du contenu 2">
            <a:extLst>
              <a:ext uri="{FF2B5EF4-FFF2-40B4-BE49-F238E27FC236}">
                <a16:creationId xmlns:a16="http://schemas.microsoft.com/office/drawing/2014/main" xmlns="" id="{60825E99-97E3-BF4A-A2E7-B3AE97F26459}"/>
              </a:ext>
            </a:extLst>
          </p:cNvPr>
          <p:cNvSpPr>
            <a:spLocks noGrp="1"/>
          </p:cNvSpPr>
          <p:nvPr>
            <p:ph idx="1"/>
          </p:nvPr>
        </p:nvSpPr>
        <p:spPr/>
        <p:txBody>
          <a:bodyPr/>
          <a:lstStyle/>
          <a:p>
            <a:r>
              <a:rPr lang="fr-FR" dirty="0"/>
              <a:t>Il s’agit de la sanction de l’irrespect du taux d’augmentation prévu au contrat. Lors du compte rendu du compte de gestion, le préfet constate l’écart entre le taux contractuel et le taux effectif. Si l’augmentation des dépenses de fonctionnement dépasse le taux contractuel, il y aura une reprise correspondant à 75% de l’écart entre les deux. En cas d’absence de contrat, la reprise financière est de 100% de l’écart ce qui constitue une pénalité destinée à encourager les CT à signer le contrat avec le représentant de l’État. </a:t>
            </a:r>
          </a:p>
          <a:p>
            <a:r>
              <a:rPr lang="fr-FR" dirty="0"/>
              <a:t>L’assiette de la reprise porte sur les recettes fiscales versées par la DGFIP à la CT. Cette reprise financière est plafonnée par la loi à 2% des recettes de fonctionnement. </a:t>
            </a:r>
          </a:p>
          <a:p>
            <a:r>
              <a:rPr lang="fr-FR" dirty="0"/>
              <a:t>Le principe de la reprise financière a poussé les élus à saisir le conseil constitutionnel pour soulever le moyen tiré de la violation des articles 72 et 72-2 de la Constitution. Mais le Conseil constitutionnel a fourni 4 arguments pour démontrer que la contractualisation était conforme à la Constitution.  Il s’agit de la décision n°2017-760 DC du 18 janvier 2018, LPFP pour 2018-2022, considérants 12 à 16. </a:t>
            </a:r>
          </a:p>
        </p:txBody>
      </p:sp>
    </p:spTree>
    <p:extLst>
      <p:ext uri="{BB962C8B-B14F-4D97-AF65-F5344CB8AC3E}">
        <p14:creationId xmlns:p14="http://schemas.microsoft.com/office/powerpoint/2010/main" val="253361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8DA0A3C-C8CE-964F-A7B0-E0A561A368A4}"/>
              </a:ext>
            </a:extLst>
          </p:cNvPr>
          <p:cNvSpPr>
            <a:spLocks noGrp="1"/>
          </p:cNvSpPr>
          <p:nvPr>
            <p:ph type="title"/>
          </p:nvPr>
        </p:nvSpPr>
        <p:spPr/>
        <p:txBody>
          <a:bodyPr/>
          <a:lstStyle/>
          <a:p>
            <a:r>
              <a:rPr lang="fr-FR" dirty="0"/>
              <a:t>LA RÉCOMPENSE FINANCIÈRE</a:t>
            </a:r>
          </a:p>
        </p:txBody>
      </p:sp>
      <p:sp>
        <p:nvSpPr>
          <p:cNvPr id="3" name="Espace réservé du contenu 2">
            <a:extLst>
              <a:ext uri="{FF2B5EF4-FFF2-40B4-BE49-F238E27FC236}">
                <a16:creationId xmlns:a16="http://schemas.microsoft.com/office/drawing/2014/main" xmlns="" id="{AFFD02F5-FD7A-3646-99E8-58038418A613}"/>
              </a:ext>
            </a:extLst>
          </p:cNvPr>
          <p:cNvSpPr>
            <a:spLocks noGrp="1"/>
          </p:cNvSpPr>
          <p:nvPr>
            <p:ph idx="1"/>
          </p:nvPr>
        </p:nvSpPr>
        <p:spPr/>
        <p:txBody>
          <a:bodyPr/>
          <a:lstStyle/>
          <a:p>
            <a:r>
              <a:rPr lang="fr-FR" dirty="0"/>
              <a:t>Autant la sanction revêt un caractère quasi automatique car elle découle d’une disposition contractuelle, autant la récompense n’est qu’une éventualité. Si la collectivité territoriale a respecté ses engagements financiers à savoir un taux d’augmentation des dépenses de fonctionnement, elle pourra bénéficier d’une majoration de la dotation de soutien à l’investissement local. Le préfet est titulaire d’un pouvoir discrétionnaire d’appréciation.</a:t>
            </a:r>
          </a:p>
          <a:p>
            <a:r>
              <a:rPr lang="fr-FR" dirty="0"/>
              <a:t>On peut s’étonner de la faible dimension de la DSIL qui figure au sein de la mission RCT du ministère de l’intérieur aux côtés de la DGD et de la DGE des départements. Instituée par la LF-2016 à hauteur de 791 millions, elle s’est réduite à 545 millions pour 2017 et elle a atteint 665 millions en 2018. Elle est ensuite redescendue à 557 millions pour 2019, puis 570  pour 2020 et 2021.</a:t>
            </a:r>
          </a:p>
        </p:txBody>
      </p:sp>
    </p:spTree>
    <p:extLst>
      <p:ext uri="{BB962C8B-B14F-4D97-AF65-F5344CB8AC3E}">
        <p14:creationId xmlns:p14="http://schemas.microsoft.com/office/powerpoint/2010/main" val="2425152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806B977-5615-2E45-95CF-BCC10F64ED72}"/>
              </a:ext>
            </a:extLst>
          </p:cNvPr>
          <p:cNvSpPr>
            <a:spLocks noGrp="1"/>
          </p:cNvSpPr>
          <p:nvPr>
            <p:ph type="title"/>
          </p:nvPr>
        </p:nvSpPr>
        <p:spPr/>
        <p:txBody>
          <a:bodyPr/>
          <a:lstStyle/>
          <a:p>
            <a:r>
              <a:rPr lang="fr-FR" dirty="0"/>
              <a:t>II LES CONSÉQUENCES DE LA CONTRACTUALISATION</a:t>
            </a:r>
          </a:p>
        </p:txBody>
      </p:sp>
      <p:sp>
        <p:nvSpPr>
          <p:cNvPr id="3" name="Espace réservé du contenu 2">
            <a:extLst>
              <a:ext uri="{FF2B5EF4-FFF2-40B4-BE49-F238E27FC236}">
                <a16:creationId xmlns:a16="http://schemas.microsoft.com/office/drawing/2014/main" xmlns="" id="{F27000AC-153D-4349-8702-D72F700AA337}"/>
              </a:ext>
            </a:extLst>
          </p:cNvPr>
          <p:cNvSpPr>
            <a:spLocks noGrp="1"/>
          </p:cNvSpPr>
          <p:nvPr>
            <p:ph idx="1"/>
          </p:nvPr>
        </p:nvSpPr>
        <p:spPr/>
        <p:txBody>
          <a:bodyPr/>
          <a:lstStyle/>
          <a:p>
            <a:r>
              <a:rPr lang="fr-FR" dirty="0"/>
              <a:t>On distinguera deux conséquences très différentes : </a:t>
            </a:r>
          </a:p>
          <a:p>
            <a:r>
              <a:rPr lang="fr-FR" dirty="0"/>
              <a:t>d’abord l’attitude des élus vis-à-vis de la proposition faite par l’État de signer le contrat</a:t>
            </a:r>
          </a:p>
          <a:p>
            <a:r>
              <a:rPr lang="fr-FR" dirty="0"/>
              <a:t>Ensuite, les résultats financiers de la contractualisation.</a:t>
            </a:r>
          </a:p>
        </p:txBody>
      </p:sp>
    </p:spTree>
    <p:extLst>
      <p:ext uri="{BB962C8B-B14F-4D97-AF65-F5344CB8AC3E}">
        <p14:creationId xmlns:p14="http://schemas.microsoft.com/office/powerpoint/2010/main" val="2746309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7FDEAC7-DB15-B94F-A87C-075C352912E0}"/>
              </a:ext>
            </a:extLst>
          </p:cNvPr>
          <p:cNvSpPr>
            <a:spLocks noGrp="1"/>
          </p:cNvSpPr>
          <p:nvPr>
            <p:ph type="title"/>
          </p:nvPr>
        </p:nvSpPr>
        <p:spPr/>
        <p:txBody>
          <a:bodyPr/>
          <a:lstStyle/>
          <a:p>
            <a:r>
              <a:rPr lang="fr-FR" dirty="0"/>
              <a:t>A/ L’Attitude des ÉLUS : signer ou ne pas signer</a:t>
            </a:r>
          </a:p>
        </p:txBody>
      </p:sp>
      <p:sp>
        <p:nvSpPr>
          <p:cNvPr id="3" name="Espace réservé du contenu 2">
            <a:extLst>
              <a:ext uri="{FF2B5EF4-FFF2-40B4-BE49-F238E27FC236}">
                <a16:creationId xmlns:a16="http://schemas.microsoft.com/office/drawing/2014/main" xmlns="" id="{0E365B2F-E3DF-5247-BBDA-331B3926B6DD}"/>
              </a:ext>
            </a:extLst>
          </p:cNvPr>
          <p:cNvSpPr>
            <a:spLocks noGrp="1"/>
          </p:cNvSpPr>
          <p:nvPr>
            <p:ph idx="1"/>
          </p:nvPr>
        </p:nvSpPr>
        <p:spPr/>
        <p:txBody>
          <a:bodyPr/>
          <a:lstStyle/>
          <a:p>
            <a:r>
              <a:rPr lang="fr-FR" dirty="0"/>
              <a:t>Tendance générale : sur 322 grandes collectivités, 230 contrats ont été signés soit 71,4%. Mais la proportion des refus de signer est importante dans les départements et les régions. </a:t>
            </a:r>
          </a:p>
          <a:p>
            <a:r>
              <a:rPr lang="fr-FR" dirty="0"/>
              <a:t>Ainsi, pour les départements 55% ont refusé de signer en raison de la situation très difficile de leurs finances en raison des transferts de compétences dans le domaine des AIS. Ainsi, pour la région île de France, sur 8 départements, 6 ont refusé de signer contre 2 qui ont accepté (Paris et la Seine et Marne). Pour l’Occitanie, sur 13 départements, 9 ont refusé et seulement 4 ont accepté : 48, 65, 81 et 82. La Cour des comptes signale dans son rapport que 8 départements qui ont refusé de signer ont formé un recours en annulation contre l’arrêté préfectoral de notification du taux d’évolution des dépenses.</a:t>
            </a:r>
          </a:p>
          <a:p>
            <a:r>
              <a:rPr lang="fr-FR" dirty="0"/>
              <a:t>Les régions ont refusé de signer à 47% et au sein de ce front du refus, on trouve celles qui pèsent le plus lourd : la région île de France, PACA et pour l’outre-Mer la Martinique et la Guyane. </a:t>
            </a:r>
          </a:p>
        </p:txBody>
      </p:sp>
    </p:spTree>
    <p:extLst>
      <p:ext uri="{BB962C8B-B14F-4D97-AF65-F5344CB8AC3E}">
        <p14:creationId xmlns:p14="http://schemas.microsoft.com/office/powerpoint/2010/main" val="2303347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BF9A39A-A71C-C141-B9AF-F0B3225348E2}"/>
              </a:ext>
            </a:extLst>
          </p:cNvPr>
          <p:cNvSpPr>
            <a:spLocks noGrp="1"/>
          </p:cNvSpPr>
          <p:nvPr>
            <p:ph type="title"/>
          </p:nvPr>
        </p:nvSpPr>
        <p:spPr/>
        <p:txBody>
          <a:bodyPr/>
          <a:lstStyle/>
          <a:p>
            <a:r>
              <a:rPr lang="fr-FR" dirty="0"/>
              <a:t>A/ L’Attitude des ÉLUS : signer ou ne pas signer</a:t>
            </a:r>
            <a:endParaRPr lang="fr-FR" dirty="0"/>
          </a:p>
        </p:txBody>
      </p:sp>
      <p:sp>
        <p:nvSpPr>
          <p:cNvPr id="3" name="Espace réservé du contenu 2">
            <a:extLst>
              <a:ext uri="{FF2B5EF4-FFF2-40B4-BE49-F238E27FC236}">
                <a16:creationId xmlns:a16="http://schemas.microsoft.com/office/drawing/2014/main" xmlns="" id="{26DCFE7F-D3A2-5F44-8D6E-C80B2D9B8D47}"/>
              </a:ext>
            </a:extLst>
          </p:cNvPr>
          <p:cNvSpPr>
            <a:spLocks noGrp="1"/>
          </p:cNvSpPr>
          <p:nvPr>
            <p:ph idx="1"/>
          </p:nvPr>
        </p:nvSpPr>
        <p:spPr/>
        <p:txBody>
          <a:bodyPr/>
          <a:lstStyle/>
          <a:p>
            <a:r>
              <a:rPr lang="fr-FR" dirty="0"/>
              <a:t>Pour les communes, elle n’ont été que 16,5% à refuser de signer ce qui est quasiment autant que les EPCI à fiscalité propre avec un taux de 16,7%.</a:t>
            </a:r>
          </a:p>
          <a:p>
            <a:r>
              <a:rPr lang="fr-FR" dirty="0"/>
              <a:t>Le taux de refus le plus faible concerne les métropoles avec seulement 1 refus de signer pour 21 métropoles. Il s’agit de la métropole de Saint-Étienne. </a:t>
            </a:r>
          </a:p>
        </p:txBody>
      </p:sp>
    </p:spTree>
    <p:extLst>
      <p:ext uri="{BB962C8B-B14F-4D97-AF65-F5344CB8AC3E}">
        <p14:creationId xmlns:p14="http://schemas.microsoft.com/office/powerpoint/2010/main" val="857622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49C75CC-80C1-3048-97BD-35DA59B5C0C8}"/>
              </a:ext>
            </a:extLst>
          </p:cNvPr>
          <p:cNvSpPr>
            <a:spLocks noGrp="1"/>
          </p:cNvSpPr>
          <p:nvPr>
            <p:ph type="title"/>
          </p:nvPr>
        </p:nvSpPr>
        <p:spPr/>
        <p:txBody>
          <a:bodyPr/>
          <a:lstStyle/>
          <a:p>
            <a:r>
              <a:rPr lang="fr-FR" dirty="0"/>
              <a:t>B/ LES RÉSULTATS FINANCIERS DE LA CONTRACTUALISATION </a:t>
            </a:r>
          </a:p>
        </p:txBody>
      </p:sp>
      <p:sp>
        <p:nvSpPr>
          <p:cNvPr id="3" name="Espace réservé du contenu 2">
            <a:extLst>
              <a:ext uri="{FF2B5EF4-FFF2-40B4-BE49-F238E27FC236}">
                <a16:creationId xmlns:a16="http://schemas.microsoft.com/office/drawing/2014/main" xmlns="" id="{CCD56C9B-0625-3042-BF36-D3FD0D2E9D1B}"/>
              </a:ext>
            </a:extLst>
          </p:cNvPr>
          <p:cNvSpPr>
            <a:spLocks noGrp="1"/>
          </p:cNvSpPr>
          <p:nvPr>
            <p:ph idx="1"/>
          </p:nvPr>
        </p:nvSpPr>
        <p:spPr/>
        <p:txBody>
          <a:bodyPr/>
          <a:lstStyle/>
          <a:p>
            <a:r>
              <a:rPr lang="fr-FR" dirty="0"/>
              <a:t>Tendance générale des dépenses de fonctionnement : 2018 = +0,3% et 2019 = +1,1% ce qui tranche avec 2017 = +2,0%. </a:t>
            </a:r>
          </a:p>
          <a:p>
            <a:r>
              <a:rPr lang="fr-FR" dirty="0"/>
              <a:t>Les dépenses d’investissement n’étant pas bridées, le cycle électoral a pu jouer à plein. En 2018, +5,2% et en 2019, +13,0%.</a:t>
            </a:r>
          </a:p>
          <a:p>
            <a:r>
              <a:rPr lang="fr-FR" dirty="0"/>
              <a:t>Au sein des dépenses de fonctionnement, les dépenses de personnel ont été bien maîtrisées. Ainsi, en 2018, +0,9% et 2019, +1,5% contre +2,9% en 2017. La baisse des taux a permis aux charges d’intérêts des emprunts de connaître des baisses drastiques comme -6,8% pour 2018 et -5,9% pour 2019. Les charges externes et achats ont été bien maîtrisées en 2018 avec +1,0% ce qui tranche avec 2017 = +2,1%. Mais le taux est reparti à la hausse en 2019 avec +2,3%. </a:t>
            </a:r>
          </a:p>
        </p:txBody>
      </p:sp>
    </p:spTree>
    <p:extLst>
      <p:ext uri="{BB962C8B-B14F-4D97-AF65-F5344CB8AC3E}">
        <p14:creationId xmlns:p14="http://schemas.microsoft.com/office/powerpoint/2010/main" val="2273691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8387D7F-8B22-B14B-A2B7-EBF609073442}"/>
              </a:ext>
            </a:extLst>
          </p:cNvPr>
          <p:cNvSpPr>
            <a:spLocks noGrp="1"/>
          </p:cNvSpPr>
          <p:nvPr>
            <p:ph type="title"/>
          </p:nvPr>
        </p:nvSpPr>
        <p:spPr/>
        <p:txBody>
          <a:bodyPr/>
          <a:lstStyle/>
          <a:p>
            <a:r>
              <a:rPr lang="fr-FR" dirty="0"/>
              <a:t>Résultats pour le bloc communal </a:t>
            </a:r>
          </a:p>
        </p:txBody>
      </p:sp>
      <p:sp>
        <p:nvSpPr>
          <p:cNvPr id="3" name="Espace réservé du contenu 2">
            <a:extLst>
              <a:ext uri="{FF2B5EF4-FFF2-40B4-BE49-F238E27FC236}">
                <a16:creationId xmlns:a16="http://schemas.microsoft.com/office/drawing/2014/main" xmlns="" id="{50AE0D76-C1A3-104A-8921-8F548D6F82D1}"/>
              </a:ext>
            </a:extLst>
          </p:cNvPr>
          <p:cNvSpPr>
            <a:spLocks noGrp="1"/>
          </p:cNvSpPr>
          <p:nvPr>
            <p:ph idx="1"/>
          </p:nvPr>
        </p:nvSpPr>
        <p:spPr/>
        <p:txBody>
          <a:bodyPr/>
          <a:lstStyle/>
          <a:p>
            <a:r>
              <a:rPr lang="fr-FR" dirty="0"/>
              <a:t>Dépenses de fonctionnement : 2018 =+0,1% , 2019 =+1,1% contre +1,7% en 2017 . Au sein du bloc, on remarque que les communes ont été plus disciplinées que les intercommunalités en raison des transferts de compétences. Petit conseil pour l’apprentissage.</a:t>
            </a:r>
          </a:p>
          <a:p>
            <a:r>
              <a:rPr lang="fr-FR" dirty="0"/>
              <a:t>Charges de personnel : 2018 =+0,9%, 2019 = +1,6% contre 3,2% en 2017. Il convient de remarquer que cette masse salariale du bloc communal représente plus de 50,7% des dépenses de fonctionnement. </a:t>
            </a:r>
          </a:p>
          <a:p>
            <a:r>
              <a:rPr lang="fr-FR" dirty="0"/>
              <a:t>Le ratio de désendettement s’améliore en passant de 5,91 années en 2014 à 5,72 années en 2017 puis 4,7 années en 2019. </a:t>
            </a:r>
          </a:p>
        </p:txBody>
      </p:sp>
    </p:spTree>
    <p:extLst>
      <p:ext uri="{BB962C8B-B14F-4D97-AF65-F5344CB8AC3E}">
        <p14:creationId xmlns:p14="http://schemas.microsoft.com/office/powerpoint/2010/main" val="2789590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D29086A-FD4A-844A-8CEA-ACD62D4E59FE}"/>
              </a:ext>
            </a:extLst>
          </p:cNvPr>
          <p:cNvSpPr>
            <a:spLocks noGrp="1"/>
          </p:cNvSpPr>
          <p:nvPr>
            <p:ph type="title"/>
          </p:nvPr>
        </p:nvSpPr>
        <p:spPr/>
        <p:txBody>
          <a:bodyPr/>
          <a:lstStyle/>
          <a:p>
            <a:r>
              <a:rPr lang="fr-FR" dirty="0"/>
              <a:t>RÉSULTATS POUR LES DÉPARTEMENTS</a:t>
            </a:r>
          </a:p>
        </p:txBody>
      </p:sp>
      <p:sp>
        <p:nvSpPr>
          <p:cNvPr id="3" name="Espace réservé du contenu 2">
            <a:extLst>
              <a:ext uri="{FF2B5EF4-FFF2-40B4-BE49-F238E27FC236}">
                <a16:creationId xmlns:a16="http://schemas.microsoft.com/office/drawing/2014/main" xmlns="" id="{5A51D4A9-47A3-4D49-AC97-F357C60F429A}"/>
              </a:ext>
            </a:extLst>
          </p:cNvPr>
          <p:cNvSpPr>
            <a:spLocks noGrp="1"/>
          </p:cNvSpPr>
          <p:nvPr>
            <p:ph idx="1"/>
          </p:nvPr>
        </p:nvSpPr>
        <p:spPr/>
        <p:txBody>
          <a:bodyPr/>
          <a:lstStyle/>
          <a:p>
            <a:r>
              <a:rPr lang="fr-FR" dirty="0"/>
              <a:t>Dépenses de fonctionnement : 2018 = -0,8%  après -0,2% en 2017, 2019 = +1,3% .</a:t>
            </a:r>
          </a:p>
          <a:p>
            <a:r>
              <a:rPr lang="fr-FR" dirty="0"/>
              <a:t>Charges de personnel : 2018 = -0,2%, 2019 = +1,0%.</a:t>
            </a:r>
          </a:p>
          <a:p>
            <a:r>
              <a:rPr lang="fr-FR" dirty="0"/>
              <a:t>Dépenses d’intervention (70% du total) : 2018 = +0,7% et 2019 = +1,9%. Les effectifs des mineurs non accompagné triplent entre 2014 et 2017 ce qui cause une hausse de l’ASE de +5,9% en 2018. </a:t>
            </a:r>
          </a:p>
          <a:p>
            <a:r>
              <a:rPr lang="fr-FR" dirty="0"/>
              <a:t>Côté capacité de désendettement, les progrès sont importants : on passe de 5,3 ans en 2015 à 4,2 années en 2017 pour terminer à 3,4 années en 2019. </a:t>
            </a:r>
          </a:p>
          <a:p>
            <a:endParaRPr lang="fr-FR" dirty="0"/>
          </a:p>
        </p:txBody>
      </p:sp>
    </p:spTree>
    <p:extLst>
      <p:ext uri="{BB962C8B-B14F-4D97-AF65-F5344CB8AC3E}">
        <p14:creationId xmlns:p14="http://schemas.microsoft.com/office/powerpoint/2010/main" val="773634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714F696-E5E2-AB43-BDC8-CDB1594E8AF6}"/>
              </a:ext>
            </a:extLst>
          </p:cNvPr>
          <p:cNvSpPr>
            <a:spLocks noGrp="1"/>
          </p:cNvSpPr>
          <p:nvPr>
            <p:ph type="title"/>
          </p:nvPr>
        </p:nvSpPr>
        <p:spPr/>
        <p:txBody>
          <a:bodyPr/>
          <a:lstStyle/>
          <a:p>
            <a:r>
              <a:rPr lang="fr-FR" dirty="0"/>
              <a:t>RÉSULTATS POUR LES RÉGIONS</a:t>
            </a:r>
          </a:p>
        </p:txBody>
      </p:sp>
      <p:sp>
        <p:nvSpPr>
          <p:cNvPr id="3" name="Espace réservé du contenu 2">
            <a:extLst>
              <a:ext uri="{FF2B5EF4-FFF2-40B4-BE49-F238E27FC236}">
                <a16:creationId xmlns:a16="http://schemas.microsoft.com/office/drawing/2014/main" xmlns="" id="{54865C2F-8FFD-0C4D-992E-133CD3E6EAA0}"/>
              </a:ext>
            </a:extLst>
          </p:cNvPr>
          <p:cNvSpPr>
            <a:spLocks noGrp="1"/>
          </p:cNvSpPr>
          <p:nvPr>
            <p:ph idx="1"/>
          </p:nvPr>
        </p:nvSpPr>
        <p:spPr/>
        <p:txBody>
          <a:bodyPr/>
          <a:lstStyle/>
          <a:p>
            <a:r>
              <a:rPr lang="fr-FR" dirty="0"/>
              <a:t>Dépenses de fonctionnement : 2018 = +3,4% après +10,3% pour 2017 , 2019 =  +1,2%. Les deux facteurs d’explication sont les nouvelles compétences transports transférées par la Loi du 7 août 2015 et la montée en puissance de la gestion des fonds structurels européens. </a:t>
            </a:r>
          </a:p>
          <a:p>
            <a:r>
              <a:rPr lang="fr-FR" dirty="0"/>
              <a:t>Charges de personnel : 2018 = +3,5%, 2019 = +2,3%. Mais ce poste ne représente que 17,8% du total des dépenses de fonctionnement des régions.</a:t>
            </a:r>
          </a:p>
          <a:p>
            <a:r>
              <a:rPr lang="fr-FR" dirty="0"/>
              <a:t>Ratio  de désendettement en baisse : 5,2 années en 2015, 5,0 pour 2017, puis descente à 4,3 années pour 2019. </a:t>
            </a:r>
          </a:p>
          <a:p>
            <a:endParaRPr lang="fr-FR" dirty="0"/>
          </a:p>
        </p:txBody>
      </p:sp>
    </p:spTree>
    <p:extLst>
      <p:ext uri="{BB962C8B-B14F-4D97-AF65-F5344CB8AC3E}">
        <p14:creationId xmlns:p14="http://schemas.microsoft.com/office/powerpoint/2010/main" val="165673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50688EE-DC14-4543-AB78-BD2A71B08AF2}"/>
              </a:ext>
            </a:extLst>
          </p:cNvPr>
          <p:cNvSpPr>
            <a:spLocks noGrp="1"/>
          </p:cNvSpPr>
          <p:nvPr>
            <p:ph type="title"/>
          </p:nvPr>
        </p:nvSpPr>
        <p:spPr>
          <a:xfrm>
            <a:off x="685801" y="685800"/>
            <a:ext cx="12074525" cy="1456267"/>
          </a:xfrm>
        </p:spPr>
        <p:txBody>
          <a:bodyPr/>
          <a:lstStyle/>
          <a:p>
            <a:r>
              <a:rPr lang="fr-FR" b="1" dirty="0"/>
              <a:t>INTRODUCTION</a:t>
            </a:r>
          </a:p>
        </p:txBody>
      </p:sp>
      <p:sp>
        <p:nvSpPr>
          <p:cNvPr id="3" name="Espace réservé du contenu 2">
            <a:extLst>
              <a:ext uri="{FF2B5EF4-FFF2-40B4-BE49-F238E27FC236}">
                <a16:creationId xmlns:a16="http://schemas.microsoft.com/office/drawing/2014/main" xmlns="" id="{D671A2F7-70CF-4F4F-A21E-34A88A49F7C7}"/>
              </a:ext>
            </a:extLst>
          </p:cNvPr>
          <p:cNvSpPr>
            <a:spLocks noGrp="1"/>
          </p:cNvSpPr>
          <p:nvPr>
            <p:ph idx="1"/>
          </p:nvPr>
        </p:nvSpPr>
        <p:spPr/>
        <p:txBody>
          <a:bodyPr>
            <a:normAutofit/>
          </a:bodyPr>
          <a:lstStyle/>
          <a:p>
            <a:r>
              <a:rPr lang="fr-FR" dirty="0"/>
              <a:t>Les relations financières État-CT sont marquées par des contrats qui ont figuré d’abord dans les Lois de Finances puis dans les LPFP</a:t>
            </a:r>
          </a:p>
          <a:p>
            <a:r>
              <a:rPr lang="fr-FR" dirty="0"/>
              <a:t>1996 : pacte de stabilité financière</a:t>
            </a:r>
          </a:p>
          <a:p>
            <a:r>
              <a:rPr lang="fr-FR" dirty="0"/>
              <a:t>1999 : contrat de croissance et de solidarité</a:t>
            </a:r>
          </a:p>
          <a:p>
            <a:r>
              <a:rPr lang="fr-FR" dirty="0"/>
              <a:t>2008 : contrat de stabilité financière</a:t>
            </a:r>
          </a:p>
          <a:p>
            <a:r>
              <a:rPr lang="fr-FR" dirty="0"/>
              <a:t>1</a:t>
            </a:r>
            <a:r>
              <a:rPr lang="fr-FR" baseline="30000" dirty="0"/>
              <a:t>ère</a:t>
            </a:r>
            <a:r>
              <a:rPr lang="fr-FR" dirty="0"/>
              <a:t> LPFP du 9 février 2009 : désindexation de la DGF qui est intégrée à la norme zéro volume</a:t>
            </a:r>
          </a:p>
          <a:p>
            <a:r>
              <a:rPr lang="fr-FR" dirty="0"/>
              <a:t>3</a:t>
            </a:r>
            <a:r>
              <a:rPr lang="fr-FR" baseline="30000" dirty="0"/>
              <a:t>ème</a:t>
            </a:r>
            <a:r>
              <a:rPr lang="fr-FR" dirty="0"/>
              <a:t> LPFP du 31 décembre 2012 : petite baisse de la DGF pendant l’année 2014</a:t>
            </a:r>
          </a:p>
          <a:p>
            <a:r>
              <a:rPr lang="fr-FR" dirty="0"/>
              <a:t>4</a:t>
            </a:r>
            <a:r>
              <a:rPr lang="fr-FR" baseline="30000" dirty="0"/>
              <a:t>ème</a:t>
            </a:r>
            <a:r>
              <a:rPr lang="fr-FR" dirty="0"/>
              <a:t> LPFP du 29 décembre 2014 : plan d’économie de 50 Mds d’euros dont 11 pour les CT (9,4 réalisés) avec l’introduction d’un Objectif d’évolution des dépenses locales (ODEDEL) portant sur deux périmètres : un gros (tout sauf le remboursement du capital) et un petit (les dépenses de la SF)</a:t>
            </a:r>
          </a:p>
        </p:txBody>
      </p:sp>
    </p:spTree>
    <p:extLst>
      <p:ext uri="{BB962C8B-B14F-4D97-AF65-F5344CB8AC3E}">
        <p14:creationId xmlns:p14="http://schemas.microsoft.com/office/powerpoint/2010/main" val="150696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D7B6D4A-DB0C-1749-9389-8C280A4F8E4E}"/>
              </a:ext>
            </a:extLst>
          </p:cNvPr>
          <p:cNvSpPr>
            <a:spLocks noGrp="1"/>
          </p:cNvSpPr>
          <p:nvPr>
            <p:ph type="title"/>
          </p:nvPr>
        </p:nvSpPr>
        <p:spPr/>
        <p:txBody>
          <a:bodyPr/>
          <a:lstStyle/>
          <a:p>
            <a:r>
              <a:rPr lang="fr-FR" dirty="0"/>
              <a:t>CONCLUSION </a:t>
            </a:r>
          </a:p>
        </p:txBody>
      </p:sp>
      <p:sp>
        <p:nvSpPr>
          <p:cNvPr id="3" name="Espace réservé du contenu 2">
            <a:extLst>
              <a:ext uri="{FF2B5EF4-FFF2-40B4-BE49-F238E27FC236}">
                <a16:creationId xmlns:a16="http://schemas.microsoft.com/office/drawing/2014/main" xmlns="" id="{A432347A-F65E-A34C-A05D-F65835F42BE6}"/>
              </a:ext>
            </a:extLst>
          </p:cNvPr>
          <p:cNvSpPr>
            <a:spLocks noGrp="1"/>
          </p:cNvSpPr>
          <p:nvPr>
            <p:ph idx="1"/>
          </p:nvPr>
        </p:nvSpPr>
        <p:spPr/>
        <p:txBody>
          <a:bodyPr/>
          <a:lstStyle/>
          <a:p>
            <a:r>
              <a:rPr lang="fr-FR" dirty="0"/>
              <a:t>L’article 12 de la loi n°2020-290 du 23 mars 2020 d’urgence pour faire face à la crise du COVID-19 a suspendu l’application des dispositions de l’article 29 de la LPFP sur la contractualisation ainsi que des arrêtés destinés aux CT qui avaient refusé de signer. </a:t>
            </a:r>
          </a:p>
          <a:p>
            <a:r>
              <a:rPr lang="fr-FR" dirty="0"/>
              <a:t>La Cour des comptes signale que ce mécanisme a eu des effets pervers notamment de mettre un frein à la lutte contre la pauvreté. Elle recommande de poursuivre cette démarche en élargissant le périmètre aux BA. </a:t>
            </a:r>
          </a:p>
          <a:p>
            <a:r>
              <a:rPr lang="fr-FR" dirty="0"/>
              <a:t>Une nouvelle LPFP devrait être discutée et votée au printemps 2021. Elle comprendra peut-être une nouvelle génération de contrats. </a:t>
            </a:r>
          </a:p>
        </p:txBody>
      </p:sp>
    </p:spTree>
    <p:extLst>
      <p:ext uri="{BB962C8B-B14F-4D97-AF65-F5344CB8AC3E}">
        <p14:creationId xmlns:p14="http://schemas.microsoft.com/office/powerpoint/2010/main" val="253957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AD4611A-8B8D-634D-9418-C9F6BE182254}"/>
              </a:ext>
            </a:extLst>
          </p:cNvPr>
          <p:cNvSpPr>
            <a:spLocks noGrp="1"/>
          </p:cNvSpPr>
          <p:nvPr>
            <p:ph type="title"/>
          </p:nvPr>
        </p:nvSpPr>
        <p:spPr/>
        <p:txBody>
          <a:bodyPr/>
          <a:lstStyle/>
          <a:p>
            <a:r>
              <a:rPr lang="fr-FR" b="1" dirty="0"/>
              <a:t>INTRODUCTION</a:t>
            </a:r>
            <a:endParaRPr lang="fr-FR" dirty="0"/>
          </a:p>
        </p:txBody>
      </p:sp>
      <p:sp>
        <p:nvSpPr>
          <p:cNvPr id="3" name="Espace réservé du contenu 2">
            <a:extLst>
              <a:ext uri="{FF2B5EF4-FFF2-40B4-BE49-F238E27FC236}">
                <a16:creationId xmlns:a16="http://schemas.microsoft.com/office/drawing/2014/main" xmlns="" id="{BB1B3747-A559-F746-9A41-5B30DF547DC1}"/>
              </a:ext>
            </a:extLst>
          </p:cNvPr>
          <p:cNvSpPr>
            <a:spLocks noGrp="1"/>
          </p:cNvSpPr>
          <p:nvPr>
            <p:ph idx="1"/>
          </p:nvPr>
        </p:nvSpPr>
        <p:spPr/>
        <p:txBody>
          <a:bodyPr/>
          <a:lstStyle/>
          <a:p>
            <a:r>
              <a:rPr lang="fr-FR" dirty="0"/>
              <a:t>La 5</a:t>
            </a:r>
            <a:r>
              <a:rPr lang="fr-FR" baseline="30000" dirty="0"/>
              <a:t>ème</a:t>
            </a:r>
            <a:r>
              <a:rPr lang="fr-FR" dirty="0"/>
              <a:t> LPFP du 22 janvier 2018 passe à une méthode différente en appliquant les préconisations de la Cour des comptes dans son rapport du 26 juin 2017 : maîtriser les dépenses à tous les niveaux en particulier pour les ASSO et les APUL</a:t>
            </a:r>
          </a:p>
          <a:p>
            <a:r>
              <a:rPr lang="fr-FR" dirty="0"/>
              <a:t>L’objectif de la LPFP est de programmer un freinage de l’augmentation des dépenses de fonctionnement des grosses collectivités territoriales dans un but bien précis : augmenter les excédents des finances locales </a:t>
            </a:r>
          </a:p>
          <a:p>
            <a:r>
              <a:rPr lang="fr-FR" dirty="0"/>
              <a:t>Pour traiter la question de la contractualisation, nous commencerons par l’étude de cette contrainte avant d’examiner ses conséquences concrètes sur les finances locales</a:t>
            </a:r>
          </a:p>
        </p:txBody>
      </p:sp>
    </p:spTree>
    <p:extLst>
      <p:ext uri="{BB962C8B-B14F-4D97-AF65-F5344CB8AC3E}">
        <p14:creationId xmlns:p14="http://schemas.microsoft.com/office/powerpoint/2010/main" val="2241508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7C15648-9273-8E41-81EE-69B9FA033838}"/>
              </a:ext>
            </a:extLst>
          </p:cNvPr>
          <p:cNvSpPr>
            <a:spLocks noGrp="1"/>
          </p:cNvSpPr>
          <p:nvPr>
            <p:ph type="title"/>
          </p:nvPr>
        </p:nvSpPr>
        <p:spPr/>
        <p:txBody>
          <a:bodyPr/>
          <a:lstStyle/>
          <a:p>
            <a:r>
              <a:rPr lang="fr-FR" b="1" dirty="0"/>
              <a:t>I UNE contrainte contractuelle individualisée</a:t>
            </a:r>
          </a:p>
        </p:txBody>
      </p:sp>
      <p:sp>
        <p:nvSpPr>
          <p:cNvPr id="3" name="Espace réservé du contenu 2">
            <a:extLst>
              <a:ext uri="{FF2B5EF4-FFF2-40B4-BE49-F238E27FC236}">
                <a16:creationId xmlns:a16="http://schemas.microsoft.com/office/drawing/2014/main" xmlns="" id="{D495A75F-FEEE-6041-9DD5-7D835AFA9F0D}"/>
              </a:ext>
            </a:extLst>
          </p:cNvPr>
          <p:cNvSpPr>
            <a:spLocks noGrp="1"/>
          </p:cNvSpPr>
          <p:nvPr>
            <p:ph idx="1"/>
          </p:nvPr>
        </p:nvSpPr>
        <p:spPr/>
        <p:txBody>
          <a:bodyPr/>
          <a:lstStyle/>
          <a:p>
            <a:r>
              <a:rPr lang="fr-FR" dirty="0"/>
              <a:t>La contrainte repose sur 3 objectifs dont le premier est le plus important car c’est lui qui sera sanctionné dans l’évaluation du contrat :</a:t>
            </a:r>
          </a:p>
          <a:p>
            <a:r>
              <a:rPr lang="fr-FR" dirty="0"/>
              <a:t>Objectif 1 : Respecter le taux d’évolution de +1,2% des dépenses réelles de fonctionnement. Le périmètre de cet objectif correspond au seul budget principal mais pourra être étendu au BA</a:t>
            </a:r>
          </a:p>
          <a:p>
            <a:r>
              <a:rPr lang="fr-FR" dirty="0"/>
              <a:t>Objectif 2 : Améliorer le besoin de ou la capacité de financement de la collectivité.</a:t>
            </a:r>
          </a:p>
          <a:p>
            <a:r>
              <a:rPr lang="fr-FR" dirty="0"/>
              <a:t>Objectif 3 : Développer la capacité de désendettement des collectivités territoriales. C’est un critère simple pour le citoyen car c’est une durée : 12 ans pour les communes et les groupements à fiscalité propre, 10 ans pour le départements et 9 pour les régions. </a:t>
            </a:r>
          </a:p>
          <a:p>
            <a:r>
              <a:rPr lang="fr-FR" dirty="0"/>
              <a:t>La contrainte contractuelle individualisée repose sur deux éléments : la modulation et la sanction. </a:t>
            </a:r>
          </a:p>
        </p:txBody>
      </p:sp>
    </p:spTree>
    <p:extLst>
      <p:ext uri="{BB962C8B-B14F-4D97-AF65-F5344CB8AC3E}">
        <p14:creationId xmlns:p14="http://schemas.microsoft.com/office/powerpoint/2010/main" val="2469832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50DCDEE-5563-464E-813B-726AD59FA8D1}"/>
              </a:ext>
            </a:extLst>
          </p:cNvPr>
          <p:cNvSpPr>
            <a:spLocks noGrp="1"/>
          </p:cNvSpPr>
          <p:nvPr>
            <p:ph type="title"/>
          </p:nvPr>
        </p:nvSpPr>
        <p:spPr/>
        <p:txBody>
          <a:bodyPr/>
          <a:lstStyle/>
          <a:p>
            <a:r>
              <a:rPr lang="fr-FR" dirty="0"/>
              <a:t>A/ LA MODULATION du taux de 1,2%</a:t>
            </a:r>
          </a:p>
        </p:txBody>
      </p:sp>
      <p:sp>
        <p:nvSpPr>
          <p:cNvPr id="3" name="Espace réservé du contenu 2">
            <a:extLst>
              <a:ext uri="{FF2B5EF4-FFF2-40B4-BE49-F238E27FC236}">
                <a16:creationId xmlns:a16="http://schemas.microsoft.com/office/drawing/2014/main" xmlns="" id="{E7C5E9E2-8A6D-2242-AE2A-35CA2D251E00}"/>
              </a:ext>
            </a:extLst>
          </p:cNvPr>
          <p:cNvSpPr>
            <a:spLocks noGrp="1"/>
          </p:cNvSpPr>
          <p:nvPr>
            <p:ph idx="1"/>
          </p:nvPr>
        </p:nvSpPr>
        <p:spPr/>
        <p:txBody>
          <a:bodyPr>
            <a:normAutofit lnSpcReduction="10000"/>
          </a:bodyPr>
          <a:lstStyle/>
          <a:p>
            <a:r>
              <a:rPr lang="fr-FR" dirty="0"/>
              <a:t>Le taux d’augmentation de +1,2% par an des dépenses de fonctionnement prévu par le contrat peut être adapté pour tenir compte de trois différents critères. Chaque critère permet de moduler à la hausse ou à la baisse le taux d’évolution des dépenses de fonctionnement. Comme il existe 3 critères pouvant être mis en œuvre, cela signifie que le taux de 1,2% peut être au minimum de 0,75% et au maximum de 1,65%. </a:t>
            </a:r>
          </a:p>
          <a:p>
            <a:r>
              <a:rPr lang="fr-FR" dirty="0"/>
              <a:t>En effet si la modulation joue exclusivement à la hausse, chaque critère permet d’ajouter 0,15% ce qui donne 1,2% + 3 fois 0,15% soit 0,45% et donc un taux d’augmentation des dépenses de fonctionnement de 1,65%. </a:t>
            </a:r>
          </a:p>
          <a:p>
            <a:r>
              <a:rPr lang="fr-FR" dirty="0"/>
              <a:t>Inversement, si la modulation joue exclusivement à la baisse, chaque critère permettra de retrancher 0,15% ce qui donne 1,2% - 3 fois 0,15%, soit 045% et donc un taux d’augmentation des dépenses de fonctionnement de 0,75%. </a:t>
            </a:r>
          </a:p>
          <a:p>
            <a:r>
              <a:rPr lang="fr-FR" dirty="0"/>
              <a:t>On examinera les 3 critères de la modulation, puis les effets de la modulation.</a:t>
            </a:r>
          </a:p>
        </p:txBody>
      </p:sp>
    </p:spTree>
    <p:extLst>
      <p:ext uri="{BB962C8B-B14F-4D97-AF65-F5344CB8AC3E}">
        <p14:creationId xmlns:p14="http://schemas.microsoft.com/office/powerpoint/2010/main" val="3722050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6285CF4-AE7A-9341-8A65-06BDC55E2A9C}"/>
              </a:ext>
            </a:extLst>
          </p:cNvPr>
          <p:cNvSpPr>
            <a:spLocks noGrp="1"/>
          </p:cNvSpPr>
          <p:nvPr>
            <p:ph type="title"/>
          </p:nvPr>
        </p:nvSpPr>
        <p:spPr/>
        <p:txBody>
          <a:bodyPr/>
          <a:lstStyle/>
          <a:p>
            <a:r>
              <a:rPr lang="fr-FR" dirty="0"/>
              <a:t>PREMIER CRITÈRE : AUGMENTATION DE POPULATION </a:t>
            </a:r>
          </a:p>
        </p:txBody>
      </p:sp>
      <p:sp>
        <p:nvSpPr>
          <p:cNvPr id="3" name="Espace réservé du contenu 2">
            <a:extLst>
              <a:ext uri="{FF2B5EF4-FFF2-40B4-BE49-F238E27FC236}">
                <a16:creationId xmlns:a16="http://schemas.microsoft.com/office/drawing/2014/main" xmlns="" id="{4AA0E092-16E4-C64C-985E-A83753C1303D}"/>
              </a:ext>
            </a:extLst>
          </p:cNvPr>
          <p:cNvSpPr>
            <a:spLocks noGrp="1"/>
          </p:cNvSpPr>
          <p:nvPr>
            <p:ph idx="1"/>
          </p:nvPr>
        </p:nvSpPr>
        <p:spPr/>
        <p:txBody>
          <a:bodyPr/>
          <a:lstStyle/>
          <a:p>
            <a:r>
              <a:rPr lang="fr-FR" dirty="0"/>
              <a:t>Si la population de la CT a connu une variation supérieure à 0,75% de la moyenne nationale au cours des 5 dernières années, il sera possible de moduler le taux de + ou – 0,15%. Si la population a augmenté, le taux de 1,2% est majoré de +0,15%, soit 1,35%, si la population a baissé, le taux est réduit à due concurrence : 1,2% -0,15% = 1,05%. Exemple de la ville de Montpellier.</a:t>
            </a:r>
          </a:p>
          <a:p>
            <a:r>
              <a:rPr lang="fr-FR" dirty="0"/>
              <a:t>Ce critère peut être remplacé par celui de la construction de logements s’il est plus favorable. Le critère du nombre de logement ne peut pas causer une baisse. Cette substitution interdit tout cumul entre deux augmentations de 0,15% une pour l’augmentation de population et l’autre pour l’augmentation du nombre de logements.</a:t>
            </a:r>
            <a:br>
              <a:rPr lang="fr-FR" dirty="0"/>
            </a:br>
            <a:endParaRPr lang="fr-FR" dirty="0"/>
          </a:p>
        </p:txBody>
      </p:sp>
    </p:spTree>
    <p:extLst>
      <p:ext uri="{BB962C8B-B14F-4D97-AF65-F5344CB8AC3E}">
        <p14:creationId xmlns:p14="http://schemas.microsoft.com/office/powerpoint/2010/main" val="2993786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6293A0E-F2B3-174D-820F-FC194A674708}"/>
              </a:ext>
            </a:extLst>
          </p:cNvPr>
          <p:cNvSpPr>
            <a:spLocks noGrp="1"/>
          </p:cNvSpPr>
          <p:nvPr>
            <p:ph type="title"/>
          </p:nvPr>
        </p:nvSpPr>
        <p:spPr/>
        <p:txBody>
          <a:bodyPr/>
          <a:lstStyle/>
          <a:p>
            <a:r>
              <a:rPr lang="fr-FR" dirty="0"/>
              <a:t>DEUXIÈME CRITÈRE : REVENU MOYEN PAR HABITANT</a:t>
            </a:r>
          </a:p>
        </p:txBody>
      </p:sp>
      <p:sp>
        <p:nvSpPr>
          <p:cNvPr id="3" name="Espace réservé du contenu 2">
            <a:extLst>
              <a:ext uri="{FF2B5EF4-FFF2-40B4-BE49-F238E27FC236}">
                <a16:creationId xmlns:a16="http://schemas.microsoft.com/office/drawing/2014/main" xmlns="" id="{D0926ECC-0C14-E843-8A84-A79FA9BE95E2}"/>
              </a:ext>
            </a:extLst>
          </p:cNvPr>
          <p:cNvSpPr>
            <a:spLocks noGrp="1"/>
          </p:cNvSpPr>
          <p:nvPr>
            <p:ph idx="1"/>
          </p:nvPr>
        </p:nvSpPr>
        <p:spPr/>
        <p:txBody>
          <a:bodyPr/>
          <a:lstStyle/>
          <a:p>
            <a:r>
              <a:rPr lang="fr-FR" dirty="0"/>
              <a:t>Si le revenu moyen par habitant est inférieur de plus de 20% à la moyenne nationale, le taux pourra être modulé à la hausse de +0,15%. La modulation à la hausse peut également résulter du fait que plus d’un quart de la population réside dans les quartiers prioritaires de la politique de la ville.  Pas de cumul possible.</a:t>
            </a:r>
          </a:p>
          <a:p>
            <a:r>
              <a:rPr lang="fr-FR" dirty="0"/>
              <a:t>Pour que le taux puisse être modulé à la baisse, il suffit que le revenu moyen par habitant soit supérieur de 15% à la moyenne nationale. Pas de baisse résultant de la part de la population dans les quartiers.</a:t>
            </a:r>
          </a:p>
        </p:txBody>
      </p:sp>
    </p:spTree>
    <p:extLst>
      <p:ext uri="{BB962C8B-B14F-4D97-AF65-F5344CB8AC3E}">
        <p14:creationId xmlns:p14="http://schemas.microsoft.com/office/powerpoint/2010/main" val="252350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BDAB1A1-81FF-D748-9429-C7BE229709B3}"/>
              </a:ext>
            </a:extLst>
          </p:cNvPr>
          <p:cNvSpPr>
            <a:spLocks noGrp="1"/>
          </p:cNvSpPr>
          <p:nvPr>
            <p:ph type="title"/>
          </p:nvPr>
        </p:nvSpPr>
        <p:spPr/>
        <p:txBody>
          <a:bodyPr>
            <a:normAutofit fontScale="90000"/>
          </a:bodyPr>
          <a:lstStyle/>
          <a:p>
            <a:r>
              <a:rPr lang="fr-FR" dirty="0"/>
              <a:t>TROISIÈME CRITÈRE : L’ÉVOLUTION DES DÉPENSES DE FONCTIONNEMENT AU COURS DES DERNIÈRES ANNÉES</a:t>
            </a:r>
          </a:p>
        </p:txBody>
      </p:sp>
      <p:sp>
        <p:nvSpPr>
          <p:cNvPr id="3" name="Espace réservé du contenu 2">
            <a:extLst>
              <a:ext uri="{FF2B5EF4-FFF2-40B4-BE49-F238E27FC236}">
                <a16:creationId xmlns:a16="http://schemas.microsoft.com/office/drawing/2014/main" xmlns="" id="{579C73F3-52E4-3745-AD39-C7B1AF0931A5}"/>
              </a:ext>
            </a:extLst>
          </p:cNvPr>
          <p:cNvSpPr>
            <a:spLocks noGrp="1"/>
          </p:cNvSpPr>
          <p:nvPr>
            <p:ph idx="1"/>
          </p:nvPr>
        </p:nvSpPr>
        <p:spPr/>
        <p:txBody>
          <a:bodyPr/>
          <a:lstStyle/>
          <a:p>
            <a:r>
              <a:rPr lang="fr-FR" dirty="0"/>
              <a:t>Si les dépenses de fonctionnement de la collectivité ont connu une évolution inférieure d’au moins 1,5% par rapport à l’évolution constatée pour les collectivités de la même catégorie, la modulation pourra se faire à la hausse de +0,15%. Exemple de la ville de Montpellier. </a:t>
            </a:r>
          </a:p>
          <a:p>
            <a:r>
              <a:rPr lang="fr-FR" dirty="0"/>
              <a:t>Inversement, si les dépenses de fonctionnement ont augmenté de plus de 1,5% par rapport à l’évolution moyenne des années précédentes, la modulation pourra se faire à la baisse de -0,15%.</a:t>
            </a:r>
          </a:p>
        </p:txBody>
      </p:sp>
    </p:spTree>
    <p:extLst>
      <p:ext uri="{BB962C8B-B14F-4D97-AF65-F5344CB8AC3E}">
        <p14:creationId xmlns:p14="http://schemas.microsoft.com/office/powerpoint/2010/main" val="147212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E3E1A19-5671-B745-BFDF-C07373DC6538}"/>
              </a:ext>
            </a:extLst>
          </p:cNvPr>
          <p:cNvSpPr>
            <a:spLocks noGrp="1"/>
          </p:cNvSpPr>
          <p:nvPr>
            <p:ph type="title"/>
          </p:nvPr>
        </p:nvSpPr>
        <p:spPr/>
        <p:txBody>
          <a:bodyPr/>
          <a:lstStyle/>
          <a:p>
            <a:r>
              <a:rPr lang="fr-FR" dirty="0"/>
              <a:t>LES EFFETS DE LA MODULATION</a:t>
            </a:r>
          </a:p>
        </p:txBody>
      </p:sp>
      <p:sp>
        <p:nvSpPr>
          <p:cNvPr id="3" name="Espace réservé du contenu 2">
            <a:extLst>
              <a:ext uri="{FF2B5EF4-FFF2-40B4-BE49-F238E27FC236}">
                <a16:creationId xmlns:a16="http://schemas.microsoft.com/office/drawing/2014/main" xmlns="" id="{BE9652E6-6651-7A42-BB59-9AEEB17ABC75}"/>
              </a:ext>
            </a:extLst>
          </p:cNvPr>
          <p:cNvSpPr>
            <a:spLocks noGrp="1"/>
          </p:cNvSpPr>
          <p:nvPr>
            <p:ph idx="1"/>
          </p:nvPr>
        </p:nvSpPr>
        <p:spPr/>
        <p:txBody>
          <a:bodyPr/>
          <a:lstStyle/>
          <a:p>
            <a:r>
              <a:rPr lang="fr-FR" dirty="0"/>
              <a:t>68% des CT qui ont signé un contrat ont pu bénéficier d’un taux supérieur à 1,2% avec un maximum de 1,65%  (soit 1,2% + 3  fois 0,15%). Ce qui représente plus des 2/3 des CT signataires.</a:t>
            </a:r>
          </a:p>
          <a:p>
            <a:r>
              <a:rPr lang="fr-FR" dirty="0"/>
              <a:t>32% des CT qui ont signé un contrat ont appliqué le taux de 1,2% car aucun critère de la modulation ne leur était applicable. </a:t>
            </a:r>
          </a:p>
          <a:p>
            <a:r>
              <a:rPr lang="fr-FR" dirty="0"/>
              <a:t>Aucune collectivité signataire n’a dû appliquer un taux contractuel de 0,75% sauf la ville de Nice qui a choisi d’appliquer volontairement ce taux. </a:t>
            </a:r>
          </a:p>
          <a:p>
            <a:r>
              <a:rPr lang="fr-FR" dirty="0"/>
              <a:t>Finalement la modulation a permis de donner une certaine souplesse à un dispositif d’apparence rigide. </a:t>
            </a:r>
          </a:p>
          <a:p>
            <a:pPr marL="0" indent="0">
              <a:buNone/>
            </a:pPr>
            <a:r>
              <a:rPr lang="fr-FR" dirty="0"/>
              <a:t> </a:t>
            </a:r>
          </a:p>
        </p:txBody>
      </p:sp>
    </p:spTree>
    <p:extLst>
      <p:ext uri="{BB962C8B-B14F-4D97-AF65-F5344CB8AC3E}">
        <p14:creationId xmlns:p14="http://schemas.microsoft.com/office/powerpoint/2010/main" val="1047851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Céleste</Template>
  <TotalTime>617</TotalTime>
  <Words>2417</Words>
  <Application>Microsoft Macintosh PowerPoint</Application>
  <PresentationFormat>Grand écran</PresentationFormat>
  <Paragraphs>105</Paragraphs>
  <Slides>20</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Calibri</vt:lpstr>
      <vt:lpstr>Calibri Light</vt:lpstr>
      <vt:lpstr>Arial</vt:lpstr>
      <vt:lpstr>Céleste</vt:lpstr>
      <vt:lpstr>LA CONTRACTUALISATION ENTRE L’ÉTAT ET LES CT</vt:lpstr>
      <vt:lpstr>INTRODUCTION</vt:lpstr>
      <vt:lpstr>INTRODUCTION</vt:lpstr>
      <vt:lpstr>I UNE contrainte contractuelle individualisée</vt:lpstr>
      <vt:lpstr>A/ LA MODULATION du taux de 1,2%</vt:lpstr>
      <vt:lpstr>PREMIER CRITÈRE : AUGMENTATION DE POPULATION </vt:lpstr>
      <vt:lpstr>DEUXIÈME CRITÈRE : REVENU MOYEN PAR HABITANT</vt:lpstr>
      <vt:lpstr>TROISIÈME CRITÈRE : L’ÉVOLUTION DES DÉPENSES DE FONCTIONNEMENT AU COURS DES DERNIÈRES ANNÉES</vt:lpstr>
      <vt:lpstr>LES EFFETS DE LA MODULATION</vt:lpstr>
      <vt:lpstr>B/ LES SANCTIONS DE LA CONTRACTUALISATION</vt:lpstr>
      <vt:lpstr>LA REPRISE FINANCIÈRE</vt:lpstr>
      <vt:lpstr>LA RÉCOMPENSE FINANCIÈRE</vt:lpstr>
      <vt:lpstr>II LES CONSÉQUENCES DE LA CONTRACTUALISATION</vt:lpstr>
      <vt:lpstr>A/ L’Attitude des ÉLUS : signer ou ne pas signer</vt:lpstr>
      <vt:lpstr>A/ L’Attitude des ÉLUS : signer ou ne pas signer</vt:lpstr>
      <vt:lpstr>B/ LES RÉSULTATS FINANCIERS DE LA CONTRACTUALISATION </vt:lpstr>
      <vt:lpstr>Résultats pour le bloc communal </vt:lpstr>
      <vt:lpstr>RÉSULTATS POUR LES DÉPARTEMENTS</vt:lpstr>
      <vt:lpstr>RÉSULTATS POUR LES RÉGIONS</vt:lpstr>
      <vt:lpstr>CONCLUSION </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CONTRACTUALISATION ENTRE L’ÉTAT ET LES CT</dc:title>
  <dc:creator>Douat Hélène</dc:creator>
  <cp:lastModifiedBy>Utilisateur de Microsoft Office</cp:lastModifiedBy>
  <cp:revision>54</cp:revision>
  <dcterms:created xsi:type="dcterms:W3CDTF">2021-01-04T17:44:24Z</dcterms:created>
  <dcterms:modified xsi:type="dcterms:W3CDTF">2021-03-15T05:34:51Z</dcterms:modified>
</cp:coreProperties>
</file>