
<file path=[Content_Types].xml><?xml version="1.0" encoding="utf-8"?>
<Types xmlns="http://schemas.openxmlformats.org/package/2006/content-types">
  <Default ContentType="application/vnd.openxmlformats-officedocument.oleObject" Extension="bin"/>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Oswald Bold" charset="1" panose="00000800000000000000"/>
      <p:regular r:id="rId26"/>
    </p:embeddedFont>
    <p:embeddedFont>
      <p:font typeface="Oswald" charset="1" panose="00000500000000000000"/>
      <p:regular r:id="rId27"/>
    </p:embeddedFont>
    <p:embeddedFont>
      <p:font typeface="Open Sans 1" charset="1" panose="020B0606030504020204"/>
      <p:regular r:id="rId28"/>
    </p:embeddedFont>
    <p:embeddedFont>
      <p:font typeface="Open Sans 2" charset="1" panose="00000000000000000000"/>
      <p:regular r:id="rId29"/>
    </p:embeddedFont>
    <p:embeddedFont>
      <p:font typeface="Open Sans 2 Bold" charset="1" panose="00000000000000000000"/>
      <p:regular r:id="rId30"/>
    </p:embeddedFont>
    <p:embeddedFont>
      <p:font typeface="Open Sans 2 Italics" charset="1" panose="00000000000000000000"/>
      <p:regular r:id="rId31"/>
    </p:embeddedFont>
    <p:embeddedFont>
      <p:font typeface="Open Sans 1 Bold" charset="1" panose="020B0806030504020204"/>
      <p:regular r:id="rId32"/>
    </p:embeddedFont>
    <p:embeddedFont>
      <p:font typeface="Open Sans 1 Italics" charset="1" panose="020B0606030504020204"/>
      <p:regular r:id="rId33"/>
    </p:embeddedFont>
    <p:embeddedFont>
      <p:font typeface="Open Sans 1 Bold Italics" charset="1" panose="020B0806030504020204"/>
      <p:regular r:id="rId34"/>
    </p:embeddedFont>
    <p:embeddedFont>
      <p:font typeface="Open Sans 2 Bold Italics" charset="1" panose="0000000000000000000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notesMasters/notesMaster1.xml" Type="http://schemas.openxmlformats.org/officeDocument/2006/relationships/notesMaster"/><Relationship Id="rId24" Target="theme/theme2.xml" Type="http://schemas.openxmlformats.org/officeDocument/2006/relationships/theme"/><Relationship Id="rId25" Target="notesSlides/notesSlide1.xml" Type="http://schemas.openxmlformats.org/officeDocument/2006/relationships/notesSlide"/><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Vidéo de cette partie la possible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svg" Type="http://schemas.openxmlformats.org/officeDocument/2006/relationships/image"/><Relationship Id="rId11" Target="../media/image13.png" Type="http://schemas.openxmlformats.org/officeDocument/2006/relationships/image"/><Relationship Id="rId12" Target="../media/image14.svg" Type="http://schemas.openxmlformats.org/officeDocument/2006/relationships/image"/><Relationship Id="rId13" Target="../media/image15.png" Type="http://schemas.openxmlformats.org/officeDocument/2006/relationships/image"/><Relationship Id="rId14" Target="../media/image16.svg" Type="http://schemas.openxmlformats.org/officeDocument/2006/relationships/image"/><Relationship Id="rId2" Target="../media/image3.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 Id="rId9" Target="../media/image1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16" Target="../media/image31.png" Type="http://schemas.openxmlformats.org/officeDocument/2006/relationships/image"/><Relationship Id="rId17" Target="https://docs.ultralytics.com/guides/model-yaml-config/" TargetMode="External" Type="http://schemas.openxmlformats.org/officeDocument/2006/relationships/hyperlink"/><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16" Target="../media/image31.png" Type="http://schemas.openxmlformats.org/officeDocument/2006/relationships/image"/><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 Id="rId3" Target="../embeddings/oleObject1.bin" Type="http://schemas.openxmlformats.org/officeDocument/2006/relationships/oleObjec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svg" Type="http://schemas.openxmlformats.org/officeDocument/2006/relationships/image"/><Relationship Id="rId11" Target="../media/image13.png" Type="http://schemas.openxmlformats.org/officeDocument/2006/relationships/image"/><Relationship Id="rId12" Target="../media/image14.svg" Type="http://schemas.openxmlformats.org/officeDocument/2006/relationships/image"/><Relationship Id="rId13" Target="../media/image15.png" Type="http://schemas.openxmlformats.org/officeDocument/2006/relationships/image"/><Relationship Id="rId14" Target="../media/image16.svg" Type="http://schemas.openxmlformats.org/officeDocument/2006/relationships/image"/><Relationship Id="rId2" Target="../media/image3.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 Id="rId9" Target="../media/image11.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22.png" Type="http://schemas.openxmlformats.org/officeDocument/2006/relationships/image"/><Relationship Id="rId4" Target="../media/image23.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16" Target="../media/image18.png" Type="http://schemas.openxmlformats.org/officeDocument/2006/relationships/image"/><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 Id="rId5" Target="../media/image22.png" Type="http://schemas.openxmlformats.org/officeDocument/2006/relationships/image"/><Relationship Id="rId6" Target="../media/image23.svg" Type="http://schemas.openxmlformats.org/officeDocument/2006/relationships/image"/><Relationship Id="rId7" Target="../media/image24.png" Type="http://schemas.openxmlformats.org/officeDocument/2006/relationships/image"/><Relationship Id="rId8" Target="../media/image2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png" Type="http://schemas.openxmlformats.org/officeDocument/2006/relationships/image"/><Relationship Id="rId4" Target="../media/image28.svg" Type="http://schemas.openxmlformats.org/officeDocument/2006/relationships/image"/><Relationship Id="rId5" Target="../media/image2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svg" Type="http://schemas.openxmlformats.org/officeDocument/2006/relationships/image"/><Relationship Id="rId11" Target="../media/image13.png" Type="http://schemas.openxmlformats.org/officeDocument/2006/relationships/image"/><Relationship Id="rId12" Target="../media/image14.svg" Type="http://schemas.openxmlformats.org/officeDocument/2006/relationships/image"/><Relationship Id="rId13" Target="../media/image15.png" Type="http://schemas.openxmlformats.org/officeDocument/2006/relationships/image"/><Relationship Id="rId14" Target="../media/image16.svg" Type="http://schemas.openxmlformats.org/officeDocument/2006/relationships/image"/><Relationship Id="rId15" Target="../media/image30.png" Type="http://schemas.openxmlformats.org/officeDocument/2006/relationships/image"/><Relationship Id="rId16" Target="../media/image20.png" Type="http://schemas.openxmlformats.org/officeDocument/2006/relationships/image"/><Relationship Id="rId17" Target="../media/image21.svg" Type="http://schemas.openxmlformats.org/officeDocument/2006/relationships/image"/><Relationship Id="rId18" Target="../media/image22.png" Type="http://schemas.openxmlformats.org/officeDocument/2006/relationships/image"/><Relationship Id="rId19" Target="../media/image23.svg" Type="http://schemas.openxmlformats.org/officeDocument/2006/relationships/image"/><Relationship Id="rId2" Target="../media/image3.png" Type="http://schemas.openxmlformats.org/officeDocument/2006/relationships/image"/><Relationship Id="rId20" Target="../media/image27.png" Type="http://schemas.openxmlformats.org/officeDocument/2006/relationships/image"/><Relationship Id="rId21" Target="../media/image28.svg" Type="http://schemas.openxmlformats.org/officeDocument/2006/relationships/image"/><Relationship Id="rId22" Target="../media/image24.png" Type="http://schemas.openxmlformats.org/officeDocument/2006/relationships/image"/><Relationship Id="rId23" Target="../media/image25.sv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 Id="rId9" Target="../media/image1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4816593" cy="2709333"/>
          </a:xfrm>
        </p:grpSpPr>
        <p:sp>
          <p:nvSpPr>
            <p:cNvPr name="Freeform 3" id="3"/>
            <p:cNvSpPr/>
            <p:nvPr/>
          </p:nvSpPr>
          <p:spPr>
            <a:xfrm flipH="false" flipV="false" rot="0">
              <a:off x="0" y="0"/>
              <a:ext cx="4816592" cy="2709333"/>
            </a:xfrm>
            <a:custGeom>
              <a:avLst/>
              <a:gdLst/>
              <a:ahLst/>
              <a:cxnLst/>
              <a:rect r="r" b="b" t="t" l="l"/>
              <a:pathLst>
                <a:path h="2709333" w="4816592">
                  <a:moveTo>
                    <a:pt x="0" y="0"/>
                  </a:moveTo>
                  <a:lnTo>
                    <a:pt x="4816592" y="0"/>
                  </a:lnTo>
                  <a:lnTo>
                    <a:pt x="4816592" y="2709333"/>
                  </a:lnTo>
                  <a:lnTo>
                    <a:pt x="0" y="2709333"/>
                  </a:lnTo>
                  <a:close/>
                </a:path>
              </a:pathLst>
            </a:custGeom>
            <a:solidFill>
              <a:srgbClr val="000000"/>
            </a:solidFill>
          </p:spPr>
        </p:sp>
        <p:sp>
          <p:nvSpPr>
            <p:cNvPr name="TextBox 4" id="4"/>
            <p:cNvSpPr txBox="true"/>
            <p:nvPr/>
          </p:nvSpPr>
          <p:spPr>
            <a:xfrm>
              <a:off x="0" y="-28575"/>
              <a:ext cx="4816593" cy="2737908"/>
            </a:xfrm>
            <a:prstGeom prst="rect">
              <a:avLst/>
            </a:prstGeom>
          </p:spPr>
          <p:txBody>
            <a:bodyPr anchor="ctr" rtlCol="false" tIns="50800" lIns="50800" bIns="50800" rIns="50800"/>
            <a:lstStyle/>
            <a:p>
              <a:pPr algn="ctr">
                <a:lnSpc>
                  <a:spcPts val="1959"/>
                </a:lnSpc>
              </a:pPr>
            </a:p>
          </p:txBody>
        </p:sp>
      </p:grpSp>
      <p:sp>
        <p:nvSpPr>
          <p:cNvPr name="Freeform 5" id="5"/>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alphaModFix amt="30000"/>
            </a:blip>
            <a:stretch>
              <a:fillRect l="0" t="-31064" r="-16523" b="-6950"/>
            </a:stretch>
          </a:blipFill>
        </p:spPr>
      </p:sp>
      <p:sp>
        <p:nvSpPr>
          <p:cNvPr name="Freeform 6" id="6"/>
          <p:cNvSpPr/>
          <p:nvPr/>
        </p:nvSpPr>
        <p:spPr>
          <a:xfrm flipH="false" flipV="false" rot="0">
            <a:off x="15978845" y="9838841"/>
            <a:ext cx="1280455" cy="448159"/>
          </a:xfrm>
          <a:custGeom>
            <a:avLst/>
            <a:gdLst/>
            <a:ahLst/>
            <a:cxnLst/>
            <a:rect r="r" b="b" t="t" l="l"/>
            <a:pathLst>
              <a:path h="448159" w="1280455">
                <a:moveTo>
                  <a:pt x="0" y="0"/>
                </a:moveTo>
                <a:lnTo>
                  <a:pt x="1280455" y="0"/>
                </a:lnTo>
                <a:lnTo>
                  <a:pt x="1280455" y="448159"/>
                </a:lnTo>
                <a:lnTo>
                  <a:pt x="0" y="448159"/>
                </a:lnTo>
                <a:lnTo>
                  <a:pt x="0" y="0"/>
                </a:lnTo>
                <a:close/>
              </a:path>
            </a:pathLst>
          </a:custGeom>
          <a:blipFill>
            <a:blip r:embed="rId4"/>
            <a:stretch>
              <a:fillRect l="0" t="0" r="0" b="0"/>
            </a:stretch>
          </a:blipFill>
        </p:spPr>
      </p:sp>
      <p:grpSp>
        <p:nvGrpSpPr>
          <p:cNvPr name="Group 7" id="7"/>
          <p:cNvGrpSpPr/>
          <p:nvPr/>
        </p:nvGrpSpPr>
        <p:grpSpPr>
          <a:xfrm rot="0">
            <a:off x="1028700" y="2568341"/>
            <a:ext cx="9914787" cy="4097777"/>
            <a:chOff x="0" y="0"/>
            <a:chExt cx="13219715" cy="5463703"/>
          </a:xfrm>
        </p:grpSpPr>
        <p:sp>
          <p:nvSpPr>
            <p:cNvPr name="AutoShape 8" id="8"/>
            <p:cNvSpPr/>
            <p:nvPr/>
          </p:nvSpPr>
          <p:spPr>
            <a:xfrm>
              <a:off x="0" y="4188118"/>
              <a:ext cx="5147701" cy="0"/>
            </a:xfrm>
            <a:prstGeom prst="line">
              <a:avLst/>
            </a:prstGeom>
            <a:ln cap="flat" w="190500">
              <a:solidFill>
                <a:srgbClr val="00B8BA"/>
              </a:solidFill>
              <a:prstDash val="solid"/>
              <a:headEnd type="none" len="sm" w="sm"/>
              <a:tailEnd type="none" len="sm" w="sm"/>
            </a:ln>
          </p:spPr>
        </p:sp>
        <p:sp>
          <p:nvSpPr>
            <p:cNvPr name="TextBox 9" id="9"/>
            <p:cNvSpPr txBox="true"/>
            <p:nvPr/>
          </p:nvSpPr>
          <p:spPr>
            <a:xfrm rot="0">
              <a:off x="0" y="190500"/>
              <a:ext cx="13219715" cy="3526366"/>
            </a:xfrm>
            <a:prstGeom prst="rect">
              <a:avLst/>
            </a:prstGeom>
          </p:spPr>
          <p:txBody>
            <a:bodyPr anchor="t" rtlCol="false" tIns="0" lIns="0" bIns="0" rIns="0">
              <a:spAutoFit/>
            </a:bodyPr>
            <a:lstStyle/>
            <a:p>
              <a:pPr algn="l">
                <a:lnSpc>
                  <a:spcPts val="9999"/>
                </a:lnSpc>
              </a:pPr>
              <a:r>
                <a:rPr lang="en-US" sz="9999" b="true">
                  <a:solidFill>
                    <a:srgbClr val="FFFFFF"/>
                  </a:solidFill>
                  <a:latin typeface="Oswald Bold"/>
                  <a:ea typeface="Oswald Bold"/>
                  <a:cs typeface="Oswald Bold"/>
                  <a:sym typeface="Oswald Bold"/>
                </a:rPr>
                <a:t>ULTRALYTICS YOLOV26</a:t>
              </a:r>
            </a:p>
          </p:txBody>
        </p:sp>
        <p:sp>
          <p:nvSpPr>
            <p:cNvPr name="TextBox 10" id="10"/>
            <p:cNvSpPr txBox="true"/>
            <p:nvPr/>
          </p:nvSpPr>
          <p:spPr>
            <a:xfrm rot="0">
              <a:off x="0" y="4583169"/>
              <a:ext cx="13219715" cy="880533"/>
            </a:xfrm>
            <a:prstGeom prst="rect">
              <a:avLst/>
            </a:prstGeom>
          </p:spPr>
          <p:txBody>
            <a:bodyPr anchor="t" rtlCol="false" tIns="0" lIns="0" bIns="0" rIns="0">
              <a:spAutoFit/>
            </a:bodyPr>
            <a:lstStyle/>
            <a:p>
              <a:pPr algn="l">
                <a:lnSpc>
                  <a:spcPts val="5599"/>
                </a:lnSpc>
              </a:pPr>
              <a:r>
                <a:rPr lang="en-US" sz="3999">
                  <a:solidFill>
                    <a:srgbClr val="FFFFFF"/>
                  </a:solidFill>
                  <a:latin typeface="Oswald"/>
                  <a:ea typeface="Oswald"/>
                  <a:cs typeface="Oswald"/>
                  <a:sym typeface="Oswald"/>
                </a:rPr>
                <a:t>Entrainement du modèle</a:t>
              </a:r>
            </a:p>
          </p:txBody>
        </p:sp>
      </p:grpSp>
      <p:sp>
        <p:nvSpPr>
          <p:cNvPr name="TextBox 11" id="11"/>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35</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923925"/>
            <a:ext cx="14950145"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POINT ÉTAPE</a:t>
            </a:r>
          </a:p>
        </p:txBody>
      </p:sp>
      <p:sp>
        <p:nvSpPr>
          <p:cNvPr name="AutoShape 3" id="3"/>
          <p:cNvSpPr/>
          <p:nvPr/>
        </p:nvSpPr>
        <p:spPr>
          <a:xfrm>
            <a:off x="4109704" y="4525279"/>
            <a:ext cx="0" cy="3748268"/>
          </a:xfrm>
          <a:prstGeom prst="line">
            <a:avLst/>
          </a:prstGeom>
          <a:ln cap="flat" w="38100">
            <a:solidFill>
              <a:srgbClr val="000000"/>
            </a:solidFill>
            <a:prstDash val="solid"/>
            <a:headEnd type="none" len="sm" w="sm"/>
            <a:tailEnd type="none" len="sm" w="sm"/>
          </a:ln>
        </p:spPr>
      </p:sp>
      <p:sp>
        <p:nvSpPr>
          <p:cNvPr name="AutoShape 4" id="4"/>
          <p:cNvSpPr/>
          <p:nvPr/>
        </p:nvSpPr>
        <p:spPr>
          <a:xfrm>
            <a:off x="1508623" y="4544329"/>
            <a:ext cx="2608975" cy="0"/>
          </a:xfrm>
          <a:prstGeom prst="line">
            <a:avLst/>
          </a:prstGeom>
          <a:ln cap="flat" w="38100">
            <a:solidFill>
              <a:srgbClr val="000000"/>
            </a:solidFill>
            <a:prstDash val="solid"/>
            <a:headEnd type="none" len="sm" w="sm"/>
            <a:tailEnd type="none" len="sm" w="sm"/>
          </a:ln>
        </p:spPr>
      </p:sp>
      <p:sp>
        <p:nvSpPr>
          <p:cNvPr name="AutoShape 5" id="5"/>
          <p:cNvSpPr/>
          <p:nvPr/>
        </p:nvSpPr>
        <p:spPr>
          <a:xfrm>
            <a:off x="4098548" y="5035357"/>
            <a:ext cx="487016" cy="0"/>
          </a:xfrm>
          <a:prstGeom prst="line">
            <a:avLst/>
          </a:prstGeom>
          <a:ln cap="flat" w="38100">
            <a:solidFill>
              <a:srgbClr val="000000"/>
            </a:solidFill>
            <a:prstDash val="solid"/>
            <a:headEnd type="none" len="sm" w="sm"/>
            <a:tailEnd type="none" len="sm" w="sm"/>
          </a:ln>
        </p:spPr>
      </p:sp>
      <p:sp>
        <p:nvSpPr>
          <p:cNvPr name="AutoShape 6" id="6"/>
          <p:cNvSpPr/>
          <p:nvPr/>
        </p:nvSpPr>
        <p:spPr>
          <a:xfrm>
            <a:off x="4109704" y="5753977"/>
            <a:ext cx="447285" cy="0"/>
          </a:xfrm>
          <a:prstGeom prst="line">
            <a:avLst/>
          </a:prstGeom>
          <a:ln cap="flat" w="38100">
            <a:solidFill>
              <a:srgbClr val="000000"/>
            </a:solidFill>
            <a:prstDash val="solid"/>
            <a:headEnd type="none" len="sm" w="sm"/>
            <a:tailEnd type="none" len="sm" w="sm"/>
          </a:ln>
        </p:spPr>
      </p:sp>
      <p:sp>
        <p:nvSpPr>
          <p:cNvPr name="AutoShape 7" id="7"/>
          <p:cNvSpPr/>
          <p:nvPr/>
        </p:nvSpPr>
        <p:spPr>
          <a:xfrm>
            <a:off x="4109704" y="6390772"/>
            <a:ext cx="447285" cy="0"/>
          </a:xfrm>
          <a:prstGeom prst="line">
            <a:avLst/>
          </a:prstGeom>
          <a:ln cap="flat" w="38100">
            <a:solidFill>
              <a:srgbClr val="000000"/>
            </a:solidFill>
            <a:prstDash val="solid"/>
            <a:headEnd type="none" len="sm" w="sm"/>
            <a:tailEnd type="none" len="sm" w="sm"/>
          </a:ln>
        </p:spPr>
      </p:sp>
      <p:sp>
        <p:nvSpPr>
          <p:cNvPr name="AutoShape 8" id="8"/>
          <p:cNvSpPr/>
          <p:nvPr/>
        </p:nvSpPr>
        <p:spPr>
          <a:xfrm>
            <a:off x="4109704" y="7086097"/>
            <a:ext cx="447285" cy="0"/>
          </a:xfrm>
          <a:prstGeom prst="line">
            <a:avLst/>
          </a:prstGeom>
          <a:ln cap="flat" w="38100">
            <a:solidFill>
              <a:srgbClr val="000000"/>
            </a:solidFill>
            <a:prstDash val="solid"/>
            <a:headEnd type="none" len="sm" w="sm"/>
            <a:tailEnd type="none" len="sm" w="sm"/>
          </a:ln>
        </p:spPr>
      </p:sp>
      <p:sp>
        <p:nvSpPr>
          <p:cNvPr name="AutoShape 9" id="9"/>
          <p:cNvSpPr/>
          <p:nvPr/>
        </p:nvSpPr>
        <p:spPr>
          <a:xfrm>
            <a:off x="4090654" y="8292597"/>
            <a:ext cx="447285" cy="0"/>
          </a:xfrm>
          <a:prstGeom prst="line">
            <a:avLst/>
          </a:prstGeom>
          <a:ln cap="flat" w="38100">
            <a:solidFill>
              <a:srgbClr val="000000"/>
            </a:solidFill>
            <a:prstDash val="solid"/>
            <a:headEnd type="none" len="sm" w="sm"/>
            <a:tailEnd type="none" len="sm" w="sm"/>
          </a:ln>
        </p:spPr>
      </p:sp>
      <p:sp>
        <p:nvSpPr>
          <p:cNvPr name="AutoShape 10" id="10"/>
          <p:cNvSpPr/>
          <p:nvPr/>
        </p:nvSpPr>
        <p:spPr>
          <a:xfrm>
            <a:off x="4109704" y="7681410"/>
            <a:ext cx="447285" cy="0"/>
          </a:xfrm>
          <a:prstGeom prst="line">
            <a:avLst/>
          </a:prstGeom>
          <a:ln cap="flat" w="38100">
            <a:solidFill>
              <a:srgbClr val="000000"/>
            </a:solidFill>
            <a:prstDash val="solid"/>
            <a:headEnd type="none" len="sm" w="sm"/>
            <a:tailEnd type="none" len="sm" w="sm"/>
          </a:ln>
        </p:spPr>
      </p:sp>
      <p:sp>
        <p:nvSpPr>
          <p:cNvPr name="AutoShape 11" id="11"/>
          <p:cNvSpPr/>
          <p:nvPr/>
        </p:nvSpPr>
        <p:spPr>
          <a:xfrm>
            <a:off x="4576040" y="8433938"/>
            <a:ext cx="711978" cy="0"/>
          </a:xfrm>
          <a:prstGeom prst="line">
            <a:avLst/>
          </a:prstGeom>
          <a:ln cap="flat" w="38100">
            <a:solidFill>
              <a:srgbClr val="000000"/>
            </a:solidFill>
            <a:prstDash val="solid"/>
            <a:headEnd type="none" len="sm" w="sm"/>
            <a:tailEnd type="none" len="sm" w="sm"/>
          </a:ln>
        </p:spPr>
      </p:sp>
      <p:sp>
        <p:nvSpPr>
          <p:cNvPr name="AutoShape 12" id="12"/>
          <p:cNvSpPr/>
          <p:nvPr/>
        </p:nvSpPr>
        <p:spPr>
          <a:xfrm>
            <a:off x="5270873" y="8433938"/>
            <a:ext cx="0" cy="1001893"/>
          </a:xfrm>
          <a:prstGeom prst="line">
            <a:avLst/>
          </a:prstGeom>
          <a:ln cap="flat" w="38100">
            <a:solidFill>
              <a:srgbClr val="000000"/>
            </a:solidFill>
            <a:prstDash val="solid"/>
            <a:headEnd type="none" len="sm" w="sm"/>
            <a:tailEnd type="none" len="sm" w="sm"/>
          </a:ln>
        </p:spPr>
      </p:sp>
      <p:sp>
        <p:nvSpPr>
          <p:cNvPr name="AutoShape 13" id="13"/>
          <p:cNvSpPr/>
          <p:nvPr/>
        </p:nvSpPr>
        <p:spPr>
          <a:xfrm>
            <a:off x="5270873" y="9419956"/>
            <a:ext cx="219815" cy="0"/>
          </a:xfrm>
          <a:prstGeom prst="line">
            <a:avLst/>
          </a:prstGeom>
          <a:ln cap="flat" w="38100">
            <a:solidFill>
              <a:srgbClr val="000000"/>
            </a:solidFill>
            <a:prstDash val="solid"/>
            <a:headEnd type="none" len="sm" w="sm"/>
            <a:tailEnd type="none" len="sm" w="sm"/>
          </a:ln>
        </p:spPr>
      </p:sp>
      <p:sp>
        <p:nvSpPr>
          <p:cNvPr name="AutoShape 14" id="14"/>
          <p:cNvSpPr/>
          <p:nvPr/>
        </p:nvSpPr>
        <p:spPr>
          <a:xfrm>
            <a:off x="5270873" y="8702406"/>
            <a:ext cx="219815" cy="0"/>
          </a:xfrm>
          <a:prstGeom prst="line">
            <a:avLst/>
          </a:prstGeom>
          <a:ln cap="flat" w="38100">
            <a:solidFill>
              <a:srgbClr val="000000"/>
            </a:solidFill>
            <a:prstDash val="solid"/>
            <a:headEnd type="none" len="sm" w="sm"/>
            <a:tailEnd type="none" len="sm" w="sm"/>
          </a:ln>
        </p:spPr>
      </p:sp>
      <p:sp>
        <p:nvSpPr>
          <p:cNvPr name="Freeform 15" id="15"/>
          <p:cNvSpPr/>
          <p:nvPr/>
        </p:nvSpPr>
        <p:spPr>
          <a:xfrm flipH="true" flipV="true" rot="0">
            <a:off x="13861313" y="0"/>
            <a:ext cx="4426687" cy="1820807"/>
          </a:xfrm>
          <a:custGeom>
            <a:avLst/>
            <a:gdLst/>
            <a:ahLst/>
            <a:cxnLst/>
            <a:rect r="r" b="b" t="t" l="l"/>
            <a:pathLst>
              <a:path h="1820807" w="4426687">
                <a:moveTo>
                  <a:pt x="4426687" y="1820807"/>
                </a:moveTo>
                <a:lnTo>
                  <a:pt x="0" y="1820807"/>
                </a:lnTo>
                <a:lnTo>
                  <a:pt x="0" y="0"/>
                </a:lnTo>
                <a:lnTo>
                  <a:pt x="4426687" y="0"/>
                </a:lnTo>
                <a:lnTo>
                  <a:pt x="4426687" y="1820807"/>
                </a:lnTo>
                <a:close/>
              </a:path>
            </a:pathLst>
          </a:custGeom>
          <a:blipFill>
            <a:blip r:embed="rId2"/>
            <a:stretch>
              <a:fillRect l="0" t="-36753" r="0" b="0"/>
            </a:stretch>
          </a:blipFill>
        </p:spPr>
      </p:sp>
      <p:grpSp>
        <p:nvGrpSpPr>
          <p:cNvPr name="Group 16" id="16"/>
          <p:cNvGrpSpPr/>
          <p:nvPr/>
        </p:nvGrpSpPr>
        <p:grpSpPr>
          <a:xfrm rot="0">
            <a:off x="15409522" y="216722"/>
            <a:ext cx="1859303" cy="908415"/>
            <a:chOff x="0" y="0"/>
            <a:chExt cx="2479070" cy="1211220"/>
          </a:xfrm>
        </p:grpSpPr>
        <p:sp>
          <p:nvSpPr>
            <p:cNvPr name="Freeform 17" id="17"/>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8" id="18"/>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9" id="19"/>
            <p:cNvGrpSpPr>
              <a:grpSpLocks noChangeAspect="true"/>
            </p:cNvGrpSpPr>
            <p:nvPr/>
          </p:nvGrpSpPr>
          <p:grpSpPr>
            <a:xfrm rot="0">
              <a:off x="4482" y="1163648"/>
              <a:ext cx="1701915" cy="3645"/>
              <a:chOff x="0" y="0"/>
              <a:chExt cx="5928627" cy="12700"/>
            </a:xfrm>
          </p:grpSpPr>
          <p:sp>
            <p:nvSpPr>
              <p:cNvPr name="Freeform 20" id="20"/>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21" id="21"/>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2" id="22"/>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3" id="23"/>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4" id="24"/>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grpSp>
        <p:nvGrpSpPr>
          <p:cNvPr name="Group 25" id="25"/>
          <p:cNvGrpSpPr/>
          <p:nvPr/>
        </p:nvGrpSpPr>
        <p:grpSpPr>
          <a:xfrm rot="0">
            <a:off x="10303106" y="7559958"/>
            <a:ext cx="7116414" cy="2528107"/>
            <a:chOff x="0" y="0"/>
            <a:chExt cx="1874282" cy="665839"/>
          </a:xfrm>
        </p:grpSpPr>
        <p:sp>
          <p:nvSpPr>
            <p:cNvPr name="Freeform 26" id="26"/>
            <p:cNvSpPr/>
            <p:nvPr/>
          </p:nvSpPr>
          <p:spPr>
            <a:xfrm flipH="false" flipV="false" rot="0">
              <a:off x="0" y="0"/>
              <a:ext cx="1874282" cy="665839"/>
            </a:xfrm>
            <a:custGeom>
              <a:avLst/>
              <a:gdLst/>
              <a:ahLst/>
              <a:cxnLst/>
              <a:rect r="r" b="b" t="t" l="l"/>
              <a:pathLst>
                <a:path h="665839" w="1874282">
                  <a:moveTo>
                    <a:pt x="16318" y="0"/>
                  </a:moveTo>
                  <a:lnTo>
                    <a:pt x="1857964" y="0"/>
                  </a:lnTo>
                  <a:cubicBezTo>
                    <a:pt x="1866976" y="0"/>
                    <a:pt x="1874282" y="7306"/>
                    <a:pt x="1874282" y="16318"/>
                  </a:cubicBezTo>
                  <a:lnTo>
                    <a:pt x="1874282" y="649521"/>
                  </a:lnTo>
                  <a:cubicBezTo>
                    <a:pt x="1874282" y="658533"/>
                    <a:pt x="1866976" y="665839"/>
                    <a:pt x="1857964" y="665839"/>
                  </a:cubicBezTo>
                  <a:lnTo>
                    <a:pt x="16318" y="665839"/>
                  </a:lnTo>
                  <a:cubicBezTo>
                    <a:pt x="11991" y="665839"/>
                    <a:pt x="7840" y="664120"/>
                    <a:pt x="4780" y="661059"/>
                  </a:cubicBezTo>
                  <a:cubicBezTo>
                    <a:pt x="1719" y="657999"/>
                    <a:pt x="0" y="653849"/>
                    <a:pt x="0" y="649521"/>
                  </a:cubicBezTo>
                  <a:lnTo>
                    <a:pt x="0" y="16318"/>
                  </a:lnTo>
                  <a:cubicBezTo>
                    <a:pt x="0" y="7306"/>
                    <a:pt x="7306" y="0"/>
                    <a:pt x="16318" y="0"/>
                  </a:cubicBezTo>
                  <a:close/>
                </a:path>
              </a:pathLst>
            </a:custGeom>
            <a:solidFill>
              <a:srgbClr val="004F7E"/>
            </a:solidFill>
          </p:spPr>
        </p:sp>
        <p:sp>
          <p:nvSpPr>
            <p:cNvPr name="TextBox 27" id="27"/>
            <p:cNvSpPr txBox="true"/>
            <p:nvPr/>
          </p:nvSpPr>
          <p:spPr>
            <a:xfrm>
              <a:off x="0" y="-47625"/>
              <a:ext cx="1874282" cy="713464"/>
            </a:xfrm>
            <a:prstGeom prst="rect">
              <a:avLst/>
            </a:prstGeom>
          </p:spPr>
          <p:txBody>
            <a:bodyPr anchor="ctr" rtlCol="false" tIns="304800" lIns="304800" bIns="304800" rIns="304800"/>
            <a:lstStyle/>
            <a:p>
              <a:pPr algn="just">
                <a:lnSpc>
                  <a:spcPts val="3220"/>
                </a:lnSpc>
              </a:pPr>
              <a:r>
                <a:rPr lang="en-US" b="true" sz="2300" i="true">
                  <a:solidFill>
                    <a:srgbClr val="FFFFFF"/>
                  </a:solidFill>
                  <a:latin typeface="Open Sans 1 Bold Italics"/>
                  <a:ea typeface="Open Sans 1 Bold Italics"/>
                  <a:cs typeface="Open Sans 1 Bold Italics"/>
                  <a:sym typeface="Open Sans 1 Bold Italics"/>
                </a:rPr>
                <a:t>Note </a:t>
              </a:r>
              <a:r>
                <a:rPr lang="en-US" sz="2300" i="true">
                  <a:solidFill>
                    <a:srgbClr val="FFFFFF"/>
                  </a:solidFill>
                  <a:latin typeface="Open Sans 1 Italics"/>
                  <a:ea typeface="Open Sans 1 Italics"/>
                  <a:cs typeface="Open Sans 1 Italics"/>
                  <a:sym typeface="Open Sans 1 Italics"/>
                </a:rPr>
                <a:t>: il peut y avoir des variations avec les fichiers train, val et test en fonction de comment vous avez organisé vos données. Le plus important c’est que le fichier data.yaml soit cohérent avec les chemins respectifs.</a:t>
              </a:r>
            </a:p>
          </p:txBody>
        </p:sp>
      </p:grpSp>
      <p:sp>
        <p:nvSpPr>
          <p:cNvPr name="TextBox 28" id="28"/>
          <p:cNvSpPr txBox="true"/>
          <p:nvPr/>
        </p:nvSpPr>
        <p:spPr>
          <a:xfrm rot="0">
            <a:off x="1489573" y="4064904"/>
            <a:ext cx="2608975" cy="389255"/>
          </a:xfrm>
          <a:prstGeom prst="rect">
            <a:avLst/>
          </a:prstGeom>
        </p:spPr>
        <p:txBody>
          <a:bodyPr anchor="t" rtlCol="false" tIns="0" lIns="0" bIns="0" rIns="0">
            <a:spAutoFit/>
          </a:bodyPr>
          <a:lstStyle/>
          <a:p>
            <a:pPr algn="ctr">
              <a:lnSpc>
                <a:spcPts val="3220"/>
              </a:lnSpc>
            </a:pPr>
            <a:r>
              <a:rPr lang="en-US" sz="2300" i="true">
                <a:solidFill>
                  <a:srgbClr val="000000"/>
                </a:solidFill>
                <a:latin typeface="Open Sans 1 Italics"/>
                <a:ea typeface="Open Sans 1 Italics"/>
                <a:cs typeface="Open Sans 1 Italics"/>
                <a:sym typeface="Open Sans 1 Italics"/>
              </a:rPr>
              <a:t>dossier_de_travail</a:t>
            </a:r>
          </a:p>
        </p:txBody>
      </p:sp>
      <p:sp>
        <p:nvSpPr>
          <p:cNvPr name="TextBox 29" id="29"/>
          <p:cNvSpPr txBox="true"/>
          <p:nvPr/>
        </p:nvSpPr>
        <p:spPr>
          <a:xfrm rot="0">
            <a:off x="4585565" y="4763404"/>
            <a:ext cx="2608975" cy="3892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1"/>
                <a:ea typeface="Open Sans 1"/>
                <a:cs typeface="Open Sans 1"/>
                <a:sym typeface="Open Sans 1"/>
              </a:rPr>
              <a:t>pyproject.toml</a:t>
            </a:r>
          </a:p>
        </p:txBody>
      </p:sp>
      <p:sp>
        <p:nvSpPr>
          <p:cNvPr name="TextBox 30" id="30"/>
          <p:cNvSpPr txBox="true"/>
          <p:nvPr/>
        </p:nvSpPr>
        <p:spPr>
          <a:xfrm rot="0">
            <a:off x="4585565" y="5466847"/>
            <a:ext cx="2608975" cy="3892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1"/>
                <a:ea typeface="Open Sans 1"/>
                <a:cs typeface="Open Sans 1"/>
                <a:sym typeface="Open Sans 1"/>
              </a:rPr>
              <a:t>data.yaml</a:t>
            </a:r>
          </a:p>
        </p:txBody>
      </p:sp>
      <p:sp>
        <p:nvSpPr>
          <p:cNvPr name="TextBox 31" id="31"/>
          <p:cNvSpPr txBox="true"/>
          <p:nvPr/>
        </p:nvSpPr>
        <p:spPr>
          <a:xfrm rot="0">
            <a:off x="4585565" y="8010022"/>
            <a:ext cx="2608975" cy="3892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1"/>
                <a:ea typeface="Open Sans 1"/>
                <a:cs typeface="Open Sans 1"/>
                <a:sym typeface="Open Sans 1"/>
              </a:rPr>
              <a:t>train</a:t>
            </a:r>
          </a:p>
        </p:txBody>
      </p:sp>
      <p:sp>
        <p:nvSpPr>
          <p:cNvPr name="TextBox 32" id="32"/>
          <p:cNvSpPr txBox="true"/>
          <p:nvPr/>
        </p:nvSpPr>
        <p:spPr>
          <a:xfrm rot="0">
            <a:off x="4585565" y="6146297"/>
            <a:ext cx="3252401" cy="3892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1"/>
                <a:ea typeface="Open Sans 1"/>
                <a:cs typeface="Open Sans 1"/>
                <a:sym typeface="Open Sans 1"/>
              </a:rPr>
              <a:t>README.roboflow.txt</a:t>
            </a:r>
          </a:p>
        </p:txBody>
      </p:sp>
      <p:sp>
        <p:nvSpPr>
          <p:cNvPr name="TextBox 33" id="33"/>
          <p:cNvSpPr txBox="true"/>
          <p:nvPr/>
        </p:nvSpPr>
        <p:spPr>
          <a:xfrm rot="0">
            <a:off x="4585565" y="6813790"/>
            <a:ext cx="2608975" cy="3892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1"/>
                <a:ea typeface="Open Sans 1"/>
                <a:cs typeface="Open Sans 1"/>
                <a:sym typeface="Open Sans 1"/>
              </a:rPr>
              <a:t>(val)</a:t>
            </a:r>
          </a:p>
        </p:txBody>
      </p:sp>
      <p:sp>
        <p:nvSpPr>
          <p:cNvPr name="TextBox 34" id="34"/>
          <p:cNvSpPr txBox="true"/>
          <p:nvPr/>
        </p:nvSpPr>
        <p:spPr>
          <a:xfrm rot="0">
            <a:off x="4585565" y="7402062"/>
            <a:ext cx="2608975" cy="3892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1"/>
                <a:ea typeface="Open Sans 1"/>
                <a:cs typeface="Open Sans 1"/>
                <a:sym typeface="Open Sans 1"/>
              </a:rPr>
              <a:t>(test)</a:t>
            </a:r>
          </a:p>
        </p:txBody>
      </p:sp>
      <p:sp>
        <p:nvSpPr>
          <p:cNvPr name="TextBox 35" id="35"/>
          <p:cNvSpPr txBox="true"/>
          <p:nvPr/>
        </p:nvSpPr>
        <p:spPr>
          <a:xfrm rot="0">
            <a:off x="5552840" y="9143096"/>
            <a:ext cx="2608975" cy="3892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1"/>
                <a:ea typeface="Open Sans 1"/>
                <a:cs typeface="Open Sans 1"/>
                <a:sym typeface="Open Sans 1"/>
              </a:rPr>
              <a:t>labels</a:t>
            </a:r>
          </a:p>
        </p:txBody>
      </p:sp>
      <p:sp>
        <p:nvSpPr>
          <p:cNvPr name="TextBox 36" id="36"/>
          <p:cNvSpPr txBox="true"/>
          <p:nvPr/>
        </p:nvSpPr>
        <p:spPr>
          <a:xfrm rot="0">
            <a:off x="5552840" y="8467456"/>
            <a:ext cx="2608975" cy="3892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1"/>
                <a:ea typeface="Open Sans 1"/>
                <a:cs typeface="Open Sans 1"/>
                <a:sym typeface="Open Sans 1"/>
              </a:rPr>
              <a:t>images</a:t>
            </a:r>
          </a:p>
        </p:txBody>
      </p:sp>
      <p:sp>
        <p:nvSpPr>
          <p:cNvPr name="TextBox 37" id="37"/>
          <p:cNvSpPr txBox="true"/>
          <p:nvPr/>
        </p:nvSpPr>
        <p:spPr>
          <a:xfrm rot="0">
            <a:off x="1038225" y="2685049"/>
            <a:ext cx="16230600" cy="789305"/>
          </a:xfrm>
          <a:prstGeom prst="rect">
            <a:avLst/>
          </a:prstGeom>
        </p:spPr>
        <p:txBody>
          <a:bodyPr anchor="t" rtlCol="false" tIns="0" lIns="0" bIns="0" rIns="0">
            <a:spAutoFit/>
          </a:bodyPr>
          <a:lstStyle/>
          <a:p>
            <a:pPr algn="just">
              <a:lnSpc>
                <a:spcPts val="3220"/>
              </a:lnSpc>
            </a:pPr>
            <a:r>
              <a:rPr lang="en-US" sz="2300" b="true">
                <a:solidFill>
                  <a:srgbClr val="000000"/>
                </a:solidFill>
                <a:latin typeface="Open Sans 1 Bold"/>
                <a:ea typeface="Open Sans 1 Bold"/>
                <a:cs typeface="Open Sans 1 Bold"/>
                <a:sym typeface="Open Sans 1 Bold"/>
              </a:rPr>
              <a:t>Votre dossier de travail doit ressembler à ça normalement</a:t>
            </a:r>
            <a:r>
              <a:rPr lang="en-US" sz="2300">
                <a:solidFill>
                  <a:srgbClr val="000000"/>
                </a:solidFill>
                <a:latin typeface="Open Sans 1"/>
                <a:ea typeface="Open Sans 1"/>
                <a:cs typeface="Open Sans 1"/>
                <a:sym typeface="Open Sans 1"/>
              </a:rPr>
              <a:t> (s’il y a d’autres fichiers comme des README, c’est pas très important).</a:t>
            </a:r>
          </a:p>
        </p:txBody>
      </p:sp>
      <p:sp>
        <p:nvSpPr>
          <p:cNvPr name="TextBox 38" id="38"/>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44</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8466193"/>
            <a:ext cx="4426687" cy="1820807"/>
          </a:xfrm>
          <a:custGeom>
            <a:avLst/>
            <a:gdLst/>
            <a:ahLst/>
            <a:cxnLst/>
            <a:rect r="r" b="b" t="t" l="l"/>
            <a:pathLst>
              <a:path h="1820807" w="4426687">
                <a:moveTo>
                  <a:pt x="0" y="0"/>
                </a:moveTo>
                <a:lnTo>
                  <a:pt x="4426687" y="0"/>
                </a:lnTo>
                <a:lnTo>
                  <a:pt x="4426687" y="1820807"/>
                </a:lnTo>
                <a:lnTo>
                  <a:pt x="0" y="1820807"/>
                </a:lnTo>
                <a:lnTo>
                  <a:pt x="0" y="0"/>
                </a:lnTo>
                <a:close/>
              </a:path>
            </a:pathLst>
          </a:custGeom>
          <a:blipFill>
            <a:blip r:embed="rId2"/>
            <a:stretch>
              <a:fillRect l="0" t="-36753" r="0" b="0"/>
            </a:stretch>
          </a:blipFill>
        </p:spPr>
      </p:sp>
      <p:sp>
        <p:nvSpPr>
          <p:cNvPr name="Freeform 3" id="3"/>
          <p:cNvSpPr/>
          <p:nvPr/>
        </p:nvSpPr>
        <p:spPr>
          <a:xfrm flipH="false" flipV="false" rot="0">
            <a:off x="15978845" y="9838841"/>
            <a:ext cx="1280455" cy="448159"/>
          </a:xfrm>
          <a:custGeom>
            <a:avLst/>
            <a:gdLst/>
            <a:ahLst/>
            <a:cxnLst/>
            <a:rect r="r" b="b" t="t" l="l"/>
            <a:pathLst>
              <a:path h="448159" w="1280455">
                <a:moveTo>
                  <a:pt x="0" y="0"/>
                </a:moveTo>
                <a:lnTo>
                  <a:pt x="1280455" y="0"/>
                </a:lnTo>
                <a:lnTo>
                  <a:pt x="1280455" y="448159"/>
                </a:lnTo>
                <a:lnTo>
                  <a:pt x="0" y="448159"/>
                </a:lnTo>
                <a:lnTo>
                  <a:pt x="0" y="0"/>
                </a:lnTo>
                <a:close/>
              </a:path>
            </a:pathLst>
          </a:custGeom>
          <a:blipFill>
            <a:blip r:embed="rId3"/>
            <a:stretch>
              <a:fillRect l="0" t="0" r="0" b="0"/>
            </a:stretch>
          </a:blipFill>
        </p:spPr>
      </p:sp>
      <p:grpSp>
        <p:nvGrpSpPr>
          <p:cNvPr name="Group 4" id="4"/>
          <p:cNvGrpSpPr/>
          <p:nvPr/>
        </p:nvGrpSpPr>
        <p:grpSpPr>
          <a:xfrm rot="0">
            <a:off x="1095375" y="9183080"/>
            <a:ext cx="1859303" cy="908415"/>
            <a:chOff x="0" y="0"/>
            <a:chExt cx="2479070" cy="1211220"/>
          </a:xfrm>
        </p:grpSpPr>
        <p:sp>
          <p:nvSpPr>
            <p:cNvPr name="Freeform 5" id="5"/>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7" id="7"/>
            <p:cNvGrpSpPr>
              <a:grpSpLocks noChangeAspect="true"/>
            </p:cNvGrpSpPr>
            <p:nvPr/>
          </p:nvGrpSpPr>
          <p:grpSpPr>
            <a:xfrm rot="0">
              <a:off x="4482" y="1163648"/>
              <a:ext cx="1701915" cy="3645"/>
              <a:chOff x="0" y="0"/>
              <a:chExt cx="5928627" cy="12700"/>
            </a:xfrm>
          </p:grpSpPr>
          <p:sp>
            <p:nvSpPr>
              <p:cNvPr name="Freeform 8" id="8"/>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9" id="9"/>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grpSp>
        <p:nvGrpSpPr>
          <p:cNvPr name="Group 13" id="13"/>
          <p:cNvGrpSpPr/>
          <p:nvPr/>
        </p:nvGrpSpPr>
        <p:grpSpPr>
          <a:xfrm rot="0">
            <a:off x="4467785" y="5652835"/>
            <a:ext cx="9352429" cy="2642407"/>
            <a:chOff x="0" y="0"/>
            <a:chExt cx="2463191" cy="695943"/>
          </a:xfrm>
        </p:grpSpPr>
        <p:sp>
          <p:nvSpPr>
            <p:cNvPr name="Freeform 14" id="14"/>
            <p:cNvSpPr/>
            <p:nvPr/>
          </p:nvSpPr>
          <p:spPr>
            <a:xfrm flipH="false" flipV="false" rot="0">
              <a:off x="0" y="0"/>
              <a:ext cx="2463191" cy="695943"/>
            </a:xfrm>
            <a:custGeom>
              <a:avLst/>
              <a:gdLst/>
              <a:ahLst/>
              <a:cxnLst/>
              <a:rect r="r" b="b" t="t" l="l"/>
              <a:pathLst>
                <a:path h="695943" w="2463191">
                  <a:moveTo>
                    <a:pt x="8278" y="0"/>
                  </a:moveTo>
                  <a:lnTo>
                    <a:pt x="2454913" y="0"/>
                  </a:lnTo>
                  <a:cubicBezTo>
                    <a:pt x="2459485" y="0"/>
                    <a:pt x="2463191" y="3706"/>
                    <a:pt x="2463191" y="8278"/>
                  </a:cubicBezTo>
                  <a:lnTo>
                    <a:pt x="2463191" y="687665"/>
                  </a:lnTo>
                  <a:cubicBezTo>
                    <a:pt x="2463191" y="689860"/>
                    <a:pt x="2462319" y="691966"/>
                    <a:pt x="2460767" y="693518"/>
                  </a:cubicBezTo>
                  <a:cubicBezTo>
                    <a:pt x="2459214" y="695071"/>
                    <a:pt x="2457109" y="695943"/>
                    <a:pt x="2454913" y="695943"/>
                  </a:cubicBezTo>
                  <a:lnTo>
                    <a:pt x="8278" y="695943"/>
                  </a:lnTo>
                  <a:cubicBezTo>
                    <a:pt x="3706" y="695943"/>
                    <a:pt x="0" y="692237"/>
                    <a:pt x="0" y="687665"/>
                  </a:cubicBezTo>
                  <a:lnTo>
                    <a:pt x="0" y="8278"/>
                  </a:lnTo>
                  <a:cubicBezTo>
                    <a:pt x="0" y="3706"/>
                    <a:pt x="3706" y="0"/>
                    <a:pt x="8278" y="0"/>
                  </a:cubicBezTo>
                  <a:close/>
                </a:path>
              </a:pathLst>
            </a:custGeom>
            <a:gradFill rotWithShape="true">
              <a:gsLst>
                <a:gs pos="0">
                  <a:srgbClr val="272447">
                    <a:alpha val="100000"/>
                  </a:srgbClr>
                </a:gs>
                <a:gs pos="100000">
                  <a:srgbClr val="272447">
                    <a:alpha val="100000"/>
                  </a:srgbClr>
                </a:gs>
              </a:gsLst>
              <a:lin ang="0"/>
            </a:gradFill>
          </p:spPr>
        </p:sp>
        <p:sp>
          <p:nvSpPr>
            <p:cNvPr name="TextBox 15" id="15"/>
            <p:cNvSpPr txBox="true"/>
            <p:nvPr/>
          </p:nvSpPr>
          <p:spPr>
            <a:xfrm>
              <a:off x="0" y="-47625"/>
              <a:ext cx="2463191" cy="743568"/>
            </a:xfrm>
            <a:prstGeom prst="rect">
              <a:avLst/>
            </a:prstGeom>
          </p:spPr>
          <p:txBody>
            <a:bodyPr anchor="ctr" rtlCol="false" tIns="381000" lIns="381000" bIns="381000" rIns="381000"/>
            <a:lstStyle/>
            <a:p>
              <a:pPr algn="l">
                <a:lnSpc>
                  <a:spcPts val="3220"/>
                </a:lnSpc>
              </a:pPr>
              <a:r>
                <a:rPr lang="en-US" sz="2300">
                  <a:solidFill>
                    <a:srgbClr val="FF66C4"/>
                  </a:solidFill>
                  <a:latin typeface="Open Sans 1"/>
                  <a:ea typeface="Open Sans 1"/>
                  <a:cs typeface="Open Sans 1"/>
                  <a:sym typeface="Open Sans 1"/>
                </a:rPr>
                <a:t>from </a:t>
              </a:r>
              <a:r>
                <a:rPr lang="en-US" sz="2300">
                  <a:solidFill>
                    <a:srgbClr val="00B8BA"/>
                  </a:solidFill>
                  <a:latin typeface="Open Sans 1"/>
                  <a:ea typeface="Open Sans 1"/>
                  <a:cs typeface="Open Sans 1"/>
                  <a:sym typeface="Open Sans 1"/>
                </a:rPr>
                <a:t>ultralytics </a:t>
              </a:r>
              <a:r>
                <a:rPr lang="en-US" sz="2300">
                  <a:solidFill>
                    <a:srgbClr val="FF66C4"/>
                  </a:solidFill>
                  <a:latin typeface="Open Sans 1"/>
                  <a:ea typeface="Open Sans 1"/>
                  <a:cs typeface="Open Sans 1"/>
                  <a:sym typeface="Open Sans 1"/>
                </a:rPr>
                <a:t>import </a:t>
              </a:r>
              <a:r>
                <a:rPr lang="en-US" sz="2300">
                  <a:solidFill>
                    <a:srgbClr val="00B8BA"/>
                  </a:solidFill>
                  <a:latin typeface="Open Sans 1"/>
                  <a:ea typeface="Open Sans 1"/>
                  <a:cs typeface="Open Sans 1"/>
                  <a:sym typeface="Open Sans 1"/>
                </a:rPr>
                <a:t>YOLO</a:t>
              </a:r>
            </a:p>
            <a:p>
              <a:pPr algn="l">
                <a:lnSpc>
                  <a:spcPts val="3220"/>
                </a:lnSpc>
              </a:pPr>
            </a:p>
            <a:p>
              <a:pPr algn="l">
                <a:lnSpc>
                  <a:spcPts val="3220"/>
                </a:lnSpc>
              </a:pPr>
              <a:r>
                <a:rPr lang="en-US" sz="2300">
                  <a:solidFill>
                    <a:srgbClr val="A9DDFF"/>
                  </a:solidFill>
                  <a:latin typeface="Open Sans 1"/>
                  <a:ea typeface="Open Sans 1"/>
                  <a:cs typeface="Open Sans 1"/>
                  <a:sym typeface="Open Sans 1"/>
                </a:rPr>
                <a:t>model </a:t>
              </a:r>
              <a:r>
                <a:rPr lang="en-US" sz="2300">
                  <a:solidFill>
                    <a:srgbClr val="FFFFFF"/>
                  </a:solidFill>
                  <a:latin typeface="Open Sans 1"/>
                  <a:ea typeface="Open Sans 1"/>
                  <a:cs typeface="Open Sans 1"/>
                  <a:sym typeface="Open Sans 1"/>
                </a:rPr>
                <a:t>= </a:t>
              </a:r>
              <a:r>
                <a:rPr lang="en-US" sz="2300">
                  <a:solidFill>
                    <a:srgbClr val="00B8BA"/>
                  </a:solidFill>
                  <a:latin typeface="Open Sans 1"/>
                  <a:ea typeface="Open Sans 1"/>
                  <a:cs typeface="Open Sans 1"/>
                  <a:sym typeface="Open Sans 1"/>
                </a:rPr>
                <a:t>YOLO</a:t>
              </a:r>
              <a:r>
                <a:rPr lang="en-US" sz="2300">
                  <a:solidFill>
                    <a:srgbClr val="FFFFFF"/>
                  </a:solidFill>
                  <a:latin typeface="Open Sans 1"/>
                  <a:ea typeface="Open Sans 1"/>
                  <a:cs typeface="Open Sans 1"/>
                  <a:sym typeface="Open Sans 1"/>
                </a:rPr>
                <a:t>(</a:t>
              </a:r>
              <a:r>
                <a:rPr lang="en-US" sz="2300">
                  <a:solidFill>
                    <a:srgbClr val="FF914D"/>
                  </a:solidFill>
                  <a:latin typeface="Open Sans 1"/>
                  <a:ea typeface="Open Sans 1"/>
                  <a:cs typeface="Open Sans 1"/>
                  <a:sym typeface="Open Sans 1"/>
                </a:rPr>
                <a:t>“yolo26n.pt”</a:t>
              </a:r>
              <a:r>
                <a:rPr lang="en-US" sz="2300">
                  <a:solidFill>
                    <a:srgbClr val="FFFFFF"/>
                  </a:solidFill>
                  <a:latin typeface="Open Sans 1"/>
                  <a:ea typeface="Open Sans 1"/>
                  <a:cs typeface="Open Sans 1"/>
                  <a:sym typeface="Open Sans 1"/>
                </a:rPr>
                <a:t>)</a:t>
              </a:r>
            </a:p>
            <a:p>
              <a:pPr algn="l">
                <a:lnSpc>
                  <a:spcPts val="3220"/>
                </a:lnSpc>
              </a:pPr>
            </a:p>
            <a:p>
              <a:pPr algn="l">
                <a:lnSpc>
                  <a:spcPts val="3220"/>
                </a:lnSpc>
              </a:pPr>
              <a:r>
                <a:rPr lang="en-US" sz="2300">
                  <a:solidFill>
                    <a:srgbClr val="A9DDFF"/>
                  </a:solidFill>
                  <a:latin typeface="Open Sans 1"/>
                  <a:ea typeface="Open Sans 1"/>
                  <a:cs typeface="Open Sans 1"/>
                  <a:sym typeface="Open Sans 1"/>
                </a:rPr>
                <a:t>results </a:t>
              </a:r>
              <a:r>
                <a:rPr lang="en-US" sz="2300">
                  <a:solidFill>
                    <a:srgbClr val="FFFFFF"/>
                  </a:solidFill>
                  <a:latin typeface="Open Sans 1"/>
                  <a:ea typeface="Open Sans 1"/>
                  <a:cs typeface="Open Sans 1"/>
                  <a:sym typeface="Open Sans 1"/>
                </a:rPr>
                <a:t>= </a:t>
              </a:r>
              <a:r>
                <a:rPr lang="en-US" sz="2300">
                  <a:solidFill>
                    <a:srgbClr val="A9DDFF"/>
                  </a:solidFill>
                  <a:latin typeface="Open Sans 1"/>
                  <a:ea typeface="Open Sans 1"/>
                  <a:cs typeface="Open Sans 1"/>
                  <a:sym typeface="Open Sans 1"/>
                </a:rPr>
                <a:t>model</a:t>
              </a:r>
              <a:r>
                <a:rPr lang="en-US" sz="2300">
                  <a:solidFill>
                    <a:srgbClr val="FFFFFF"/>
                  </a:solidFill>
                  <a:latin typeface="Open Sans 1"/>
                  <a:ea typeface="Open Sans 1"/>
                  <a:cs typeface="Open Sans 1"/>
                  <a:sym typeface="Open Sans 1"/>
                </a:rPr>
                <a:t>.</a:t>
              </a:r>
              <a:r>
                <a:rPr lang="en-US" sz="2300">
                  <a:solidFill>
                    <a:srgbClr val="FFDE59"/>
                  </a:solidFill>
                  <a:latin typeface="Open Sans 1"/>
                  <a:ea typeface="Open Sans 1"/>
                  <a:cs typeface="Open Sans 1"/>
                  <a:sym typeface="Open Sans 1"/>
                </a:rPr>
                <a:t>train</a:t>
              </a:r>
              <a:r>
                <a:rPr lang="en-US" sz="2300">
                  <a:solidFill>
                    <a:srgbClr val="FFFFFF"/>
                  </a:solidFill>
                  <a:latin typeface="Open Sans 1"/>
                  <a:ea typeface="Open Sans 1"/>
                  <a:cs typeface="Open Sans 1"/>
                  <a:sym typeface="Open Sans 1"/>
                </a:rPr>
                <a:t>(</a:t>
              </a:r>
              <a:r>
                <a:rPr lang="en-US" sz="2300">
                  <a:solidFill>
                    <a:srgbClr val="A9DDFF"/>
                  </a:solidFill>
                  <a:latin typeface="Open Sans 1"/>
                  <a:ea typeface="Open Sans 1"/>
                  <a:cs typeface="Open Sans 1"/>
                  <a:sym typeface="Open Sans 1"/>
                </a:rPr>
                <a:t>data</a:t>
              </a:r>
              <a:r>
                <a:rPr lang="en-US" sz="2300">
                  <a:solidFill>
                    <a:srgbClr val="FFFFFF"/>
                  </a:solidFill>
                  <a:latin typeface="Open Sans 1"/>
                  <a:ea typeface="Open Sans 1"/>
                  <a:cs typeface="Open Sans 1"/>
                  <a:sym typeface="Open Sans 1"/>
                </a:rPr>
                <a:t>=</a:t>
              </a:r>
              <a:r>
                <a:rPr lang="en-US" sz="2300">
                  <a:solidFill>
                    <a:srgbClr val="FF914D"/>
                  </a:solidFill>
                  <a:latin typeface="Open Sans 1"/>
                  <a:ea typeface="Open Sans 1"/>
                  <a:cs typeface="Open Sans 1"/>
                  <a:sym typeface="Open Sans 1"/>
                </a:rPr>
                <a:t>”data.yaml”</a:t>
              </a:r>
              <a:r>
                <a:rPr lang="en-US" sz="2300">
                  <a:solidFill>
                    <a:srgbClr val="FFFFFF"/>
                  </a:solidFill>
                  <a:latin typeface="Open Sans 1"/>
                  <a:ea typeface="Open Sans 1"/>
                  <a:cs typeface="Open Sans 1"/>
                  <a:sym typeface="Open Sans 1"/>
                </a:rPr>
                <a:t>, </a:t>
              </a:r>
              <a:r>
                <a:rPr lang="en-US" sz="2300">
                  <a:solidFill>
                    <a:srgbClr val="A9DDFF"/>
                  </a:solidFill>
                  <a:latin typeface="Open Sans 1"/>
                  <a:ea typeface="Open Sans 1"/>
                  <a:cs typeface="Open Sans 1"/>
                  <a:sym typeface="Open Sans 1"/>
                </a:rPr>
                <a:t>epochs</a:t>
              </a:r>
              <a:r>
                <a:rPr lang="en-US" sz="2300">
                  <a:solidFill>
                    <a:srgbClr val="FFFFFF"/>
                  </a:solidFill>
                  <a:latin typeface="Open Sans 1"/>
                  <a:ea typeface="Open Sans 1"/>
                  <a:cs typeface="Open Sans 1"/>
                  <a:sym typeface="Open Sans 1"/>
                </a:rPr>
                <a:t>=</a:t>
              </a:r>
              <a:r>
                <a:rPr lang="en-US" sz="2300">
                  <a:solidFill>
                    <a:srgbClr val="7ED957"/>
                  </a:solidFill>
                  <a:latin typeface="Open Sans 1"/>
                  <a:ea typeface="Open Sans 1"/>
                  <a:cs typeface="Open Sans 1"/>
                  <a:sym typeface="Open Sans 1"/>
                </a:rPr>
                <a:t>100</a:t>
              </a:r>
              <a:r>
                <a:rPr lang="en-US" sz="2300">
                  <a:solidFill>
                    <a:srgbClr val="FFFFFF"/>
                  </a:solidFill>
                  <a:latin typeface="Open Sans 1"/>
                  <a:ea typeface="Open Sans 1"/>
                  <a:cs typeface="Open Sans 1"/>
                  <a:sym typeface="Open Sans 1"/>
                </a:rPr>
                <a:t>, </a:t>
              </a:r>
              <a:r>
                <a:rPr lang="en-US" sz="2300">
                  <a:solidFill>
                    <a:srgbClr val="A9DDFF"/>
                  </a:solidFill>
                  <a:latin typeface="Open Sans 1"/>
                  <a:ea typeface="Open Sans 1"/>
                  <a:cs typeface="Open Sans 1"/>
                  <a:sym typeface="Open Sans 1"/>
                </a:rPr>
                <a:t>imgsz</a:t>
              </a:r>
              <a:r>
                <a:rPr lang="en-US" sz="2300">
                  <a:solidFill>
                    <a:srgbClr val="FFFFFF"/>
                  </a:solidFill>
                  <a:latin typeface="Open Sans 1"/>
                  <a:ea typeface="Open Sans 1"/>
                  <a:cs typeface="Open Sans 1"/>
                  <a:sym typeface="Open Sans 1"/>
                </a:rPr>
                <a:t>=</a:t>
              </a:r>
              <a:r>
                <a:rPr lang="en-US" sz="2300">
                  <a:solidFill>
                    <a:srgbClr val="7ED957"/>
                  </a:solidFill>
                  <a:latin typeface="Open Sans 1"/>
                  <a:ea typeface="Open Sans 1"/>
                  <a:cs typeface="Open Sans 1"/>
                  <a:sym typeface="Open Sans 1"/>
                </a:rPr>
                <a:t>640</a:t>
              </a:r>
              <a:r>
                <a:rPr lang="en-US" sz="2300">
                  <a:solidFill>
                    <a:srgbClr val="FFFFFF"/>
                  </a:solidFill>
                  <a:latin typeface="Open Sans 1"/>
                  <a:ea typeface="Open Sans 1"/>
                  <a:cs typeface="Open Sans 1"/>
                  <a:sym typeface="Open Sans 1"/>
                </a:rPr>
                <a:t>)</a:t>
              </a:r>
            </a:p>
          </p:txBody>
        </p:sp>
      </p:grpSp>
      <p:sp>
        <p:nvSpPr>
          <p:cNvPr name="TextBox 16" id="16"/>
          <p:cNvSpPr txBox="true"/>
          <p:nvPr/>
        </p:nvSpPr>
        <p:spPr>
          <a:xfrm rot="0">
            <a:off x="1028700" y="923925"/>
            <a:ext cx="16230600"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CODE PYTHON</a:t>
            </a:r>
          </a:p>
        </p:txBody>
      </p:sp>
      <p:sp>
        <p:nvSpPr>
          <p:cNvPr name="TextBox 17" id="17"/>
          <p:cNvSpPr txBox="true"/>
          <p:nvPr/>
        </p:nvSpPr>
        <p:spPr>
          <a:xfrm rot="0">
            <a:off x="1028700" y="2406650"/>
            <a:ext cx="16230600" cy="19894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2"/>
                <a:ea typeface="Open Sans 2"/>
                <a:cs typeface="Open Sans 2"/>
                <a:sym typeface="Open Sans 2"/>
              </a:rPr>
              <a:t>Maintenant, créez un fichier python toujours dans le même dossier, de </a:t>
            </a:r>
            <a:r>
              <a:rPr lang="en-US" sz="2300" b="true">
                <a:solidFill>
                  <a:srgbClr val="000000"/>
                </a:solidFill>
                <a:latin typeface="Open Sans 2 Bold"/>
                <a:ea typeface="Open Sans 2 Bold"/>
                <a:cs typeface="Open Sans 2 Bold"/>
                <a:sym typeface="Open Sans 2 Bold"/>
              </a:rPr>
              <a:t>la même façon que précédemment</a:t>
            </a:r>
            <a:r>
              <a:rPr lang="en-US" sz="2300">
                <a:solidFill>
                  <a:srgbClr val="000000"/>
                </a:solidFill>
                <a:latin typeface="Open Sans 2"/>
                <a:ea typeface="Open Sans 2"/>
                <a:cs typeface="Open Sans 2"/>
                <a:sym typeface="Open Sans 2"/>
              </a:rPr>
              <a:t> :</a:t>
            </a:r>
          </a:p>
          <a:p>
            <a:pPr algn="l" marL="496574" indent="-248287" lvl="1">
              <a:lnSpc>
                <a:spcPts val="3220"/>
              </a:lnSpc>
              <a:buFont typeface="Arial"/>
              <a:buChar char="•"/>
            </a:pPr>
            <a:r>
              <a:rPr lang="en-US" sz="2300">
                <a:solidFill>
                  <a:srgbClr val="000000"/>
                </a:solidFill>
                <a:latin typeface="Open Sans 2"/>
                <a:ea typeface="Open Sans 2"/>
                <a:cs typeface="Open Sans 2"/>
                <a:sym typeface="Open Sans 2"/>
              </a:rPr>
              <a:t>ouvrez un outil d’édition de texte</a:t>
            </a:r>
          </a:p>
          <a:p>
            <a:pPr algn="l" marL="496574" indent="-248287" lvl="1">
              <a:lnSpc>
                <a:spcPts val="3220"/>
              </a:lnSpc>
              <a:buFont typeface="Arial"/>
              <a:buChar char="•"/>
            </a:pPr>
            <a:r>
              <a:rPr lang="en-US" sz="2300">
                <a:solidFill>
                  <a:srgbClr val="000000"/>
                </a:solidFill>
                <a:latin typeface="Open Sans 2"/>
                <a:ea typeface="Open Sans 2"/>
                <a:cs typeface="Open Sans 2"/>
                <a:sym typeface="Open Sans 2"/>
              </a:rPr>
              <a:t>écrivez les trois lignes ci-dessous (vous pouvez copier-coller)</a:t>
            </a:r>
          </a:p>
          <a:p>
            <a:pPr algn="l" marL="496574" indent="-248287" lvl="1">
              <a:lnSpc>
                <a:spcPts val="3220"/>
              </a:lnSpc>
              <a:buFont typeface="Arial"/>
              <a:buChar char="•"/>
            </a:pPr>
            <a:r>
              <a:rPr lang="en-US" sz="2300">
                <a:solidFill>
                  <a:srgbClr val="000000"/>
                </a:solidFill>
                <a:latin typeface="Open Sans 2"/>
                <a:ea typeface="Open Sans 2"/>
                <a:cs typeface="Open Sans 2"/>
                <a:sym typeface="Open Sans 2"/>
              </a:rPr>
              <a:t>“enregistrer sous”</a:t>
            </a:r>
          </a:p>
          <a:p>
            <a:pPr algn="l" marL="496574" indent="-248287" lvl="1">
              <a:lnSpc>
                <a:spcPts val="3220"/>
              </a:lnSpc>
              <a:buFont typeface="Arial"/>
              <a:buChar char="•"/>
            </a:pPr>
            <a:r>
              <a:rPr lang="en-US" sz="2300">
                <a:solidFill>
                  <a:srgbClr val="000000"/>
                </a:solidFill>
                <a:latin typeface="Open Sans 2"/>
                <a:ea typeface="Open Sans 2"/>
                <a:cs typeface="Open Sans 2"/>
                <a:sym typeface="Open Sans 2"/>
              </a:rPr>
              <a:t>mettez l’extension .py  (même démarche qu’avant mais au lieu du .toml, il faut mettre .py).</a:t>
            </a:r>
          </a:p>
        </p:txBody>
      </p:sp>
      <p:sp>
        <p:nvSpPr>
          <p:cNvPr name="TextBox 18" id="18"/>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45</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13861313" y="0"/>
            <a:ext cx="4426687" cy="1820807"/>
          </a:xfrm>
          <a:custGeom>
            <a:avLst/>
            <a:gdLst/>
            <a:ahLst/>
            <a:cxnLst/>
            <a:rect r="r" b="b" t="t" l="l"/>
            <a:pathLst>
              <a:path h="1820807" w="4426687">
                <a:moveTo>
                  <a:pt x="4426687" y="1820807"/>
                </a:moveTo>
                <a:lnTo>
                  <a:pt x="0" y="1820807"/>
                </a:lnTo>
                <a:lnTo>
                  <a:pt x="0" y="0"/>
                </a:lnTo>
                <a:lnTo>
                  <a:pt x="4426687" y="0"/>
                </a:lnTo>
                <a:lnTo>
                  <a:pt x="4426687" y="1820807"/>
                </a:lnTo>
                <a:close/>
              </a:path>
            </a:pathLst>
          </a:custGeom>
          <a:blipFill>
            <a:blip r:embed="rId2"/>
            <a:stretch>
              <a:fillRect l="0" t="-36753" r="0" b="0"/>
            </a:stretch>
          </a:blipFill>
        </p:spPr>
      </p:sp>
      <p:sp>
        <p:nvSpPr>
          <p:cNvPr name="Freeform 3" id="3"/>
          <p:cNvSpPr/>
          <p:nvPr/>
        </p:nvSpPr>
        <p:spPr>
          <a:xfrm flipH="false" flipV="false" rot="0">
            <a:off x="15978845" y="9838841"/>
            <a:ext cx="1280455" cy="448159"/>
          </a:xfrm>
          <a:custGeom>
            <a:avLst/>
            <a:gdLst/>
            <a:ahLst/>
            <a:cxnLst/>
            <a:rect r="r" b="b" t="t" l="l"/>
            <a:pathLst>
              <a:path h="448159" w="1280455">
                <a:moveTo>
                  <a:pt x="0" y="0"/>
                </a:moveTo>
                <a:lnTo>
                  <a:pt x="1280455" y="0"/>
                </a:lnTo>
                <a:lnTo>
                  <a:pt x="1280455" y="448159"/>
                </a:lnTo>
                <a:lnTo>
                  <a:pt x="0" y="448159"/>
                </a:lnTo>
                <a:lnTo>
                  <a:pt x="0" y="0"/>
                </a:lnTo>
                <a:close/>
              </a:path>
            </a:pathLst>
          </a:custGeom>
          <a:blipFill>
            <a:blip r:embed="rId3"/>
            <a:stretch>
              <a:fillRect l="0" t="0" r="0" b="0"/>
            </a:stretch>
          </a:blipFill>
        </p:spPr>
      </p:sp>
      <p:sp>
        <p:nvSpPr>
          <p:cNvPr name="TextBox 4" id="4"/>
          <p:cNvSpPr txBox="true"/>
          <p:nvPr/>
        </p:nvSpPr>
        <p:spPr>
          <a:xfrm rot="0">
            <a:off x="1028700" y="923925"/>
            <a:ext cx="14950145"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CODE</a:t>
            </a:r>
          </a:p>
        </p:txBody>
      </p:sp>
      <p:sp>
        <p:nvSpPr>
          <p:cNvPr name="TextBox 5" id="5"/>
          <p:cNvSpPr txBox="true"/>
          <p:nvPr/>
        </p:nvSpPr>
        <p:spPr>
          <a:xfrm rot="0">
            <a:off x="1028700" y="1754132"/>
            <a:ext cx="9914787" cy="523875"/>
          </a:xfrm>
          <a:prstGeom prst="rect">
            <a:avLst/>
          </a:prstGeom>
        </p:spPr>
        <p:txBody>
          <a:bodyPr anchor="t" rtlCol="false" tIns="0" lIns="0" bIns="0" rIns="0">
            <a:spAutoFit/>
          </a:bodyPr>
          <a:lstStyle/>
          <a:p>
            <a:pPr algn="l">
              <a:lnSpc>
                <a:spcPts val="4200"/>
              </a:lnSpc>
            </a:pPr>
            <a:r>
              <a:rPr lang="en-US" sz="3000">
                <a:solidFill>
                  <a:srgbClr val="000000"/>
                </a:solidFill>
                <a:latin typeface="Oswald"/>
                <a:ea typeface="Oswald"/>
                <a:cs typeface="Oswald"/>
                <a:sym typeface="Oswald"/>
              </a:rPr>
              <a:t>Explications</a:t>
            </a:r>
          </a:p>
        </p:txBody>
      </p:sp>
      <p:grpSp>
        <p:nvGrpSpPr>
          <p:cNvPr name="Group 6" id="6"/>
          <p:cNvGrpSpPr/>
          <p:nvPr/>
        </p:nvGrpSpPr>
        <p:grpSpPr>
          <a:xfrm rot="0">
            <a:off x="15409522" y="216722"/>
            <a:ext cx="1859303" cy="908415"/>
            <a:chOff x="0" y="0"/>
            <a:chExt cx="2479070" cy="1211220"/>
          </a:xfrm>
        </p:grpSpPr>
        <p:sp>
          <p:nvSpPr>
            <p:cNvPr name="Freeform 7" id="7"/>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9" id="9"/>
            <p:cNvGrpSpPr>
              <a:grpSpLocks noChangeAspect="true"/>
            </p:cNvGrpSpPr>
            <p:nvPr/>
          </p:nvGrpSpPr>
          <p:grpSpPr>
            <a:xfrm rot="0">
              <a:off x="4482" y="1163648"/>
              <a:ext cx="1701915" cy="3645"/>
              <a:chOff x="0" y="0"/>
              <a:chExt cx="5928627" cy="12700"/>
            </a:xfrm>
          </p:grpSpPr>
          <p:sp>
            <p:nvSpPr>
              <p:cNvPr name="Freeform 10" id="10"/>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11" id="11"/>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4" id="14"/>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sp>
        <p:nvSpPr>
          <p:cNvPr name="Freeform 15" id="15"/>
          <p:cNvSpPr/>
          <p:nvPr/>
        </p:nvSpPr>
        <p:spPr>
          <a:xfrm flipH="false" flipV="false" rot="0">
            <a:off x="6249193" y="3341688"/>
            <a:ext cx="5799140" cy="1200358"/>
          </a:xfrm>
          <a:custGeom>
            <a:avLst/>
            <a:gdLst/>
            <a:ahLst/>
            <a:cxnLst/>
            <a:rect r="r" b="b" t="t" l="l"/>
            <a:pathLst>
              <a:path h="1200358" w="5799140">
                <a:moveTo>
                  <a:pt x="0" y="0"/>
                </a:moveTo>
                <a:lnTo>
                  <a:pt x="5799139" y="0"/>
                </a:lnTo>
                <a:lnTo>
                  <a:pt x="5799139" y="1200357"/>
                </a:lnTo>
                <a:lnTo>
                  <a:pt x="0" y="1200357"/>
                </a:lnTo>
                <a:lnTo>
                  <a:pt x="0" y="0"/>
                </a:lnTo>
                <a:close/>
              </a:path>
            </a:pathLst>
          </a:custGeom>
          <a:blipFill>
            <a:blip r:embed="rId16"/>
            <a:stretch>
              <a:fillRect l="0" t="-66645" r="-84584" b="-199483"/>
            </a:stretch>
          </a:blipFill>
        </p:spPr>
      </p:sp>
      <p:sp>
        <p:nvSpPr>
          <p:cNvPr name="TextBox 16" id="16"/>
          <p:cNvSpPr txBox="true"/>
          <p:nvPr/>
        </p:nvSpPr>
        <p:spPr>
          <a:xfrm rot="0">
            <a:off x="1033463" y="5596304"/>
            <a:ext cx="16230600" cy="2169794"/>
          </a:xfrm>
          <a:prstGeom prst="rect">
            <a:avLst/>
          </a:prstGeom>
        </p:spPr>
        <p:txBody>
          <a:bodyPr anchor="t" rtlCol="false" tIns="0" lIns="0" bIns="0" rIns="0">
            <a:spAutoFit/>
          </a:bodyPr>
          <a:lstStyle/>
          <a:p>
            <a:pPr algn="just">
              <a:lnSpc>
                <a:spcPts val="3450"/>
              </a:lnSpc>
            </a:pPr>
            <a:r>
              <a:rPr lang="en-US" sz="2300">
                <a:solidFill>
                  <a:srgbClr val="000000"/>
                </a:solidFill>
                <a:latin typeface="Open Sans 2"/>
                <a:ea typeface="Open Sans 2"/>
                <a:cs typeface="Open Sans 2"/>
                <a:sym typeface="Open Sans 2"/>
              </a:rPr>
              <a:t>Cette ligne sert à préciser </a:t>
            </a:r>
            <a:r>
              <a:rPr lang="en-US" sz="2300" b="true">
                <a:solidFill>
                  <a:srgbClr val="000000"/>
                </a:solidFill>
                <a:latin typeface="Open Sans 2 Bold"/>
                <a:ea typeface="Open Sans 2 Bold"/>
                <a:cs typeface="Open Sans 2 Bold"/>
                <a:sym typeface="Open Sans 2 Bold"/>
              </a:rPr>
              <a:t>quel modèle on veut entraîner</a:t>
            </a:r>
            <a:r>
              <a:rPr lang="en-US" sz="2300">
                <a:solidFill>
                  <a:srgbClr val="000000"/>
                </a:solidFill>
                <a:latin typeface="Open Sans 2"/>
                <a:ea typeface="Open Sans 2"/>
                <a:cs typeface="Open Sans 2"/>
                <a:sym typeface="Open Sans 2"/>
              </a:rPr>
              <a:t>. En l’occurence ici, on peut voir qu’on utilise un modèle de taille “nano” car il y a un “n” après “yolov26”.  Yolo propose 5 tailles de modèle: </a:t>
            </a:r>
            <a:r>
              <a:rPr lang="en-US" sz="2300" b="true">
                <a:solidFill>
                  <a:srgbClr val="000000"/>
                </a:solidFill>
                <a:latin typeface="Open Sans 2 Bold"/>
                <a:ea typeface="Open Sans 2 Bold"/>
                <a:cs typeface="Open Sans 2 Bold"/>
                <a:sym typeface="Open Sans 2 Bold"/>
              </a:rPr>
              <a:t>nano (“n”), small (“s”), medium (“m”), large (“l”), extralarge (“x”)</a:t>
            </a:r>
            <a:r>
              <a:rPr lang="en-US" sz="2300">
                <a:solidFill>
                  <a:srgbClr val="000000"/>
                </a:solidFill>
                <a:latin typeface="Open Sans 2"/>
                <a:ea typeface="Open Sans 2"/>
                <a:cs typeface="Open Sans 2"/>
                <a:sym typeface="Open Sans 2"/>
              </a:rPr>
              <a:t>. Cela fonctionne intuitivement, les petits sont plus rapides mais moins robustes et les plus grands prennent plus de temps de calcul mais sont plus costauds.</a:t>
            </a:r>
          </a:p>
          <a:p>
            <a:pPr algn="just">
              <a:lnSpc>
                <a:spcPts val="3450"/>
              </a:lnSpc>
            </a:pPr>
            <a:r>
              <a:rPr lang="en-US" sz="2300">
                <a:solidFill>
                  <a:srgbClr val="000000"/>
                </a:solidFill>
                <a:latin typeface="Open Sans 2"/>
                <a:ea typeface="Open Sans 2"/>
                <a:cs typeface="Open Sans 2"/>
                <a:sym typeface="Open Sans 2"/>
              </a:rPr>
              <a:t>Ces modèles sont pré-entraînés pour gagner du temps d’entraînement et de la précision.</a:t>
            </a:r>
          </a:p>
        </p:txBody>
      </p:sp>
      <p:sp>
        <p:nvSpPr>
          <p:cNvPr name="TextBox 17" id="17"/>
          <p:cNvSpPr txBox="true"/>
          <p:nvPr/>
        </p:nvSpPr>
        <p:spPr>
          <a:xfrm rot="0">
            <a:off x="1028700" y="8839408"/>
            <a:ext cx="16240125" cy="789304"/>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1"/>
                <a:ea typeface="Open Sans 1"/>
                <a:cs typeface="Open Sans 1"/>
                <a:sym typeface="Open Sans 1"/>
              </a:rPr>
              <a:t>(Pour les pros de l’I</a:t>
            </a:r>
            <a:r>
              <a:rPr lang="en-US" sz="2300">
                <a:solidFill>
                  <a:srgbClr val="000000"/>
                </a:solidFill>
                <a:latin typeface="Open Sans 1"/>
                <a:ea typeface="Open Sans 1"/>
                <a:cs typeface="Open Sans 1"/>
                <a:sym typeface="Open Sans 1"/>
              </a:rPr>
              <a:t>A, Yolo propose aussi de construire son propre réseau de neurones en faisant chaque couche à la main dans un fichier .yaml : voir </a:t>
            </a:r>
            <a:r>
              <a:rPr lang="en-US" sz="2300" i="true" u="sng">
                <a:solidFill>
                  <a:srgbClr val="000000"/>
                </a:solidFill>
                <a:latin typeface="Open Sans 1 Italics"/>
                <a:ea typeface="Open Sans 1 Italics"/>
                <a:cs typeface="Open Sans 1 Italics"/>
                <a:sym typeface="Open Sans 1 Italics"/>
                <a:hlinkClick r:id="rId17" tooltip="https://docs.ultralytics.com/guides/model-yaml-config/"/>
              </a:rPr>
              <a:t>documentation</a:t>
            </a:r>
            <a:r>
              <a:rPr lang="en-US" sz="2300">
                <a:solidFill>
                  <a:srgbClr val="000000"/>
                </a:solidFill>
                <a:latin typeface="Open Sans 1"/>
                <a:ea typeface="Open Sans 1"/>
                <a:cs typeface="Open Sans 1"/>
                <a:sym typeface="Open Sans 1"/>
              </a:rPr>
              <a:t>)</a:t>
            </a:r>
          </a:p>
        </p:txBody>
      </p:sp>
      <p:sp>
        <p:nvSpPr>
          <p:cNvPr name="TextBox 18" id="18"/>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46</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8466193"/>
            <a:ext cx="4426687" cy="1820807"/>
          </a:xfrm>
          <a:custGeom>
            <a:avLst/>
            <a:gdLst/>
            <a:ahLst/>
            <a:cxnLst/>
            <a:rect r="r" b="b" t="t" l="l"/>
            <a:pathLst>
              <a:path h="1820807" w="4426687">
                <a:moveTo>
                  <a:pt x="0" y="0"/>
                </a:moveTo>
                <a:lnTo>
                  <a:pt x="4426687" y="0"/>
                </a:lnTo>
                <a:lnTo>
                  <a:pt x="4426687" y="1820807"/>
                </a:lnTo>
                <a:lnTo>
                  <a:pt x="0" y="1820807"/>
                </a:lnTo>
                <a:lnTo>
                  <a:pt x="0" y="0"/>
                </a:lnTo>
                <a:close/>
              </a:path>
            </a:pathLst>
          </a:custGeom>
          <a:blipFill>
            <a:blip r:embed="rId2"/>
            <a:stretch>
              <a:fillRect l="0" t="-36753" r="0" b="0"/>
            </a:stretch>
          </a:blipFill>
        </p:spPr>
      </p:sp>
      <p:sp>
        <p:nvSpPr>
          <p:cNvPr name="Freeform 3" id="3"/>
          <p:cNvSpPr/>
          <p:nvPr/>
        </p:nvSpPr>
        <p:spPr>
          <a:xfrm flipH="false" flipV="false" rot="0">
            <a:off x="15978845" y="9838841"/>
            <a:ext cx="1280455" cy="448159"/>
          </a:xfrm>
          <a:custGeom>
            <a:avLst/>
            <a:gdLst/>
            <a:ahLst/>
            <a:cxnLst/>
            <a:rect r="r" b="b" t="t" l="l"/>
            <a:pathLst>
              <a:path h="448159" w="1280455">
                <a:moveTo>
                  <a:pt x="0" y="0"/>
                </a:moveTo>
                <a:lnTo>
                  <a:pt x="1280455" y="0"/>
                </a:lnTo>
                <a:lnTo>
                  <a:pt x="1280455" y="448159"/>
                </a:lnTo>
                <a:lnTo>
                  <a:pt x="0" y="448159"/>
                </a:lnTo>
                <a:lnTo>
                  <a:pt x="0" y="0"/>
                </a:lnTo>
                <a:close/>
              </a:path>
            </a:pathLst>
          </a:custGeom>
          <a:blipFill>
            <a:blip r:embed="rId3"/>
            <a:stretch>
              <a:fillRect l="0" t="0" r="0" b="0"/>
            </a:stretch>
          </a:blipFill>
        </p:spPr>
      </p:sp>
      <p:grpSp>
        <p:nvGrpSpPr>
          <p:cNvPr name="Group 4" id="4"/>
          <p:cNvGrpSpPr/>
          <p:nvPr/>
        </p:nvGrpSpPr>
        <p:grpSpPr>
          <a:xfrm rot="0">
            <a:off x="1095375" y="9183080"/>
            <a:ext cx="1859303" cy="908415"/>
            <a:chOff x="0" y="0"/>
            <a:chExt cx="2479070" cy="1211220"/>
          </a:xfrm>
        </p:grpSpPr>
        <p:sp>
          <p:nvSpPr>
            <p:cNvPr name="Freeform 5" id="5"/>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7" id="7"/>
            <p:cNvGrpSpPr>
              <a:grpSpLocks noChangeAspect="true"/>
            </p:cNvGrpSpPr>
            <p:nvPr/>
          </p:nvGrpSpPr>
          <p:grpSpPr>
            <a:xfrm rot="0">
              <a:off x="4482" y="1163648"/>
              <a:ext cx="1701915" cy="3645"/>
              <a:chOff x="0" y="0"/>
              <a:chExt cx="5928627" cy="12700"/>
            </a:xfrm>
          </p:grpSpPr>
          <p:sp>
            <p:nvSpPr>
              <p:cNvPr name="Freeform 8" id="8"/>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9" id="9"/>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sp>
        <p:nvSpPr>
          <p:cNvPr name="Freeform 13" id="13"/>
          <p:cNvSpPr/>
          <p:nvPr/>
        </p:nvSpPr>
        <p:spPr>
          <a:xfrm flipH="false" flipV="false" rot="0">
            <a:off x="4470307" y="1869331"/>
            <a:ext cx="9347385" cy="1061825"/>
          </a:xfrm>
          <a:custGeom>
            <a:avLst/>
            <a:gdLst/>
            <a:ahLst/>
            <a:cxnLst/>
            <a:rect r="r" b="b" t="t" l="l"/>
            <a:pathLst>
              <a:path h="1061825" w="9347385">
                <a:moveTo>
                  <a:pt x="0" y="0"/>
                </a:moveTo>
                <a:lnTo>
                  <a:pt x="9347386" y="0"/>
                </a:lnTo>
                <a:lnTo>
                  <a:pt x="9347386" y="1061825"/>
                </a:lnTo>
                <a:lnTo>
                  <a:pt x="0" y="1061825"/>
                </a:lnTo>
                <a:lnTo>
                  <a:pt x="0" y="0"/>
                </a:lnTo>
                <a:close/>
              </a:path>
            </a:pathLst>
          </a:custGeom>
          <a:blipFill>
            <a:blip r:embed="rId16"/>
            <a:stretch>
              <a:fillRect l="0" t="-162744" r="0" b="-98685"/>
            </a:stretch>
          </a:blipFill>
        </p:spPr>
      </p:sp>
      <p:sp>
        <p:nvSpPr>
          <p:cNvPr name="TextBox 14" id="14"/>
          <p:cNvSpPr txBox="true"/>
          <p:nvPr/>
        </p:nvSpPr>
        <p:spPr>
          <a:xfrm rot="0">
            <a:off x="838226" y="3740744"/>
            <a:ext cx="16611547" cy="389255"/>
          </a:xfrm>
          <a:prstGeom prst="rect">
            <a:avLst/>
          </a:prstGeom>
        </p:spPr>
        <p:txBody>
          <a:bodyPr anchor="t" rtlCol="false" tIns="0" lIns="0" bIns="0" rIns="0">
            <a:spAutoFit/>
          </a:bodyPr>
          <a:lstStyle/>
          <a:p>
            <a:pPr algn="l">
              <a:lnSpc>
                <a:spcPts val="3220"/>
              </a:lnSpc>
            </a:pPr>
            <a:r>
              <a:rPr lang="en-US" sz="2300" i="true" b="true">
                <a:solidFill>
                  <a:srgbClr val="000000"/>
                </a:solidFill>
                <a:latin typeface="Open Sans 2 Bold Italics"/>
                <a:ea typeface="Open Sans 2 Bold Italics"/>
                <a:cs typeface="Open Sans 2 Bold Italics"/>
                <a:sym typeface="Open Sans 2 Bold Italics"/>
              </a:rPr>
              <a:t>data :</a:t>
            </a:r>
            <a:r>
              <a:rPr lang="en-US" sz="2300">
                <a:solidFill>
                  <a:srgbClr val="000000"/>
                </a:solidFill>
                <a:latin typeface="Open Sans 2"/>
                <a:ea typeface="Open Sans 2"/>
                <a:cs typeface="Open Sans 2"/>
                <a:sym typeface="Open Sans 2"/>
              </a:rPr>
              <a:t> mettez le nom de votre fichier .yaml fourni dans le .zip de Roboflow</a:t>
            </a:r>
          </a:p>
        </p:txBody>
      </p:sp>
      <p:sp>
        <p:nvSpPr>
          <p:cNvPr name="TextBox 15" id="15"/>
          <p:cNvSpPr txBox="true"/>
          <p:nvPr/>
        </p:nvSpPr>
        <p:spPr>
          <a:xfrm rot="0">
            <a:off x="838226" y="4939586"/>
            <a:ext cx="16611547" cy="1189355"/>
          </a:xfrm>
          <a:prstGeom prst="rect">
            <a:avLst/>
          </a:prstGeom>
        </p:spPr>
        <p:txBody>
          <a:bodyPr anchor="t" rtlCol="false" tIns="0" lIns="0" bIns="0" rIns="0">
            <a:spAutoFit/>
          </a:bodyPr>
          <a:lstStyle/>
          <a:p>
            <a:pPr algn="just">
              <a:lnSpc>
                <a:spcPts val="3220"/>
              </a:lnSpc>
            </a:pPr>
            <a:r>
              <a:rPr lang="en-US" b="true" sz="2300" i="true">
                <a:solidFill>
                  <a:srgbClr val="000000"/>
                </a:solidFill>
                <a:latin typeface="Open Sans 2 Bold Italics"/>
                <a:ea typeface="Open Sans 2 Bold Italics"/>
                <a:cs typeface="Open Sans 2 Bold Italics"/>
                <a:sym typeface="Open Sans 2 Bold Italics"/>
              </a:rPr>
              <a:t>epochs : </a:t>
            </a:r>
            <a:r>
              <a:rPr lang="en-US" sz="2300">
                <a:solidFill>
                  <a:srgbClr val="000000"/>
                </a:solidFill>
                <a:latin typeface="Open Sans 2"/>
                <a:ea typeface="Open Sans 2"/>
                <a:cs typeface="Open Sans 2"/>
                <a:sym typeface="Open Sans 2"/>
              </a:rPr>
              <a:t>les époques correspondent au nombre de fois que le modèle doit </a:t>
            </a:r>
            <a:r>
              <a:rPr lang="en-US" sz="2300" i="true">
                <a:solidFill>
                  <a:srgbClr val="000000"/>
                </a:solidFill>
                <a:latin typeface="Open Sans 2 Italics"/>
                <a:ea typeface="Open Sans 2 Italics"/>
                <a:cs typeface="Open Sans 2 Italics"/>
                <a:sym typeface="Open Sans 2 Italics"/>
              </a:rPr>
              <a:t>tourner</a:t>
            </a:r>
            <a:r>
              <a:rPr lang="en-US" sz="2300">
                <a:solidFill>
                  <a:srgbClr val="000000"/>
                </a:solidFill>
                <a:latin typeface="Open Sans 2"/>
                <a:ea typeface="Open Sans 2"/>
                <a:cs typeface="Open Sans 2"/>
                <a:sym typeface="Open Sans 2"/>
              </a:rPr>
              <a:t>. Pour faire très simple, le modèle regarde toutes les images dans le dossier d’entrainement pour ajuster ses paramètres. Le nombre d’époques correspond au nombre de fois où il passera à travers toutes les images.</a:t>
            </a:r>
          </a:p>
        </p:txBody>
      </p:sp>
      <p:sp>
        <p:nvSpPr>
          <p:cNvPr name="TextBox 16" id="16"/>
          <p:cNvSpPr txBox="true"/>
          <p:nvPr/>
        </p:nvSpPr>
        <p:spPr>
          <a:xfrm rot="0">
            <a:off x="838226" y="6938527"/>
            <a:ext cx="16611547" cy="1189355"/>
          </a:xfrm>
          <a:prstGeom prst="rect">
            <a:avLst/>
          </a:prstGeom>
        </p:spPr>
        <p:txBody>
          <a:bodyPr anchor="t" rtlCol="false" tIns="0" lIns="0" bIns="0" rIns="0">
            <a:spAutoFit/>
          </a:bodyPr>
          <a:lstStyle/>
          <a:p>
            <a:pPr algn="l">
              <a:lnSpc>
                <a:spcPts val="3220"/>
              </a:lnSpc>
            </a:pPr>
            <a:r>
              <a:rPr lang="en-US" sz="2300" i="true" b="true">
                <a:solidFill>
                  <a:srgbClr val="000000"/>
                </a:solidFill>
                <a:latin typeface="Open Sans 2 Bold Italics"/>
                <a:ea typeface="Open Sans 2 Bold Italics"/>
                <a:cs typeface="Open Sans 2 Bold Italics"/>
                <a:sym typeface="Open Sans 2 Bold Italics"/>
              </a:rPr>
              <a:t>imgsz : </a:t>
            </a:r>
            <a:r>
              <a:rPr lang="en-US" sz="2300">
                <a:solidFill>
                  <a:srgbClr val="000000"/>
                </a:solidFill>
                <a:latin typeface="Open Sans 2"/>
                <a:ea typeface="Open Sans 2"/>
                <a:cs typeface="Open Sans 2"/>
                <a:sym typeface="Open Sans 2"/>
              </a:rPr>
              <a:t>correspond à la taille de vos images, donc indiquez celle que vous avez mise dans Roboflow. Sachant que 640 est la valeur par défault donc si vous voulez des images plus grandes il faut absolument le préciser sinon elles seront rapetissées.</a:t>
            </a:r>
          </a:p>
        </p:txBody>
      </p:sp>
      <p:sp>
        <p:nvSpPr>
          <p:cNvPr name="TextBox 17" id="17"/>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47</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aphicFrame>
        <p:nvGraphicFramePr>
          <p:cNvPr name="Object 2" id="2"/>
          <p:cNvGraphicFramePr/>
          <p:nvPr/>
        </p:nvGraphicFramePr>
        <p:xfrm>
          <a:off x="524482" y="2044157"/>
          <a:ext cx="5029200" cy="22212300"/>
        </p:xfrm>
        <a:graphic>
          <a:graphicData uri="http://schemas.openxmlformats.org/presentationml/2006/ole">
            <p:oleObj imgW="9461500" imgH="26644600" r:id="rId3" progId="Excel.Sheet.12" name="Worksheet">
              <p:embed/>
              <p:pic>
                <p:nvPicPr>
                  <p:cNvPr name="" id="0"/>
                  <p:cNvPicPr/>
                  <p:nvPr/>
                </p:nvPicPr>
                <p:blipFill>
                  <a:blip r:embed="rId2"/>
                  <a:stretch>
                    <a:fillRect/>
                  </a:stretch>
                </p:blipFill>
                <p:spPr>
                  <a:xfrm>
                    <a:off x="1270000" y="1270000"/>
                    <a:ext cx="1270000" cy="1270000"/>
                  </a:xfrm>
                  <a:prstGeom prst="rect"/>
                </p:spPr>
              </p:pic>
            </p:oleObj>
          </a:graphicData>
        </a:graphic>
      </p:graphicFrame>
      <p:sp>
        <p:nvSpPr>
          <p:cNvPr name="TextBox 3" id="3"/>
          <p:cNvSpPr txBox="true"/>
          <p:nvPr/>
        </p:nvSpPr>
        <p:spPr>
          <a:xfrm rot="0">
            <a:off x="524482" y="723059"/>
            <a:ext cx="9914787" cy="563880"/>
          </a:xfrm>
          <a:prstGeom prst="rect">
            <a:avLst/>
          </a:prstGeom>
        </p:spPr>
        <p:txBody>
          <a:bodyPr anchor="t" rtlCol="false" tIns="0" lIns="0" bIns="0" rIns="0">
            <a:spAutoFit/>
          </a:bodyPr>
          <a:lstStyle/>
          <a:p>
            <a:pPr algn="l">
              <a:lnSpc>
                <a:spcPts val="4619"/>
              </a:lnSpc>
            </a:pPr>
            <a:r>
              <a:rPr lang="en-US" sz="3299">
                <a:solidFill>
                  <a:srgbClr val="000000"/>
                </a:solidFill>
                <a:latin typeface="Oswald"/>
                <a:ea typeface="Oswald"/>
                <a:cs typeface="Oswald"/>
                <a:sym typeface="Oswald"/>
              </a:rPr>
              <a:t>Autres paramètres utiles de la fonction model.train()</a:t>
            </a:r>
          </a:p>
        </p:txBody>
      </p:sp>
      <p:sp>
        <p:nvSpPr>
          <p:cNvPr name="TextBox 4" id="4"/>
          <p:cNvSpPr txBox="true"/>
          <p:nvPr/>
        </p:nvSpPr>
        <p:spPr>
          <a:xfrm rot="0">
            <a:off x="524482" y="8707438"/>
            <a:ext cx="17239036" cy="1054099"/>
          </a:xfrm>
          <a:prstGeom prst="rect">
            <a:avLst/>
          </a:prstGeom>
        </p:spPr>
        <p:txBody>
          <a:bodyPr anchor="t" rtlCol="false" tIns="0" lIns="0" bIns="0" rIns="0">
            <a:spAutoFit/>
          </a:bodyPr>
          <a:lstStyle/>
          <a:p>
            <a:pPr algn="just">
              <a:lnSpc>
                <a:spcPts val="2800"/>
              </a:lnSpc>
            </a:pPr>
            <a:r>
              <a:rPr lang="en-US" sz="2000">
                <a:solidFill>
                  <a:srgbClr val="000000"/>
                </a:solidFill>
                <a:latin typeface="Open Sans 1"/>
                <a:ea typeface="Open Sans 1"/>
                <a:cs typeface="Open Sans 1"/>
                <a:sym typeface="Open Sans 1"/>
              </a:rPr>
              <a:t>Ces paramètres sont des paramètres basiques pour personaliser votre entraînement. Mais pour améliorer l’entrainement, il y a d’autres paramètres que l’on peut ajuster. Nous en parlons plus loins dans la présentation sachant que pour commencer, les valeurs par défault de YOLO permettent d’obtenir des résultats déjà très satisfaisants.</a:t>
            </a:r>
          </a:p>
        </p:txBody>
      </p:sp>
      <p:sp>
        <p:nvSpPr>
          <p:cNvPr name="TextBox 5" id="5"/>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48</a:t>
            </a:r>
          </a:p>
        </p:txBody>
      </p:sp>
    </p:spTree>
  </p:cSld>
  <p:clrMapOvr>
    <a:masterClrMapping/>
  </p:clrMapOvr>
</p:sld>
</file>

<file path=ppt/slides/slide1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9535741" y="1028700"/>
            <a:ext cx="8396955" cy="8452657"/>
            <a:chOff x="0" y="0"/>
            <a:chExt cx="2211544" cy="2226214"/>
          </a:xfrm>
        </p:grpSpPr>
        <p:sp>
          <p:nvSpPr>
            <p:cNvPr name="Freeform 3" id="3"/>
            <p:cNvSpPr/>
            <p:nvPr/>
          </p:nvSpPr>
          <p:spPr>
            <a:xfrm flipH="false" flipV="false" rot="0">
              <a:off x="0" y="0"/>
              <a:ext cx="2211544" cy="2226214"/>
            </a:xfrm>
            <a:custGeom>
              <a:avLst/>
              <a:gdLst/>
              <a:ahLst/>
              <a:cxnLst/>
              <a:rect r="r" b="b" t="t" l="l"/>
              <a:pathLst>
                <a:path h="2226214" w="2211544">
                  <a:moveTo>
                    <a:pt x="9220" y="0"/>
                  </a:moveTo>
                  <a:lnTo>
                    <a:pt x="2202324" y="0"/>
                  </a:lnTo>
                  <a:cubicBezTo>
                    <a:pt x="2207416" y="0"/>
                    <a:pt x="2211544" y="4128"/>
                    <a:pt x="2211544" y="9220"/>
                  </a:cubicBezTo>
                  <a:lnTo>
                    <a:pt x="2211544" y="2216994"/>
                  </a:lnTo>
                  <a:cubicBezTo>
                    <a:pt x="2211544" y="2219440"/>
                    <a:pt x="2210572" y="2221785"/>
                    <a:pt x="2208843" y="2223514"/>
                  </a:cubicBezTo>
                  <a:cubicBezTo>
                    <a:pt x="2207114" y="2225243"/>
                    <a:pt x="2204769" y="2226214"/>
                    <a:pt x="2202324" y="2226214"/>
                  </a:cubicBezTo>
                  <a:lnTo>
                    <a:pt x="9220" y="2226214"/>
                  </a:lnTo>
                  <a:cubicBezTo>
                    <a:pt x="6775" y="2226214"/>
                    <a:pt x="4430" y="2225243"/>
                    <a:pt x="2700" y="2223514"/>
                  </a:cubicBezTo>
                  <a:cubicBezTo>
                    <a:pt x="971" y="2221785"/>
                    <a:pt x="0" y="2219440"/>
                    <a:pt x="0" y="2216994"/>
                  </a:cubicBezTo>
                  <a:lnTo>
                    <a:pt x="0" y="9220"/>
                  </a:lnTo>
                  <a:cubicBezTo>
                    <a:pt x="0" y="6775"/>
                    <a:pt x="971" y="4430"/>
                    <a:pt x="2700" y="2700"/>
                  </a:cubicBezTo>
                  <a:cubicBezTo>
                    <a:pt x="4430" y="971"/>
                    <a:pt x="6775" y="0"/>
                    <a:pt x="9220" y="0"/>
                  </a:cubicBezTo>
                  <a:close/>
                </a:path>
              </a:pathLst>
            </a:custGeom>
            <a:solidFill>
              <a:srgbClr val="004F7E"/>
            </a:solidFill>
          </p:spPr>
        </p:sp>
        <p:sp>
          <p:nvSpPr>
            <p:cNvPr name="TextBox 4" id="4"/>
            <p:cNvSpPr txBox="true"/>
            <p:nvPr/>
          </p:nvSpPr>
          <p:spPr>
            <a:xfrm>
              <a:off x="0" y="-47625"/>
              <a:ext cx="2211544" cy="2273839"/>
            </a:xfrm>
            <a:prstGeom prst="rect">
              <a:avLst/>
            </a:prstGeom>
          </p:spPr>
          <p:txBody>
            <a:bodyPr anchor="t" rtlCol="false" tIns="254000" lIns="254000" bIns="254000" rIns="254000"/>
            <a:lstStyle/>
            <a:p>
              <a:pPr algn="l">
                <a:lnSpc>
                  <a:spcPts val="3220"/>
                </a:lnSpc>
              </a:pPr>
              <a:r>
                <a:rPr lang="en-US" sz="2300" i="true">
                  <a:solidFill>
                    <a:srgbClr val="FFFFFF"/>
                  </a:solidFill>
                  <a:latin typeface="Open Sans 1 Italics"/>
                  <a:ea typeface="Open Sans 1 Italics"/>
                  <a:cs typeface="Open Sans 1 Italics"/>
                  <a:sym typeface="Open Sans 1 Italics"/>
                </a:rPr>
                <a:t>model.train(</a:t>
              </a:r>
            </a:p>
            <a:p>
              <a:pPr algn="l">
                <a:lnSpc>
                  <a:spcPts val="3220"/>
                </a:lnSpc>
              </a:pPr>
              <a:r>
                <a:rPr lang="en-US" sz="2300" i="true">
                  <a:solidFill>
                    <a:srgbClr val="FFFFFF"/>
                  </a:solidFill>
                  <a:latin typeface="Open Sans 1 Italics"/>
                  <a:ea typeface="Open Sans 1 Italics"/>
                  <a:cs typeface="Open Sans 1 Italics"/>
                  <a:sym typeface="Open Sans 1 Italics"/>
                </a:rPr>
                <a:t>    data="data.yaml",</a:t>
              </a:r>
            </a:p>
            <a:p>
              <a:pPr algn="l">
                <a:lnSpc>
                  <a:spcPts val="3220"/>
                </a:lnSpc>
              </a:pPr>
              <a:r>
                <a:rPr lang="en-US" sz="2300" i="true">
                  <a:solidFill>
                    <a:srgbClr val="FFFFFF"/>
                  </a:solidFill>
                  <a:latin typeface="Open Sans 1 Italics"/>
                  <a:ea typeface="Open Sans 1 Italics"/>
                  <a:cs typeface="Open Sans 1 Italics"/>
                  <a:sym typeface="Open Sans 1 Italics"/>
                </a:rPr>
                <a:t>    epochs=100,</a:t>
              </a:r>
            </a:p>
            <a:p>
              <a:pPr algn="l">
                <a:lnSpc>
                  <a:spcPts val="3220"/>
                </a:lnSpc>
              </a:pPr>
              <a:r>
                <a:rPr lang="en-US" sz="2300" i="true">
                  <a:solidFill>
                    <a:srgbClr val="FFFFFF"/>
                  </a:solidFill>
                  <a:latin typeface="Open Sans 1 Italics"/>
                  <a:ea typeface="Open Sans 1 Italics"/>
                  <a:cs typeface="Open Sans 1 Italics"/>
                  <a:sym typeface="Open Sans 1 Italics"/>
                </a:rPr>
                <a:t>    </a:t>
              </a:r>
              <a:r>
                <a:rPr lang="en-US" sz="2300">
                  <a:solidFill>
                    <a:srgbClr val="FFFFFF"/>
                  </a:solidFill>
                  <a:latin typeface="Open Sans 1"/>
                  <a:ea typeface="Open Sans 1"/>
                  <a:cs typeface="Open Sans 1"/>
                  <a:sym typeface="Open Sans 1"/>
                </a:rPr>
                <a:t>imgsz=640,</a:t>
              </a:r>
            </a:p>
            <a:p>
              <a:pPr algn="l">
                <a:lnSpc>
                  <a:spcPts val="3220"/>
                </a:lnSpc>
              </a:pPr>
              <a:r>
                <a:rPr lang="en-US" sz="2300" i="true">
                  <a:solidFill>
                    <a:srgbClr val="FFDE59"/>
                  </a:solidFill>
                  <a:latin typeface="Open Sans 1 Italics"/>
                  <a:ea typeface="Open Sans 1 Italics"/>
                  <a:cs typeface="Open Sans 1 Italics"/>
                  <a:sym typeface="Open Sans 1 Italics"/>
                </a:rPr>
                <a:t>    </a:t>
              </a:r>
              <a:r>
                <a:rPr lang="en-US" sz="2300" i="true" b="true">
                  <a:solidFill>
                    <a:srgbClr val="FFDE59"/>
                  </a:solidFill>
                  <a:latin typeface="Open Sans 1 Bold Italics"/>
                  <a:ea typeface="Open Sans 1 Bold Italics"/>
                  <a:cs typeface="Open Sans 1 Bold Italics"/>
                  <a:sym typeface="Open Sans 1 Bold Italics"/>
                </a:rPr>
                <a:t>hsv_h=0.0,                     # Disable color (Hue)</a:t>
              </a:r>
            </a:p>
            <a:p>
              <a:pPr algn="l">
                <a:lnSpc>
                  <a:spcPts val="3220"/>
                </a:lnSpc>
              </a:pPr>
              <a:r>
                <a:rPr lang="en-US" sz="2300" i="true" b="true">
                  <a:solidFill>
                    <a:srgbClr val="FFDE59"/>
                  </a:solidFill>
                  <a:latin typeface="Open Sans 1 Bold Italics"/>
                  <a:ea typeface="Open Sans 1 Bold Italics"/>
                  <a:cs typeface="Open Sans 1 Bold Italics"/>
                  <a:sym typeface="Open Sans 1 Bold Italics"/>
                </a:rPr>
                <a:t>    hsv_s=0.0,                      # Disable color (Saturation)</a:t>
              </a:r>
            </a:p>
            <a:p>
              <a:pPr algn="l">
                <a:lnSpc>
                  <a:spcPts val="3220"/>
                </a:lnSpc>
              </a:pPr>
              <a:r>
                <a:rPr lang="en-US" sz="2300" i="true" b="true">
                  <a:solidFill>
                    <a:srgbClr val="FFDE59"/>
                  </a:solidFill>
                  <a:latin typeface="Open Sans 1 Bold Italics"/>
                  <a:ea typeface="Open Sans 1 Bold Italics"/>
                  <a:cs typeface="Open Sans 1 Bold Italics"/>
                  <a:sym typeface="Open Sans 1 Bold Italics"/>
                </a:rPr>
                <a:t>    hsv_v=0.0,                      # Disable color (Value)</a:t>
              </a:r>
            </a:p>
            <a:p>
              <a:pPr algn="l">
                <a:lnSpc>
                  <a:spcPts val="3220"/>
                </a:lnSpc>
              </a:pPr>
              <a:r>
                <a:rPr lang="en-US" sz="2300" i="true" b="true">
                  <a:solidFill>
                    <a:srgbClr val="FFDE59"/>
                  </a:solidFill>
                  <a:latin typeface="Open Sans 1 Bold Italics"/>
                  <a:ea typeface="Open Sans 1 Bold Italics"/>
                  <a:cs typeface="Open Sans 1 Bold Italics"/>
                  <a:sym typeface="Open Sans 1 Bold Italics"/>
                </a:rPr>
                <a:t>    degrees=0.0,                 # Disable rotation</a:t>
              </a:r>
            </a:p>
            <a:p>
              <a:pPr algn="l">
                <a:lnSpc>
                  <a:spcPts val="3220"/>
                </a:lnSpc>
              </a:pPr>
              <a:r>
                <a:rPr lang="en-US" sz="2300" i="true" b="true">
                  <a:solidFill>
                    <a:srgbClr val="FFDE59"/>
                  </a:solidFill>
                  <a:latin typeface="Open Sans 1 Bold Italics"/>
                  <a:ea typeface="Open Sans 1 Bold Italics"/>
                  <a:cs typeface="Open Sans 1 Bold Italics"/>
                  <a:sym typeface="Open Sans 1 Bold Italics"/>
                </a:rPr>
                <a:t>    translate=0.0,              # Disable translation</a:t>
              </a:r>
            </a:p>
            <a:p>
              <a:pPr algn="l">
                <a:lnSpc>
                  <a:spcPts val="3220"/>
                </a:lnSpc>
              </a:pPr>
              <a:r>
                <a:rPr lang="en-US" sz="2300" i="true" b="true">
                  <a:solidFill>
                    <a:srgbClr val="FFDE59"/>
                  </a:solidFill>
                  <a:latin typeface="Open Sans 1 Bold Italics"/>
                  <a:ea typeface="Open Sans 1 Bold Italics"/>
                  <a:cs typeface="Open Sans 1 Bold Italics"/>
                  <a:sym typeface="Open Sans 1 Bold Italics"/>
                </a:rPr>
                <a:t>    scale=0.0,                      # Disable scaling</a:t>
              </a:r>
            </a:p>
            <a:p>
              <a:pPr algn="l">
                <a:lnSpc>
                  <a:spcPts val="3220"/>
                </a:lnSpc>
              </a:pPr>
              <a:r>
                <a:rPr lang="en-US" sz="2300" i="true" b="true">
                  <a:solidFill>
                    <a:srgbClr val="FFDE59"/>
                  </a:solidFill>
                  <a:latin typeface="Open Sans 1 Bold Italics"/>
                  <a:ea typeface="Open Sans 1 Bold Italics"/>
                  <a:cs typeface="Open Sans 1 Bold Italics"/>
                  <a:sym typeface="Open Sans 1 Bold Italics"/>
                </a:rPr>
                <a:t>    shear=0.0,                     # Disable shear</a:t>
              </a:r>
            </a:p>
            <a:p>
              <a:pPr algn="l">
                <a:lnSpc>
                  <a:spcPts val="3220"/>
                </a:lnSpc>
              </a:pPr>
              <a:r>
                <a:rPr lang="en-US" sz="2300" i="true" b="true">
                  <a:solidFill>
                    <a:srgbClr val="FFDE59"/>
                  </a:solidFill>
                  <a:latin typeface="Open Sans 1 Bold Italics"/>
                  <a:ea typeface="Open Sans 1 Bold Italics"/>
                  <a:cs typeface="Open Sans 1 Bold Italics"/>
                  <a:sym typeface="Open Sans 1 Bold Italics"/>
                </a:rPr>
                <a:t>    perspective=0.0,          # Disable perspective</a:t>
              </a:r>
            </a:p>
            <a:p>
              <a:pPr algn="l">
                <a:lnSpc>
                  <a:spcPts val="3220"/>
                </a:lnSpc>
              </a:pPr>
              <a:r>
                <a:rPr lang="en-US" sz="2300" i="true" b="true">
                  <a:solidFill>
                    <a:srgbClr val="FFDE59"/>
                  </a:solidFill>
                  <a:latin typeface="Open Sans 1 Bold Italics"/>
                  <a:ea typeface="Open Sans 1 Bold Italics"/>
                  <a:cs typeface="Open Sans 1 Bold Italics"/>
                  <a:sym typeface="Open Sans 1 Bold Italics"/>
                </a:rPr>
                <a:t>    flipud=0.0,                    # Disable vertical flip</a:t>
              </a:r>
            </a:p>
            <a:p>
              <a:pPr algn="l">
                <a:lnSpc>
                  <a:spcPts val="3220"/>
                </a:lnSpc>
              </a:pPr>
              <a:r>
                <a:rPr lang="en-US" sz="2300" i="true" b="true">
                  <a:solidFill>
                    <a:srgbClr val="FFDE59"/>
                  </a:solidFill>
                  <a:latin typeface="Open Sans 1 Bold Italics"/>
                  <a:ea typeface="Open Sans 1 Bold Italics"/>
                  <a:cs typeface="Open Sans 1 Bold Italics"/>
                  <a:sym typeface="Open Sans 1 Bold Italics"/>
                </a:rPr>
                <a:t>    fliplr=0.0,                      # Disable horizontal flip</a:t>
              </a:r>
            </a:p>
            <a:p>
              <a:pPr algn="l">
                <a:lnSpc>
                  <a:spcPts val="3220"/>
                </a:lnSpc>
              </a:pPr>
              <a:r>
                <a:rPr lang="en-US" sz="2300" i="true" b="true">
                  <a:solidFill>
                    <a:srgbClr val="FFDE59"/>
                  </a:solidFill>
                  <a:latin typeface="Open Sans 1 Bold Italics"/>
                  <a:ea typeface="Open Sans 1 Bold Italics"/>
                  <a:cs typeface="Open Sans 1 Bold Italics"/>
                  <a:sym typeface="Open Sans 1 Bold Italics"/>
                </a:rPr>
                <a:t>    mosaic=0.0,                  # Disable mosaic </a:t>
              </a:r>
            </a:p>
            <a:p>
              <a:pPr algn="l">
                <a:lnSpc>
                  <a:spcPts val="3220"/>
                </a:lnSpc>
              </a:pPr>
              <a:r>
                <a:rPr lang="en-US" sz="2300" i="true" b="true">
                  <a:solidFill>
                    <a:srgbClr val="FFDE59"/>
                  </a:solidFill>
                  <a:latin typeface="Open Sans 1 Bold Italics"/>
                  <a:ea typeface="Open Sans 1 Bold Italics"/>
                  <a:cs typeface="Open Sans 1 Bold Italics"/>
                  <a:sym typeface="Open Sans 1 Bold Italics"/>
                </a:rPr>
                <a:t>    mixup=0.0,                    # Disable mixup</a:t>
              </a:r>
            </a:p>
            <a:p>
              <a:pPr algn="l">
                <a:lnSpc>
                  <a:spcPts val="3220"/>
                </a:lnSpc>
              </a:pPr>
              <a:r>
                <a:rPr lang="en-US" sz="2300" i="true" b="true">
                  <a:solidFill>
                    <a:srgbClr val="FFDE59"/>
                  </a:solidFill>
                  <a:latin typeface="Open Sans 1 Bold Italics"/>
                  <a:ea typeface="Open Sans 1 Bold Italics"/>
                  <a:cs typeface="Open Sans 1 Bold Italics"/>
                  <a:sym typeface="Open Sans 1 Bold Italics"/>
                </a:rPr>
                <a:t>    copy_paste=0.0,           # Disable copy-paste</a:t>
              </a:r>
            </a:p>
            <a:p>
              <a:pPr algn="l">
                <a:lnSpc>
                  <a:spcPts val="3220"/>
                </a:lnSpc>
              </a:pPr>
              <a:r>
                <a:rPr lang="en-US" sz="2300" i="true" b="true">
                  <a:solidFill>
                    <a:srgbClr val="FFDE59"/>
                  </a:solidFill>
                  <a:latin typeface="Open Sans 1 Bold Italics"/>
                  <a:ea typeface="Open Sans 1 Bold Italics"/>
                  <a:cs typeface="Open Sans 1 Bold Italics"/>
                  <a:sym typeface="Open Sans 1 Bold Italics"/>
                </a:rPr>
                <a:t>    auto_augment=None, # Disable auto-augment policies</a:t>
              </a:r>
            </a:p>
            <a:p>
              <a:pPr algn="l">
                <a:lnSpc>
                  <a:spcPts val="3220"/>
                </a:lnSpc>
              </a:pPr>
              <a:r>
                <a:rPr lang="en-US" sz="2300" i="true" b="true">
                  <a:solidFill>
                    <a:srgbClr val="FFDE59"/>
                  </a:solidFill>
                  <a:latin typeface="Open Sans 1 Bold Italics"/>
                  <a:ea typeface="Open Sans 1 Bold Italics"/>
                  <a:cs typeface="Open Sans 1 Bold Italics"/>
                  <a:sym typeface="Open Sans 1 Bold Italics"/>
                </a:rPr>
                <a:t>    erasing=0.0                   # Disable random erasing</a:t>
              </a:r>
            </a:p>
            <a:p>
              <a:pPr algn="l">
                <a:lnSpc>
                  <a:spcPts val="3220"/>
                </a:lnSpc>
              </a:pPr>
              <a:r>
                <a:rPr lang="en-US" sz="2300" i="true">
                  <a:solidFill>
                    <a:srgbClr val="FFFFFF"/>
                  </a:solidFill>
                  <a:latin typeface="Open Sans 1 Italics"/>
                  <a:ea typeface="Open Sans 1 Italics"/>
                  <a:cs typeface="Open Sans 1 Italics"/>
                  <a:sym typeface="Open Sans 1 Italics"/>
                </a:rPr>
                <a:t>)</a:t>
              </a:r>
            </a:p>
          </p:txBody>
        </p:sp>
      </p:grpSp>
      <p:sp>
        <p:nvSpPr>
          <p:cNvPr name="TextBox 5" id="5"/>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49</a:t>
            </a:r>
          </a:p>
        </p:txBody>
      </p:sp>
      <p:sp>
        <p:nvSpPr>
          <p:cNvPr name="TextBox 6" id="6"/>
          <p:cNvSpPr txBox="true"/>
          <p:nvPr/>
        </p:nvSpPr>
        <p:spPr>
          <a:xfrm rot="0">
            <a:off x="1028700" y="2720206"/>
            <a:ext cx="8115300" cy="855344"/>
          </a:xfrm>
          <a:prstGeom prst="rect">
            <a:avLst/>
          </a:prstGeom>
        </p:spPr>
        <p:txBody>
          <a:bodyPr anchor="t" rtlCol="false" tIns="0" lIns="0" bIns="0" rIns="0">
            <a:spAutoFit/>
          </a:bodyPr>
          <a:lstStyle/>
          <a:p>
            <a:pPr algn="just">
              <a:lnSpc>
                <a:spcPts val="3450"/>
              </a:lnSpc>
            </a:pPr>
            <a:r>
              <a:rPr lang="en-US" sz="2300">
                <a:solidFill>
                  <a:srgbClr val="000000"/>
                </a:solidFill>
                <a:latin typeface="Open Sans 2"/>
                <a:ea typeface="Open Sans 2"/>
                <a:cs typeface="Open Sans 2"/>
                <a:sym typeface="Open Sans 2"/>
              </a:rPr>
              <a:t>Nous sommes arrivé·es au point où si vous avez besoin de désactiver l’augmentation de YOLO, si vous en avez besoin.</a:t>
            </a:r>
          </a:p>
        </p:txBody>
      </p:sp>
      <p:sp>
        <p:nvSpPr>
          <p:cNvPr name="TextBox 7" id="7"/>
          <p:cNvSpPr txBox="true"/>
          <p:nvPr/>
        </p:nvSpPr>
        <p:spPr>
          <a:xfrm rot="0">
            <a:off x="1028700" y="4483235"/>
            <a:ext cx="8115300" cy="1989455"/>
          </a:xfrm>
          <a:prstGeom prst="rect">
            <a:avLst/>
          </a:prstGeom>
        </p:spPr>
        <p:txBody>
          <a:bodyPr anchor="t" rtlCol="false" tIns="0" lIns="0" bIns="0" rIns="0">
            <a:spAutoFit/>
          </a:bodyPr>
          <a:lstStyle/>
          <a:p>
            <a:pPr algn="just">
              <a:lnSpc>
                <a:spcPts val="3220"/>
              </a:lnSpc>
            </a:pPr>
            <a:r>
              <a:rPr lang="en-US" sz="2300" b="true">
                <a:solidFill>
                  <a:srgbClr val="000000"/>
                </a:solidFill>
                <a:latin typeface="Open Sans 2 Bold"/>
                <a:ea typeface="Open Sans 2 Bold"/>
                <a:cs typeface="Open Sans 2 Bold"/>
                <a:sym typeface="Open Sans 2 Bold"/>
              </a:rPr>
              <a:t>Dans le cas où vous avez fait de l’augmentation avec Roboflow et que vous ne voulez pas que l’augmentation de YOLO</a:t>
            </a:r>
            <a:r>
              <a:rPr lang="en-US" sz="2300">
                <a:solidFill>
                  <a:srgbClr val="000000"/>
                </a:solidFill>
                <a:latin typeface="Open Sans 2"/>
                <a:ea typeface="Open Sans 2"/>
                <a:cs typeface="Open Sans 2"/>
                <a:sym typeface="Open Sans 2"/>
              </a:rPr>
              <a:t> interfère, ajoutez les lignes en jaune dans le carré ci-contre. </a:t>
            </a:r>
            <a:r>
              <a:rPr lang="en-US" sz="2300" b="true">
                <a:solidFill>
                  <a:srgbClr val="000000"/>
                </a:solidFill>
                <a:latin typeface="Open Sans 2 Bold"/>
                <a:ea typeface="Open Sans 2 Bold"/>
                <a:cs typeface="Open Sans 2 Bold"/>
                <a:sym typeface="Open Sans 2 Bold"/>
              </a:rPr>
              <a:t>Bien penser à garder vos premiers paramètres donc data, epochs, imgsz, etc ...</a:t>
            </a:r>
          </a:p>
        </p:txBody>
      </p:sp>
      <p:sp>
        <p:nvSpPr>
          <p:cNvPr name="TextBox 8" id="8"/>
          <p:cNvSpPr txBox="true"/>
          <p:nvPr/>
        </p:nvSpPr>
        <p:spPr>
          <a:xfrm rot="0">
            <a:off x="1028700" y="7380374"/>
            <a:ext cx="8115300" cy="1989455"/>
          </a:xfrm>
          <a:prstGeom prst="rect">
            <a:avLst/>
          </a:prstGeom>
        </p:spPr>
        <p:txBody>
          <a:bodyPr anchor="t" rtlCol="false" tIns="0" lIns="0" bIns="0" rIns="0">
            <a:spAutoFit/>
          </a:bodyPr>
          <a:lstStyle/>
          <a:p>
            <a:pPr algn="just">
              <a:lnSpc>
                <a:spcPts val="3220"/>
              </a:lnSpc>
            </a:pPr>
            <a:r>
              <a:rPr lang="en-US" sz="2300" b="true">
                <a:solidFill>
                  <a:srgbClr val="000000"/>
                </a:solidFill>
                <a:latin typeface="Open Sans 2 Bold"/>
                <a:ea typeface="Open Sans 2 Bold"/>
                <a:cs typeface="Open Sans 2 Bold"/>
                <a:sym typeface="Open Sans 2 Bold"/>
              </a:rPr>
              <a:t>Sinon, si vous êtes dans le cas où vous n’avez pas fait d’augmentation avec Roboflow </a:t>
            </a:r>
            <a:r>
              <a:rPr lang="en-US" sz="2300">
                <a:solidFill>
                  <a:srgbClr val="000000"/>
                </a:solidFill>
                <a:latin typeface="Open Sans 2"/>
                <a:ea typeface="Open Sans 2"/>
                <a:cs typeface="Open Sans 2"/>
                <a:sym typeface="Open Sans 2"/>
              </a:rPr>
              <a:t>car le plus simple est de laisser YOLO en faire par défault, alors</a:t>
            </a:r>
            <a:r>
              <a:rPr lang="en-US" sz="2300" b="true">
                <a:solidFill>
                  <a:srgbClr val="000000"/>
                </a:solidFill>
                <a:latin typeface="Open Sans 2 Bold"/>
                <a:ea typeface="Open Sans 2 Bold"/>
                <a:cs typeface="Open Sans 2 Bold"/>
                <a:sym typeface="Open Sans 2 Bold"/>
              </a:rPr>
              <a:t> ne prenez pas ces paramètres car on a justement besoin qu’ils prennent leur valeur par défault.</a:t>
            </a:r>
          </a:p>
        </p:txBody>
      </p:sp>
      <p:sp>
        <p:nvSpPr>
          <p:cNvPr name="TextBox 9" id="9"/>
          <p:cNvSpPr txBox="true"/>
          <p:nvPr/>
        </p:nvSpPr>
        <p:spPr>
          <a:xfrm rot="0">
            <a:off x="1028700" y="1031471"/>
            <a:ext cx="8115300"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AUGMENTATION</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923925"/>
            <a:ext cx="14950145"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POINT ÉTAPE FINAL</a:t>
            </a:r>
          </a:p>
        </p:txBody>
      </p:sp>
      <p:sp>
        <p:nvSpPr>
          <p:cNvPr name="AutoShape 3" id="3"/>
          <p:cNvSpPr/>
          <p:nvPr/>
        </p:nvSpPr>
        <p:spPr>
          <a:xfrm flipH="true">
            <a:off x="2361763" y="3595325"/>
            <a:ext cx="0" cy="5418500"/>
          </a:xfrm>
          <a:prstGeom prst="line">
            <a:avLst/>
          </a:prstGeom>
          <a:ln cap="flat" w="38100">
            <a:solidFill>
              <a:srgbClr val="000000"/>
            </a:solidFill>
            <a:prstDash val="solid"/>
            <a:headEnd type="none" len="sm" w="sm"/>
            <a:tailEnd type="none" len="sm" w="sm"/>
          </a:ln>
        </p:spPr>
      </p:sp>
      <p:sp>
        <p:nvSpPr>
          <p:cNvPr name="AutoShape 4" id="4"/>
          <p:cNvSpPr/>
          <p:nvPr/>
        </p:nvSpPr>
        <p:spPr>
          <a:xfrm>
            <a:off x="1057275" y="3585800"/>
            <a:ext cx="2608975" cy="0"/>
          </a:xfrm>
          <a:prstGeom prst="line">
            <a:avLst/>
          </a:prstGeom>
          <a:ln cap="flat" w="38100">
            <a:solidFill>
              <a:srgbClr val="000000"/>
            </a:solidFill>
            <a:prstDash val="solid"/>
            <a:headEnd type="none" len="sm" w="sm"/>
            <a:tailEnd type="none" len="sm" w="sm"/>
          </a:ln>
        </p:spPr>
      </p:sp>
      <p:sp>
        <p:nvSpPr>
          <p:cNvPr name="AutoShape 5" id="5"/>
          <p:cNvSpPr/>
          <p:nvPr/>
        </p:nvSpPr>
        <p:spPr>
          <a:xfrm>
            <a:off x="2361763" y="4127084"/>
            <a:ext cx="447285" cy="0"/>
          </a:xfrm>
          <a:prstGeom prst="line">
            <a:avLst/>
          </a:prstGeom>
          <a:ln cap="flat" w="38100">
            <a:solidFill>
              <a:srgbClr val="000000"/>
            </a:solidFill>
            <a:prstDash val="solid"/>
            <a:headEnd type="none" len="sm" w="sm"/>
            <a:tailEnd type="none" len="sm" w="sm"/>
          </a:ln>
        </p:spPr>
      </p:sp>
      <p:sp>
        <p:nvSpPr>
          <p:cNvPr name="AutoShape 6" id="6"/>
          <p:cNvSpPr/>
          <p:nvPr/>
        </p:nvSpPr>
        <p:spPr>
          <a:xfrm>
            <a:off x="2361763" y="4824022"/>
            <a:ext cx="447285" cy="0"/>
          </a:xfrm>
          <a:prstGeom prst="line">
            <a:avLst/>
          </a:prstGeom>
          <a:ln cap="flat" w="38100">
            <a:solidFill>
              <a:srgbClr val="000000"/>
            </a:solidFill>
            <a:prstDash val="solid"/>
            <a:headEnd type="none" len="sm" w="sm"/>
            <a:tailEnd type="none" len="sm" w="sm"/>
          </a:ln>
        </p:spPr>
      </p:sp>
      <p:sp>
        <p:nvSpPr>
          <p:cNvPr name="AutoShape 7" id="7"/>
          <p:cNvSpPr/>
          <p:nvPr/>
        </p:nvSpPr>
        <p:spPr>
          <a:xfrm>
            <a:off x="2361763" y="5460817"/>
            <a:ext cx="447285" cy="0"/>
          </a:xfrm>
          <a:prstGeom prst="line">
            <a:avLst/>
          </a:prstGeom>
          <a:ln cap="flat" w="38100">
            <a:solidFill>
              <a:srgbClr val="000000"/>
            </a:solidFill>
            <a:prstDash val="solid"/>
            <a:headEnd type="none" len="sm" w="sm"/>
            <a:tailEnd type="none" len="sm" w="sm"/>
          </a:ln>
        </p:spPr>
      </p:sp>
      <p:sp>
        <p:nvSpPr>
          <p:cNvPr name="AutoShape 8" id="8"/>
          <p:cNvSpPr/>
          <p:nvPr/>
        </p:nvSpPr>
        <p:spPr>
          <a:xfrm>
            <a:off x="2361763" y="6156142"/>
            <a:ext cx="447285" cy="0"/>
          </a:xfrm>
          <a:prstGeom prst="line">
            <a:avLst/>
          </a:prstGeom>
          <a:ln cap="flat" w="38100">
            <a:solidFill>
              <a:srgbClr val="000000"/>
            </a:solidFill>
            <a:prstDash val="solid"/>
            <a:headEnd type="none" len="sm" w="sm"/>
            <a:tailEnd type="none" len="sm" w="sm"/>
          </a:ln>
        </p:spPr>
      </p:sp>
      <p:sp>
        <p:nvSpPr>
          <p:cNvPr name="AutoShape 9" id="9"/>
          <p:cNvSpPr/>
          <p:nvPr/>
        </p:nvSpPr>
        <p:spPr>
          <a:xfrm>
            <a:off x="2342713" y="7362642"/>
            <a:ext cx="447285" cy="0"/>
          </a:xfrm>
          <a:prstGeom prst="line">
            <a:avLst/>
          </a:prstGeom>
          <a:ln cap="flat" w="38100">
            <a:solidFill>
              <a:srgbClr val="000000"/>
            </a:solidFill>
            <a:prstDash val="solid"/>
            <a:headEnd type="none" len="sm" w="sm"/>
            <a:tailEnd type="none" len="sm" w="sm"/>
          </a:ln>
        </p:spPr>
      </p:sp>
      <p:sp>
        <p:nvSpPr>
          <p:cNvPr name="AutoShape 10" id="10"/>
          <p:cNvSpPr/>
          <p:nvPr/>
        </p:nvSpPr>
        <p:spPr>
          <a:xfrm>
            <a:off x="2361763" y="6751455"/>
            <a:ext cx="447285" cy="0"/>
          </a:xfrm>
          <a:prstGeom prst="line">
            <a:avLst/>
          </a:prstGeom>
          <a:ln cap="flat" w="38100">
            <a:solidFill>
              <a:srgbClr val="000000"/>
            </a:solidFill>
            <a:prstDash val="solid"/>
            <a:headEnd type="none" len="sm" w="sm"/>
            <a:tailEnd type="none" len="sm" w="sm"/>
          </a:ln>
        </p:spPr>
      </p:sp>
      <p:sp>
        <p:nvSpPr>
          <p:cNvPr name="AutoShape 11" id="11"/>
          <p:cNvSpPr/>
          <p:nvPr/>
        </p:nvSpPr>
        <p:spPr>
          <a:xfrm>
            <a:off x="2809048" y="7570017"/>
            <a:ext cx="711978" cy="0"/>
          </a:xfrm>
          <a:prstGeom prst="line">
            <a:avLst/>
          </a:prstGeom>
          <a:ln cap="flat" w="38100">
            <a:solidFill>
              <a:srgbClr val="000000"/>
            </a:solidFill>
            <a:prstDash val="solid"/>
            <a:headEnd type="none" len="sm" w="sm"/>
            <a:tailEnd type="none" len="sm" w="sm"/>
          </a:ln>
        </p:spPr>
      </p:sp>
      <p:sp>
        <p:nvSpPr>
          <p:cNvPr name="AutoShape 12" id="12"/>
          <p:cNvSpPr/>
          <p:nvPr/>
        </p:nvSpPr>
        <p:spPr>
          <a:xfrm>
            <a:off x="3170506" y="7570017"/>
            <a:ext cx="0" cy="1001893"/>
          </a:xfrm>
          <a:prstGeom prst="line">
            <a:avLst/>
          </a:prstGeom>
          <a:ln cap="flat" w="38100">
            <a:solidFill>
              <a:srgbClr val="000000"/>
            </a:solidFill>
            <a:prstDash val="solid"/>
            <a:headEnd type="none" len="sm" w="sm"/>
            <a:tailEnd type="none" len="sm" w="sm"/>
          </a:ln>
        </p:spPr>
      </p:sp>
      <p:sp>
        <p:nvSpPr>
          <p:cNvPr name="AutoShape 13" id="13"/>
          <p:cNvSpPr/>
          <p:nvPr/>
        </p:nvSpPr>
        <p:spPr>
          <a:xfrm>
            <a:off x="3170506" y="8556035"/>
            <a:ext cx="219815" cy="0"/>
          </a:xfrm>
          <a:prstGeom prst="line">
            <a:avLst/>
          </a:prstGeom>
          <a:ln cap="flat" w="38100">
            <a:solidFill>
              <a:srgbClr val="000000"/>
            </a:solidFill>
            <a:prstDash val="solid"/>
            <a:headEnd type="none" len="sm" w="sm"/>
            <a:tailEnd type="none" len="sm" w="sm"/>
          </a:ln>
        </p:spPr>
      </p:sp>
      <p:sp>
        <p:nvSpPr>
          <p:cNvPr name="AutoShape 14" id="14"/>
          <p:cNvSpPr/>
          <p:nvPr/>
        </p:nvSpPr>
        <p:spPr>
          <a:xfrm>
            <a:off x="3170506" y="7838485"/>
            <a:ext cx="219815" cy="0"/>
          </a:xfrm>
          <a:prstGeom prst="line">
            <a:avLst/>
          </a:prstGeom>
          <a:ln cap="flat" w="38100">
            <a:solidFill>
              <a:srgbClr val="000000"/>
            </a:solidFill>
            <a:prstDash val="solid"/>
            <a:headEnd type="none" len="sm" w="sm"/>
            <a:tailEnd type="none" len="sm" w="sm"/>
          </a:ln>
        </p:spPr>
      </p:sp>
      <p:sp>
        <p:nvSpPr>
          <p:cNvPr name="Freeform 15" id="15"/>
          <p:cNvSpPr/>
          <p:nvPr/>
        </p:nvSpPr>
        <p:spPr>
          <a:xfrm flipH="true" flipV="true" rot="0">
            <a:off x="13861313" y="0"/>
            <a:ext cx="4426687" cy="1820807"/>
          </a:xfrm>
          <a:custGeom>
            <a:avLst/>
            <a:gdLst/>
            <a:ahLst/>
            <a:cxnLst/>
            <a:rect r="r" b="b" t="t" l="l"/>
            <a:pathLst>
              <a:path h="1820807" w="4426687">
                <a:moveTo>
                  <a:pt x="4426687" y="1820807"/>
                </a:moveTo>
                <a:lnTo>
                  <a:pt x="0" y="1820807"/>
                </a:lnTo>
                <a:lnTo>
                  <a:pt x="0" y="0"/>
                </a:lnTo>
                <a:lnTo>
                  <a:pt x="4426687" y="0"/>
                </a:lnTo>
                <a:lnTo>
                  <a:pt x="4426687" y="1820807"/>
                </a:lnTo>
                <a:close/>
              </a:path>
            </a:pathLst>
          </a:custGeom>
          <a:blipFill>
            <a:blip r:embed="rId2"/>
            <a:stretch>
              <a:fillRect l="0" t="-36753" r="0" b="0"/>
            </a:stretch>
          </a:blipFill>
        </p:spPr>
      </p:sp>
      <p:grpSp>
        <p:nvGrpSpPr>
          <p:cNvPr name="Group 16" id="16"/>
          <p:cNvGrpSpPr/>
          <p:nvPr/>
        </p:nvGrpSpPr>
        <p:grpSpPr>
          <a:xfrm rot="0">
            <a:off x="15409522" y="216722"/>
            <a:ext cx="1859303" cy="908415"/>
            <a:chOff x="0" y="0"/>
            <a:chExt cx="2479070" cy="1211220"/>
          </a:xfrm>
        </p:grpSpPr>
        <p:sp>
          <p:nvSpPr>
            <p:cNvPr name="Freeform 17" id="17"/>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8" id="18"/>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9" id="19"/>
            <p:cNvGrpSpPr>
              <a:grpSpLocks noChangeAspect="true"/>
            </p:cNvGrpSpPr>
            <p:nvPr/>
          </p:nvGrpSpPr>
          <p:grpSpPr>
            <a:xfrm rot="0">
              <a:off x="4482" y="1163648"/>
              <a:ext cx="1701915" cy="3645"/>
              <a:chOff x="0" y="0"/>
              <a:chExt cx="5928627" cy="12700"/>
            </a:xfrm>
          </p:grpSpPr>
          <p:sp>
            <p:nvSpPr>
              <p:cNvPr name="Freeform 20" id="20"/>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21" id="21"/>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2" id="22"/>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3" id="23"/>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4" id="24"/>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sp>
        <p:nvSpPr>
          <p:cNvPr name="TextBox 25" id="25"/>
          <p:cNvSpPr txBox="true"/>
          <p:nvPr/>
        </p:nvSpPr>
        <p:spPr>
          <a:xfrm rot="0">
            <a:off x="1038225" y="3106375"/>
            <a:ext cx="2608975" cy="389255"/>
          </a:xfrm>
          <a:prstGeom prst="rect">
            <a:avLst/>
          </a:prstGeom>
        </p:spPr>
        <p:txBody>
          <a:bodyPr anchor="t" rtlCol="false" tIns="0" lIns="0" bIns="0" rIns="0">
            <a:spAutoFit/>
          </a:bodyPr>
          <a:lstStyle/>
          <a:p>
            <a:pPr algn="ctr">
              <a:lnSpc>
                <a:spcPts val="3220"/>
              </a:lnSpc>
            </a:pPr>
            <a:r>
              <a:rPr lang="en-US" sz="2300" i="true">
                <a:solidFill>
                  <a:srgbClr val="000000"/>
                </a:solidFill>
                <a:latin typeface="Open Sans 1 Italics"/>
                <a:ea typeface="Open Sans 1 Italics"/>
                <a:cs typeface="Open Sans 1 Italics"/>
                <a:sym typeface="Open Sans 1 Italics"/>
              </a:rPr>
              <a:t>dossier_de_travail</a:t>
            </a:r>
          </a:p>
        </p:txBody>
      </p:sp>
      <p:sp>
        <p:nvSpPr>
          <p:cNvPr name="TextBox 26" id="26"/>
          <p:cNvSpPr txBox="true"/>
          <p:nvPr/>
        </p:nvSpPr>
        <p:spPr>
          <a:xfrm rot="0">
            <a:off x="2856673" y="3908644"/>
            <a:ext cx="2608975" cy="3892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1"/>
                <a:ea typeface="Open Sans 1"/>
                <a:cs typeface="Open Sans 1"/>
                <a:sym typeface="Open Sans 1"/>
              </a:rPr>
              <a:t>pyproject.toml</a:t>
            </a:r>
          </a:p>
        </p:txBody>
      </p:sp>
      <p:sp>
        <p:nvSpPr>
          <p:cNvPr name="TextBox 27" id="27"/>
          <p:cNvSpPr txBox="true"/>
          <p:nvPr/>
        </p:nvSpPr>
        <p:spPr>
          <a:xfrm rot="0">
            <a:off x="2875723" y="4570022"/>
            <a:ext cx="2608975" cy="3892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1"/>
                <a:ea typeface="Open Sans 1"/>
                <a:cs typeface="Open Sans 1"/>
                <a:sym typeface="Open Sans 1"/>
              </a:rPr>
              <a:t>data.yaml</a:t>
            </a:r>
          </a:p>
        </p:txBody>
      </p:sp>
      <p:sp>
        <p:nvSpPr>
          <p:cNvPr name="TextBox 28" id="28"/>
          <p:cNvSpPr txBox="true"/>
          <p:nvPr/>
        </p:nvSpPr>
        <p:spPr>
          <a:xfrm rot="0">
            <a:off x="2875723" y="7108642"/>
            <a:ext cx="2608975" cy="3892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1"/>
                <a:ea typeface="Open Sans 1"/>
                <a:cs typeface="Open Sans 1"/>
                <a:sym typeface="Open Sans 1"/>
              </a:rPr>
              <a:t>train</a:t>
            </a:r>
          </a:p>
        </p:txBody>
      </p:sp>
      <p:sp>
        <p:nvSpPr>
          <p:cNvPr name="TextBox 29" id="29"/>
          <p:cNvSpPr txBox="true"/>
          <p:nvPr/>
        </p:nvSpPr>
        <p:spPr>
          <a:xfrm rot="0">
            <a:off x="2875723" y="5225867"/>
            <a:ext cx="3252401" cy="3892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1"/>
                <a:ea typeface="Open Sans 1"/>
                <a:cs typeface="Open Sans 1"/>
                <a:sym typeface="Open Sans 1"/>
              </a:rPr>
              <a:t>README.roboflow.txt</a:t>
            </a:r>
          </a:p>
        </p:txBody>
      </p:sp>
      <p:sp>
        <p:nvSpPr>
          <p:cNvPr name="TextBox 30" id="30"/>
          <p:cNvSpPr txBox="true"/>
          <p:nvPr/>
        </p:nvSpPr>
        <p:spPr>
          <a:xfrm rot="0">
            <a:off x="2904298" y="5886267"/>
            <a:ext cx="2608975" cy="3892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1"/>
                <a:ea typeface="Open Sans 1"/>
                <a:cs typeface="Open Sans 1"/>
                <a:sym typeface="Open Sans 1"/>
              </a:rPr>
              <a:t>(val)</a:t>
            </a:r>
          </a:p>
        </p:txBody>
      </p:sp>
      <p:sp>
        <p:nvSpPr>
          <p:cNvPr name="TextBox 31" id="31"/>
          <p:cNvSpPr txBox="true"/>
          <p:nvPr/>
        </p:nvSpPr>
        <p:spPr>
          <a:xfrm rot="0">
            <a:off x="2904298" y="6476817"/>
            <a:ext cx="2608975" cy="3892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1"/>
                <a:ea typeface="Open Sans 1"/>
                <a:cs typeface="Open Sans 1"/>
                <a:sym typeface="Open Sans 1"/>
              </a:rPr>
              <a:t>(test)</a:t>
            </a:r>
          </a:p>
        </p:txBody>
      </p:sp>
      <p:sp>
        <p:nvSpPr>
          <p:cNvPr name="TextBox 32" id="32"/>
          <p:cNvSpPr txBox="true"/>
          <p:nvPr/>
        </p:nvSpPr>
        <p:spPr>
          <a:xfrm rot="0">
            <a:off x="3452474" y="8279175"/>
            <a:ext cx="2608975" cy="3892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1"/>
                <a:ea typeface="Open Sans 1"/>
                <a:cs typeface="Open Sans 1"/>
                <a:sym typeface="Open Sans 1"/>
              </a:rPr>
              <a:t>labels</a:t>
            </a:r>
          </a:p>
        </p:txBody>
      </p:sp>
      <p:sp>
        <p:nvSpPr>
          <p:cNvPr name="TextBox 33" id="33"/>
          <p:cNvSpPr txBox="true"/>
          <p:nvPr/>
        </p:nvSpPr>
        <p:spPr>
          <a:xfrm rot="0">
            <a:off x="3452474" y="7603535"/>
            <a:ext cx="2608975" cy="3892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1"/>
                <a:ea typeface="Open Sans 1"/>
                <a:cs typeface="Open Sans 1"/>
                <a:sym typeface="Open Sans 1"/>
              </a:rPr>
              <a:t>images</a:t>
            </a:r>
          </a:p>
        </p:txBody>
      </p:sp>
      <p:sp>
        <p:nvSpPr>
          <p:cNvPr name="TextBox 34" id="34"/>
          <p:cNvSpPr txBox="true"/>
          <p:nvPr/>
        </p:nvSpPr>
        <p:spPr>
          <a:xfrm rot="0">
            <a:off x="1038225" y="2221820"/>
            <a:ext cx="16230600" cy="3892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1"/>
                <a:ea typeface="Open Sans 1"/>
                <a:cs typeface="Open Sans 1"/>
                <a:sym typeface="Open Sans 1"/>
              </a:rPr>
              <a:t>Votre dossier de travail doit ressembler à ça normalement à la fin :</a:t>
            </a:r>
          </a:p>
        </p:txBody>
      </p:sp>
      <p:sp>
        <p:nvSpPr>
          <p:cNvPr name="AutoShape 35" id="35"/>
          <p:cNvSpPr/>
          <p:nvPr/>
        </p:nvSpPr>
        <p:spPr>
          <a:xfrm>
            <a:off x="2361763" y="8994775"/>
            <a:ext cx="447285" cy="0"/>
          </a:xfrm>
          <a:prstGeom prst="line">
            <a:avLst/>
          </a:prstGeom>
          <a:ln cap="flat" w="38100">
            <a:solidFill>
              <a:srgbClr val="000000"/>
            </a:solidFill>
            <a:prstDash val="solid"/>
            <a:headEnd type="none" len="sm" w="sm"/>
            <a:tailEnd type="none" len="sm" w="sm"/>
          </a:ln>
        </p:spPr>
      </p:sp>
      <p:sp>
        <p:nvSpPr>
          <p:cNvPr name="TextBox 36" id="36"/>
          <p:cNvSpPr txBox="true"/>
          <p:nvPr/>
        </p:nvSpPr>
        <p:spPr>
          <a:xfrm rot="0">
            <a:off x="2875723" y="8710976"/>
            <a:ext cx="5075518" cy="3892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1"/>
                <a:ea typeface="Open Sans 1"/>
                <a:cs typeface="Open Sans 1"/>
                <a:sym typeface="Open Sans 1"/>
              </a:rPr>
              <a:t>nom_de_votre_fichier_python.py</a:t>
            </a:r>
          </a:p>
        </p:txBody>
      </p:sp>
      <p:sp>
        <p:nvSpPr>
          <p:cNvPr name="TextBox 37" id="37"/>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50</a:t>
            </a:r>
          </a:p>
        </p:txBody>
      </p:sp>
      <p:grpSp>
        <p:nvGrpSpPr>
          <p:cNvPr name="Group 38" id="38"/>
          <p:cNvGrpSpPr/>
          <p:nvPr/>
        </p:nvGrpSpPr>
        <p:grpSpPr>
          <a:xfrm rot="0">
            <a:off x="10303106" y="7559958"/>
            <a:ext cx="7116414" cy="2528107"/>
            <a:chOff x="0" y="0"/>
            <a:chExt cx="1874282" cy="665839"/>
          </a:xfrm>
        </p:grpSpPr>
        <p:sp>
          <p:nvSpPr>
            <p:cNvPr name="Freeform 39" id="39"/>
            <p:cNvSpPr/>
            <p:nvPr/>
          </p:nvSpPr>
          <p:spPr>
            <a:xfrm flipH="false" flipV="false" rot="0">
              <a:off x="0" y="0"/>
              <a:ext cx="1874282" cy="665839"/>
            </a:xfrm>
            <a:custGeom>
              <a:avLst/>
              <a:gdLst/>
              <a:ahLst/>
              <a:cxnLst/>
              <a:rect r="r" b="b" t="t" l="l"/>
              <a:pathLst>
                <a:path h="665839" w="1874282">
                  <a:moveTo>
                    <a:pt x="16318" y="0"/>
                  </a:moveTo>
                  <a:lnTo>
                    <a:pt x="1857964" y="0"/>
                  </a:lnTo>
                  <a:cubicBezTo>
                    <a:pt x="1866976" y="0"/>
                    <a:pt x="1874282" y="7306"/>
                    <a:pt x="1874282" y="16318"/>
                  </a:cubicBezTo>
                  <a:lnTo>
                    <a:pt x="1874282" y="649521"/>
                  </a:lnTo>
                  <a:cubicBezTo>
                    <a:pt x="1874282" y="658533"/>
                    <a:pt x="1866976" y="665839"/>
                    <a:pt x="1857964" y="665839"/>
                  </a:cubicBezTo>
                  <a:lnTo>
                    <a:pt x="16318" y="665839"/>
                  </a:lnTo>
                  <a:cubicBezTo>
                    <a:pt x="11991" y="665839"/>
                    <a:pt x="7840" y="664120"/>
                    <a:pt x="4780" y="661059"/>
                  </a:cubicBezTo>
                  <a:cubicBezTo>
                    <a:pt x="1719" y="657999"/>
                    <a:pt x="0" y="653849"/>
                    <a:pt x="0" y="649521"/>
                  </a:cubicBezTo>
                  <a:lnTo>
                    <a:pt x="0" y="16318"/>
                  </a:lnTo>
                  <a:cubicBezTo>
                    <a:pt x="0" y="7306"/>
                    <a:pt x="7306" y="0"/>
                    <a:pt x="16318" y="0"/>
                  </a:cubicBezTo>
                  <a:close/>
                </a:path>
              </a:pathLst>
            </a:custGeom>
            <a:solidFill>
              <a:srgbClr val="004F7E"/>
            </a:solidFill>
          </p:spPr>
        </p:sp>
        <p:sp>
          <p:nvSpPr>
            <p:cNvPr name="TextBox 40" id="40"/>
            <p:cNvSpPr txBox="true"/>
            <p:nvPr/>
          </p:nvSpPr>
          <p:spPr>
            <a:xfrm>
              <a:off x="0" y="-47625"/>
              <a:ext cx="1874282" cy="713464"/>
            </a:xfrm>
            <a:prstGeom prst="rect">
              <a:avLst/>
            </a:prstGeom>
          </p:spPr>
          <p:txBody>
            <a:bodyPr anchor="ctr" rtlCol="false" tIns="304800" lIns="304800" bIns="304800" rIns="304800"/>
            <a:lstStyle/>
            <a:p>
              <a:pPr algn="just">
                <a:lnSpc>
                  <a:spcPts val="3220"/>
                </a:lnSpc>
              </a:pPr>
              <a:r>
                <a:rPr lang="en-US" b="true" sz="2300" i="true">
                  <a:solidFill>
                    <a:srgbClr val="FFFFFF"/>
                  </a:solidFill>
                  <a:latin typeface="Open Sans 1 Bold Italics"/>
                  <a:ea typeface="Open Sans 1 Bold Italics"/>
                  <a:cs typeface="Open Sans 1 Bold Italics"/>
                  <a:sym typeface="Open Sans 1 Bold Italics"/>
                </a:rPr>
                <a:t>Note </a:t>
              </a:r>
              <a:r>
                <a:rPr lang="en-US" sz="2300" i="true">
                  <a:solidFill>
                    <a:srgbClr val="FFFFFF"/>
                  </a:solidFill>
                  <a:latin typeface="Open Sans 1 Italics"/>
                  <a:ea typeface="Open Sans 1 Italics"/>
                  <a:cs typeface="Open Sans 1 Italics"/>
                  <a:sym typeface="Open Sans 1 Italics"/>
                </a:rPr>
                <a:t>: il peut y avoir des variations avec les fichiers train, val et test en fonction de comment vous avez organisé vos données. Le plus important c’est que le fichier data.yaml soit cohérent avec les chemins respectifs.</a:t>
              </a:r>
            </a:p>
          </p:txBody>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345453" y="7158506"/>
            <a:ext cx="6535437" cy="680951"/>
            <a:chOff x="0" y="0"/>
            <a:chExt cx="1721267" cy="179345"/>
          </a:xfrm>
        </p:grpSpPr>
        <p:sp>
          <p:nvSpPr>
            <p:cNvPr name="Freeform 3" id="3"/>
            <p:cNvSpPr/>
            <p:nvPr/>
          </p:nvSpPr>
          <p:spPr>
            <a:xfrm flipH="false" flipV="false" rot="0">
              <a:off x="0" y="0"/>
              <a:ext cx="1721267" cy="179345"/>
            </a:xfrm>
            <a:custGeom>
              <a:avLst/>
              <a:gdLst/>
              <a:ahLst/>
              <a:cxnLst/>
              <a:rect r="r" b="b" t="t" l="l"/>
              <a:pathLst>
                <a:path h="179345" w="1721267">
                  <a:moveTo>
                    <a:pt x="11846" y="0"/>
                  </a:moveTo>
                  <a:lnTo>
                    <a:pt x="1709421" y="0"/>
                  </a:lnTo>
                  <a:cubicBezTo>
                    <a:pt x="1712563" y="0"/>
                    <a:pt x="1715576" y="1248"/>
                    <a:pt x="1717798" y="3470"/>
                  </a:cubicBezTo>
                  <a:cubicBezTo>
                    <a:pt x="1720019" y="5691"/>
                    <a:pt x="1721267" y="8704"/>
                    <a:pt x="1721267" y="11846"/>
                  </a:cubicBezTo>
                  <a:lnTo>
                    <a:pt x="1721267" y="167499"/>
                  </a:lnTo>
                  <a:cubicBezTo>
                    <a:pt x="1721267" y="170641"/>
                    <a:pt x="1720019" y="173654"/>
                    <a:pt x="1717798" y="175875"/>
                  </a:cubicBezTo>
                  <a:cubicBezTo>
                    <a:pt x="1715576" y="178097"/>
                    <a:pt x="1712563" y="179345"/>
                    <a:pt x="1709421" y="179345"/>
                  </a:cubicBezTo>
                  <a:lnTo>
                    <a:pt x="11846" y="179345"/>
                  </a:lnTo>
                  <a:cubicBezTo>
                    <a:pt x="8704" y="179345"/>
                    <a:pt x="5691" y="178097"/>
                    <a:pt x="3470" y="175875"/>
                  </a:cubicBezTo>
                  <a:cubicBezTo>
                    <a:pt x="1248" y="173654"/>
                    <a:pt x="0" y="170641"/>
                    <a:pt x="0" y="167499"/>
                  </a:cubicBezTo>
                  <a:lnTo>
                    <a:pt x="0" y="11846"/>
                  </a:lnTo>
                  <a:cubicBezTo>
                    <a:pt x="0" y="8704"/>
                    <a:pt x="1248" y="5691"/>
                    <a:pt x="3470" y="3470"/>
                  </a:cubicBezTo>
                  <a:cubicBezTo>
                    <a:pt x="5691" y="1248"/>
                    <a:pt x="8704" y="0"/>
                    <a:pt x="11846" y="0"/>
                  </a:cubicBezTo>
                  <a:close/>
                </a:path>
              </a:pathLst>
            </a:custGeom>
            <a:solidFill>
              <a:srgbClr val="004F7E"/>
            </a:solidFill>
          </p:spPr>
        </p:sp>
        <p:sp>
          <p:nvSpPr>
            <p:cNvPr name="TextBox 4" id="4"/>
            <p:cNvSpPr txBox="true"/>
            <p:nvPr/>
          </p:nvSpPr>
          <p:spPr>
            <a:xfrm>
              <a:off x="0" y="-47625"/>
              <a:ext cx="1721267" cy="226970"/>
            </a:xfrm>
            <a:prstGeom prst="rect">
              <a:avLst/>
            </a:prstGeom>
          </p:spPr>
          <p:txBody>
            <a:bodyPr anchor="ctr" rtlCol="false" tIns="50800" lIns="50800" bIns="50800" rIns="50800"/>
            <a:lstStyle/>
            <a:p>
              <a:pPr algn="ctr">
                <a:lnSpc>
                  <a:spcPts val="3219"/>
                </a:lnSpc>
              </a:pPr>
              <a:r>
                <a:rPr lang="en-US" b="true" sz="2299">
                  <a:solidFill>
                    <a:srgbClr val="FFFFFF"/>
                  </a:solidFill>
                  <a:latin typeface="Open Sans 1 Bold"/>
                  <a:ea typeface="Open Sans 1 Bold"/>
                  <a:cs typeface="Open Sans 1 Bold"/>
                  <a:sym typeface="Open Sans 1 Bold"/>
                </a:rPr>
                <a:t>uv   run   nom_de_votre_fichier_python.py</a:t>
              </a:r>
            </a:p>
          </p:txBody>
        </p:sp>
      </p:grpSp>
      <p:sp>
        <p:nvSpPr>
          <p:cNvPr name="Freeform 5" id="5"/>
          <p:cNvSpPr/>
          <p:nvPr/>
        </p:nvSpPr>
        <p:spPr>
          <a:xfrm flipH="false" flipV="false" rot="0">
            <a:off x="12675941" y="1028700"/>
            <a:ext cx="5300365" cy="4855297"/>
          </a:xfrm>
          <a:custGeom>
            <a:avLst/>
            <a:gdLst/>
            <a:ahLst/>
            <a:cxnLst/>
            <a:rect r="r" b="b" t="t" l="l"/>
            <a:pathLst>
              <a:path h="4855297" w="5300365">
                <a:moveTo>
                  <a:pt x="0" y="0"/>
                </a:moveTo>
                <a:lnTo>
                  <a:pt x="5300365" y="0"/>
                </a:lnTo>
                <a:lnTo>
                  <a:pt x="5300365" y="4855297"/>
                </a:lnTo>
                <a:lnTo>
                  <a:pt x="0" y="4855297"/>
                </a:lnTo>
                <a:lnTo>
                  <a:pt x="0" y="0"/>
                </a:lnTo>
                <a:close/>
              </a:path>
            </a:pathLst>
          </a:custGeom>
          <a:blipFill>
            <a:blip r:embed="rId2"/>
            <a:stretch>
              <a:fillRect l="0" t="0" r="0" b="0"/>
            </a:stretch>
          </a:blipFill>
        </p:spPr>
      </p:sp>
      <p:sp>
        <p:nvSpPr>
          <p:cNvPr name="TextBox 6" id="6"/>
          <p:cNvSpPr txBox="true"/>
          <p:nvPr/>
        </p:nvSpPr>
        <p:spPr>
          <a:xfrm rot="0">
            <a:off x="1028700" y="923925"/>
            <a:ext cx="5488632"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LANCER LE CODE</a:t>
            </a:r>
          </a:p>
        </p:txBody>
      </p:sp>
      <p:sp>
        <p:nvSpPr>
          <p:cNvPr name="TextBox 7" id="7"/>
          <p:cNvSpPr txBox="true"/>
          <p:nvPr/>
        </p:nvSpPr>
        <p:spPr>
          <a:xfrm rot="0">
            <a:off x="1028700" y="2340510"/>
            <a:ext cx="10977265" cy="1369059"/>
          </a:xfrm>
          <a:prstGeom prst="rect">
            <a:avLst/>
          </a:prstGeom>
        </p:spPr>
        <p:txBody>
          <a:bodyPr anchor="t" rtlCol="false" tIns="0" lIns="0" bIns="0" rIns="0">
            <a:spAutoFit/>
          </a:bodyPr>
          <a:lstStyle/>
          <a:p>
            <a:pPr algn="just">
              <a:lnSpc>
                <a:spcPts val="3680"/>
              </a:lnSpc>
            </a:pPr>
            <a:r>
              <a:rPr lang="en-US" sz="2300">
                <a:solidFill>
                  <a:srgbClr val="000000"/>
                </a:solidFill>
                <a:latin typeface="Open Sans 2"/>
                <a:ea typeface="Open Sans 2"/>
                <a:cs typeface="Open Sans 2"/>
                <a:sym typeface="Open Sans 2"/>
              </a:rPr>
              <a:t>Normalement tout est prêt, donc</a:t>
            </a:r>
            <a:r>
              <a:rPr lang="en-US" sz="2300" b="true">
                <a:solidFill>
                  <a:srgbClr val="000000"/>
                </a:solidFill>
                <a:latin typeface="Open Sans 2 Bold"/>
                <a:ea typeface="Open Sans 2 Bold"/>
                <a:cs typeface="Open Sans 2 Bold"/>
                <a:sym typeface="Open Sans 2 Bold"/>
              </a:rPr>
              <a:t> on va pouvoir lancer le code</a:t>
            </a:r>
            <a:r>
              <a:rPr lang="en-US" sz="2300">
                <a:solidFill>
                  <a:srgbClr val="000000"/>
                </a:solidFill>
                <a:latin typeface="Open Sans 2"/>
                <a:ea typeface="Open Sans 2"/>
                <a:cs typeface="Open Sans 2"/>
                <a:sym typeface="Open Sans 2"/>
              </a:rPr>
              <a:t>, pour cela : </a:t>
            </a:r>
          </a:p>
          <a:p>
            <a:pPr algn="l" marL="496574" indent="-248287" lvl="1">
              <a:lnSpc>
                <a:spcPts val="3680"/>
              </a:lnSpc>
              <a:buAutoNum type="arabicPeriod" startAt="1"/>
            </a:pPr>
            <a:r>
              <a:rPr lang="en-US" sz="2300">
                <a:solidFill>
                  <a:srgbClr val="000000"/>
                </a:solidFill>
                <a:latin typeface="Open Sans 2"/>
                <a:ea typeface="Open Sans 2"/>
                <a:cs typeface="Open Sans 2"/>
                <a:sym typeface="Open Sans 2"/>
              </a:rPr>
              <a:t> A</a:t>
            </a:r>
            <a:r>
              <a:rPr lang="en-US" sz="2300">
                <a:solidFill>
                  <a:srgbClr val="000000"/>
                </a:solidFill>
                <a:latin typeface="Open Sans 2"/>
                <a:ea typeface="Open Sans 2"/>
                <a:cs typeface="Open Sans 2"/>
                <a:sym typeface="Open Sans 2"/>
              </a:rPr>
              <a:t>llez dans votre dossier de travail </a:t>
            </a:r>
          </a:p>
          <a:p>
            <a:pPr algn="l" marL="496574" indent="-248287" lvl="1">
              <a:lnSpc>
                <a:spcPts val="3680"/>
              </a:lnSpc>
              <a:buAutoNum type="arabicPeriod" startAt="1"/>
            </a:pPr>
            <a:r>
              <a:rPr lang="en-US" sz="2300">
                <a:solidFill>
                  <a:srgbClr val="000000"/>
                </a:solidFill>
                <a:latin typeface="Open Sans 2"/>
                <a:ea typeface="Open Sans 2"/>
                <a:cs typeface="Open Sans 2"/>
                <a:sym typeface="Open Sans 2"/>
              </a:rPr>
              <a:t> Faites un click droit pour ouvril un terminal dans ce dossier</a:t>
            </a:r>
          </a:p>
        </p:txBody>
      </p:sp>
      <p:sp>
        <p:nvSpPr>
          <p:cNvPr name="Freeform 8" id="8"/>
          <p:cNvSpPr/>
          <p:nvPr/>
        </p:nvSpPr>
        <p:spPr>
          <a:xfrm flipH="false" flipV="true" rot="-912257">
            <a:off x="10201505" y="3266856"/>
            <a:ext cx="2359392" cy="1956151"/>
          </a:xfrm>
          <a:custGeom>
            <a:avLst/>
            <a:gdLst/>
            <a:ahLst/>
            <a:cxnLst/>
            <a:rect r="r" b="b" t="t" l="l"/>
            <a:pathLst>
              <a:path h="1956151" w="2359392">
                <a:moveTo>
                  <a:pt x="0" y="1956150"/>
                </a:moveTo>
                <a:lnTo>
                  <a:pt x="2359392" y="1956150"/>
                </a:lnTo>
                <a:lnTo>
                  <a:pt x="2359392" y="0"/>
                </a:lnTo>
                <a:lnTo>
                  <a:pt x="0" y="0"/>
                </a:lnTo>
                <a:lnTo>
                  <a:pt x="0" y="195615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0">
            <a:off x="13725376" y="5883997"/>
            <a:ext cx="3201494" cy="384174"/>
          </a:xfrm>
          <a:prstGeom prst="rect">
            <a:avLst/>
          </a:prstGeom>
        </p:spPr>
        <p:txBody>
          <a:bodyPr anchor="t" rtlCol="false" tIns="0" lIns="0" bIns="0" rIns="0">
            <a:spAutoFit/>
          </a:bodyPr>
          <a:lstStyle/>
          <a:p>
            <a:pPr algn="ctr">
              <a:lnSpc>
                <a:spcPts val="3200"/>
              </a:lnSpc>
            </a:pPr>
            <a:r>
              <a:rPr lang="en-US" sz="2000" i="true">
                <a:solidFill>
                  <a:srgbClr val="000000"/>
                </a:solidFill>
                <a:latin typeface="Open Sans 2 Italics"/>
                <a:ea typeface="Open Sans 2 Italics"/>
                <a:cs typeface="Open Sans 2 Italics"/>
                <a:sym typeface="Open Sans 2 Italics"/>
              </a:rPr>
              <a:t>Visuel pour windows</a:t>
            </a:r>
          </a:p>
        </p:txBody>
      </p:sp>
      <p:sp>
        <p:nvSpPr>
          <p:cNvPr name="TextBox 10" id="10"/>
          <p:cNvSpPr txBox="true"/>
          <p:nvPr/>
        </p:nvSpPr>
        <p:spPr>
          <a:xfrm rot="0">
            <a:off x="1028700" y="6398604"/>
            <a:ext cx="10977265" cy="435609"/>
          </a:xfrm>
          <a:prstGeom prst="rect">
            <a:avLst/>
          </a:prstGeom>
        </p:spPr>
        <p:txBody>
          <a:bodyPr anchor="t" rtlCol="false" tIns="0" lIns="0" bIns="0" rIns="0">
            <a:spAutoFit/>
          </a:bodyPr>
          <a:lstStyle/>
          <a:p>
            <a:pPr algn="just">
              <a:lnSpc>
                <a:spcPts val="3680"/>
              </a:lnSpc>
            </a:pPr>
            <a:r>
              <a:rPr lang="en-US" sz="2300">
                <a:solidFill>
                  <a:srgbClr val="000000"/>
                </a:solidFill>
                <a:latin typeface="Open Sans 2"/>
                <a:ea typeface="Open Sans 2"/>
                <a:cs typeface="Open Sans 2"/>
                <a:sym typeface="Open Sans 2"/>
              </a:rPr>
              <a:t>Dans le terminal, écrivez la commande ci-dessous puis clickez sur entrée :</a:t>
            </a:r>
          </a:p>
        </p:txBody>
      </p:sp>
      <p:sp>
        <p:nvSpPr>
          <p:cNvPr name="TextBox 11" id="11"/>
          <p:cNvSpPr txBox="true"/>
          <p:nvPr/>
        </p:nvSpPr>
        <p:spPr>
          <a:xfrm rot="0">
            <a:off x="1028700" y="8106156"/>
            <a:ext cx="16230600" cy="1589405"/>
          </a:xfrm>
          <a:prstGeom prst="rect">
            <a:avLst/>
          </a:prstGeom>
        </p:spPr>
        <p:txBody>
          <a:bodyPr anchor="t" rtlCol="false" tIns="0" lIns="0" bIns="0" rIns="0">
            <a:spAutoFit/>
          </a:bodyPr>
          <a:lstStyle/>
          <a:p>
            <a:pPr algn="just">
              <a:lnSpc>
                <a:spcPts val="3220"/>
              </a:lnSpc>
            </a:pPr>
            <a:r>
              <a:rPr lang="en-US" sz="2300" b="true">
                <a:solidFill>
                  <a:srgbClr val="000000"/>
                </a:solidFill>
                <a:latin typeface="Open Sans 2 Bold"/>
                <a:ea typeface="Open Sans 2 Bold"/>
                <a:cs typeface="Open Sans 2 Bold"/>
                <a:sym typeface="Open Sans 2 Bold"/>
              </a:rPr>
              <a:t>La toute première fois que vous effectuez cette commande, la réponse va prendre beaucoup de temps</a:t>
            </a:r>
            <a:r>
              <a:rPr lang="en-US" sz="2300">
                <a:solidFill>
                  <a:srgbClr val="000000"/>
                </a:solidFill>
                <a:latin typeface="Open Sans 2"/>
                <a:ea typeface="Open Sans 2"/>
                <a:cs typeface="Open Sans 2"/>
                <a:sym typeface="Open Sans 2"/>
              </a:rPr>
              <a:t>, car avant de lancer votre fichier python, il va falloir que l’architecte </a:t>
            </a:r>
            <a:r>
              <a:rPr lang="en-US" sz="2300" i="true">
                <a:solidFill>
                  <a:srgbClr val="000000"/>
                </a:solidFill>
                <a:latin typeface="Open Sans 2 Italics"/>
                <a:ea typeface="Open Sans 2 Italics"/>
                <a:cs typeface="Open Sans 2 Italics"/>
                <a:sym typeface="Open Sans 2 Italics"/>
              </a:rPr>
              <a:t>lise le plan </a:t>
            </a:r>
            <a:r>
              <a:rPr lang="en-US" sz="2300">
                <a:solidFill>
                  <a:srgbClr val="000000"/>
                </a:solidFill>
                <a:latin typeface="Open Sans 2"/>
                <a:ea typeface="Open Sans 2"/>
                <a:cs typeface="Open Sans 2"/>
                <a:sym typeface="Open Sans 2"/>
              </a:rPr>
              <a:t>(pyproject.toml) et mandate les ouvrier·es de construire ce que requiert ce plan (python, ultralytics, etc...) et qu’ensuite ce soit construit. Mais dans la logique, dès la deuxième fois, l’environnement étant déjà fabriqué, la même commande sera beaucoup plus rapide.</a:t>
            </a:r>
          </a:p>
        </p:txBody>
      </p:sp>
      <p:sp>
        <p:nvSpPr>
          <p:cNvPr name="TextBox 12" id="12"/>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51</a:t>
            </a:r>
          </a:p>
        </p:txBody>
      </p:sp>
      <p:sp>
        <p:nvSpPr>
          <p:cNvPr name="TextBox 13" id="13"/>
          <p:cNvSpPr txBox="true"/>
          <p:nvPr/>
        </p:nvSpPr>
        <p:spPr>
          <a:xfrm rot="0">
            <a:off x="1028700" y="4328694"/>
            <a:ext cx="9641138" cy="902334"/>
          </a:xfrm>
          <a:prstGeom prst="rect">
            <a:avLst/>
          </a:prstGeom>
        </p:spPr>
        <p:txBody>
          <a:bodyPr anchor="t" rtlCol="false" tIns="0" lIns="0" bIns="0" rIns="0">
            <a:spAutoFit/>
          </a:bodyPr>
          <a:lstStyle/>
          <a:p>
            <a:pPr algn="just">
              <a:lnSpc>
                <a:spcPts val="3680"/>
              </a:lnSpc>
            </a:pPr>
            <a:r>
              <a:rPr lang="en-US" sz="2300">
                <a:solidFill>
                  <a:srgbClr val="000000"/>
                </a:solidFill>
                <a:latin typeface="Open Sans 2"/>
                <a:ea typeface="Open Sans 2"/>
                <a:cs typeface="Open Sans 2"/>
                <a:sym typeface="Open Sans 2"/>
              </a:rPr>
              <a:t>(Si vous êtes sur macOs, ouvrez un terminal comme vu précédemment puis entrez : cd   chemin/absolu/vers/votre/dossier/de/travail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8466193"/>
            <a:ext cx="4426687" cy="1820807"/>
          </a:xfrm>
          <a:custGeom>
            <a:avLst/>
            <a:gdLst/>
            <a:ahLst/>
            <a:cxnLst/>
            <a:rect r="r" b="b" t="t" l="l"/>
            <a:pathLst>
              <a:path h="1820807" w="4426687">
                <a:moveTo>
                  <a:pt x="0" y="0"/>
                </a:moveTo>
                <a:lnTo>
                  <a:pt x="4426687" y="0"/>
                </a:lnTo>
                <a:lnTo>
                  <a:pt x="4426687" y="1820807"/>
                </a:lnTo>
                <a:lnTo>
                  <a:pt x="0" y="1820807"/>
                </a:lnTo>
                <a:lnTo>
                  <a:pt x="0" y="0"/>
                </a:lnTo>
                <a:close/>
              </a:path>
            </a:pathLst>
          </a:custGeom>
          <a:blipFill>
            <a:blip r:embed="rId2"/>
            <a:stretch>
              <a:fillRect l="0" t="-36753" r="0" b="0"/>
            </a:stretch>
          </a:blipFill>
        </p:spPr>
      </p:sp>
      <p:sp>
        <p:nvSpPr>
          <p:cNvPr name="Freeform 3" id="3"/>
          <p:cNvSpPr/>
          <p:nvPr/>
        </p:nvSpPr>
        <p:spPr>
          <a:xfrm flipH="false" flipV="false" rot="0">
            <a:off x="15978845" y="9838841"/>
            <a:ext cx="1280455" cy="448159"/>
          </a:xfrm>
          <a:custGeom>
            <a:avLst/>
            <a:gdLst/>
            <a:ahLst/>
            <a:cxnLst/>
            <a:rect r="r" b="b" t="t" l="l"/>
            <a:pathLst>
              <a:path h="448159" w="1280455">
                <a:moveTo>
                  <a:pt x="0" y="0"/>
                </a:moveTo>
                <a:lnTo>
                  <a:pt x="1280455" y="0"/>
                </a:lnTo>
                <a:lnTo>
                  <a:pt x="1280455" y="448159"/>
                </a:lnTo>
                <a:lnTo>
                  <a:pt x="0" y="448159"/>
                </a:lnTo>
                <a:lnTo>
                  <a:pt x="0" y="0"/>
                </a:lnTo>
                <a:close/>
              </a:path>
            </a:pathLst>
          </a:custGeom>
          <a:blipFill>
            <a:blip r:embed="rId3"/>
            <a:stretch>
              <a:fillRect l="0" t="0" r="0" b="0"/>
            </a:stretch>
          </a:blipFill>
        </p:spPr>
      </p:sp>
      <p:sp>
        <p:nvSpPr>
          <p:cNvPr name="TextBox 4" id="4"/>
          <p:cNvSpPr txBox="true"/>
          <p:nvPr/>
        </p:nvSpPr>
        <p:spPr>
          <a:xfrm rot="0">
            <a:off x="1028700" y="923925"/>
            <a:ext cx="14950145"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ULTRALYTICS</a:t>
            </a:r>
          </a:p>
        </p:txBody>
      </p:sp>
      <p:sp>
        <p:nvSpPr>
          <p:cNvPr name="TextBox 5" id="5"/>
          <p:cNvSpPr txBox="true"/>
          <p:nvPr/>
        </p:nvSpPr>
        <p:spPr>
          <a:xfrm rot="0">
            <a:off x="1028700" y="2571589"/>
            <a:ext cx="16230600" cy="158940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2"/>
                <a:ea typeface="Open Sans 2"/>
                <a:cs typeface="Open Sans 2"/>
                <a:sym typeface="Open Sans 2"/>
              </a:rPr>
              <a:t>Pour réaliser notre objectif d’avoir une intelligence artificielle qui fait de la détection, </a:t>
            </a:r>
            <a:r>
              <a:rPr lang="en-US" sz="2300" b="true">
                <a:solidFill>
                  <a:srgbClr val="000000"/>
                </a:solidFill>
                <a:latin typeface="Open Sans 2 Bold"/>
                <a:ea typeface="Open Sans 2 Bold"/>
                <a:cs typeface="Open Sans 2 Bold"/>
                <a:sym typeface="Open Sans 2 Bold"/>
              </a:rPr>
              <a:t>il nous faut un modèle</a:t>
            </a:r>
            <a:r>
              <a:rPr lang="en-US" sz="2300">
                <a:solidFill>
                  <a:srgbClr val="000000"/>
                </a:solidFill>
                <a:latin typeface="Open Sans 2"/>
                <a:ea typeface="Open Sans 2"/>
                <a:cs typeface="Open Sans 2"/>
                <a:sym typeface="Open Sans 2"/>
              </a:rPr>
              <a:t>, voyez le comme le cerveau, rempli de neurones qui vont devoir apprendre pour réaliser la tâche demandée. Créer un cerveau n’est pas une chose aisée à faire donc on utilise ceux fabriqués par des professionnel·les. </a:t>
            </a:r>
            <a:r>
              <a:rPr lang="en-US" sz="2300" b="true">
                <a:solidFill>
                  <a:srgbClr val="000000"/>
                </a:solidFill>
                <a:latin typeface="Open Sans 2 Bold"/>
                <a:ea typeface="Open Sans 2 Bold"/>
                <a:cs typeface="Open Sans 2 Bold"/>
                <a:sym typeface="Open Sans 2 Bold"/>
              </a:rPr>
              <a:t>Il ne nous reste donc qu’à entrainer les neurones.</a:t>
            </a:r>
          </a:p>
        </p:txBody>
      </p:sp>
      <p:grpSp>
        <p:nvGrpSpPr>
          <p:cNvPr name="Group 6" id="6"/>
          <p:cNvGrpSpPr/>
          <p:nvPr/>
        </p:nvGrpSpPr>
        <p:grpSpPr>
          <a:xfrm rot="0">
            <a:off x="1095375" y="9183080"/>
            <a:ext cx="1859303" cy="908415"/>
            <a:chOff x="0" y="0"/>
            <a:chExt cx="2479070" cy="1211220"/>
          </a:xfrm>
        </p:grpSpPr>
        <p:sp>
          <p:nvSpPr>
            <p:cNvPr name="Freeform 7" id="7"/>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9" id="9"/>
            <p:cNvGrpSpPr>
              <a:grpSpLocks noChangeAspect="true"/>
            </p:cNvGrpSpPr>
            <p:nvPr/>
          </p:nvGrpSpPr>
          <p:grpSpPr>
            <a:xfrm rot="0">
              <a:off x="4482" y="1163648"/>
              <a:ext cx="1701915" cy="3645"/>
              <a:chOff x="0" y="0"/>
              <a:chExt cx="5928627" cy="12700"/>
            </a:xfrm>
          </p:grpSpPr>
          <p:sp>
            <p:nvSpPr>
              <p:cNvPr name="Freeform 10" id="10"/>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11" id="11"/>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4" id="14"/>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sp>
        <p:nvSpPr>
          <p:cNvPr name="TextBox 15" id="15"/>
          <p:cNvSpPr txBox="true"/>
          <p:nvPr/>
        </p:nvSpPr>
        <p:spPr>
          <a:xfrm rot="0">
            <a:off x="1028700" y="4876558"/>
            <a:ext cx="16230600" cy="78930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2"/>
                <a:ea typeface="Open Sans 2"/>
                <a:cs typeface="Open Sans 2"/>
                <a:sym typeface="Open Sans 2"/>
              </a:rPr>
              <a:t>En l’occurence, l’entreprise </a:t>
            </a:r>
            <a:r>
              <a:rPr lang="en-US" sz="2300" b="true">
                <a:solidFill>
                  <a:srgbClr val="000000"/>
                </a:solidFill>
                <a:latin typeface="Open Sans 2 Bold"/>
                <a:ea typeface="Open Sans 2 Bold"/>
                <a:cs typeface="Open Sans 2 Bold"/>
                <a:sym typeface="Open Sans 2 Bold"/>
              </a:rPr>
              <a:t>Ultralytics </a:t>
            </a:r>
            <a:r>
              <a:rPr lang="en-US" sz="2300">
                <a:solidFill>
                  <a:srgbClr val="000000"/>
                </a:solidFill>
                <a:latin typeface="Open Sans 2"/>
                <a:ea typeface="Open Sans 2"/>
                <a:cs typeface="Open Sans 2"/>
                <a:sym typeface="Open Sans 2"/>
              </a:rPr>
              <a:t>est spécialisée dans ce domaine et propose de nombreuses solutions de vision par ordinateur.</a:t>
            </a:r>
          </a:p>
        </p:txBody>
      </p:sp>
      <p:sp>
        <p:nvSpPr>
          <p:cNvPr name="TextBox 16" id="16"/>
          <p:cNvSpPr txBox="true"/>
          <p:nvPr/>
        </p:nvSpPr>
        <p:spPr>
          <a:xfrm rot="0">
            <a:off x="1028700" y="6381427"/>
            <a:ext cx="16230600" cy="11893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2"/>
                <a:ea typeface="Open Sans 2"/>
                <a:cs typeface="Open Sans 2"/>
                <a:sym typeface="Open Sans 2"/>
              </a:rPr>
              <a:t>Leurs modèles s’appellent </a:t>
            </a:r>
            <a:r>
              <a:rPr lang="en-US" sz="2300" b="true">
                <a:solidFill>
                  <a:srgbClr val="000000"/>
                </a:solidFill>
                <a:latin typeface="Open Sans 2 Bold"/>
                <a:ea typeface="Open Sans 2 Bold"/>
                <a:cs typeface="Open Sans 2 Bold"/>
                <a:sym typeface="Open Sans 2 Bold"/>
              </a:rPr>
              <a:t>YOLO</a:t>
            </a:r>
            <a:r>
              <a:rPr lang="en-US" sz="2300">
                <a:solidFill>
                  <a:srgbClr val="000000"/>
                </a:solidFill>
                <a:latin typeface="Open Sans 2"/>
                <a:ea typeface="Open Sans 2"/>
                <a:cs typeface="Open Sans 2"/>
                <a:sym typeface="Open Sans 2"/>
              </a:rPr>
              <a:t> (</a:t>
            </a:r>
            <a:r>
              <a:rPr lang="en-US" sz="2300" i="true">
                <a:solidFill>
                  <a:srgbClr val="000000"/>
                </a:solidFill>
                <a:latin typeface="Open Sans 2 Italics"/>
                <a:ea typeface="Open Sans 2 Italics"/>
                <a:cs typeface="Open Sans 2 Italics"/>
                <a:sym typeface="Open Sans 2 Italics"/>
              </a:rPr>
              <a:t>You Only Look Once</a:t>
            </a:r>
            <a:r>
              <a:rPr lang="en-US" sz="2300">
                <a:solidFill>
                  <a:srgbClr val="000000"/>
                </a:solidFill>
                <a:latin typeface="Open Sans 2"/>
                <a:ea typeface="Open Sans 2"/>
                <a:cs typeface="Open Sans 2"/>
                <a:sym typeface="Open Sans 2"/>
              </a:rPr>
              <a:t>), ils sont reconnus pour leur rapidité ainsi que leur précision. Plusieurs versions existent, au fur et à mesure qu’ils les développent, et nous utiliserons la dernière en date à savoir </a:t>
            </a:r>
            <a:r>
              <a:rPr lang="en-US" sz="2300" b="true">
                <a:solidFill>
                  <a:srgbClr val="000000"/>
                </a:solidFill>
                <a:latin typeface="Open Sans 2 Bold"/>
                <a:ea typeface="Open Sans 2 Bold"/>
                <a:cs typeface="Open Sans 2 Bold"/>
                <a:sym typeface="Open Sans 2 Bold"/>
              </a:rPr>
              <a:t>Yolov26</a:t>
            </a:r>
            <a:r>
              <a:rPr lang="en-US" sz="2300">
                <a:solidFill>
                  <a:srgbClr val="000000"/>
                </a:solidFill>
                <a:latin typeface="Open Sans 2"/>
                <a:ea typeface="Open Sans 2"/>
                <a:cs typeface="Open Sans 2"/>
                <a:sym typeface="Open Sans 2"/>
              </a:rPr>
              <a:t>.</a:t>
            </a:r>
          </a:p>
        </p:txBody>
      </p:sp>
      <p:sp>
        <p:nvSpPr>
          <p:cNvPr name="TextBox 17" id="17"/>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36</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8466193"/>
            <a:ext cx="4426687" cy="1820807"/>
          </a:xfrm>
          <a:custGeom>
            <a:avLst/>
            <a:gdLst/>
            <a:ahLst/>
            <a:cxnLst/>
            <a:rect r="r" b="b" t="t" l="l"/>
            <a:pathLst>
              <a:path h="1820807" w="4426687">
                <a:moveTo>
                  <a:pt x="0" y="0"/>
                </a:moveTo>
                <a:lnTo>
                  <a:pt x="4426687" y="0"/>
                </a:lnTo>
                <a:lnTo>
                  <a:pt x="4426687" y="1820807"/>
                </a:lnTo>
                <a:lnTo>
                  <a:pt x="0" y="1820807"/>
                </a:lnTo>
                <a:lnTo>
                  <a:pt x="0" y="0"/>
                </a:lnTo>
                <a:close/>
              </a:path>
            </a:pathLst>
          </a:custGeom>
          <a:blipFill>
            <a:blip r:embed="rId2"/>
            <a:stretch>
              <a:fillRect l="0" t="-36753" r="0" b="0"/>
            </a:stretch>
          </a:blipFill>
        </p:spPr>
      </p:sp>
      <p:sp>
        <p:nvSpPr>
          <p:cNvPr name="Freeform 3" id="3"/>
          <p:cNvSpPr/>
          <p:nvPr/>
        </p:nvSpPr>
        <p:spPr>
          <a:xfrm flipH="false" flipV="false" rot="0">
            <a:off x="15978845" y="9838841"/>
            <a:ext cx="1280455" cy="448159"/>
          </a:xfrm>
          <a:custGeom>
            <a:avLst/>
            <a:gdLst/>
            <a:ahLst/>
            <a:cxnLst/>
            <a:rect r="r" b="b" t="t" l="l"/>
            <a:pathLst>
              <a:path h="448159" w="1280455">
                <a:moveTo>
                  <a:pt x="0" y="0"/>
                </a:moveTo>
                <a:lnTo>
                  <a:pt x="1280455" y="0"/>
                </a:lnTo>
                <a:lnTo>
                  <a:pt x="1280455" y="448159"/>
                </a:lnTo>
                <a:lnTo>
                  <a:pt x="0" y="448159"/>
                </a:lnTo>
                <a:lnTo>
                  <a:pt x="0" y="0"/>
                </a:lnTo>
                <a:close/>
              </a:path>
            </a:pathLst>
          </a:custGeom>
          <a:blipFill>
            <a:blip r:embed="rId3"/>
            <a:stretch>
              <a:fillRect l="0" t="0" r="0" b="0"/>
            </a:stretch>
          </a:blipFill>
        </p:spPr>
      </p:sp>
      <p:sp>
        <p:nvSpPr>
          <p:cNvPr name="TextBox 4" id="4"/>
          <p:cNvSpPr txBox="true"/>
          <p:nvPr/>
        </p:nvSpPr>
        <p:spPr>
          <a:xfrm rot="0">
            <a:off x="1028700" y="923925"/>
            <a:ext cx="14950145"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ULTRALYTICS</a:t>
            </a:r>
          </a:p>
        </p:txBody>
      </p:sp>
      <p:grpSp>
        <p:nvGrpSpPr>
          <p:cNvPr name="Group 5" id="5"/>
          <p:cNvGrpSpPr/>
          <p:nvPr/>
        </p:nvGrpSpPr>
        <p:grpSpPr>
          <a:xfrm rot="0">
            <a:off x="1095375" y="9183080"/>
            <a:ext cx="1859303" cy="908415"/>
            <a:chOff x="0" y="0"/>
            <a:chExt cx="2479070" cy="1211220"/>
          </a:xfrm>
        </p:grpSpPr>
        <p:sp>
          <p:nvSpPr>
            <p:cNvPr name="Freeform 6" id="6"/>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8" id="8"/>
            <p:cNvGrpSpPr>
              <a:grpSpLocks noChangeAspect="true"/>
            </p:cNvGrpSpPr>
            <p:nvPr/>
          </p:nvGrpSpPr>
          <p:grpSpPr>
            <a:xfrm rot="0">
              <a:off x="4482" y="1163648"/>
              <a:ext cx="1701915" cy="3645"/>
              <a:chOff x="0" y="0"/>
              <a:chExt cx="5928627" cy="12700"/>
            </a:xfrm>
          </p:grpSpPr>
          <p:sp>
            <p:nvSpPr>
              <p:cNvPr name="Freeform 9" id="9"/>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10" id="10"/>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3" id="13"/>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sp>
        <p:nvSpPr>
          <p:cNvPr name="TextBox 14" id="14"/>
          <p:cNvSpPr txBox="true"/>
          <p:nvPr/>
        </p:nvSpPr>
        <p:spPr>
          <a:xfrm rot="0">
            <a:off x="1028700" y="2333017"/>
            <a:ext cx="16230600" cy="3892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1"/>
                <a:ea typeface="Open Sans 1"/>
                <a:cs typeface="Open Sans 1"/>
                <a:sym typeface="Open Sans 1"/>
              </a:rPr>
              <a:t>Pour commencer, ce dont on a besoin : un environnement </a:t>
            </a:r>
            <a:r>
              <a:rPr lang="en-US" sz="2300" b="true">
                <a:solidFill>
                  <a:srgbClr val="000000"/>
                </a:solidFill>
                <a:latin typeface="Open Sans 1 Bold"/>
                <a:ea typeface="Open Sans 1 Bold"/>
                <a:cs typeface="Open Sans 1 Bold"/>
                <a:sym typeface="Open Sans 1 Bold"/>
              </a:rPr>
              <a:t>Python </a:t>
            </a:r>
            <a:r>
              <a:rPr lang="en-US" sz="2300">
                <a:solidFill>
                  <a:srgbClr val="000000"/>
                </a:solidFill>
                <a:latin typeface="Open Sans 1"/>
                <a:ea typeface="Open Sans 1"/>
                <a:cs typeface="Open Sans 1"/>
                <a:sym typeface="Open Sans 1"/>
              </a:rPr>
              <a:t>ainsi que la librairie </a:t>
            </a:r>
            <a:r>
              <a:rPr lang="en-US" sz="2300" b="true">
                <a:solidFill>
                  <a:srgbClr val="000000"/>
                </a:solidFill>
                <a:latin typeface="Open Sans 1 Bold"/>
                <a:ea typeface="Open Sans 1 Bold"/>
                <a:cs typeface="Open Sans 1 Bold"/>
                <a:sym typeface="Open Sans 1 Bold"/>
              </a:rPr>
              <a:t>Ultralytics</a:t>
            </a:r>
            <a:r>
              <a:rPr lang="en-US" sz="2300">
                <a:solidFill>
                  <a:srgbClr val="000000"/>
                </a:solidFill>
                <a:latin typeface="Open Sans 1"/>
                <a:ea typeface="Open Sans 1"/>
                <a:cs typeface="Open Sans 1"/>
                <a:sym typeface="Open Sans 1"/>
              </a:rPr>
              <a:t>.</a:t>
            </a:r>
          </a:p>
        </p:txBody>
      </p:sp>
      <p:sp>
        <p:nvSpPr>
          <p:cNvPr name="TextBox 15" id="15"/>
          <p:cNvSpPr txBox="true"/>
          <p:nvPr/>
        </p:nvSpPr>
        <p:spPr>
          <a:xfrm rot="0">
            <a:off x="1028700" y="4904325"/>
            <a:ext cx="16230600" cy="158940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1"/>
                <a:ea typeface="Open Sans 1"/>
                <a:cs typeface="Open Sans 1"/>
                <a:sym typeface="Open Sans 1"/>
              </a:rPr>
              <a:t>Pour ceux qui ne serait pas familier avec cette notion, un environnement virtuel c’est un petit peu comme plusieurs appartements dans une grande maison. Chaque appartement est </a:t>
            </a:r>
            <a:r>
              <a:rPr lang="en-US" sz="2300" b="true">
                <a:solidFill>
                  <a:srgbClr val="000000"/>
                </a:solidFill>
                <a:latin typeface="Open Sans 1 Bold"/>
                <a:ea typeface="Open Sans 1 Bold"/>
                <a:cs typeface="Open Sans 1 Bold"/>
                <a:sym typeface="Open Sans 1 Bold"/>
              </a:rPr>
              <a:t>indépendant, autonome et totalement fonctionnel individuellement</a:t>
            </a:r>
            <a:r>
              <a:rPr lang="en-US" sz="2300">
                <a:solidFill>
                  <a:srgbClr val="000000"/>
                </a:solidFill>
                <a:latin typeface="Open Sans 1"/>
                <a:ea typeface="Open Sans 1"/>
                <a:cs typeface="Open Sans 1"/>
                <a:sym typeface="Open Sans 1"/>
              </a:rPr>
              <a:t>. C’est pour faire en sorte que si un nouveau locataire arrive, il ait son chez lui et qu’il y fasse ce qu’il veux au lieu d’être embêté par les règles de vie des autres.</a:t>
            </a:r>
          </a:p>
        </p:txBody>
      </p:sp>
      <p:sp>
        <p:nvSpPr>
          <p:cNvPr name="TextBox 16" id="16"/>
          <p:cNvSpPr txBox="true"/>
          <p:nvPr/>
        </p:nvSpPr>
        <p:spPr>
          <a:xfrm rot="0">
            <a:off x="1028700" y="3418646"/>
            <a:ext cx="16230600" cy="78930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1"/>
                <a:ea typeface="Open Sans 1"/>
                <a:cs typeface="Open Sans 1"/>
                <a:sym typeface="Open Sans 1"/>
              </a:rPr>
              <a:t>Pour éviter tout problème d’environnement, nous allons créer ensemble un </a:t>
            </a:r>
            <a:r>
              <a:rPr lang="en-US" sz="2300" b="true">
                <a:solidFill>
                  <a:srgbClr val="000000"/>
                </a:solidFill>
                <a:latin typeface="Open Sans 1 Bold"/>
                <a:ea typeface="Open Sans 1 Bold"/>
                <a:cs typeface="Open Sans 1 Bold"/>
                <a:sym typeface="Open Sans 1 Bold"/>
              </a:rPr>
              <a:t>environnement virtuel</a:t>
            </a:r>
            <a:r>
              <a:rPr lang="en-US" sz="2300">
                <a:solidFill>
                  <a:srgbClr val="000000"/>
                </a:solidFill>
                <a:latin typeface="Open Sans 1"/>
                <a:ea typeface="Open Sans 1"/>
                <a:cs typeface="Open Sans 1"/>
                <a:sym typeface="Open Sans 1"/>
              </a:rPr>
              <a:t> sur votre machine.</a:t>
            </a:r>
          </a:p>
        </p:txBody>
      </p:sp>
      <p:sp>
        <p:nvSpPr>
          <p:cNvPr name="TextBox 17" id="17"/>
          <p:cNvSpPr txBox="true"/>
          <p:nvPr/>
        </p:nvSpPr>
        <p:spPr>
          <a:xfrm rot="0">
            <a:off x="1028700" y="7190105"/>
            <a:ext cx="16230600" cy="78930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1"/>
                <a:ea typeface="Open Sans 1"/>
                <a:cs typeface="Open Sans 1"/>
                <a:sym typeface="Open Sans 1"/>
              </a:rPr>
              <a:t>Nous, c’est pareil, </a:t>
            </a:r>
            <a:r>
              <a:rPr lang="en-US" sz="2300" b="true">
                <a:solidFill>
                  <a:srgbClr val="000000"/>
                </a:solidFill>
                <a:latin typeface="Open Sans 1 Bold"/>
                <a:ea typeface="Open Sans 1 Bold"/>
                <a:cs typeface="Open Sans 1 Bold"/>
                <a:sym typeface="Open Sans 1 Bold"/>
              </a:rPr>
              <a:t>on veut que notre code fonctionne directement</a:t>
            </a:r>
            <a:r>
              <a:rPr lang="en-US" sz="2300">
                <a:solidFill>
                  <a:srgbClr val="000000"/>
                </a:solidFill>
                <a:latin typeface="Open Sans 1"/>
                <a:ea typeface="Open Sans 1"/>
                <a:cs typeface="Open Sans 1"/>
                <a:sym typeface="Open Sans 1"/>
              </a:rPr>
              <a:t>, sans avoir de soucis avec l’ordinateur donc on crée un “mini-ordinateur” virtuel à l’intérieur de l’ordinateur physique.</a:t>
            </a:r>
          </a:p>
        </p:txBody>
      </p:sp>
      <p:sp>
        <p:nvSpPr>
          <p:cNvPr name="TextBox 18" id="18"/>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37</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130028" y="436943"/>
            <a:ext cx="3303076" cy="9413114"/>
          </a:xfrm>
          <a:custGeom>
            <a:avLst/>
            <a:gdLst/>
            <a:ahLst/>
            <a:cxnLst/>
            <a:rect r="r" b="b" t="t" l="l"/>
            <a:pathLst>
              <a:path h="9413114" w="3303076">
                <a:moveTo>
                  <a:pt x="0" y="0"/>
                </a:moveTo>
                <a:lnTo>
                  <a:pt x="3303076" y="0"/>
                </a:lnTo>
                <a:lnTo>
                  <a:pt x="3303076" y="9413114"/>
                </a:lnTo>
                <a:lnTo>
                  <a:pt x="0" y="9413114"/>
                </a:lnTo>
                <a:lnTo>
                  <a:pt x="0" y="0"/>
                </a:lnTo>
                <a:close/>
              </a:path>
            </a:pathLst>
          </a:custGeom>
          <a:blipFill>
            <a:blip r:embed="rId2"/>
            <a:stretch>
              <a:fillRect l="0" t="0" r="0" b="0"/>
            </a:stretch>
          </a:blipFill>
        </p:spPr>
      </p:sp>
      <p:grpSp>
        <p:nvGrpSpPr>
          <p:cNvPr name="Group 3" id="3"/>
          <p:cNvGrpSpPr/>
          <p:nvPr/>
        </p:nvGrpSpPr>
        <p:grpSpPr>
          <a:xfrm rot="0">
            <a:off x="14130028" y="5056578"/>
            <a:ext cx="3303076" cy="631493"/>
            <a:chOff x="0" y="0"/>
            <a:chExt cx="869946" cy="166319"/>
          </a:xfrm>
        </p:grpSpPr>
        <p:sp>
          <p:nvSpPr>
            <p:cNvPr name="Freeform 4" id="4"/>
            <p:cNvSpPr/>
            <p:nvPr/>
          </p:nvSpPr>
          <p:spPr>
            <a:xfrm flipH="false" flipV="false" rot="0">
              <a:off x="0" y="0"/>
              <a:ext cx="869946" cy="166319"/>
            </a:xfrm>
            <a:custGeom>
              <a:avLst/>
              <a:gdLst/>
              <a:ahLst/>
              <a:cxnLst/>
              <a:rect r="r" b="b" t="t" l="l"/>
              <a:pathLst>
                <a:path h="166319" w="869946">
                  <a:moveTo>
                    <a:pt x="0" y="0"/>
                  </a:moveTo>
                  <a:lnTo>
                    <a:pt x="869946" y="0"/>
                  </a:lnTo>
                  <a:lnTo>
                    <a:pt x="869946" y="166319"/>
                  </a:lnTo>
                  <a:lnTo>
                    <a:pt x="0" y="166319"/>
                  </a:lnTo>
                  <a:close/>
                </a:path>
              </a:pathLst>
            </a:custGeom>
            <a:ln w="57150" cap="sq">
              <a:solidFill>
                <a:srgbClr val="FF66C4"/>
              </a:solidFill>
              <a:prstDash val="solid"/>
              <a:miter/>
            </a:ln>
          </p:spPr>
        </p:sp>
        <p:sp>
          <p:nvSpPr>
            <p:cNvPr name="TextBox 5" id="5"/>
            <p:cNvSpPr txBox="true"/>
            <p:nvPr/>
          </p:nvSpPr>
          <p:spPr>
            <a:xfrm>
              <a:off x="0" y="-47625"/>
              <a:ext cx="869946" cy="213944"/>
            </a:xfrm>
            <a:prstGeom prst="rect">
              <a:avLst/>
            </a:prstGeom>
          </p:spPr>
          <p:txBody>
            <a:bodyPr anchor="ctr" rtlCol="false" tIns="50800" lIns="50800" bIns="50800" rIns="50800"/>
            <a:lstStyle/>
            <a:p>
              <a:pPr algn="ctr">
                <a:lnSpc>
                  <a:spcPts val="2800"/>
                </a:lnSpc>
              </a:pPr>
            </a:p>
          </p:txBody>
        </p:sp>
      </p:grpSp>
      <p:sp>
        <p:nvSpPr>
          <p:cNvPr name="TextBox 6" id="6"/>
          <p:cNvSpPr txBox="true"/>
          <p:nvPr/>
        </p:nvSpPr>
        <p:spPr>
          <a:xfrm rot="0">
            <a:off x="1028700" y="5788708"/>
            <a:ext cx="12206309" cy="1189355"/>
          </a:xfrm>
          <a:prstGeom prst="rect">
            <a:avLst/>
          </a:prstGeom>
        </p:spPr>
        <p:txBody>
          <a:bodyPr anchor="t" rtlCol="false" tIns="0" lIns="0" bIns="0" rIns="0">
            <a:spAutoFit/>
          </a:bodyPr>
          <a:lstStyle/>
          <a:p>
            <a:pPr algn="just">
              <a:lnSpc>
                <a:spcPts val="3220"/>
              </a:lnSpc>
            </a:pPr>
            <a:r>
              <a:rPr lang="en-US" sz="2300" b="true">
                <a:solidFill>
                  <a:srgbClr val="000000"/>
                </a:solidFill>
                <a:latin typeface="Open Sans 1 Bold"/>
                <a:ea typeface="Open Sans 1 Bold"/>
                <a:cs typeface="Open Sans 1 Bold"/>
                <a:sym typeface="Open Sans 1 Bold"/>
              </a:rPr>
              <a:t>Pour ouvrir un terminal sur Windows</a:t>
            </a:r>
            <a:r>
              <a:rPr lang="en-US" sz="2300">
                <a:solidFill>
                  <a:srgbClr val="000000"/>
                </a:solidFill>
                <a:latin typeface="Open Sans 1"/>
                <a:ea typeface="Open Sans 1"/>
                <a:cs typeface="Open Sans 1"/>
                <a:sym typeface="Open Sans 1"/>
              </a:rPr>
              <a:t> (celui qui s’appelle </a:t>
            </a:r>
            <a:r>
              <a:rPr lang="en-US" sz="2300" i="true">
                <a:solidFill>
                  <a:srgbClr val="000000"/>
                </a:solidFill>
                <a:latin typeface="Open Sans 1 Italics"/>
                <a:ea typeface="Open Sans 1 Italics"/>
                <a:cs typeface="Open Sans 1 Italics"/>
                <a:sym typeface="Open Sans 1 Italics"/>
              </a:rPr>
              <a:t>PowerShell</a:t>
            </a:r>
            <a:r>
              <a:rPr lang="en-US" sz="2300">
                <a:solidFill>
                  <a:srgbClr val="000000"/>
                </a:solidFill>
                <a:latin typeface="Open Sans 1"/>
                <a:ea typeface="Open Sans 1"/>
                <a:cs typeface="Open Sans 1"/>
                <a:sym typeface="Open Sans 1"/>
              </a:rPr>
              <a:t>), vous pouvez soit le chercher dans la barre de recherche dans la barre des tâches en bas de votre écran en tapant “powershell”, soit en faisant </a:t>
            </a:r>
            <a:r>
              <a:rPr lang="en-US" sz="2300" b="true">
                <a:solidFill>
                  <a:srgbClr val="FF66C4"/>
                </a:solidFill>
                <a:latin typeface="Open Sans 1 Bold"/>
                <a:ea typeface="Open Sans 1 Bold"/>
                <a:cs typeface="Open Sans 1 Bold"/>
                <a:sym typeface="Open Sans 1 Bold"/>
              </a:rPr>
              <a:t>win + X puis en choisissant terminal</a:t>
            </a:r>
            <a:r>
              <a:rPr lang="en-US" sz="2300">
                <a:solidFill>
                  <a:srgbClr val="000000"/>
                </a:solidFill>
                <a:latin typeface="Open Sans 1"/>
                <a:ea typeface="Open Sans 1"/>
                <a:cs typeface="Open Sans 1"/>
                <a:sym typeface="Open Sans 1"/>
              </a:rPr>
              <a:t>.</a:t>
            </a:r>
          </a:p>
        </p:txBody>
      </p:sp>
      <p:sp>
        <p:nvSpPr>
          <p:cNvPr name="TextBox 7" id="7"/>
          <p:cNvSpPr txBox="true"/>
          <p:nvPr/>
        </p:nvSpPr>
        <p:spPr>
          <a:xfrm rot="0">
            <a:off x="1028700" y="8564370"/>
            <a:ext cx="12206309" cy="389255"/>
          </a:xfrm>
          <a:prstGeom prst="rect">
            <a:avLst/>
          </a:prstGeom>
        </p:spPr>
        <p:txBody>
          <a:bodyPr anchor="t" rtlCol="false" tIns="0" lIns="0" bIns="0" rIns="0">
            <a:spAutoFit/>
          </a:bodyPr>
          <a:lstStyle/>
          <a:p>
            <a:pPr algn="just">
              <a:lnSpc>
                <a:spcPts val="3220"/>
              </a:lnSpc>
            </a:pPr>
            <a:r>
              <a:rPr lang="en-US" sz="2300" b="true">
                <a:solidFill>
                  <a:srgbClr val="000000"/>
                </a:solidFill>
                <a:latin typeface="Open Sans 1 Bold"/>
                <a:ea typeface="Open Sans 1 Bold"/>
                <a:cs typeface="Open Sans 1 Bold"/>
                <a:sym typeface="Open Sans 1 Bold"/>
              </a:rPr>
              <a:t>Pour Linux</a:t>
            </a:r>
            <a:r>
              <a:rPr lang="en-US" sz="2300">
                <a:solidFill>
                  <a:srgbClr val="000000"/>
                </a:solidFill>
                <a:latin typeface="Open Sans 1"/>
                <a:ea typeface="Open Sans 1"/>
                <a:cs typeface="Open Sans 1"/>
                <a:sym typeface="Open Sans 1"/>
              </a:rPr>
              <a:t> c’est ctrl + alt + T, et </a:t>
            </a:r>
            <a:r>
              <a:rPr lang="en-US" sz="2300" b="true">
                <a:solidFill>
                  <a:srgbClr val="000000"/>
                </a:solidFill>
                <a:latin typeface="Open Sans 1 Bold"/>
                <a:ea typeface="Open Sans 1 Bold"/>
                <a:cs typeface="Open Sans 1 Bold"/>
                <a:sym typeface="Open Sans 1 Bold"/>
              </a:rPr>
              <a:t>pour macOS</a:t>
            </a:r>
            <a:r>
              <a:rPr lang="en-US" sz="2300">
                <a:solidFill>
                  <a:srgbClr val="000000"/>
                </a:solidFill>
                <a:latin typeface="Open Sans 1"/>
                <a:ea typeface="Open Sans 1"/>
                <a:cs typeface="Open Sans 1"/>
                <a:sym typeface="Open Sans 1"/>
              </a:rPr>
              <a:t>, il faut le chercher dans l’outil de recherche.</a:t>
            </a:r>
          </a:p>
        </p:txBody>
      </p:sp>
      <p:sp>
        <p:nvSpPr>
          <p:cNvPr name="TextBox 8" id="8"/>
          <p:cNvSpPr txBox="true"/>
          <p:nvPr/>
        </p:nvSpPr>
        <p:spPr>
          <a:xfrm rot="0">
            <a:off x="1028700" y="2612997"/>
            <a:ext cx="12206309" cy="158940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1"/>
                <a:ea typeface="Open Sans 1"/>
                <a:cs typeface="Open Sans 1"/>
                <a:sym typeface="Open Sans 1"/>
              </a:rPr>
              <a:t>Vous allez bientôt avoir besoin d’un </a:t>
            </a:r>
            <a:r>
              <a:rPr lang="en-US" sz="2300" b="true">
                <a:solidFill>
                  <a:srgbClr val="000000"/>
                </a:solidFill>
                <a:latin typeface="Open Sans 1 Bold"/>
                <a:ea typeface="Open Sans 1 Bold"/>
                <a:cs typeface="Open Sans 1 Bold"/>
                <a:sym typeface="Open Sans 1 Bold"/>
              </a:rPr>
              <a:t>terminal </a:t>
            </a:r>
            <a:r>
              <a:rPr lang="en-US" sz="2300">
                <a:solidFill>
                  <a:srgbClr val="000000"/>
                </a:solidFill>
                <a:latin typeface="Open Sans 1"/>
                <a:ea typeface="Open Sans 1"/>
                <a:cs typeface="Open Sans 1"/>
                <a:sym typeface="Open Sans 1"/>
              </a:rPr>
              <a:t>donc on va en ouvrir un maintenant. Un terminal c’est comme un </a:t>
            </a:r>
            <a:r>
              <a:rPr lang="en-US" sz="2300" b="true">
                <a:solidFill>
                  <a:srgbClr val="000000"/>
                </a:solidFill>
                <a:latin typeface="Open Sans 1 Bold"/>
                <a:ea typeface="Open Sans 1 Bold"/>
                <a:cs typeface="Open Sans 1 Bold"/>
                <a:sym typeface="Open Sans 1 Bold"/>
              </a:rPr>
              <a:t>outil de messagerie avec votre ordinateur</a:t>
            </a:r>
            <a:r>
              <a:rPr lang="en-US" sz="2300">
                <a:solidFill>
                  <a:srgbClr val="000000"/>
                </a:solidFill>
                <a:latin typeface="Open Sans 1"/>
                <a:ea typeface="Open Sans 1"/>
                <a:cs typeface="Open Sans 1"/>
                <a:sym typeface="Open Sans 1"/>
              </a:rPr>
              <a:t>, vous lui envoyer des messages qu’il est capable de comprendre (donc dans un certain langage) puis il exécute. </a:t>
            </a:r>
          </a:p>
        </p:txBody>
      </p:sp>
      <p:sp>
        <p:nvSpPr>
          <p:cNvPr name="TextBox 9" id="9"/>
          <p:cNvSpPr txBox="true"/>
          <p:nvPr/>
        </p:nvSpPr>
        <p:spPr>
          <a:xfrm rot="0">
            <a:off x="1028700" y="923925"/>
            <a:ext cx="12582609" cy="800101"/>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INSTALLATION DE UV</a:t>
            </a:r>
          </a:p>
        </p:txBody>
      </p:sp>
      <p:sp>
        <p:nvSpPr>
          <p:cNvPr name="TextBox 10" id="10"/>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38</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13861313" y="0"/>
            <a:ext cx="4426687" cy="1820807"/>
          </a:xfrm>
          <a:custGeom>
            <a:avLst/>
            <a:gdLst/>
            <a:ahLst/>
            <a:cxnLst/>
            <a:rect r="r" b="b" t="t" l="l"/>
            <a:pathLst>
              <a:path h="1820807" w="4426687">
                <a:moveTo>
                  <a:pt x="4426687" y="1820807"/>
                </a:moveTo>
                <a:lnTo>
                  <a:pt x="0" y="1820807"/>
                </a:lnTo>
                <a:lnTo>
                  <a:pt x="0" y="0"/>
                </a:lnTo>
                <a:lnTo>
                  <a:pt x="4426687" y="0"/>
                </a:lnTo>
                <a:lnTo>
                  <a:pt x="4426687" y="1820807"/>
                </a:lnTo>
                <a:close/>
              </a:path>
            </a:pathLst>
          </a:custGeom>
          <a:blipFill>
            <a:blip r:embed="rId2"/>
            <a:stretch>
              <a:fillRect l="0" t="-36753" r="0" b="0"/>
            </a:stretch>
          </a:blipFill>
        </p:spPr>
      </p:sp>
      <p:sp>
        <p:nvSpPr>
          <p:cNvPr name="Freeform 3" id="3"/>
          <p:cNvSpPr/>
          <p:nvPr/>
        </p:nvSpPr>
        <p:spPr>
          <a:xfrm flipH="false" flipV="false" rot="0">
            <a:off x="15978845" y="9838841"/>
            <a:ext cx="1280455" cy="448159"/>
          </a:xfrm>
          <a:custGeom>
            <a:avLst/>
            <a:gdLst/>
            <a:ahLst/>
            <a:cxnLst/>
            <a:rect r="r" b="b" t="t" l="l"/>
            <a:pathLst>
              <a:path h="448159" w="1280455">
                <a:moveTo>
                  <a:pt x="0" y="0"/>
                </a:moveTo>
                <a:lnTo>
                  <a:pt x="1280455" y="0"/>
                </a:lnTo>
                <a:lnTo>
                  <a:pt x="1280455" y="448159"/>
                </a:lnTo>
                <a:lnTo>
                  <a:pt x="0" y="448159"/>
                </a:lnTo>
                <a:lnTo>
                  <a:pt x="0" y="0"/>
                </a:lnTo>
                <a:close/>
              </a:path>
            </a:pathLst>
          </a:custGeom>
          <a:blipFill>
            <a:blip r:embed="rId3"/>
            <a:stretch>
              <a:fillRect l="0" t="0" r="0" b="0"/>
            </a:stretch>
          </a:blipFill>
        </p:spPr>
      </p:sp>
      <p:grpSp>
        <p:nvGrpSpPr>
          <p:cNvPr name="Group 4" id="4"/>
          <p:cNvGrpSpPr/>
          <p:nvPr/>
        </p:nvGrpSpPr>
        <p:grpSpPr>
          <a:xfrm rot="0">
            <a:off x="15409522" y="216722"/>
            <a:ext cx="1859303" cy="908415"/>
            <a:chOff x="0" y="0"/>
            <a:chExt cx="2479070" cy="1211220"/>
          </a:xfrm>
        </p:grpSpPr>
        <p:sp>
          <p:nvSpPr>
            <p:cNvPr name="Freeform 5" id="5"/>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7" id="7"/>
            <p:cNvGrpSpPr>
              <a:grpSpLocks noChangeAspect="true"/>
            </p:cNvGrpSpPr>
            <p:nvPr/>
          </p:nvGrpSpPr>
          <p:grpSpPr>
            <a:xfrm rot="0">
              <a:off x="4482" y="1163648"/>
              <a:ext cx="1701915" cy="3645"/>
              <a:chOff x="0" y="0"/>
              <a:chExt cx="5928627" cy="12700"/>
            </a:xfrm>
          </p:grpSpPr>
          <p:sp>
            <p:nvSpPr>
              <p:cNvPr name="Freeform 8" id="8"/>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9" id="9"/>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sp>
        <p:nvSpPr>
          <p:cNvPr name="Freeform 13" id="13"/>
          <p:cNvSpPr/>
          <p:nvPr/>
        </p:nvSpPr>
        <p:spPr>
          <a:xfrm flipH="false" flipV="false" rot="0">
            <a:off x="7047076" y="7252416"/>
            <a:ext cx="4193848" cy="1364089"/>
          </a:xfrm>
          <a:custGeom>
            <a:avLst/>
            <a:gdLst/>
            <a:ahLst/>
            <a:cxnLst/>
            <a:rect r="r" b="b" t="t" l="l"/>
            <a:pathLst>
              <a:path h="1364089" w="4193848">
                <a:moveTo>
                  <a:pt x="0" y="0"/>
                </a:moveTo>
                <a:lnTo>
                  <a:pt x="4193848" y="0"/>
                </a:lnTo>
                <a:lnTo>
                  <a:pt x="4193848" y="1364089"/>
                </a:lnTo>
                <a:lnTo>
                  <a:pt x="0" y="1364089"/>
                </a:lnTo>
                <a:lnTo>
                  <a:pt x="0" y="0"/>
                </a:lnTo>
                <a:close/>
              </a:path>
            </a:pathLst>
          </a:custGeom>
          <a:blipFill>
            <a:blip r:embed="rId16"/>
            <a:stretch>
              <a:fillRect l="0" t="0" r="0" b="0"/>
            </a:stretch>
          </a:blipFill>
        </p:spPr>
      </p:sp>
      <p:sp>
        <p:nvSpPr>
          <p:cNvPr name="TextBox 14" id="14"/>
          <p:cNvSpPr txBox="true"/>
          <p:nvPr/>
        </p:nvSpPr>
        <p:spPr>
          <a:xfrm rot="0">
            <a:off x="1023938" y="3555696"/>
            <a:ext cx="16240125" cy="1298575"/>
          </a:xfrm>
          <a:prstGeom prst="rect">
            <a:avLst/>
          </a:prstGeom>
        </p:spPr>
        <p:txBody>
          <a:bodyPr anchor="t" rtlCol="false" tIns="0" lIns="0" bIns="0" rIns="0">
            <a:spAutoFit/>
          </a:bodyPr>
          <a:lstStyle/>
          <a:p>
            <a:pPr algn="just">
              <a:lnSpc>
                <a:spcPts val="3499"/>
              </a:lnSpc>
            </a:pPr>
            <a:r>
              <a:rPr lang="en-US" sz="2499">
                <a:solidFill>
                  <a:srgbClr val="000000"/>
                </a:solidFill>
                <a:latin typeface="Open Sans 1"/>
                <a:ea typeface="Open Sans 1"/>
                <a:cs typeface="Open Sans 1"/>
                <a:sym typeface="Open Sans 1"/>
              </a:rPr>
              <a:t>Pour créer cet environnement virtuel, nous allons utiliser un outil qui s’appelle </a:t>
            </a:r>
            <a:r>
              <a:rPr lang="en-US" b="true" sz="2499" i="true">
                <a:solidFill>
                  <a:srgbClr val="000000"/>
                </a:solidFill>
                <a:latin typeface="Open Sans 1 Bold Italics"/>
                <a:ea typeface="Open Sans 1 Bold Italics"/>
                <a:cs typeface="Open Sans 1 Bold Italics"/>
                <a:sym typeface="Open Sans 1 Bold Italics"/>
              </a:rPr>
              <a:t>uv</a:t>
            </a:r>
            <a:r>
              <a:rPr lang="en-US" sz="2499" i="true">
                <a:solidFill>
                  <a:srgbClr val="000000"/>
                </a:solidFill>
                <a:latin typeface="Open Sans 1 Italics"/>
                <a:ea typeface="Open Sans 1 Italics"/>
                <a:cs typeface="Open Sans 1 Italics"/>
                <a:sym typeface="Open Sans 1 Italics"/>
              </a:rPr>
              <a:t>,</a:t>
            </a:r>
            <a:r>
              <a:rPr lang="en-US" sz="2499">
                <a:solidFill>
                  <a:srgbClr val="000000"/>
                </a:solidFill>
                <a:latin typeface="Open Sans 1"/>
                <a:ea typeface="Open Sans 1"/>
                <a:cs typeface="Open Sans 1"/>
                <a:sym typeface="Open Sans 1"/>
              </a:rPr>
              <a:t> c’est un peu comme l’architecte et les ouvrier·es de la maison, c’est cet outil qui sait concevoir des environnements et les construire</a:t>
            </a:r>
            <a:r>
              <a:rPr lang="en-US" sz="2499" i="true">
                <a:solidFill>
                  <a:srgbClr val="000000"/>
                </a:solidFill>
                <a:latin typeface="Open Sans 1 Italics"/>
                <a:ea typeface="Open Sans 1 Italics"/>
                <a:cs typeface="Open Sans 1 Italics"/>
                <a:sym typeface="Open Sans 1 Italics"/>
              </a:rPr>
              <a:t>. </a:t>
            </a:r>
          </a:p>
        </p:txBody>
      </p:sp>
      <p:sp>
        <p:nvSpPr>
          <p:cNvPr name="TextBox 15" id="15"/>
          <p:cNvSpPr txBox="true"/>
          <p:nvPr/>
        </p:nvSpPr>
        <p:spPr>
          <a:xfrm rot="0">
            <a:off x="1023938" y="5599319"/>
            <a:ext cx="16240125" cy="860425"/>
          </a:xfrm>
          <a:prstGeom prst="rect">
            <a:avLst/>
          </a:prstGeom>
        </p:spPr>
        <p:txBody>
          <a:bodyPr anchor="t" rtlCol="false" tIns="0" lIns="0" bIns="0" rIns="0">
            <a:spAutoFit/>
          </a:bodyPr>
          <a:lstStyle/>
          <a:p>
            <a:pPr algn="just">
              <a:lnSpc>
                <a:spcPts val="3499"/>
              </a:lnSpc>
            </a:pPr>
            <a:r>
              <a:rPr lang="en-US" sz="2499">
                <a:solidFill>
                  <a:srgbClr val="000000"/>
                </a:solidFill>
                <a:latin typeface="Open Sans 1"/>
                <a:ea typeface="Open Sans 1"/>
                <a:cs typeface="Open Sans 1"/>
                <a:sym typeface="Open Sans 1"/>
              </a:rPr>
              <a:t>On va donc commencer par le télécharger, donc pour cela, allez sur ce site : </a:t>
            </a:r>
            <a:r>
              <a:rPr lang="en-US" b="true" sz="2499" i="true">
                <a:solidFill>
                  <a:srgbClr val="000000"/>
                </a:solidFill>
                <a:latin typeface="Open Sans 1 Bold Italics"/>
                <a:ea typeface="Open Sans 1 Bold Italics"/>
                <a:cs typeface="Open Sans 1 Bold Italics"/>
                <a:sym typeface="Open Sans 1 Bold Italics"/>
              </a:rPr>
              <a:t>https://docs.astral.sh/uv/getting-started/installation/</a:t>
            </a:r>
            <a:r>
              <a:rPr lang="en-US" sz="2499" i="true">
                <a:solidFill>
                  <a:srgbClr val="000000"/>
                </a:solidFill>
                <a:latin typeface="Open Sans 1 Italics"/>
                <a:ea typeface="Open Sans 1 Italics"/>
                <a:cs typeface="Open Sans 1 Italics"/>
                <a:sym typeface="Open Sans 1 Italics"/>
              </a:rPr>
              <a:t> </a:t>
            </a:r>
            <a:r>
              <a:rPr lang="en-US" sz="2499">
                <a:solidFill>
                  <a:srgbClr val="000000"/>
                </a:solidFill>
                <a:latin typeface="Open Sans 1"/>
                <a:ea typeface="Open Sans 1"/>
                <a:cs typeface="Open Sans 1"/>
                <a:sym typeface="Open Sans 1"/>
              </a:rPr>
              <a:t>(vous pouvez aussi chercher “uv download” sur votre navigateur).</a:t>
            </a:r>
          </a:p>
        </p:txBody>
      </p:sp>
      <p:sp>
        <p:nvSpPr>
          <p:cNvPr name="TextBox 16" id="16"/>
          <p:cNvSpPr txBox="true"/>
          <p:nvPr/>
        </p:nvSpPr>
        <p:spPr>
          <a:xfrm rot="0">
            <a:off x="1023938" y="923925"/>
            <a:ext cx="12582609" cy="800101"/>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INSTALLATION DE UV</a:t>
            </a:r>
          </a:p>
        </p:txBody>
      </p:sp>
      <p:sp>
        <p:nvSpPr>
          <p:cNvPr name="TextBox 17" id="17"/>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39</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128452" y="2633688"/>
            <a:ext cx="10674872" cy="7245569"/>
          </a:xfrm>
          <a:custGeom>
            <a:avLst/>
            <a:gdLst/>
            <a:ahLst/>
            <a:cxnLst/>
            <a:rect r="r" b="b" t="t" l="l"/>
            <a:pathLst>
              <a:path h="7245569" w="10674872">
                <a:moveTo>
                  <a:pt x="0" y="0"/>
                </a:moveTo>
                <a:lnTo>
                  <a:pt x="10674872" y="0"/>
                </a:lnTo>
                <a:lnTo>
                  <a:pt x="10674872" y="7245569"/>
                </a:lnTo>
                <a:lnTo>
                  <a:pt x="0" y="7245569"/>
                </a:lnTo>
                <a:lnTo>
                  <a:pt x="0" y="0"/>
                </a:lnTo>
                <a:close/>
              </a:path>
            </a:pathLst>
          </a:custGeom>
          <a:blipFill>
            <a:blip r:embed="rId2"/>
            <a:stretch>
              <a:fillRect l="0" t="0" r="0" b="0"/>
            </a:stretch>
          </a:blipFill>
        </p:spPr>
      </p:sp>
      <p:sp>
        <p:nvSpPr>
          <p:cNvPr name="TextBox 3" id="3"/>
          <p:cNvSpPr txBox="true"/>
          <p:nvPr/>
        </p:nvSpPr>
        <p:spPr>
          <a:xfrm rot="0">
            <a:off x="1028700" y="923925"/>
            <a:ext cx="12582609" cy="800100"/>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INSTALLATION DE UV</a:t>
            </a:r>
          </a:p>
        </p:txBody>
      </p:sp>
      <p:sp>
        <p:nvSpPr>
          <p:cNvPr name="TextBox 4" id="4"/>
          <p:cNvSpPr txBox="true"/>
          <p:nvPr/>
        </p:nvSpPr>
        <p:spPr>
          <a:xfrm rot="0">
            <a:off x="459377" y="4792551"/>
            <a:ext cx="6003787" cy="1736725"/>
          </a:xfrm>
          <a:prstGeom prst="rect">
            <a:avLst/>
          </a:prstGeom>
        </p:spPr>
        <p:txBody>
          <a:bodyPr anchor="t" rtlCol="false" tIns="0" lIns="0" bIns="0" rIns="0">
            <a:spAutoFit/>
          </a:bodyPr>
          <a:lstStyle/>
          <a:p>
            <a:pPr algn="just">
              <a:lnSpc>
                <a:spcPts val="3499"/>
              </a:lnSpc>
            </a:pPr>
            <a:r>
              <a:rPr lang="en-US" sz="2499">
                <a:solidFill>
                  <a:srgbClr val="000000"/>
                </a:solidFill>
                <a:latin typeface="Open Sans 1"/>
                <a:ea typeface="Open Sans 1"/>
                <a:cs typeface="Open Sans 1"/>
                <a:sym typeface="Open Sans 1"/>
              </a:rPr>
              <a:t>Le site ressemble à ça. </a:t>
            </a:r>
          </a:p>
          <a:p>
            <a:pPr algn="just">
              <a:lnSpc>
                <a:spcPts val="3499"/>
              </a:lnSpc>
            </a:pPr>
            <a:r>
              <a:rPr lang="en-US" sz="2499">
                <a:solidFill>
                  <a:srgbClr val="000000"/>
                </a:solidFill>
                <a:latin typeface="Open Sans 1"/>
                <a:ea typeface="Open Sans 1"/>
                <a:cs typeface="Open Sans 1"/>
                <a:sym typeface="Open Sans 1"/>
              </a:rPr>
              <a:t>Il faut aller dans l’onglet qui correspond à votre système d’exploitation donc soit </a:t>
            </a:r>
            <a:r>
              <a:rPr lang="en-US" sz="2499" b="true">
                <a:solidFill>
                  <a:srgbClr val="00BF63"/>
                </a:solidFill>
                <a:latin typeface="Open Sans 1 Bold"/>
                <a:ea typeface="Open Sans 1 Bold"/>
                <a:cs typeface="Open Sans 1 Bold"/>
                <a:sym typeface="Open Sans 1 Bold"/>
              </a:rPr>
              <a:t>Windows</a:t>
            </a:r>
            <a:r>
              <a:rPr lang="en-US" sz="2499">
                <a:solidFill>
                  <a:srgbClr val="000000"/>
                </a:solidFill>
                <a:latin typeface="Open Sans 1"/>
                <a:ea typeface="Open Sans 1"/>
                <a:cs typeface="Open Sans 1"/>
                <a:sym typeface="Open Sans 1"/>
              </a:rPr>
              <a:t> soit </a:t>
            </a:r>
            <a:r>
              <a:rPr lang="en-US" sz="2499" b="true">
                <a:solidFill>
                  <a:srgbClr val="0CC0DF"/>
                </a:solidFill>
                <a:latin typeface="Open Sans 1 Bold"/>
                <a:ea typeface="Open Sans 1 Bold"/>
                <a:cs typeface="Open Sans 1 Bold"/>
                <a:sym typeface="Open Sans 1 Bold"/>
              </a:rPr>
              <a:t>macOS/Linux</a:t>
            </a:r>
            <a:r>
              <a:rPr lang="en-US" sz="2499">
                <a:solidFill>
                  <a:srgbClr val="000000"/>
                </a:solidFill>
                <a:latin typeface="Open Sans 1"/>
                <a:ea typeface="Open Sans 1"/>
                <a:cs typeface="Open Sans 1"/>
                <a:sym typeface="Open Sans 1"/>
              </a:rPr>
              <a:t> :</a:t>
            </a:r>
          </a:p>
        </p:txBody>
      </p:sp>
      <p:sp>
        <p:nvSpPr>
          <p:cNvPr name="Freeform 5" id="5"/>
          <p:cNvSpPr/>
          <p:nvPr/>
        </p:nvSpPr>
        <p:spPr>
          <a:xfrm flipH="false" flipV="false" rot="4109982">
            <a:off x="5157691" y="6146712"/>
            <a:ext cx="2352962" cy="1950819"/>
          </a:xfrm>
          <a:custGeom>
            <a:avLst/>
            <a:gdLst/>
            <a:ahLst/>
            <a:cxnLst/>
            <a:rect r="r" b="b" t="t" l="l"/>
            <a:pathLst>
              <a:path h="1950819" w="2352962">
                <a:moveTo>
                  <a:pt x="0" y="0"/>
                </a:moveTo>
                <a:lnTo>
                  <a:pt x="2352962" y="0"/>
                </a:lnTo>
                <a:lnTo>
                  <a:pt x="2352962" y="1950819"/>
                </a:lnTo>
                <a:lnTo>
                  <a:pt x="0" y="195081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true" rot="5135368">
            <a:off x="9533052" y="3998083"/>
            <a:ext cx="4060118" cy="3366207"/>
          </a:xfrm>
          <a:custGeom>
            <a:avLst/>
            <a:gdLst/>
            <a:ahLst/>
            <a:cxnLst/>
            <a:rect r="r" b="b" t="t" l="l"/>
            <a:pathLst>
              <a:path h="3366207" w="4060118">
                <a:moveTo>
                  <a:pt x="0" y="3366207"/>
                </a:moveTo>
                <a:lnTo>
                  <a:pt x="4060118" y="3366207"/>
                </a:lnTo>
                <a:lnTo>
                  <a:pt x="4060118" y="0"/>
                </a:lnTo>
                <a:lnTo>
                  <a:pt x="0" y="0"/>
                </a:lnTo>
                <a:lnTo>
                  <a:pt x="0" y="336620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459377" y="8804275"/>
            <a:ext cx="6003787" cy="860425"/>
          </a:xfrm>
          <a:prstGeom prst="rect">
            <a:avLst/>
          </a:prstGeom>
        </p:spPr>
        <p:txBody>
          <a:bodyPr anchor="t" rtlCol="false" tIns="0" lIns="0" bIns="0" rIns="0">
            <a:spAutoFit/>
          </a:bodyPr>
          <a:lstStyle/>
          <a:p>
            <a:pPr algn="just">
              <a:lnSpc>
                <a:spcPts val="3499"/>
              </a:lnSpc>
            </a:pPr>
            <a:r>
              <a:rPr lang="en-US" sz="2499" b="true">
                <a:solidFill>
                  <a:srgbClr val="FF3131"/>
                </a:solidFill>
                <a:latin typeface="Open Sans 1 Bold"/>
                <a:ea typeface="Open Sans 1 Bold"/>
                <a:cs typeface="Open Sans 1 Bold"/>
                <a:sym typeface="Open Sans 1 Bold"/>
              </a:rPr>
              <a:t>Copiez ensuite dans votre presse-papier</a:t>
            </a:r>
            <a:r>
              <a:rPr lang="en-US" sz="2499">
                <a:solidFill>
                  <a:srgbClr val="000000"/>
                </a:solidFill>
                <a:latin typeface="Open Sans 1"/>
                <a:ea typeface="Open Sans 1"/>
                <a:cs typeface="Open Sans 1"/>
                <a:sym typeface="Open Sans 1"/>
              </a:rPr>
              <a:t> la ligne de commande fournie.</a:t>
            </a:r>
          </a:p>
        </p:txBody>
      </p:sp>
      <p:sp>
        <p:nvSpPr>
          <p:cNvPr name="Freeform 8" id="8"/>
          <p:cNvSpPr/>
          <p:nvPr/>
        </p:nvSpPr>
        <p:spPr>
          <a:xfrm flipH="false" flipV="true" rot="3328585">
            <a:off x="15562150" y="5180185"/>
            <a:ext cx="3824134" cy="3170555"/>
          </a:xfrm>
          <a:custGeom>
            <a:avLst/>
            <a:gdLst/>
            <a:ahLst/>
            <a:cxnLst/>
            <a:rect r="r" b="b" t="t" l="l"/>
            <a:pathLst>
              <a:path h="3170555" w="3824134">
                <a:moveTo>
                  <a:pt x="0" y="3170555"/>
                </a:moveTo>
                <a:lnTo>
                  <a:pt x="3824135" y="3170555"/>
                </a:lnTo>
                <a:lnTo>
                  <a:pt x="3824135" y="0"/>
                </a:lnTo>
                <a:lnTo>
                  <a:pt x="0" y="0"/>
                </a:lnTo>
                <a:lnTo>
                  <a:pt x="0" y="3170555"/>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40</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59377" y="2691129"/>
            <a:ext cx="17461294" cy="2750154"/>
          </a:xfrm>
          <a:custGeom>
            <a:avLst/>
            <a:gdLst/>
            <a:ahLst/>
            <a:cxnLst/>
            <a:rect r="r" b="b" t="t" l="l"/>
            <a:pathLst>
              <a:path h="2750154" w="17461294">
                <a:moveTo>
                  <a:pt x="0" y="0"/>
                </a:moveTo>
                <a:lnTo>
                  <a:pt x="17461295" y="0"/>
                </a:lnTo>
                <a:lnTo>
                  <a:pt x="17461295" y="2750154"/>
                </a:lnTo>
                <a:lnTo>
                  <a:pt x="0" y="2750154"/>
                </a:lnTo>
                <a:lnTo>
                  <a:pt x="0" y="0"/>
                </a:lnTo>
                <a:close/>
              </a:path>
            </a:pathLst>
          </a:custGeom>
          <a:blipFill>
            <a:blip r:embed="rId2"/>
            <a:stretch>
              <a:fillRect l="0" t="0" r="0" b="0"/>
            </a:stretch>
          </a:blipFill>
        </p:spPr>
      </p:sp>
      <p:sp>
        <p:nvSpPr>
          <p:cNvPr name="Freeform 3" id="3"/>
          <p:cNvSpPr/>
          <p:nvPr/>
        </p:nvSpPr>
        <p:spPr>
          <a:xfrm flipH="false" flipV="true" rot="-3927251">
            <a:off x="8992847" y="5169940"/>
            <a:ext cx="1954830" cy="1620732"/>
          </a:xfrm>
          <a:custGeom>
            <a:avLst/>
            <a:gdLst/>
            <a:ahLst/>
            <a:cxnLst/>
            <a:rect r="r" b="b" t="t" l="l"/>
            <a:pathLst>
              <a:path h="1620732" w="1954830">
                <a:moveTo>
                  <a:pt x="0" y="1620732"/>
                </a:moveTo>
                <a:lnTo>
                  <a:pt x="1954830" y="1620732"/>
                </a:lnTo>
                <a:lnTo>
                  <a:pt x="1954830" y="0"/>
                </a:lnTo>
                <a:lnTo>
                  <a:pt x="0" y="0"/>
                </a:lnTo>
                <a:lnTo>
                  <a:pt x="0" y="1620732"/>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4023785" y="4849828"/>
            <a:ext cx="11892955" cy="547205"/>
            <a:chOff x="0" y="0"/>
            <a:chExt cx="3132301" cy="144120"/>
          </a:xfrm>
        </p:grpSpPr>
        <p:sp>
          <p:nvSpPr>
            <p:cNvPr name="Freeform 5" id="5"/>
            <p:cNvSpPr/>
            <p:nvPr/>
          </p:nvSpPr>
          <p:spPr>
            <a:xfrm flipH="false" flipV="false" rot="0">
              <a:off x="0" y="0"/>
              <a:ext cx="3132301" cy="144120"/>
            </a:xfrm>
            <a:custGeom>
              <a:avLst/>
              <a:gdLst/>
              <a:ahLst/>
              <a:cxnLst/>
              <a:rect r="r" b="b" t="t" l="l"/>
              <a:pathLst>
                <a:path h="144120" w="3132301">
                  <a:moveTo>
                    <a:pt x="9765" y="0"/>
                  </a:moveTo>
                  <a:lnTo>
                    <a:pt x="3122536" y="0"/>
                  </a:lnTo>
                  <a:cubicBezTo>
                    <a:pt x="3125126" y="0"/>
                    <a:pt x="3127610" y="1029"/>
                    <a:pt x="3129441" y="2860"/>
                  </a:cubicBezTo>
                  <a:cubicBezTo>
                    <a:pt x="3131272" y="4691"/>
                    <a:pt x="3132301" y="7175"/>
                    <a:pt x="3132301" y="9765"/>
                  </a:cubicBezTo>
                  <a:lnTo>
                    <a:pt x="3132301" y="134355"/>
                  </a:lnTo>
                  <a:cubicBezTo>
                    <a:pt x="3132301" y="139748"/>
                    <a:pt x="3127929" y="144120"/>
                    <a:pt x="3122536" y="144120"/>
                  </a:cubicBezTo>
                  <a:lnTo>
                    <a:pt x="9765" y="144120"/>
                  </a:lnTo>
                  <a:cubicBezTo>
                    <a:pt x="7175" y="144120"/>
                    <a:pt x="4691" y="143091"/>
                    <a:pt x="2860" y="141260"/>
                  </a:cubicBezTo>
                  <a:cubicBezTo>
                    <a:pt x="1029" y="139429"/>
                    <a:pt x="0" y="136945"/>
                    <a:pt x="0" y="134355"/>
                  </a:cubicBezTo>
                  <a:lnTo>
                    <a:pt x="0" y="9765"/>
                  </a:lnTo>
                  <a:cubicBezTo>
                    <a:pt x="0" y="7175"/>
                    <a:pt x="1029" y="4691"/>
                    <a:pt x="2860" y="2860"/>
                  </a:cubicBezTo>
                  <a:cubicBezTo>
                    <a:pt x="4691" y="1029"/>
                    <a:pt x="7175" y="0"/>
                    <a:pt x="9765" y="0"/>
                  </a:cubicBezTo>
                  <a:close/>
                </a:path>
              </a:pathLst>
            </a:custGeom>
            <a:ln w="57150" cap="sq">
              <a:solidFill>
                <a:srgbClr val="FF66C4"/>
              </a:solidFill>
              <a:prstDash val="solid"/>
              <a:miter/>
            </a:ln>
          </p:spPr>
        </p:sp>
        <p:sp>
          <p:nvSpPr>
            <p:cNvPr name="TextBox 6" id="6"/>
            <p:cNvSpPr txBox="true"/>
            <p:nvPr/>
          </p:nvSpPr>
          <p:spPr>
            <a:xfrm>
              <a:off x="0" y="-47625"/>
              <a:ext cx="3132301" cy="191745"/>
            </a:xfrm>
            <a:prstGeom prst="rect">
              <a:avLst/>
            </a:prstGeom>
          </p:spPr>
          <p:txBody>
            <a:bodyPr anchor="ctr" rtlCol="false" tIns="50800" lIns="50800" bIns="50800" rIns="50800"/>
            <a:lstStyle/>
            <a:p>
              <a:pPr algn="ctr">
                <a:lnSpc>
                  <a:spcPts val="3499"/>
                </a:lnSpc>
              </a:pPr>
            </a:p>
          </p:txBody>
        </p:sp>
      </p:grpSp>
      <p:sp>
        <p:nvSpPr>
          <p:cNvPr name="Freeform 7" id="7"/>
          <p:cNvSpPr/>
          <p:nvPr/>
        </p:nvSpPr>
        <p:spPr>
          <a:xfrm flipH="false" flipV="false" rot="0">
            <a:off x="5631369" y="8190007"/>
            <a:ext cx="7025262" cy="1774195"/>
          </a:xfrm>
          <a:custGeom>
            <a:avLst/>
            <a:gdLst/>
            <a:ahLst/>
            <a:cxnLst/>
            <a:rect r="r" b="b" t="t" l="l"/>
            <a:pathLst>
              <a:path h="1774195" w="7025262">
                <a:moveTo>
                  <a:pt x="0" y="0"/>
                </a:moveTo>
                <a:lnTo>
                  <a:pt x="7025262" y="0"/>
                </a:lnTo>
                <a:lnTo>
                  <a:pt x="7025262" y="1774195"/>
                </a:lnTo>
                <a:lnTo>
                  <a:pt x="0" y="1774195"/>
                </a:lnTo>
                <a:lnTo>
                  <a:pt x="0" y="0"/>
                </a:lnTo>
                <a:close/>
              </a:path>
            </a:pathLst>
          </a:custGeom>
          <a:blipFill>
            <a:blip r:embed="rId5"/>
            <a:stretch>
              <a:fillRect l="0" t="-2024" r="0" b="0"/>
            </a:stretch>
          </a:blipFill>
        </p:spPr>
      </p:sp>
      <p:sp>
        <p:nvSpPr>
          <p:cNvPr name="TextBox 8" id="8"/>
          <p:cNvSpPr txBox="true"/>
          <p:nvPr/>
        </p:nvSpPr>
        <p:spPr>
          <a:xfrm rot="0">
            <a:off x="1028700" y="923925"/>
            <a:ext cx="12582609" cy="800101"/>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INSTALLATION DE UV</a:t>
            </a:r>
          </a:p>
        </p:txBody>
      </p:sp>
      <p:sp>
        <p:nvSpPr>
          <p:cNvPr name="TextBox 9" id="9"/>
          <p:cNvSpPr txBox="true"/>
          <p:nvPr/>
        </p:nvSpPr>
        <p:spPr>
          <a:xfrm rot="0">
            <a:off x="1028700" y="1972627"/>
            <a:ext cx="14677728" cy="389255"/>
          </a:xfrm>
          <a:prstGeom prst="rect">
            <a:avLst/>
          </a:prstGeom>
        </p:spPr>
        <p:txBody>
          <a:bodyPr anchor="t" rtlCol="false" tIns="0" lIns="0" bIns="0" rIns="0">
            <a:spAutoFit/>
          </a:bodyPr>
          <a:lstStyle/>
          <a:p>
            <a:pPr algn="just">
              <a:lnSpc>
                <a:spcPts val="3220"/>
              </a:lnSpc>
            </a:pPr>
            <a:r>
              <a:rPr lang="en-US" sz="2300" i="true">
                <a:solidFill>
                  <a:srgbClr val="000000"/>
                </a:solidFill>
                <a:latin typeface="Open Sans 1 Italics"/>
                <a:ea typeface="Open Sans 1 Italics"/>
                <a:cs typeface="Open Sans 1 Italics"/>
                <a:sym typeface="Open Sans 1 Italics"/>
              </a:rPr>
              <a:t>(Je suis sous Windows donc les captures d’écran ne seront pas identiques pour tout le monde)</a:t>
            </a:r>
          </a:p>
        </p:txBody>
      </p:sp>
      <p:sp>
        <p:nvSpPr>
          <p:cNvPr name="TextBox 10" id="10"/>
          <p:cNvSpPr txBox="true"/>
          <p:nvPr/>
        </p:nvSpPr>
        <p:spPr>
          <a:xfrm rot="0">
            <a:off x="1028700" y="6235069"/>
            <a:ext cx="7798391" cy="3892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1"/>
                <a:ea typeface="Open Sans 1"/>
                <a:cs typeface="Open Sans 1"/>
                <a:sym typeface="Open Sans 1"/>
              </a:rPr>
              <a:t>Collez la commande uv dans le </a:t>
            </a:r>
            <a:r>
              <a:rPr lang="en-US" sz="2300" b="true">
                <a:solidFill>
                  <a:srgbClr val="000000"/>
                </a:solidFill>
                <a:latin typeface="Open Sans 1 Bold"/>
                <a:ea typeface="Open Sans 1 Bold"/>
                <a:cs typeface="Open Sans 1 Bold"/>
                <a:sym typeface="Open Sans 1 Bold"/>
              </a:rPr>
              <a:t>terminal</a:t>
            </a:r>
            <a:r>
              <a:rPr lang="en-US" sz="2300">
                <a:solidFill>
                  <a:srgbClr val="000000"/>
                </a:solidFill>
                <a:latin typeface="Open Sans 1"/>
                <a:ea typeface="Open Sans 1"/>
                <a:cs typeface="Open Sans 1"/>
                <a:sym typeface="Open Sans 1"/>
              </a:rPr>
              <a:t> ouvert plus tôt : </a:t>
            </a:r>
          </a:p>
        </p:txBody>
      </p:sp>
      <p:sp>
        <p:nvSpPr>
          <p:cNvPr name="TextBox 11" id="11"/>
          <p:cNvSpPr txBox="true"/>
          <p:nvPr/>
        </p:nvSpPr>
        <p:spPr>
          <a:xfrm rot="0">
            <a:off x="10224939" y="6235069"/>
            <a:ext cx="5481489" cy="3892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1"/>
                <a:ea typeface="Open Sans 1"/>
                <a:cs typeface="Open Sans 1"/>
                <a:sym typeface="Open Sans 1"/>
              </a:rPr>
              <a:t>puis appuyez sur “entrée” sur votre pc.</a:t>
            </a:r>
          </a:p>
        </p:txBody>
      </p:sp>
      <p:sp>
        <p:nvSpPr>
          <p:cNvPr name="TextBox 12" id="12"/>
          <p:cNvSpPr txBox="true"/>
          <p:nvPr/>
        </p:nvSpPr>
        <p:spPr>
          <a:xfrm rot="0">
            <a:off x="1028700" y="7034307"/>
            <a:ext cx="16230600" cy="78930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1"/>
                <a:ea typeface="Open Sans 1"/>
                <a:cs typeface="Open Sans 1"/>
                <a:sym typeface="Open Sans 1"/>
              </a:rPr>
              <a:t>Il peut se passer plusieurs secondes sans qu’il ne se passe rien, ne pas paniquer, ça va arriver. </a:t>
            </a:r>
          </a:p>
          <a:p>
            <a:pPr algn="just">
              <a:lnSpc>
                <a:spcPts val="3220"/>
              </a:lnSpc>
            </a:pPr>
            <a:r>
              <a:rPr lang="en-US" sz="2300">
                <a:solidFill>
                  <a:srgbClr val="000000"/>
                </a:solidFill>
                <a:latin typeface="Open Sans 1"/>
                <a:ea typeface="Open Sans 1"/>
                <a:cs typeface="Open Sans 1"/>
                <a:sym typeface="Open Sans 1"/>
              </a:rPr>
              <a:t>Vous devriez avoir quelque chose qui ressemble à ça une fois que c’est bon :</a:t>
            </a:r>
          </a:p>
        </p:txBody>
      </p:sp>
      <p:sp>
        <p:nvSpPr>
          <p:cNvPr name="TextBox 13" id="13"/>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41</a:t>
            </a: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923925"/>
            <a:ext cx="12582609" cy="800101"/>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MISE EN PLACE DU VENV</a:t>
            </a:r>
          </a:p>
        </p:txBody>
      </p:sp>
      <p:sp>
        <p:nvSpPr>
          <p:cNvPr name="TextBox 3" id="3"/>
          <p:cNvSpPr txBox="true"/>
          <p:nvPr/>
        </p:nvSpPr>
        <p:spPr>
          <a:xfrm rot="0">
            <a:off x="1028700" y="2401266"/>
            <a:ext cx="16230600" cy="11893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1"/>
                <a:ea typeface="Open Sans 1"/>
                <a:cs typeface="Open Sans 1"/>
                <a:sym typeface="Open Sans 1"/>
              </a:rPr>
              <a:t>Voila, l’outil pour créer un environnement virtuel est installé (l’architecte et les ouvrier·es sont arrivé·es). Il faut maintenant</a:t>
            </a:r>
            <a:r>
              <a:rPr lang="en-US" sz="2300" b="true">
                <a:solidFill>
                  <a:srgbClr val="000000"/>
                </a:solidFill>
                <a:latin typeface="Open Sans 1 Bold"/>
                <a:ea typeface="Open Sans 1 Bold"/>
                <a:cs typeface="Open Sans 1 Bold"/>
                <a:sym typeface="Open Sans 1 Bold"/>
              </a:rPr>
              <a:t> créer le plan</a:t>
            </a:r>
            <a:r>
              <a:rPr lang="en-US" sz="2300">
                <a:solidFill>
                  <a:srgbClr val="000000"/>
                </a:solidFill>
                <a:latin typeface="Open Sans 1"/>
                <a:ea typeface="Open Sans 1"/>
                <a:cs typeface="Open Sans 1"/>
                <a:sym typeface="Open Sans 1"/>
              </a:rPr>
              <a:t> de l’appartement en précisant tout ce dont on a besoin. Ce plan est un </a:t>
            </a:r>
            <a:r>
              <a:rPr lang="en-US" sz="2300" b="true">
                <a:solidFill>
                  <a:srgbClr val="000000"/>
                </a:solidFill>
                <a:latin typeface="Open Sans 1 Bold"/>
                <a:ea typeface="Open Sans 1 Bold"/>
                <a:cs typeface="Open Sans 1 Bold"/>
                <a:sym typeface="Open Sans 1 Bold"/>
              </a:rPr>
              <a:t>fichier .toml</a:t>
            </a:r>
            <a:r>
              <a:rPr lang="en-US" sz="2300">
                <a:solidFill>
                  <a:srgbClr val="000000"/>
                </a:solidFill>
                <a:latin typeface="Open Sans 1"/>
                <a:ea typeface="Open Sans 1"/>
                <a:cs typeface="Open Sans 1"/>
                <a:sym typeface="Open Sans 1"/>
              </a:rPr>
              <a:t> que l’on va fabriquer ensemble.</a:t>
            </a:r>
          </a:p>
        </p:txBody>
      </p:sp>
      <p:sp>
        <p:nvSpPr>
          <p:cNvPr name="TextBox 4" id="4"/>
          <p:cNvSpPr txBox="true"/>
          <p:nvPr/>
        </p:nvSpPr>
        <p:spPr>
          <a:xfrm rot="0">
            <a:off x="1028700" y="4131921"/>
            <a:ext cx="16230600" cy="3892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1"/>
                <a:ea typeface="Open Sans 1"/>
                <a:cs typeface="Open Sans 1"/>
                <a:sym typeface="Open Sans 1"/>
              </a:rPr>
              <a:t>Commencez par </a:t>
            </a:r>
            <a:r>
              <a:rPr lang="en-US" sz="2300" b="true">
                <a:solidFill>
                  <a:srgbClr val="000000"/>
                </a:solidFill>
                <a:latin typeface="Open Sans 1 Bold"/>
                <a:ea typeface="Open Sans 1 Bold"/>
                <a:cs typeface="Open Sans 1 Bold"/>
                <a:sym typeface="Open Sans 1 Bold"/>
              </a:rPr>
              <a:t>ouvrir un éditeur de texte</a:t>
            </a:r>
            <a:r>
              <a:rPr lang="en-US" sz="2300">
                <a:solidFill>
                  <a:srgbClr val="000000"/>
                </a:solidFill>
                <a:latin typeface="Open Sans 1"/>
                <a:ea typeface="Open Sans 1"/>
                <a:cs typeface="Open Sans 1"/>
                <a:sym typeface="Open Sans 1"/>
              </a:rPr>
              <a:t> (bloc-notes par exemple pour Windows).</a:t>
            </a:r>
          </a:p>
        </p:txBody>
      </p:sp>
      <p:sp>
        <p:nvSpPr>
          <p:cNvPr name="TextBox 5" id="5"/>
          <p:cNvSpPr txBox="true"/>
          <p:nvPr/>
        </p:nvSpPr>
        <p:spPr>
          <a:xfrm rot="0">
            <a:off x="1028700" y="5095875"/>
            <a:ext cx="8590131" cy="3892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1"/>
                <a:ea typeface="Open Sans 1"/>
                <a:cs typeface="Open Sans 1"/>
                <a:sym typeface="Open Sans 1"/>
              </a:rPr>
              <a:t>Et dans un fichier vierge, </a:t>
            </a:r>
            <a:r>
              <a:rPr lang="en-US" sz="2300" b="true">
                <a:solidFill>
                  <a:srgbClr val="000000"/>
                </a:solidFill>
                <a:latin typeface="Open Sans 1 Bold"/>
                <a:ea typeface="Open Sans 1 Bold"/>
                <a:cs typeface="Open Sans 1 Bold"/>
                <a:sym typeface="Open Sans 1 Bold"/>
              </a:rPr>
              <a:t>copiez-collez</a:t>
            </a:r>
            <a:r>
              <a:rPr lang="en-US" sz="2300">
                <a:solidFill>
                  <a:srgbClr val="000000"/>
                </a:solidFill>
                <a:latin typeface="Open Sans 1"/>
                <a:ea typeface="Open Sans 1"/>
                <a:cs typeface="Open Sans 1"/>
                <a:sym typeface="Open Sans 1"/>
              </a:rPr>
              <a:t> les lignes suivantes :</a:t>
            </a:r>
          </a:p>
        </p:txBody>
      </p:sp>
      <p:grpSp>
        <p:nvGrpSpPr>
          <p:cNvPr name="Group 6" id="6"/>
          <p:cNvGrpSpPr/>
          <p:nvPr/>
        </p:nvGrpSpPr>
        <p:grpSpPr>
          <a:xfrm rot="0">
            <a:off x="10350654" y="5143500"/>
            <a:ext cx="7121348" cy="4864495"/>
            <a:chOff x="0" y="0"/>
            <a:chExt cx="1875581" cy="1281184"/>
          </a:xfrm>
        </p:grpSpPr>
        <p:sp>
          <p:nvSpPr>
            <p:cNvPr name="Freeform 7" id="7"/>
            <p:cNvSpPr/>
            <p:nvPr/>
          </p:nvSpPr>
          <p:spPr>
            <a:xfrm flipH="false" flipV="false" rot="0">
              <a:off x="0" y="0"/>
              <a:ext cx="1875581" cy="1281184"/>
            </a:xfrm>
            <a:custGeom>
              <a:avLst/>
              <a:gdLst/>
              <a:ahLst/>
              <a:cxnLst/>
              <a:rect r="r" b="b" t="t" l="l"/>
              <a:pathLst>
                <a:path h="1281184" w="1875581">
                  <a:moveTo>
                    <a:pt x="21743" y="0"/>
                  </a:moveTo>
                  <a:lnTo>
                    <a:pt x="1853838" y="0"/>
                  </a:lnTo>
                  <a:cubicBezTo>
                    <a:pt x="1865847" y="0"/>
                    <a:pt x="1875581" y="9735"/>
                    <a:pt x="1875581" y="21743"/>
                  </a:cubicBezTo>
                  <a:lnTo>
                    <a:pt x="1875581" y="1259441"/>
                  </a:lnTo>
                  <a:cubicBezTo>
                    <a:pt x="1875581" y="1265208"/>
                    <a:pt x="1873291" y="1270738"/>
                    <a:pt x="1869213" y="1274816"/>
                  </a:cubicBezTo>
                  <a:cubicBezTo>
                    <a:pt x="1865135" y="1278893"/>
                    <a:pt x="1859605" y="1281184"/>
                    <a:pt x="1853838" y="1281184"/>
                  </a:cubicBezTo>
                  <a:lnTo>
                    <a:pt x="21743" y="1281184"/>
                  </a:lnTo>
                  <a:cubicBezTo>
                    <a:pt x="15976" y="1281184"/>
                    <a:pt x="10446" y="1278893"/>
                    <a:pt x="6368" y="1274816"/>
                  </a:cubicBezTo>
                  <a:cubicBezTo>
                    <a:pt x="2291" y="1270738"/>
                    <a:pt x="0" y="1265208"/>
                    <a:pt x="0" y="1259441"/>
                  </a:cubicBezTo>
                  <a:lnTo>
                    <a:pt x="0" y="21743"/>
                  </a:lnTo>
                  <a:cubicBezTo>
                    <a:pt x="0" y="15976"/>
                    <a:pt x="2291" y="10446"/>
                    <a:pt x="6368" y="6368"/>
                  </a:cubicBezTo>
                  <a:cubicBezTo>
                    <a:pt x="10446" y="2291"/>
                    <a:pt x="15976" y="0"/>
                    <a:pt x="21743" y="0"/>
                  </a:cubicBezTo>
                  <a:close/>
                </a:path>
              </a:pathLst>
            </a:custGeom>
            <a:solidFill>
              <a:srgbClr val="004F7E"/>
            </a:solidFill>
          </p:spPr>
        </p:sp>
        <p:sp>
          <p:nvSpPr>
            <p:cNvPr name="TextBox 8" id="8"/>
            <p:cNvSpPr txBox="true"/>
            <p:nvPr/>
          </p:nvSpPr>
          <p:spPr>
            <a:xfrm>
              <a:off x="0" y="-57150"/>
              <a:ext cx="1875581" cy="1338334"/>
            </a:xfrm>
            <a:prstGeom prst="rect">
              <a:avLst/>
            </a:prstGeom>
          </p:spPr>
          <p:txBody>
            <a:bodyPr anchor="ctr" rtlCol="false" tIns="330200" lIns="330200" bIns="330200" rIns="330200"/>
            <a:lstStyle/>
            <a:p>
              <a:pPr algn="l">
                <a:lnSpc>
                  <a:spcPts val="3779"/>
                </a:lnSpc>
              </a:pPr>
              <a:r>
                <a:rPr lang="en-US" sz="2699">
                  <a:solidFill>
                    <a:srgbClr val="FFFFFF"/>
                  </a:solidFill>
                  <a:latin typeface="Open Sans 1"/>
                  <a:ea typeface="Open Sans 1"/>
                  <a:cs typeface="Open Sans 1"/>
                  <a:sym typeface="Open Sans 1"/>
                </a:rPr>
                <a:t>[project]</a:t>
              </a:r>
            </a:p>
            <a:p>
              <a:pPr algn="l">
                <a:lnSpc>
                  <a:spcPts val="3779"/>
                </a:lnSpc>
              </a:pPr>
              <a:r>
                <a:rPr lang="en-US" sz="2699">
                  <a:solidFill>
                    <a:srgbClr val="FFFFFF"/>
                  </a:solidFill>
                  <a:latin typeface="Open Sans 1"/>
                  <a:ea typeface="Open Sans 1"/>
                  <a:cs typeface="Open Sans 1"/>
                  <a:sym typeface="Open Sans 1"/>
                </a:rPr>
                <a:t>name = "your_project_name"</a:t>
              </a:r>
            </a:p>
            <a:p>
              <a:pPr algn="l">
                <a:lnSpc>
                  <a:spcPts val="3779"/>
                </a:lnSpc>
              </a:pPr>
              <a:r>
                <a:rPr lang="en-US" sz="2699">
                  <a:solidFill>
                    <a:srgbClr val="FFFFFF"/>
                  </a:solidFill>
                  <a:latin typeface="Open Sans 1"/>
                  <a:ea typeface="Open Sans 1"/>
                  <a:cs typeface="Open Sans 1"/>
                  <a:sym typeface="Open Sans 1"/>
                </a:rPr>
                <a:t>version = "0.1.0"</a:t>
              </a:r>
            </a:p>
            <a:p>
              <a:pPr algn="l">
                <a:lnSpc>
                  <a:spcPts val="3779"/>
                </a:lnSpc>
              </a:pPr>
              <a:r>
                <a:rPr lang="en-US" sz="2699">
                  <a:solidFill>
                    <a:srgbClr val="FFFFFF"/>
                  </a:solidFill>
                  <a:latin typeface="Open Sans 1"/>
                  <a:ea typeface="Open Sans 1"/>
                  <a:cs typeface="Open Sans 1"/>
                  <a:sym typeface="Open Sans 1"/>
                </a:rPr>
                <a:t>description = "Add your description here"</a:t>
              </a:r>
            </a:p>
            <a:p>
              <a:pPr algn="l">
                <a:lnSpc>
                  <a:spcPts val="3779"/>
                </a:lnSpc>
              </a:pPr>
              <a:r>
                <a:rPr lang="en-US" sz="2699">
                  <a:solidFill>
                    <a:srgbClr val="FFFFFF"/>
                  </a:solidFill>
                  <a:latin typeface="Open Sans 1"/>
                  <a:ea typeface="Open Sans 1"/>
                  <a:cs typeface="Open Sans 1"/>
                  <a:sym typeface="Open Sans 1"/>
                </a:rPr>
                <a:t>readme = "README.md"</a:t>
              </a:r>
            </a:p>
            <a:p>
              <a:pPr algn="l">
                <a:lnSpc>
                  <a:spcPts val="3779"/>
                </a:lnSpc>
              </a:pPr>
              <a:r>
                <a:rPr lang="en-US" sz="2699">
                  <a:solidFill>
                    <a:srgbClr val="FFFFFF"/>
                  </a:solidFill>
                  <a:latin typeface="Open Sans 1"/>
                  <a:ea typeface="Open Sans 1"/>
                  <a:cs typeface="Open Sans 1"/>
                  <a:sym typeface="Open Sans 1"/>
                </a:rPr>
                <a:t>requires-python = "&gt;=3.12"</a:t>
              </a:r>
            </a:p>
            <a:p>
              <a:pPr algn="l">
                <a:lnSpc>
                  <a:spcPts val="3779"/>
                </a:lnSpc>
              </a:pPr>
              <a:r>
                <a:rPr lang="en-US" sz="2699">
                  <a:solidFill>
                    <a:srgbClr val="FFFFFF"/>
                  </a:solidFill>
                  <a:latin typeface="Open Sans 1"/>
                  <a:ea typeface="Open Sans 1"/>
                  <a:cs typeface="Open Sans 1"/>
                  <a:sym typeface="Open Sans 1"/>
                </a:rPr>
                <a:t>dependencies = [</a:t>
              </a:r>
            </a:p>
            <a:p>
              <a:pPr algn="l">
                <a:lnSpc>
                  <a:spcPts val="3779"/>
                </a:lnSpc>
              </a:pPr>
              <a:r>
                <a:rPr lang="en-US" sz="2699">
                  <a:solidFill>
                    <a:srgbClr val="FFFFFF"/>
                  </a:solidFill>
                  <a:latin typeface="Open Sans 1"/>
                  <a:ea typeface="Open Sans 1"/>
                  <a:cs typeface="Open Sans 1"/>
                  <a:sym typeface="Open Sans 1"/>
                </a:rPr>
                <a:t>    "ultralytics&gt;=8.4.18",</a:t>
              </a:r>
            </a:p>
            <a:p>
              <a:pPr algn="l">
                <a:lnSpc>
                  <a:spcPts val="3779"/>
                </a:lnSpc>
              </a:pPr>
              <a:r>
                <a:rPr lang="en-US" sz="2699">
                  <a:solidFill>
                    <a:srgbClr val="FFFFFF"/>
                  </a:solidFill>
                  <a:latin typeface="Open Sans 1"/>
                  <a:ea typeface="Open Sans 1"/>
                  <a:cs typeface="Open Sans 1"/>
                  <a:sym typeface="Open Sans 1"/>
                </a:rPr>
                <a:t>]</a:t>
              </a:r>
            </a:p>
          </p:txBody>
        </p:sp>
      </p:grpSp>
      <p:sp>
        <p:nvSpPr>
          <p:cNvPr name="TextBox 9" id="9"/>
          <p:cNvSpPr txBox="true"/>
          <p:nvPr/>
        </p:nvSpPr>
        <p:spPr>
          <a:xfrm rot="0">
            <a:off x="1028700" y="7528123"/>
            <a:ext cx="8590131" cy="158940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1"/>
                <a:ea typeface="Open Sans 1"/>
                <a:cs typeface="Open Sans 1"/>
                <a:sym typeface="Open Sans 1"/>
              </a:rPr>
              <a:t>Vous pouvez modifier le nom de votre projet mais il ne peux pas y avoir d’espace dedans, ainsi que la description de votre projet, dans lequel il peut y avoir des espaces (c’est même recommandé 😜).</a:t>
            </a:r>
          </a:p>
        </p:txBody>
      </p:sp>
      <p:sp>
        <p:nvSpPr>
          <p:cNvPr name="TextBox 10" id="10"/>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42</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8466193"/>
            <a:ext cx="4426687" cy="1820807"/>
          </a:xfrm>
          <a:custGeom>
            <a:avLst/>
            <a:gdLst/>
            <a:ahLst/>
            <a:cxnLst/>
            <a:rect r="r" b="b" t="t" l="l"/>
            <a:pathLst>
              <a:path h="1820807" w="4426687">
                <a:moveTo>
                  <a:pt x="0" y="0"/>
                </a:moveTo>
                <a:lnTo>
                  <a:pt x="4426687" y="0"/>
                </a:lnTo>
                <a:lnTo>
                  <a:pt x="4426687" y="1820807"/>
                </a:lnTo>
                <a:lnTo>
                  <a:pt x="0" y="1820807"/>
                </a:lnTo>
                <a:lnTo>
                  <a:pt x="0" y="0"/>
                </a:lnTo>
                <a:close/>
              </a:path>
            </a:pathLst>
          </a:custGeom>
          <a:blipFill>
            <a:blip r:embed="rId2"/>
            <a:stretch>
              <a:fillRect l="0" t="-36753" r="0" b="0"/>
            </a:stretch>
          </a:blipFill>
        </p:spPr>
      </p:sp>
      <p:grpSp>
        <p:nvGrpSpPr>
          <p:cNvPr name="Group 3" id="3"/>
          <p:cNvGrpSpPr/>
          <p:nvPr/>
        </p:nvGrpSpPr>
        <p:grpSpPr>
          <a:xfrm rot="0">
            <a:off x="1095375" y="9183080"/>
            <a:ext cx="1859303" cy="908415"/>
            <a:chOff x="0" y="0"/>
            <a:chExt cx="2479070" cy="1211220"/>
          </a:xfrm>
        </p:grpSpPr>
        <p:sp>
          <p:nvSpPr>
            <p:cNvPr name="Freeform 4" id="4"/>
            <p:cNvSpPr/>
            <p:nvPr/>
          </p:nvSpPr>
          <p:spPr>
            <a:xfrm flipH="false" flipV="false" rot="0">
              <a:off x="0" y="21041"/>
              <a:ext cx="181375" cy="815392"/>
            </a:xfrm>
            <a:custGeom>
              <a:avLst/>
              <a:gdLst/>
              <a:ahLst/>
              <a:cxnLst/>
              <a:rect r="r" b="b" t="t" l="l"/>
              <a:pathLst>
                <a:path h="815392" w="181375">
                  <a:moveTo>
                    <a:pt x="0" y="0"/>
                  </a:moveTo>
                  <a:lnTo>
                    <a:pt x="181375" y="0"/>
                  </a:lnTo>
                  <a:lnTo>
                    <a:pt x="181375" y="815392"/>
                  </a:lnTo>
                  <a:lnTo>
                    <a:pt x="0" y="81539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267134" y="11134"/>
              <a:ext cx="599392" cy="825296"/>
            </a:xfrm>
            <a:custGeom>
              <a:avLst/>
              <a:gdLst/>
              <a:ahLst/>
              <a:cxnLst/>
              <a:rect r="r" b="b" t="t" l="l"/>
              <a:pathLst>
                <a:path h="825296" w="599392">
                  <a:moveTo>
                    <a:pt x="0" y="0"/>
                  </a:moveTo>
                  <a:lnTo>
                    <a:pt x="599393" y="0"/>
                  </a:lnTo>
                  <a:lnTo>
                    <a:pt x="599393" y="825296"/>
                  </a:lnTo>
                  <a:lnTo>
                    <a:pt x="0" y="82529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 id="6"/>
            <p:cNvGrpSpPr>
              <a:grpSpLocks noChangeAspect="true"/>
            </p:cNvGrpSpPr>
            <p:nvPr/>
          </p:nvGrpSpPr>
          <p:grpSpPr>
            <a:xfrm rot="0">
              <a:off x="4482" y="1163648"/>
              <a:ext cx="1701915" cy="3645"/>
              <a:chOff x="0" y="0"/>
              <a:chExt cx="5928627" cy="12700"/>
            </a:xfrm>
          </p:grpSpPr>
          <p:sp>
            <p:nvSpPr>
              <p:cNvPr name="Freeform 7" id="7"/>
              <p:cNvSpPr/>
              <p:nvPr/>
            </p:nvSpPr>
            <p:spPr>
              <a:xfrm flipH="false" flipV="false" rot="0">
                <a:off x="0" y="0"/>
                <a:ext cx="5928614" cy="12700"/>
              </a:xfrm>
              <a:custGeom>
                <a:avLst/>
                <a:gdLst/>
                <a:ahLst/>
                <a:cxnLst/>
                <a:rect r="r" b="b" t="t" l="l"/>
                <a:pathLst>
                  <a:path h="12700" w="5928614">
                    <a:moveTo>
                      <a:pt x="0" y="0"/>
                    </a:moveTo>
                    <a:lnTo>
                      <a:pt x="5928614" y="0"/>
                    </a:lnTo>
                    <a:lnTo>
                      <a:pt x="5928614" y="12700"/>
                    </a:lnTo>
                    <a:lnTo>
                      <a:pt x="0" y="12700"/>
                    </a:lnTo>
                    <a:close/>
                  </a:path>
                </a:pathLst>
              </a:custGeom>
              <a:solidFill>
                <a:srgbClr val="FFFFFF"/>
              </a:solidFill>
            </p:spPr>
          </p:sp>
        </p:grpSp>
        <p:sp>
          <p:nvSpPr>
            <p:cNvPr name="Freeform 8" id="8"/>
            <p:cNvSpPr/>
            <p:nvPr/>
          </p:nvSpPr>
          <p:spPr>
            <a:xfrm flipH="false" flipV="false" rot="0">
              <a:off x="4482" y="884365"/>
              <a:ext cx="2474586" cy="3645"/>
            </a:xfrm>
            <a:custGeom>
              <a:avLst/>
              <a:gdLst/>
              <a:ahLst/>
              <a:cxnLst/>
              <a:rect r="r" b="b" t="t" l="l"/>
              <a:pathLst>
                <a:path h="3645" w="2474586">
                  <a:moveTo>
                    <a:pt x="0" y="0"/>
                  </a:moveTo>
                  <a:lnTo>
                    <a:pt x="2474586" y="0"/>
                  </a:lnTo>
                  <a:lnTo>
                    <a:pt x="2474586" y="3645"/>
                  </a:lnTo>
                  <a:lnTo>
                    <a:pt x="0" y="36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12873" y="938885"/>
              <a:ext cx="2466197" cy="138709"/>
            </a:xfrm>
            <a:custGeom>
              <a:avLst/>
              <a:gdLst/>
              <a:ahLst/>
              <a:cxnLst/>
              <a:rect r="r" b="b" t="t" l="l"/>
              <a:pathLst>
                <a:path h="138709" w="2466197">
                  <a:moveTo>
                    <a:pt x="0" y="0"/>
                  </a:moveTo>
                  <a:lnTo>
                    <a:pt x="2466197" y="0"/>
                  </a:lnTo>
                  <a:lnTo>
                    <a:pt x="2466197" y="138709"/>
                  </a:lnTo>
                  <a:lnTo>
                    <a:pt x="0" y="1387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0">
              <a:off x="917888" y="0"/>
              <a:ext cx="1538088" cy="846738"/>
            </a:xfrm>
            <a:custGeom>
              <a:avLst/>
              <a:gdLst/>
              <a:ahLst/>
              <a:cxnLst/>
              <a:rect r="r" b="b" t="t" l="l"/>
              <a:pathLst>
                <a:path h="846738" w="1538088">
                  <a:moveTo>
                    <a:pt x="0" y="0"/>
                  </a:moveTo>
                  <a:lnTo>
                    <a:pt x="1538088" y="0"/>
                  </a:lnTo>
                  <a:lnTo>
                    <a:pt x="1538088" y="846738"/>
                  </a:lnTo>
                  <a:lnTo>
                    <a:pt x="0" y="84673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1" id="11"/>
            <p:cNvSpPr/>
            <p:nvPr/>
          </p:nvSpPr>
          <p:spPr>
            <a:xfrm flipH="false" flipV="false" rot="0">
              <a:off x="1744535" y="1127203"/>
              <a:ext cx="728862" cy="84017"/>
            </a:xfrm>
            <a:custGeom>
              <a:avLst/>
              <a:gdLst/>
              <a:ahLst/>
              <a:cxnLst/>
              <a:rect r="r" b="b" t="t" l="l"/>
              <a:pathLst>
                <a:path h="84017" w="728862">
                  <a:moveTo>
                    <a:pt x="0" y="0"/>
                  </a:moveTo>
                  <a:lnTo>
                    <a:pt x="728862" y="0"/>
                  </a:lnTo>
                  <a:lnTo>
                    <a:pt x="728862" y="84017"/>
                  </a:lnTo>
                  <a:lnTo>
                    <a:pt x="0" y="8401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sp>
        <p:nvSpPr>
          <p:cNvPr name="Freeform 12" id="12"/>
          <p:cNvSpPr/>
          <p:nvPr/>
        </p:nvSpPr>
        <p:spPr>
          <a:xfrm flipH="false" flipV="false" rot="0">
            <a:off x="8539986" y="4473434"/>
            <a:ext cx="8838116" cy="5534870"/>
          </a:xfrm>
          <a:custGeom>
            <a:avLst/>
            <a:gdLst/>
            <a:ahLst/>
            <a:cxnLst/>
            <a:rect r="r" b="b" t="t" l="l"/>
            <a:pathLst>
              <a:path h="5534870" w="8838116">
                <a:moveTo>
                  <a:pt x="0" y="0"/>
                </a:moveTo>
                <a:lnTo>
                  <a:pt x="8838116" y="0"/>
                </a:lnTo>
                <a:lnTo>
                  <a:pt x="8838116" y="5534871"/>
                </a:lnTo>
                <a:lnTo>
                  <a:pt x="0" y="5534871"/>
                </a:lnTo>
                <a:lnTo>
                  <a:pt x="0" y="0"/>
                </a:lnTo>
                <a:close/>
              </a:path>
            </a:pathLst>
          </a:custGeom>
          <a:blipFill>
            <a:blip r:embed="rId15"/>
            <a:stretch>
              <a:fillRect l="0" t="0" r="0" b="0"/>
            </a:stretch>
          </a:blipFill>
        </p:spPr>
      </p:sp>
      <p:sp>
        <p:nvSpPr>
          <p:cNvPr name="Freeform 13" id="13"/>
          <p:cNvSpPr/>
          <p:nvPr/>
        </p:nvSpPr>
        <p:spPr>
          <a:xfrm flipH="true" flipV="true" rot="-8844638">
            <a:off x="6925315" y="8055068"/>
            <a:ext cx="2239630" cy="1856857"/>
          </a:xfrm>
          <a:custGeom>
            <a:avLst/>
            <a:gdLst/>
            <a:ahLst/>
            <a:cxnLst/>
            <a:rect r="r" b="b" t="t" l="l"/>
            <a:pathLst>
              <a:path h="1856857" w="2239630">
                <a:moveTo>
                  <a:pt x="2239631" y="1856857"/>
                </a:moveTo>
                <a:lnTo>
                  <a:pt x="0" y="1856857"/>
                </a:lnTo>
                <a:lnTo>
                  <a:pt x="0" y="0"/>
                </a:lnTo>
                <a:lnTo>
                  <a:pt x="2239631" y="0"/>
                </a:lnTo>
                <a:lnTo>
                  <a:pt x="2239631" y="1856857"/>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4" id="14"/>
          <p:cNvSpPr/>
          <p:nvPr/>
        </p:nvSpPr>
        <p:spPr>
          <a:xfrm flipH="false" flipV="true" rot="-1339428">
            <a:off x="6388088" y="7167137"/>
            <a:ext cx="2219841" cy="1840450"/>
          </a:xfrm>
          <a:custGeom>
            <a:avLst/>
            <a:gdLst/>
            <a:ahLst/>
            <a:cxnLst/>
            <a:rect r="r" b="b" t="t" l="l"/>
            <a:pathLst>
              <a:path h="1840450" w="2219841">
                <a:moveTo>
                  <a:pt x="0" y="1840450"/>
                </a:moveTo>
                <a:lnTo>
                  <a:pt x="2219841" y="1840450"/>
                </a:lnTo>
                <a:lnTo>
                  <a:pt x="2219841" y="0"/>
                </a:lnTo>
                <a:lnTo>
                  <a:pt x="0" y="0"/>
                </a:lnTo>
                <a:lnTo>
                  <a:pt x="0" y="1840450"/>
                </a:lnTo>
                <a:close/>
              </a:path>
            </a:pathLst>
          </a:custGeom>
          <a:blipFill>
            <a:blip r:embed="rId18">
              <a:extLst>
                <a:ext uri="{96DAC541-7B7A-43D3-8B79-37D633B846F1}">
                  <asvg:svgBlip xmlns:asvg="http://schemas.microsoft.com/office/drawing/2016/SVG/main" r:embed="rId19"/>
                </a:ext>
              </a:extLst>
            </a:blip>
            <a:stretch>
              <a:fillRect l="0" t="0" r="0" b="0"/>
            </a:stretch>
          </a:blipFill>
        </p:spPr>
      </p:sp>
      <p:grpSp>
        <p:nvGrpSpPr>
          <p:cNvPr name="Group 15" id="15"/>
          <p:cNvGrpSpPr/>
          <p:nvPr/>
        </p:nvGrpSpPr>
        <p:grpSpPr>
          <a:xfrm rot="0">
            <a:off x="14787194" y="9586118"/>
            <a:ext cx="1267035" cy="460907"/>
            <a:chOff x="0" y="0"/>
            <a:chExt cx="346851" cy="126173"/>
          </a:xfrm>
        </p:grpSpPr>
        <p:sp>
          <p:nvSpPr>
            <p:cNvPr name="Freeform 16" id="16"/>
            <p:cNvSpPr/>
            <p:nvPr/>
          </p:nvSpPr>
          <p:spPr>
            <a:xfrm flipH="false" flipV="false" rot="0">
              <a:off x="0" y="0"/>
              <a:ext cx="346851" cy="126173"/>
            </a:xfrm>
            <a:custGeom>
              <a:avLst/>
              <a:gdLst/>
              <a:ahLst/>
              <a:cxnLst/>
              <a:rect r="r" b="b" t="t" l="l"/>
              <a:pathLst>
                <a:path h="126173" w="346851">
                  <a:moveTo>
                    <a:pt x="30551" y="0"/>
                  </a:moveTo>
                  <a:lnTo>
                    <a:pt x="316299" y="0"/>
                  </a:lnTo>
                  <a:cubicBezTo>
                    <a:pt x="333172" y="0"/>
                    <a:pt x="346851" y="13678"/>
                    <a:pt x="346851" y="30551"/>
                  </a:cubicBezTo>
                  <a:lnTo>
                    <a:pt x="346851" y="95622"/>
                  </a:lnTo>
                  <a:cubicBezTo>
                    <a:pt x="346851" y="112495"/>
                    <a:pt x="333172" y="126173"/>
                    <a:pt x="316299" y="126173"/>
                  </a:cubicBezTo>
                  <a:lnTo>
                    <a:pt x="30551" y="126173"/>
                  </a:lnTo>
                  <a:cubicBezTo>
                    <a:pt x="13678" y="126173"/>
                    <a:pt x="0" y="112495"/>
                    <a:pt x="0" y="95622"/>
                  </a:cubicBezTo>
                  <a:lnTo>
                    <a:pt x="0" y="30551"/>
                  </a:lnTo>
                  <a:cubicBezTo>
                    <a:pt x="0" y="13678"/>
                    <a:pt x="13678" y="0"/>
                    <a:pt x="30551" y="0"/>
                  </a:cubicBezTo>
                  <a:close/>
                </a:path>
              </a:pathLst>
            </a:custGeom>
            <a:ln w="47625" cap="sq">
              <a:solidFill>
                <a:srgbClr val="FF3131"/>
              </a:solidFill>
              <a:prstDash val="solid"/>
              <a:miter/>
            </a:ln>
          </p:spPr>
        </p:sp>
        <p:sp>
          <p:nvSpPr>
            <p:cNvPr name="TextBox 17" id="17"/>
            <p:cNvSpPr txBox="true"/>
            <p:nvPr/>
          </p:nvSpPr>
          <p:spPr>
            <a:xfrm>
              <a:off x="0" y="-47625"/>
              <a:ext cx="346851" cy="173798"/>
            </a:xfrm>
            <a:prstGeom prst="rect">
              <a:avLst/>
            </a:prstGeom>
          </p:spPr>
          <p:txBody>
            <a:bodyPr anchor="ctr" rtlCol="false" tIns="50800" lIns="50800" bIns="50800" rIns="50800"/>
            <a:lstStyle/>
            <a:p>
              <a:pPr algn="ctr">
                <a:lnSpc>
                  <a:spcPts val="3499"/>
                </a:lnSpc>
              </a:pPr>
            </a:p>
          </p:txBody>
        </p:sp>
      </p:grpSp>
      <p:grpSp>
        <p:nvGrpSpPr>
          <p:cNvPr name="Group 18" id="18"/>
          <p:cNvGrpSpPr/>
          <p:nvPr/>
        </p:nvGrpSpPr>
        <p:grpSpPr>
          <a:xfrm rot="0">
            <a:off x="11082520" y="6096980"/>
            <a:ext cx="1876524" cy="1825942"/>
            <a:chOff x="0" y="0"/>
            <a:chExt cx="494229" cy="480907"/>
          </a:xfrm>
        </p:grpSpPr>
        <p:sp>
          <p:nvSpPr>
            <p:cNvPr name="Freeform 19" id="19"/>
            <p:cNvSpPr/>
            <p:nvPr/>
          </p:nvSpPr>
          <p:spPr>
            <a:xfrm flipH="false" flipV="false" rot="0">
              <a:off x="0" y="0"/>
              <a:ext cx="494229" cy="480907"/>
            </a:xfrm>
            <a:custGeom>
              <a:avLst/>
              <a:gdLst/>
              <a:ahLst/>
              <a:cxnLst/>
              <a:rect r="r" b="b" t="t" l="l"/>
              <a:pathLst>
                <a:path h="480907" w="494229">
                  <a:moveTo>
                    <a:pt x="0" y="0"/>
                  </a:moveTo>
                  <a:lnTo>
                    <a:pt x="494229" y="0"/>
                  </a:lnTo>
                  <a:lnTo>
                    <a:pt x="494229" y="480907"/>
                  </a:lnTo>
                  <a:lnTo>
                    <a:pt x="0" y="480907"/>
                  </a:lnTo>
                  <a:close/>
                </a:path>
              </a:pathLst>
            </a:custGeom>
            <a:ln w="38100" cap="sq">
              <a:solidFill>
                <a:srgbClr val="FF66C4"/>
              </a:solidFill>
              <a:prstDash val="solid"/>
              <a:miter/>
            </a:ln>
          </p:spPr>
        </p:sp>
        <p:sp>
          <p:nvSpPr>
            <p:cNvPr name="TextBox 20" id="20"/>
            <p:cNvSpPr txBox="true"/>
            <p:nvPr/>
          </p:nvSpPr>
          <p:spPr>
            <a:xfrm>
              <a:off x="0" y="-47625"/>
              <a:ext cx="494229" cy="528532"/>
            </a:xfrm>
            <a:prstGeom prst="rect">
              <a:avLst/>
            </a:prstGeom>
          </p:spPr>
          <p:txBody>
            <a:bodyPr anchor="ctr" rtlCol="false" tIns="50800" lIns="50800" bIns="50800" rIns="50800"/>
            <a:lstStyle/>
            <a:p>
              <a:pPr algn="ctr">
                <a:lnSpc>
                  <a:spcPts val="3499"/>
                </a:lnSpc>
              </a:pPr>
            </a:p>
          </p:txBody>
        </p:sp>
      </p:grpSp>
      <p:sp>
        <p:nvSpPr>
          <p:cNvPr name="TextBox 21" id="21"/>
          <p:cNvSpPr txBox="true"/>
          <p:nvPr/>
        </p:nvSpPr>
        <p:spPr>
          <a:xfrm rot="0">
            <a:off x="1028700" y="923925"/>
            <a:ext cx="12582609" cy="800101"/>
          </a:xfrm>
          <a:prstGeom prst="rect">
            <a:avLst/>
          </a:prstGeom>
        </p:spPr>
        <p:txBody>
          <a:bodyPr anchor="t" rtlCol="false" tIns="0" lIns="0" bIns="0" rIns="0">
            <a:spAutoFit/>
          </a:bodyPr>
          <a:lstStyle/>
          <a:p>
            <a:pPr algn="l">
              <a:lnSpc>
                <a:spcPts val="6000"/>
              </a:lnSpc>
            </a:pPr>
            <a:r>
              <a:rPr lang="en-US" sz="6000" b="true">
                <a:solidFill>
                  <a:srgbClr val="000000"/>
                </a:solidFill>
                <a:latin typeface="Oswald Bold"/>
                <a:ea typeface="Oswald Bold"/>
                <a:cs typeface="Oswald Bold"/>
                <a:sym typeface="Oswald Bold"/>
              </a:rPr>
              <a:t>MISE EN PLACE DU VENV</a:t>
            </a:r>
          </a:p>
        </p:txBody>
      </p:sp>
      <p:sp>
        <p:nvSpPr>
          <p:cNvPr name="TextBox 22" id="22"/>
          <p:cNvSpPr txBox="true"/>
          <p:nvPr/>
        </p:nvSpPr>
        <p:spPr>
          <a:xfrm rot="0">
            <a:off x="1028700" y="2313538"/>
            <a:ext cx="16230600" cy="1949450"/>
          </a:xfrm>
          <a:prstGeom prst="rect">
            <a:avLst/>
          </a:prstGeom>
        </p:spPr>
        <p:txBody>
          <a:bodyPr anchor="t" rtlCol="false" tIns="0" lIns="0" bIns="0" rIns="0">
            <a:spAutoFit/>
          </a:bodyPr>
          <a:lstStyle/>
          <a:p>
            <a:pPr algn="just">
              <a:lnSpc>
                <a:spcPts val="3910"/>
              </a:lnSpc>
            </a:pPr>
            <a:r>
              <a:rPr lang="en-US" sz="2300">
                <a:solidFill>
                  <a:srgbClr val="000000"/>
                </a:solidFill>
                <a:latin typeface="Open Sans 1"/>
                <a:ea typeface="Open Sans 1"/>
                <a:cs typeface="Open Sans 1"/>
                <a:sym typeface="Open Sans 1"/>
              </a:rPr>
              <a:t>Ensuite faites “</a:t>
            </a:r>
            <a:r>
              <a:rPr lang="en-US" b="true" sz="2300" i="true">
                <a:solidFill>
                  <a:srgbClr val="000000"/>
                </a:solidFill>
                <a:latin typeface="Open Sans 1 Bold Italics"/>
                <a:ea typeface="Open Sans 1 Bold Italics"/>
                <a:cs typeface="Open Sans 1 Bold Italics"/>
                <a:sym typeface="Open Sans 1 Bold Italics"/>
              </a:rPr>
              <a:t>Enregistrez sous</a:t>
            </a:r>
            <a:r>
              <a:rPr lang="en-US" sz="2300">
                <a:solidFill>
                  <a:srgbClr val="000000"/>
                </a:solidFill>
                <a:latin typeface="Open Sans 1"/>
                <a:ea typeface="Open Sans 1"/>
                <a:cs typeface="Open Sans 1"/>
                <a:sym typeface="Open Sans 1"/>
              </a:rPr>
              <a:t>” :</a:t>
            </a:r>
          </a:p>
          <a:p>
            <a:pPr algn="l" marL="496571" indent="-248285" lvl="1">
              <a:lnSpc>
                <a:spcPts val="3910"/>
              </a:lnSpc>
              <a:buFont typeface="Arial"/>
              <a:buChar char="•"/>
            </a:pPr>
            <a:r>
              <a:rPr lang="en-US" sz="2300">
                <a:solidFill>
                  <a:srgbClr val="000000"/>
                </a:solidFill>
                <a:latin typeface="Open Sans 1"/>
                <a:ea typeface="Open Sans 1"/>
                <a:cs typeface="Open Sans 1"/>
                <a:sym typeface="Open Sans 1"/>
              </a:rPr>
              <a:t>allez dans votre </a:t>
            </a:r>
            <a:r>
              <a:rPr lang="en-US" b="true" sz="2300" i="true">
                <a:solidFill>
                  <a:srgbClr val="FF66C4"/>
                </a:solidFill>
                <a:latin typeface="Open Sans 1 Bold Italics"/>
                <a:ea typeface="Open Sans 1 Bold Italics"/>
                <a:cs typeface="Open Sans 1 Bold Italics"/>
                <a:sym typeface="Open Sans 1 Bold Italics"/>
              </a:rPr>
              <a:t>répertoire de travail</a:t>
            </a:r>
            <a:r>
              <a:rPr lang="en-US" sz="2300">
                <a:solidFill>
                  <a:srgbClr val="000000"/>
                </a:solidFill>
                <a:latin typeface="Open Sans 1"/>
                <a:ea typeface="Open Sans 1"/>
                <a:cs typeface="Open Sans 1"/>
                <a:sym typeface="Open Sans 1"/>
              </a:rPr>
              <a:t> (là où vous aviez extrait votre archive .zip de Roboflow)</a:t>
            </a:r>
          </a:p>
          <a:p>
            <a:pPr algn="l" marL="496571" indent="-248285" lvl="1">
              <a:lnSpc>
                <a:spcPts val="3910"/>
              </a:lnSpc>
              <a:buFont typeface="Arial"/>
              <a:buChar char="•"/>
            </a:pPr>
            <a:r>
              <a:rPr lang="en-US" sz="2300">
                <a:solidFill>
                  <a:srgbClr val="000000"/>
                </a:solidFill>
                <a:latin typeface="Open Sans 1"/>
                <a:ea typeface="Open Sans 1"/>
                <a:cs typeface="Open Sans 1"/>
                <a:sym typeface="Open Sans 1"/>
              </a:rPr>
              <a:t>dans </a:t>
            </a:r>
            <a:r>
              <a:rPr lang="en-US" b="true" sz="2300" i="true">
                <a:solidFill>
                  <a:srgbClr val="0CC0DF"/>
                </a:solidFill>
                <a:latin typeface="Open Sans 1 Bold Italics"/>
                <a:ea typeface="Open Sans 1 Bold Italics"/>
                <a:cs typeface="Open Sans 1 Bold Italics"/>
                <a:sym typeface="Open Sans 1 Bold Italics"/>
              </a:rPr>
              <a:t>Type</a:t>
            </a:r>
            <a:r>
              <a:rPr lang="en-US" b="true" sz="2300">
                <a:solidFill>
                  <a:srgbClr val="0CC0DF"/>
                </a:solidFill>
                <a:latin typeface="Open Sans 1 Bold"/>
                <a:ea typeface="Open Sans 1 Bold"/>
                <a:cs typeface="Open Sans 1 Bold"/>
                <a:sym typeface="Open Sans 1 Bold"/>
              </a:rPr>
              <a:t> </a:t>
            </a:r>
            <a:r>
              <a:rPr lang="en-US" sz="2300">
                <a:solidFill>
                  <a:srgbClr val="000000"/>
                </a:solidFill>
                <a:latin typeface="Open Sans 1"/>
                <a:ea typeface="Open Sans 1"/>
                <a:cs typeface="Open Sans 1"/>
                <a:sym typeface="Open Sans 1"/>
              </a:rPr>
              <a:t>sélectionnez “Tous les fichiers (*.*)” </a:t>
            </a:r>
          </a:p>
          <a:p>
            <a:pPr algn="l" marL="496571" indent="-248285" lvl="1">
              <a:lnSpc>
                <a:spcPts val="3910"/>
              </a:lnSpc>
              <a:buFont typeface="Arial"/>
              <a:buChar char="•"/>
            </a:pPr>
            <a:r>
              <a:rPr lang="en-US" sz="2300">
                <a:solidFill>
                  <a:srgbClr val="000000"/>
                </a:solidFill>
                <a:latin typeface="Open Sans 1"/>
                <a:ea typeface="Open Sans 1"/>
                <a:cs typeface="Open Sans 1"/>
                <a:sym typeface="Open Sans 1"/>
              </a:rPr>
              <a:t>dans </a:t>
            </a:r>
            <a:r>
              <a:rPr lang="en-US" b="true" sz="2300" i="true">
                <a:solidFill>
                  <a:srgbClr val="00BF63"/>
                </a:solidFill>
                <a:latin typeface="Open Sans 1 Bold Italics"/>
                <a:ea typeface="Open Sans 1 Bold Italics"/>
                <a:cs typeface="Open Sans 1 Bold Italics"/>
                <a:sym typeface="Open Sans 1 Bold Italics"/>
              </a:rPr>
              <a:t>Nom du fichier</a:t>
            </a:r>
            <a:r>
              <a:rPr lang="en-US" sz="2300">
                <a:solidFill>
                  <a:srgbClr val="000000"/>
                </a:solidFill>
                <a:latin typeface="Open Sans 1"/>
                <a:ea typeface="Open Sans 1"/>
                <a:cs typeface="Open Sans 1"/>
                <a:sym typeface="Open Sans 1"/>
              </a:rPr>
              <a:t> écrivez “pyproject.toml” (ce nom doit être exact, il ne peut pas être différent).</a:t>
            </a:r>
          </a:p>
        </p:txBody>
      </p:sp>
      <p:sp>
        <p:nvSpPr>
          <p:cNvPr name="TextBox 23" id="23"/>
          <p:cNvSpPr txBox="true"/>
          <p:nvPr/>
        </p:nvSpPr>
        <p:spPr>
          <a:xfrm rot="0">
            <a:off x="1028700" y="4908550"/>
            <a:ext cx="3397987" cy="389255"/>
          </a:xfrm>
          <a:prstGeom prst="rect">
            <a:avLst/>
          </a:prstGeom>
        </p:spPr>
        <p:txBody>
          <a:bodyPr anchor="t" rtlCol="false" tIns="0" lIns="0" bIns="0" rIns="0">
            <a:spAutoFit/>
          </a:bodyPr>
          <a:lstStyle/>
          <a:p>
            <a:pPr algn="just">
              <a:lnSpc>
                <a:spcPts val="3220"/>
              </a:lnSpc>
            </a:pPr>
            <a:r>
              <a:rPr lang="en-US" sz="2300">
                <a:solidFill>
                  <a:srgbClr val="000000"/>
                </a:solidFill>
                <a:latin typeface="Open Sans 1"/>
                <a:ea typeface="Open Sans 1"/>
                <a:cs typeface="Open Sans 1"/>
                <a:sym typeface="Open Sans 1"/>
              </a:rPr>
              <a:t>Et enfin, </a:t>
            </a:r>
            <a:r>
              <a:rPr lang="en-US" sz="2300" b="true">
                <a:solidFill>
                  <a:srgbClr val="FF3131"/>
                </a:solidFill>
                <a:latin typeface="Open Sans 1 Bold"/>
                <a:ea typeface="Open Sans 1 Bold"/>
                <a:cs typeface="Open Sans 1 Bold"/>
                <a:sym typeface="Open Sans 1 Bold"/>
              </a:rPr>
              <a:t>enregistrez</a:t>
            </a:r>
            <a:r>
              <a:rPr lang="en-US" sz="2300">
                <a:solidFill>
                  <a:srgbClr val="000000"/>
                </a:solidFill>
                <a:latin typeface="Open Sans 1"/>
                <a:ea typeface="Open Sans 1"/>
                <a:cs typeface="Open Sans 1"/>
                <a:sym typeface="Open Sans 1"/>
              </a:rPr>
              <a:t>.</a:t>
            </a:r>
          </a:p>
        </p:txBody>
      </p:sp>
      <p:grpSp>
        <p:nvGrpSpPr>
          <p:cNvPr name="Group 24" id="24"/>
          <p:cNvGrpSpPr/>
          <p:nvPr/>
        </p:nvGrpSpPr>
        <p:grpSpPr>
          <a:xfrm rot="0">
            <a:off x="11197009" y="4956175"/>
            <a:ext cx="1194128" cy="309507"/>
            <a:chOff x="0" y="0"/>
            <a:chExt cx="314503" cy="81516"/>
          </a:xfrm>
        </p:grpSpPr>
        <p:sp>
          <p:nvSpPr>
            <p:cNvPr name="Freeform 25" id="25"/>
            <p:cNvSpPr/>
            <p:nvPr/>
          </p:nvSpPr>
          <p:spPr>
            <a:xfrm flipH="false" flipV="false" rot="0">
              <a:off x="0" y="0"/>
              <a:ext cx="314503" cy="81516"/>
            </a:xfrm>
            <a:custGeom>
              <a:avLst/>
              <a:gdLst/>
              <a:ahLst/>
              <a:cxnLst/>
              <a:rect r="r" b="b" t="t" l="l"/>
              <a:pathLst>
                <a:path h="81516" w="314503">
                  <a:moveTo>
                    <a:pt x="0" y="0"/>
                  </a:moveTo>
                  <a:lnTo>
                    <a:pt x="314503" y="0"/>
                  </a:lnTo>
                  <a:lnTo>
                    <a:pt x="314503" y="81516"/>
                  </a:lnTo>
                  <a:lnTo>
                    <a:pt x="0" y="81516"/>
                  </a:lnTo>
                  <a:close/>
                </a:path>
              </a:pathLst>
            </a:custGeom>
            <a:ln w="38100" cap="sq">
              <a:solidFill>
                <a:srgbClr val="FF66C4"/>
              </a:solidFill>
              <a:prstDash val="solid"/>
              <a:miter/>
            </a:ln>
          </p:spPr>
        </p:sp>
        <p:sp>
          <p:nvSpPr>
            <p:cNvPr name="TextBox 26" id="26"/>
            <p:cNvSpPr txBox="true"/>
            <p:nvPr/>
          </p:nvSpPr>
          <p:spPr>
            <a:xfrm>
              <a:off x="0" y="-47625"/>
              <a:ext cx="314503" cy="129141"/>
            </a:xfrm>
            <a:prstGeom prst="rect">
              <a:avLst/>
            </a:prstGeom>
          </p:spPr>
          <p:txBody>
            <a:bodyPr anchor="ctr" rtlCol="false" tIns="50800" lIns="50800" bIns="50800" rIns="50800"/>
            <a:lstStyle/>
            <a:p>
              <a:pPr algn="ctr">
                <a:lnSpc>
                  <a:spcPts val="3499"/>
                </a:lnSpc>
              </a:pPr>
            </a:p>
          </p:txBody>
        </p:sp>
      </p:grpSp>
      <p:sp>
        <p:nvSpPr>
          <p:cNvPr name="TextBox 27" id="27"/>
          <p:cNvSpPr txBox="true"/>
          <p:nvPr/>
        </p:nvSpPr>
        <p:spPr>
          <a:xfrm rot="0">
            <a:off x="17625516" y="9786441"/>
            <a:ext cx="152400" cy="200025"/>
          </a:xfrm>
          <a:prstGeom prst="rect">
            <a:avLst/>
          </a:prstGeom>
        </p:spPr>
        <p:txBody>
          <a:bodyPr anchor="t" rtlCol="false" tIns="0" lIns="0" bIns="0" rIns="0" wrap="none">
            <a:spAutoFit/>
          </a:bodyPr>
          <a:lstStyle/>
          <a:p>
            <a:pPr algn="ctr">
              <a:lnSpc>
                <a:spcPts val="2800"/>
              </a:lnSpc>
              <a:spcBef>
                <a:spcPct val="0"/>
              </a:spcBef>
            </a:pPr>
            <a:r>
              <a:rPr lang="en-US" sz="2000">
                <a:solidFill>
                  <a:srgbClr val="000000"/>
                </a:solidFill>
                <a:latin typeface="Open Sans 1"/>
                <a:ea typeface="Open Sans 1"/>
                <a:cs typeface="Open Sans 1"/>
                <a:sym typeface="Open Sans 1"/>
              </a:rPr>
              <a:t>43</a:t>
            </a:r>
          </a:p>
        </p:txBody>
      </p:sp>
      <p:sp>
        <p:nvSpPr>
          <p:cNvPr name="Freeform 28" id="28"/>
          <p:cNvSpPr/>
          <p:nvPr/>
        </p:nvSpPr>
        <p:spPr>
          <a:xfrm flipH="true" flipV="true" rot="-467987">
            <a:off x="12788474" y="3990107"/>
            <a:ext cx="2399359" cy="1989287"/>
          </a:xfrm>
          <a:custGeom>
            <a:avLst/>
            <a:gdLst/>
            <a:ahLst/>
            <a:cxnLst/>
            <a:rect r="r" b="b" t="t" l="l"/>
            <a:pathLst>
              <a:path h="1989287" w="2399359">
                <a:moveTo>
                  <a:pt x="2399359" y="1989286"/>
                </a:moveTo>
                <a:lnTo>
                  <a:pt x="0" y="1989286"/>
                </a:lnTo>
                <a:lnTo>
                  <a:pt x="0" y="0"/>
                </a:lnTo>
                <a:lnTo>
                  <a:pt x="2399359" y="0"/>
                </a:lnTo>
                <a:lnTo>
                  <a:pt x="2399359" y="1989286"/>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9" id="29"/>
          <p:cNvSpPr/>
          <p:nvPr/>
        </p:nvSpPr>
        <p:spPr>
          <a:xfrm flipH="true" flipV="true" rot="-1339428">
            <a:off x="15435197" y="7393045"/>
            <a:ext cx="2219841" cy="1840450"/>
          </a:xfrm>
          <a:custGeom>
            <a:avLst/>
            <a:gdLst/>
            <a:ahLst/>
            <a:cxnLst/>
            <a:rect r="r" b="b" t="t" l="l"/>
            <a:pathLst>
              <a:path h="1840450" w="2219841">
                <a:moveTo>
                  <a:pt x="2219841" y="1840450"/>
                </a:moveTo>
                <a:lnTo>
                  <a:pt x="0" y="1840450"/>
                </a:lnTo>
                <a:lnTo>
                  <a:pt x="0" y="0"/>
                </a:lnTo>
                <a:lnTo>
                  <a:pt x="2219841" y="0"/>
                </a:lnTo>
                <a:lnTo>
                  <a:pt x="2219841" y="184045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DAHCIZKA1GQ</dc:identifier>
  <dcterms:modified xsi:type="dcterms:W3CDTF">2011-08-01T06:04:30Z</dcterms:modified>
  <cp:revision>1</cp:revision>
  <dc:title>Yolo tuto</dc:title>
</cp:coreProperties>
</file>