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89" r:id="rId3"/>
    <p:sldId id="345" r:id="rId4"/>
    <p:sldId id="263" r:id="rId5"/>
    <p:sldId id="304" r:id="rId6"/>
    <p:sldId id="333" r:id="rId7"/>
    <p:sldId id="332" r:id="rId8"/>
    <p:sldId id="290" r:id="rId9"/>
    <p:sldId id="305" r:id="rId10"/>
    <p:sldId id="265" r:id="rId11"/>
    <p:sldId id="344" r:id="rId12"/>
    <p:sldId id="266" r:id="rId13"/>
    <p:sldId id="312" r:id="rId14"/>
    <p:sldId id="313" r:id="rId15"/>
    <p:sldId id="303" r:id="rId16"/>
    <p:sldId id="293" r:id="rId17"/>
    <p:sldId id="294" r:id="rId18"/>
    <p:sldId id="335" r:id="rId19"/>
    <p:sldId id="320" r:id="rId20"/>
    <p:sldId id="336" r:id="rId21"/>
    <p:sldId id="326" r:id="rId22"/>
    <p:sldId id="337" r:id="rId23"/>
    <p:sldId id="323" r:id="rId24"/>
    <p:sldId id="338" r:id="rId25"/>
    <p:sldId id="321" r:id="rId26"/>
    <p:sldId id="328" r:id="rId27"/>
    <p:sldId id="339" r:id="rId28"/>
    <p:sldId id="306" r:id="rId29"/>
    <p:sldId id="295" r:id="rId30"/>
    <p:sldId id="296" r:id="rId31"/>
    <p:sldId id="309" r:id="rId32"/>
    <p:sldId id="340" r:id="rId33"/>
    <p:sldId id="310" r:id="rId34"/>
    <p:sldId id="329" r:id="rId35"/>
    <p:sldId id="314" r:id="rId36"/>
    <p:sldId id="334" r:id="rId37"/>
    <p:sldId id="331" r:id="rId38"/>
    <p:sldId id="319" r:id="rId39"/>
    <p:sldId id="308" r:id="rId40"/>
    <p:sldId id="307" r:id="rId41"/>
    <p:sldId id="342" r:id="rId42"/>
    <p:sldId id="297" r:id="rId43"/>
    <p:sldId id="299" r:id="rId44"/>
    <p:sldId id="298" r:id="rId45"/>
    <p:sldId id="300" r:id="rId46"/>
    <p:sldId id="317" r:id="rId47"/>
    <p:sldId id="341" r:id="rId48"/>
    <p:sldId id="330" r:id="rId49"/>
    <p:sldId id="343" r:id="rId50"/>
    <p:sldId id="346" r:id="rId51"/>
    <p:sldId id="3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5" autoAdjust="0"/>
    <p:restoredTop sz="85350" autoAdjust="0"/>
  </p:normalViewPr>
  <p:slideViewPr>
    <p:cSldViewPr snapToGrid="0">
      <p:cViewPr>
        <p:scale>
          <a:sx n="66" d="100"/>
          <a:sy n="66" d="100"/>
        </p:scale>
        <p:origin x="9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C8BE1-5BEB-4C55-B0B9-BD47C65EC9E8}" type="datetimeFigureOut">
              <a:rPr lang="en-GB" smtClean="0"/>
              <a:t>10/02/2023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503EB-D4C4-44B3-9461-B288032A0378}" type="slidenum">
              <a:rPr lang="en-GB" smtClean="0"/>
              <a:t>‹N°›</a:t>
            </a:fld>
            <a:endParaRPr lang="en-GB"/>
          </a:p>
        </p:txBody>
      </p:sp>
    </p:spTree>
    <p:extLst>
      <p:ext uri="{BB962C8B-B14F-4D97-AF65-F5344CB8AC3E}">
        <p14:creationId xmlns:p14="http://schemas.microsoft.com/office/powerpoint/2010/main" val="323274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Virus_de_l'immunod%C3%A9ficience_humaine" TargetMode="External"/><Relationship Id="rId13" Type="http://schemas.openxmlformats.org/officeDocument/2006/relationships/hyperlink" Target="https://fr.wikipedia.org/wiki/FOXP3" TargetMode="External"/><Relationship Id="rId18" Type="http://schemas.openxmlformats.org/officeDocument/2006/relationships/hyperlink" Target="https://fr.wikipedia.org/wiki/Syst%C3%A8me_immunitaire#M&#233;canismes_de_d&#233;fense_sp&#233;cifique_(adaptative)" TargetMode="External"/><Relationship Id="rId26" Type="http://schemas.openxmlformats.org/officeDocument/2006/relationships/hyperlink" Target="https://fr.wikipedia.org/wiki/Cluster_de_diff%C3%A9renciation" TargetMode="External"/><Relationship Id="rId3" Type="http://schemas.openxmlformats.org/officeDocument/2006/relationships/hyperlink" Target="https://fr.wikipedia.org/wiki/Lymphocyte_T_cytotoxique" TargetMode="External"/><Relationship Id="rId21" Type="http://schemas.openxmlformats.org/officeDocument/2006/relationships/hyperlink" Target="https://fr.wikipedia.org/wiki/Lymphocyte_T#cite_note-1" TargetMode="External"/><Relationship Id="rId7" Type="http://schemas.openxmlformats.org/officeDocument/2006/relationships/hyperlink" Target="https://fr.wikipedia.org/wiki/CD4" TargetMode="External"/><Relationship Id="rId12" Type="http://schemas.openxmlformats.org/officeDocument/2006/relationships/hyperlink" Target="https://fr.wikipedia.org/wiki/CD25" TargetMode="External"/><Relationship Id="rId17" Type="http://schemas.openxmlformats.org/officeDocument/2006/relationships/hyperlink" Target="https://fr.wikipedia.org/wiki/Syst%C3%A8me_immunitaire#M&#233;canismes_de_d&#233;fense_non-sp&#233;cifique_(inn&#233;e)" TargetMode="External"/><Relationship Id="rId25" Type="http://schemas.openxmlformats.org/officeDocument/2006/relationships/hyperlink" Target="https://fr.wikipedia.org/w/index.php?title=Lymphocytes_intra-%C3%A9pith%C3%A9liaux&amp;action=edit&amp;redlink=1" TargetMode="External"/><Relationship Id="rId2" Type="http://schemas.openxmlformats.org/officeDocument/2006/relationships/slide" Target="../slides/slide7.xml"/><Relationship Id="rId16" Type="http://schemas.openxmlformats.org/officeDocument/2006/relationships/hyperlink" Target="https://fr.wikipedia.org/wiki/CD3" TargetMode="External"/><Relationship Id="rId20" Type="http://schemas.openxmlformats.org/officeDocument/2006/relationships/hyperlink" Target="https://fr.wikipedia.org/wiki/Lymphocyte_MAIT" TargetMode="External"/><Relationship Id="rId29" Type="http://schemas.openxmlformats.org/officeDocument/2006/relationships/hyperlink" Target="https://fr.wikipedia.org/wiki/R%C3%A9gulateur_T" TargetMode="External"/><Relationship Id="rId1" Type="http://schemas.openxmlformats.org/officeDocument/2006/relationships/notesMaster" Target="../notesMasters/notesMaster1.xml"/><Relationship Id="rId6" Type="http://schemas.openxmlformats.org/officeDocument/2006/relationships/hyperlink" Target="https://fr.wikipedia.org/wiki/Lymphocyte_T_auxiliaire" TargetMode="External"/><Relationship Id="rId11" Type="http://schemas.openxmlformats.org/officeDocument/2006/relationships/hyperlink" Target="https://fr.wikipedia.org/wiki/Hom%C3%A9ostasie" TargetMode="External"/><Relationship Id="rId24" Type="http://schemas.openxmlformats.org/officeDocument/2006/relationships/hyperlink" Target="https://fr.wikipedia.org/wiki/Glycoprot%C3%A9ines" TargetMode="External"/><Relationship Id="rId32" Type="http://schemas.openxmlformats.org/officeDocument/2006/relationships/hyperlink" Target="https://fr.wikipedia.org/wiki/Cellule_dendritique" TargetMode="External"/><Relationship Id="rId5" Type="http://schemas.openxmlformats.org/officeDocument/2006/relationships/hyperlink" Target="https://fr.wikipedia.org/wiki/CD8" TargetMode="External"/><Relationship Id="rId15" Type="http://schemas.openxmlformats.org/officeDocument/2006/relationships/hyperlink" Target="https://fr.wikipedia.org/wiki/Lymphocyte_NKT" TargetMode="External"/><Relationship Id="rId23" Type="http://schemas.openxmlformats.org/officeDocument/2006/relationships/hyperlink" Target="https://fr.wikipedia.org/wiki/R%C3%A9cepteur_des_cellules_T" TargetMode="External"/><Relationship Id="rId28" Type="http://schemas.openxmlformats.org/officeDocument/2006/relationships/hyperlink" Target="https://fr.wikipedia.org/wiki/Cellule_CD4_plus" TargetMode="External"/><Relationship Id="rId10" Type="http://schemas.openxmlformats.org/officeDocument/2006/relationships/hyperlink" Target="https://fr.wikipedia.org/wiki/Auto-immunit%C3%A9" TargetMode="External"/><Relationship Id="rId19" Type="http://schemas.openxmlformats.org/officeDocument/2006/relationships/hyperlink" Target="https://fr.wikipedia.org/w/index.php?title=CD1d&amp;action=edit&amp;redlink=1" TargetMode="External"/><Relationship Id="rId31" Type="http://schemas.openxmlformats.org/officeDocument/2006/relationships/hyperlink" Target="https://fr.wikipedia.org/wiki/Macrophage" TargetMode="External"/><Relationship Id="rId4" Type="http://schemas.openxmlformats.org/officeDocument/2006/relationships/hyperlink" Target="https://fr.wikipedia.org/wiki/Complexe_majeur_d'histocompatibilit%C3%A9" TargetMode="External"/><Relationship Id="rId9" Type="http://schemas.openxmlformats.org/officeDocument/2006/relationships/hyperlink" Target="https://fr.wikipedia.org/wiki/Lymphocyte_T_r%C3%A9gulateur" TargetMode="External"/><Relationship Id="rId14" Type="http://schemas.openxmlformats.org/officeDocument/2006/relationships/hyperlink" Target="https://fr.wikipedia.org/wiki/Cytosol" TargetMode="External"/><Relationship Id="rId22" Type="http://schemas.openxmlformats.org/officeDocument/2006/relationships/hyperlink" Target="https://fr.wikipedia.org/wiki/Lymphocyte_T_%CE%B3%CE%B4" TargetMode="External"/><Relationship Id="rId27" Type="http://schemas.openxmlformats.org/officeDocument/2006/relationships/hyperlink" Target="https://fr.wikipedia.org/wiki/Glycoprot%C3%A9ine" TargetMode="External"/><Relationship Id="rId30" Type="http://schemas.openxmlformats.org/officeDocument/2006/relationships/hyperlink" Target="https://fr.wikipedia.org/wiki/Monocyt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r.wikipedia.org/wiki/Particule_viral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fr.wikipedia.org/wiki/Sang" TargetMode="External"/><Relationship Id="rId4" Type="http://schemas.openxmlformats.org/officeDocument/2006/relationships/hyperlink" Target="https://fr.wikipedia.org/wiki/Charge_viral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Lymphocyte_T_cytotoxiqu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fr.wikipedia.org/wiki/CD8" TargetMode="External"/><Relationship Id="rId4" Type="http://schemas.openxmlformats.org/officeDocument/2006/relationships/hyperlink" Target="https://fr.wikipedia.org/wiki/Complexe_majeur_d'histocompatibilit%C3%A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wikipedia.org/wiki/Lymphocyte_T_cytotoxiqu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fr.wikipedia.org/wiki/CD8" TargetMode="External"/><Relationship Id="rId4" Type="http://schemas.openxmlformats.org/officeDocument/2006/relationships/hyperlink" Target="https://fr.wikipedia.org/wiki/Complexe_majeur_d'histocompatibilit%C3%A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aller</a:t>
            </a:r>
            <a:r>
              <a:rPr lang="fr-FR" baseline="0" dirty="0" smtClean="0"/>
              <a:t> plus loin sur le système immunitaire adaptatif : </a:t>
            </a:r>
          </a:p>
          <a:p>
            <a:endParaRPr lang="fr-FR" baseline="0" dirty="0" smtClean="0"/>
          </a:p>
          <a:p>
            <a:r>
              <a:rPr lang="en-GB" dirty="0" smtClean="0"/>
              <a:t>https://www.youtube.com/watch?v=Kr9WsHUSnp4&amp;list=PL9jo2wQj1WCNaYmBK_B81PlrX4OYLwb13&amp;index=5</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6</a:t>
            </a:fld>
            <a:endParaRPr lang="en-GB"/>
          </a:p>
        </p:txBody>
      </p:sp>
    </p:spTree>
    <p:extLst>
      <p:ext uri="{BB962C8B-B14F-4D97-AF65-F5344CB8AC3E}">
        <p14:creationId xmlns:p14="http://schemas.microsoft.com/office/powerpoint/2010/main" val="31469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32</a:t>
            </a:fld>
            <a:endParaRPr lang="en-GB"/>
          </a:p>
        </p:txBody>
      </p:sp>
    </p:spTree>
    <p:extLst>
      <p:ext uri="{BB962C8B-B14F-4D97-AF65-F5344CB8AC3E}">
        <p14:creationId xmlns:p14="http://schemas.microsoft.com/office/powerpoint/2010/main" val="1719061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33</a:t>
            </a:fld>
            <a:endParaRPr lang="en-GB"/>
          </a:p>
        </p:txBody>
      </p:sp>
    </p:spTree>
    <p:extLst>
      <p:ext uri="{BB962C8B-B14F-4D97-AF65-F5344CB8AC3E}">
        <p14:creationId xmlns:p14="http://schemas.microsoft.com/office/powerpoint/2010/main" val="144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34</a:t>
            </a:fld>
            <a:endParaRPr lang="en-GB"/>
          </a:p>
        </p:txBody>
      </p:sp>
    </p:spTree>
    <p:extLst>
      <p:ext uri="{BB962C8B-B14F-4D97-AF65-F5344CB8AC3E}">
        <p14:creationId xmlns:p14="http://schemas.microsoft.com/office/powerpoint/2010/main" val="2552552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35</a:t>
            </a:fld>
            <a:endParaRPr lang="en-GB"/>
          </a:p>
        </p:txBody>
      </p:sp>
    </p:spTree>
    <p:extLst>
      <p:ext uri="{BB962C8B-B14F-4D97-AF65-F5344CB8AC3E}">
        <p14:creationId xmlns:p14="http://schemas.microsoft.com/office/powerpoint/2010/main" val="3629958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36</a:t>
            </a:fld>
            <a:endParaRPr lang="en-GB"/>
          </a:p>
        </p:txBody>
      </p:sp>
    </p:spTree>
    <p:extLst>
      <p:ext uri="{BB962C8B-B14F-4D97-AF65-F5344CB8AC3E}">
        <p14:creationId xmlns:p14="http://schemas.microsoft.com/office/powerpoint/2010/main" val="238563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a:t>
            </a:r>
          </a:p>
          <a:p>
            <a:endParaRPr lang="fr-FR" dirty="0" smtClean="0">
              <a:effectLst/>
            </a:endParaRPr>
          </a:p>
          <a:p>
            <a:endParaRPr lang="fr-FR" dirty="0" smtClean="0">
              <a:effectLst/>
            </a:endParaRPr>
          </a:p>
          <a:p>
            <a:r>
              <a:rPr lang="fr-FR" dirty="0" smtClean="0">
                <a:effectLst/>
              </a:rPr>
              <a:t>https://www.inserm.fr/actualite/vih-demarrer-traitement-antiretroviral-plus-tot/</a:t>
            </a:r>
          </a:p>
          <a:p>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37</a:t>
            </a:fld>
            <a:endParaRPr lang="en-GB"/>
          </a:p>
        </p:txBody>
      </p:sp>
    </p:spTree>
    <p:extLst>
      <p:ext uri="{BB962C8B-B14F-4D97-AF65-F5344CB8AC3E}">
        <p14:creationId xmlns:p14="http://schemas.microsoft.com/office/powerpoint/2010/main" val="4188041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41</a:t>
            </a:fld>
            <a:endParaRPr lang="en-GB"/>
          </a:p>
        </p:txBody>
      </p:sp>
    </p:spTree>
    <p:extLst>
      <p:ext uri="{BB962C8B-B14F-4D97-AF65-F5344CB8AC3E}">
        <p14:creationId xmlns:p14="http://schemas.microsoft.com/office/powerpoint/2010/main" val="332867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 existe plusieurs types de cellules T : </a:t>
            </a:r>
          </a:p>
          <a:p>
            <a:r>
              <a:rPr lang="fr-FR" b="1" dirty="0" smtClean="0"/>
              <a:t>les </a:t>
            </a:r>
            <a:r>
              <a:rPr lang="fr-FR" b="1" dirty="0" smtClean="0">
                <a:hlinkClick r:id="rId3" tooltip="Lymphocyte T cytotoxique"/>
              </a:rPr>
              <a:t>lymphocytes T cytotoxiques</a:t>
            </a:r>
            <a:r>
              <a:rPr lang="fr-FR" dirty="0" smtClean="0"/>
              <a:t> (TCD8 ou T killer) détruisent les cellules infectées. Ces cellules sont dites cytotoxiques car elles sont à elles-mêmes capables de détruire des cellules cibles qui présentent des antigènes spécifiques à travers le </a:t>
            </a:r>
            <a:r>
              <a:rPr lang="fr-FR" dirty="0" smtClean="0">
                <a:hlinkClick r:id="rId4" tooltip="Complexe majeur d'histocompatibilité"/>
              </a:rPr>
              <a:t>CMH</a:t>
            </a:r>
            <a:r>
              <a:rPr lang="fr-FR" dirty="0" smtClean="0"/>
              <a:t> de classe 1. Elles portent à leur surface un marqueur </a:t>
            </a:r>
            <a:r>
              <a:rPr lang="fr-FR" dirty="0" smtClean="0">
                <a:hlinkClick r:id="rId5" tooltip="CD8"/>
              </a:rPr>
              <a:t>CD8</a:t>
            </a:r>
            <a:r>
              <a:rPr lang="fr-FR" dirty="0" smtClean="0"/>
              <a:t> ;</a:t>
            </a:r>
          </a:p>
          <a:p>
            <a:r>
              <a:rPr lang="fr-FR" b="1" dirty="0" smtClean="0"/>
              <a:t>les </a:t>
            </a:r>
            <a:r>
              <a:rPr lang="fr-FR" b="1" dirty="0" smtClean="0">
                <a:hlinkClick r:id="rId6" tooltip="Lymphocyte T auxiliaire"/>
              </a:rPr>
              <a:t>lymphocytes T auxiliaires</a:t>
            </a:r>
            <a:r>
              <a:rPr lang="fr-FR" dirty="0" smtClean="0"/>
              <a:t> (TCD4 ou T </a:t>
            </a:r>
            <a:r>
              <a:rPr lang="fr-FR" dirty="0" err="1" smtClean="0"/>
              <a:t>helper</a:t>
            </a:r>
            <a:r>
              <a:rPr lang="fr-FR" dirty="0" smtClean="0"/>
              <a:t>) sont des intermédiaires de la réponse immunitaire et prolifèrent pour activer en quantité d'autres types de cellules qui agiront de manière plus directe sur la réponse. Les T auxiliaires régulent ou 'aident' à la réalisation d'autres fonctions lymphocytaires. Elles portent à leur surface un marqueur </a:t>
            </a:r>
            <a:r>
              <a:rPr lang="fr-FR" dirty="0" smtClean="0">
                <a:hlinkClick r:id="rId7" tooltip="CD4"/>
              </a:rPr>
              <a:t>CD4</a:t>
            </a:r>
            <a:r>
              <a:rPr lang="fr-FR" dirty="0" smtClean="0"/>
              <a:t>. On sait qu'elles sont la cible de l'infection au </a:t>
            </a:r>
            <a:r>
              <a:rPr lang="fr-FR" dirty="0" smtClean="0">
                <a:hlinkClick r:id="rId8" tooltip="Virus de l'immunodéficience humaine"/>
              </a:rPr>
              <a:t>VIH</a:t>
            </a:r>
            <a:r>
              <a:rPr lang="fr-FR" dirty="0" smtClean="0"/>
              <a:t>, qui entraîne la chute de leur population ;</a:t>
            </a:r>
          </a:p>
          <a:p>
            <a:r>
              <a:rPr lang="fr-FR" b="1" dirty="0" smtClean="0"/>
              <a:t>les </a:t>
            </a:r>
            <a:r>
              <a:rPr lang="fr-FR" b="1" dirty="0" smtClean="0">
                <a:hlinkClick r:id="rId9" tooltip="Lymphocyte T régulateur"/>
              </a:rPr>
              <a:t>lymphocytes T régulateurs</a:t>
            </a:r>
            <a:r>
              <a:rPr lang="fr-FR" dirty="0" smtClean="0"/>
              <a:t> (</a:t>
            </a:r>
            <a:r>
              <a:rPr lang="fr-FR" dirty="0" err="1" smtClean="0"/>
              <a:t>Treg</a:t>
            </a:r>
            <a:r>
              <a:rPr lang="fr-FR" dirty="0" smtClean="0"/>
              <a:t>) aident à prévenir l'activation des lymphocytes </a:t>
            </a:r>
            <a:r>
              <a:rPr lang="fr-FR" dirty="0" smtClean="0">
                <a:hlinkClick r:id="rId10" tooltip="Auto-immunité"/>
              </a:rPr>
              <a:t>auto-immuns</a:t>
            </a:r>
            <a:r>
              <a:rPr lang="fr-FR" dirty="0" smtClean="0"/>
              <a:t> qui détruisent les cellules de leur propre organisme. Auparavant appelés « T suppresseurs », ils sont très importants pour le maintien de l'</a:t>
            </a:r>
            <a:r>
              <a:rPr lang="fr-FR" dirty="0" smtClean="0">
                <a:hlinkClick r:id="rId11" tooltip="Homéostasie"/>
              </a:rPr>
              <a:t>homéostasie</a:t>
            </a:r>
            <a:r>
              <a:rPr lang="fr-FR" dirty="0" smtClean="0"/>
              <a:t>. Le rôle principal est de réprimer l’activité des cellules de l’immunité, soit auto-immune, soit en fin de réaction immunitaire. Ils se distinguent facilement des autres lymphocytes T : ils portent à leur surface les marqueurs </a:t>
            </a:r>
            <a:r>
              <a:rPr lang="fr-FR" dirty="0" smtClean="0">
                <a:hlinkClick r:id="rId7" tooltip="CD4"/>
              </a:rPr>
              <a:t>CD4</a:t>
            </a:r>
            <a:r>
              <a:rPr lang="fr-FR" dirty="0" smtClean="0"/>
              <a:t> et </a:t>
            </a:r>
            <a:r>
              <a:rPr lang="fr-FR" dirty="0" smtClean="0">
                <a:hlinkClick r:id="rId12" tooltip="CD25"/>
              </a:rPr>
              <a:t>CD25</a:t>
            </a:r>
            <a:r>
              <a:rPr lang="fr-FR" dirty="0" smtClean="0"/>
              <a:t> à leur état basal, et expriment la molécule </a:t>
            </a:r>
            <a:r>
              <a:rPr lang="fr-FR" dirty="0" smtClean="0">
                <a:hlinkClick r:id="rId13" tooltip="FOXP3"/>
              </a:rPr>
              <a:t>FOXP3</a:t>
            </a:r>
            <a:r>
              <a:rPr lang="fr-FR" dirty="0" smtClean="0"/>
              <a:t> dans leur </a:t>
            </a:r>
            <a:r>
              <a:rPr lang="fr-FR" dirty="0" smtClean="0">
                <a:hlinkClick r:id="rId14" tooltip="Cytosol"/>
              </a:rPr>
              <a:t>cytosol</a:t>
            </a:r>
            <a:r>
              <a:rPr lang="fr-FR" dirty="0" smtClean="0"/>
              <a:t> ;</a:t>
            </a:r>
          </a:p>
          <a:p>
            <a:r>
              <a:rPr lang="fr-FR" b="1" dirty="0" smtClean="0"/>
              <a:t>les </a:t>
            </a:r>
            <a:r>
              <a:rPr lang="fr-FR" b="1" dirty="0" smtClean="0">
                <a:hlinkClick r:id="rId15" tooltip="Lymphocyte NKT"/>
              </a:rPr>
              <a:t>lymphocytes NKT</a:t>
            </a:r>
            <a:r>
              <a:rPr lang="fr-FR" dirty="0" smtClean="0"/>
              <a:t> sont un type de lymphocytes présentant des marqueurs de cellule T (</a:t>
            </a:r>
            <a:r>
              <a:rPr lang="fr-FR" dirty="0" smtClean="0">
                <a:hlinkClick r:id="rId16" tooltip="CD3"/>
              </a:rPr>
              <a:t>CD3</a:t>
            </a:r>
            <a:r>
              <a:rPr lang="fr-FR" dirty="0" smtClean="0"/>
              <a:t>) et des marqueurs de cellules NK. Ils sont donc un lien entre le </a:t>
            </a:r>
            <a:r>
              <a:rPr lang="fr-FR" dirty="0" smtClean="0">
                <a:hlinkClick r:id="rId17" tooltip="Système immunitaire"/>
              </a:rPr>
              <a:t>système immunitaire inné</a:t>
            </a:r>
            <a:r>
              <a:rPr lang="fr-FR" dirty="0" smtClean="0"/>
              <a:t> et le </a:t>
            </a:r>
            <a:r>
              <a:rPr lang="fr-FR" dirty="0" smtClean="0">
                <a:hlinkClick r:id="rId18" tooltip="Système immunitaire"/>
              </a:rPr>
              <a:t>système immunitaire adaptatif</a:t>
            </a:r>
            <a:r>
              <a:rPr lang="fr-FR" dirty="0" smtClean="0"/>
              <a:t>. Contrairement aux lymphocytes T conventionnels, dont le TCR reconnaît un peptide présenté dans une molécule du </a:t>
            </a:r>
            <a:r>
              <a:rPr lang="fr-FR" dirty="0" smtClean="0">
                <a:hlinkClick r:id="rId4" tooltip="Complexe majeur d'histocompatibilité"/>
              </a:rPr>
              <a:t>complexe majeur d'histocompatibilité (CMH)</a:t>
            </a:r>
            <a:r>
              <a:rPr lang="fr-FR" dirty="0" smtClean="0"/>
              <a:t>, les NKT sont capables de reconnaître un glycolipide présenté dans une molécule appelé </a:t>
            </a:r>
            <a:r>
              <a:rPr lang="fr-FR" dirty="0" smtClean="0">
                <a:hlinkClick r:id="rId19" tooltip="CD1d (page inexistante)"/>
              </a:rPr>
              <a:t>CD1d</a:t>
            </a:r>
            <a:r>
              <a:rPr lang="fr-FR" dirty="0" smtClean="0"/>
              <a:t>, structurellement proche du CMH de classe I. Une fois activés, les NKT sont capables de lyser les cibles et de sécréter des cytokines ;</a:t>
            </a:r>
          </a:p>
          <a:p>
            <a:r>
              <a:rPr lang="fr-FR" b="1" dirty="0" smtClean="0"/>
              <a:t>les </a:t>
            </a:r>
            <a:r>
              <a:rPr lang="fr-FR" b="1" dirty="0" smtClean="0">
                <a:hlinkClick r:id="rId20" tooltip="Lymphocyte MAIT"/>
              </a:rPr>
              <a:t>lymphocytes MAIT</a:t>
            </a:r>
            <a:r>
              <a:rPr lang="fr-FR" b="1" dirty="0" smtClean="0"/>
              <a:t>, ou « lymphocytes T invariants associés aux muqueuses », disposant d'un TCR semi-invariant</a:t>
            </a:r>
            <a:r>
              <a:rPr lang="fr-FR" baseline="30000" dirty="0" smtClean="0">
                <a:hlinkClick r:id="rId21"/>
              </a:rPr>
              <a:t>1</a:t>
            </a:r>
            <a:r>
              <a:rPr lang="fr-FR" dirty="0" smtClean="0"/>
              <a:t> ;</a:t>
            </a:r>
          </a:p>
          <a:p>
            <a:r>
              <a:rPr lang="fr-FR" b="1" dirty="0" smtClean="0"/>
              <a:t>les </a:t>
            </a:r>
            <a:r>
              <a:rPr lang="fr-FR" b="1" dirty="0" smtClean="0">
                <a:hlinkClick r:id="rId22" tooltip="Lymphocyte T γδ"/>
              </a:rPr>
              <a:t>lymphocytes T </a:t>
            </a:r>
            <a:r>
              <a:rPr lang="fr-FR" b="1" dirty="0" err="1" smtClean="0">
                <a:hlinkClick r:id="rId22" tooltip="Lymphocyte T γδ"/>
              </a:rPr>
              <a:t>γδ</a:t>
            </a:r>
            <a:r>
              <a:rPr lang="fr-FR" dirty="0" smtClean="0"/>
              <a:t> représentent une population de cellules T ayant un </a:t>
            </a:r>
            <a:r>
              <a:rPr lang="fr-FR" dirty="0" smtClean="0">
                <a:hlinkClick r:id="rId23" tooltip="Récepteur des cellules T"/>
              </a:rPr>
              <a:t>TCR</a:t>
            </a:r>
            <a:r>
              <a:rPr lang="fr-FR" dirty="0" smtClean="0"/>
              <a:t> (récepteur de cellule T ou </a:t>
            </a:r>
            <a:r>
              <a:rPr lang="fr-FR" i="1" dirty="0" smtClean="0"/>
              <a:t>T-</a:t>
            </a:r>
            <a:r>
              <a:rPr lang="fr-FR" i="1" dirty="0" err="1" smtClean="0"/>
              <a:t>Cell</a:t>
            </a:r>
            <a:r>
              <a:rPr lang="fr-FR" i="1" dirty="0" smtClean="0"/>
              <a:t> </a:t>
            </a:r>
            <a:r>
              <a:rPr lang="fr-FR" i="1" dirty="0" err="1" smtClean="0"/>
              <a:t>Receptor</a:t>
            </a:r>
            <a:r>
              <a:rPr lang="fr-FR" dirty="0" smtClean="0"/>
              <a:t>) particulier. La plupart des T possèdent un TCR composé de deux </a:t>
            </a:r>
            <a:r>
              <a:rPr lang="fr-FR" dirty="0" smtClean="0">
                <a:hlinkClick r:id="rId24" tooltip="Glycoprotéines"/>
              </a:rPr>
              <a:t>glycoprotéines</a:t>
            </a:r>
            <a:r>
              <a:rPr lang="fr-FR" dirty="0" smtClean="0"/>
              <a:t>, les chaînes α et β. Cependant, les cellules </a:t>
            </a:r>
            <a:r>
              <a:rPr lang="fr-FR" dirty="0" err="1" smtClean="0"/>
              <a:t>γδ</a:t>
            </a:r>
            <a:r>
              <a:rPr lang="fr-FR" dirty="0" smtClean="0"/>
              <a:t> possèdent un TCR fait d’une chaîne γ et d’une chaîne δ. Ces lymphocytes sont moins abondants que les αβ (ils représentent 5 % du total des lymphocytes T), mais se retrouvent en plus grande quantité dans la muqueuse intestinale, parmi la population lymphocytaire nommée </a:t>
            </a:r>
            <a:r>
              <a:rPr lang="fr-FR" dirty="0" smtClean="0">
                <a:hlinkClick r:id="rId25" tooltip="Lymphocytes intra-épithéliaux (page inexistante)"/>
              </a:rPr>
              <a:t>lymphocytes intra-épithéliaux</a:t>
            </a:r>
            <a:r>
              <a:rPr lang="fr-FR" dirty="0" smtClean="0"/>
              <a:t>. Le déterminant antigénique auquel répondent ces lymphocytes est inconnu à l’heure actuelle. Leur TCR ne semble pas restreint à la reconnaissance d’un peptide, mais serait capable de réagir à la présence d’une protéine entière, sans nécessiter la présentation via les molécules du </a:t>
            </a:r>
            <a:r>
              <a:rPr lang="fr-FR" dirty="0" smtClean="0">
                <a:hlinkClick r:id="rId4" tooltip="Complexe majeur d'histocompatibilité"/>
              </a:rPr>
              <a:t>CMH</a:t>
            </a:r>
            <a:r>
              <a:rPr lang="fr-FR" dirty="0" smtClean="0"/>
              <a:t>. Il a été montré que les lymphocytes </a:t>
            </a:r>
            <a:r>
              <a:rPr lang="fr-FR" dirty="0" err="1" smtClean="0"/>
              <a:t>γδ</a:t>
            </a:r>
            <a:r>
              <a:rPr lang="fr-FR" dirty="0" smtClean="0"/>
              <a:t> pouvaient être activés via le CD1, molécule apparentée au CMHI mais présentant des lipides </a:t>
            </a:r>
            <a:r>
              <a:rPr lang="fr-FR" dirty="0" err="1" smtClean="0"/>
              <a:t>glycosylés</a:t>
            </a:r>
            <a:r>
              <a:rPr lang="fr-FR" dirty="0" smtClean="0"/>
              <a:t> ou non.</a:t>
            </a:r>
          </a:p>
          <a:p>
            <a:endParaRPr lang="fr-FR" dirty="0" smtClean="0"/>
          </a:p>
          <a:p>
            <a:r>
              <a:rPr lang="fr-FR" b="1" smtClean="0"/>
              <a:t>CD4</a:t>
            </a:r>
            <a:r>
              <a:rPr lang="fr-FR" smtClean="0"/>
              <a:t> (</a:t>
            </a:r>
            <a:r>
              <a:rPr lang="fr-FR" smtClean="0">
                <a:hlinkClick r:id="rId26" tooltip="Cluster de différenciation"/>
              </a:rPr>
              <a:t>cluster de différenciation</a:t>
            </a:r>
            <a:r>
              <a:rPr lang="fr-FR" smtClean="0"/>
              <a:t> 4) est une </a:t>
            </a:r>
            <a:r>
              <a:rPr lang="fr-FR" smtClean="0">
                <a:hlinkClick r:id="rId27" tooltip="Glycoprotéine"/>
              </a:rPr>
              <a:t>glycoprotéine</a:t>
            </a:r>
            <a:r>
              <a:rPr lang="fr-FR" smtClean="0"/>
              <a:t> exprimée à la surface des </a:t>
            </a:r>
            <a:r>
              <a:rPr lang="fr-FR" smtClean="0">
                <a:hlinkClick r:id="rId28" tooltip="Cellule CD4 plus"/>
              </a:rPr>
              <a:t>lymphocytes T CD4+</a:t>
            </a:r>
            <a:r>
              <a:rPr lang="fr-FR" smtClean="0"/>
              <a:t>, des </a:t>
            </a:r>
            <a:r>
              <a:rPr lang="fr-FR" smtClean="0">
                <a:hlinkClick r:id="rId29" tooltip="Régulateur T"/>
              </a:rPr>
              <a:t>cellules régulatrices T</a:t>
            </a:r>
            <a:r>
              <a:rPr lang="fr-FR" smtClean="0"/>
              <a:t>, des </a:t>
            </a:r>
            <a:r>
              <a:rPr lang="fr-FR" smtClean="0">
                <a:hlinkClick r:id="rId30" tooltip="Monocyte"/>
              </a:rPr>
              <a:t>monocytes</a:t>
            </a:r>
            <a:r>
              <a:rPr lang="fr-FR" smtClean="0"/>
              <a:t>, des </a:t>
            </a:r>
            <a:r>
              <a:rPr lang="fr-FR" smtClean="0">
                <a:hlinkClick r:id="rId31" tooltip="Macrophage"/>
              </a:rPr>
              <a:t>macrophages</a:t>
            </a:r>
            <a:r>
              <a:rPr lang="fr-FR" smtClean="0"/>
              <a:t> et de certaines </a:t>
            </a:r>
            <a:r>
              <a:rPr lang="fr-FR" smtClean="0">
                <a:hlinkClick r:id="rId32" tooltip="Cellule dendritique"/>
              </a:rPr>
              <a:t>cellules dendritiques</a:t>
            </a:r>
            <a:r>
              <a:rPr lang="fr-FR" smtClean="0"/>
              <a:t>. </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7</a:t>
            </a:fld>
            <a:endParaRPr lang="en-GB"/>
          </a:p>
        </p:txBody>
      </p:sp>
    </p:spTree>
    <p:extLst>
      <p:ext uri="{BB962C8B-B14F-4D97-AF65-F5344CB8AC3E}">
        <p14:creationId xmlns:p14="http://schemas.microsoft.com/office/powerpoint/2010/main" val="104189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aller</a:t>
            </a:r>
            <a:r>
              <a:rPr lang="fr-FR" baseline="0" dirty="0" smtClean="0"/>
              <a:t> plus loin sur le système immunitaire adaptatif : </a:t>
            </a:r>
          </a:p>
          <a:p>
            <a:endParaRPr lang="fr-FR" baseline="0" dirty="0" smtClean="0"/>
          </a:p>
          <a:p>
            <a:r>
              <a:rPr lang="en-GB" dirty="0" smtClean="0"/>
              <a:t>https://www.youtube.com/watch?v=Kr9WsHUSnp4&amp;list=PL9jo2wQj1WCNaYmBK_B81PlrX4OYLwb13&amp;index=5</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8</a:t>
            </a:fld>
            <a:endParaRPr lang="en-GB"/>
          </a:p>
        </p:txBody>
      </p:sp>
    </p:spTree>
    <p:extLst>
      <p:ext uri="{BB962C8B-B14F-4D97-AF65-F5344CB8AC3E}">
        <p14:creationId xmlns:p14="http://schemas.microsoft.com/office/powerpoint/2010/main" val="64697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Arreter</a:t>
            </a:r>
            <a:r>
              <a:rPr lang="fr-FR" dirty="0" smtClean="0"/>
              <a:t> vidéo à 7min</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Le VIH est</a:t>
            </a:r>
            <a:r>
              <a:rPr lang="fr-FR" b="1" dirty="0" smtClean="0">
                <a:effectLst/>
              </a:rPr>
              <a:t> un rétrovirus (</a:t>
            </a:r>
            <a:r>
              <a:rPr lang="fr-FR" dirty="0" smtClean="0">
                <a:effectLst/>
              </a:rPr>
              <a:t>Virus dont le génome est constitué d’ARN : copié en ADN, il s’insère dans le génome de la cellule infectée</a:t>
            </a:r>
          </a:p>
          <a:p>
            <a:r>
              <a:rPr lang="fr-FR" b="1" dirty="0" smtClean="0">
                <a:effectLst/>
              </a:rPr>
              <a:t>) qui colonise des cellules immunitaires présentant le marqueur CD4 à leur surface </a:t>
            </a:r>
            <a:r>
              <a:rPr lang="fr-FR" dirty="0" smtClean="0">
                <a:effectLst/>
              </a:rPr>
              <a:t>: principalement (mais pas exclusivement) les </a:t>
            </a:r>
            <a:r>
              <a:rPr lang="fr-FR" b="1" dirty="0" smtClean="0">
                <a:effectLst/>
              </a:rPr>
              <a:t>lymphocytes T CD4+</a:t>
            </a:r>
            <a:r>
              <a:rPr lang="fr-FR" dirty="0" smtClean="0">
                <a:effectLst/>
              </a:rPr>
              <a:t>. C’est pour lui le moyen de se répliquer et de se diffuser dans l’organisme. Dès son entrée chez un individu, il s’accumule dans ces cellules et forme en quelques jours, voire quelques heures, </a:t>
            </a:r>
            <a:r>
              <a:rPr lang="fr-FR" b="1" dirty="0" smtClean="0">
                <a:effectLst/>
              </a:rPr>
              <a:t>des réservoirs de virus latents</a:t>
            </a:r>
            <a:r>
              <a:rPr lang="fr-FR" dirty="0" smtClean="0">
                <a:effectLst/>
              </a:rPr>
              <a:t>. Ces réservoirs persistent à vie. </a:t>
            </a:r>
          </a:p>
          <a:p>
            <a:r>
              <a:rPr lang="fr-FR" dirty="0" smtClean="0">
                <a:effectLst/>
              </a:rPr>
              <a:t>Le virus entraîne la </a:t>
            </a:r>
            <a:r>
              <a:rPr lang="fr-FR" b="1" dirty="0" smtClean="0">
                <a:effectLst/>
              </a:rPr>
              <a:t>disparition des lymphocytes T CD4 nécessaires au bon fonctionnement du système immunitaire</a:t>
            </a:r>
            <a:r>
              <a:rPr lang="fr-FR" dirty="0" smtClean="0">
                <a:effectLst/>
              </a:rPr>
              <a:t>. Il en résulte une sensibilité accrue aux infections et à certains cancers, principalement ceux dus à des virus. La sévérité de la maladie s’évalue entre autre par la quantité de cellules CD4 restantes dans l’organisme. </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10</a:t>
            </a:fld>
            <a:endParaRPr lang="en-GB"/>
          </a:p>
        </p:txBody>
      </p:sp>
    </p:spTree>
    <p:extLst>
      <p:ext uri="{BB962C8B-B14F-4D97-AF65-F5344CB8AC3E}">
        <p14:creationId xmlns:p14="http://schemas.microsoft.com/office/powerpoint/2010/main" val="375464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Lien</a:t>
            </a:r>
            <a:r>
              <a:rPr lang="fr-FR" baseline="0" dirty="0" smtClean="0"/>
              <a:t> : https://www.inserm.fr/dossier/sida-et-vih/</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13</a:t>
            </a:fld>
            <a:endParaRPr lang="en-GB"/>
          </a:p>
        </p:txBody>
      </p:sp>
    </p:spTree>
    <p:extLst>
      <p:ext uri="{BB962C8B-B14F-4D97-AF65-F5344CB8AC3E}">
        <p14:creationId xmlns:p14="http://schemas.microsoft.com/office/powerpoint/2010/main" val="78290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a:t>
            </a:r>
            <a:r>
              <a:rPr lang="fr-FR" b="1" dirty="0" smtClean="0"/>
              <a:t>virémie</a:t>
            </a:r>
            <a:r>
              <a:rPr lang="fr-FR" dirty="0" smtClean="0"/>
              <a:t> est le taux de </a:t>
            </a:r>
            <a:r>
              <a:rPr lang="fr-FR" dirty="0" smtClean="0">
                <a:hlinkClick r:id="rId3" tooltip="Particule virale"/>
              </a:rPr>
              <a:t>particules virales</a:t>
            </a:r>
            <a:r>
              <a:rPr lang="fr-FR" dirty="0" smtClean="0"/>
              <a:t> (ou </a:t>
            </a:r>
            <a:r>
              <a:rPr lang="fr-FR" dirty="0" smtClean="0">
                <a:hlinkClick r:id="rId4" tooltip="Charge virale"/>
              </a:rPr>
              <a:t>charge virale</a:t>
            </a:r>
            <a:r>
              <a:rPr lang="fr-FR" dirty="0" smtClean="0"/>
              <a:t>) dans le </a:t>
            </a:r>
            <a:r>
              <a:rPr lang="fr-FR" dirty="0" smtClean="0">
                <a:hlinkClick r:id="rId5" tooltip="Sang"/>
              </a:rPr>
              <a:t>sang</a:t>
            </a:r>
            <a:r>
              <a:rPr lang="fr-FR" dirty="0" smtClean="0"/>
              <a:t> pour un virus donné</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15</a:t>
            </a:fld>
            <a:endParaRPr lang="en-GB"/>
          </a:p>
        </p:txBody>
      </p:sp>
    </p:spTree>
    <p:extLst>
      <p:ext uri="{BB962C8B-B14F-4D97-AF65-F5344CB8AC3E}">
        <p14:creationId xmlns:p14="http://schemas.microsoft.com/office/powerpoint/2010/main" val="323832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Cellules de Langerhans</a:t>
            </a:r>
            <a:r>
              <a:rPr lang="fr-FR" baseline="0" dirty="0" smtClean="0">
                <a:effectLst/>
              </a:rPr>
              <a:t>  : </a:t>
            </a:r>
            <a:r>
              <a:rPr lang="fr-FR" dirty="0" smtClean="0">
                <a:effectLst/>
              </a:rPr>
              <a:t>des cellules immunitaires qui patrouillent dans les épithéliums à la recherche d’agents infectieux à présenter au système immunitaire. </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19</a:t>
            </a:fld>
            <a:endParaRPr lang="en-GB"/>
          </a:p>
        </p:txBody>
      </p:sp>
    </p:spTree>
    <p:extLst>
      <p:ext uri="{BB962C8B-B14F-4D97-AF65-F5344CB8AC3E}">
        <p14:creationId xmlns:p14="http://schemas.microsoft.com/office/powerpoint/2010/main" val="105368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Chez les personnes traitées par trithérapie et dont la charge virale est devenue très faible, les lymphocytes n’expriment plus aucun de ces marqueurs, ni CD38, ni HLA-DR. Or ces travaux suggèrent qu’une charge minimale serait nécessaire pour obtenir des lymphocytes exprimant seulement HLA-DR et redynamiser le système immunitaire. Mais imaginer de faire remonter la charge virale de patients chez lesquels la trithérapie est efficace n’est pas envisageable sur le plan éthique. </a:t>
            </a:r>
          </a:p>
          <a:p>
            <a:endParaRPr lang="fr-FR" dirty="0" smtClean="0">
              <a:effectLst/>
            </a:endParaRPr>
          </a:p>
          <a:p>
            <a:r>
              <a:rPr lang="fr-FR" b="1" dirty="0" smtClean="0"/>
              <a:t>les </a:t>
            </a:r>
            <a:r>
              <a:rPr lang="fr-FR" b="1" dirty="0" smtClean="0">
                <a:hlinkClick r:id="rId3" tooltip="Lymphocyte T cytotoxique"/>
              </a:rPr>
              <a:t>lymphocytes T cytotoxiques</a:t>
            </a:r>
            <a:r>
              <a:rPr lang="fr-FR" dirty="0" smtClean="0"/>
              <a:t> (TCD8 ou T killer) détruisent les cellules infectées. Ces cellules sont dites cytotoxiques car elles sont à elles-mêmes capables de détruire des cellules cibles qui présentent des antigènes spécifiques à travers le </a:t>
            </a:r>
            <a:r>
              <a:rPr lang="fr-FR" dirty="0" smtClean="0">
                <a:hlinkClick r:id="rId4" tooltip="Complexe majeur d'histocompatibilité"/>
              </a:rPr>
              <a:t>CMH</a:t>
            </a:r>
            <a:r>
              <a:rPr lang="fr-FR" dirty="0" smtClean="0"/>
              <a:t> de classe 1. Elles portent à leur surface un marqueur </a:t>
            </a:r>
            <a:r>
              <a:rPr lang="fr-FR" dirty="0" smtClean="0">
                <a:hlinkClick r:id="rId5" tooltip="CD8"/>
              </a:rPr>
              <a:t>CD8</a:t>
            </a:r>
            <a:r>
              <a:rPr lang="fr-FR" dirty="0" smtClean="0"/>
              <a:t> ;</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26</a:t>
            </a:fld>
            <a:endParaRPr lang="en-GB"/>
          </a:p>
        </p:txBody>
      </p:sp>
    </p:spTree>
    <p:extLst>
      <p:ext uri="{BB962C8B-B14F-4D97-AF65-F5344CB8AC3E}">
        <p14:creationId xmlns:p14="http://schemas.microsoft.com/office/powerpoint/2010/main" val="50988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Chez les personnes traitées par trithérapie et dont la charge virale est devenue très faible, les lymphocytes n’expriment plus aucun de ces marqueurs, ni CD38, ni HLA-DR. Or ces travaux suggèrent qu’une charge minimale serait nécessaire pour obtenir des lymphocytes exprimant seulement HLA-DR et redynamiser le système immunitaire. Mais imaginer de faire remonter la charge virale de patients chez lesquels la trithérapie est efficace n’est pas envisageable sur le plan éthique. </a:t>
            </a:r>
          </a:p>
          <a:p>
            <a:endParaRPr lang="fr-FR" dirty="0" smtClean="0">
              <a:effectLst/>
            </a:endParaRPr>
          </a:p>
          <a:p>
            <a:r>
              <a:rPr lang="fr-FR" b="1" dirty="0" smtClean="0"/>
              <a:t>les </a:t>
            </a:r>
            <a:r>
              <a:rPr lang="fr-FR" b="1" dirty="0" smtClean="0">
                <a:hlinkClick r:id="rId3" tooltip="Lymphocyte T cytotoxique"/>
              </a:rPr>
              <a:t>lymphocytes T cytotoxiques</a:t>
            </a:r>
            <a:r>
              <a:rPr lang="fr-FR" dirty="0" smtClean="0"/>
              <a:t> (TCD8 ou T killer) détruisent les cellules infectées. Ces cellules sont dites cytotoxiques car elles sont à elles-mêmes capables de détruire des cellules cibles qui présentent des antigènes spécifiques à travers le </a:t>
            </a:r>
            <a:r>
              <a:rPr lang="fr-FR" dirty="0" smtClean="0">
                <a:hlinkClick r:id="rId4" tooltip="Complexe majeur d'histocompatibilité"/>
              </a:rPr>
              <a:t>CMH</a:t>
            </a:r>
            <a:r>
              <a:rPr lang="fr-FR" dirty="0" smtClean="0"/>
              <a:t> de classe 1. Elles portent à leur surface un marqueur </a:t>
            </a:r>
            <a:r>
              <a:rPr lang="fr-FR" dirty="0" smtClean="0">
                <a:hlinkClick r:id="rId5" tooltip="CD8"/>
              </a:rPr>
              <a:t>CD8</a:t>
            </a:r>
            <a:r>
              <a:rPr lang="fr-FR" dirty="0" smtClean="0"/>
              <a:t> ;</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27</a:t>
            </a:fld>
            <a:endParaRPr lang="en-GB"/>
          </a:p>
        </p:txBody>
      </p:sp>
    </p:spTree>
    <p:extLst>
      <p:ext uri="{BB962C8B-B14F-4D97-AF65-F5344CB8AC3E}">
        <p14:creationId xmlns:p14="http://schemas.microsoft.com/office/powerpoint/2010/main" val="234929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10/02/2023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51589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10/02/2023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3492424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10/02/2023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01830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10/02/2023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134122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EDDC2D3-8E0C-466B-AA60-32BED9E15C62}" type="datetimeFigureOut">
              <a:rPr lang="en-GB" smtClean="0"/>
              <a:t>10/02/2023</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08122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AEDDC2D3-8E0C-466B-AA60-32BED9E15C62}" type="datetimeFigureOut">
              <a:rPr lang="en-GB" smtClean="0"/>
              <a:t>10/02/2023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341873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AEDDC2D3-8E0C-466B-AA60-32BED9E15C62}" type="datetimeFigureOut">
              <a:rPr lang="en-GB" smtClean="0"/>
              <a:t>10/02/2023</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57983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AEDDC2D3-8E0C-466B-AA60-32BED9E15C62}" type="datetimeFigureOut">
              <a:rPr lang="en-GB" smtClean="0"/>
              <a:t>10/02/2023</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91978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EDDC2D3-8E0C-466B-AA60-32BED9E15C62}" type="datetimeFigureOut">
              <a:rPr lang="en-GB" smtClean="0"/>
              <a:t>10/02/2023</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101690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EDDC2D3-8E0C-466B-AA60-32BED9E15C62}" type="datetimeFigureOut">
              <a:rPr lang="en-GB" smtClean="0"/>
              <a:t>10/02/2023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344238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EDDC2D3-8E0C-466B-AA60-32BED9E15C62}" type="datetimeFigureOut">
              <a:rPr lang="en-GB" smtClean="0"/>
              <a:t>10/02/2023</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60489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DC2D3-8E0C-466B-AA60-32BED9E15C62}" type="datetimeFigureOut">
              <a:rPr lang="en-GB" smtClean="0"/>
              <a:t>10/02/2023</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FE4B1-286C-4485-95FF-1ABA36468BCB}" type="slidenum">
              <a:rPr lang="en-GB" smtClean="0"/>
              <a:t>‹N°›</a:t>
            </a:fld>
            <a:endParaRPr lang="en-GB"/>
          </a:p>
        </p:txBody>
      </p:sp>
    </p:spTree>
    <p:extLst>
      <p:ext uri="{BB962C8B-B14F-4D97-AF65-F5344CB8AC3E}">
        <p14:creationId xmlns:p14="http://schemas.microsoft.com/office/powerpoint/2010/main" val="2999756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youtube.com/watch?v=5g1ijpBI6Dk&amp;list=PLYPwwTUmUyZVsK3zKg_m9tsa30DesE_iB&amp;index=5"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g"/><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4.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moodle.umontpellier.fr/course/index.php?categoryid=305" TargetMode="External"/><Relationship Id="rId7" Type="http://schemas.openxmlformats.org/officeDocument/2006/relationships/image" Target="../media/image70.png"/><Relationship Id="rId2" Type="http://schemas.openxmlformats.org/officeDocument/2006/relationships/hyperlink" Target="https://moodle.umontpellier.fr/" TargetMode="External"/><Relationship Id="rId1" Type="http://schemas.openxmlformats.org/officeDocument/2006/relationships/slideLayout" Target="../slideLayouts/slideLayout2.xml"/><Relationship Id="rId6" Type="http://schemas.openxmlformats.org/officeDocument/2006/relationships/hyperlink" Target="https://moodle.umontpellier.fr/course/view.php?id=26377" TargetMode="External"/><Relationship Id="rId5" Type="http://schemas.openxmlformats.org/officeDocument/2006/relationships/hyperlink" Target="https://moodle.umontpellier.fr/course/index.php?categoryid=313" TargetMode="External"/><Relationship Id="rId4" Type="http://schemas.openxmlformats.org/officeDocument/2006/relationships/hyperlink" Target="https://moodle.umontpellier.fr/course/index.php?categoryid=31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youtube.com/watch?v=PSRJfaAYkW4"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youtube.com/watch?v=wHCJUMBKgyo&amp;list=PLYPwwTUmUyZVsK3zKg_m9tsa30DesE_iB&amp;index=2"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851262" y="976540"/>
            <a:ext cx="11048638" cy="4351338"/>
          </a:xfrm>
        </p:spPr>
        <p:txBody>
          <a:bodyPr>
            <a:normAutofit/>
          </a:bodyPr>
          <a:lstStyle/>
          <a:p>
            <a:pPr marL="0" indent="0" algn="ctr">
              <a:lnSpc>
                <a:spcPct val="150000"/>
              </a:lnSpc>
              <a:buNone/>
            </a:pPr>
            <a:r>
              <a:rPr lang="fr-FR" sz="4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Déficiences Métaboliques :</a:t>
            </a:r>
          </a:p>
          <a:p>
            <a:pPr marL="0" indent="0" algn="ctr">
              <a:lnSpc>
                <a:spcPct val="150000"/>
              </a:lnSpc>
              <a:buNone/>
            </a:pPr>
            <a:r>
              <a:rPr lang="fr-FR" sz="40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VIH/SIDA &amp; activités physiques adaptées</a:t>
            </a:r>
          </a:p>
        </p:txBody>
      </p:sp>
      <p:pic>
        <p:nvPicPr>
          <p:cNvPr id="5" name="Image 4"/>
          <p:cNvPicPr>
            <a:picLocks noChangeAspect="1"/>
          </p:cNvPicPr>
          <p:nvPr/>
        </p:nvPicPr>
        <p:blipFill>
          <a:blip r:embed="rId2"/>
          <a:stretch>
            <a:fillRect/>
          </a:stretch>
        </p:blipFill>
        <p:spPr>
          <a:xfrm>
            <a:off x="412750" y="4089400"/>
            <a:ext cx="3100916" cy="2325687"/>
          </a:xfrm>
          <a:prstGeom prst="rect">
            <a:avLst/>
          </a:prstGeom>
          <a:ln>
            <a:noFill/>
          </a:ln>
          <a:effectLst>
            <a:softEdge rad="112500"/>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712" y="4153408"/>
            <a:ext cx="3237738" cy="2158492"/>
          </a:xfrm>
          <a:prstGeom prst="rect">
            <a:avLst/>
          </a:prstGeom>
          <a:ln>
            <a:noFill/>
          </a:ln>
          <a:effectLst>
            <a:softEdge rad="112500"/>
          </a:effectLst>
        </p:spPr>
      </p:pic>
      <p:pic>
        <p:nvPicPr>
          <p:cNvPr id="7" name="Image 6"/>
          <p:cNvPicPr>
            <a:picLocks noChangeAspect="1"/>
          </p:cNvPicPr>
          <p:nvPr/>
        </p:nvPicPr>
        <p:blipFill>
          <a:blip r:embed="rId4"/>
          <a:stretch>
            <a:fillRect/>
          </a:stretch>
        </p:blipFill>
        <p:spPr>
          <a:xfrm>
            <a:off x="8134350" y="4114800"/>
            <a:ext cx="3257550" cy="2171700"/>
          </a:xfrm>
          <a:prstGeom prst="rect">
            <a:avLst/>
          </a:prstGeom>
          <a:ln>
            <a:noFill/>
          </a:ln>
          <a:effectLst>
            <a:softEdge rad="112500"/>
          </a:effectLst>
        </p:spPr>
      </p:pic>
    </p:spTree>
    <p:extLst>
      <p:ext uri="{BB962C8B-B14F-4D97-AF65-F5344CB8AC3E}">
        <p14:creationId xmlns:p14="http://schemas.microsoft.com/office/powerpoint/2010/main" val="3681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synthèse de la physiopathologie du VIH</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 name="ZoneTexte 2"/>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0" name="ZoneTexte 9"/>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3"/>
          <a:stretch>
            <a:fillRect/>
          </a:stretch>
        </p:blipFill>
        <p:spPr>
          <a:xfrm>
            <a:off x="556591" y="2981739"/>
            <a:ext cx="1587455" cy="1354196"/>
          </a:xfrm>
          <a:prstGeom prst="rect">
            <a:avLst/>
          </a:prstGeom>
        </p:spPr>
      </p:pic>
      <p:pic>
        <p:nvPicPr>
          <p:cNvPr id="6" name="Image 5"/>
          <p:cNvPicPr>
            <a:picLocks noChangeAspect="1"/>
          </p:cNvPicPr>
          <p:nvPr/>
        </p:nvPicPr>
        <p:blipFill>
          <a:blip r:embed="rId4"/>
          <a:stretch>
            <a:fillRect/>
          </a:stretch>
        </p:blipFill>
        <p:spPr>
          <a:xfrm>
            <a:off x="2654223" y="1119311"/>
            <a:ext cx="6927099" cy="3985456"/>
          </a:xfrm>
          <a:prstGeom prst="rect">
            <a:avLst/>
          </a:prstGeom>
        </p:spPr>
      </p:pic>
      <p:sp>
        <p:nvSpPr>
          <p:cNvPr id="7" name="Rectangle 6"/>
          <p:cNvSpPr/>
          <p:nvPr/>
        </p:nvSpPr>
        <p:spPr>
          <a:xfrm>
            <a:off x="1334842" y="5408085"/>
            <a:ext cx="10495721" cy="646331"/>
          </a:xfrm>
          <a:prstGeom prst="rect">
            <a:avLst/>
          </a:prstGeom>
        </p:spPr>
        <p:txBody>
          <a:bodyPr wrap="square">
            <a:spAutoFit/>
          </a:bodyPr>
          <a:lstStyle/>
          <a:p>
            <a:r>
              <a:rPr lang="en-GB" dirty="0" smtClean="0">
                <a:hlinkClick r:id="rId5"/>
              </a:rPr>
              <a:t>https://www.youtube.com/watch?v=5g1ijpBI6Dk&amp;list=PLYPwwTUmUyZVsK3zKg_m9tsa30DesE_iB&amp;index=5</a:t>
            </a:r>
            <a:endParaRPr lang="en-GB" dirty="0" smtClean="0"/>
          </a:p>
          <a:p>
            <a:endParaRPr lang="en-GB" dirty="0"/>
          </a:p>
        </p:txBody>
      </p:sp>
    </p:spTree>
    <p:extLst>
      <p:ext uri="{BB962C8B-B14F-4D97-AF65-F5344CB8AC3E}">
        <p14:creationId xmlns:p14="http://schemas.microsoft.com/office/powerpoint/2010/main" val="222357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FFC69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640" y="78658"/>
            <a:ext cx="11582400" cy="6702777"/>
          </a:xfrm>
          <a:prstGeom prst="rect">
            <a:avLst/>
          </a:prstGeom>
        </p:spPr>
      </p:pic>
    </p:spTree>
    <p:extLst>
      <p:ext uri="{BB962C8B-B14F-4D97-AF65-F5344CB8AC3E}">
        <p14:creationId xmlns:p14="http://schemas.microsoft.com/office/powerpoint/2010/main" val="6827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Recap</a:t>
            </a:r>
            <a:r>
              <a:rPr lang="fr-FR" sz="2400" b="1" dirty="0" smtClean="0">
                <a:latin typeface="Baskerville Old Face" panose="02020602080505020303" pitchFamily="18" charset="0"/>
              </a:rPr>
              <a:t> des vidéos</a:t>
            </a:r>
            <a:endParaRPr lang="fr-FR" sz="2400" b="1" dirty="0">
              <a:latin typeface="Baskerville Old Face" panose="02020602080505020303" pitchFamily="18" charset="0"/>
            </a:endParaRPr>
          </a:p>
        </p:txBody>
      </p:sp>
      <p:pic>
        <p:nvPicPr>
          <p:cNvPr id="2" name="Image 1"/>
          <p:cNvPicPr>
            <a:picLocks noChangeAspect="1"/>
          </p:cNvPicPr>
          <p:nvPr/>
        </p:nvPicPr>
        <p:blipFill rotWithShape="1">
          <a:blip r:embed="rId2"/>
          <a:srcRect t="10887"/>
          <a:stretch/>
        </p:blipFill>
        <p:spPr>
          <a:xfrm>
            <a:off x="8216348" y="528595"/>
            <a:ext cx="3498574" cy="1351721"/>
          </a:xfrm>
          <a:prstGeom prst="rect">
            <a:avLst/>
          </a:prstGeom>
        </p:spPr>
      </p:pic>
      <p:pic>
        <p:nvPicPr>
          <p:cNvPr id="3" name="Image 2"/>
          <p:cNvPicPr>
            <a:picLocks noChangeAspect="1"/>
          </p:cNvPicPr>
          <p:nvPr/>
        </p:nvPicPr>
        <p:blipFill>
          <a:blip r:embed="rId3"/>
          <a:stretch>
            <a:fillRect/>
          </a:stretch>
        </p:blipFill>
        <p:spPr>
          <a:xfrm>
            <a:off x="6928979" y="2040835"/>
            <a:ext cx="2806423" cy="2261559"/>
          </a:xfrm>
          <a:prstGeom prst="rect">
            <a:avLst/>
          </a:prstGeom>
        </p:spPr>
      </p:pic>
      <p:pic>
        <p:nvPicPr>
          <p:cNvPr id="4" name="Image 3"/>
          <p:cNvPicPr>
            <a:picLocks noChangeAspect="1"/>
          </p:cNvPicPr>
          <p:nvPr/>
        </p:nvPicPr>
        <p:blipFill>
          <a:blip r:embed="rId4"/>
          <a:stretch>
            <a:fillRect/>
          </a:stretch>
        </p:blipFill>
        <p:spPr>
          <a:xfrm>
            <a:off x="92765" y="1810574"/>
            <a:ext cx="4651513" cy="269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6003234" y="1139688"/>
            <a:ext cx="2120348" cy="461665"/>
          </a:xfrm>
          <a:prstGeom prst="rect">
            <a:avLst/>
          </a:prstGeom>
          <a:noFill/>
        </p:spPr>
        <p:txBody>
          <a:bodyPr wrap="square" rtlCol="0">
            <a:spAutoFit/>
          </a:bodyPr>
          <a:lstStyle/>
          <a:p>
            <a:pPr algn="ctr"/>
            <a:r>
              <a:rPr lang="fr-FR" sz="2400" b="1" dirty="0" smtClean="0"/>
              <a:t>Infection VIH</a:t>
            </a:r>
            <a:endParaRPr lang="en-GB" sz="2400" b="1" dirty="0"/>
          </a:p>
        </p:txBody>
      </p:sp>
      <p:sp>
        <p:nvSpPr>
          <p:cNvPr id="28" name="ZoneTexte 27"/>
          <p:cNvSpPr txBox="1"/>
          <p:nvPr/>
        </p:nvSpPr>
        <p:spPr>
          <a:xfrm>
            <a:off x="337931" y="1278836"/>
            <a:ext cx="4320209" cy="461665"/>
          </a:xfrm>
          <a:prstGeom prst="rect">
            <a:avLst/>
          </a:prstGeom>
          <a:noFill/>
        </p:spPr>
        <p:txBody>
          <a:bodyPr wrap="square" rtlCol="0">
            <a:spAutoFit/>
          </a:bodyPr>
          <a:lstStyle/>
          <a:p>
            <a:pPr algn="ctr"/>
            <a:r>
              <a:rPr lang="fr-FR" sz="2400" b="1" dirty="0" smtClean="0"/>
              <a:t>Système immunitaire</a:t>
            </a:r>
            <a:endParaRPr lang="en-GB" sz="2400" b="1" dirty="0"/>
          </a:p>
        </p:txBody>
      </p:sp>
      <p:sp>
        <p:nvSpPr>
          <p:cNvPr id="29" name="ZoneTexte 28"/>
          <p:cNvSpPr txBox="1"/>
          <p:nvPr/>
        </p:nvSpPr>
        <p:spPr>
          <a:xfrm>
            <a:off x="5280992" y="3001618"/>
            <a:ext cx="2120348" cy="461665"/>
          </a:xfrm>
          <a:prstGeom prst="rect">
            <a:avLst/>
          </a:prstGeom>
          <a:noFill/>
        </p:spPr>
        <p:txBody>
          <a:bodyPr wrap="square" rtlCol="0">
            <a:spAutoFit/>
          </a:bodyPr>
          <a:lstStyle/>
          <a:p>
            <a:pPr algn="ctr"/>
            <a:r>
              <a:rPr lang="fr-FR" sz="2400" b="1" dirty="0" smtClean="0"/>
              <a:t>Contact CD4</a:t>
            </a:r>
            <a:endParaRPr lang="en-GB" sz="2400" b="1" dirty="0"/>
          </a:p>
        </p:txBody>
      </p:sp>
      <p:pic>
        <p:nvPicPr>
          <p:cNvPr id="6" name="Image 5"/>
          <p:cNvPicPr>
            <a:picLocks noChangeAspect="1"/>
          </p:cNvPicPr>
          <p:nvPr/>
        </p:nvPicPr>
        <p:blipFill>
          <a:blip r:embed="rId5"/>
          <a:stretch>
            <a:fillRect/>
          </a:stretch>
        </p:blipFill>
        <p:spPr>
          <a:xfrm>
            <a:off x="9565873" y="4417996"/>
            <a:ext cx="2541896" cy="1566855"/>
          </a:xfrm>
          <a:prstGeom prst="rect">
            <a:avLst/>
          </a:prstGeom>
        </p:spPr>
      </p:pic>
      <p:sp>
        <p:nvSpPr>
          <p:cNvPr id="31" name="ZoneTexte 30"/>
          <p:cNvSpPr txBox="1"/>
          <p:nvPr/>
        </p:nvSpPr>
        <p:spPr>
          <a:xfrm>
            <a:off x="4692526" y="4991049"/>
            <a:ext cx="2120348" cy="461665"/>
          </a:xfrm>
          <a:prstGeom prst="rect">
            <a:avLst/>
          </a:prstGeom>
          <a:noFill/>
        </p:spPr>
        <p:txBody>
          <a:bodyPr wrap="square" rtlCol="0">
            <a:spAutoFit/>
          </a:bodyPr>
          <a:lstStyle/>
          <a:p>
            <a:pPr algn="ctr"/>
            <a:r>
              <a:rPr lang="fr-FR" sz="2400" b="1" dirty="0" smtClean="0"/>
              <a:t>Réplication</a:t>
            </a:r>
            <a:endParaRPr lang="en-GB" sz="2400" b="1" dirty="0"/>
          </a:p>
        </p:txBody>
      </p:sp>
      <p:sp>
        <p:nvSpPr>
          <p:cNvPr id="32" name="Rectangle 3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3" name="ZoneTexte 32"/>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34" name="ZoneTexte 33"/>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35" name="ZoneTexte 34"/>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36" name="ZoneTexte 35"/>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7" name="Image 6"/>
          <p:cNvPicPr>
            <a:picLocks noChangeAspect="1"/>
          </p:cNvPicPr>
          <p:nvPr/>
        </p:nvPicPr>
        <p:blipFill>
          <a:blip r:embed="rId6"/>
          <a:stretch>
            <a:fillRect/>
          </a:stretch>
        </p:blipFill>
        <p:spPr>
          <a:xfrm>
            <a:off x="6551382" y="4783756"/>
            <a:ext cx="3085300" cy="1467764"/>
          </a:xfrm>
          <a:prstGeom prst="rect">
            <a:avLst/>
          </a:prstGeom>
        </p:spPr>
      </p:pic>
    </p:spTree>
    <p:extLst>
      <p:ext uri="{BB962C8B-B14F-4D97-AF65-F5344CB8AC3E}">
        <p14:creationId xmlns:p14="http://schemas.microsoft.com/office/powerpoint/2010/main" val="27067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a:t>
            </a:r>
            <a:r>
              <a:rPr lang="fr-FR" sz="2400" b="1" dirty="0" smtClean="0">
                <a:latin typeface="Baskerville Old Face" panose="02020602080505020303" pitchFamily="18" charset="0"/>
              </a:rPr>
              <a:t>vidéos : cycle viral</a:t>
            </a:r>
            <a:endParaRPr lang="fr-FR" sz="2400" b="1" dirty="0">
              <a:latin typeface="Baskerville Old Face" panose="02020602080505020303" pitchFamily="18"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ZoneTexte 11"/>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4" name="ZoneTexte 13"/>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3"/>
          <a:stretch>
            <a:fillRect/>
          </a:stretch>
        </p:blipFill>
        <p:spPr>
          <a:xfrm>
            <a:off x="955497" y="434107"/>
            <a:ext cx="9510661" cy="5735073"/>
          </a:xfrm>
          <a:prstGeom prst="rect">
            <a:avLst/>
          </a:prstGeom>
        </p:spPr>
      </p:pic>
      <p:sp>
        <p:nvSpPr>
          <p:cNvPr id="3" name="Rectangle 2"/>
          <p:cNvSpPr/>
          <p:nvPr/>
        </p:nvSpPr>
        <p:spPr>
          <a:xfrm>
            <a:off x="3687737" y="6164067"/>
            <a:ext cx="4774640" cy="369332"/>
          </a:xfrm>
          <a:prstGeom prst="rect">
            <a:avLst/>
          </a:prstGeom>
        </p:spPr>
        <p:txBody>
          <a:bodyPr wrap="none">
            <a:spAutoFit/>
          </a:bodyPr>
          <a:lstStyle/>
          <a:p>
            <a:r>
              <a:rPr lang="fr-FR" dirty="0"/>
              <a:t>Cycle de réplication du VIH © Inserm, F. </a:t>
            </a:r>
            <a:r>
              <a:rPr lang="fr-FR" dirty="0" err="1"/>
              <a:t>Koulikoff</a:t>
            </a:r>
            <a:endParaRPr lang="fr-FR" dirty="0">
              <a:effectLst/>
            </a:endParaRPr>
          </a:p>
        </p:txBody>
      </p:sp>
    </p:spTree>
    <p:extLst>
      <p:ext uri="{BB962C8B-B14F-4D97-AF65-F5344CB8AC3E}">
        <p14:creationId xmlns:p14="http://schemas.microsoft.com/office/powerpoint/2010/main" val="176973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45460" y="1043828"/>
            <a:ext cx="6220693" cy="4448796"/>
          </a:xfrm>
          <a:prstGeom prst="rect">
            <a:avLst/>
          </a:prstGeom>
        </p:spPr>
      </p:pic>
      <p:sp>
        <p:nvSpPr>
          <p:cNvPr id="5" name="Rectangle 4"/>
          <p:cNvSpPr/>
          <p:nvPr/>
        </p:nvSpPr>
        <p:spPr>
          <a:xfrm>
            <a:off x="180870" y="5567236"/>
            <a:ext cx="11394830" cy="584775"/>
          </a:xfrm>
          <a:prstGeom prst="rect">
            <a:avLst/>
          </a:prstGeom>
        </p:spPr>
        <p:txBody>
          <a:bodyPr wrap="square">
            <a:spAutoFit/>
          </a:bodyPr>
          <a:lstStyle/>
          <a:p>
            <a:pPr algn="ctr"/>
            <a:r>
              <a:rPr lang="fr-FR" sz="1600" i="1" dirty="0"/>
              <a:t>Virus du sida : Cellule massivement infectée par le VIH, montrant le bourgeonnement des particules virales sur toute la surface cellulaire (microscopie électronique à balayage) © Inserm, P. </a:t>
            </a:r>
            <a:r>
              <a:rPr lang="fr-FR" sz="1600" i="1" dirty="0" err="1"/>
              <a:t>Roingeard</a:t>
            </a:r>
            <a:endParaRPr lang="fr-FR" sz="1600" i="1" dirty="0">
              <a:effectLst/>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vidéos</a:t>
            </a: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0" name="ZoneTexte 9"/>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673446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376871" y="894407"/>
            <a:ext cx="7221544" cy="4867764"/>
          </a:xfrm>
          <a:prstGeom prst="rect">
            <a:avLst/>
          </a:prstGeom>
        </p:spPr>
      </p:pic>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vidéos</a:t>
            </a: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ZoneTexte 11"/>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4" name="ZoneTexte 13"/>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3" name="Rectangle à coins arrondis 2"/>
          <p:cNvSpPr/>
          <p:nvPr/>
        </p:nvSpPr>
        <p:spPr>
          <a:xfrm>
            <a:off x="3574473" y="969818"/>
            <a:ext cx="1699491" cy="314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à coins arrondis 15"/>
          <p:cNvSpPr/>
          <p:nvPr/>
        </p:nvSpPr>
        <p:spPr>
          <a:xfrm>
            <a:off x="4299527" y="1399309"/>
            <a:ext cx="1699491" cy="314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à coins arrondis 16"/>
          <p:cNvSpPr/>
          <p:nvPr/>
        </p:nvSpPr>
        <p:spPr>
          <a:xfrm>
            <a:off x="4701309" y="2281381"/>
            <a:ext cx="1699491" cy="314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à coins arrondis 17"/>
          <p:cNvSpPr/>
          <p:nvPr/>
        </p:nvSpPr>
        <p:spPr>
          <a:xfrm>
            <a:off x="6811820" y="2960254"/>
            <a:ext cx="1048326" cy="4572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à coins arrondis 18"/>
          <p:cNvSpPr/>
          <p:nvPr/>
        </p:nvSpPr>
        <p:spPr>
          <a:xfrm>
            <a:off x="6225310" y="1791855"/>
            <a:ext cx="1385454" cy="53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à coins arrondis 19"/>
          <p:cNvSpPr/>
          <p:nvPr/>
        </p:nvSpPr>
        <p:spPr>
          <a:xfrm>
            <a:off x="7162801" y="595745"/>
            <a:ext cx="1385454" cy="53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p:cNvSpPr txBox="1"/>
          <p:nvPr/>
        </p:nvSpPr>
        <p:spPr>
          <a:xfrm>
            <a:off x="175491" y="5957455"/>
            <a:ext cx="2641600" cy="338554"/>
          </a:xfrm>
          <a:prstGeom prst="rect">
            <a:avLst/>
          </a:prstGeom>
          <a:noFill/>
        </p:spPr>
        <p:txBody>
          <a:bodyPr wrap="square" rtlCol="0">
            <a:spAutoFit/>
          </a:bodyPr>
          <a:lstStyle/>
          <a:p>
            <a:r>
              <a:rPr lang="fr-FR" sz="1600" b="1" i="1" dirty="0" smtClean="0">
                <a:solidFill>
                  <a:schemeClr val="bg1">
                    <a:lumMod val="50000"/>
                  </a:schemeClr>
                </a:solidFill>
              </a:rPr>
              <a:t>Virémie = charge virale</a:t>
            </a:r>
            <a:endParaRPr lang="en-GB" sz="1600" b="1" i="1" dirty="0">
              <a:solidFill>
                <a:schemeClr val="bg1">
                  <a:lumMod val="50000"/>
                </a:schemeClr>
              </a:solidFill>
            </a:endParaRPr>
          </a:p>
        </p:txBody>
      </p:sp>
    </p:spTree>
    <p:extLst>
      <p:ext uri="{BB962C8B-B14F-4D97-AF65-F5344CB8AC3E}">
        <p14:creationId xmlns:p14="http://schemas.microsoft.com/office/powerpoint/2010/main" val="245825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318455" y="546612"/>
            <a:ext cx="7935432" cy="5677692"/>
          </a:xfrm>
          <a:prstGeom prst="rect">
            <a:avLst/>
          </a:prstGeom>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a:t>
            </a:r>
            <a:r>
              <a:rPr lang="fr-FR" sz="2400" b="1" dirty="0" smtClean="0">
                <a:latin typeface="Baskerville Old Face" panose="02020602080505020303" pitchFamily="18" charset="0"/>
              </a:rPr>
              <a:t>vidéos</a:t>
            </a:r>
            <a:endParaRPr lang="fr-FR" sz="2400" b="1" dirty="0">
              <a:latin typeface="Baskerville Old Face" panose="02020602080505020303" pitchFamily="18" charset="0"/>
            </a:endParaRPr>
          </a:p>
        </p:txBody>
      </p:sp>
      <p:sp>
        <p:nvSpPr>
          <p:cNvPr id="13" name="Rectangle 12"/>
          <p:cNvSpPr/>
          <p:nvPr/>
        </p:nvSpPr>
        <p:spPr>
          <a:xfrm>
            <a:off x="0" y="2618993"/>
            <a:ext cx="3077030" cy="1477328"/>
          </a:xfrm>
          <a:prstGeom prst="rect">
            <a:avLst/>
          </a:prstGeom>
        </p:spPr>
        <p:txBody>
          <a:bodyPr wrap="square">
            <a:spAutoFit/>
          </a:bodyPr>
          <a:lstStyle/>
          <a:p>
            <a:r>
              <a:rPr lang="fr-FR" b="1" dirty="0">
                <a:latin typeface="Bell MT" panose="02020503060305020303" pitchFamily="18" charset="0"/>
              </a:rPr>
              <a:t>Séropositif :  </a:t>
            </a:r>
            <a:r>
              <a:rPr lang="fr-FR" dirty="0">
                <a:latin typeface="Bell MT" panose="02020503060305020303" pitchFamily="18" charset="0"/>
              </a:rPr>
              <a:t>Ayant été contaminé par un virus et ayant développé des anticorps spécifiques. (</a:t>
            </a:r>
            <a:r>
              <a:rPr lang="fr-FR" dirty="0" err="1">
                <a:latin typeface="Bell MT" panose="02020503060305020303" pitchFamily="18" charset="0"/>
              </a:rPr>
              <a:t>sero</a:t>
            </a:r>
            <a:r>
              <a:rPr lang="fr-FR" dirty="0">
                <a:latin typeface="Bell MT" panose="02020503060305020303" pitchFamily="18" charset="0"/>
              </a:rPr>
              <a:t> vient de </a:t>
            </a:r>
            <a:r>
              <a:rPr lang="fr-FR" dirty="0" err="1">
                <a:latin typeface="Bell MT" panose="02020503060305020303" pitchFamily="18" charset="0"/>
              </a:rPr>
              <a:t>serum</a:t>
            </a:r>
            <a:r>
              <a:rPr lang="fr-FR" dirty="0">
                <a:latin typeface="Bell MT" panose="02020503060305020303" pitchFamily="18" charset="0"/>
              </a:rPr>
              <a:t> en latin)</a:t>
            </a:r>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7" name="ZoneTexte 16"/>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61084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Physiopathologie VIH : pour compléter</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212035" y="1036834"/>
            <a:ext cx="6107303" cy="1693114"/>
          </a:xfrm>
          <a:prstGeom prst="rect">
            <a:avLst/>
          </a:prstGeom>
        </p:spPr>
      </p:pic>
      <p:pic>
        <p:nvPicPr>
          <p:cNvPr id="13" name="Image 12"/>
          <p:cNvPicPr>
            <a:picLocks noChangeAspect="1"/>
          </p:cNvPicPr>
          <p:nvPr/>
        </p:nvPicPr>
        <p:blipFill>
          <a:blip r:embed="rId3"/>
          <a:stretch>
            <a:fillRect/>
          </a:stretch>
        </p:blipFill>
        <p:spPr>
          <a:xfrm>
            <a:off x="6665842" y="997063"/>
            <a:ext cx="4513409" cy="1825648"/>
          </a:xfrm>
          <a:prstGeom prst="rect">
            <a:avLst/>
          </a:prstGeom>
        </p:spPr>
      </p:pic>
      <p:pic>
        <p:nvPicPr>
          <p:cNvPr id="14" name="Image 13"/>
          <p:cNvPicPr>
            <a:picLocks noChangeAspect="1"/>
          </p:cNvPicPr>
          <p:nvPr/>
        </p:nvPicPr>
        <p:blipFill>
          <a:blip r:embed="rId4"/>
          <a:stretch>
            <a:fillRect/>
          </a:stretch>
        </p:blipFill>
        <p:spPr>
          <a:xfrm>
            <a:off x="2795317" y="3836154"/>
            <a:ext cx="6839905" cy="2048161"/>
          </a:xfrm>
          <a:prstGeom prst="rect">
            <a:avLst/>
          </a:prstGeom>
        </p:spPr>
      </p:pic>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8" name="ZoneTexte 17"/>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2296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ne joue pas son rôle ?</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2"/>
          <a:stretch>
            <a:fillRect/>
          </a:stretch>
        </p:blipFill>
        <p:spPr>
          <a:xfrm>
            <a:off x="3324254" y="1964876"/>
            <a:ext cx="5316403" cy="3098614"/>
          </a:xfrm>
          <a:prstGeom prst="rect">
            <a:avLst/>
          </a:prstGeom>
        </p:spPr>
      </p:pic>
      <p:sp>
        <p:nvSpPr>
          <p:cNvPr id="3" name="Pensées 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Mais que fait le système immunitaire ... ?</a:t>
            </a:r>
            <a:endParaRPr lang="en-GB" sz="2000" b="1" dirty="0">
              <a:latin typeface="Bell MT" panose="02020503060305020303" pitchFamily="18" charset="0"/>
            </a:endParaRPr>
          </a:p>
        </p:txBody>
      </p:sp>
    </p:spTree>
    <p:extLst>
      <p:ext uri="{BB962C8B-B14F-4D97-AF65-F5344CB8AC3E}">
        <p14:creationId xmlns:p14="http://schemas.microsoft.com/office/powerpoint/2010/main" val="342160111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VIH peut pénétrer facilement dans l’organisme : arrivée dans les muqueuses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782" y="742950"/>
            <a:ext cx="951738" cy="951738"/>
          </a:xfrm>
          <a:prstGeom prst="rect">
            <a:avLst/>
          </a:prstGeom>
        </p:spPr>
      </p:pic>
      <p:sp>
        <p:nvSpPr>
          <p:cNvPr id="3" name="ZoneTexte 2"/>
          <p:cNvSpPr txBox="1"/>
          <p:nvPr/>
        </p:nvSpPr>
        <p:spPr>
          <a:xfrm>
            <a:off x="1908810" y="1165860"/>
            <a:ext cx="3246120" cy="369332"/>
          </a:xfrm>
          <a:prstGeom prst="rect">
            <a:avLst/>
          </a:prstGeom>
          <a:noFill/>
        </p:spPr>
        <p:txBody>
          <a:bodyPr wrap="square" rtlCol="0">
            <a:spAutoFit/>
          </a:bodyPr>
          <a:lstStyle/>
          <a:p>
            <a:r>
              <a:rPr lang="fr-FR" dirty="0" smtClean="0">
                <a:latin typeface="Bell MT" panose="02020503060305020303" pitchFamily="18" charset="0"/>
              </a:rPr>
              <a:t>Sécrétions contiennent du virus</a:t>
            </a:r>
            <a:endParaRPr lang="en-GB" dirty="0">
              <a:latin typeface="Bell MT" panose="02020503060305020303" pitchFamily="18" charset="0"/>
            </a:endParaRPr>
          </a:p>
        </p:txBody>
      </p:sp>
      <p:sp>
        <p:nvSpPr>
          <p:cNvPr id="13" name="ZoneTexte 12"/>
          <p:cNvSpPr txBox="1"/>
          <p:nvPr/>
        </p:nvSpPr>
        <p:spPr>
          <a:xfrm>
            <a:off x="4572000" y="1924050"/>
            <a:ext cx="4278630" cy="369332"/>
          </a:xfrm>
          <a:prstGeom prst="rect">
            <a:avLst/>
          </a:prstGeom>
          <a:noFill/>
        </p:spPr>
        <p:txBody>
          <a:bodyPr wrap="square" rtlCol="0">
            <a:spAutoFit/>
          </a:bodyPr>
          <a:lstStyle/>
          <a:p>
            <a:pPr algn="ctr"/>
            <a:r>
              <a:rPr lang="fr-FR" dirty="0" smtClean="0">
                <a:latin typeface="Bell MT" panose="02020503060305020303" pitchFamily="18" charset="0"/>
              </a:rPr>
              <a:t>Interaction avec les cellules des muqueuse</a:t>
            </a:r>
            <a:endParaRPr lang="en-GB" dirty="0">
              <a:latin typeface="Bell MT" panose="02020503060305020303" pitchFamily="18" charset="0"/>
            </a:endParaRPr>
          </a:p>
        </p:txBody>
      </p:sp>
      <p:sp>
        <p:nvSpPr>
          <p:cNvPr id="14" name="Ellipse 13"/>
          <p:cNvSpPr/>
          <p:nvPr/>
        </p:nvSpPr>
        <p:spPr>
          <a:xfrm>
            <a:off x="205740" y="107442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en-GB" dirty="0"/>
          </a:p>
        </p:txBody>
      </p:sp>
      <p:sp>
        <p:nvSpPr>
          <p:cNvPr id="15" name="Ellipse 14"/>
          <p:cNvSpPr/>
          <p:nvPr/>
        </p:nvSpPr>
        <p:spPr>
          <a:xfrm>
            <a:off x="11422380" y="184404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endParaRPr lang="en-GB" dirty="0"/>
          </a:p>
        </p:txBody>
      </p:sp>
      <p:pic>
        <p:nvPicPr>
          <p:cNvPr id="16" name="Image 15"/>
          <p:cNvPicPr>
            <a:picLocks noChangeAspect="1"/>
          </p:cNvPicPr>
          <p:nvPr/>
        </p:nvPicPr>
        <p:blipFill>
          <a:blip r:embed="rId4"/>
          <a:stretch>
            <a:fillRect/>
          </a:stretch>
        </p:blipFill>
        <p:spPr>
          <a:xfrm>
            <a:off x="8781338" y="1451610"/>
            <a:ext cx="2660558" cy="1498354"/>
          </a:xfrm>
          <a:prstGeom prst="rect">
            <a:avLst/>
          </a:prstGeom>
        </p:spPr>
      </p:pic>
      <p:sp>
        <p:nvSpPr>
          <p:cNvPr id="17" name="Ellipse 16"/>
          <p:cNvSpPr/>
          <p:nvPr/>
        </p:nvSpPr>
        <p:spPr>
          <a:xfrm>
            <a:off x="224790" y="310515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en-GB" dirty="0"/>
          </a:p>
        </p:txBody>
      </p:sp>
      <p:pic>
        <p:nvPicPr>
          <p:cNvPr id="19" name="Image 18"/>
          <p:cNvPicPr>
            <a:picLocks noChangeAspect="1"/>
          </p:cNvPicPr>
          <p:nvPr/>
        </p:nvPicPr>
        <p:blipFill>
          <a:blip r:embed="rId5">
            <a:clrChange>
              <a:clrFrom>
                <a:srgbClr val="FFFFFF"/>
              </a:clrFrom>
              <a:clrTo>
                <a:srgbClr val="FFFFFF">
                  <a:alpha val="0"/>
                </a:srgbClr>
              </a:clrTo>
            </a:clrChange>
          </a:blip>
          <a:stretch>
            <a:fillRect/>
          </a:stretch>
        </p:blipFill>
        <p:spPr>
          <a:xfrm>
            <a:off x="493395" y="1497330"/>
            <a:ext cx="806203" cy="665797"/>
          </a:xfrm>
          <a:prstGeom prst="rect">
            <a:avLst/>
          </a:prstGeom>
        </p:spPr>
      </p:pic>
      <p:pic>
        <p:nvPicPr>
          <p:cNvPr id="20" name="Image 19"/>
          <p:cNvPicPr>
            <a:picLocks noChangeAspect="1"/>
          </p:cNvPicPr>
          <p:nvPr/>
        </p:nvPicPr>
        <p:blipFill>
          <a:blip r:embed="rId6">
            <a:clrChange>
              <a:clrFrom>
                <a:srgbClr val="FFFFFF"/>
              </a:clrFrom>
              <a:clrTo>
                <a:srgbClr val="FFFFFF">
                  <a:alpha val="0"/>
                </a:srgbClr>
              </a:clrTo>
            </a:clrChange>
          </a:blip>
          <a:stretch>
            <a:fillRect/>
          </a:stretch>
        </p:blipFill>
        <p:spPr>
          <a:xfrm>
            <a:off x="582869" y="2580256"/>
            <a:ext cx="876422" cy="943107"/>
          </a:xfrm>
          <a:prstGeom prst="rect">
            <a:avLst/>
          </a:prstGeom>
        </p:spPr>
      </p:pic>
      <p:pic>
        <p:nvPicPr>
          <p:cNvPr id="21" name="Image 20"/>
          <p:cNvPicPr>
            <a:picLocks noChangeAspect="1"/>
          </p:cNvPicPr>
          <p:nvPr/>
        </p:nvPicPr>
        <p:blipFill>
          <a:blip r:embed="rId6">
            <a:clrChange>
              <a:clrFrom>
                <a:srgbClr val="FFFFFF"/>
              </a:clrFrom>
              <a:clrTo>
                <a:srgbClr val="FFFFFF">
                  <a:alpha val="0"/>
                </a:srgbClr>
              </a:clrTo>
            </a:clrChange>
          </a:blip>
          <a:stretch>
            <a:fillRect/>
          </a:stretch>
        </p:blipFill>
        <p:spPr>
          <a:xfrm>
            <a:off x="849569" y="3144136"/>
            <a:ext cx="876422" cy="943107"/>
          </a:xfrm>
          <a:prstGeom prst="rect">
            <a:avLst/>
          </a:prstGeom>
        </p:spPr>
      </p:pic>
      <p:pic>
        <p:nvPicPr>
          <p:cNvPr id="22" name="Image 21"/>
          <p:cNvPicPr>
            <a:picLocks noChangeAspect="1"/>
          </p:cNvPicPr>
          <p:nvPr/>
        </p:nvPicPr>
        <p:blipFill>
          <a:blip r:embed="rId6">
            <a:clrChange>
              <a:clrFrom>
                <a:srgbClr val="FFFFFF"/>
              </a:clrFrom>
              <a:clrTo>
                <a:srgbClr val="FFFFFF">
                  <a:alpha val="0"/>
                </a:srgbClr>
              </a:clrTo>
            </a:clrChange>
          </a:blip>
          <a:stretch>
            <a:fillRect/>
          </a:stretch>
        </p:blipFill>
        <p:spPr>
          <a:xfrm>
            <a:off x="1344869" y="2347846"/>
            <a:ext cx="876422" cy="943107"/>
          </a:xfrm>
          <a:prstGeom prst="rect">
            <a:avLst/>
          </a:prstGeom>
        </p:spPr>
      </p:pic>
      <p:pic>
        <p:nvPicPr>
          <p:cNvPr id="23" name="Image 22"/>
          <p:cNvPicPr>
            <a:picLocks noChangeAspect="1"/>
          </p:cNvPicPr>
          <p:nvPr/>
        </p:nvPicPr>
        <p:blipFill>
          <a:blip r:embed="rId6">
            <a:clrChange>
              <a:clrFrom>
                <a:srgbClr val="FFFFFF"/>
              </a:clrFrom>
              <a:clrTo>
                <a:srgbClr val="FFFFFF">
                  <a:alpha val="0"/>
                </a:srgbClr>
              </a:clrTo>
            </a:clrChange>
          </a:blip>
          <a:stretch>
            <a:fillRect/>
          </a:stretch>
        </p:blipFill>
        <p:spPr>
          <a:xfrm>
            <a:off x="1497269" y="3094606"/>
            <a:ext cx="876422" cy="943107"/>
          </a:xfrm>
          <a:prstGeom prst="rect">
            <a:avLst/>
          </a:prstGeom>
        </p:spPr>
      </p:pic>
      <p:pic>
        <p:nvPicPr>
          <p:cNvPr id="24" name="Image 23"/>
          <p:cNvPicPr>
            <a:picLocks noChangeAspect="1"/>
          </p:cNvPicPr>
          <p:nvPr/>
        </p:nvPicPr>
        <p:blipFill>
          <a:blip r:embed="rId6">
            <a:clrChange>
              <a:clrFrom>
                <a:srgbClr val="FFFFFF"/>
              </a:clrFrom>
              <a:clrTo>
                <a:srgbClr val="FFFFFF">
                  <a:alpha val="0"/>
                </a:srgbClr>
              </a:clrTo>
            </a:clrChange>
          </a:blip>
          <a:stretch>
            <a:fillRect/>
          </a:stretch>
        </p:blipFill>
        <p:spPr>
          <a:xfrm>
            <a:off x="1969709" y="2686936"/>
            <a:ext cx="876422" cy="943107"/>
          </a:xfrm>
          <a:prstGeom prst="rect">
            <a:avLst/>
          </a:prstGeom>
        </p:spPr>
      </p:pic>
      <p:sp>
        <p:nvSpPr>
          <p:cNvPr id="25" name="ZoneTexte 24"/>
          <p:cNvSpPr txBox="1"/>
          <p:nvPr/>
        </p:nvSpPr>
        <p:spPr>
          <a:xfrm>
            <a:off x="2880360" y="3108960"/>
            <a:ext cx="4217670" cy="369332"/>
          </a:xfrm>
          <a:prstGeom prst="rect">
            <a:avLst/>
          </a:prstGeom>
          <a:noFill/>
        </p:spPr>
        <p:txBody>
          <a:bodyPr wrap="square" rtlCol="0">
            <a:spAutoFit/>
          </a:bodyPr>
          <a:lstStyle/>
          <a:p>
            <a:r>
              <a:rPr lang="fr-FR" dirty="0" smtClean="0">
                <a:latin typeface="Bell MT" panose="02020503060305020303" pitchFamily="18" charset="0"/>
              </a:rPr>
              <a:t>Multiplication du virus sur site contact</a:t>
            </a:r>
            <a:endParaRPr lang="en-GB" dirty="0">
              <a:latin typeface="Bell MT" panose="02020503060305020303" pitchFamily="18" charset="0"/>
            </a:endParaRPr>
          </a:p>
        </p:txBody>
      </p:sp>
      <p:sp>
        <p:nvSpPr>
          <p:cNvPr id="26" name="Ellipse 25"/>
          <p:cNvSpPr/>
          <p:nvPr/>
        </p:nvSpPr>
        <p:spPr>
          <a:xfrm>
            <a:off x="11487150" y="409194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endParaRPr lang="en-GB" dirty="0"/>
          </a:p>
        </p:txBody>
      </p:sp>
      <p:sp>
        <p:nvSpPr>
          <p:cNvPr id="27" name="ZoneTexte 26"/>
          <p:cNvSpPr txBox="1"/>
          <p:nvPr/>
        </p:nvSpPr>
        <p:spPr>
          <a:xfrm>
            <a:off x="4251960" y="4160520"/>
            <a:ext cx="5029200" cy="646331"/>
          </a:xfrm>
          <a:prstGeom prst="rect">
            <a:avLst/>
          </a:prstGeom>
          <a:noFill/>
        </p:spPr>
        <p:txBody>
          <a:bodyPr wrap="square" rtlCol="0">
            <a:spAutoFit/>
          </a:bodyPr>
          <a:lstStyle/>
          <a:p>
            <a:pPr algn="r"/>
            <a:r>
              <a:rPr lang="fr-FR" dirty="0" smtClean="0">
                <a:latin typeface="Bell MT" panose="02020503060305020303" pitchFamily="18" charset="0"/>
              </a:rPr>
              <a:t>VIH pénètre dans l’organisme grâce aux cellules de </a:t>
            </a:r>
            <a:r>
              <a:rPr lang="fr-FR" dirty="0" err="1" smtClean="0">
                <a:latin typeface="Bell MT" panose="02020503060305020303" pitchFamily="18" charset="0"/>
              </a:rPr>
              <a:t>Langherans</a:t>
            </a:r>
            <a:endParaRPr lang="en-GB" dirty="0">
              <a:latin typeface="Bell MT" panose="02020503060305020303" pitchFamily="18" charset="0"/>
            </a:endParaRPr>
          </a:p>
        </p:txBody>
      </p:sp>
      <p:pic>
        <p:nvPicPr>
          <p:cNvPr id="28" name="Image 27"/>
          <p:cNvPicPr>
            <a:picLocks noChangeAspect="1"/>
          </p:cNvPicPr>
          <p:nvPr/>
        </p:nvPicPr>
        <p:blipFill rotWithShape="1">
          <a:blip r:embed="rId7"/>
          <a:srcRect b="13216"/>
          <a:stretch/>
        </p:blipFill>
        <p:spPr>
          <a:xfrm>
            <a:off x="8241520" y="3406140"/>
            <a:ext cx="1272588" cy="868680"/>
          </a:xfrm>
          <a:prstGeom prst="rect">
            <a:avLst/>
          </a:prstGeom>
          <a:ln>
            <a:noFill/>
          </a:ln>
          <a:effectLst>
            <a:softEdge rad="112500"/>
          </a:effectLst>
        </p:spPr>
      </p:pic>
      <p:pic>
        <p:nvPicPr>
          <p:cNvPr id="29" name="Image 28"/>
          <p:cNvPicPr>
            <a:picLocks noChangeAspect="1"/>
          </p:cNvPicPr>
          <p:nvPr/>
        </p:nvPicPr>
        <p:blipFill>
          <a:blip r:embed="rId8"/>
          <a:stretch>
            <a:fillRect/>
          </a:stretch>
        </p:blipFill>
        <p:spPr>
          <a:xfrm>
            <a:off x="9307830" y="3714749"/>
            <a:ext cx="2137410" cy="1068705"/>
          </a:xfrm>
          <a:prstGeom prst="rect">
            <a:avLst/>
          </a:prstGeom>
          <a:ln>
            <a:noFill/>
          </a:ln>
          <a:effectLst>
            <a:softEdge rad="112500"/>
          </a:effectLst>
        </p:spPr>
      </p:pic>
      <p:sp>
        <p:nvSpPr>
          <p:cNvPr id="30" name="Ellipse 29"/>
          <p:cNvSpPr/>
          <p:nvPr/>
        </p:nvSpPr>
        <p:spPr>
          <a:xfrm>
            <a:off x="220980" y="5764530"/>
            <a:ext cx="350520" cy="350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5</a:t>
            </a:r>
            <a:endParaRPr lang="en-GB" dirty="0"/>
          </a:p>
        </p:txBody>
      </p:sp>
      <p:sp>
        <p:nvSpPr>
          <p:cNvPr id="31" name="ZoneTexte 30"/>
          <p:cNvSpPr txBox="1"/>
          <p:nvPr/>
        </p:nvSpPr>
        <p:spPr>
          <a:xfrm>
            <a:off x="2689860" y="5318760"/>
            <a:ext cx="4411980" cy="646331"/>
          </a:xfrm>
          <a:prstGeom prst="rect">
            <a:avLst/>
          </a:prstGeom>
          <a:noFill/>
        </p:spPr>
        <p:txBody>
          <a:bodyPr wrap="square" rtlCol="0">
            <a:spAutoFit/>
          </a:bodyPr>
          <a:lstStyle/>
          <a:p>
            <a:r>
              <a:rPr lang="fr-FR" dirty="0" smtClean="0">
                <a:latin typeface="Bell MT" panose="02020503060305020303" pitchFamily="18" charset="0"/>
              </a:rPr>
              <a:t>Cellules de </a:t>
            </a:r>
            <a:r>
              <a:rPr lang="fr-FR" dirty="0" err="1" smtClean="0">
                <a:latin typeface="Bell MT" panose="02020503060305020303" pitchFamily="18" charset="0"/>
              </a:rPr>
              <a:t>Langherans</a:t>
            </a:r>
            <a:r>
              <a:rPr lang="fr-FR" dirty="0" smtClean="0">
                <a:latin typeface="Bell MT" panose="02020503060305020303" pitchFamily="18" charset="0"/>
              </a:rPr>
              <a:t> phagocytent le VIH et le transmettre aux lymphocytes T-CD4+</a:t>
            </a:r>
            <a:endParaRPr lang="en-GB" dirty="0">
              <a:latin typeface="Bell MT" panose="02020503060305020303" pitchFamily="18" charset="0"/>
            </a:endParaRPr>
          </a:p>
        </p:txBody>
      </p:sp>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182" y="5058918"/>
            <a:ext cx="1865376" cy="1243584"/>
          </a:xfrm>
          <a:prstGeom prst="rect">
            <a:avLst/>
          </a:prstGeom>
        </p:spPr>
      </p:pic>
      <p:sp>
        <p:nvSpPr>
          <p:cNvPr id="34" name="ZoneTexte 33"/>
          <p:cNvSpPr txBox="1"/>
          <p:nvPr/>
        </p:nvSpPr>
        <p:spPr>
          <a:xfrm>
            <a:off x="8343900" y="5600700"/>
            <a:ext cx="3429000" cy="369332"/>
          </a:xfrm>
          <a:prstGeom prst="rect">
            <a:avLst/>
          </a:prstGeom>
          <a:noFill/>
        </p:spPr>
        <p:txBody>
          <a:bodyPr wrap="square" rtlCol="0">
            <a:spAutoFit/>
          </a:bodyPr>
          <a:lstStyle/>
          <a:p>
            <a:r>
              <a:rPr lang="fr-FR" i="1" dirty="0" smtClean="0">
                <a:solidFill>
                  <a:srgbClr val="C00000"/>
                </a:solidFill>
                <a:latin typeface="Bell MT" panose="02020503060305020303" pitchFamily="18" charset="0"/>
              </a:rPr>
              <a:t>Début du cycle viral du VIH</a:t>
            </a:r>
            <a:endParaRPr lang="en-GB" i="1" dirty="0">
              <a:solidFill>
                <a:srgbClr val="C00000"/>
              </a:solidFill>
              <a:latin typeface="Bell MT" panose="02020503060305020303" pitchFamily="18" charset="0"/>
            </a:endParaRPr>
          </a:p>
        </p:txBody>
      </p:sp>
      <p:sp>
        <p:nvSpPr>
          <p:cNvPr id="35" name="Rectangle 34"/>
          <p:cNvSpPr/>
          <p:nvPr/>
        </p:nvSpPr>
        <p:spPr>
          <a:xfrm>
            <a:off x="4885510" y="6193274"/>
            <a:ext cx="1634037" cy="276999"/>
          </a:xfrm>
          <a:prstGeom prst="rect">
            <a:avLst/>
          </a:prstGeom>
        </p:spPr>
        <p:txBody>
          <a:bodyPr wrap="none">
            <a:spAutoFit/>
          </a:bodyPr>
          <a:lstStyle/>
          <a:p>
            <a:r>
              <a:rPr lang="en-GB" sz="1200" i="1" dirty="0"/>
              <a:t>Zhou et </a:t>
            </a:r>
            <a:r>
              <a:rPr lang="en-GB" sz="1200" i="1" dirty="0" err="1" smtClean="0"/>
              <a:t>coll</a:t>
            </a:r>
            <a:r>
              <a:rPr lang="en-GB" sz="1200" i="1" dirty="0" smtClean="0"/>
              <a:t> et al., 2017</a:t>
            </a:r>
            <a:endParaRPr lang="en-GB" sz="1200" i="1" dirty="0"/>
          </a:p>
        </p:txBody>
      </p:sp>
      <p:pic>
        <p:nvPicPr>
          <p:cNvPr id="36" name="Image 35"/>
          <p:cNvPicPr>
            <a:picLocks noChangeAspect="1"/>
          </p:cNvPicPr>
          <p:nvPr/>
        </p:nvPicPr>
        <p:blipFill>
          <a:blip r:embed="rId10"/>
          <a:stretch>
            <a:fillRect/>
          </a:stretch>
        </p:blipFill>
        <p:spPr>
          <a:xfrm>
            <a:off x="11254620" y="5486400"/>
            <a:ext cx="694155" cy="717294"/>
          </a:xfrm>
          <a:prstGeom prst="rect">
            <a:avLst/>
          </a:prstGeom>
        </p:spPr>
      </p:pic>
    </p:spTree>
    <p:extLst>
      <p:ext uri="{BB962C8B-B14F-4D97-AF65-F5344CB8AC3E}">
        <p14:creationId xmlns:p14="http://schemas.microsoft.com/office/powerpoint/2010/main" val="29545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10" presetClass="entr" presetSubtype="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animBg="1"/>
      <p:bldP spid="15" grpId="0" animBg="1"/>
      <p:bldP spid="17" grpId="0" animBg="1"/>
      <p:bldP spid="25" grpId="0"/>
      <p:bldP spid="26" grpId="0" animBg="1"/>
      <p:bldP spid="27" grpId="0"/>
      <p:bldP spid="30" grpId="0" animBg="1"/>
      <p:bldP spid="31"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79879" t="24297" r="6993" b="59150"/>
          <a:stretch/>
        </p:blipFill>
        <p:spPr>
          <a:xfrm>
            <a:off x="10535478" y="4194602"/>
            <a:ext cx="887895" cy="1119520"/>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60900" t="60971" r="23974" b="24759"/>
          <a:stretch/>
        </p:blipFill>
        <p:spPr>
          <a:xfrm>
            <a:off x="8574156" y="1987825"/>
            <a:ext cx="1334493" cy="1258957"/>
          </a:xfrm>
          <a:prstGeom prst="rect">
            <a:avLst/>
          </a:prstGeom>
        </p:spPr>
      </p:pic>
      <p:pic>
        <p:nvPicPr>
          <p:cNvPr id="7" name="Image 6"/>
          <p:cNvPicPr>
            <a:picLocks noChangeAspect="1"/>
          </p:cNvPicPr>
          <p:nvPr/>
        </p:nvPicPr>
        <p:blipFill>
          <a:blip r:embed="rId3"/>
          <a:stretch>
            <a:fillRect/>
          </a:stretch>
        </p:blipFill>
        <p:spPr>
          <a:xfrm>
            <a:off x="3219305" y="1163596"/>
            <a:ext cx="2095792" cy="156231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00210"/>
            <a:ext cx="2743200" cy="1816608"/>
          </a:xfrm>
          <a:prstGeom prst="rect">
            <a:avLst/>
          </a:prstGeom>
          <a:ln>
            <a:noFill/>
          </a:ln>
          <a:effectLst>
            <a:softEdge rad="112500"/>
          </a:effectLst>
        </p:spPr>
      </p:pic>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Recap</a:t>
            </a:r>
            <a:r>
              <a:rPr lang="fr-FR" sz="2400" b="1" dirty="0" smtClean="0">
                <a:latin typeface="Baskerville Old Face" panose="02020602080505020303" pitchFamily="18" charset="0"/>
              </a:rPr>
              <a:t> CM1</a:t>
            </a:r>
            <a:endParaRPr lang="fr-FR" sz="2400" b="1" dirty="0">
              <a:latin typeface="Baskerville Old Face" panose="02020602080505020303" pitchFamily="18" charset="0"/>
            </a:endParaRPr>
          </a:p>
        </p:txBody>
      </p:sp>
      <p:sp>
        <p:nvSpPr>
          <p:cNvPr id="11" name="ZoneTexte 10"/>
          <p:cNvSpPr txBox="1"/>
          <p:nvPr/>
        </p:nvSpPr>
        <p:spPr>
          <a:xfrm>
            <a:off x="446481" y="2232867"/>
            <a:ext cx="1706997" cy="430887"/>
          </a:xfrm>
          <a:prstGeom prst="rect">
            <a:avLst/>
          </a:prstGeom>
          <a:noFill/>
        </p:spPr>
        <p:txBody>
          <a:bodyPr wrap="square" rtlCol="0">
            <a:spAutoFit/>
          </a:bodyPr>
          <a:lstStyle/>
          <a:p>
            <a:pPr algn="ctr"/>
            <a:r>
              <a:rPr lang="fr-FR" sz="2200" b="1" dirty="0" smtClean="0">
                <a:latin typeface="Bell MT" panose="02020503060305020303" pitchFamily="18" charset="0"/>
              </a:rPr>
              <a:t>Histoire</a:t>
            </a:r>
            <a:endParaRPr lang="en-GB" sz="2200" b="1" dirty="0">
              <a:latin typeface="Bell MT" panose="02020503060305020303" pitchFamily="18" charset="0"/>
            </a:endParaRPr>
          </a:p>
        </p:txBody>
      </p:sp>
      <p:sp>
        <p:nvSpPr>
          <p:cNvPr id="12" name="ZoneTexte 11"/>
          <p:cNvSpPr txBox="1"/>
          <p:nvPr/>
        </p:nvSpPr>
        <p:spPr>
          <a:xfrm>
            <a:off x="122775" y="4366466"/>
            <a:ext cx="2335307" cy="769441"/>
          </a:xfrm>
          <a:prstGeom prst="rect">
            <a:avLst/>
          </a:prstGeom>
          <a:noFill/>
        </p:spPr>
        <p:txBody>
          <a:bodyPr wrap="square" rtlCol="0">
            <a:spAutoFit/>
          </a:bodyPr>
          <a:lstStyle/>
          <a:p>
            <a:pPr algn="ctr"/>
            <a:r>
              <a:rPr lang="fr-FR" sz="2200" b="1" dirty="0" smtClean="0">
                <a:latin typeface="Bell MT" panose="02020503060305020303" pitchFamily="18" charset="0"/>
              </a:rPr>
              <a:t>Contexte épidémique</a:t>
            </a:r>
            <a:endParaRPr lang="en-GB" sz="2200" b="1" dirty="0">
              <a:latin typeface="Bell MT" panose="02020503060305020303" pitchFamily="18" charset="0"/>
            </a:endParaRPr>
          </a:p>
        </p:txBody>
      </p:sp>
      <p:sp>
        <p:nvSpPr>
          <p:cNvPr id="13" name="ZoneTexte 12"/>
          <p:cNvSpPr txBox="1"/>
          <p:nvPr/>
        </p:nvSpPr>
        <p:spPr>
          <a:xfrm>
            <a:off x="3276989" y="2643683"/>
            <a:ext cx="2250143" cy="769441"/>
          </a:xfrm>
          <a:prstGeom prst="rect">
            <a:avLst/>
          </a:prstGeom>
          <a:noFill/>
        </p:spPr>
        <p:txBody>
          <a:bodyPr wrap="square" rtlCol="0">
            <a:spAutoFit/>
          </a:bodyPr>
          <a:lstStyle/>
          <a:p>
            <a:pPr algn="ctr"/>
            <a:r>
              <a:rPr lang="fr-FR" sz="2200" b="1" dirty="0" smtClean="0">
                <a:latin typeface="Bell MT" panose="02020503060305020303" pitchFamily="18" charset="0"/>
              </a:rPr>
              <a:t>Populations atteintes</a:t>
            </a:r>
            <a:endParaRPr lang="en-GB" sz="2200" b="1" dirty="0">
              <a:latin typeface="Bell MT" panose="02020503060305020303" pitchFamily="18" charset="0"/>
            </a:endParaRPr>
          </a:p>
        </p:txBody>
      </p:sp>
      <p:sp>
        <p:nvSpPr>
          <p:cNvPr id="14" name="ZoneTexte 13"/>
          <p:cNvSpPr txBox="1"/>
          <p:nvPr/>
        </p:nvSpPr>
        <p:spPr>
          <a:xfrm>
            <a:off x="5605670" y="5983231"/>
            <a:ext cx="2305878" cy="430887"/>
          </a:xfrm>
          <a:prstGeom prst="rect">
            <a:avLst/>
          </a:prstGeom>
          <a:noFill/>
        </p:spPr>
        <p:txBody>
          <a:bodyPr wrap="square" rtlCol="0">
            <a:spAutoFit/>
          </a:bodyPr>
          <a:lstStyle/>
          <a:p>
            <a:pPr algn="ctr"/>
            <a:r>
              <a:rPr lang="fr-FR" sz="2200" b="1" dirty="0" smtClean="0">
                <a:latin typeface="Bell MT" panose="02020503060305020303" pitchFamily="18" charset="0"/>
              </a:rPr>
              <a:t>Contamination</a:t>
            </a:r>
            <a:endParaRPr lang="en-GB" sz="2200" b="1" dirty="0">
              <a:latin typeface="Bell MT" panose="02020503060305020303" pitchFamily="18" charset="0"/>
            </a:endParaRPr>
          </a:p>
        </p:txBody>
      </p:sp>
      <p:sp>
        <p:nvSpPr>
          <p:cNvPr id="15" name="ZoneTexte 14"/>
          <p:cNvSpPr txBox="1"/>
          <p:nvPr/>
        </p:nvSpPr>
        <p:spPr>
          <a:xfrm>
            <a:off x="8473593" y="1556226"/>
            <a:ext cx="1547389" cy="430887"/>
          </a:xfrm>
          <a:prstGeom prst="rect">
            <a:avLst/>
          </a:prstGeom>
          <a:noFill/>
        </p:spPr>
        <p:txBody>
          <a:bodyPr wrap="square" rtlCol="0">
            <a:spAutoFit/>
          </a:bodyPr>
          <a:lstStyle/>
          <a:p>
            <a:pPr algn="ctr"/>
            <a:r>
              <a:rPr lang="fr-FR" sz="2200" b="1" dirty="0" smtClean="0">
                <a:latin typeface="Bell MT" panose="02020503060305020303" pitchFamily="18" charset="0"/>
              </a:rPr>
              <a:t>Dépistage</a:t>
            </a:r>
            <a:endParaRPr lang="en-GB" sz="2200" b="1" dirty="0">
              <a:latin typeface="Bell MT" panose="02020503060305020303" pitchFamily="18" charset="0"/>
            </a:endParaRPr>
          </a:p>
        </p:txBody>
      </p:sp>
      <p:sp>
        <p:nvSpPr>
          <p:cNvPr id="16" name="ZoneTexte 15"/>
          <p:cNvSpPr txBox="1"/>
          <p:nvPr/>
        </p:nvSpPr>
        <p:spPr>
          <a:xfrm>
            <a:off x="9932306" y="5227858"/>
            <a:ext cx="2034989" cy="430887"/>
          </a:xfrm>
          <a:prstGeom prst="rect">
            <a:avLst/>
          </a:prstGeom>
          <a:noFill/>
        </p:spPr>
        <p:txBody>
          <a:bodyPr wrap="square" rtlCol="0">
            <a:spAutoFit/>
          </a:bodyPr>
          <a:lstStyle/>
          <a:p>
            <a:pPr algn="ctr"/>
            <a:r>
              <a:rPr lang="fr-FR" sz="2200" b="1" dirty="0" smtClean="0">
                <a:latin typeface="Bell MT" panose="02020503060305020303" pitchFamily="18" charset="0"/>
              </a:rPr>
              <a:t>Traitements</a:t>
            </a:r>
            <a:endParaRPr lang="en-GB" sz="2200" b="1" dirty="0">
              <a:latin typeface="Bell MT" panose="02020503060305020303" pitchFamily="18" charset="0"/>
            </a:endParaRPr>
          </a:p>
        </p:txBody>
      </p:sp>
      <p:pic>
        <p:nvPicPr>
          <p:cNvPr id="17" name="Image 16"/>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5438617" y="3313044"/>
            <a:ext cx="2908096" cy="2642274"/>
          </a:xfrm>
          <a:prstGeom prst="rect">
            <a:avLst/>
          </a:prstGeom>
        </p:spPr>
      </p:pic>
      <p:cxnSp>
        <p:nvCxnSpPr>
          <p:cNvPr id="19" name="Connecteur droit 18"/>
          <p:cNvCxnSpPr/>
          <p:nvPr/>
        </p:nvCxnSpPr>
        <p:spPr>
          <a:xfrm flipV="1">
            <a:off x="2716695" y="1961321"/>
            <a:ext cx="795130" cy="15074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2623930" y="3419061"/>
            <a:ext cx="185531" cy="17227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p:cNvSpPr/>
          <p:nvPr/>
        </p:nvSpPr>
        <p:spPr>
          <a:xfrm>
            <a:off x="3399182" y="1861931"/>
            <a:ext cx="185531" cy="17227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 24"/>
          <p:cNvPicPr>
            <a:picLocks noChangeAspect="1"/>
          </p:cNvPicPr>
          <p:nvPr/>
        </p:nvPicPr>
        <p:blipFill>
          <a:blip r:embed="rId7"/>
          <a:stretch>
            <a:fillRect/>
          </a:stretch>
        </p:blipFill>
        <p:spPr>
          <a:xfrm flipH="1">
            <a:off x="5093382" y="2536789"/>
            <a:ext cx="684566" cy="1731414"/>
          </a:xfrm>
          <a:prstGeom prst="rect">
            <a:avLst/>
          </a:prstGeom>
        </p:spPr>
      </p:pic>
      <p:pic>
        <p:nvPicPr>
          <p:cNvPr id="26" name="Image 25"/>
          <p:cNvPicPr>
            <a:picLocks noChangeAspect="1"/>
          </p:cNvPicPr>
          <p:nvPr/>
        </p:nvPicPr>
        <p:blipFill>
          <a:blip r:embed="rId7"/>
          <a:stretch>
            <a:fillRect/>
          </a:stretch>
        </p:blipFill>
        <p:spPr>
          <a:xfrm rot="484809">
            <a:off x="8262730" y="3086755"/>
            <a:ext cx="788504" cy="1731414"/>
          </a:xfrm>
          <a:prstGeom prst="rect">
            <a:avLst/>
          </a:prstGeom>
        </p:spPr>
      </p:pic>
      <p:pic>
        <p:nvPicPr>
          <p:cNvPr id="27" name="Image 26"/>
          <p:cNvPicPr>
            <a:picLocks noChangeAspect="1"/>
          </p:cNvPicPr>
          <p:nvPr/>
        </p:nvPicPr>
        <p:blipFill>
          <a:blip r:embed="rId7"/>
          <a:stretch>
            <a:fillRect/>
          </a:stretch>
        </p:blipFill>
        <p:spPr>
          <a:xfrm rot="160487" flipH="1">
            <a:off x="8974255" y="3137706"/>
            <a:ext cx="1044076" cy="1977240"/>
          </a:xfrm>
          <a:prstGeom prst="rect">
            <a:avLst/>
          </a:prstGeom>
        </p:spPr>
      </p:pic>
    </p:spTree>
    <p:extLst>
      <p:ext uri="{BB962C8B-B14F-4D97-AF65-F5344CB8AC3E}">
        <p14:creationId xmlns:p14="http://schemas.microsoft.com/office/powerpoint/2010/main" val="2664047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ne joue pas son rôle ?</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2"/>
          <a:stretch>
            <a:fillRect/>
          </a:stretch>
        </p:blipFill>
        <p:spPr>
          <a:xfrm>
            <a:off x="3324254" y="1964876"/>
            <a:ext cx="5316403" cy="3098614"/>
          </a:xfrm>
          <a:prstGeom prst="rect">
            <a:avLst/>
          </a:prstGeom>
        </p:spPr>
      </p:pic>
      <p:sp>
        <p:nvSpPr>
          <p:cNvPr id="3" name="Pensées 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Pourquoi le VIH ne meurt-il pas sur le site de contamination ?</a:t>
            </a:r>
            <a:endParaRPr lang="en-GB" sz="2000" b="1" dirty="0">
              <a:latin typeface="Bell MT" panose="02020503060305020303" pitchFamily="18" charset="0"/>
            </a:endParaRPr>
          </a:p>
        </p:txBody>
      </p:sp>
    </p:spTree>
    <p:extLst>
      <p:ext uri="{BB962C8B-B14F-4D97-AF65-F5344CB8AC3E}">
        <p14:creationId xmlns:p14="http://schemas.microsoft.com/office/powerpoint/2010/main" val="307579594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VIH déclenche des réactions immunitaire favorable à sa pénétration dans l’organisme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blip>
          <a:stretch>
            <a:fillRect/>
          </a:stretch>
        </p:blipFill>
        <p:spPr>
          <a:xfrm>
            <a:off x="552450" y="800100"/>
            <a:ext cx="1154430" cy="1154430"/>
          </a:xfrm>
          <a:prstGeom prst="rect">
            <a:avLst/>
          </a:prstGeom>
        </p:spPr>
      </p:pic>
      <p:sp>
        <p:nvSpPr>
          <p:cNvPr id="3" name="ZoneTexte 2"/>
          <p:cNvSpPr txBox="1"/>
          <p:nvPr/>
        </p:nvSpPr>
        <p:spPr>
          <a:xfrm>
            <a:off x="1520190" y="1188720"/>
            <a:ext cx="8881110" cy="369332"/>
          </a:xfrm>
          <a:prstGeom prst="rect">
            <a:avLst/>
          </a:prstGeom>
          <a:noFill/>
        </p:spPr>
        <p:txBody>
          <a:bodyPr wrap="square" rtlCol="0">
            <a:spAutoFit/>
          </a:bodyPr>
          <a:lstStyle/>
          <a:p>
            <a:r>
              <a:rPr lang="fr-FR" b="1" dirty="0" smtClean="0">
                <a:latin typeface="Bell MT" panose="02020503060305020303" pitchFamily="18" charset="0"/>
              </a:rPr>
              <a:t>Au moment de l’</a:t>
            </a:r>
            <a:r>
              <a:rPr lang="fr-FR" b="1" dirty="0" err="1" smtClean="0">
                <a:latin typeface="Bell MT" panose="02020503060305020303" pitchFamily="18" charset="0"/>
              </a:rPr>
              <a:t>intéraction</a:t>
            </a:r>
            <a:r>
              <a:rPr lang="fr-FR" b="1" dirty="0" smtClean="0">
                <a:latin typeface="Bell MT" panose="02020503060305020303" pitchFamily="18" charset="0"/>
              </a:rPr>
              <a:t> entre virus et muqueuse</a:t>
            </a:r>
            <a:endParaRPr lang="en-GB" b="1" dirty="0">
              <a:latin typeface="Bell MT" panose="02020503060305020303" pitchFamily="18" charset="0"/>
            </a:endParaRPr>
          </a:p>
        </p:txBody>
      </p:sp>
      <p:sp>
        <p:nvSpPr>
          <p:cNvPr id="14" name="Virage 13"/>
          <p:cNvSpPr/>
          <p:nvPr/>
        </p:nvSpPr>
        <p:spPr>
          <a:xfrm flipV="1">
            <a:off x="1508760" y="1897380"/>
            <a:ext cx="628650" cy="811530"/>
          </a:xfrm>
          <a:prstGeom prst="ben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ZoneTexte 14"/>
          <p:cNvSpPr txBox="1"/>
          <p:nvPr/>
        </p:nvSpPr>
        <p:spPr>
          <a:xfrm>
            <a:off x="2251710" y="2308860"/>
            <a:ext cx="8058150" cy="369332"/>
          </a:xfrm>
          <a:prstGeom prst="rect">
            <a:avLst/>
          </a:prstGeom>
          <a:noFill/>
        </p:spPr>
        <p:txBody>
          <a:bodyPr wrap="square" rtlCol="0">
            <a:spAutoFit/>
          </a:bodyPr>
          <a:lstStyle/>
          <a:p>
            <a:pPr marL="285750" indent="-285750" algn="ctr">
              <a:buFont typeface="Wingdings" panose="05000000000000000000" pitchFamily="2" charset="2"/>
              <a:buChar char="§"/>
            </a:pPr>
            <a:r>
              <a:rPr lang="fr-FR" dirty="0" smtClean="0">
                <a:latin typeface="Bell MT" panose="02020503060305020303" pitchFamily="18" charset="0"/>
              </a:rPr>
              <a:t>Activation du récepteur TLR4 (</a:t>
            </a:r>
            <a:r>
              <a:rPr lang="en-GB" dirty="0" err="1">
                <a:latin typeface="Bell MT" panose="02020503060305020303" pitchFamily="18" charset="0"/>
              </a:rPr>
              <a:t>récepteur</a:t>
            </a:r>
            <a:r>
              <a:rPr lang="en-GB" dirty="0">
                <a:latin typeface="Bell MT" panose="02020503060305020303" pitchFamily="18" charset="0"/>
              </a:rPr>
              <a:t> </a:t>
            </a:r>
            <a:r>
              <a:rPr lang="en-GB" dirty="0" err="1">
                <a:latin typeface="Bell MT" panose="02020503060305020303" pitchFamily="18" charset="0"/>
              </a:rPr>
              <a:t>membranaire</a:t>
            </a:r>
            <a:r>
              <a:rPr lang="en-GB" dirty="0">
                <a:latin typeface="Bell MT" panose="02020503060305020303" pitchFamily="18" charset="0"/>
              </a:rPr>
              <a:t> des </a:t>
            </a:r>
            <a:r>
              <a:rPr lang="en-GB" dirty="0" smtClean="0">
                <a:latin typeface="Bell MT" panose="02020503060305020303" pitchFamily="18" charset="0"/>
              </a:rPr>
              <a:t>macrophages</a:t>
            </a:r>
            <a:r>
              <a:rPr lang="en-GB" dirty="0">
                <a:latin typeface="Bell MT" panose="02020503060305020303" pitchFamily="18" charset="0"/>
              </a:rPr>
              <a:t>)</a:t>
            </a:r>
          </a:p>
        </p:txBody>
      </p:sp>
      <p:sp>
        <p:nvSpPr>
          <p:cNvPr id="16" name="Virage 15"/>
          <p:cNvSpPr/>
          <p:nvPr/>
        </p:nvSpPr>
        <p:spPr>
          <a:xfrm flipV="1">
            <a:off x="2209800" y="2964180"/>
            <a:ext cx="628650" cy="811530"/>
          </a:xfrm>
          <a:prstGeom prst="ben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ZoneTexte 16"/>
          <p:cNvSpPr txBox="1"/>
          <p:nvPr/>
        </p:nvSpPr>
        <p:spPr>
          <a:xfrm>
            <a:off x="3055620" y="3375660"/>
            <a:ext cx="8854440" cy="646331"/>
          </a:xfrm>
          <a:prstGeom prst="rect">
            <a:avLst/>
          </a:prstGeom>
          <a:noFill/>
        </p:spPr>
        <p:txBody>
          <a:bodyPr wrap="square" rtlCol="0">
            <a:spAutoFit/>
          </a:bodyPr>
          <a:lstStyle/>
          <a:p>
            <a:pPr marL="285750" indent="-285750" algn="ctr">
              <a:buFont typeface="Wingdings" panose="05000000000000000000" pitchFamily="2" charset="2"/>
              <a:buChar char="§"/>
            </a:pPr>
            <a:r>
              <a:rPr lang="fr-FR" dirty="0" smtClean="0">
                <a:latin typeface="Bell MT" panose="02020503060305020303" pitchFamily="18" charset="0"/>
              </a:rPr>
              <a:t>Production de molécules d’inflammation et de molécules attirant les cellules du système immunitaire</a:t>
            </a:r>
            <a:endParaRPr lang="en-GB" dirty="0">
              <a:latin typeface="Bell MT" panose="02020503060305020303" pitchFamily="18" charset="0"/>
            </a:endParaRPr>
          </a:p>
        </p:txBody>
      </p:sp>
      <p:sp>
        <p:nvSpPr>
          <p:cNvPr id="18" name="Virage 17"/>
          <p:cNvSpPr/>
          <p:nvPr/>
        </p:nvSpPr>
        <p:spPr>
          <a:xfrm flipV="1">
            <a:off x="2899410" y="4362450"/>
            <a:ext cx="628650" cy="811530"/>
          </a:xfrm>
          <a:prstGeom prst="ben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ZoneTexte 18"/>
          <p:cNvSpPr txBox="1"/>
          <p:nvPr/>
        </p:nvSpPr>
        <p:spPr>
          <a:xfrm>
            <a:off x="3642360" y="4865370"/>
            <a:ext cx="8058150" cy="646331"/>
          </a:xfrm>
          <a:prstGeom prst="rect">
            <a:avLst/>
          </a:prstGeom>
          <a:noFill/>
        </p:spPr>
        <p:txBody>
          <a:bodyPr wrap="square" rtlCol="0">
            <a:spAutoFit/>
          </a:bodyPr>
          <a:lstStyle/>
          <a:p>
            <a:pPr marL="285750" indent="-285750" algn="ctr">
              <a:buFont typeface="Wingdings" panose="05000000000000000000" pitchFamily="2" charset="2"/>
              <a:buChar char="§"/>
            </a:pPr>
            <a:r>
              <a:rPr lang="fr-FR" dirty="0" smtClean="0">
                <a:latin typeface="Bell MT" panose="02020503060305020303" pitchFamily="18" charset="0"/>
              </a:rPr>
              <a:t>Attraction des cellules de Langerhans qui vont trouver facilement le virus et la phagocyter</a:t>
            </a:r>
            <a:endParaRPr lang="en-GB" dirty="0">
              <a:latin typeface="Bell MT" panose="02020503060305020303" pitchFamily="18" charset="0"/>
            </a:endParaRPr>
          </a:p>
        </p:txBody>
      </p:sp>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262" y="800100"/>
            <a:ext cx="528828" cy="528828"/>
          </a:xfrm>
          <a:prstGeom prst="rect">
            <a:avLst/>
          </a:prstGeom>
        </p:spPr>
      </p:pic>
      <p:pic>
        <p:nvPicPr>
          <p:cNvPr id="21" name="Image 20"/>
          <p:cNvPicPr>
            <a:picLocks noChangeAspect="1"/>
          </p:cNvPicPr>
          <p:nvPr/>
        </p:nvPicPr>
        <p:blipFill>
          <a:blip r:embed="rId4"/>
          <a:stretch>
            <a:fillRect/>
          </a:stretch>
        </p:blipFill>
        <p:spPr>
          <a:xfrm>
            <a:off x="7715250" y="852050"/>
            <a:ext cx="1817370" cy="1023494"/>
          </a:xfrm>
          <a:prstGeom prst="rect">
            <a:avLst/>
          </a:prstGeom>
        </p:spPr>
      </p:pic>
      <p:sp>
        <p:nvSpPr>
          <p:cNvPr id="22" name="Rectangle 21"/>
          <p:cNvSpPr/>
          <p:nvPr/>
        </p:nvSpPr>
        <p:spPr>
          <a:xfrm>
            <a:off x="4885510" y="6193274"/>
            <a:ext cx="1634037" cy="276999"/>
          </a:xfrm>
          <a:prstGeom prst="rect">
            <a:avLst/>
          </a:prstGeom>
        </p:spPr>
        <p:txBody>
          <a:bodyPr wrap="none">
            <a:spAutoFit/>
          </a:bodyPr>
          <a:lstStyle/>
          <a:p>
            <a:r>
              <a:rPr lang="en-GB" sz="1200" i="1" dirty="0"/>
              <a:t>Zhou et </a:t>
            </a:r>
            <a:r>
              <a:rPr lang="en-GB" sz="1200" i="1" dirty="0" err="1" smtClean="0"/>
              <a:t>coll</a:t>
            </a:r>
            <a:r>
              <a:rPr lang="en-GB" sz="1200" i="1" dirty="0" smtClean="0"/>
              <a:t> et al., 2017</a:t>
            </a:r>
            <a:endParaRPr lang="en-GB" sz="1200" i="1" dirty="0"/>
          </a:p>
        </p:txBody>
      </p:sp>
    </p:spTree>
    <p:extLst>
      <p:ext uri="{BB962C8B-B14F-4D97-AF65-F5344CB8AC3E}">
        <p14:creationId xmlns:p14="http://schemas.microsoft.com/office/powerpoint/2010/main" val="3036011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ne joue pas son rôle ?</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2"/>
          <a:stretch>
            <a:fillRect/>
          </a:stretch>
        </p:blipFill>
        <p:spPr>
          <a:xfrm>
            <a:off x="3324254" y="1964876"/>
            <a:ext cx="5316403" cy="3098614"/>
          </a:xfrm>
          <a:prstGeom prst="rect">
            <a:avLst/>
          </a:prstGeom>
        </p:spPr>
      </p:pic>
      <p:sp>
        <p:nvSpPr>
          <p:cNvPr id="3" name="Pensées 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Pourquoi le système immunitaire ne détruit pas le VIH à son arrivée dans l’organisme ?</a:t>
            </a:r>
            <a:endParaRPr lang="en-GB" sz="2000" b="1" dirty="0">
              <a:latin typeface="Bell MT" panose="02020503060305020303" pitchFamily="18" charset="0"/>
            </a:endParaRPr>
          </a:p>
        </p:txBody>
      </p:sp>
    </p:spTree>
    <p:extLst>
      <p:ext uri="{BB962C8B-B14F-4D97-AF65-F5344CB8AC3E}">
        <p14:creationId xmlns:p14="http://schemas.microsoft.com/office/powerpoint/2010/main" val="185668942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VIH modifie le fonctionnement de protéines protectrices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2" name="Rectangle 1"/>
          <p:cNvSpPr/>
          <p:nvPr/>
        </p:nvSpPr>
        <p:spPr>
          <a:xfrm>
            <a:off x="5117916" y="6067544"/>
            <a:ext cx="2042803" cy="369332"/>
          </a:xfrm>
          <a:prstGeom prst="rect">
            <a:avLst/>
          </a:prstGeom>
        </p:spPr>
        <p:txBody>
          <a:bodyPr wrap="none">
            <a:spAutoFit/>
          </a:bodyPr>
          <a:lstStyle/>
          <a:p>
            <a:r>
              <a:rPr lang="en-GB" i="1" dirty="0" err="1"/>
              <a:t>Paoletti</a:t>
            </a:r>
            <a:r>
              <a:rPr lang="en-GB" i="1" dirty="0"/>
              <a:t> et </a:t>
            </a:r>
            <a:r>
              <a:rPr lang="en-GB" i="1" dirty="0" err="1" smtClean="0"/>
              <a:t>coll</a:t>
            </a:r>
            <a:r>
              <a:rPr lang="en-GB" i="1" dirty="0" smtClean="0"/>
              <a:t> 2019</a:t>
            </a:r>
            <a:endParaRPr lang="en-GB" i="1" dirty="0"/>
          </a:p>
        </p:txBody>
      </p:sp>
      <p:pic>
        <p:nvPicPr>
          <p:cNvPr id="13" name="Image 12"/>
          <p:cNvPicPr>
            <a:picLocks noChangeAspect="1"/>
          </p:cNvPicPr>
          <p:nvPr/>
        </p:nvPicPr>
        <p:blipFill rotWithShape="1">
          <a:blip r:embed="rId2"/>
          <a:srcRect t="10887"/>
          <a:stretch/>
        </p:blipFill>
        <p:spPr>
          <a:xfrm>
            <a:off x="706838" y="868680"/>
            <a:ext cx="2529603" cy="977346"/>
          </a:xfrm>
          <a:prstGeom prst="rect">
            <a:avLst/>
          </a:prstGeom>
        </p:spPr>
      </p:pic>
      <p:sp>
        <p:nvSpPr>
          <p:cNvPr id="14" name="ZoneTexte 13"/>
          <p:cNvSpPr txBox="1"/>
          <p:nvPr/>
        </p:nvSpPr>
        <p:spPr>
          <a:xfrm>
            <a:off x="652895" y="2114550"/>
            <a:ext cx="11372850" cy="923330"/>
          </a:xfrm>
          <a:prstGeom prst="rect">
            <a:avLst/>
          </a:prstGeom>
          <a:noFill/>
        </p:spPr>
        <p:txBody>
          <a:bodyPr wrap="square" rtlCol="0">
            <a:spAutoFit/>
          </a:bodyPr>
          <a:lstStyle/>
          <a:p>
            <a:pPr algn="ctr"/>
            <a:endParaRPr lang="fr-FR" dirty="0">
              <a:latin typeface="Bell MT" panose="02020503060305020303" pitchFamily="18" charset="0"/>
            </a:endParaRPr>
          </a:p>
          <a:p>
            <a:pPr algn="ctr"/>
            <a:r>
              <a:rPr lang="fr-FR" dirty="0" smtClean="0">
                <a:latin typeface="Bell MT" panose="02020503060305020303" pitchFamily="18" charset="0"/>
              </a:rPr>
              <a:t>La </a:t>
            </a:r>
            <a:r>
              <a:rPr lang="fr-FR" b="1" dirty="0" smtClean="0">
                <a:latin typeface="Bell MT" panose="02020503060305020303" pitchFamily="18" charset="0"/>
              </a:rPr>
              <a:t>protéine P2Y2 </a:t>
            </a:r>
            <a:r>
              <a:rPr lang="fr-FR" dirty="0" smtClean="0">
                <a:latin typeface="Bell MT" panose="02020503060305020303" pitchFamily="18" charset="0"/>
              </a:rPr>
              <a:t>joue donc un </a:t>
            </a:r>
            <a:r>
              <a:rPr lang="fr-FR" b="1" dirty="0" smtClean="0">
                <a:latin typeface="Bell MT" panose="02020503060305020303" pitchFamily="18" charset="0"/>
              </a:rPr>
              <a:t>rôle important </a:t>
            </a:r>
            <a:r>
              <a:rPr lang="fr-FR" dirty="0" smtClean="0">
                <a:latin typeface="Bell MT" panose="02020503060305020303" pitchFamily="18" charset="0"/>
              </a:rPr>
              <a:t>et des scientifiques ont </a:t>
            </a:r>
            <a:r>
              <a:rPr lang="fr-FR" b="1" dirty="0" smtClean="0">
                <a:latin typeface="Bell MT" panose="02020503060305020303" pitchFamily="18" charset="0"/>
              </a:rPr>
              <a:t>exploré ses mécanismes </a:t>
            </a:r>
            <a:r>
              <a:rPr lang="fr-FR" dirty="0" smtClean="0">
                <a:latin typeface="Bell MT" panose="02020503060305020303" pitchFamily="18" charset="0"/>
              </a:rPr>
              <a:t>de régulations au </a:t>
            </a:r>
            <a:r>
              <a:rPr lang="fr-FR" b="1" dirty="0" smtClean="0">
                <a:latin typeface="Bell MT" panose="02020503060305020303" pitchFamily="18" charset="0"/>
              </a:rPr>
              <a:t>travers de la protéine NLP3</a:t>
            </a:r>
          </a:p>
        </p:txBody>
      </p:sp>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r="53268"/>
          <a:stretch/>
        </p:blipFill>
        <p:spPr>
          <a:xfrm>
            <a:off x="1871587" y="5119415"/>
            <a:ext cx="1054608" cy="1098857"/>
          </a:xfrm>
          <a:prstGeom prst="rect">
            <a:avLst/>
          </a:prstGeom>
        </p:spPr>
      </p:pic>
      <p:sp>
        <p:nvSpPr>
          <p:cNvPr id="16" name="Rectangle 15"/>
          <p:cNvSpPr/>
          <p:nvPr/>
        </p:nvSpPr>
        <p:spPr>
          <a:xfrm>
            <a:off x="3219450" y="1059865"/>
            <a:ext cx="8576310" cy="646331"/>
          </a:xfrm>
          <a:prstGeom prst="rect">
            <a:avLst/>
          </a:prstGeom>
        </p:spPr>
        <p:txBody>
          <a:bodyPr wrap="square">
            <a:spAutoFit/>
          </a:bodyPr>
          <a:lstStyle/>
          <a:p>
            <a:pPr algn="ctr"/>
            <a:r>
              <a:rPr lang="fr-FR" dirty="0">
                <a:latin typeface="Bell MT" panose="02020503060305020303" pitchFamily="18" charset="0"/>
              </a:rPr>
              <a:t>La </a:t>
            </a:r>
            <a:r>
              <a:rPr lang="fr-FR" b="1" dirty="0" smtClean="0">
                <a:latin typeface="Bell MT" panose="02020503060305020303" pitchFamily="18" charset="0"/>
              </a:rPr>
              <a:t>liaison </a:t>
            </a:r>
            <a:r>
              <a:rPr lang="fr-FR" dirty="0">
                <a:latin typeface="Bell MT" panose="02020503060305020303" pitchFamily="18" charset="0"/>
              </a:rPr>
              <a:t>entre le virus et la cellule hôte </a:t>
            </a:r>
            <a:r>
              <a:rPr lang="fr-FR" b="1" dirty="0" smtClean="0">
                <a:latin typeface="Bell MT" panose="02020503060305020303" pitchFamily="18" charset="0"/>
              </a:rPr>
              <a:t>active </a:t>
            </a:r>
            <a:r>
              <a:rPr lang="fr-FR" b="1" dirty="0">
                <a:latin typeface="Bell MT" panose="02020503060305020303" pitchFamily="18" charset="0"/>
              </a:rPr>
              <a:t>la protéine P2Y2 </a:t>
            </a:r>
            <a:r>
              <a:rPr lang="fr-FR" dirty="0">
                <a:latin typeface="Bell MT" panose="02020503060305020303" pitchFamily="18" charset="0"/>
              </a:rPr>
              <a:t>nécessaire à la fusion des membranes</a:t>
            </a:r>
          </a:p>
        </p:txBody>
      </p:sp>
      <p:sp>
        <p:nvSpPr>
          <p:cNvPr id="17" name="Rectangle 16"/>
          <p:cNvSpPr/>
          <p:nvPr/>
        </p:nvSpPr>
        <p:spPr>
          <a:xfrm>
            <a:off x="807720" y="3091726"/>
            <a:ext cx="10279380" cy="1200329"/>
          </a:xfrm>
          <a:prstGeom prst="rect">
            <a:avLst/>
          </a:prstGeom>
        </p:spPr>
        <p:txBody>
          <a:bodyPr wrap="square">
            <a:spAutoFit/>
          </a:bodyPr>
          <a:lstStyle/>
          <a:p>
            <a:pPr algn="ctr"/>
            <a:endParaRPr lang="fr-FR" dirty="0">
              <a:latin typeface="Bell MT" panose="02020503060305020303" pitchFamily="18" charset="0"/>
            </a:endParaRPr>
          </a:p>
          <a:p>
            <a:pPr algn="ctr"/>
            <a:r>
              <a:rPr lang="fr-FR" b="1" dirty="0">
                <a:latin typeface="Bell MT" panose="02020503060305020303" pitchFamily="18" charset="0"/>
              </a:rPr>
              <a:t>NLRP3 </a:t>
            </a:r>
            <a:r>
              <a:rPr lang="fr-FR" b="1" dirty="0" smtClean="0">
                <a:latin typeface="Bell MT" panose="02020503060305020303" pitchFamily="18" charset="0"/>
              </a:rPr>
              <a:t>:</a:t>
            </a:r>
          </a:p>
          <a:p>
            <a:pPr marL="285750" indent="-285750" algn="ctr">
              <a:buFont typeface="Arial" panose="020B0604020202020204" pitchFamily="34" charset="0"/>
              <a:buChar char="•"/>
            </a:pPr>
            <a:r>
              <a:rPr lang="fr-FR" dirty="0" smtClean="0">
                <a:latin typeface="Bell MT" panose="02020503060305020303" pitchFamily="18" charset="0"/>
              </a:rPr>
              <a:t> </a:t>
            </a:r>
            <a:r>
              <a:rPr lang="fr-FR" dirty="0">
                <a:latin typeface="Bell MT" panose="02020503060305020303" pitchFamily="18" charset="0"/>
              </a:rPr>
              <a:t>en quantité </a:t>
            </a:r>
            <a:r>
              <a:rPr lang="fr-FR" dirty="0" smtClean="0">
                <a:latin typeface="Bell MT" panose="02020503060305020303" pitchFamily="18" charset="0"/>
              </a:rPr>
              <a:t>élevée </a:t>
            </a:r>
            <a:r>
              <a:rPr lang="fr-FR" dirty="0">
                <a:latin typeface="Bell MT" panose="02020503060305020303" pitchFamily="18" charset="0"/>
              </a:rPr>
              <a:t>empêche le virus d’entrer dans le cellule </a:t>
            </a:r>
            <a:endParaRPr lang="fr-FR" dirty="0" smtClean="0">
              <a:latin typeface="Bell MT" panose="02020503060305020303" pitchFamily="18" charset="0"/>
            </a:endParaRPr>
          </a:p>
          <a:p>
            <a:pPr marL="285750" indent="-285750" algn="ctr">
              <a:buFont typeface="Arial" panose="020B0604020202020204" pitchFamily="34" charset="0"/>
              <a:buChar char="•"/>
            </a:pPr>
            <a:r>
              <a:rPr lang="fr-FR" dirty="0" smtClean="0">
                <a:latin typeface="Bell MT" panose="02020503060305020303" pitchFamily="18" charset="0"/>
              </a:rPr>
              <a:t> se </a:t>
            </a:r>
            <a:r>
              <a:rPr lang="fr-FR" dirty="0">
                <a:latin typeface="Bell MT" panose="02020503060305020303" pitchFamily="18" charset="0"/>
              </a:rPr>
              <a:t>lie naturellement à P2Y2 dans les </a:t>
            </a:r>
            <a:r>
              <a:rPr lang="fr-FR" dirty="0" smtClean="0">
                <a:latin typeface="Bell MT" panose="02020503060305020303" pitchFamily="18" charset="0"/>
              </a:rPr>
              <a:t>cellules </a:t>
            </a:r>
            <a:r>
              <a:rPr lang="fr-FR" dirty="0">
                <a:latin typeface="Bell MT" panose="02020503060305020303" pitchFamily="18" charset="0"/>
              </a:rPr>
              <a:t>immunitaires (ex : CD4)</a:t>
            </a:r>
          </a:p>
        </p:txBody>
      </p:sp>
      <p:sp>
        <p:nvSpPr>
          <p:cNvPr id="18" name="ZoneTexte 17"/>
          <p:cNvSpPr txBox="1"/>
          <p:nvPr/>
        </p:nvSpPr>
        <p:spPr>
          <a:xfrm>
            <a:off x="2163849" y="5232400"/>
            <a:ext cx="8126730" cy="646331"/>
          </a:xfrm>
          <a:prstGeom prst="rect">
            <a:avLst/>
          </a:prstGeom>
          <a:noFill/>
        </p:spPr>
        <p:txBody>
          <a:bodyPr wrap="square" rtlCol="0">
            <a:spAutoFit/>
          </a:bodyPr>
          <a:lstStyle/>
          <a:p>
            <a:pPr algn="ctr"/>
            <a:r>
              <a:rPr lang="fr-FR" dirty="0" smtClean="0">
                <a:latin typeface="Bell MT" panose="02020503060305020303" pitchFamily="18" charset="0"/>
              </a:rPr>
              <a:t>Lorsque le VIH active P2Y2 : il entraîne la dégradation de NLRP3</a:t>
            </a:r>
          </a:p>
          <a:p>
            <a:pPr algn="ctr"/>
            <a:r>
              <a:rPr lang="fr-FR" dirty="0" smtClean="0">
                <a:latin typeface="Bell MT" panose="02020503060305020303" pitchFamily="18" charset="0"/>
                <a:sym typeface="Wingdings" panose="05000000000000000000" pitchFamily="2" charset="2"/>
              </a:rPr>
              <a:t> Disparition de l’effet protecteur de NLRP3</a:t>
            </a:r>
            <a:endParaRPr lang="en-GB" dirty="0">
              <a:latin typeface="Bell MT" panose="02020503060305020303" pitchFamily="18" charset="0"/>
            </a:endParaRPr>
          </a:p>
        </p:txBody>
      </p:sp>
      <p:pic>
        <p:nvPicPr>
          <p:cNvPr id="20" name="Image 19"/>
          <p:cNvPicPr>
            <a:picLocks noChangeAspect="1"/>
          </p:cNvPicPr>
          <p:nvPr/>
        </p:nvPicPr>
        <p:blipFill>
          <a:blip r:embed="rId4">
            <a:duotone>
              <a:schemeClr val="accent4">
                <a:shade val="45000"/>
                <a:satMod val="135000"/>
              </a:schemeClr>
              <a:prstClr val="white"/>
            </a:duotone>
          </a:blip>
          <a:stretch>
            <a:fillRect/>
          </a:stretch>
        </p:blipFill>
        <p:spPr>
          <a:xfrm>
            <a:off x="9475393" y="3440167"/>
            <a:ext cx="903047" cy="825198"/>
          </a:xfrm>
          <a:prstGeom prst="rect">
            <a:avLst/>
          </a:prstGeom>
        </p:spPr>
      </p:pic>
      <p:pic>
        <p:nvPicPr>
          <p:cNvPr id="3" name="Image 2"/>
          <p:cNvPicPr>
            <a:picLocks noChangeAspect="1"/>
          </p:cNvPicPr>
          <p:nvPr/>
        </p:nvPicPr>
        <p:blipFill>
          <a:blip r:embed="rId5">
            <a:clrChange>
              <a:clrFrom>
                <a:srgbClr val="F3F3F3"/>
              </a:clrFrom>
              <a:clrTo>
                <a:srgbClr val="F3F3F3">
                  <a:alpha val="0"/>
                </a:srgbClr>
              </a:clrTo>
            </a:clrChange>
          </a:blip>
          <a:stretch>
            <a:fillRect/>
          </a:stretch>
        </p:blipFill>
        <p:spPr>
          <a:xfrm rot="2744904">
            <a:off x="24281" y="2497990"/>
            <a:ext cx="1031609" cy="503016"/>
          </a:xfrm>
          <a:prstGeom prst="rect">
            <a:avLst/>
          </a:prstGeom>
        </p:spPr>
      </p:pic>
      <p:pic>
        <p:nvPicPr>
          <p:cNvPr id="21" name="Image 20"/>
          <p:cNvPicPr>
            <a:picLocks noChangeAspect="1"/>
          </p:cNvPicPr>
          <p:nvPr/>
        </p:nvPicPr>
        <p:blipFill>
          <a:blip r:embed="rId5">
            <a:clrChange>
              <a:clrFrom>
                <a:srgbClr val="F3F3F3"/>
              </a:clrFrom>
              <a:clrTo>
                <a:srgbClr val="F3F3F3">
                  <a:alpha val="0"/>
                </a:srgbClr>
              </a:clrTo>
            </a:clrChange>
          </a:blip>
          <a:stretch>
            <a:fillRect/>
          </a:stretch>
        </p:blipFill>
        <p:spPr>
          <a:xfrm rot="2744904">
            <a:off x="24280" y="2497990"/>
            <a:ext cx="1031609" cy="503016"/>
          </a:xfrm>
          <a:prstGeom prst="rect">
            <a:avLst/>
          </a:prstGeom>
        </p:spPr>
      </p:pic>
    </p:spTree>
    <p:extLst>
      <p:ext uri="{BB962C8B-B14F-4D97-AF65-F5344CB8AC3E}">
        <p14:creationId xmlns:p14="http://schemas.microsoft.com/office/powerpoint/2010/main" val="20368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VIH</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5" name="Image 14"/>
          <p:cNvPicPr>
            <a:picLocks noChangeAspect="1"/>
          </p:cNvPicPr>
          <p:nvPr/>
        </p:nvPicPr>
        <p:blipFill rotWithShape="1">
          <a:blip r:embed="rId2" cstate="print">
            <a:clrChange>
              <a:clrFrom>
                <a:srgbClr val="FBFBFB"/>
              </a:clrFrom>
              <a:clrTo>
                <a:srgbClr val="FBFBFB">
                  <a:alpha val="0"/>
                </a:srgbClr>
              </a:clrTo>
            </a:clrChange>
            <a:extLst>
              <a:ext uri="{28A0092B-C50C-407E-A947-70E740481C1C}">
                <a14:useLocalDpi xmlns:a14="http://schemas.microsoft.com/office/drawing/2010/main" val="0"/>
              </a:ext>
            </a:extLst>
          </a:blip>
          <a:srcRect r="53268"/>
          <a:stretch/>
        </p:blipFill>
        <p:spPr>
          <a:xfrm>
            <a:off x="88970" y="1175488"/>
            <a:ext cx="1054608" cy="1098857"/>
          </a:xfrm>
          <a:prstGeom prst="rect">
            <a:avLst/>
          </a:prstGeom>
        </p:spPr>
      </p:pic>
      <p:pic>
        <p:nvPicPr>
          <p:cNvPr id="21" name="Image 20"/>
          <p:cNvPicPr>
            <a:picLocks noChangeAspect="1"/>
          </p:cNvPicPr>
          <p:nvPr/>
        </p:nvPicPr>
        <p:blipFill rotWithShape="1">
          <a:blip r:embed="rId2" cstate="print">
            <a:clrChange>
              <a:clrFrom>
                <a:srgbClr val="FBFBFB"/>
              </a:clrFrom>
              <a:clrTo>
                <a:srgbClr val="FBFBFB">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r="53268"/>
          <a:stretch/>
        </p:blipFill>
        <p:spPr>
          <a:xfrm>
            <a:off x="88970" y="2935012"/>
            <a:ext cx="1054608" cy="1098857"/>
          </a:xfrm>
          <a:prstGeom prst="rect">
            <a:avLst/>
          </a:prstGeom>
        </p:spPr>
      </p:pic>
      <p:pic>
        <p:nvPicPr>
          <p:cNvPr id="22" name="Image 21"/>
          <p:cNvPicPr>
            <a:picLocks noChangeAspect="1"/>
          </p:cNvPicPr>
          <p:nvPr/>
        </p:nvPicPr>
        <p:blipFill rotWithShape="1">
          <a:blip r:embed="rId2" cstate="print">
            <a:clrChange>
              <a:clrFrom>
                <a:srgbClr val="FBFBFB"/>
              </a:clrFrom>
              <a:clrTo>
                <a:srgbClr val="FBFBFB">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r="53268"/>
          <a:stretch/>
        </p:blipFill>
        <p:spPr>
          <a:xfrm>
            <a:off x="88970" y="4509815"/>
            <a:ext cx="1054608" cy="1098857"/>
          </a:xfrm>
          <a:prstGeom prst="rect">
            <a:avLst/>
          </a:prstGeom>
        </p:spPr>
      </p:pic>
      <p:sp>
        <p:nvSpPr>
          <p:cNvPr id="3" name="ZoneTexte 2"/>
          <p:cNvSpPr txBox="1"/>
          <p:nvPr/>
        </p:nvSpPr>
        <p:spPr>
          <a:xfrm>
            <a:off x="1163781" y="1422401"/>
            <a:ext cx="9799782" cy="646331"/>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A son contact avec les muqueuses il se multiplie : facilitant une rencontre avec les cellules de Langerhans qui vont le phagocyter et le transmettre aux Lymphocytes T CD4</a:t>
            </a:r>
            <a:endParaRPr lang="en-GB" dirty="0">
              <a:latin typeface="Bell MT" panose="02020503060305020303" pitchFamily="18" charset="0"/>
            </a:endParaRPr>
          </a:p>
        </p:txBody>
      </p:sp>
      <p:sp>
        <p:nvSpPr>
          <p:cNvPr id="23" name="ZoneTexte 22"/>
          <p:cNvSpPr txBox="1"/>
          <p:nvPr/>
        </p:nvSpPr>
        <p:spPr>
          <a:xfrm>
            <a:off x="1163781" y="3154216"/>
            <a:ext cx="9799782" cy="646331"/>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A son contact avec les muqueuses il active une réaction inflammatoire favorisant l’arrivée des cellules de Langerhans</a:t>
            </a:r>
            <a:endParaRPr lang="en-GB" dirty="0">
              <a:latin typeface="Bell MT" panose="02020503060305020303" pitchFamily="18" charset="0"/>
            </a:endParaRPr>
          </a:p>
        </p:txBody>
      </p:sp>
      <p:sp>
        <p:nvSpPr>
          <p:cNvPr id="24" name="ZoneTexte 23"/>
          <p:cNvSpPr txBox="1"/>
          <p:nvPr/>
        </p:nvSpPr>
        <p:spPr>
          <a:xfrm>
            <a:off x="1163781" y="4729019"/>
            <a:ext cx="9799782" cy="369332"/>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Lors de la fusion avec la cellule hôte, le VIH inhibe le rôle protecteur de la protéine NLRP3</a:t>
            </a:r>
            <a:endParaRPr lang="en-GB" dirty="0">
              <a:latin typeface="Bell MT" panose="02020503060305020303" pitchFamily="18" charset="0"/>
            </a:endParaRPr>
          </a:p>
        </p:txBody>
      </p:sp>
      <p:pic>
        <p:nvPicPr>
          <p:cNvPr id="25" name="Image 24"/>
          <p:cNvPicPr>
            <a:picLocks noChangeAspect="1"/>
          </p:cNvPicPr>
          <p:nvPr/>
        </p:nvPicPr>
        <p:blipFill>
          <a:blip r:embed="rId3">
            <a:clrChange>
              <a:clrFrom>
                <a:srgbClr val="FFFFFF"/>
              </a:clrFrom>
              <a:clrTo>
                <a:srgbClr val="FFFFFF">
                  <a:alpha val="0"/>
                </a:srgbClr>
              </a:clrTo>
            </a:clrChange>
          </a:blip>
          <a:stretch>
            <a:fillRect/>
          </a:stretch>
        </p:blipFill>
        <p:spPr>
          <a:xfrm>
            <a:off x="10225632" y="1432060"/>
            <a:ext cx="876422" cy="943107"/>
          </a:xfrm>
          <a:prstGeom prst="rect">
            <a:avLst/>
          </a:prstGeom>
        </p:spPr>
      </p:pic>
      <p:pic>
        <p:nvPicPr>
          <p:cNvPr id="26" name="Image 25"/>
          <p:cNvPicPr>
            <a:picLocks noChangeAspect="1"/>
          </p:cNvPicPr>
          <p:nvPr/>
        </p:nvPicPr>
        <p:blipFill>
          <a:blip r:embed="rId3">
            <a:clrChange>
              <a:clrFrom>
                <a:srgbClr val="FFFFFF"/>
              </a:clrFrom>
              <a:clrTo>
                <a:srgbClr val="FFFFFF">
                  <a:alpha val="0"/>
                </a:srgbClr>
              </a:clrTo>
            </a:clrChange>
          </a:blip>
          <a:stretch>
            <a:fillRect/>
          </a:stretch>
        </p:blipFill>
        <p:spPr>
          <a:xfrm>
            <a:off x="10698072" y="1024390"/>
            <a:ext cx="876422" cy="943107"/>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7844" y="3460170"/>
            <a:ext cx="528828" cy="528828"/>
          </a:xfrm>
          <a:prstGeom prst="rect">
            <a:avLst/>
          </a:prstGeom>
        </p:spPr>
      </p:pic>
      <p:pic>
        <p:nvPicPr>
          <p:cNvPr id="28" name="Image 27"/>
          <p:cNvPicPr>
            <a:picLocks noChangeAspect="1"/>
          </p:cNvPicPr>
          <p:nvPr/>
        </p:nvPicPr>
        <p:blipFill>
          <a:blip r:embed="rId5"/>
          <a:stretch>
            <a:fillRect/>
          </a:stretch>
        </p:blipFill>
        <p:spPr>
          <a:xfrm>
            <a:off x="11003395" y="2890978"/>
            <a:ext cx="952231" cy="536271"/>
          </a:xfrm>
          <a:prstGeom prst="rect">
            <a:avLst/>
          </a:prstGeom>
        </p:spPr>
      </p:pic>
      <p:pic>
        <p:nvPicPr>
          <p:cNvPr id="29" name="Image 28"/>
          <p:cNvPicPr>
            <a:picLocks noChangeAspect="1"/>
          </p:cNvPicPr>
          <p:nvPr/>
        </p:nvPicPr>
        <p:blipFill>
          <a:blip r:embed="rId6">
            <a:clrChange>
              <a:clrFrom>
                <a:srgbClr val="F3F3F3"/>
              </a:clrFrom>
              <a:clrTo>
                <a:srgbClr val="F3F3F3">
                  <a:alpha val="0"/>
                </a:srgbClr>
              </a:clrTo>
            </a:clrChange>
          </a:blip>
          <a:stretch>
            <a:fillRect/>
          </a:stretch>
        </p:blipFill>
        <p:spPr>
          <a:xfrm rot="2744904">
            <a:off x="10489080" y="4677772"/>
            <a:ext cx="1031609" cy="503016"/>
          </a:xfrm>
          <a:prstGeom prst="rect">
            <a:avLst/>
          </a:prstGeom>
        </p:spPr>
      </p:pic>
    </p:spTree>
    <p:extLst>
      <p:ext uri="{BB962C8B-B14F-4D97-AF65-F5344CB8AC3E}">
        <p14:creationId xmlns:p14="http://schemas.microsoft.com/office/powerpoint/2010/main" val="12007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cas particuliers des VIH contrôleurs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1810" y="1532157"/>
            <a:ext cx="5554218" cy="3376093"/>
          </a:xfrm>
          <a:prstGeom prst="rect">
            <a:avLst/>
          </a:prstGeom>
          <a:ln>
            <a:noFill/>
          </a:ln>
          <a:effectLst>
            <a:softEdge rad="112500"/>
          </a:effectLst>
        </p:spPr>
      </p:pic>
      <p:sp>
        <p:nvSpPr>
          <p:cNvPr id="11" name="Rectangle 10"/>
          <p:cNvSpPr/>
          <p:nvPr/>
        </p:nvSpPr>
        <p:spPr>
          <a:xfrm>
            <a:off x="1630565" y="5164574"/>
            <a:ext cx="9063700" cy="523220"/>
          </a:xfrm>
          <a:prstGeom prst="rect">
            <a:avLst/>
          </a:prstGeom>
        </p:spPr>
        <p:txBody>
          <a:bodyPr wrap="none">
            <a:spAutoFit/>
          </a:bodyPr>
          <a:lstStyle/>
          <a:p>
            <a:r>
              <a:rPr lang="fr-FR" sz="2800" i="1" dirty="0" smtClean="0">
                <a:solidFill>
                  <a:srgbClr val="C00000"/>
                </a:solidFill>
              </a:rPr>
              <a:t>Patients </a:t>
            </a:r>
            <a:r>
              <a:rPr lang="fr-FR" sz="2800" i="1" dirty="0">
                <a:solidFill>
                  <a:srgbClr val="C00000"/>
                </a:solidFill>
              </a:rPr>
              <a:t>qui résistent naturellement au VIH malgré l’infection</a:t>
            </a:r>
            <a:endParaRPr lang="en-GB" sz="2800" i="1" dirty="0">
              <a:solidFill>
                <a:srgbClr val="C00000"/>
              </a:solidFill>
            </a:endParaRPr>
          </a:p>
        </p:txBody>
      </p:sp>
    </p:spTree>
    <p:extLst>
      <p:ext uri="{BB962C8B-B14F-4D97-AF65-F5344CB8AC3E}">
        <p14:creationId xmlns:p14="http://schemas.microsoft.com/office/powerpoint/2010/main" val="36538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VIH contrôleurs : le super pouvoir de leurs lymphocytes T-CD8</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1150709"/>
            <a:ext cx="1725168" cy="1048631"/>
          </a:xfrm>
          <a:prstGeom prst="rect">
            <a:avLst/>
          </a:prstGeom>
          <a:ln>
            <a:noFill/>
          </a:ln>
          <a:effectLst>
            <a:softEdge rad="112500"/>
          </a:effectLst>
        </p:spPr>
      </p:pic>
      <p:sp>
        <p:nvSpPr>
          <p:cNvPr id="12" name="ZoneTexte 11"/>
          <p:cNvSpPr txBox="1"/>
          <p:nvPr/>
        </p:nvSpPr>
        <p:spPr>
          <a:xfrm>
            <a:off x="2457450" y="1314450"/>
            <a:ext cx="8275320"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Bell MT" panose="02020503060305020303" pitchFamily="18" charset="0"/>
              </a:rPr>
              <a:t>Entre 0,5% et 0,1%des personnes infectées</a:t>
            </a:r>
          </a:p>
          <a:p>
            <a:pPr marL="285750" indent="-285750">
              <a:buFont typeface="Arial" panose="020B0604020202020204" pitchFamily="34" charset="0"/>
              <a:buChar char="•"/>
            </a:pPr>
            <a:r>
              <a:rPr lang="fr-FR" dirty="0" smtClean="0">
                <a:latin typeface="Bell MT" panose="02020503060305020303" pitchFamily="18" charset="0"/>
              </a:rPr>
              <a:t>Charge virale très faible pendant plusieurs années (50 copies/ml) sans TTT </a:t>
            </a:r>
          </a:p>
          <a:p>
            <a:pPr marL="285750" indent="-285750">
              <a:buFont typeface="Arial" panose="020B0604020202020204" pitchFamily="34" charset="0"/>
              <a:buChar char="•"/>
            </a:pPr>
            <a:r>
              <a:rPr lang="fr-FR" dirty="0" smtClean="0">
                <a:latin typeface="Bell MT" panose="02020503060305020303" pitchFamily="18" charset="0"/>
              </a:rPr>
              <a:t>Ne développent pas de symptômes</a:t>
            </a:r>
            <a:endParaRPr lang="en-GB" dirty="0">
              <a:latin typeface="Bell MT" panose="02020503060305020303" pitchFamily="18" charset="0"/>
            </a:endParaRPr>
          </a:p>
        </p:txBody>
      </p:sp>
      <p:pic>
        <p:nvPicPr>
          <p:cNvPr id="14" name="Image 13"/>
          <p:cNvPicPr>
            <a:picLocks noChangeAspect="1"/>
          </p:cNvPicPr>
          <p:nvPr/>
        </p:nvPicPr>
        <p:blipFill>
          <a:blip r:embed="rId4">
            <a:clrChange>
              <a:clrFrom>
                <a:srgbClr val="FFFFFF"/>
              </a:clrFrom>
              <a:clrTo>
                <a:srgbClr val="FFFFFF">
                  <a:alpha val="0"/>
                </a:srgbClr>
              </a:clrTo>
            </a:clrChange>
          </a:blip>
          <a:stretch>
            <a:fillRect/>
          </a:stretch>
        </p:blipFill>
        <p:spPr>
          <a:xfrm>
            <a:off x="3714750" y="2468880"/>
            <a:ext cx="800100" cy="800100"/>
          </a:xfrm>
          <a:prstGeom prst="rect">
            <a:avLst/>
          </a:prstGeom>
        </p:spPr>
      </p:pic>
      <p:sp>
        <p:nvSpPr>
          <p:cNvPr id="15" name="ZoneTexte 14"/>
          <p:cNvSpPr txBox="1"/>
          <p:nvPr/>
        </p:nvSpPr>
        <p:spPr>
          <a:xfrm>
            <a:off x="4617720" y="2708910"/>
            <a:ext cx="4423410" cy="369332"/>
          </a:xfrm>
          <a:prstGeom prst="rect">
            <a:avLst/>
          </a:prstGeom>
          <a:noFill/>
        </p:spPr>
        <p:txBody>
          <a:bodyPr wrap="square" rtlCol="0">
            <a:spAutoFit/>
          </a:bodyPr>
          <a:lstStyle/>
          <a:p>
            <a:r>
              <a:rPr lang="fr-FR" b="1" dirty="0" smtClean="0">
                <a:latin typeface="Bell MT" panose="02020503060305020303" pitchFamily="18" charset="0"/>
              </a:rPr>
              <a:t>Lymphocytes T-CD8 particuliers</a:t>
            </a:r>
            <a:endParaRPr lang="en-GB" b="1" dirty="0">
              <a:latin typeface="Bell MT" panose="02020503060305020303" pitchFamily="18" charset="0"/>
            </a:endParaRPr>
          </a:p>
        </p:txBody>
      </p:sp>
      <p:pic>
        <p:nvPicPr>
          <p:cNvPr id="16" name="Image 15"/>
          <p:cNvPicPr>
            <a:picLocks noChangeAspect="1"/>
          </p:cNvPicPr>
          <p:nvPr/>
        </p:nvPicPr>
        <p:blipFill rotWithShape="1">
          <a:blip r:embed="rId5"/>
          <a:srcRect t="10887"/>
          <a:stretch/>
        </p:blipFill>
        <p:spPr>
          <a:xfrm>
            <a:off x="3749041" y="4389200"/>
            <a:ext cx="1760220" cy="680085"/>
          </a:xfrm>
          <a:prstGeom prst="rect">
            <a:avLst/>
          </a:prstGeom>
        </p:spPr>
      </p:pic>
      <p:sp>
        <p:nvSpPr>
          <p:cNvPr id="17" name="ZoneTexte 16"/>
          <p:cNvSpPr txBox="1"/>
          <p:nvPr/>
        </p:nvSpPr>
        <p:spPr>
          <a:xfrm>
            <a:off x="6120862" y="3998369"/>
            <a:ext cx="5817870" cy="2031325"/>
          </a:xfrm>
          <a:prstGeom prst="rect">
            <a:avLst/>
          </a:prstGeom>
          <a:noFill/>
        </p:spPr>
        <p:txBody>
          <a:bodyPr wrap="square" rtlCol="0">
            <a:spAutoFit/>
          </a:bodyPr>
          <a:lstStyle/>
          <a:p>
            <a:pPr marL="342900" indent="-342900">
              <a:buFont typeface="Wingdings" panose="05000000000000000000" pitchFamily="2" charset="2"/>
              <a:buChar char="§"/>
            </a:pPr>
            <a:r>
              <a:rPr lang="fr-FR" b="1" dirty="0" smtClean="0">
                <a:latin typeface="Bell MT" panose="02020503060305020303" pitchFamily="18" charset="0"/>
              </a:rPr>
              <a:t>Activation modérée des lymphocytes T </a:t>
            </a:r>
            <a:r>
              <a:rPr lang="fr-FR" dirty="0" smtClean="0">
                <a:latin typeface="Bell MT" panose="02020503060305020303" pitchFamily="18" charset="0"/>
              </a:rPr>
              <a:t>chez les VIH contrôleurs en comparaison avec des sujets contrôles</a:t>
            </a:r>
            <a:r>
              <a:rPr lang="en-GB" dirty="0">
                <a:latin typeface="Bell MT" panose="02020503060305020303" pitchFamily="18" charset="0"/>
              </a:rPr>
              <a:t> </a:t>
            </a:r>
            <a:r>
              <a:rPr lang="en-GB" dirty="0" smtClean="0">
                <a:latin typeface="Bell MT" panose="02020503060305020303" pitchFamily="18" charset="0"/>
              </a:rPr>
              <a:t>infectés </a:t>
            </a:r>
          </a:p>
          <a:p>
            <a:pPr marL="342900" indent="-342900">
              <a:buFont typeface="Wingdings" panose="05000000000000000000" pitchFamily="2" charset="2"/>
              <a:buChar char="§"/>
            </a:pPr>
            <a:endParaRPr lang="fr-FR" dirty="0" smtClean="0">
              <a:latin typeface="Bell MT" panose="02020503060305020303" pitchFamily="18" charset="0"/>
            </a:endParaRPr>
          </a:p>
          <a:p>
            <a:pPr marL="342900" indent="-342900">
              <a:buFont typeface="Wingdings" panose="05000000000000000000" pitchFamily="2" charset="2"/>
              <a:buChar char="§"/>
            </a:pPr>
            <a:r>
              <a:rPr lang="fr-FR" b="1" dirty="0" smtClean="0">
                <a:latin typeface="Bell MT" panose="02020503060305020303" pitchFamily="18" charset="0"/>
              </a:rPr>
              <a:t>Lymphocytes T chez VIH contrôleurs sont plus efficaces </a:t>
            </a:r>
            <a:r>
              <a:rPr lang="fr-FR" dirty="0" smtClean="0">
                <a:latin typeface="Bell MT" panose="02020503060305020303" pitchFamily="18" charset="0"/>
              </a:rPr>
              <a:t>pour survivre, se multiplier, tuer les cellules infectées </a:t>
            </a:r>
          </a:p>
        </p:txBody>
      </p:sp>
      <p:pic>
        <p:nvPicPr>
          <p:cNvPr id="18" name="Image 17"/>
          <p:cNvPicPr>
            <a:picLocks noChangeAspect="1"/>
          </p:cNvPicPr>
          <p:nvPr/>
        </p:nvPicPr>
        <p:blipFill>
          <a:blip r:embed="rId6"/>
          <a:stretch>
            <a:fillRect/>
          </a:stretch>
        </p:blipFill>
        <p:spPr>
          <a:xfrm>
            <a:off x="366646" y="3716590"/>
            <a:ext cx="943107" cy="933580"/>
          </a:xfrm>
          <a:prstGeom prst="rect">
            <a:avLst/>
          </a:prstGeom>
        </p:spPr>
      </p:pic>
      <p:sp>
        <p:nvSpPr>
          <p:cNvPr id="19" name="Rectangle 18"/>
          <p:cNvSpPr/>
          <p:nvPr/>
        </p:nvSpPr>
        <p:spPr>
          <a:xfrm>
            <a:off x="3818307" y="5141714"/>
            <a:ext cx="2089033" cy="369332"/>
          </a:xfrm>
          <a:prstGeom prst="rect">
            <a:avLst/>
          </a:prstGeom>
        </p:spPr>
        <p:txBody>
          <a:bodyPr wrap="none">
            <a:spAutoFit/>
          </a:bodyPr>
          <a:lstStyle/>
          <a:p>
            <a:r>
              <a:rPr lang="fr-FR" b="1" i="1" dirty="0">
                <a:solidFill>
                  <a:srgbClr val="C00000"/>
                </a:solidFill>
                <a:latin typeface="Bell MT" panose="02020503060305020303" pitchFamily="18" charset="0"/>
              </a:rPr>
              <a:t>Lors de </a:t>
            </a:r>
            <a:r>
              <a:rPr lang="fr-FR" b="1" i="1" dirty="0" smtClean="0">
                <a:solidFill>
                  <a:srgbClr val="C00000"/>
                </a:solidFill>
                <a:latin typeface="Bell MT" panose="02020503060305020303" pitchFamily="18" charset="0"/>
              </a:rPr>
              <a:t>l’infection </a:t>
            </a:r>
            <a:endParaRPr lang="en-GB" b="1" i="1" dirty="0">
              <a:solidFill>
                <a:srgbClr val="C00000"/>
              </a:solidFill>
              <a:latin typeface="Bell MT" panose="02020503060305020303" pitchFamily="18" charset="0"/>
            </a:endParaRPr>
          </a:p>
        </p:txBody>
      </p:sp>
      <p:pic>
        <p:nvPicPr>
          <p:cNvPr id="20" name="Image 19"/>
          <p:cNvPicPr>
            <a:picLocks noChangeAspect="1"/>
          </p:cNvPicPr>
          <p:nvPr/>
        </p:nvPicPr>
        <p:blipFill rotWithShape="1">
          <a:blip r:embed="rId7" cstate="print">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b="35907"/>
          <a:stretch/>
        </p:blipFill>
        <p:spPr>
          <a:xfrm>
            <a:off x="797052" y="3383280"/>
            <a:ext cx="1194839" cy="765810"/>
          </a:xfrm>
          <a:prstGeom prst="rect">
            <a:avLst/>
          </a:prstGeom>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60" y="5267063"/>
            <a:ext cx="1371600" cy="833717"/>
          </a:xfrm>
          <a:prstGeom prst="rect">
            <a:avLst/>
          </a:prstGeom>
          <a:ln>
            <a:noFill/>
          </a:ln>
          <a:effectLst>
            <a:softEdge rad="112500"/>
          </a:effectLst>
        </p:spPr>
      </p:pic>
      <p:sp>
        <p:nvSpPr>
          <p:cNvPr id="22" name="ZoneTexte 21"/>
          <p:cNvSpPr txBox="1"/>
          <p:nvPr/>
        </p:nvSpPr>
        <p:spPr>
          <a:xfrm>
            <a:off x="0" y="4743450"/>
            <a:ext cx="1588770" cy="461665"/>
          </a:xfrm>
          <a:prstGeom prst="rect">
            <a:avLst/>
          </a:prstGeom>
          <a:noFill/>
        </p:spPr>
        <p:txBody>
          <a:bodyPr wrap="square" rtlCol="0">
            <a:spAutoFit/>
          </a:bodyPr>
          <a:lstStyle/>
          <a:p>
            <a:pPr algn="ctr"/>
            <a:r>
              <a:rPr lang="fr-FR" sz="2400" b="1" dirty="0" smtClean="0"/>
              <a:t>VS</a:t>
            </a:r>
            <a:endParaRPr lang="en-GB" sz="2400" b="1" dirty="0"/>
          </a:p>
        </p:txBody>
      </p:sp>
      <p:cxnSp>
        <p:nvCxnSpPr>
          <p:cNvPr id="24" name="Connecteur en arc 23"/>
          <p:cNvCxnSpPr>
            <a:stCxn id="18" idx="3"/>
            <a:endCxn id="16" idx="1"/>
          </p:cNvCxnSpPr>
          <p:nvPr/>
        </p:nvCxnSpPr>
        <p:spPr>
          <a:xfrm>
            <a:off x="1309753" y="4183380"/>
            <a:ext cx="2439288" cy="545863"/>
          </a:xfrm>
          <a:prstGeom prst="curvedConnector3">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en arc 24"/>
          <p:cNvCxnSpPr>
            <a:stCxn id="21" idx="3"/>
            <a:endCxn id="16" idx="1"/>
          </p:cNvCxnSpPr>
          <p:nvPr/>
        </p:nvCxnSpPr>
        <p:spPr>
          <a:xfrm flipV="1">
            <a:off x="1508760" y="4729243"/>
            <a:ext cx="2240281" cy="954679"/>
          </a:xfrm>
          <a:prstGeom prst="curvedConnector3">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953897" y="6163025"/>
            <a:ext cx="1682640" cy="307777"/>
          </a:xfrm>
          <a:prstGeom prst="rect">
            <a:avLst/>
          </a:prstGeom>
        </p:spPr>
        <p:txBody>
          <a:bodyPr wrap="none">
            <a:spAutoFit/>
          </a:bodyPr>
          <a:lstStyle/>
          <a:p>
            <a:r>
              <a:rPr lang="fr-FR" sz="1400" i="1" dirty="0"/>
              <a:t>S. Hua et coll. (2014)</a:t>
            </a:r>
            <a:endParaRPr lang="fr-FR" sz="1400" i="1" dirty="0">
              <a:effectLst/>
            </a:endParaRPr>
          </a:p>
        </p:txBody>
      </p:sp>
    </p:spTree>
    <p:extLst>
      <p:ext uri="{BB962C8B-B14F-4D97-AF65-F5344CB8AC3E}">
        <p14:creationId xmlns:p14="http://schemas.microsoft.com/office/powerpoint/2010/main" val="255037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lèche vers le bas 30"/>
          <p:cNvSpPr/>
          <p:nvPr/>
        </p:nvSpPr>
        <p:spPr>
          <a:xfrm>
            <a:off x="2226862" y="2591643"/>
            <a:ext cx="144379" cy="153041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VIH contrôleurs</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2" name="Rectangle 1"/>
          <p:cNvSpPr/>
          <p:nvPr/>
        </p:nvSpPr>
        <p:spPr>
          <a:xfrm>
            <a:off x="4953897" y="6163025"/>
            <a:ext cx="1682640" cy="307777"/>
          </a:xfrm>
          <a:prstGeom prst="rect">
            <a:avLst/>
          </a:prstGeom>
        </p:spPr>
        <p:txBody>
          <a:bodyPr wrap="none">
            <a:spAutoFit/>
          </a:bodyPr>
          <a:lstStyle/>
          <a:p>
            <a:r>
              <a:rPr lang="fr-FR" sz="1400" i="1" dirty="0"/>
              <a:t>S. Hua et coll. (2014)</a:t>
            </a:r>
            <a:endParaRPr lang="fr-FR" sz="1400" i="1" dirty="0">
              <a:effectLst/>
            </a:endParaRPr>
          </a:p>
        </p:txBody>
      </p:sp>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986" y="2750337"/>
            <a:ext cx="1732854" cy="1155236"/>
          </a:xfrm>
          <a:prstGeom prst="rect">
            <a:avLst/>
          </a:prstGeom>
          <a:ln>
            <a:noFill/>
          </a:ln>
          <a:effectLst>
            <a:softEdge rad="112500"/>
          </a:effectLst>
        </p:spPr>
      </p:pic>
      <p:sp>
        <p:nvSpPr>
          <p:cNvPr id="3" name="ZoneTexte 2"/>
          <p:cNvSpPr txBox="1"/>
          <p:nvPr/>
        </p:nvSpPr>
        <p:spPr>
          <a:xfrm>
            <a:off x="0" y="4094161"/>
            <a:ext cx="5579390" cy="2246769"/>
          </a:xfrm>
          <a:prstGeom prst="rect">
            <a:avLst/>
          </a:prstGeom>
          <a:noFill/>
        </p:spPr>
        <p:txBody>
          <a:bodyPr wrap="square" rtlCol="0">
            <a:spAutoFit/>
          </a:bodyPr>
          <a:lstStyle/>
          <a:p>
            <a:pPr marL="285750" indent="-285750" algn="ctr">
              <a:buFont typeface="Wingdings" panose="05000000000000000000" pitchFamily="2" charset="2"/>
              <a:buChar char="§"/>
            </a:pPr>
            <a:endParaRPr lang="fr-FR" sz="2000" dirty="0" smtClean="0">
              <a:latin typeface="Bell MT" panose="02020503060305020303" pitchFamily="18" charset="0"/>
            </a:endParaRPr>
          </a:p>
          <a:p>
            <a:pPr marL="285750" indent="-285750" algn="ctr">
              <a:buFont typeface="Wingdings" panose="05000000000000000000" pitchFamily="2" charset="2"/>
              <a:buChar char="§"/>
            </a:pPr>
            <a:r>
              <a:rPr lang="fr-FR" sz="2000" dirty="0" smtClean="0">
                <a:latin typeface="Bell MT" panose="02020503060305020303" pitchFamily="18" charset="0"/>
              </a:rPr>
              <a:t>Charge virale faible</a:t>
            </a:r>
          </a:p>
          <a:p>
            <a:pPr marL="285750" indent="-285750" algn="ctr">
              <a:buFont typeface="Wingdings" panose="05000000000000000000" pitchFamily="2" charset="2"/>
              <a:buChar char="§"/>
            </a:pPr>
            <a:endParaRPr lang="fr-FR" sz="2000" dirty="0">
              <a:latin typeface="Bell MT" panose="02020503060305020303" pitchFamily="18" charset="0"/>
            </a:endParaRPr>
          </a:p>
          <a:p>
            <a:pPr marL="285750" indent="-285750" algn="ctr">
              <a:buFont typeface="Wingdings" panose="05000000000000000000" pitchFamily="2" charset="2"/>
              <a:buChar char="§"/>
            </a:pPr>
            <a:r>
              <a:rPr lang="fr-FR" sz="2000" dirty="0" smtClean="0">
                <a:latin typeface="Bell MT" panose="02020503060305020303" pitchFamily="18" charset="0"/>
              </a:rPr>
              <a:t>Lymphocytes n’expriment plus de marqueurs permettant de lutter directement sur le VIH </a:t>
            </a:r>
          </a:p>
          <a:p>
            <a:pPr marL="285750" indent="-285750" algn="ctr">
              <a:buFont typeface="Wingdings" panose="05000000000000000000" pitchFamily="2" charset="2"/>
              <a:buChar char="§"/>
            </a:pPr>
            <a:endParaRPr lang="fr-FR" sz="2000" dirty="0">
              <a:latin typeface="Bell MT" panose="02020503060305020303" pitchFamily="18" charset="0"/>
            </a:endParaRPr>
          </a:p>
          <a:p>
            <a:pPr marL="285750" indent="-285750" algn="ctr">
              <a:buFont typeface="Wingdings" panose="05000000000000000000" pitchFamily="2" charset="2"/>
              <a:buChar char="§"/>
            </a:pPr>
            <a:endParaRPr lang="en-GB" sz="2000" dirty="0">
              <a:latin typeface="Bell MT" panose="02020503060305020303" pitchFamily="18" charset="0"/>
            </a:endParaRPr>
          </a:p>
        </p:txBody>
      </p:sp>
      <p:pic>
        <p:nvPicPr>
          <p:cNvPr id="26" name="Image 25"/>
          <p:cNvPicPr>
            <a:picLocks noChangeAspect="1"/>
          </p:cNvPicPr>
          <p:nvPr/>
        </p:nvPicPr>
        <p:blipFill>
          <a:blip r:embed="rId4"/>
          <a:stretch>
            <a:fillRect/>
          </a:stretch>
        </p:blipFill>
        <p:spPr>
          <a:xfrm>
            <a:off x="1692726" y="1260517"/>
            <a:ext cx="1325593" cy="1312202"/>
          </a:xfrm>
          <a:prstGeom prst="rect">
            <a:avLst/>
          </a:prstGeom>
        </p:spPr>
      </p:pic>
      <p:pic>
        <p:nvPicPr>
          <p:cNvPr id="27" name="Image 26"/>
          <p:cNvPicPr>
            <a:picLocks noChangeAspect="1"/>
          </p:cNvPicPr>
          <p:nvPr/>
        </p:nvPicPr>
        <p:blipFill rotWithShape="1">
          <a:blip r:embed="rId5" cstate="print">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b="35907"/>
          <a:stretch/>
        </p:blipFill>
        <p:spPr>
          <a:xfrm>
            <a:off x="3099661" y="1051192"/>
            <a:ext cx="1406707" cy="901603"/>
          </a:xfrm>
          <a:prstGeom prst="rect">
            <a:avLst/>
          </a:prstGeom>
        </p:spPr>
      </p:pic>
      <p:pic>
        <p:nvPicPr>
          <p:cNvPr id="28" name="Imag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3783" y="2357133"/>
            <a:ext cx="2132935" cy="1296489"/>
          </a:xfrm>
          <a:prstGeom prst="rect">
            <a:avLst/>
          </a:prstGeom>
          <a:ln>
            <a:noFill/>
          </a:ln>
          <a:effectLst>
            <a:softEdge rad="112500"/>
          </a:effectLst>
        </p:spPr>
      </p:pic>
      <p:cxnSp>
        <p:nvCxnSpPr>
          <p:cNvPr id="13" name="Connecteur en arc 12"/>
          <p:cNvCxnSpPr>
            <a:stCxn id="26" idx="3"/>
            <a:endCxn id="28" idx="1"/>
          </p:cNvCxnSpPr>
          <p:nvPr/>
        </p:nvCxnSpPr>
        <p:spPr>
          <a:xfrm>
            <a:off x="3018319" y="1916618"/>
            <a:ext cx="6565464" cy="1088760"/>
          </a:xfrm>
          <a:prstGeom prst="curvedConnector3">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7">
            <a:duotone>
              <a:schemeClr val="accent4">
                <a:shade val="45000"/>
                <a:satMod val="135000"/>
              </a:schemeClr>
              <a:prstClr val="white"/>
            </a:duotone>
          </a:blip>
          <a:stretch>
            <a:fillRect/>
          </a:stretch>
        </p:blipFill>
        <p:spPr>
          <a:xfrm>
            <a:off x="5923671" y="1794247"/>
            <a:ext cx="903047" cy="825198"/>
          </a:xfrm>
          <a:prstGeom prst="rect">
            <a:avLst/>
          </a:prstGeom>
        </p:spPr>
      </p:pic>
      <p:sp>
        <p:nvSpPr>
          <p:cNvPr id="30" name="ZoneTexte 29"/>
          <p:cNvSpPr txBox="1"/>
          <p:nvPr/>
        </p:nvSpPr>
        <p:spPr>
          <a:xfrm>
            <a:off x="4312116" y="3128210"/>
            <a:ext cx="4225491" cy="707886"/>
          </a:xfrm>
          <a:prstGeom prst="rect">
            <a:avLst/>
          </a:prstGeom>
          <a:noFill/>
        </p:spPr>
        <p:txBody>
          <a:bodyPr wrap="square" rtlCol="0">
            <a:spAutoFit/>
          </a:bodyPr>
          <a:lstStyle/>
          <a:p>
            <a:pPr algn="ctr"/>
            <a:r>
              <a:rPr lang="fr-FR" sz="2000" i="1" dirty="0" smtClean="0">
                <a:solidFill>
                  <a:srgbClr val="002060"/>
                </a:solidFill>
              </a:rPr>
              <a:t>Augmenter la charge virale en diminuant le traitement ??</a:t>
            </a:r>
          </a:p>
        </p:txBody>
      </p:sp>
      <p:sp>
        <p:nvSpPr>
          <p:cNvPr id="32" name="Multiplication 31"/>
          <p:cNvSpPr/>
          <p:nvPr/>
        </p:nvSpPr>
        <p:spPr>
          <a:xfrm>
            <a:off x="5945639" y="2898183"/>
            <a:ext cx="1203158" cy="128016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641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a:t>
            </a:r>
            <a:endParaRPr lang="fr-FR" sz="2400" b="1" dirty="0">
              <a:latin typeface="Baskerville Old Face" panose="02020602080505020303" pitchFamily="18" charset="0"/>
            </a:endParaRPr>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19" name="ZoneTexte 1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26108"/>
            <a:ext cx="5924550" cy="3949700"/>
          </a:xfrm>
          <a:prstGeom prst="rect">
            <a:avLst/>
          </a:prstGeom>
          <a:ln>
            <a:noFill/>
          </a:ln>
          <a:effectLst>
            <a:softEdge rad="112500"/>
          </a:effectLst>
        </p:spPr>
      </p:pic>
    </p:spTree>
    <p:extLst>
      <p:ext uri="{BB962C8B-B14F-4D97-AF65-F5344CB8AC3E}">
        <p14:creationId xmlns:p14="http://schemas.microsoft.com/office/powerpoint/2010/main" val="41293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235304" y="1204685"/>
            <a:ext cx="3035522" cy="2259709"/>
          </a:xfrm>
          <a:prstGeom prst="rect">
            <a:avLst/>
          </a:prstGeom>
        </p:spPr>
      </p:pic>
      <p:sp>
        <p:nvSpPr>
          <p:cNvPr id="4" name="Rectangle 3"/>
          <p:cNvSpPr/>
          <p:nvPr/>
        </p:nvSpPr>
        <p:spPr>
          <a:xfrm>
            <a:off x="2942463" y="1680237"/>
            <a:ext cx="8244115" cy="707886"/>
          </a:xfrm>
          <a:prstGeom prst="rect">
            <a:avLst/>
          </a:prstGeom>
        </p:spPr>
        <p:txBody>
          <a:bodyPr wrap="square">
            <a:spAutoFit/>
          </a:bodyPr>
          <a:lstStyle/>
          <a:p>
            <a:pPr algn="ctr"/>
            <a:r>
              <a:rPr lang="fr-FR" sz="2000" b="1" dirty="0" smtClean="0">
                <a:latin typeface="Bell MT" panose="02020503060305020303" pitchFamily="18" charset="0"/>
                <a:sym typeface="Wingdings" panose="05000000000000000000" pitchFamily="2" charset="2"/>
              </a:rPr>
              <a:t> </a:t>
            </a:r>
            <a:r>
              <a:rPr lang="fr-FR" sz="2000" b="1" dirty="0" smtClean="0">
                <a:latin typeface="Bell MT" panose="02020503060305020303" pitchFamily="18" charset="0"/>
              </a:rPr>
              <a:t>Agissent </a:t>
            </a:r>
            <a:r>
              <a:rPr lang="fr-FR" sz="2000" b="1" dirty="0">
                <a:latin typeface="Bell MT" panose="02020503060305020303" pitchFamily="18" charset="0"/>
              </a:rPr>
              <a:t>en bloquant certaines étapes du cycle de multiplication du VIH</a:t>
            </a:r>
            <a:endParaRPr lang="en-GB" sz="2000" b="1" dirty="0">
              <a:latin typeface="Bell MT" panose="02020503060305020303" pitchFamily="18" charset="0"/>
            </a:endParaRPr>
          </a:p>
        </p:txBody>
      </p:sp>
      <p:pic>
        <p:nvPicPr>
          <p:cNvPr id="11" name="Image 10"/>
          <p:cNvPicPr>
            <a:picLocks noChangeAspect="1"/>
          </p:cNvPicPr>
          <p:nvPr/>
        </p:nvPicPr>
        <p:blipFill>
          <a:blip r:embed="rId3"/>
          <a:stretch>
            <a:fillRect/>
          </a:stretch>
        </p:blipFill>
        <p:spPr>
          <a:xfrm>
            <a:off x="11097784" y="1446264"/>
            <a:ext cx="1094216" cy="909478"/>
          </a:xfrm>
          <a:prstGeom prst="rect">
            <a:avLst/>
          </a:prstGeom>
        </p:spPr>
      </p:pic>
      <p:sp>
        <p:nvSpPr>
          <p:cNvPr id="12" name="Rectangle 11"/>
          <p:cNvSpPr/>
          <p:nvPr/>
        </p:nvSpPr>
        <p:spPr>
          <a:xfrm>
            <a:off x="3094249" y="3066478"/>
            <a:ext cx="8694058" cy="3170099"/>
          </a:xfrm>
          <a:prstGeom prst="rect">
            <a:avLst/>
          </a:prstGeom>
        </p:spPr>
        <p:txBody>
          <a:bodyPr wrap="square">
            <a:spAutoFit/>
          </a:bodyPr>
          <a:lstStyle/>
          <a:p>
            <a:pPr marL="285750" indent="-285750">
              <a:buFont typeface="Wingdings" panose="05000000000000000000" pitchFamily="2" charset="2"/>
              <a:buChar char="§"/>
            </a:pPr>
            <a:r>
              <a:rPr lang="fr-FR" sz="2000" dirty="0">
                <a:latin typeface="Bell MT" panose="02020503060305020303" pitchFamily="18" charset="0"/>
              </a:rPr>
              <a:t>Chaque classe d'antirétroviral agit à des étapes différentes : la fusion du VIH avec la cellule, l’intégration de son ARN ou la fabrication des nouveaux </a:t>
            </a:r>
            <a:r>
              <a:rPr lang="fr-FR" sz="2000" dirty="0" smtClean="0">
                <a:latin typeface="Bell MT" panose="02020503060305020303" pitchFamily="18" charset="0"/>
              </a:rPr>
              <a:t>virus</a:t>
            </a:r>
            <a:endParaRPr lang="fr-FR" sz="2000" dirty="0">
              <a:latin typeface="Bell MT" panose="02020503060305020303" pitchFamily="18" charset="0"/>
            </a:endParaRPr>
          </a:p>
          <a:p>
            <a:endParaRPr lang="fr-FR" sz="2000" dirty="0" smtClean="0">
              <a:latin typeface="Bell MT" panose="02020503060305020303" pitchFamily="18" charset="0"/>
            </a:endParaRPr>
          </a:p>
          <a:p>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Plus de </a:t>
            </a:r>
            <a:r>
              <a:rPr lang="fr-FR" sz="2000" dirty="0">
                <a:latin typeface="Bell MT" panose="02020503060305020303" pitchFamily="18" charset="0"/>
              </a:rPr>
              <a:t>20 ARV appartenant à 6 classes de médicaments </a:t>
            </a:r>
            <a:r>
              <a:rPr lang="fr-FR" sz="2000" dirty="0" smtClean="0">
                <a:latin typeface="Bell MT" panose="02020503060305020303" pitchFamily="18" charset="0"/>
              </a:rPr>
              <a:t>différents</a:t>
            </a:r>
          </a:p>
          <a:p>
            <a:pPr marL="285750" indent="-285750">
              <a:buFont typeface="Wingdings" panose="05000000000000000000" pitchFamily="2" charset="2"/>
              <a:buChar char="§"/>
            </a:pPr>
            <a:endParaRPr lang="fr-FR" sz="2000" dirty="0" smtClean="0">
              <a:latin typeface="Bell MT" panose="02020503060305020303" pitchFamily="18" charset="0"/>
            </a:endParaRP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Possibilité de quadri ou </a:t>
            </a:r>
            <a:r>
              <a:rPr lang="fr-FR" sz="2000" dirty="0" err="1" smtClean="0">
                <a:latin typeface="Bell MT" panose="02020503060305020303" pitchFamily="18" charset="0"/>
              </a:rPr>
              <a:t>pentathérapie</a:t>
            </a:r>
            <a:endParaRPr lang="fr-FR" sz="2000" dirty="0" smtClean="0">
              <a:latin typeface="Bell MT" panose="02020503060305020303" pitchFamily="18" charset="0"/>
            </a:endParaRP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Traiter le plus tôt possible</a:t>
            </a:r>
            <a:endParaRPr lang="fr-FR" sz="2000" dirty="0">
              <a:latin typeface="Bell MT" panose="02020503060305020303" pitchFamily="18" charset="0"/>
            </a:endParaRPr>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19" name="ZoneTexte 1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604157" y="1094014"/>
            <a:ext cx="1812472" cy="369332"/>
          </a:xfrm>
          <a:prstGeom prst="rect">
            <a:avLst/>
          </a:prstGeom>
          <a:noFill/>
        </p:spPr>
        <p:txBody>
          <a:bodyPr wrap="square" rtlCol="0">
            <a:spAutoFit/>
          </a:bodyPr>
          <a:lstStyle/>
          <a:p>
            <a:pPr algn="ctr"/>
            <a:r>
              <a:rPr lang="fr-FR" b="1" dirty="0" smtClean="0"/>
              <a:t>Trithérapie</a:t>
            </a:r>
            <a:endParaRPr lang="en-GB" b="1" dirty="0"/>
          </a:p>
        </p:txBody>
      </p:sp>
    </p:spTree>
    <p:extLst>
      <p:ext uri="{BB962C8B-B14F-4D97-AF65-F5344CB8AC3E}">
        <p14:creationId xmlns:p14="http://schemas.microsoft.com/office/powerpoint/2010/main" val="36153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fade">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animEffect transition="in" filter="fade">
                                      <p:cBhvr>
                                        <p:cTn id="2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97034" y="1263086"/>
            <a:ext cx="5715589" cy="5594914"/>
          </a:xfrm>
          <a:prstGeom prst="rect">
            <a:avLst/>
          </a:prstGeom>
        </p:spPr>
      </p:pic>
      <p:pic>
        <p:nvPicPr>
          <p:cNvPr id="5" name="Image 4"/>
          <p:cNvPicPr>
            <a:picLocks noChangeAspect="1"/>
          </p:cNvPicPr>
          <p:nvPr/>
        </p:nvPicPr>
        <p:blipFill>
          <a:blip r:embed="rId3"/>
          <a:stretch>
            <a:fillRect/>
          </a:stretch>
        </p:blipFill>
        <p:spPr>
          <a:xfrm>
            <a:off x="0" y="0"/>
            <a:ext cx="1726334" cy="1565329"/>
          </a:xfrm>
          <a:prstGeom prst="rect">
            <a:avLst/>
          </a:prstGeom>
        </p:spPr>
      </p:pic>
      <p:sp>
        <p:nvSpPr>
          <p:cNvPr id="6" name="Espace réservé du contenu 2"/>
          <p:cNvSpPr>
            <a:spLocks noGrp="1"/>
          </p:cNvSpPr>
          <p:nvPr>
            <p:ph idx="1"/>
          </p:nvPr>
        </p:nvSpPr>
        <p:spPr>
          <a:xfrm>
            <a:off x="1512742" y="250239"/>
            <a:ext cx="7874000" cy="983168"/>
          </a:xfrm>
        </p:spPr>
        <p:txBody>
          <a:bodyPr>
            <a:normAutofit/>
          </a:bodyPr>
          <a:lstStyle/>
          <a:p>
            <a:pPr marL="0" indent="0" algn="ctr">
              <a:lnSpc>
                <a:spcPct val="150000"/>
              </a:lnSpc>
              <a:buNone/>
            </a:pPr>
            <a:r>
              <a:rPr lang="fr-FR" sz="36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Quizz sur CM n°1</a:t>
            </a:r>
            <a:endParaRPr lang="en-GB" sz="36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p:cNvPicPr>
            <a:picLocks noChangeAspect="1"/>
          </p:cNvPicPr>
          <p:nvPr/>
        </p:nvPicPr>
        <p:blipFill>
          <a:blip r:embed="rId4"/>
          <a:stretch>
            <a:fillRect/>
          </a:stretch>
        </p:blipFill>
        <p:spPr>
          <a:xfrm>
            <a:off x="8555094" y="4739679"/>
            <a:ext cx="3125115" cy="1304659"/>
          </a:xfrm>
          <a:prstGeom prst="rect">
            <a:avLst/>
          </a:prstGeom>
        </p:spPr>
      </p:pic>
      <p:pic>
        <p:nvPicPr>
          <p:cNvPr id="8" name="Image 7"/>
          <p:cNvPicPr>
            <a:picLocks noChangeAspect="1"/>
          </p:cNvPicPr>
          <p:nvPr/>
        </p:nvPicPr>
        <p:blipFill>
          <a:blip r:embed="rId5"/>
          <a:stretch>
            <a:fillRect/>
          </a:stretch>
        </p:blipFill>
        <p:spPr>
          <a:xfrm>
            <a:off x="8229047" y="6096205"/>
            <a:ext cx="3962953" cy="523948"/>
          </a:xfrm>
          <a:prstGeom prst="rect">
            <a:avLst/>
          </a:prstGeom>
        </p:spPr>
      </p:pic>
    </p:spTree>
    <p:extLst>
      <p:ext uri="{BB962C8B-B14F-4D97-AF65-F5344CB8AC3E}">
        <p14:creationId xmlns:p14="http://schemas.microsoft.com/office/powerpoint/2010/main" val="3701580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49835" y="638628"/>
            <a:ext cx="7782058" cy="552994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a:t>
            </a:r>
            <a:endParaRPr lang="fr-FR" sz="2400" b="1" dirty="0">
              <a:latin typeface="Baskerville Old Face" panose="02020602080505020303" pitchFamily="18" charset="0"/>
            </a:endParaRPr>
          </a:p>
        </p:txBody>
      </p:sp>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ZoneTexte 11"/>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15" name="ZoneTexte 14"/>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9876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08940" y="2395393"/>
            <a:ext cx="10174120" cy="206721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 compléter</a:t>
            </a:r>
            <a:endParaRPr lang="fr-FR" sz="2400" b="1" dirty="0">
              <a:latin typeface="Baskerville Old Face" panose="02020602080505020303" pitchFamily="18" charset="0"/>
            </a:endParaRPr>
          </a:p>
        </p:txBody>
      </p:sp>
      <p:sp>
        <p:nvSpPr>
          <p:cNvPr id="6" name="ZoneTexte 5"/>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8" name="ZoneTexte 7"/>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706053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et la charge virale</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0" name="Image 9"/>
          <p:cNvPicPr>
            <a:picLocks noChangeAspect="1"/>
          </p:cNvPicPr>
          <p:nvPr/>
        </p:nvPicPr>
        <p:blipFill>
          <a:blip r:embed="rId3"/>
          <a:stretch>
            <a:fillRect/>
          </a:stretch>
        </p:blipFill>
        <p:spPr>
          <a:xfrm>
            <a:off x="235304" y="1204685"/>
            <a:ext cx="3035522" cy="2259709"/>
          </a:xfrm>
          <a:prstGeom prst="rect">
            <a:avLst/>
          </a:prstGeom>
        </p:spPr>
      </p:pic>
      <p:sp>
        <p:nvSpPr>
          <p:cNvPr id="11" name="ZoneTexte 10"/>
          <p:cNvSpPr txBox="1"/>
          <p:nvPr/>
        </p:nvSpPr>
        <p:spPr>
          <a:xfrm>
            <a:off x="604157" y="1094014"/>
            <a:ext cx="1812472" cy="369332"/>
          </a:xfrm>
          <a:prstGeom prst="rect">
            <a:avLst/>
          </a:prstGeom>
          <a:noFill/>
        </p:spPr>
        <p:txBody>
          <a:bodyPr wrap="square" rtlCol="0">
            <a:spAutoFit/>
          </a:bodyPr>
          <a:lstStyle/>
          <a:p>
            <a:pPr algn="ctr"/>
            <a:r>
              <a:rPr lang="fr-FR" b="1" dirty="0" smtClean="0"/>
              <a:t>Trithérapie </a:t>
            </a:r>
            <a:endParaRPr lang="en-GB" b="1" dirty="0"/>
          </a:p>
        </p:txBody>
      </p:sp>
      <p:pic>
        <p:nvPicPr>
          <p:cNvPr id="2" name="Image 1"/>
          <p:cNvPicPr>
            <a:picLocks noChangeAspect="1"/>
          </p:cNvPicPr>
          <p:nvPr/>
        </p:nvPicPr>
        <p:blipFill>
          <a:blip r:embed="rId4"/>
          <a:stretch>
            <a:fillRect/>
          </a:stretch>
        </p:blipFill>
        <p:spPr>
          <a:xfrm>
            <a:off x="8900453" y="1715543"/>
            <a:ext cx="1963859" cy="1659926"/>
          </a:xfrm>
          <a:prstGeom prst="rect">
            <a:avLst/>
          </a:prstGeom>
        </p:spPr>
      </p:pic>
      <p:sp>
        <p:nvSpPr>
          <p:cNvPr id="3" name="ZoneTexte 2"/>
          <p:cNvSpPr txBox="1"/>
          <p:nvPr/>
        </p:nvSpPr>
        <p:spPr>
          <a:xfrm>
            <a:off x="4783103" y="2126693"/>
            <a:ext cx="4292868" cy="1323439"/>
          </a:xfrm>
          <a:prstGeom prst="rect">
            <a:avLst/>
          </a:prstGeom>
          <a:noFill/>
        </p:spPr>
        <p:txBody>
          <a:bodyPr wrap="square" rtlCol="0">
            <a:spAutoFit/>
          </a:bodyPr>
          <a:lstStyle/>
          <a:p>
            <a:pPr algn="ctr"/>
            <a:r>
              <a:rPr lang="fr-FR" sz="4000" b="1" dirty="0" smtClean="0">
                <a:solidFill>
                  <a:srgbClr val="002060"/>
                </a:solidFill>
              </a:rPr>
              <a:t>Diminuer la charge virale</a:t>
            </a:r>
            <a:endParaRPr lang="en-GB" sz="4000" b="1" dirty="0">
              <a:solidFill>
                <a:srgbClr val="002060"/>
              </a:solidFill>
            </a:endParaRPr>
          </a:p>
        </p:txBody>
      </p:sp>
    </p:spTree>
    <p:extLst>
      <p:ext uri="{BB962C8B-B14F-4D97-AF65-F5344CB8AC3E}">
        <p14:creationId xmlns:p14="http://schemas.microsoft.com/office/powerpoint/2010/main" val="433287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et la charge virale</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0" name="Image 9"/>
          <p:cNvPicPr>
            <a:picLocks noChangeAspect="1"/>
          </p:cNvPicPr>
          <p:nvPr/>
        </p:nvPicPr>
        <p:blipFill>
          <a:blip r:embed="rId3"/>
          <a:stretch>
            <a:fillRect/>
          </a:stretch>
        </p:blipFill>
        <p:spPr>
          <a:xfrm>
            <a:off x="235304" y="1204685"/>
            <a:ext cx="3035522" cy="2259709"/>
          </a:xfrm>
          <a:prstGeom prst="rect">
            <a:avLst/>
          </a:prstGeom>
        </p:spPr>
      </p:pic>
      <p:sp>
        <p:nvSpPr>
          <p:cNvPr id="11" name="ZoneTexte 10"/>
          <p:cNvSpPr txBox="1"/>
          <p:nvPr/>
        </p:nvSpPr>
        <p:spPr>
          <a:xfrm>
            <a:off x="604157" y="1094014"/>
            <a:ext cx="1812472" cy="369332"/>
          </a:xfrm>
          <a:prstGeom prst="rect">
            <a:avLst/>
          </a:prstGeom>
          <a:noFill/>
        </p:spPr>
        <p:txBody>
          <a:bodyPr wrap="square" rtlCol="0">
            <a:spAutoFit/>
          </a:bodyPr>
          <a:lstStyle/>
          <a:p>
            <a:pPr algn="ctr"/>
            <a:r>
              <a:rPr lang="fr-FR" b="1" dirty="0" smtClean="0"/>
              <a:t>Trithérapie </a:t>
            </a:r>
            <a:endParaRPr lang="en-GB" b="1" dirty="0"/>
          </a:p>
        </p:txBody>
      </p:sp>
      <p:sp>
        <p:nvSpPr>
          <p:cNvPr id="12" name="Rectangle 11"/>
          <p:cNvSpPr/>
          <p:nvPr/>
        </p:nvSpPr>
        <p:spPr>
          <a:xfrm>
            <a:off x="3442447" y="845795"/>
            <a:ext cx="8355106" cy="2308324"/>
          </a:xfrm>
          <a:prstGeom prst="rect">
            <a:avLst/>
          </a:prstGeom>
        </p:spPr>
        <p:txBody>
          <a:bodyPr wrap="square">
            <a:spAutoFit/>
          </a:bodyPr>
          <a:lstStyle/>
          <a:p>
            <a:pPr marL="285750" indent="-285750">
              <a:buFont typeface="Arial" panose="020B0604020202020204" pitchFamily="34" charset="0"/>
              <a:buChar char="•"/>
            </a:pPr>
            <a:r>
              <a:rPr lang="fr-FR" dirty="0"/>
              <a:t>La </a:t>
            </a:r>
            <a:r>
              <a:rPr lang="fr-FR" b="1" dirty="0"/>
              <a:t>charge virale</a:t>
            </a:r>
            <a:r>
              <a:rPr lang="fr-FR" dirty="0"/>
              <a:t> est la quantité de virus présent dans le sang </a:t>
            </a:r>
            <a:r>
              <a:rPr lang="fr-FR" dirty="0" smtClean="0"/>
              <a:t>circulant</a:t>
            </a:r>
          </a:p>
          <a:p>
            <a:endParaRPr lang="fr-FR" dirty="0"/>
          </a:p>
          <a:p>
            <a:pPr marL="285750" indent="-285750">
              <a:buFont typeface="Arial" panose="020B0604020202020204" pitchFamily="34" charset="0"/>
              <a:buChar char="•"/>
            </a:pPr>
            <a:r>
              <a:rPr lang="fr-FR" b="1" dirty="0"/>
              <a:t>Mesurer la charge virale</a:t>
            </a:r>
            <a:r>
              <a:rPr lang="fr-FR" dirty="0"/>
              <a:t> permet d'évaluer la sévérité de l'infection et l'efficacité des traitements contre le VIH</a:t>
            </a:r>
            <a:r>
              <a:rPr lang="fr-FR"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smtClean="0"/>
              <a:t>Charge </a:t>
            </a:r>
            <a:r>
              <a:rPr lang="fr-FR" b="1" dirty="0"/>
              <a:t>virale est indétectable</a:t>
            </a:r>
            <a:r>
              <a:rPr lang="fr-FR" dirty="0"/>
              <a:t> lorsqu'elle ne peut pas être mesurée à partir d'un certain seuil, actuellement de l'ordre de 40 ou 50 copies de virus par millilitre de sang.</a:t>
            </a:r>
          </a:p>
        </p:txBody>
      </p:sp>
      <p:sp>
        <p:nvSpPr>
          <p:cNvPr id="13" name="Rectangle 12"/>
          <p:cNvSpPr/>
          <p:nvPr/>
        </p:nvSpPr>
        <p:spPr>
          <a:xfrm>
            <a:off x="93990" y="3380208"/>
            <a:ext cx="11605254" cy="3000821"/>
          </a:xfrm>
          <a:prstGeom prst="rect">
            <a:avLst/>
          </a:prstGeom>
        </p:spPr>
        <p:txBody>
          <a:bodyPr wrap="square">
            <a:spAutoFit/>
          </a:bodyPr>
          <a:lstStyle/>
          <a:p>
            <a:r>
              <a:rPr lang="fr-FR" b="1" u="sng" dirty="0" smtClean="0">
                <a:solidFill>
                  <a:srgbClr val="002060"/>
                </a:solidFill>
              </a:rPr>
              <a:t>Mesure de l’état de santé du patient</a:t>
            </a:r>
          </a:p>
          <a:p>
            <a:r>
              <a:rPr lang="fr-FR" dirty="0" smtClean="0"/>
              <a:t>Sachant </a:t>
            </a:r>
            <a:r>
              <a:rPr lang="fr-FR" dirty="0"/>
              <a:t>qu’un taux normal de lymphocytes T CD4 se situe entre 600 et 1 200/mm</a:t>
            </a:r>
            <a:r>
              <a:rPr lang="fr-FR" baseline="30000" dirty="0"/>
              <a:t>3</a:t>
            </a:r>
            <a:r>
              <a:rPr lang="fr-FR" dirty="0"/>
              <a:t>, le diagnostic est : </a:t>
            </a:r>
            <a:endParaRPr lang="fr-FR" dirty="0" smtClean="0"/>
          </a:p>
          <a:p>
            <a:endParaRPr lang="fr-FR" dirty="0"/>
          </a:p>
          <a:p>
            <a:pPr>
              <a:lnSpc>
                <a:spcPct val="150000"/>
              </a:lnSpc>
              <a:buFont typeface="Arial" panose="020B0604020202020204" pitchFamily="34" charset="0"/>
              <a:buChar char="•"/>
            </a:pPr>
            <a:r>
              <a:rPr lang="fr-FR" b="1" dirty="0"/>
              <a:t>« précoce » </a:t>
            </a:r>
            <a:r>
              <a:rPr lang="fr-FR" dirty="0"/>
              <a:t>lorsque </a:t>
            </a:r>
            <a:r>
              <a:rPr lang="fr-FR" b="1" dirty="0"/>
              <a:t>le taux de lymphocyte T CD4 est supérieur ou égal à 500/mm</a:t>
            </a:r>
            <a:r>
              <a:rPr lang="fr-FR" b="1" baseline="30000" dirty="0"/>
              <a:t>3 </a:t>
            </a:r>
            <a:r>
              <a:rPr lang="fr-FR" dirty="0"/>
              <a:t>: le patient est encore en bonne santé et dispose d’une bonne immunité</a:t>
            </a:r>
          </a:p>
          <a:p>
            <a:pPr>
              <a:lnSpc>
                <a:spcPct val="150000"/>
              </a:lnSpc>
              <a:buFont typeface="Arial" panose="020B0604020202020204" pitchFamily="34" charset="0"/>
              <a:buChar char="•"/>
            </a:pPr>
            <a:r>
              <a:rPr lang="fr-FR" b="1" dirty="0"/>
              <a:t>« tardif »</a:t>
            </a:r>
            <a:r>
              <a:rPr lang="fr-FR" dirty="0"/>
              <a:t> lorsque </a:t>
            </a:r>
            <a:r>
              <a:rPr lang="fr-FR" b="1" dirty="0"/>
              <a:t>le taux de lymphocyte T CD4 est inférieur à 350/mm</a:t>
            </a:r>
            <a:r>
              <a:rPr lang="fr-FR" b="1" baseline="30000" dirty="0"/>
              <a:t>3</a:t>
            </a:r>
            <a:r>
              <a:rPr lang="fr-FR" b="1" dirty="0"/>
              <a:t> </a:t>
            </a:r>
            <a:r>
              <a:rPr lang="fr-FR" dirty="0"/>
              <a:t>.</a:t>
            </a:r>
          </a:p>
          <a:p>
            <a:pPr>
              <a:lnSpc>
                <a:spcPct val="150000"/>
              </a:lnSpc>
              <a:buFont typeface="Arial" panose="020B0604020202020204" pitchFamily="34" charset="0"/>
              <a:buChar char="•"/>
            </a:pPr>
            <a:r>
              <a:rPr lang="fr-FR" dirty="0"/>
              <a:t>« </a:t>
            </a:r>
            <a:r>
              <a:rPr lang="fr-FR" b="1" dirty="0" smtClean="0"/>
              <a:t>un </a:t>
            </a:r>
            <a:r>
              <a:rPr lang="fr-FR" b="1" dirty="0"/>
              <a:t>stade avancé</a:t>
            </a:r>
            <a:r>
              <a:rPr lang="fr-FR" dirty="0"/>
              <a:t> » lorsque </a:t>
            </a:r>
            <a:r>
              <a:rPr lang="fr-FR" b="1" dirty="0"/>
              <a:t>le taux de lymphocyte T CD4 est</a:t>
            </a:r>
            <a:r>
              <a:rPr lang="fr-FR" dirty="0"/>
              <a:t> </a:t>
            </a:r>
            <a:r>
              <a:rPr lang="fr-FR" b="1" dirty="0"/>
              <a:t>inférieur à 200/mm</a:t>
            </a:r>
            <a:r>
              <a:rPr lang="fr-FR" b="1" baseline="30000" dirty="0"/>
              <a:t>3</a:t>
            </a:r>
            <a:r>
              <a:rPr lang="fr-FR" b="1" dirty="0"/>
              <a:t> </a:t>
            </a:r>
            <a:r>
              <a:rPr lang="fr-FR" dirty="0"/>
              <a:t>: le risque de développer des maladies opportunistes est alors très élevé</a:t>
            </a:r>
            <a:endParaRPr lang="fr-FR" dirty="0">
              <a:effectLst/>
            </a:endParaRPr>
          </a:p>
        </p:txBody>
      </p:sp>
    </p:spTree>
    <p:extLst>
      <p:ext uri="{BB962C8B-B14F-4D97-AF65-F5344CB8AC3E}">
        <p14:creationId xmlns:p14="http://schemas.microsoft.com/office/powerpoint/2010/main" val="266742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fade">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ne supprime-t-il pas la maladie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0" name="Image 9"/>
          <p:cNvPicPr>
            <a:picLocks noChangeAspect="1"/>
          </p:cNvPicPr>
          <p:nvPr/>
        </p:nvPicPr>
        <p:blipFill>
          <a:blip r:embed="rId3"/>
          <a:stretch>
            <a:fillRect/>
          </a:stretch>
        </p:blipFill>
        <p:spPr>
          <a:xfrm>
            <a:off x="2475584" y="1588770"/>
            <a:ext cx="2181779" cy="1624164"/>
          </a:xfrm>
          <a:prstGeom prst="rect">
            <a:avLst/>
          </a:prstGeom>
        </p:spPr>
      </p:pic>
      <p:pic>
        <p:nvPicPr>
          <p:cNvPr id="12" name="Image 11"/>
          <p:cNvPicPr>
            <a:picLocks noChangeAspect="1"/>
          </p:cNvPicPr>
          <p:nvPr/>
        </p:nvPicPr>
        <p:blipFill>
          <a:blip r:embed="rId4">
            <a:clrChange>
              <a:clrFrom>
                <a:srgbClr val="FFFFFF"/>
              </a:clrFrom>
              <a:clrTo>
                <a:srgbClr val="FFFFFF">
                  <a:alpha val="0"/>
                </a:srgbClr>
              </a:clrTo>
            </a:clrChange>
          </a:blip>
          <a:stretch>
            <a:fillRect/>
          </a:stretch>
        </p:blipFill>
        <p:spPr>
          <a:xfrm>
            <a:off x="3324254" y="1964876"/>
            <a:ext cx="5316403" cy="3098614"/>
          </a:xfrm>
          <a:prstGeom prst="rect">
            <a:avLst/>
          </a:prstGeom>
        </p:spPr>
      </p:pic>
      <p:sp>
        <p:nvSpPr>
          <p:cNvPr id="13" name="Pensées 1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Pourquoi le traitement ne supprime pas le virus définitivement ?</a:t>
            </a:r>
            <a:endParaRPr lang="en-GB" sz="2000" b="1" dirty="0">
              <a:latin typeface="Bell MT" panose="02020503060305020303" pitchFamily="18" charset="0"/>
            </a:endParaRPr>
          </a:p>
        </p:txBody>
      </p:sp>
    </p:spTree>
    <p:extLst>
      <p:ext uri="{BB962C8B-B14F-4D97-AF65-F5344CB8AC3E}">
        <p14:creationId xmlns:p14="http://schemas.microsoft.com/office/powerpoint/2010/main" val="127565937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ne supprime-t-il pas la maladie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2" name="Rectangle 1"/>
          <p:cNvSpPr/>
          <p:nvPr/>
        </p:nvSpPr>
        <p:spPr>
          <a:xfrm>
            <a:off x="1638972" y="5544474"/>
            <a:ext cx="8229600" cy="646331"/>
          </a:xfrm>
          <a:prstGeom prst="rect">
            <a:avLst/>
          </a:prstGeom>
        </p:spPr>
        <p:txBody>
          <a:bodyPr wrap="square">
            <a:spAutoFit/>
          </a:bodyPr>
          <a:lstStyle/>
          <a:p>
            <a:pPr algn="ctr"/>
            <a:r>
              <a:rPr lang="fr-FR" b="1" dirty="0" smtClean="0">
                <a:latin typeface="Bell MT" panose="02020503060305020303" pitchFamily="18" charset="0"/>
              </a:rPr>
              <a:t>Le </a:t>
            </a:r>
            <a:r>
              <a:rPr lang="fr-FR" b="1" dirty="0">
                <a:latin typeface="Bell MT" panose="02020503060305020303" pitchFamily="18" charset="0"/>
              </a:rPr>
              <a:t>traitement doit donc être poursuivi à vie pour contrôler durablement l’infection</a:t>
            </a:r>
            <a:r>
              <a:rPr lang="fr-FR" dirty="0">
                <a:latin typeface="Bell MT" panose="02020503060305020303" pitchFamily="18" charset="0"/>
              </a:rPr>
              <a:t>. </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199" y="3280409"/>
            <a:ext cx="1555061" cy="1555061"/>
          </a:xfrm>
          <a:prstGeom prst="rect">
            <a:avLst/>
          </a:prstGeom>
          <a:ln>
            <a:noFill/>
          </a:ln>
          <a:effectLst>
            <a:softEdge rad="112500"/>
          </a:effectLst>
        </p:spPr>
      </p:pic>
      <p:pic>
        <p:nvPicPr>
          <p:cNvPr id="12" name="Image 11"/>
          <p:cNvPicPr>
            <a:picLocks noChangeAspect="1"/>
          </p:cNvPicPr>
          <p:nvPr/>
        </p:nvPicPr>
        <p:blipFill rotWithShape="1">
          <a:blip r:embed="rId4"/>
          <a:srcRect t="10887"/>
          <a:stretch/>
        </p:blipFill>
        <p:spPr>
          <a:xfrm>
            <a:off x="2003820" y="1463120"/>
            <a:ext cx="3253981" cy="1257220"/>
          </a:xfrm>
          <a:prstGeom prst="rect">
            <a:avLst/>
          </a:prstGeom>
        </p:spPr>
      </p:pic>
      <p:pic>
        <p:nvPicPr>
          <p:cNvPr id="13" name="Image 12"/>
          <p:cNvPicPr>
            <a:picLocks noChangeAspect="1"/>
          </p:cNvPicPr>
          <p:nvPr/>
        </p:nvPicPr>
        <p:blipFill>
          <a:blip r:embed="rId5"/>
          <a:stretch>
            <a:fillRect/>
          </a:stretch>
        </p:blipFill>
        <p:spPr>
          <a:xfrm>
            <a:off x="6697980" y="1313106"/>
            <a:ext cx="2353768" cy="1450891"/>
          </a:xfrm>
          <a:prstGeom prst="rect">
            <a:avLst/>
          </a:prstGeom>
        </p:spPr>
      </p:pic>
      <p:sp>
        <p:nvSpPr>
          <p:cNvPr id="14" name="ZoneTexte 13"/>
          <p:cNvSpPr txBox="1"/>
          <p:nvPr/>
        </p:nvSpPr>
        <p:spPr>
          <a:xfrm>
            <a:off x="1428750" y="914400"/>
            <a:ext cx="8698230" cy="369332"/>
          </a:xfrm>
          <a:prstGeom prst="rect">
            <a:avLst/>
          </a:prstGeom>
          <a:noFill/>
        </p:spPr>
        <p:txBody>
          <a:bodyPr wrap="square" rtlCol="0">
            <a:spAutoFit/>
          </a:bodyPr>
          <a:lstStyle/>
          <a:p>
            <a:pPr algn="ctr"/>
            <a:r>
              <a:rPr lang="fr-FR" b="1" dirty="0" smtClean="0">
                <a:latin typeface="Bell MT" panose="02020503060305020303" pitchFamily="18" charset="0"/>
              </a:rPr>
              <a:t>Les premiers jours suivant l’infection le virus se multiplie </a:t>
            </a:r>
            <a:endParaRPr lang="en-GB" b="1" dirty="0">
              <a:latin typeface="Bell MT" panose="02020503060305020303" pitchFamily="18" charset="0"/>
            </a:endParaRPr>
          </a:p>
        </p:txBody>
      </p:sp>
      <p:sp>
        <p:nvSpPr>
          <p:cNvPr id="15" name="Rectangle 14"/>
          <p:cNvSpPr/>
          <p:nvPr/>
        </p:nvSpPr>
        <p:spPr>
          <a:xfrm>
            <a:off x="2313380" y="3650407"/>
            <a:ext cx="8107680" cy="707886"/>
          </a:xfrm>
          <a:prstGeom prst="rect">
            <a:avLst/>
          </a:prstGeom>
        </p:spPr>
        <p:txBody>
          <a:bodyPr wrap="square">
            <a:spAutoFit/>
          </a:bodyPr>
          <a:lstStyle/>
          <a:p>
            <a:pPr algn="ctr"/>
            <a:r>
              <a:rPr lang="fr-FR" sz="2000" dirty="0">
                <a:latin typeface="Bell MT" panose="02020503060305020303" pitchFamily="18" charset="0"/>
              </a:rPr>
              <a:t>Le virus va être stocké dans des « </a:t>
            </a:r>
            <a:r>
              <a:rPr lang="fr-FR" sz="2000" b="1" dirty="0">
                <a:latin typeface="Bell MT" panose="02020503060305020303" pitchFamily="18" charset="0"/>
              </a:rPr>
              <a:t>réservoirs</a:t>
            </a:r>
            <a:r>
              <a:rPr lang="fr-FR" sz="2000" dirty="0">
                <a:latin typeface="Bell MT" panose="02020503060305020303" pitchFamily="18" charset="0"/>
              </a:rPr>
              <a:t> » dans certaines cellules immunitaires au cours des premiers jours de l’infection</a:t>
            </a:r>
            <a:endParaRPr lang="en-GB" sz="2000" dirty="0">
              <a:latin typeface="Bell MT" panose="02020503060305020303" pitchFamily="18" charset="0"/>
            </a:endParaRPr>
          </a:p>
        </p:txBody>
      </p:sp>
      <p:pic>
        <p:nvPicPr>
          <p:cNvPr id="16" name="Image 15"/>
          <p:cNvPicPr>
            <a:picLocks noChangeAspect="1"/>
          </p:cNvPicPr>
          <p:nvPr/>
        </p:nvPicPr>
        <p:blipFill rotWithShape="1">
          <a:blip r:embed="rId6"/>
          <a:srcRect l="26993"/>
          <a:stretch/>
        </p:blipFill>
        <p:spPr>
          <a:xfrm>
            <a:off x="9852660" y="5086350"/>
            <a:ext cx="1954031" cy="1027747"/>
          </a:xfrm>
          <a:prstGeom prst="rect">
            <a:avLst/>
          </a:prstGeom>
        </p:spPr>
      </p:pic>
      <p:pic>
        <p:nvPicPr>
          <p:cNvPr id="17" name="Image 16"/>
          <p:cNvPicPr>
            <a:picLocks noChangeAspect="1"/>
          </p:cNvPicPr>
          <p:nvPr/>
        </p:nvPicPr>
        <p:blipFill>
          <a:blip r:embed="rId7">
            <a:clrChange>
              <a:clrFrom>
                <a:srgbClr val="FFFFFF"/>
              </a:clrFrom>
              <a:clrTo>
                <a:srgbClr val="FFFFFF">
                  <a:alpha val="0"/>
                </a:srgbClr>
              </a:clrTo>
            </a:clrChange>
          </a:blip>
          <a:stretch>
            <a:fillRect/>
          </a:stretch>
        </p:blipFill>
        <p:spPr>
          <a:xfrm>
            <a:off x="9121079" y="1174366"/>
            <a:ext cx="876422" cy="943107"/>
          </a:xfrm>
          <a:prstGeom prst="rect">
            <a:avLst/>
          </a:prstGeom>
        </p:spPr>
      </p:pic>
      <p:pic>
        <p:nvPicPr>
          <p:cNvPr id="18" name="Image 17"/>
          <p:cNvPicPr>
            <a:picLocks noChangeAspect="1"/>
          </p:cNvPicPr>
          <p:nvPr/>
        </p:nvPicPr>
        <p:blipFill>
          <a:blip r:embed="rId7">
            <a:clrChange>
              <a:clrFrom>
                <a:srgbClr val="FFFFFF"/>
              </a:clrFrom>
              <a:clrTo>
                <a:srgbClr val="FFFFFF">
                  <a:alpha val="0"/>
                </a:srgbClr>
              </a:clrTo>
            </a:clrChange>
          </a:blip>
          <a:stretch>
            <a:fillRect/>
          </a:stretch>
        </p:blipFill>
        <p:spPr>
          <a:xfrm>
            <a:off x="9387779" y="1738246"/>
            <a:ext cx="876422" cy="943107"/>
          </a:xfrm>
          <a:prstGeom prst="rect">
            <a:avLst/>
          </a:prstGeom>
        </p:spPr>
      </p:pic>
      <p:pic>
        <p:nvPicPr>
          <p:cNvPr id="19" name="Image 18"/>
          <p:cNvPicPr>
            <a:picLocks noChangeAspect="1"/>
          </p:cNvPicPr>
          <p:nvPr/>
        </p:nvPicPr>
        <p:blipFill>
          <a:blip r:embed="rId7">
            <a:clrChange>
              <a:clrFrom>
                <a:srgbClr val="FFFFFF"/>
              </a:clrFrom>
              <a:clrTo>
                <a:srgbClr val="FFFFFF">
                  <a:alpha val="0"/>
                </a:srgbClr>
              </a:clrTo>
            </a:clrChange>
          </a:blip>
          <a:stretch>
            <a:fillRect/>
          </a:stretch>
        </p:blipFill>
        <p:spPr>
          <a:xfrm>
            <a:off x="9883079" y="941956"/>
            <a:ext cx="876422" cy="943107"/>
          </a:xfrm>
          <a:prstGeom prst="rect">
            <a:avLst/>
          </a:prstGeom>
        </p:spPr>
      </p:pic>
      <p:pic>
        <p:nvPicPr>
          <p:cNvPr id="20" name="Image 19"/>
          <p:cNvPicPr>
            <a:picLocks noChangeAspect="1"/>
          </p:cNvPicPr>
          <p:nvPr/>
        </p:nvPicPr>
        <p:blipFill>
          <a:blip r:embed="rId7">
            <a:clrChange>
              <a:clrFrom>
                <a:srgbClr val="FFFFFF"/>
              </a:clrFrom>
              <a:clrTo>
                <a:srgbClr val="FFFFFF">
                  <a:alpha val="0"/>
                </a:srgbClr>
              </a:clrTo>
            </a:clrChange>
          </a:blip>
          <a:stretch>
            <a:fillRect/>
          </a:stretch>
        </p:blipFill>
        <p:spPr>
          <a:xfrm>
            <a:off x="10035479" y="1688716"/>
            <a:ext cx="876422" cy="943107"/>
          </a:xfrm>
          <a:prstGeom prst="rect">
            <a:avLst/>
          </a:prstGeom>
        </p:spPr>
      </p:pic>
      <p:pic>
        <p:nvPicPr>
          <p:cNvPr id="21" name="Image 20"/>
          <p:cNvPicPr>
            <a:picLocks noChangeAspect="1"/>
          </p:cNvPicPr>
          <p:nvPr/>
        </p:nvPicPr>
        <p:blipFill>
          <a:blip r:embed="rId7">
            <a:clrChange>
              <a:clrFrom>
                <a:srgbClr val="FFFFFF"/>
              </a:clrFrom>
              <a:clrTo>
                <a:srgbClr val="FFFFFF">
                  <a:alpha val="0"/>
                </a:srgbClr>
              </a:clrTo>
            </a:clrChange>
          </a:blip>
          <a:stretch>
            <a:fillRect/>
          </a:stretch>
        </p:blipFill>
        <p:spPr>
          <a:xfrm>
            <a:off x="10507919" y="1281046"/>
            <a:ext cx="876422" cy="943107"/>
          </a:xfrm>
          <a:prstGeom prst="rect">
            <a:avLst/>
          </a:prstGeom>
        </p:spPr>
      </p:pic>
    </p:spTree>
    <p:extLst>
      <p:ext uri="{BB962C8B-B14F-4D97-AF65-F5344CB8AC3E}">
        <p14:creationId xmlns:p14="http://schemas.microsoft.com/office/powerpoint/2010/main" val="78526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quand débuter le traitement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0" name="Image 9"/>
          <p:cNvPicPr>
            <a:picLocks noChangeAspect="1"/>
          </p:cNvPicPr>
          <p:nvPr/>
        </p:nvPicPr>
        <p:blipFill>
          <a:blip r:embed="rId3"/>
          <a:stretch>
            <a:fillRect/>
          </a:stretch>
        </p:blipFill>
        <p:spPr>
          <a:xfrm>
            <a:off x="2475584" y="1588770"/>
            <a:ext cx="2181779" cy="1624164"/>
          </a:xfrm>
          <a:prstGeom prst="rect">
            <a:avLst/>
          </a:prstGeom>
        </p:spPr>
      </p:pic>
      <p:pic>
        <p:nvPicPr>
          <p:cNvPr id="12" name="Image 11"/>
          <p:cNvPicPr>
            <a:picLocks noChangeAspect="1"/>
          </p:cNvPicPr>
          <p:nvPr/>
        </p:nvPicPr>
        <p:blipFill>
          <a:blip r:embed="rId4">
            <a:clrChange>
              <a:clrFrom>
                <a:srgbClr val="FFFFFF"/>
              </a:clrFrom>
              <a:clrTo>
                <a:srgbClr val="FFFFFF">
                  <a:alpha val="0"/>
                </a:srgbClr>
              </a:clrTo>
            </a:clrChange>
          </a:blip>
          <a:stretch>
            <a:fillRect/>
          </a:stretch>
        </p:blipFill>
        <p:spPr>
          <a:xfrm>
            <a:off x="3324254" y="1964876"/>
            <a:ext cx="5316403" cy="3098614"/>
          </a:xfrm>
          <a:prstGeom prst="rect">
            <a:avLst/>
          </a:prstGeom>
        </p:spPr>
      </p:pic>
      <p:sp>
        <p:nvSpPr>
          <p:cNvPr id="13" name="Pensées 1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Quand doit-on commencer le traitement ?</a:t>
            </a:r>
            <a:endParaRPr lang="en-GB" sz="2000" b="1" dirty="0">
              <a:latin typeface="Bell MT" panose="02020503060305020303" pitchFamily="18" charset="0"/>
            </a:endParaRPr>
          </a:p>
        </p:txBody>
      </p:sp>
      <p:pic>
        <p:nvPicPr>
          <p:cNvPr id="11" name="Image 10"/>
          <p:cNvPicPr>
            <a:picLocks noChangeAspect="1"/>
          </p:cNvPicPr>
          <p:nvPr/>
        </p:nvPicPr>
        <p:blipFill>
          <a:blip r:embed="rId5">
            <a:clrChange>
              <a:clrFrom>
                <a:srgbClr val="FFFFFF"/>
              </a:clrFrom>
              <a:clrTo>
                <a:srgbClr val="FFFFFF">
                  <a:alpha val="0"/>
                </a:srgbClr>
              </a:clrTo>
            </a:clrChange>
          </a:blip>
          <a:stretch>
            <a:fillRect/>
          </a:stretch>
        </p:blipFill>
        <p:spPr>
          <a:xfrm>
            <a:off x="1375410" y="2308860"/>
            <a:ext cx="1154430" cy="1154430"/>
          </a:xfrm>
          <a:prstGeom prst="rect">
            <a:avLst/>
          </a:prstGeom>
        </p:spPr>
      </p:pic>
    </p:spTree>
    <p:extLst>
      <p:ext uri="{BB962C8B-B14F-4D97-AF65-F5344CB8AC3E}">
        <p14:creationId xmlns:p14="http://schemas.microsoft.com/office/powerpoint/2010/main" val="335851423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commencer tôt le traitement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4399205" y="6063751"/>
            <a:ext cx="6096000" cy="369332"/>
          </a:xfrm>
          <a:prstGeom prst="rect">
            <a:avLst/>
          </a:prstGeom>
        </p:spPr>
        <p:txBody>
          <a:bodyPr>
            <a:spAutoFit/>
          </a:bodyPr>
          <a:lstStyle/>
          <a:p>
            <a:r>
              <a:rPr lang="en-GB" i="1" dirty="0"/>
              <a:t>M. </a:t>
            </a:r>
            <a:r>
              <a:rPr lang="en-GB" i="1" dirty="0" err="1"/>
              <a:t>Laanani</a:t>
            </a:r>
            <a:r>
              <a:rPr lang="en-GB" i="1" dirty="0"/>
              <a:t> et </a:t>
            </a:r>
            <a:r>
              <a:rPr lang="en-GB" i="1" dirty="0" err="1" smtClean="0"/>
              <a:t>coll</a:t>
            </a:r>
            <a:r>
              <a:rPr lang="en-GB" i="1" dirty="0" smtClean="0"/>
              <a:t>, 2015</a:t>
            </a:r>
            <a:r>
              <a:rPr lang="en-GB" i="1" dirty="0"/>
              <a:t> </a:t>
            </a:r>
            <a:endParaRPr lang="en-GB" i="1" dirty="0">
              <a:effectLst/>
            </a:endParaRPr>
          </a:p>
        </p:txBody>
      </p:sp>
      <p:pic>
        <p:nvPicPr>
          <p:cNvPr id="14" name="Image 13"/>
          <p:cNvPicPr>
            <a:picLocks noChangeAspect="1"/>
          </p:cNvPicPr>
          <p:nvPr/>
        </p:nvPicPr>
        <p:blipFill>
          <a:blip r:embed="rId3">
            <a:clrChange>
              <a:clrFrom>
                <a:srgbClr val="FFFFFF"/>
              </a:clrFrom>
              <a:clrTo>
                <a:srgbClr val="FFFFFF">
                  <a:alpha val="0"/>
                </a:srgbClr>
              </a:clrTo>
            </a:clrChange>
          </a:blip>
          <a:stretch>
            <a:fillRect/>
          </a:stretch>
        </p:blipFill>
        <p:spPr>
          <a:xfrm>
            <a:off x="369570" y="2057400"/>
            <a:ext cx="1154430" cy="1154430"/>
          </a:xfrm>
          <a:prstGeom prst="rect">
            <a:avLst/>
          </a:prstGeom>
        </p:spPr>
      </p:pic>
      <p:sp>
        <p:nvSpPr>
          <p:cNvPr id="15" name="ZoneTexte 14"/>
          <p:cNvSpPr txBox="1"/>
          <p:nvPr/>
        </p:nvSpPr>
        <p:spPr>
          <a:xfrm>
            <a:off x="1722005" y="1364557"/>
            <a:ext cx="6732270" cy="2246769"/>
          </a:xfrm>
          <a:prstGeom prst="rect">
            <a:avLst/>
          </a:prstGeom>
          <a:noFill/>
        </p:spPr>
        <p:txBody>
          <a:bodyPr wrap="square" rtlCol="0">
            <a:spAutoFit/>
          </a:bodyPr>
          <a:lstStyle/>
          <a:p>
            <a:r>
              <a:rPr lang="fr-FR" sz="2000" b="1" dirty="0" smtClean="0">
                <a:latin typeface="Bell MT" panose="02020503060305020303" pitchFamily="18" charset="0"/>
              </a:rPr>
              <a:t>Après infection comparaison entre une prise de traitement </a:t>
            </a:r>
            <a:endParaRPr lang="en-GB" sz="2000" b="1" dirty="0" smtClean="0">
              <a:latin typeface="Bell MT" panose="02020503060305020303" pitchFamily="18" charset="0"/>
            </a:endParaRPr>
          </a:p>
          <a:p>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15 jours après </a:t>
            </a:r>
          </a:p>
          <a:p>
            <a:pPr marL="285750" indent="-285750">
              <a:buFont typeface="Wingdings" panose="05000000000000000000" pitchFamily="2" charset="2"/>
              <a:buChar char="§"/>
            </a:pPr>
            <a:r>
              <a:rPr lang="fr-FR" sz="2000" dirty="0" smtClean="0">
                <a:latin typeface="Bell MT" panose="02020503060305020303" pitchFamily="18" charset="0"/>
              </a:rPr>
              <a:t>Un mois après</a:t>
            </a:r>
          </a:p>
          <a:p>
            <a:pPr marL="285750" indent="-285750">
              <a:buFont typeface="Wingdings" panose="05000000000000000000" pitchFamily="2" charset="2"/>
              <a:buChar char="§"/>
            </a:pPr>
            <a:r>
              <a:rPr lang="fr-FR" sz="2000" dirty="0" smtClean="0">
                <a:latin typeface="Bell MT" panose="02020503060305020303" pitchFamily="18" charset="0"/>
              </a:rPr>
              <a:t>Un mois et demi après</a:t>
            </a:r>
          </a:p>
          <a:p>
            <a:pPr marL="285750" indent="-285750">
              <a:buFont typeface="Wingdings" panose="05000000000000000000" pitchFamily="2" charset="2"/>
              <a:buChar char="§"/>
            </a:pPr>
            <a:r>
              <a:rPr lang="fr-FR" sz="2000" dirty="0" smtClean="0">
                <a:latin typeface="Bell MT" panose="02020503060305020303" pitchFamily="18" charset="0"/>
              </a:rPr>
              <a:t>Deux mois après</a:t>
            </a:r>
          </a:p>
          <a:p>
            <a:pPr marL="285750" indent="-285750">
              <a:buFont typeface="Wingdings" panose="05000000000000000000" pitchFamily="2" charset="2"/>
              <a:buChar char="§"/>
            </a:pPr>
            <a:r>
              <a:rPr lang="fr-FR" sz="2000" dirty="0" smtClean="0">
                <a:latin typeface="Bell MT" panose="02020503060305020303" pitchFamily="18" charset="0"/>
              </a:rPr>
              <a:t>Trois mois après</a:t>
            </a:r>
          </a:p>
        </p:txBody>
      </p:sp>
      <p:sp>
        <p:nvSpPr>
          <p:cNvPr id="16" name="Rectangle 15"/>
          <p:cNvSpPr/>
          <p:nvPr/>
        </p:nvSpPr>
        <p:spPr>
          <a:xfrm>
            <a:off x="430530" y="4407515"/>
            <a:ext cx="11125200" cy="1015663"/>
          </a:xfrm>
          <a:prstGeom prst="rect">
            <a:avLst/>
          </a:prstGeom>
        </p:spPr>
        <p:txBody>
          <a:bodyPr wrap="square">
            <a:spAutoFit/>
          </a:bodyPr>
          <a:lstStyle/>
          <a:p>
            <a:pPr algn="ctr">
              <a:lnSpc>
                <a:spcPct val="150000"/>
              </a:lnSpc>
            </a:pPr>
            <a:r>
              <a:rPr lang="fr-FR" sz="2000" dirty="0">
                <a:latin typeface="Bell MT" panose="02020503060305020303" pitchFamily="18" charset="0"/>
              </a:rPr>
              <a:t>La quantité de réservoir viral présent dans l’organisme de ces patients a été régulièrement évaluée pendant toute la durée de leur </a:t>
            </a:r>
            <a:r>
              <a:rPr lang="fr-FR" sz="2000" dirty="0" smtClean="0">
                <a:latin typeface="Bell MT" panose="02020503060305020303" pitchFamily="18" charset="0"/>
              </a:rPr>
              <a:t>traitement, jusqu’à </a:t>
            </a:r>
            <a:r>
              <a:rPr lang="fr-FR" sz="2000" dirty="0">
                <a:latin typeface="Bell MT" panose="02020503060305020303" pitchFamily="18" charset="0"/>
              </a:rPr>
              <a:t>plus de 16 ans pour certains patients</a:t>
            </a:r>
            <a:endParaRPr lang="en-GB" sz="2000" dirty="0">
              <a:latin typeface="Bell MT" panose="02020503060305020303" pitchFamily="18" charset="0"/>
            </a:endParaRPr>
          </a:p>
        </p:txBody>
      </p:sp>
      <p:cxnSp>
        <p:nvCxnSpPr>
          <p:cNvPr id="3" name="Connecteur droit avec flèche 2"/>
          <p:cNvCxnSpPr/>
          <p:nvPr/>
        </p:nvCxnSpPr>
        <p:spPr>
          <a:xfrm>
            <a:off x="5024582" y="2761673"/>
            <a:ext cx="5181600"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p:cNvPicPr>
            <a:picLocks noChangeAspect="1"/>
          </p:cNvPicPr>
          <p:nvPr/>
        </p:nvPicPr>
        <p:blipFill>
          <a:blip r:embed="rId3">
            <a:clrChange>
              <a:clrFrom>
                <a:srgbClr val="FFFFFF"/>
              </a:clrFrom>
              <a:clrTo>
                <a:srgbClr val="FFFFFF">
                  <a:alpha val="0"/>
                </a:srgbClr>
              </a:clrTo>
            </a:clrChange>
          </a:blip>
          <a:stretch>
            <a:fillRect/>
          </a:stretch>
        </p:blipFill>
        <p:spPr>
          <a:xfrm>
            <a:off x="10229388" y="2297544"/>
            <a:ext cx="780357" cy="780357"/>
          </a:xfrm>
          <a:prstGeom prst="rect">
            <a:avLst/>
          </a:prstGeom>
        </p:spPr>
      </p:pic>
      <p:sp>
        <p:nvSpPr>
          <p:cNvPr id="11" name="ZoneTexte 10"/>
          <p:cNvSpPr txBox="1"/>
          <p:nvPr/>
        </p:nvSpPr>
        <p:spPr>
          <a:xfrm>
            <a:off x="5024582" y="2299855"/>
            <a:ext cx="5126182" cy="461665"/>
          </a:xfrm>
          <a:prstGeom prst="rect">
            <a:avLst/>
          </a:prstGeom>
          <a:noFill/>
        </p:spPr>
        <p:txBody>
          <a:bodyPr wrap="square" rtlCol="0">
            <a:spAutoFit/>
          </a:bodyPr>
          <a:lstStyle/>
          <a:p>
            <a:pPr algn="ctr">
              <a:lnSpc>
                <a:spcPct val="150000"/>
              </a:lnSpc>
            </a:pPr>
            <a:r>
              <a:rPr lang="fr-FR" sz="1600" b="1" i="1" dirty="0" smtClean="0">
                <a:solidFill>
                  <a:schemeClr val="bg1">
                    <a:lumMod val="50000"/>
                  </a:schemeClr>
                </a:solidFill>
                <a:latin typeface="Bell MT" panose="02020503060305020303" pitchFamily="18" charset="0"/>
              </a:rPr>
              <a:t>Suivi de la charge virale jusqu’à 16 ans après l’infection</a:t>
            </a:r>
            <a:endParaRPr lang="en-GB" sz="1600" b="1" i="1" dirty="0">
              <a:solidFill>
                <a:schemeClr val="bg1">
                  <a:lumMod val="50000"/>
                </a:schemeClr>
              </a:solidFill>
              <a:latin typeface="Bell MT" panose="02020503060305020303" pitchFamily="18" charset="0"/>
            </a:endParaRPr>
          </a:p>
        </p:txBody>
      </p:sp>
      <p:sp>
        <p:nvSpPr>
          <p:cNvPr id="13" name="Accolade fermante 12"/>
          <p:cNvSpPr/>
          <p:nvPr/>
        </p:nvSpPr>
        <p:spPr>
          <a:xfrm>
            <a:off x="4128654" y="2032000"/>
            <a:ext cx="738909" cy="1431636"/>
          </a:xfrm>
          <a:prstGeom prst="rightBrac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19528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38545" y="1279019"/>
            <a:ext cx="7655761" cy="493066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commencer tôt le traitement ?</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3" name="Rectangle 2"/>
          <p:cNvSpPr/>
          <p:nvPr/>
        </p:nvSpPr>
        <p:spPr>
          <a:xfrm>
            <a:off x="7147560" y="2155805"/>
            <a:ext cx="5044440" cy="3000821"/>
          </a:xfrm>
          <a:prstGeom prst="rect">
            <a:avLst/>
          </a:prstGeom>
        </p:spPr>
        <p:txBody>
          <a:bodyPr wrap="square">
            <a:spAutoFit/>
          </a:bodyPr>
          <a:lstStyle/>
          <a:p>
            <a:pPr marL="285750" indent="-285750">
              <a:lnSpc>
                <a:spcPct val="150000"/>
              </a:lnSpc>
              <a:buFont typeface="Wingdings" panose="05000000000000000000" pitchFamily="2" charset="2"/>
              <a:buChar char="§"/>
            </a:pPr>
            <a:r>
              <a:rPr lang="fr-FR" dirty="0" smtClean="0">
                <a:latin typeface="Bell MT" panose="02020503060305020303" pitchFamily="18" charset="0"/>
              </a:rPr>
              <a:t>Le </a:t>
            </a:r>
            <a:r>
              <a:rPr lang="fr-FR" b="1" dirty="0">
                <a:latin typeface="Bell MT" panose="02020503060305020303" pitchFamily="18" charset="0"/>
              </a:rPr>
              <a:t>réservoir viral décroit </a:t>
            </a:r>
            <a:r>
              <a:rPr lang="fr-FR" dirty="0">
                <a:latin typeface="Bell MT" panose="02020503060305020303" pitchFamily="18" charset="0"/>
              </a:rPr>
              <a:t>d’autant plus vite au cours des premiers mois de</a:t>
            </a:r>
            <a:r>
              <a:rPr lang="fr-FR" b="1" dirty="0">
                <a:latin typeface="Bell MT" panose="02020503060305020303" pitchFamily="18" charset="0"/>
              </a:rPr>
              <a:t> traitement </a:t>
            </a:r>
            <a:r>
              <a:rPr lang="fr-FR" dirty="0">
                <a:latin typeface="Bell MT" panose="02020503060305020303" pitchFamily="18" charset="0"/>
              </a:rPr>
              <a:t>que celui-ci a été </a:t>
            </a:r>
            <a:r>
              <a:rPr lang="fr-FR" b="1" dirty="0">
                <a:latin typeface="Bell MT" panose="02020503060305020303" pitchFamily="18" charset="0"/>
              </a:rPr>
              <a:t>démarré tôt </a:t>
            </a:r>
            <a:r>
              <a:rPr lang="fr-FR" dirty="0">
                <a:latin typeface="Bell MT" panose="02020503060305020303" pitchFamily="18" charset="0"/>
              </a:rPr>
              <a:t>après la </a:t>
            </a:r>
            <a:r>
              <a:rPr lang="fr-FR" dirty="0" smtClean="0">
                <a:latin typeface="Bell MT" panose="02020503060305020303" pitchFamily="18" charset="0"/>
              </a:rPr>
              <a:t>contamination et il </a:t>
            </a:r>
            <a:r>
              <a:rPr lang="fr-FR" b="1" dirty="0" smtClean="0">
                <a:latin typeface="Bell MT" panose="02020503060305020303" pitchFamily="18" charset="0"/>
              </a:rPr>
              <a:t>reste bas les années après</a:t>
            </a:r>
          </a:p>
          <a:p>
            <a:pPr marL="285750" indent="-285750">
              <a:lnSpc>
                <a:spcPct val="150000"/>
              </a:lnSpc>
              <a:buFont typeface="Wingdings" panose="05000000000000000000" pitchFamily="2" charset="2"/>
              <a:buChar char="§"/>
            </a:pPr>
            <a:endParaRPr lang="fr-FR" dirty="0">
              <a:latin typeface="Bell MT" panose="02020503060305020303" pitchFamily="18" charset="0"/>
            </a:endParaRPr>
          </a:p>
          <a:p>
            <a:pPr marL="285750" indent="-285750">
              <a:lnSpc>
                <a:spcPct val="150000"/>
              </a:lnSpc>
              <a:buFont typeface="Wingdings" panose="05000000000000000000" pitchFamily="2" charset="2"/>
              <a:buChar char="§"/>
            </a:pPr>
            <a:endParaRPr lang="fr-FR" dirty="0" smtClean="0">
              <a:latin typeface="Bell MT" panose="02020503060305020303" pitchFamily="18" charset="0"/>
            </a:endParaRPr>
          </a:p>
          <a:p>
            <a:pPr marL="285750" indent="-285750">
              <a:lnSpc>
                <a:spcPct val="150000"/>
              </a:lnSpc>
              <a:buFont typeface="Wingdings" panose="05000000000000000000" pitchFamily="2" charset="2"/>
              <a:buChar char="§"/>
            </a:pPr>
            <a:r>
              <a:rPr lang="fr-FR" dirty="0" smtClean="0">
                <a:latin typeface="Bell MT" panose="02020503060305020303" pitchFamily="18" charset="0"/>
              </a:rPr>
              <a:t>Implique différents risques pour la santé</a:t>
            </a:r>
            <a:endParaRPr lang="en-GB" dirty="0">
              <a:latin typeface="Bell MT" panose="02020503060305020303" pitchFamily="18" charset="0"/>
            </a:endParaRPr>
          </a:p>
        </p:txBody>
      </p:sp>
      <p:cxnSp>
        <p:nvCxnSpPr>
          <p:cNvPr id="11" name="Connecteur droit avec flèche 10"/>
          <p:cNvCxnSpPr/>
          <p:nvPr/>
        </p:nvCxnSpPr>
        <p:spPr>
          <a:xfrm>
            <a:off x="1222409" y="3031959"/>
            <a:ext cx="19250" cy="81814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6891688" y="3676851"/>
            <a:ext cx="8021" cy="51816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15826" y="1944304"/>
            <a:ext cx="1799924" cy="10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3 mois après infection</a:t>
            </a:r>
            <a:endParaRPr lang="en-GB" sz="1400" dirty="0">
              <a:solidFill>
                <a:srgbClr val="002060"/>
              </a:solidFill>
            </a:endParaRPr>
          </a:p>
        </p:txBody>
      </p:sp>
      <p:sp>
        <p:nvSpPr>
          <p:cNvPr id="13" name="Rectangle 12"/>
          <p:cNvSpPr/>
          <p:nvPr/>
        </p:nvSpPr>
        <p:spPr>
          <a:xfrm>
            <a:off x="5115826" y="2096704"/>
            <a:ext cx="1799924" cy="10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2 mois après infection</a:t>
            </a:r>
            <a:endParaRPr lang="en-GB" sz="1400" dirty="0">
              <a:solidFill>
                <a:srgbClr val="002060"/>
              </a:solidFill>
            </a:endParaRPr>
          </a:p>
        </p:txBody>
      </p:sp>
      <p:sp>
        <p:nvSpPr>
          <p:cNvPr id="14" name="Rectangle 13"/>
          <p:cNvSpPr/>
          <p:nvPr/>
        </p:nvSpPr>
        <p:spPr>
          <a:xfrm>
            <a:off x="5115826" y="2229854"/>
            <a:ext cx="1909011" cy="137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1.5 mois après infection</a:t>
            </a:r>
            <a:endParaRPr lang="en-GB" sz="1400" dirty="0">
              <a:solidFill>
                <a:srgbClr val="002060"/>
              </a:solidFill>
            </a:endParaRPr>
          </a:p>
        </p:txBody>
      </p:sp>
      <p:sp>
        <p:nvSpPr>
          <p:cNvPr id="15" name="Rectangle 14"/>
          <p:cNvSpPr/>
          <p:nvPr/>
        </p:nvSpPr>
        <p:spPr>
          <a:xfrm>
            <a:off x="5115826" y="2382254"/>
            <a:ext cx="1909011" cy="137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1 mois après infection</a:t>
            </a:r>
            <a:endParaRPr lang="en-GB" sz="1400" dirty="0">
              <a:solidFill>
                <a:srgbClr val="002060"/>
              </a:solidFill>
            </a:endParaRPr>
          </a:p>
        </p:txBody>
      </p:sp>
      <p:sp>
        <p:nvSpPr>
          <p:cNvPr id="16" name="Rectangle 15"/>
          <p:cNvSpPr/>
          <p:nvPr/>
        </p:nvSpPr>
        <p:spPr>
          <a:xfrm>
            <a:off x="5115826" y="2534654"/>
            <a:ext cx="2162478" cy="160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2 semaines après infection</a:t>
            </a:r>
            <a:endParaRPr lang="en-GB" sz="1400" dirty="0">
              <a:solidFill>
                <a:srgbClr val="002060"/>
              </a:solidFill>
            </a:endParaRPr>
          </a:p>
        </p:txBody>
      </p:sp>
      <p:sp>
        <p:nvSpPr>
          <p:cNvPr id="17" name="Rectangle 16"/>
          <p:cNvSpPr/>
          <p:nvPr/>
        </p:nvSpPr>
        <p:spPr>
          <a:xfrm>
            <a:off x="4359876" y="6162074"/>
            <a:ext cx="6096000" cy="369332"/>
          </a:xfrm>
          <a:prstGeom prst="rect">
            <a:avLst/>
          </a:prstGeom>
        </p:spPr>
        <p:txBody>
          <a:bodyPr>
            <a:spAutoFit/>
          </a:bodyPr>
          <a:lstStyle/>
          <a:p>
            <a:r>
              <a:rPr lang="en-GB" i="1" dirty="0"/>
              <a:t>M. </a:t>
            </a:r>
            <a:r>
              <a:rPr lang="en-GB" i="1" dirty="0" err="1"/>
              <a:t>Laanani</a:t>
            </a:r>
            <a:r>
              <a:rPr lang="en-GB" i="1" dirty="0"/>
              <a:t> et </a:t>
            </a:r>
            <a:r>
              <a:rPr lang="en-GB" i="1" dirty="0" err="1" smtClean="0"/>
              <a:t>coll</a:t>
            </a:r>
            <a:r>
              <a:rPr lang="en-GB" i="1" dirty="0" smtClean="0"/>
              <a:t>, 2015</a:t>
            </a:r>
            <a:r>
              <a:rPr lang="en-GB" i="1" dirty="0"/>
              <a:t> </a:t>
            </a:r>
            <a:endParaRPr lang="en-GB" i="1" dirty="0">
              <a:effectLst/>
            </a:endParaRPr>
          </a:p>
        </p:txBody>
      </p:sp>
    </p:spTree>
    <p:extLst>
      <p:ext uri="{BB962C8B-B14F-4D97-AF65-F5344CB8AC3E}">
        <p14:creationId xmlns:p14="http://schemas.microsoft.com/office/powerpoint/2010/main" val="8163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0" name="Image 9"/>
          <p:cNvPicPr>
            <a:picLocks noChangeAspect="1"/>
          </p:cNvPicPr>
          <p:nvPr/>
        </p:nvPicPr>
        <p:blipFill rotWithShape="1">
          <a:blip r:embed="rId2"/>
          <a:srcRect t="10221"/>
          <a:stretch/>
        </p:blipFill>
        <p:spPr>
          <a:xfrm>
            <a:off x="2597150" y="1104900"/>
            <a:ext cx="7658100" cy="1227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les barrières</a:t>
            </a:r>
            <a:endParaRPr lang="fr-FR" sz="2400" b="1" dirty="0">
              <a:latin typeface="Baskerville Old Face" panose="02020602080505020303" pitchFamily="18" charset="0"/>
            </a:endParaRPr>
          </a:p>
        </p:txBody>
      </p:sp>
      <p:sp>
        <p:nvSpPr>
          <p:cNvPr id="12" name="Rectangle 11"/>
          <p:cNvSpPr/>
          <p:nvPr/>
        </p:nvSpPr>
        <p:spPr>
          <a:xfrm>
            <a:off x="469900" y="3253939"/>
            <a:ext cx="10680700" cy="2204899"/>
          </a:xfrm>
          <a:prstGeom prst="rect">
            <a:avLst/>
          </a:prstGeom>
        </p:spPr>
        <p:txBody>
          <a:bodyPr wrap="square">
            <a:spAutoFit/>
          </a:bodyPr>
          <a:lstStyle/>
          <a:p>
            <a:pPr algn="ctr">
              <a:lnSpc>
                <a:spcPct val="200000"/>
              </a:lnSpc>
            </a:pPr>
            <a:r>
              <a:rPr lang="fr-FR" sz="2400" dirty="0" smtClean="0"/>
              <a:t> </a:t>
            </a:r>
            <a:r>
              <a:rPr lang="fr-FR" sz="2400" b="1" dirty="0"/>
              <a:t>L'adaptation</a:t>
            </a:r>
            <a:r>
              <a:rPr lang="fr-FR" sz="2400" dirty="0"/>
              <a:t> et le </a:t>
            </a:r>
            <a:r>
              <a:rPr lang="fr-FR" sz="2400" b="1" dirty="0"/>
              <a:t>soutien social </a:t>
            </a:r>
            <a:r>
              <a:rPr lang="fr-FR" sz="2400" dirty="0"/>
              <a:t>ont été des déterminants essentiels de la capacité des participants à surmonter les obstacles structurels et économiques associés à la pauvreté afin d'adhérer </a:t>
            </a:r>
            <a:r>
              <a:rPr lang="fr-FR" sz="2400" dirty="0" smtClean="0"/>
              <a:t>au TTT</a:t>
            </a:r>
            <a:endParaRPr lang="en-GB" sz="2400" dirty="0"/>
          </a:p>
        </p:txBody>
      </p:sp>
    </p:spTree>
    <p:extLst>
      <p:ext uri="{BB962C8B-B14F-4D97-AF65-F5344CB8AC3E}">
        <p14:creationId xmlns:p14="http://schemas.microsoft.com/office/powerpoint/2010/main" val="201013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3035" y="632012"/>
            <a:ext cx="10434918" cy="646331"/>
          </a:xfrm>
          <a:prstGeom prst="rect">
            <a:avLst/>
          </a:prstGeom>
          <a:noFill/>
        </p:spPr>
        <p:txBody>
          <a:bodyPr wrap="square" rtlCol="0">
            <a:spAutoFit/>
          </a:bodyPr>
          <a:lstStyle/>
          <a:p>
            <a:pPr algn="ctr"/>
            <a:r>
              <a:rPr lang="fr-FR" sz="3600" b="1" smtClean="0">
                <a:latin typeface="Bell MT" panose="02020503060305020303" pitchFamily="18" charset="0"/>
              </a:rPr>
              <a:t>Sommaire</a:t>
            </a:r>
            <a:endParaRPr lang="en-GB" sz="3600" b="1">
              <a:latin typeface="Bell MT" panose="02020503060305020303" pitchFamily="18" charset="0"/>
            </a:endParaRPr>
          </a:p>
        </p:txBody>
      </p:sp>
      <p:sp>
        <p:nvSpPr>
          <p:cNvPr id="5" name="ZoneTexte 4"/>
          <p:cNvSpPr txBox="1"/>
          <p:nvPr/>
        </p:nvSpPr>
        <p:spPr>
          <a:xfrm>
            <a:off x="510988" y="2124635"/>
            <a:ext cx="9654988" cy="4062651"/>
          </a:xfrm>
          <a:prstGeom prst="rect">
            <a:avLst/>
          </a:prstGeom>
          <a:noFill/>
        </p:spPr>
        <p:txBody>
          <a:bodyPr wrap="square" rtlCol="0">
            <a:spAutoFit/>
          </a:bodyPr>
          <a:lstStyle/>
          <a:p>
            <a:pPr marL="342900" indent="-342900">
              <a:buAutoNum type="arabicPeriod"/>
            </a:pPr>
            <a:r>
              <a:rPr lang="fr-FR" sz="2000" b="1" dirty="0" smtClean="0">
                <a:solidFill>
                  <a:schemeClr val="bg1">
                    <a:lumMod val="75000"/>
                  </a:schemeClr>
                </a:solidFill>
              </a:rPr>
              <a:t>Historique, épidémiologie (CM n°1)</a:t>
            </a:r>
          </a:p>
          <a:p>
            <a:pPr marL="342900" indent="-342900">
              <a:buAutoNum type="arabicPeriod"/>
            </a:pPr>
            <a:endParaRPr lang="fr-FR" sz="2000" b="1" dirty="0">
              <a:solidFill>
                <a:schemeClr val="bg1">
                  <a:lumMod val="75000"/>
                </a:schemeClr>
              </a:solidFill>
            </a:endParaRPr>
          </a:p>
          <a:p>
            <a:pPr marL="342900" indent="-342900">
              <a:buFontTx/>
              <a:buAutoNum type="arabicPeriod"/>
            </a:pPr>
            <a:r>
              <a:rPr lang="fr-FR" sz="2000" b="1" dirty="0" smtClean="0">
                <a:solidFill>
                  <a:schemeClr val="bg1">
                    <a:lumMod val="75000"/>
                  </a:schemeClr>
                </a:solidFill>
              </a:rPr>
              <a:t>Transmission, dépistage et prévention (CM n°1)</a:t>
            </a:r>
          </a:p>
          <a:p>
            <a:pPr marL="342900" indent="-342900">
              <a:buAutoNum type="arabicPeriod"/>
            </a:pPr>
            <a:endParaRPr lang="fr-FR" sz="2000" b="1" dirty="0"/>
          </a:p>
          <a:p>
            <a:pPr marL="342900" indent="-342900">
              <a:buFontTx/>
              <a:buAutoNum type="arabicPeriod"/>
            </a:pPr>
            <a:r>
              <a:rPr lang="fr-FR" sz="2000" b="1" dirty="0" smtClean="0">
                <a:solidFill>
                  <a:schemeClr val="accent1">
                    <a:lumMod val="50000"/>
                  </a:schemeClr>
                </a:solidFill>
              </a:rPr>
              <a:t>Physiopathologie &amp; Traitements (CM n°2)</a:t>
            </a:r>
          </a:p>
          <a:p>
            <a:pPr marL="342900" indent="-342900">
              <a:buAutoNum type="arabicPeriod"/>
            </a:pPr>
            <a:endParaRPr lang="fr-FR" sz="2000" b="1" dirty="0"/>
          </a:p>
          <a:p>
            <a:pPr marL="342900" indent="-342900">
              <a:buFontTx/>
              <a:buAutoNum type="arabicPeriod"/>
            </a:pPr>
            <a:r>
              <a:rPr lang="fr-FR" sz="2000" b="1" dirty="0" smtClean="0">
                <a:solidFill>
                  <a:schemeClr val="bg1">
                    <a:lumMod val="75000"/>
                  </a:schemeClr>
                </a:solidFill>
              </a:rPr>
              <a:t>Vivre avec le VIH (CM n°3)</a:t>
            </a:r>
          </a:p>
          <a:p>
            <a:pPr marL="342900" indent="-342900">
              <a:buFontTx/>
              <a:buAutoNum type="arabicPeriod"/>
            </a:pPr>
            <a:endParaRPr lang="fr-FR" sz="2000" b="1" dirty="0">
              <a:solidFill>
                <a:schemeClr val="bg1">
                  <a:lumMod val="75000"/>
                </a:schemeClr>
              </a:solidFill>
            </a:endParaRPr>
          </a:p>
          <a:p>
            <a:pPr marL="342900" indent="-342900">
              <a:buFontTx/>
              <a:buAutoNum type="arabicPeriod"/>
            </a:pPr>
            <a:r>
              <a:rPr lang="fr-FR" sz="2000" b="1" dirty="0" smtClean="0">
                <a:solidFill>
                  <a:schemeClr val="bg1">
                    <a:lumMod val="75000"/>
                  </a:schemeClr>
                </a:solidFill>
              </a:rPr>
              <a:t>Intérêts et objectifs de l’APA (CM n°4)</a:t>
            </a:r>
          </a:p>
          <a:p>
            <a:pPr marL="342900" indent="-342900">
              <a:buFontTx/>
              <a:buAutoNum type="arabicPeriod"/>
            </a:pPr>
            <a:endParaRPr lang="fr-FR" sz="2000" b="1" dirty="0">
              <a:solidFill>
                <a:schemeClr val="bg1">
                  <a:lumMod val="75000"/>
                </a:schemeClr>
              </a:solidFill>
            </a:endParaRPr>
          </a:p>
          <a:p>
            <a:pPr marL="342900" indent="-342900">
              <a:buFontTx/>
              <a:buAutoNum type="arabicPeriod"/>
            </a:pPr>
            <a:r>
              <a:rPr lang="fr-FR" sz="2000" b="1" dirty="0" smtClean="0">
                <a:solidFill>
                  <a:schemeClr val="bg1">
                    <a:lumMod val="75000"/>
                  </a:schemeClr>
                </a:solidFill>
              </a:rPr>
              <a:t>VIH &amp; APA en France (CM n°5)</a:t>
            </a:r>
          </a:p>
          <a:p>
            <a:pPr marL="342900" indent="-342900">
              <a:buFontTx/>
              <a:buAutoNum type="arabicPeriod"/>
            </a:pPr>
            <a:endParaRPr lang="fr-FR" sz="2000" b="1" dirty="0" smtClean="0">
              <a:solidFill>
                <a:schemeClr val="bg1">
                  <a:lumMod val="75000"/>
                </a:schemeClr>
              </a:solidFill>
            </a:endParaRPr>
          </a:p>
          <a:p>
            <a:endParaRPr lang="en-GB" sz="2000" b="1" dirty="0">
              <a:solidFill>
                <a:schemeClr val="bg1">
                  <a:lumMod val="75000"/>
                </a:schemeClr>
              </a:solidFill>
            </a:endParaRPr>
          </a:p>
        </p:txBody>
      </p:sp>
      <p:sp>
        <p:nvSpPr>
          <p:cNvPr id="2" name="Ellipse 1"/>
          <p:cNvSpPr/>
          <p:nvPr/>
        </p:nvSpPr>
        <p:spPr>
          <a:xfrm>
            <a:off x="5318760" y="3215640"/>
            <a:ext cx="563880" cy="64008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051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diversification des stratégies de promotion</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pic>
        <p:nvPicPr>
          <p:cNvPr id="2" name="Image 1"/>
          <p:cNvPicPr>
            <a:picLocks noChangeAspect="1"/>
          </p:cNvPicPr>
          <p:nvPr/>
        </p:nvPicPr>
        <p:blipFill>
          <a:blip r:embed="rId2"/>
          <a:stretch>
            <a:fillRect/>
          </a:stretch>
        </p:blipFill>
        <p:spPr>
          <a:xfrm>
            <a:off x="3237227" y="1519092"/>
            <a:ext cx="5449573" cy="3605357"/>
          </a:xfrm>
          <a:prstGeom prst="rect">
            <a:avLst/>
          </a:prstGeom>
          <a:ln>
            <a:noFill/>
          </a:ln>
          <a:effectLst>
            <a:softEdge rad="112500"/>
          </a:effectLst>
        </p:spPr>
      </p:pic>
    </p:spTree>
    <p:extLst>
      <p:ext uri="{BB962C8B-B14F-4D97-AF65-F5344CB8AC3E}">
        <p14:creationId xmlns:p14="http://schemas.microsoft.com/office/powerpoint/2010/main" val="7489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quand débuter le traitement ?</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2" name="Image 11"/>
          <p:cNvPicPr>
            <a:picLocks noChangeAspect="1"/>
          </p:cNvPicPr>
          <p:nvPr/>
        </p:nvPicPr>
        <p:blipFill>
          <a:blip r:embed="rId3">
            <a:clrChange>
              <a:clrFrom>
                <a:srgbClr val="FFFFFF"/>
              </a:clrFrom>
              <a:clrTo>
                <a:srgbClr val="FFFFFF">
                  <a:alpha val="0"/>
                </a:srgbClr>
              </a:clrTo>
            </a:clrChange>
          </a:blip>
          <a:stretch>
            <a:fillRect/>
          </a:stretch>
        </p:blipFill>
        <p:spPr>
          <a:xfrm>
            <a:off x="3324254" y="1964876"/>
            <a:ext cx="5316403" cy="3098614"/>
          </a:xfrm>
          <a:prstGeom prst="rect">
            <a:avLst/>
          </a:prstGeom>
        </p:spPr>
      </p:pic>
      <p:sp>
        <p:nvSpPr>
          <p:cNvPr id="13" name="Pensées 12"/>
          <p:cNvSpPr/>
          <p:nvPr/>
        </p:nvSpPr>
        <p:spPr>
          <a:xfrm>
            <a:off x="7129311" y="712269"/>
            <a:ext cx="4921517" cy="2021304"/>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Quel(s) comportement(s) adopter avant/ après des rapports sexuels avec un inconnu ou un partenaire séropositif sous TTT ?</a:t>
            </a:r>
            <a:endParaRPr lang="en-GB" sz="2000" b="1" dirty="0">
              <a:latin typeface="Bell MT" panose="02020503060305020303" pitchFamily="18" charset="0"/>
            </a:endParaRPr>
          </a:p>
        </p:txBody>
      </p:sp>
    </p:spTree>
    <p:extLst>
      <p:ext uri="{BB962C8B-B14F-4D97-AF65-F5344CB8AC3E}">
        <p14:creationId xmlns:p14="http://schemas.microsoft.com/office/powerpoint/2010/main" val="8469179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r="9817" b="13858"/>
          <a:stretch/>
        </p:blipFill>
        <p:spPr>
          <a:xfrm>
            <a:off x="314702" y="1581117"/>
            <a:ext cx="4191873" cy="3440826"/>
          </a:xfrm>
          <a:prstGeom prst="rect">
            <a:avLst/>
          </a:prstGeom>
          <a:ln>
            <a:noFill/>
          </a:ln>
          <a:effectLst>
            <a:softEdge rad="112500"/>
          </a:effectLst>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diversification des stratégies de promotion</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
        <p:nvSpPr>
          <p:cNvPr id="11" name="Rectangle 10"/>
          <p:cNvSpPr/>
          <p:nvPr/>
        </p:nvSpPr>
        <p:spPr>
          <a:xfrm>
            <a:off x="4621892" y="2203493"/>
            <a:ext cx="7286172" cy="2554545"/>
          </a:xfrm>
          <a:prstGeom prst="rect">
            <a:avLst/>
          </a:prstGeom>
        </p:spPr>
        <p:txBody>
          <a:bodyPr wrap="square">
            <a:spAutoFit/>
          </a:bodyPr>
          <a:lstStyle/>
          <a:p>
            <a:pPr marL="285750" indent="-285750">
              <a:buFont typeface="Wingdings" panose="05000000000000000000" pitchFamily="2" charset="2"/>
              <a:buChar char="§"/>
            </a:pPr>
            <a:r>
              <a:rPr lang="fr-FR" sz="2000" dirty="0" smtClean="0">
                <a:latin typeface="Bell MT" panose="02020503060305020303" pitchFamily="18" charset="0"/>
              </a:rPr>
              <a:t>Pour personnes vivant avec le VIH : dépister au plus tôt afin de limiter les transmissions</a:t>
            </a: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Pour personnes séronégatives : prévenir le risque d’acquisition du VIH</a:t>
            </a: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Pour les 2 populations : prévenir les autres IST et améliorer qualité de la santé sexuelle</a:t>
            </a:r>
            <a:endParaRPr lang="fr-FR" sz="2000" dirty="0">
              <a:latin typeface="Bell MT" panose="02020503060305020303" pitchFamily="18" charset="0"/>
            </a:endParaRPr>
          </a:p>
        </p:txBody>
      </p:sp>
      <p:sp>
        <p:nvSpPr>
          <p:cNvPr id="12" name="ZoneTexte 11"/>
          <p:cNvSpPr txBox="1"/>
          <p:nvPr/>
        </p:nvSpPr>
        <p:spPr>
          <a:xfrm>
            <a:off x="333829" y="5442858"/>
            <a:ext cx="11480800" cy="830997"/>
          </a:xfrm>
          <a:prstGeom prst="rect">
            <a:avLst/>
          </a:prstGeom>
          <a:noFill/>
        </p:spPr>
        <p:txBody>
          <a:bodyPr wrap="square" rtlCol="0">
            <a:spAutoFit/>
          </a:bodyPr>
          <a:lstStyle/>
          <a:p>
            <a:pPr algn="ctr"/>
            <a:r>
              <a:rPr lang="fr-FR" sz="2400" b="1" dirty="0" smtClean="0">
                <a:solidFill>
                  <a:srgbClr val="FF0000"/>
                </a:solidFill>
                <a:latin typeface="Bell MT" panose="02020503060305020303" pitchFamily="18" charset="0"/>
              </a:rPr>
              <a:t>Diversifier c’est atteindre un plus large public et des individus éloignés des systèmes de prévention dit classiques</a:t>
            </a:r>
            <a:endParaRPr lang="en-GB" sz="2400" b="1" dirty="0">
              <a:solidFill>
                <a:srgbClr val="FF0000"/>
              </a:solidFill>
              <a:latin typeface="Bell MT" panose="02020503060305020303" pitchFamily="18" charset="0"/>
            </a:endParaRPr>
          </a:p>
        </p:txBody>
      </p:sp>
    </p:spTree>
    <p:extLst>
      <p:ext uri="{BB962C8B-B14F-4D97-AF65-F5344CB8AC3E}">
        <p14:creationId xmlns:p14="http://schemas.microsoft.com/office/powerpoint/2010/main" val="20870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029" y="2828953"/>
            <a:ext cx="3041196" cy="3060444"/>
          </a:xfrm>
          <a:prstGeom prst="rect">
            <a:avLst/>
          </a:prstGeom>
        </p:spPr>
      </p:pic>
      <p:sp>
        <p:nvSpPr>
          <p:cNvPr id="5" name="ZoneTexte 4"/>
          <p:cNvSpPr txBox="1"/>
          <p:nvPr/>
        </p:nvSpPr>
        <p:spPr>
          <a:xfrm>
            <a:off x="1045029" y="1582057"/>
            <a:ext cx="10101943" cy="1015663"/>
          </a:xfrm>
          <a:prstGeom prst="rect">
            <a:avLst/>
          </a:prstGeom>
          <a:noFill/>
        </p:spPr>
        <p:txBody>
          <a:bodyPr wrap="square" rtlCol="0">
            <a:spAutoFit/>
          </a:bodyPr>
          <a:lstStyle/>
          <a:p>
            <a:pPr algn="ctr">
              <a:lnSpc>
                <a:spcPct val="150000"/>
              </a:lnSpc>
            </a:pPr>
            <a:r>
              <a:rPr lang="fr-FR" sz="2000" b="1" dirty="0" smtClean="0">
                <a:latin typeface="Belt"/>
              </a:rPr>
              <a:t>Les personnes vivant avec le VIH et avec une charge virale indétectable depuis au moins 6 mois ne transmettent « plus » le virus </a:t>
            </a:r>
            <a:endParaRPr lang="en-GB" sz="2000" b="1" dirty="0">
              <a:latin typeface="Belt"/>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Treatment</a:t>
            </a:r>
            <a:r>
              <a:rPr lang="fr-FR" sz="2400" b="1" dirty="0" smtClean="0">
                <a:latin typeface="Baskerville Old Face" panose="02020602080505020303" pitchFamily="18" charset="0"/>
              </a:rPr>
              <a:t> as </a:t>
            </a:r>
            <a:r>
              <a:rPr lang="fr-FR" sz="2400" b="1" dirty="0" err="1" smtClean="0">
                <a:latin typeface="Baskerville Old Face" panose="02020602080505020303" pitchFamily="18" charset="0"/>
              </a:rPr>
              <a:t>prevention</a:t>
            </a:r>
            <a:r>
              <a:rPr lang="fr-FR" sz="2400" b="1" dirty="0" smtClean="0">
                <a:latin typeface="Baskerville Old Face" panose="02020602080505020303" pitchFamily="18" charset="0"/>
              </a:rPr>
              <a:t> (TASP)</a:t>
            </a:r>
            <a:endParaRPr lang="fr-FR" sz="2400" b="1" dirty="0">
              <a:latin typeface="Baskerville Old Face" panose="02020602080505020303" pitchFamily="18" charset="0"/>
            </a:endParaRPr>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Tree>
    <p:extLst>
      <p:ext uri="{BB962C8B-B14F-4D97-AF65-F5344CB8AC3E}">
        <p14:creationId xmlns:p14="http://schemas.microsoft.com/office/powerpoint/2010/main" val="3504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Treatment</a:t>
            </a:r>
            <a:r>
              <a:rPr lang="fr-FR" sz="2400" b="1" dirty="0" smtClean="0">
                <a:latin typeface="Baskerville Old Face" panose="02020602080505020303" pitchFamily="18" charset="0"/>
              </a:rPr>
              <a:t> as </a:t>
            </a:r>
            <a:r>
              <a:rPr lang="fr-FR" sz="2400" b="1" dirty="0" err="1" smtClean="0">
                <a:latin typeface="Baskerville Old Face" panose="02020602080505020303" pitchFamily="18" charset="0"/>
              </a:rPr>
              <a:t>prevention</a:t>
            </a:r>
            <a:r>
              <a:rPr lang="fr-FR" sz="2400" b="1" dirty="0" smtClean="0">
                <a:latin typeface="Baskerville Old Face" panose="02020602080505020303" pitchFamily="18" charset="0"/>
              </a:rPr>
              <a:t> (TASP)</a:t>
            </a:r>
            <a:endParaRPr lang="fr-FR" sz="2400" b="1" dirty="0">
              <a:latin typeface="Baskerville Old Face" panose="02020602080505020303" pitchFamily="18" charset="0"/>
            </a:endParaRPr>
          </a:p>
        </p:txBody>
      </p:sp>
      <p:sp>
        <p:nvSpPr>
          <p:cNvPr id="13" name="ZoneTexte 12"/>
          <p:cNvSpPr txBox="1"/>
          <p:nvPr/>
        </p:nvSpPr>
        <p:spPr>
          <a:xfrm>
            <a:off x="464457" y="644072"/>
            <a:ext cx="4789715" cy="461665"/>
          </a:xfrm>
          <a:prstGeom prst="rect">
            <a:avLst/>
          </a:prstGeom>
          <a:noFill/>
        </p:spPr>
        <p:txBody>
          <a:bodyPr wrap="square" rtlCol="0">
            <a:spAutoFit/>
          </a:bodyPr>
          <a:lstStyle/>
          <a:p>
            <a:pPr marL="342900" indent="-342900">
              <a:buFont typeface="Wingdings" panose="05000000000000000000" pitchFamily="2" charset="2"/>
              <a:buChar char="Ø"/>
            </a:pPr>
            <a:r>
              <a:rPr lang="fr-FR" sz="2400" b="1" dirty="0" smtClean="0">
                <a:latin typeface="Garamond" panose="02020404030301010803" pitchFamily="18" charset="0"/>
              </a:rPr>
              <a:t>2 études sur cohortes publiées</a:t>
            </a:r>
            <a:endParaRPr lang="en-GB" sz="2400" b="1" dirty="0">
              <a:latin typeface="Garamond" panose="02020404030301010803" pitchFamily="18" charset="0"/>
            </a:endParaRPr>
          </a:p>
        </p:txBody>
      </p:sp>
      <p:pic>
        <p:nvPicPr>
          <p:cNvPr id="14" name="Image 13"/>
          <p:cNvPicPr>
            <a:picLocks noChangeAspect="1"/>
          </p:cNvPicPr>
          <p:nvPr/>
        </p:nvPicPr>
        <p:blipFill>
          <a:blip r:embed="rId2"/>
          <a:stretch>
            <a:fillRect/>
          </a:stretch>
        </p:blipFill>
        <p:spPr>
          <a:xfrm>
            <a:off x="417682" y="1888832"/>
            <a:ext cx="1213415" cy="1396839"/>
          </a:xfrm>
          <a:prstGeom prst="rect">
            <a:avLst/>
          </a:prstGeom>
        </p:spPr>
      </p:pic>
      <p:sp>
        <p:nvSpPr>
          <p:cNvPr id="15" name="Rectangle à coins arrondis 14"/>
          <p:cNvSpPr/>
          <p:nvPr/>
        </p:nvSpPr>
        <p:spPr>
          <a:xfrm>
            <a:off x="1611086" y="1543957"/>
            <a:ext cx="9593943" cy="19304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Bell MT" panose="02020503060305020303" pitchFamily="18" charset="0"/>
              </a:rPr>
              <a:t>Etude Partner</a:t>
            </a:r>
          </a:p>
          <a:p>
            <a:pPr algn="ctr"/>
            <a:endParaRPr lang="fr-FR" b="1" dirty="0">
              <a:solidFill>
                <a:schemeClr val="tx1"/>
              </a:solidFill>
              <a:latin typeface="Bell MT" panose="02020503060305020303" pitchFamily="18" charset="0"/>
            </a:endParaRPr>
          </a:p>
          <a:p>
            <a:pPr algn="ctr"/>
            <a:r>
              <a:rPr lang="fr-FR" b="1" dirty="0" smtClean="0">
                <a:solidFill>
                  <a:schemeClr val="tx1"/>
                </a:solidFill>
                <a:latin typeface="Bell MT" panose="02020503060305020303" pitchFamily="18" charset="0"/>
              </a:rPr>
              <a:t>+ 1100 couples </a:t>
            </a:r>
            <a:r>
              <a:rPr lang="fr-FR" b="1" dirty="0" err="1" smtClean="0">
                <a:solidFill>
                  <a:schemeClr val="tx1"/>
                </a:solidFill>
                <a:latin typeface="Bell MT" panose="02020503060305020303" pitchFamily="18" charset="0"/>
              </a:rPr>
              <a:t>sérodiscordants</a:t>
            </a:r>
            <a:r>
              <a:rPr lang="fr-FR" b="1" dirty="0" smtClean="0">
                <a:solidFill>
                  <a:schemeClr val="tx1"/>
                </a:solidFill>
                <a:latin typeface="Bell MT" panose="02020503060305020303" pitchFamily="18" charset="0"/>
              </a:rPr>
              <a:t> (un avec et un sans VIH) : 60% hétéro &amp; 40% gays</a:t>
            </a:r>
          </a:p>
          <a:p>
            <a:pPr algn="ctr"/>
            <a:r>
              <a:rPr lang="fr-FR" b="1" dirty="0" smtClean="0">
                <a:solidFill>
                  <a:schemeClr val="tx1"/>
                </a:solidFill>
                <a:latin typeface="Bell MT" panose="02020503060305020303" pitchFamily="18" charset="0"/>
              </a:rPr>
              <a:t>+ 44 000 rapports sexuels sans préservatifs déclarés dont 21 000 anaux</a:t>
            </a:r>
          </a:p>
          <a:p>
            <a:pPr algn="ctr"/>
            <a:endParaRPr lang="fr-FR" b="1" dirty="0">
              <a:solidFill>
                <a:schemeClr val="tx1"/>
              </a:solidFill>
              <a:latin typeface="Bell MT" panose="02020503060305020303" pitchFamily="18" charset="0"/>
            </a:endParaRPr>
          </a:p>
          <a:p>
            <a:pPr algn="ctr"/>
            <a:r>
              <a:rPr lang="fr-FR" b="1" dirty="0" smtClean="0">
                <a:solidFill>
                  <a:srgbClr val="7030A0"/>
                </a:solidFill>
                <a:latin typeface="Bell MT" panose="02020503060305020303" pitchFamily="18" charset="0"/>
              </a:rPr>
              <a:t>Nombre de contamination au sein du couple = </a:t>
            </a:r>
            <a:r>
              <a:rPr lang="fr-FR" b="1" dirty="0" smtClean="0">
                <a:solidFill>
                  <a:srgbClr val="FF0000"/>
                </a:solidFill>
                <a:latin typeface="Bell MT" panose="02020503060305020303" pitchFamily="18" charset="0"/>
              </a:rPr>
              <a:t>ZERO</a:t>
            </a:r>
            <a:endParaRPr lang="en-GB" b="1" dirty="0">
              <a:solidFill>
                <a:srgbClr val="FF0000"/>
              </a:solidFill>
              <a:latin typeface="Bell MT" panose="02020503060305020303" pitchFamily="18" charset="0"/>
            </a:endParaRPr>
          </a:p>
        </p:txBody>
      </p:sp>
      <p:pic>
        <p:nvPicPr>
          <p:cNvPr id="16" name="Image 15"/>
          <p:cNvPicPr>
            <a:picLocks noChangeAspect="1"/>
          </p:cNvPicPr>
          <p:nvPr/>
        </p:nvPicPr>
        <p:blipFill>
          <a:blip r:embed="rId2"/>
          <a:stretch>
            <a:fillRect/>
          </a:stretch>
        </p:blipFill>
        <p:spPr>
          <a:xfrm>
            <a:off x="9975339" y="4218374"/>
            <a:ext cx="1213415" cy="1396839"/>
          </a:xfrm>
          <a:prstGeom prst="rect">
            <a:avLst/>
          </a:prstGeom>
        </p:spPr>
      </p:pic>
      <p:sp>
        <p:nvSpPr>
          <p:cNvPr id="17" name="Rectangle à coins arrondis 16"/>
          <p:cNvSpPr/>
          <p:nvPr/>
        </p:nvSpPr>
        <p:spPr>
          <a:xfrm>
            <a:off x="413657" y="3844472"/>
            <a:ext cx="9593943" cy="1930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Bell MT" panose="02020503060305020303" pitchFamily="18" charset="0"/>
              </a:rPr>
              <a:t>Etude Partner 2</a:t>
            </a:r>
          </a:p>
          <a:p>
            <a:pPr algn="ctr"/>
            <a:endParaRPr lang="fr-FR" b="1" dirty="0">
              <a:solidFill>
                <a:schemeClr val="tx1"/>
              </a:solidFill>
              <a:latin typeface="Bell MT" panose="02020503060305020303" pitchFamily="18" charset="0"/>
            </a:endParaRPr>
          </a:p>
          <a:p>
            <a:pPr algn="ctr"/>
            <a:r>
              <a:rPr lang="fr-FR" b="1" dirty="0" smtClean="0">
                <a:solidFill>
                  <a:schemeClr val="tx1"/>
                </a:solidFill>
                <a:latin typeface="Bell MT" panose="02020503060305020303" pitchFamily="18" charset="0"/>
              </a:rPr>
              <a:t>+ 700 couples </a:t>
            </a:r>
            <a:r>
              <a:rPr lang="fr-FR" b="1" dirty="0" err="1" smtClean="0">
                <a:solidFill>
                  <a:schemeClr val="tx1"/>
                </a:solidFill>
                <a:latin typeface="Bell MT" panose="02020503060305020303" pitchFamily="18" charset="0"/>
              </a:rPr>
              <a:t>sérodiscordants</a:t>
            </a:r>
            <a:r>
              <a:rPr lang="fr-FR" b="1" dirty="0" smtClean="0">
                <a:solidFill>
                  <a:schemeClr val="tx1"/>
                </a:solidFill>
                <a:latin typeface="Bell MT" panose="02020503060305020303" pitchFamily="18" charset="0"/>
              </a:rPr>
              <a:t> gays </a:t>
            </a:r>
          </a:p>
          <a:p>
            <a:pPr algn="ctr"/>
            <a:r>
              <a:rPr lang="fr-FR" b="1" dirty="0" smtClean="0">
                <a:solidFill>
                  <a:schemeClr val="tx1"/>
                </a:solidFill>
                <a:latin typeface="Bell MT" panose="02020503060305020303" pitchFamily="18" charset="0"/>
              </a:rPr>
              <a:t>+ 75 000 rapports sexuels non protégés</a:t>
            </a:r>
          </a:p>
          <a:p>
            <a:pPr algn="ctr"/>
            <a:endParaRPr lang="fr-FR" b="1" dirty="0">
              <a:solidFill>
                <a:schemeClr val="tx1"/>
              </a:solidFill>
              <a:latin typeface="Bell MT" panose="02020503060305020303" pitchFamily="18" charset="0"/>
            </a:endParaRPr>
          </a:p>
          <a:p>
            <a:pPr algn="ctr"/>
            <a:r>
              <a:rPr lang="fr-FR" b="1" dirty="0" smtClean="0">
                <a:solidFill>
                  <a:srgbClr val="7030A0"/>
                </a:solidFill>
                <a:latin typeface="Bell MT" panose="02020503060305020303" pitchFamily="18" charset="0"/>
              </a:rPr>
              <a:t>Nombre de contamination au sein du couple = </a:t>
            </a:r>
            <a:r>
              <a:rPr lang="fr-FR" b="1" dirty="0" smtClean="0">
                <a:solidFill>
                  <a:srgbClr val="FF0000"/>
                </a:solidFill>
                <a:latin typeface="Bell MT" panose="02020503060305020303" pitchFamily="18" charset="0"/>
              </a:rPr>
              <a:t>ZERO</a:t>
            </a:r>
            <a:endParaRPr lang="en-GB" b="1" dirty="0">
              <a:solidFill>
                <a:srgbClr val="FF0000"/>
              </a:solidFill>
              <a:latin typeface="Bell MT" panose="02020503060305020303" pitchFamily="18" charset="0"/>
            </a:endParaRPr>
          </a:p>
        </p:txBody>
      </p:sp>
      <p:sp>
        <p:nvSpPr>
          <p:cNvPr id="19" name="Rectangle 1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0" name="ZoneTexte 19"/>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
        <p:nvSpPr>
          <p:cNvPr id="24" name="Rectangle 23"/>
          <p:cNvSpPr/>
          <p:nvPr/>
        </p:nvSpPr>
        <p:spPr>
          <a:xfrm>
            <a:off x="9385120" y="3110984"/>
            <a:ext cx="1362104" cy="276999"/>
          </a:xfrm>
          <a:prstGeom prst="rect">
            <a:avLst/>
          </a:prstGeom>
        </p:spPr>
        <p:txBody>
          <a:bodyPr wrap="none">
            <a:spAutoFit/>
          </a:bodyPr>
          <a:lstStyle/>
          <a:p>
            <a:r>
              <a:rPr lang="en-GB" sz="1200" i="1" dirty="0" smtClean="0"/>
              <a:t>Rodger et al., 2016</a:t>
            </a:r>
            <a:endParaRPr lang="en-GB" sz="1200" i="1" dirty="0"/>
          </a:p>
        </p:txBody>
      </p:sp>
      <p:sp>
        <p:nvSpPr>
          <p:cNvPr id="25" name="Rectangle 24"/>
          <p:cNvSpPr/>
          <p:nvPr/>
        </p:nvSpPr>
        <p:spPr>
          <a:xfrm>
            <a:off x="8337370" y="5416034"/>
            <a:ext cx="1362104" cy="276999"/>
          </a:xfrm>
          <a:prstGeom prst="rect">
            <a:avLst/>
          </a:prstGeom>
        </p:spPr>
        <p:txBody>
          <a:bodyPr wrap="none">
            <a:spAutoFit/>
          </a:bodyPr>
          <a:lstStyle/>
          <a:p>
            <a:r>
              <a:rPr lang="en-GB" sz="1200" i="1" dirty="0" smtClean="0"/>
              <a:t>Rodger et al., 2019</a:t>
            </a:r>
            <a:endParaRPr lang="en-GB" sz="1200" i="1" dirty="0"/>
          </a:p>
        </p:txBody>
      </p:sp>
    </p:spTree>
    <p:extLst>
      <p:ext uri="{BB962C8B-B14F-4D97-AF65-F5344CB8AC3E}">
        <p14:creationId xmlns:p14="http://schemas.microsoft.com/office/powerpoint/2010/main" val="12406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45029" y="1582057"/>
            <a:ext cx="10101943" cy="3323987"/>
          </a:xfrm>
          <a:prstGeom prst="rect">
            <a:avLst/>
          </a:prstGeom>
          <a:noFill/>
        </p:spPr>
        <p:txBody>
          <a:bodyPr wrap="square" rtlCol="0">
            <a:spAutoFit/>
          </a:bodyPr>
          <a:lstStyle/>
          <a:p>
            <a:pPr algn="ctr">
              <a:lnSpc>
                <a:spcPct val="150000"/>
              </a:lnSpc>
            </a:pPr>
            <a:r>
              <a:rPr lang="fr-FR" sz="2000" b="1" dirty="0" smtClean="0">
                <a:latin typeface="Belt"/>
              </a:rPr>
              <a:t>Une charge virale indétectable « annule » le risque de transmission si :</a:t>
            </a:r>
          </a:p>
          <a:p>
            <a:pPr algn="ctr">
              <a:lnSpc>
                <a:spcPct val="150000"/>
              </a:lnSpc>
            </a:pPr>
            <a:endParaRPr lang="fr-FR" sz="2000" b="1" dirty="0">
              <a:latin typeface="Belt"/>
            </a:endParaRPr>
          </a:p>
          <a:p>
            <a:pPr marL="342900" indent="-342900" algn="ctr">
              <a:lnSpc>
                <a:spcPct val="150000"/>
              </a:lnSpc>
              <a:buFont typeface="Wingdings" panose="05000000000000000000" pitchFamily="2" charset="2"/>
              <a:buChar char="§"/>
            </a:pPr>
            <a:r>
              <a:rPr lang="fr-FR" sz="2000" b="1" dirty="0" smtClean="0">
                <a:latin typeface="Belt"/>
              </a:rPr>
              <a:t>Charge virale est indétectable depuis </a:t>
            </a:r>
            <a:r>
              <a:rPr lang="fr-FR" sz="2000" b="1" dirty="0" smtClean="0">
                <a:solidFill>
                  <a:srgbClr val="FF0000"/>
                </a:solidFill>
                <a:latin typeface="Belt"/>
              </a:rPr>
              <a:t>au moins 6 mois</a:t>
            </a:r>
          </a:p>
          <a:p>
            <a:pPr marL="342900" indent="-342900" algn="ctr">
              <a:lnSpc>
                <a:spcPct val="150000"/>
              </a:lnSpc>
              <a:buFont typeface="Wingdings" panose="05000000000000000000" pitchFamily="2" charset="2"/>
              <a:buChar char="§"/>
            </a:pPr>
            <a:r>
              <a:rPr lang="fr-FR" sz="2000" b="1" dirty="0" smtClean="0">
                <a:latin typeface="Belt"/>
              </a:rPr>
              <a:t>Relation de couple est </a:t>
            </a:r>
            <a:r>
              <a:rPr lang="fr-FR" sz="2000" b="1" dirty="0" smtClean="0">
                <a:solidFill>
                  <a:schemeClr val="accent6">
                    <a:lumMod val="50000"/>
                  </a:schemeClr>
                </a:solidFill>
                <a:latin typeface="Belt"/>
              </a:rPr>
              <a:t>stable</a:t>
            </a:r>
          </a:p>
          <a:p>
            <a:pPr marL="342900" indent="-342900" algn="ctr">
              <a:lnSpc>
                <a:spcPct val="150000"/>
              </a:lnSpc>
              <a:buFont typeface="Wingdings" panose="05000000000000000000" pitchFamily="2" charset="2"/>
              <a:buChar char="§"/>
            </a:pPr>
            <a:r>
              <a:rPr lang="fr-FR" sz="2000" b="1" dirty="0" smtClean="0">
                <a:latin typeface="Belt"/>
              </a:rPr>
              <a:t>L’adhésion au traitement est de </a:t>
            </a:r>
            <a:r>
              <a:rPr lang="fr-FR" sz="2000" b="1" dirty="0" smtClean="0">
                <a:solidFill>
                  <a:schemeClr val="accent2">
                    <a:lumMod val="50000"/>
                  </a:schemeClr>
                </a:solidFill>
                <a:latin typeface="Belt"/>
              </a:rPr>
              <a:t>95 % voir plus</a:t>
            </a:r>
          </a:p>
          <a:p>
            <a:pPr marL="342900" indent="-342900" algn="ctr">
              <a:lnSpc>
                <a:spcPct val="150000"/>
              </a:lnSpc>
              <a:buFont typeface="Wingdings" panose="05000000000000000000" pitchFamily="2" charset="2"/>
              <a:buChar char="§"/>
            </a:pPr>
            <a:r>
              <a:rPr lang="fr-FR" sz="2000" b="1" dirty="0" smtClean="0">
                <a:solidFill>
                  <a:schemeClr val="accent4">
                    <a:lumMod val="75000"/>
                  </a:schemeClr>
                </a:solidFill>
                <a:latin typeface="Belt"/>
              </a:rPr>
              <a:t>Les 2 partenaires </a:t>
            </a:r>
            <a:r>
              <a:rPr lang="fr-FR" sz="2000" b="1" dirty="0" smtClean="0">
                <a:latin typeface="Belt"/>
              </a:rPr>
              <a:t>ont un suivi médical régulier</a:t>
            </a:r>
          </a:p>
          <a:p>
            <a:pPr marL="342900" indent="-342900" algn="ctr">
              <a:lnSpc>
                <a:spcPct val="150000"/>
              </a:lnSpc>
              <a:buFont typeface="Wingdings" panose="05000000000000000000" pitchFamily="2" charset="2"/>
              <a:buChar char="§"/>
            </a:pPr>
            <a:r>
              <a:rPr lang="fr-FR" sz="2000" b="1" dirty="0" smtClean="0">
                <a:solidFill>
                  <a:srgbClr val="0070C0"/>
                </a:solidFill>
                <a:latin typeface="Belt"/>
              </a:rPr>
              <a:t>Il n’y a pas </a:t>
            </a:r>
            <a:r>
              <a:rPr lang="fr-FR" sz="2000" b="1" dirty="0" smtClean="0">
                <a:latin typeface="Belt"/>
              </a:rPr>
              <a:t>d’autre infection sexuellement transmissible</a:t>
            </a: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Charge virale indétectable</a:t>
            </a:r>
            <a:endParaRPr lang="fr-FR" sz="2400" b="1" dirty="0">
              <a:latin typeface="Baskerville Old Face" panose="02020602080505020303" pitchFamily="18" charset="0"/>
            </a:endParaRPr>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Tree>
    <p:extLst>
      <p:ext uri="{BB962C8B-B14F-4D97-AF65-F5344CB8AC3E}">
        <p14:creationId xmlns:p14="http://schemas.microsoft.com/office/powerpoint/2010/main" val="4594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922" y="762904"/>
            <a:ext cx="9176679" cy="461665"/>
          </a:xfrm>
          <a:prstGeom prst="rect">
            <a:avLst/>
          </a:prstGeom>
        </p:spPr>
        <p:txBody>
          <a:bodyPr wrap="none">
            <a:spAutoFit/>
          </a:bodyPr>
          <a:lstStyle/>
          <a:p>
            <a:r>
              <a:rPr lang="fr-FR" sz="2400" b="1" dirty="0">
                <a:solidFill>
                  <a:srgbClr val="C00000"/>
                </a:solidFill>
                <a:latin typeface="Bell MT" panose="02020503060305020303" pitchFamily="18" charset="0"/>
              </a:rPr>
              <a:t>Prophylaxie </a:t>
            </a:r>
            <a:r>
              <a:rPr lang="fr-FR" sz="2400" b="1" dirty="0" err="1" smtClean="0">
                <a:solidFill>
                  <a:srgbClr val="C00000"/>
                </a:solidFill>
                <a:latin typeface="Bell MT" panose="02020503060305020303" pitchFamily="18" charset="0"/>
              </a:rPr>
              <a:t>pré-exposition</a:t>
            </a:r>
            <a:r>
              <a:rPr lang="fr-FR" sz="2400" b="1" dirty="0" smtClean="0">
                <a:solidFill>
                  <a:srgbClr val="C00000"/>
                </a:solidFill>
                <a:latin typeface="Bell MT" panose="02020503060305020303" pitchFamily="18" charset="0"/>
              </a:rPr>
              <a:t> (</a:t>
            </a:r>
            <a:r>
              <a:rPr lang="fr-FR" sz="2400" b="1" dirty="0" err="1" smtClean="0">
                <a:solidFill>
                  <a:srgbClr val="C00000"/>
                </a:solidFill>
                <a:latin typeface="Bell MT" panose="02020503060305020303" pitchFamily="18" charset="0"/>
              </a:rPr>
              <a:t>PrEP</a:t>
            </a:r>
            <a:r>
              <a:rPr lang="fr-FR" sz="2400" b="1" dirty="0" smtClean="0">
                <a:solidFill>
                  <a:srgbClr val="C00000"/>
                </a:solidFill>
                <a:latin typeface="Bell MT" panose="02020503060305020303" pitchFamily="18" charset="0"/>
              </a:rPr>
              <a:t>) </a:t>
            </a:r>
            <a:r>
              <a:rPr lang="fr-FR" sz="2400" b="1" dirty="0">
                <a:solidFill>
                  <a:srgbClr val="C00000"/>
                </a:solidFill>
                <a:latin typeface="Bell MT" panose="02020503060305020303" pitchFamily="18" charset="0"/>
              </a:rPr>
              <a:t>pour une personne séronégative</a:t>
            </a:r>
            <a:endParaRPr lang="fr-FR" sz="2400" b="1" dirty="0">
              <a:solidFill>
                <a:srgbClr val="C00000"/>
              </a:solidFill>
              <a:effectLst/>
              <a:latin typeface="Bell MT" panose="02020503060305020303" pitchFamily="18" charset="0"/>
            </a:endParaRP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PrEP</a:t>
            </a:r>
            <a:r>
              <a:rPr lang="fr-FR" sz="2400" b="1" dirty="0" smtClean="0">
                <a:latin typeface="Baskerville Old Face" panose="02020602080505020303" pitchFamily="18" charset="0"/>
              </a:rPr>
              <a:t> : prise de médicaments avant l’exposition</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
        <p:nvSpPr>
          <p:cNvPr id="2" name="Rectangle 1"/>
          <p:cNvSpPr/>
          <p:nvPr/>
        </p:nvSpPr>
        <p:spPr>
          <a:xfrm>
            <a:off x="441960" y="2554516"/>
            <a:ext cx="9947910" cy="2862322"/>
          </a:xfrm>
          <a:prstGeom prst="rect">
            <a:avLst/>
          </a:prstGeom>
        </p:spPr>
        <p:txBody>
          <a:bodyPr wrap="square">
            <a:spAutoFit/>
          </a:bodyPr>
          <a:lstStyle/>
          <a:p>
            <a:pPr marL="285750" indent="-285750">
              <a:buFont typeface="Wingdings" panose="05000000000000000000" pitchFamily="2" charset="2"/>
              <a:buChar char="Ø"/>
            </a:pPr>
            <a:r>
              <a:rPr lang="fr-FR" dirty="0" smtClean="0">
                <a:latin typeface="Bell MT" panose="02020503060305020303" pitchFamily="18" charset="0"/>
              </a:rPr>
              <a:t> </a:t>
            </a:r>
            <a:r>
              <a:rPr lang="fr-FR" dirty="0" err="1">
                <a:latin typeface="Bell MT" panose="02020503060305020303" pitchFamily="18" charset="0"/>
              </a:rPr>
              <a:t>PrEP</a:t>
            </a:r>
            <a:r>
              <a:rPr lang="fr-FR" dirty="0">
                <a:latin typeface="Bell MT" panose="02020503060305020303" pitchFamily="18" charset="0"/>
              </a:rPr>
              <a:t> </a:t>
            </a:r>
            <a:r>
              <a:rPr lang="fr-FR" dirty="0" smtClean="0">
                <a:latin typeface="Bell MT" panose="02020503060305020303" pitchFamily="18" charset="0"/>
              </a:rPr>
              <a:t>: utiliser </a:t>
            </a:r>
            <a:r>
              <a:rPr lang="fr-FR" dirty="0">
                <a:latin typeface="Bell MT" panose="02020503060305020303" pitchFamily="18" charset="0"/>
              </a:rPr>
              <a:t>des médicaments </a:t>
            </a:r>
            <a:r>
              <a:rPr lang="fr-FR" dirty="0" smtClean="0">
                <a:latin typeface="Bell MT" panose="02020503060305020303" pitchFamily="18" charset="0"/>
              </a:rPr>
              <a:t>antirétroviraux spécifiques </a:t>
            </a:r>
            <a:r>
              <a:rPr lang="fr-FR" dirty="0">
                <a:latin typeface="Bell MT" panose="02020503060305020303" pitchFamily="18" charset="0"/>
              </a:rPr>
              <a:t>en </a:t>
            </a:r>
            <a:r>
              <a:rPr lang="fr-FR" b="1" dirty="0">
                <a:latin typeface="Bell MT" panose="02020503060305020303" pitchFamily="18" charset="0"/>
              </a:rPr>
              <a:t>prévention</a:t>
            </a:r>
            <a:r>
              <a:rPr lang="fr-FR" dirty="0">
                <a:latin typeface="Bell MT" panose="02020503060305020303" pitchFamily="18" charset="0"/>
              </a:rPr>
              <a:t> de l’infection par le </a:t>
            </a:r>
            <a:r>
              <a:rPr lang="fr-FR" dirty="0" smtClean="0">
                <a:latin typeface="Bell MT" panose="02020503060305020303" pitchFamily="18" charset="0"/>
              </a:rPr>
              <a:t>VIH</a:t>
            </a:r>
          </a:p>
          <a:p>
            <a:pPr marL="285750" indent="-285750">
              <a:buFont typeface="Wingdings" panose="05000000000000000000" pitchFamily="2" charset="2"/>
              <a:buChar char="Ø"/>
            </a:pPr>
            <a:endParaRPr lang="fr-FR" dirty="0" smtClean="0">
              <a:latin typeface="Bell MT" panose="02020503060305020303" pitchFamily="18" charset="0"/>
            </a:endParaRPr>
          </a:p>
          <a:p>
            <a:pPr marL="285750" indent="-285750">
              <a:buFont typeface="Wingdings" panose="05000000000000000000" pitchFamily="2" charset="2"/>
              <a:buChar char="Ø"/>
            </a:pPr>
            <a:endParaRPr lang="fr-FR" dirty="0" smtClean="0">
              <a:latin typeface="Bell MT" panose="02020503060305020303" pitchFamily="18" charset="0"/>
            </a:endParaRPr>
          </a:p>
          <a:p>
            <a:pPr marL="285750" indent="-285750">
              <a:buFont typeface="Wingdings" panose="05000000000000000000" pitchFamily="2" charset="2"/>
              <a:buChar char="Ø"/>
            </a:pPr>
            <a:endParaRPr lang="fr-FR" dirty="0">
              <a:latin typeface="Bell MT" panose="02020503060305020303" pitchFamily="18" charset="0"/>
            </a:endParaRPr>
          </a:p>
          <a:p>
            <a:pPr marL="285750" indent="-285750">
              <a:buFont typeface="Wingdings" panose="05000000000000000000" pitchFamily="2" charset="2"/>
              <a:buChar char="Ø"/>
            </a:pPr>
            <a:r>
              <a:rPr lang="fr-FR" dirty="0"/>
              <a:t>en continu : 1 comprimé par jour à la même </a:t>
            </a:r>
            <a:r>
              <a:rPr lang="fr-FR" dirty="0" smtClean="0"/>
              <a:t>heure</a:t>
            </a:r>
          </a:p>
          <a:p>
            <a:pPr marL="285750" indent="-285750">
              <a:buFont typeface="Wingdings" panose="05000000000000000000" pitchFamily="2" charset="2"/>
              <a:buChar char="Ø"/>
            </a:pPr>
            <a:r>
              <a:rPr lang="fr-FR" dirty="0" smtClean="0">
                <a:latin typeface="Bell MT" panose="02020503060305020303" pitchFamily="18" charset="0"/>
              </a:rPr>
              <a:t>A la demande : 2 comprimés avant un rapport sexuel (24h à 2h avant) puis un comprimé le lendemain et un le surlendemain</a:t>
            </a:r>
          </a:p>
          <a:p>
            <a:pPr marL="285750" indent="-285750">
              <a:buFont typeface="Wingdings" panose="05000000000000000000" pitchFamily="2" charset="2"/>
              <a:buChar char="Ø"/>
            </a:pPr>
            <a:endParaRPr lang="fr-FR" dirty="0" smtClean="0">
              <a:latin typeface="Bell MT" panose="02020503060305020303" pitchFamily="18" charset="0"/>
            </a:endParaRPr>
          </a:p>
          <a:p>
            <a:pPr marL="285750" indent="-285750">
              <a:buFont typeface="Wingdings" panose="05000000000000000000" pitchFamily="2" charset="2"/>
              <a:buChar char="Ø"/>
            </a:pPr>
            <a:r>
              <a:rPr lang="fr-FR" dirty="0" smtClean="0">
                <a:latin typeface="Bell MT" panose="02020503060305020303" pitchFamily="18" charset="0"/>
              </a:rPr>
              <a:t>Des </a:t>
            </a:r>
            <a:r>
              <a:rPr lang="fr-FR" dirty="0">
                <a:latin typeface="Bell MT" panose="02020503060305020303" pitchFamily="18" charset="0"/>
              </a:rPr>
              <a:t>essais cliniques ont montré que </a:t>
            </a:r>
            <a:r>
              <a:rPr lang="fr-FR" b="1" dirty="0">
                <a:latin typeface="Bell MT" panose="02020503060305020303" pitchFamily="18" charset="0"/>
              </a:rPr>
              <a:t>la </a:t>
            </a:r>
            <a:r>
              <a:rPr lang="fr-FR" b="1" dirty="0" err="1">
                <a:latin typeface="Bell MT" panose="02020503060305020303" pitchFamily="18" charset="0"/>
              </a:rPr>
              <a:t>PrEP</a:t>
            </a:r>
            <a:r>
              <a:rPr lang="fr-FR" b="1" dirty="0">
                <a:latin typeface="Bell MT" panose="02020503060305020303" pitchFamily="18" charset="0"/>
              </a:rPr>
              <a:t> par voie orale réduit de 44% à 86% l’incidence du VIH dans des populations fortement </a:t>
            </a:r>
            <a:r>
              <a:rPr lang="fr-FR" b="1" dirty="0" smtClean="0">
                <a:latin typeface="Bell MT" panose="02020503060305020303" pitchFamily="18" charset="0"/>
              </a:rPr>
              <a:t>exposées</a:t>
            </a:r>
            <a:r>
              <a:rPr lang="fr-FR" dirty="0" smtClean="0">
                <a:latin typeface="Bell MT" panose="02020503060305020303" pitchFamily="18" charset="0"/>
              </a:rPr>
              <a:t>.</a:t>
            </a:r>
            <a:endParaRPr lang="fr-FR" dirty="0">
              <a:effectLst/>
              <a:latin typeface="Bell MT" panose="02020503060305020303" pitchFamily="18" charset="0"/>
            </a:endParaRPr>
          </a:p>
        </p:txBody>
      </p:sp>
      <p:pic>
        <p:nvPicPr>
          <p:cNvPr id="11" name="Image 10"/>
          <p:cNvPicPr>
            <a:picLocks noChangeAspect="1"/>
          </p:cNvPicPr>
          <p:nvPr/>
        </p:nvPicPr>
        <p:blipFill>
          <a:blip r:embed="rId2"/>
          <a:stretch>
            <a:fillRect/>
          </a:stretch>
        </p:blipFill>
        <p:spPr>
          <a:xfrm>
            <a:off x="10421841" y="2104493"/>
            <a:ext cx="1330606" cy="990532"/>
          </a:xfrm>
          <a:prstGeom prst="rect">
            <a:avLst/>
          </a:prstGeom>
        </p:spPr>
      </p:pic>
      <p:pic>
        <p:nvPicPr>
          <p:cNvPr id="12" name="Image 11"/>
          <p:cNvPicPr>
            <a:picLocks noChangeAspect="1"/>
          </p:cNvPicPr>
          <p:nvPr/>
        </p:nvPicPr>
        <p:blipFill>
          <a:blip r:embed="rId3">
            <a:clrChange>
              <a:clrFrom>
                <a:srgbClr val="FFFFFF"/>
              </a:clrFrom>
              <a:clrTo>
                <a:srgbClr val="FFFFFF">
                  <a:alpha val="0"/>
                </a:srgbClr>
              </a:clrTo>
            </a:clrChange>
          </a:blip>
          <a:stretch>
            <a:fillRect/>
          </a:stretch>
        </p:blipFill>
        <p:spPr>
          <a:xfrm>
            <a:off x="10119360" y="3234690"/>
            <a:ext cx="1154430" cy="1154430"/>
          </a:xfrm>
          <a:prstGeom prst="rect">
            <a:avLst/>
          </a:prstGeom>
        </p:spPr>
      </p:pic>
      <p:sp>
        <p:nvSpPr>
          <p:cNvPr id="13" name="ZoneTexte 12"/>
          <p:cNvSpPr txBox="1"/>
          <p:nvPr/>
        </p:nvSpPr>
        <p:spPr>
          <a:xfrm>
            <a:off x="10355580" y="4446270"/>
            <a:ext cx="960120" cy="830997"/>
          </a:xfrm>
          <a:prstGeom prst="rect">
            <a:avLst/>
          </a:prstGeom>
          <a:noFill/>
        </p:spPr>
        <p:txBody>
          <a:bodyPr wrap="square" rtlCol="0">
            <a:spAutoFit/>
          </a:bodyPr>
          <a:lstStyle/>
          <a:p>
            <a:r>
              <a:rPr lang="fr-FR" sz="4800" dirty="0" smtClean="0">
                <a:solidFill>
                  <a:schemeClr val="tx2">
                    <a:lumMod val="50000"/>
                  </a:schemeClr>
                </a:solidFill>
                <a:latin typeface="Bell MT" panose="02020503060305020303" pitchFamily="18" charset="0"/>
              </a:rPr>
              <a:t>%</a:t>
            </a:r>
            <a:endParaRPr lang="en-GB" sz="4800" dirty="0">
              <a:solidFill>
                <a:schemeClr val="tx2">
                  <a:lumMod val="50000"/>
                </a:schemeClr>
              </a:solidFill>
              <a:latin typeface="Bell MT" panose="02020503060305020303" pitchFamily="18" charset="0"/>
            </a:endParaRPr>
          </a:p>
        </p:txBody>
      </p:sp>
    </p:spTree>
    <p:extLst>
      <p:ext uri="{BB962C8B-B14F-4D97-AF65-F5344CB8AC3E}">
        <p14:creationId xmlns:p14="http://schemas.microsoft.com/office/powerpoint/2010/main" val="16191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88018" y="6500993"/>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TPE : traitement post-exposition</a:t>
            </a:r>
            <a:endParaRPr lang="fr-FR" sz="2400" b="1" dirty="0">
              <a:latin typeface="Baskerville Old Face" panose="02020602080505020303" pitchFamily="18" charset="0"/>
            </a:endParaRPr>
          </a:p>
        </p:txBody>
      </p:sp>
      <p:sp>
        <p:nvSpPr>
          <p:cNvPr id="11" name="Rectangle 10"/>
          <p:cNvSpPr/>
          <p:nvPr/>
        </p:nvSpPr>
        <p:spPr>
          <a:xfrm>
            <a:off x="266297" y="2043310"/>
            <a:ext cx="11043387" cy="3170099"/>
          </a:xfrm>
          <a:prstGeom prst="rect">
            <a:avLst/>
          </a:prstGeom>
        </p:spPr>
        <p:txBody>
          <a:bodyPr wrap="square">
            <a:spAutoFit/>
          </a:bodyPr>
          <a:lstStyle/>
          <a:p>
            <a:pPr marL="285750" indent="-285750">
              <a:buFont typeface="Wingdings" panose="05000000000000000000" pitchFamily="2" charset="2"/>
              <a:buChar char="§"/>
            </a:pPr>
            <a:r>
              <a:rPr lang="fr-FR" sz="2000" dirty="0" smtClean="0">
                <a:latin typeface="Bell MT" panose="02020503060305020303" pitchFamily="18" charset="0"/>
              </a:rPr>
              <a:t> Trithérapie </a:t>
            </a:r>
            <a:r>
              <a:rPr lang="fr-FR" sz="2000" dirty="0">
                <a:latin typeface="Bell MT" panose="02020503060305020303" pitchFamily="18" charset="0"/>
              </a:rPr>
              <a:t>anti VIH administrée après une prise de risque. </a:t>
            </a:r>
            <a:endParaRPr lang="fr-FR" sz="2000" dirty="0" smtClean="0">
              <a:latin typeface="Bell MT" panose="02020503060305020303" pitchFamily="18" charset="0"/>
            </a:endParaRP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endParaRPr lang="fr-FR" sz="2000" dirty="0" smtClean="0">
              <a:latin typeface="Bell MT" panose="02020503060305020303" pitchFamily="18" charset="0"/>
            </a:endParaRP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Le </a:t>
            </a:r>
            <a:r>
              <a:rPr lang="fr-FR" sz="2000" dirty="0">
                <a:latin typeface="Bell MT" panose="02020503060305020303" pitchFamily="18" charset="0"/>
              </a:rPr>
              <a:t>TPE doit être pris pendant 1 mois et doit être débuté au plus tard dans les 48 h après le risque</a:t>
            </a:r>
            <a:r>
              <a:rPr lang="fr-FR" sz="2000" dirty="0" smtClean="0">
                <a:latin typeface="Bell MT" panose="02020503060305020303" pitchFamily="18" charset="0"/>
              </a:rPr>
              <a:t>.</a:t>
            </a:r>
          </a:p>
          <a:p>
            <a:endParaRPr lang="fr-FR" sz="2000" dirty="0" smtClean="0">
              <a:latin typeface="Bell MT" panose="02020503060305020303" pitchFamily="18" charset="0"/>
            </a:endParaRPr>
          </a:p>
          <a:p>
            <a:endParaRPr lang="fr-FR" sz="2000" dirty="0">
              <a:latin typeface="Bell MT" panose="02020503060305020303" pitchFamily="18" charset="0"/>
            </a:endParaRPr>
          </a:p>
          <a:p>
            <a:endParaRPr lang="fr-FR" sz="2000" dirty="0" smtClean="0">
              <a:latin typeface="Bell MT" panose="02020503060305020303" pitchFamily="18" charset="0"/>
            </a:endParaRPr>
          </a:p>
          <a:p>
            <a:endParaRPr lang="fr-FR" sz="2000" dirty="0" smtClean="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Test de dépistage après la fin du TPE</a:t>
            </a:r>
            <a:endParaRPr lang="en-GB" sz="2000" dirty="0">
              <a:latin typeface="Bell MT" panose="02020503060305020303" pitchFamily="18" charset="0"/>
            </a:endParaRPr>
          </a:p>
        </p:txBody>
      </p:sp>
      <p:pic>
        <p:nvPicPr>
          <p:cNvPr id="12" name="Image 11"/>
          <p:cNvPicPr>
            <a:picLocks noChangeAspect="1"/>
          </p:cNvPicPr>
          <p:nvPr/>
        </p:nvPicPr>
        <p:blipFill>
          <a:blip r:embed="rId2"/>
          <a:stretch>
            <a:fillRect/>
          </a:stretch>
        </p:blipFill>
        <p:spPr>
          <a:xfrm>
            <a:off x="7284006" y="1763465"/>
            <a:ext cx="1109223" cy="825730"/>
          </a:xfrm>
          <a:prstGeom prst="rect">
            <a:avLst/>
          </a:prstGeom>
        </p:spPr>
      </p:pic>
      <p:pic>
        <p:nvPicPr>
          <p:cNvPr id="13" name="Image 12"/>
          <p:cNvPicPr>
            <a:picLocks noChangeAspect="1"/>
          </p:cNvPicPr>
          <p:nvPr/>
        </p:nvPicPr>
        <p:blipFill>
          <a:blip r:embed="rId3"/>
          <a:stretch>
            <a:fillRect/>
          </a:stretch>
        </p:blipFill>
        <p:spPr>
          <a:xfrm>
            <a:off x="11125022" y="3025544"/>
            <a:ext cx="771803" cy="812211"/>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4405">
            <a:off x="4980432" y="4660992"/>
            <a:ext cx="1073859" cy="586060"/>
          </a:xfrm>
          <a:prstGeom prst="rect">
            <a:avLst/>
          </a:prstGeom>
        </p:spPr>
      </p:pic>
    </p:spTree>
    <p:extLst>
      <p:ext uri="{BB962C8B-B14F-4D97-AF65-F5344CB8AC3E}">
        <p14:creationId xmlns:p14="http://schemas.microsoft.com/office/powerpoint/2010/main" val="31040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871" y="1256490"/>
            <a:ext cx="11689976" cy="4355038"/>
          </a:xfrm>
          <a:prstGeom prst="rect">
            <a:avLst/>
          </a:prstGeom>
        </p:spPr>
        <p:txBody>
          <a:bodyPr wrap="square">
            <a:spAutoFit/>
          </a:bodyPr>
          <a:lstStyle/>
          <a:p>
            <a:pPr>
              <a:defRPr/>
            </a:pPr>
            <a:r>
              <a:rPr lang="fr-FR" dirty="0">
                <a:latin typeface="Bell MT" panose="02020503060305020303" pitchFamily="18" charset="0"/>
              </a:rPr>
              <a:t>Le VIH est</a:t>
            </a:r>
            <a:r>
              <a:rPr lang="fr-FR" b="1" dirty="0">
                <a:latin typeface="Bell MT" panose="02020503060305020303" pitchFamily="18" charset="0"/>
              </a:rPr>
              <a:t> un </a:t>
            </a:r>
            <a:r>
              <a:rPr lang="fr-FR" b="1" dirty="0" smtClean="0">
                <a:latin typeface="Bell MT" panose="02020503060305020303" pitchFamily="18" charset="0"/>
              </a:rPr>
              <a:t>rétrovirus : </a:t>
            </a:r>
            <a:r>
              <a:rPr lang="fr-FR" sz="1600" b="1" i="1" dirty="0" smtClean="0">
                <a:latin typeface="Bell MT" panose="02020503060305020303" pitchFamily="18" charset="0"/>
              </a:rPr>
              <a:t>v</a:t>
            </a:r>
            <a:r>
              <a:rPr lang="fr-FR" sz="1600" i="1" dirty="0" smtClean="0">
                <a:latin typeface="Bell MT" panose="02020503060305020303" pitchFamily="18" charset="0"/>
              </a:rPr>
              <a:t>irus </a:t>
            </a:r>
            <a:r>
              <a:rPr lang="fr-FR" sz="1600" i="1" dirty="0">
                <a:latin typeface="Bell MT" panose="02020503060305020303" pitchFamily="18" charset="0"/>
              </a:rPr>
              <a:t>dont le génome est constitué d’ARN : copié en ADN, il s’insère dans le génome de la cellule </a:t>
            </a:r>
            <a:r>
              <a:rPr lang="fr-FR" sz="1600" i="1" dirty="0" smtClean="0">
                <a:latin typeface="Bell MT" panose="02020503060305020303" pitchFamily="18" charset="0"/>
              </a:rPr>
              <a:t>infectée</a:t>
            </a:r>
          </a:p>
          <a:p>
            <a:pPr>
              <a:defRPr/>
            </a:pPr>
            <a:endParaRPr lang="fr-FR" sz="1600" i="1" dirty="0">
              <a:latin typeface="Bell MT" panose="02020503060305020303" pitchFamily="18" charset="0"/>
            </a:endParaRPr>
          </a:p>
          <a:p>
            <a:pPr marL="285750" indent="-285750">
              <a:lnSpc>
                <a:spcPct val="150000"/>
              </a:lnSpc>
              <a:buFont typeface="Arial" panose="020B0604020202020204" pitchFamily="34" charset="0"/>
              <a:buChar char="•"/>
            </a:pPr>
            <a:r>
              <a:rPr lang="fr-FR" b="1" dirty="0">
                <a:latin typeface="Bell MT" panose="02020503060305020303" pitchFamily="18" charset="0"/>
              </a:rPr>
              <a:t>C</a:t>
            </a:r>
            <a:r>
              <a:rPr lang="fr-FR" b="1" dirty="0" smtClean="0">
                <a:latin typeface="Bell MT" panose="02020503060305020303" pitchFamily="18" charset="0"/>
              </a:rPr>
              <a:t>olonise </a:t>
            </a:r>
            <a:r>
              <a:rPr lang="fr-FR" b="1" dirty="0">
                <a:latin typeface="Bell MT" panose="02020503060305020303" pitchFamily="18" charset="0"/>
              </a:rPr>
              <a:t>des cellules immunitaires présentant le marqueur CD4 à leur surface </a:t>
            </a:r>
            <a:endParaRPr lang="fr-FR" dirty="0" smtClean="0">
              <a:latin typeface="Bell MT" panose="02020503060305020303" pitchFamily="18" charset="0"/>
            </a:endParaRPr>
          </a:p>
          <a:p>
            <a:pPr marL="285750" indent="-285750">
              <a:lnSpc>
                <a:spcPct val="150000"/>
              </a:lnSpc>
              <a:buFont typeface="Arial" panose="020B0604020202020204" pitchFamily="34" charset="0"/>
              <a:buChar char="•"/>
            </a:pPr>
            <a:r>
              <a:rPr lang="fr-FR" dirty="0" smtClean="0">
                <a:latin typeface="Bell MT" panose="02020503060305020303" pitchFamily="18" charset="0"/>
              </a:rPr>
              <a:t>Principalement </a:t>
            </a:r>
            <a:r>
              <a:rPr lang="fr-FR" dirty="0">
                <a:latin typeface="Bell MT" panose="02020503060305020303" pitchFamily="18" charset="0"/>
              </a:rPr>
              <a:t>(mais pas exclusivement) les </a:t>
            </a:r>
            <a:r>
              <a:rPr lang="fr-FR" b="1" dirty="0">
                <a:latin typeface="Bell MT" panose="02020503060305020303" pitchFamily="18" charset="0"/>
              </a:rPr>
              <a:t>lymphocytes T </a:t>
            </a:r>
            <a:r>
              <a:rPr lang="fr-FR" b="1" dirty="0" smtClean="0">
                <a:latin typeface="Bell MT" panose="02020503060305020303" pitchFamily="18" charset="0"/>
              </a:rPr>
              <a:t>CD4</a:t>
            </a:r>
            <a:r>
              <a:rPr lang="fr-FR" dirty="0" smtClean="0">
                <a:latin typeface="Bell MT" panose="02020503060305020303" pitchFamily="18" charset="0"/>
              </a:rPr>
              <a:t> </a:t>
            </a:r>
          </a:p>
          <a:p>
            <a:pPr marL="285750" indent="-285750">
              <a:lnSpc>
                <a:spcPct val="150000"/>
              </a:lnSpc>
              <a:buFont typeface="Arial" panose="020B0604020202020204" pitchFamily="34" charset="0"/>
              <a:buChar char="•"/>
            </a:pPr>
            <a:r>
              <a:rPr lang="fr-FR" dirty="0" smtClean="0">
                <a:latin typeface="Bell MT" panose="02020503060305020303" pitchFamily="18" charset="0"/>
              </a:rPr>
              <a:t>T CD4 = moyen </a:t>
            </a:r>
            <a:r>
              <a:rPr lang="fr-FR" dirty="0">
                <a:latin typeface="Bell MT" panose="02020503060305020303" pitchFamily="18" charset="0"/>
              </a:rPr>
              <a:t>de se répliquer et de se diffuser dans l’organisme. </a:t>
            </a:r>
            <a:endParaRPr lang="fr-FR" dirty="0" smtClean="0">
              <a:latin typeface="Bell MT" panose="02020503060305020303" pitchFamily="18" charset="0"/>
            </a:endParaRPr>
          </a:p>
          <a:p>
            <a:pPr marL="285750" indent="-285750">
              <a:lnSpc>
                <a:spcPct val="150000"/>
              </a:lnSpc>
              <a:buFont typeface="Arial" panose="020B0604020202020204" pitchFamily="34" charset="0"/>
              <a:buChar char="•"/>
            </a:pPr>
            <a:r>
              <a:rPr lang="fr-FR" dirty="0" smtClean="0">
                <a:latin typeface="Bell MT" panose="02020503060305020303" pitchFamily="18" charset="0"/>
              </a:rPr>
              <a:t>Il </a:t>
            </a:r>
            <a:r>
              <a:rPr lang="fr-FR" dirty="0">
                <a:latin typeface="Bell MT" panose="02020503060305020303" pitchFamily="18" charset="0"/>
              </a:rPr>
              <a:t>s’accumule dans ces cellules et forme en </a:t>
            </a:r>
            <a:r>
              <a:rPr lang="fr-FR" dirty="0" smtClean="0">
                <a:latin typeface="Bell MT" panose="02020503060305020303" pitchFamily="18" charset="0"/>
              </a:rPr>
              <a:t>quelques dizaines d’heures, </a:t>
            </a:r>
            <a:r>
              <a:rPr lang="fr-FR" b="1" dirty="0">
                <a:latin typeface="Bell MT" panose="02020503060305020303" pitchFamily="18" charset="0"/>
              </a:rPr>
              <a:t>des réservoirs de virus latents</a:t>
            </a:r>
            <a:r>
              <a:rPr lang="fr-FR" dirty="0">
                <a:latin typeface="Bell MT" panose="02020503060305020303" pitchFamily="18" charset="0"/>
              </a:rPr>
              <a:t>. </a:t>
            </a:r>
            <a:endParaRPr lang="fr-FR" dirty="0" smtClean="0">
              <a:latin typeface="Bell MT" panose="02020503060305020303" pitchFamily="18" charset="0"/>
            </a:endParaRPr>
          </a:p>
          <a:p>
            <a:pPr marL="285750" indent="-285750">
              <a:lnSpc>
                <a:spcPct val="150000"/>
              </a:lnSpc>
              <a:buFont typeface="Arial" panose="020B0604020202020204" pitchFamily="34" charset="0"/>
              <a:buChar char="•"/>
            </a:pPr>
            <a:r>
              <a:rPr lang="fr-FR" dirty="0" smtClean="0">
                <a:latin typeface="Bell MT" panose="02020503060305020303" pitchFamily="18" charset="0"/>
              </a:rPr>
              <a:t>Ces </a:t>
            </a:r>
            <a:r>
              <a:rPr lang="fr-FR" b="1" dirty="0">
                <a:latin typeface="Bell MT" panose="02020503060305020303" pitchFamily="18" charset="0"/>
              </a:rPr>
              <a:t>réservoirs persistent à vie. </a:t>
            </a:r>
            <a:endParaRPr lang="fr-FR" b="1" dirty="0" smtClean="0">
              <a:latin typeface="Bell MT" panose="02020503060305020303" pitchFamily="18" charset="0"/>
            </a:endParaRPr>
          </a:p>
          <a:p>
            <a:endParaRPr lang="fr-FR" dirty="0">
              <a:latin typeface="Bell MT" panose="02020503060305020303" pitchFamily="18" charset="0"/>
            </a:endParaRPr>
          </a:p>
          <a:p>
            <a:endParaRPr lang="fr-FR" dirty="0" smtClean="0">
              <a:latin typeface="Bell MT" panose="02020503060305020303" pitchFamily="18" charset="0"/>
            </a:endParaRPr>
          </a:p>
          <a:p>
            <a:r>
              <a:rPr lang="fr-FR" dirty="0" smtClean="0">
                <a:latin typeface="Bell MT" panose="02020503060305020303" pitchFamily="18" charset="0"/>
              </a:rPr>
              <a:t>Le </a:t>
            </a:r>
            <a:r>
              <a:rPr lang="fr-FR" dirty="0">
                <a:latin typeface="Bell MT" panose="02020503060305020303" pitchFamily="18" charset="0"/>
              </a:rPr>
              <a:t>virus entraîne la </a:t>
            </a:r>
            <a:r>
              <a:rPr lang="fr-FR" b="1" dirty="0">
                <a:latin typeface="Bell MT" panose="02020503060305020303" pitchFamily="18" charset="0"/>
              </a:rPr>
              <a:t>disparition des lymphocytes T CD4 nécessaires au bon fonctionnement du système immunitaire</a:t>
            </a:r>
            <a:r>
              <a:rPr lang="fr-FR" dirty="0" smtClean="0">
                <a:latin typeface="Bell MT" panose="02020503060305020303" pitchFamily="18" charset="0"/>
              </a:rPr>
              <a:t>.</a:t>
            </a:r>
          </a:p>
          <a:p>
            <a:endParaRPr lang="fr-FR" dirty="0">
              <a:latin typeface="Bell MT" panose="02020503060305020303" pitchFamily="18" charset="0"/>
            </a:endParaRPr>
          </a:p>
          <a:p>
            <a:r>
              <a:rPr lang="fr-FR" dirty="0" smtClean="0">
                <a:latin typeface="Bell MT" panose="02020503060305020303" pitchFamily="18" charset="0"/>
                <a:sym typeface="Wingdings" panose="05000000000000000000" pitchFamily="2" charset="2"/>
              </a:rPr>
              <a:t> S</a:t>
            </a:r>
            <a:r>
              <a:rPr lang="fr-FR" dirty="0" smtClean="0">
                <a:latin typeface="Bell MT" panose="02020503060305020303" pitchFamily="18" charset="0"/>
              </a:rPr>
              <a:t>ensibilité </a:t>
            </a:r>
            <a:r>
              <a:rPr lang="fr-FR" dirty="0">
                <a:latin typeface="Bell MT" panose="02020503060305020303" pitchFamily="18" charset="0"/>
              </a:rPr>
              <a:t>accrue aux infections et à certains cancers</a:t>
            </a:r>
            <a:r>
              <a:rPr lang="fr-FR" dirty="0" smtClean="0">
                <a:latin typeface="Bell MT" panose="02020503060305020303" pitchFamily="18" charset="0"/>
              </a:rPr>
              <a:t>,</a:t>
            </a:r>
          </a:p>
          <a:p>
            <a:r>
              <a:rPr lang="fr-FR" dirty="0" smtClean="0">
                <a:latin typeface="Bell MT" panose="02020503060305020303" pitchFamily="18" charset="0"/>
                <a:sym typeface="Wingdings" panose="05000000000000000000" pitchFamily="2" charset="2"/>
              </a:rPr>
              <a:t></a:t>
            </a:r>
            <a:r>
              <a:rPr lang="fr-FR" dirty="0" smtClean="0">
                <a:latin typeface="Bell MT" panose="02020503060305020303" pitchFamily="18" charset="0"/>
              </a:rPr>
              <a:t> </a:t>
            </a:r>
            <a:r>
              <a:rPr lang="fr-FR" dirty="0">
                <a:latin typeface="Bell MT" panose="02020503060305020303" pitchFamily="18" charset="0"/>
              </a:rPr>
              <a:t>La sévérité de la maladie s’évalue entre autre par la quantité de cellules CD4 restantes dans l’organisme. </a:t>
            </a: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a:t>
            </a:r>
            <a:r>
              <a:rPr lang="fr-FR" sz="2400" b="1" dirty="0" smtClean="0">
                <a:latin typeface="Baskerville Old Face" panose="02020602080505020303" pitchFamily="18" charset="0"/>
              </a:rPr>
              <a:t>du CM2</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1290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fade">
                                      <p:cBhvr>
                                        <p:cTn id="37" dur="500"/>
                                        <p:tgtEl>
                                          <p:spTgt spid="4">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fade">
                                      <p:cBhvr>
                                        <p:cTn id="4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456497" y="708399"/>
            <a:ext cx="3324151" cy="1784544"/>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Lien utile</a:t>
            </a:r>
            <a:endParaRPr lang="fr-FR" sz="2400" b="1" dirty="0">
              <a:latin typeface="Baskerville Old Face" panose="02020602080505020303" pitchFamily="18" charset="0"/>
            </a:endParaRPr>
          </a:p>
        </p:txBody>
      </p:sp>
      <p:sp>
        <p:nvSpPr>
          <p:cNvPr id="6" name="ZoneTexte 5"/>
          <p:cNvSpPr txBox="1"/>
          <p:nvPr/>
        </p:nvSpPr>
        <p:spPr>
          <a:xfrm>
            <a:off x="336884" y="2916455"/>
            <a:ext cx="10443411" cy="3693319"/>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Sida et VIH: à quand la guérison ?</a:t>
            </a:r>
          </a:p>
          <a:p>
            <a:pPr marL="285750" indent="-285750">
              <a:buFont typeface="Wingdings" panose="05000000000000000000" pitchFamily="2" charset="2"/>
              <a:buChar char="§"/>
            </a:pPr>
            <a:r>
              <a:rPr lang="fr-FR" dirty="0">
                <a:latin typeface="Bell MT" panose="02020503060305020303" pitchFamily="18" charset="0"/>
              </a:rPr>
              <a:t>VIH : redonner les moyens à l’organisme de vaincre le </a:t>
            </a:r>
            <a:r>
              <a:rPr lang="fr-FR" dirty="0" err="1">
                <a:latin typeface="Bell MT" panose="02020503060305020303" pitchFamily="18" charset="0"/>
              </a:rPr>
              <a:t>virusLe</a:t>
            </a:r>
            <a:r>
              <a:rPr lang="fr-FR" dirty="0">
                <a:latin typeface="Bell MT" panose="02020503060305020303" pitchFamily="18" charset="0"/>
              </a:rPr>
              <a:t> VIH‑1 contourne un mécanisme de résistance de la réponse immunitaire</a:t>
            </a:r>
          </a:p>
          <a:p>
            <a:pPr marL="285750" indent="-285750">
              <a:buFont typeface="Wingdings" panose="05000000000000000000" pitchFamily="2" charset="2"/>
              <a:buChar char="§"/>
            </a:pPr>
            <a:r>
              <a:rPr lang="fr-FR" dirty="0">
                <a:latin typeface="Bell MT" panose="02020503060305020303" pitchFamily="18" charset="0"/>
              </a:rPr>
              <a:t>VIH : de nouveaux traitements efficaces, mais un diagnostic encore trop tardif</a:t>
            </a:r>
          </a:p>
          <a:p>
            <a:pPr marL="285750" indent="-285750">
              <a:buFont typeface="Wingdings" panose="05000000000000000000" pitchFamily="2" charset="2"/>
              <a:buChar char="§"/>
            </a:pPr>
            <a:r>
              <a:rPr lang="fr-FR" dirty="0">
                <a:latin typeface="Bell MT" panose="02020503060305020303" pitchFamily="18" charset="0"/>
              </a:rPr>
              <a:t>Le VIH induit des défauts osseux en infectant les ostéoclastes</a:t>
            </a:r>
          </a:p>
          <a:p>
            <a:pPr marL="285750" indent="-285750">
              <a:buFont typeface="Wingdings" panose="05000000000000000000" pitchFamily="2" charset="2"/>
              <a:buChar char="§"/>
            </a:pPr>
            <a:r>
              <a:rPr lang="fr-FR" dirty="0">
                <a:latin typeface="Bell MT" panose="02020503060305020303" pitchFamily="18" charset="0"/>
              </a:rPr>
              <a:t>La transmission du VIH au niveau des muqueuses mise à nue </a:t>
            </a:r>
          </a:p>
          <a:p>
            <a:pPr marL="285750" indent="-285750">
              <a:buFont typeface="Wingdings" panose="05000000000000000000" pitchFamily="2" charset="2"/>
              <a:buChar char="§"/>
            </a:pPr>
            <a:r>
              <a:rPr lang="fr-FR" dirty="0">
                <a:latin typeface="Bell MT" panose="02020503060305020303" pitchFamily="18" charset="0"/>
              </a:rPr>
              <a:t>Des « supers » lymphocytes T CD8 contribuent au contrôle naturel du VIH‑2</a:t>
            </a:r>
          </a:p>
          <a:p>
            <a:pPr marL="285750" indent="-285750">
              <a:buFont typeface="Wingdings" panose="05000000000000000000" pitchFamily="2" charset="2"/>
              <a:buChar char="§"/>
            </a:pPr>
            <a:r>
              <a:rPr lang="fr-FR" dirty="0">
                <a:latin typeface="Bell MT" panose="02020503060305020303" pitchFamily="18" charset="0"/>
              </a:rPr>
              <a:t>Comment le VIH perturbe-t-il l’activité des macrophages</a:t>
            </a:r>
          </a:p>
          <a:p>
            <a:pPr marL="285750" indent="-285750">
              <a:buFont typeface="Wingdings" panose="05000000000000000000" pitchFamily="2" charset="2"/>
              <a:buChar char="§"/>
            </a:pPr>
            <a:r>
              <a:rPr lang="fr-FR" dirty="0">
                <a:latin typeface="Bell MT" panose="02020503060305020303" pitchFamily="18" charset="0"/>
              </a:rPr>
              <a:t>VIH : démarrer le traitement antirétroviral au plus tôt</a:t>
            </a:r>
          </a:p>
          <a:p>
            <a:pPr marL="285750" indent="-285750">
              <a:buFont typeface="Wingdings" panose="05000000000000000000" pitchFamily="2" charset="2"/>
              <a:buChar char="§"/>
            </a:pPr>
            <a:r>
              <a:rPr lang="fr-FR" dirty="0">
                <a:latin typeface="Bell MT" panose="02020503060305020303" pitchFamily="18" charset="0"/>
              </a:rPr>
              <a:t>Les super lymphocytes des « VIH contrôleurs » </a:t>
            </a:r>
          </a:p>
          <a:p>
            <a:pPr marL="285750" indent="-285750">
              <a:buFont typeface="Wingdings" panose="05000000000000000000" pitchFamily="2" charset="2"/>
              <a:buChar char="§"/>
            </a:pPr>
            <a:r>
              <a:rPr lang="fr-FR" dirty="0">
                <a:latin typeface="Bell MT" panose="02020503060305020303" pitchFamily="18" charset="0"/>
              </a:rPr>
              <a:t>VIH : l’arrivée du virus chez l’hôte mieux comprise</a:t>
            </a:r>
          </a:p>
          <a:p>
            <a:pPr marL="285750" indent="-285750">
              <a:buFont typeface="Wingdings" panose="05000000000000000000" pitchFamily="2" charset="2"/>
              <a:buChar char="§"/>
            </a:pPr>
            <a:r>
              <a:rPr lang="fr-FR" dirty="0">
                <a:latin typeface="Bell MT" panose="02020503060305020303" pitchFamily="18" charset="0"/>
              </a:rPr>
              <a:t>La thérapie anti-VIH augmente le risque d’ostéoporose</a:t>
            </a:r>
            <a:endParaRPr lang="fr-FR" dirty="0" smtClean="0">
              <a:latin typeface="Bell MT" panose="02020503060305020303" pitchFamily="18" charset="0"/>
            </a:endParaRPr>
          </a:p>
          <a:p>
            <a:pPr marL="285750" indent="-285750">
              <a:buFont typeface="Wingdings" panose="05000000000000000000" pitchFamily="2" charset="2"/>
              <a:buChar char="§"/>
            </a:pPr>
            <a:endParaRPr lang="en-GB" dirty="0">
              <a:latin typeface="Bell MT" panose="02020503060305020303" pitchFamily="18" charset="0"/>
            </a:endParaRPr>
          </a:p>
        </p:txBody>
      </p:sp>
    </p:spTree>
    <p:extLst>
      <p:ext uri="{BB962C8B-B14F-4D97-AF65-F5344CB8AC3E}">
        <p14:creationId xmlns:p14="http://schemas.microsoft.com/office/powerpoint/2010/main" val="476754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latin typeface="Baskerville Old Face" panose="02020602080505020303" pitchFamily="18" charset="0"/>
              </a:rPr>
              <a:t>Rappel sur système immunitaire</a:t>
            </a:r>
            <a:endParaRPr lang="fr-FR" sz="2400" b="1" dirty="0">
              <a:latin typeface="Baskerville Old Face" panose="02020602080505020303" pitchFamily="18" charset="0"/>
            </a:endParaRPr>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0" y="6500993"/>
            <a:ext cx="2670629" cy="369332"/>
          </a:xfrm>
          <a:prstGeom prst="rect">
            <a:avLst/>
          </a:prstGeom>
          <a:noFill/>
        </p:spPr>
        <p:txBody>
          <a:bodyPr wrap="square" rtlCol="0">
            <a:spAutoFit/>
          </a:bodyPr>
          <a:lstStyle/>
          <a:p>
            <a:pPr algn="ctr"/>
            <a:r>
              <a:rPr lang="fr-FR" b="1" dirty="0" smtClean="0">
                <a:latin typeface="Bell MT" panose="02020503060305020303" pitchFamily="18" charset="0"/>
              </a:rPr>
              <a:t>Système immunitaire</a:t>
            </a:r>
            <a:endParaRPr lang="en-GB" b="1" dirty="0">
              <a:latin typeface="Bell MT" panose="02020503060305020303" pitchFamily="18" charset="0"/>
            </a:endParaRPr>
          </a:p>
        </p:txBody>
      </p:sp>
      <p:sp>
        <p:nvSpPr>
          <p:cNvPr id="16" name="ZoneTexte 15"/>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5650" y="1445513"/>
            <a:ext cx="4475988" cy="3942088"/>
          </a:xfrm>
          <a:prstGeom prst="rect">
            <a:avLst/>
          </a:prstGeom>
          <a:ln>
            <a:noFill/>
          </a:ln>
          <a:effectLst>
            <a:softEdge rad="112500"/>
          </a:effectLst>
        </p:spPr>
      </p:pic>
    </p:spTree>
    <p:extLst>
      <p:ext uri="{BB962C8B-B14F-4D97-AF65-F5344CB8AC3E}">
        <p14:creationId xmlns:p14="http://schemas.microsoft.com/office/powerpoint/2010/main" val="26571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85058" y="1906508"/>
            <a:ext cx="1085053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err="1" smtClean="0">
                <a:ln>
                  <a:noFill/>
                </a:ln>
                <a:solidFill>
                  <a:schemeClr val="tx1"/>
                </a:solidFill>
                <a:effectLst/>
                <a:latin typeface="Arial" panose="020B0604020202020204" pitchFamily="34" charset="0"/>
                <a:hlinkClick r:id="rId2"/>
              </a:rPr>
              <a:t>Accueil</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a:p>
            <a:pPr marL="800100" lvl="1" indent="-34290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err="1" smtClean="0">
                <a:ln>
                  <a:noFill/>
                </a:ln>
                <a:solidFill>
                  <a:schemeClr val="tx1"/>
                </a:solidFill>
                <a:effectLst/>
                <a:latin typeface="Arial" panose="020B0604020202020204" pitchFamily="34" charset="0"/>
              </a:rPr>
              <a:t>Mes</a:t>
            </a:r>
            <a:r>
              <a:rPr kumimoji="0" lang="en-US" altLang="en-US" sz="2000" b="0" i="0" u="none" strike="noStrike" cap="none" normalizeH="0" baseline="0" dirty="0" smtClean="0">
                <a:ln>
                  <a:noFill/>
                </a:ln>
                <a:solidFill>
                  <a:schemeClr val="tx1"/>
                </a:solidFill>
                <a:effectLst/>
                <a:latin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rPr>
              <a:t>cours</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a:p>
            <a:pPr marL="1257300" lvl="2" indent="-34290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err="1" smtClean="0">
                <a:ln>
                  <a:noFill/>
                </a:ln>
                <a:solidFill>
                  <a:schemeClr val="tx1"/>
                </a:solidFill>
                <a:effectLst/>
                <a:latin typeface="Arial" panose="020B0604020202020204" pitchFamily="34" charset="0"/>
                <a:hlinkClick r:id="rId3"/>
              </a:rPr>
              <a:t>Faculté</a:t>
            </a:r>
            <a:r>
              <a:rPr kumimoji="0" lang="en-US" altLang="en-US" sz="2000" b="0" i="0" u="none" strike="noStrike" cap="none" normalizeH="0" baseline="0" dirty="0" smtClean="0">
                <a:ln>
                  <a:noFill/>
                </a:ln>
                <a:solidFill>
                  <a:schemeClr val="tx1"/>
                </a:solidFill>
                <a:effectLst/>
                <a:latin typeface="Arial" panose="020B0604020202020204" pitchFamily="34" charset="0"/>
                <a:hlinkClick r:id="rId3"/>
              </a:rPr>
              <a:t> des Sciences et Techniques des </a:t>
            </a:r>
            <a:r>
              <a:rPr kumimoji="0" lang="en-US" altLang="en-US" sz="2000" b="0" i="0" u="none" strike="noStrike" cap="none" normalizeH="0" baseline="0" dirty="0" err="1" smtClean="0">
                <a:ln>
                  <a:noFill/>
                </a:ln>
                <a:solidFill>
                  <a:schemeClr val="tx1"/>
                </a:solidFill>
                <a:effectLst/>
                <a:latin typeface="Arial" panose="020B0604020202020204" pitchFamily="34" charset="0"/>
                <a:hlinkClick r:id="rId3"/>
              </a:rPr>
              <a:t>Activités</a:t>
            </a:r>
            <a:r>
              <a:rPr kumimoji="0" lang="en-US" altLang="en-US" sz="2000" b="0" i="0" u="none" strike="noStrike" cap="none" normalizeH="0" baseline="0" dirty="0" smtClean="0">
                <a:ln>
                  <a:noFill/>
                </a:ln>
                <a:solidFill>
                  <a:schemeClr val="tx1"/>
                </a:solidFill>
                <a:effectLst/>
                <a:latin typeface="Arial" panose="020B0604020202020204" pitchFamily="34" charset="0"/>
                <a:hlinkClick r:id="rId3"/>
              </a:rPr>
              <a:t> Physiques et </a:t>
            </a:r>
            <a:r>
              <a:rPr kumimoji="0" lang="en-US" altLang="en-US" sz="2000" b="0" i="0" u="none" strike="noStrike" cap="none" normalizeH="0" baseline="0" dirty="0" err="1" smtClean="0">
                <a:ln>
                  <a:noFill/>
                </a:ln>
                <a:solidFill>
                  <a:schemeClr val="tx1"/>
                </a:solidFill>
                <a:effectLst/>
                <a:latin typeface="Arial" panose="020B0604020202020204" pitchFamily="34" charset="0"/>
                <a:hlinkClick r:id="rId3"/>
              </a:rPr>
              <a:t>Sportives</a:t>
            </a:r>
            <a:r>
              <a:rPr kumimoji="0" lang="en-US" altLang="en-US" sz="2000" b="0" i="0" u="none" strike="noStrike" cap="none" normalizeH="0" baseline="0" dirty="0" smtClean="0">
                <a:ln>
                  <a:noFill/>
                </a:ln>
                <a:solidFill>
                  <a:schemeClr val="tx1"/>
                </a:solidFill>
                <a:effectLst/>
                <a:latin typeface="Arial" panose="020B0604020202020204" pitchFamily="34" charset="0"/>
                <a:hlinkClick r:id="rId3"/>
              </a:rPr>
              <a:t> (STAPS)</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a:p>
            <a:pPr marL="1714500" lvl="3" indent="-34290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smtClean="0">
                <a:ln>
                  <a:noFill/>
                </a:ln>
                <a:solidFill>
                  <a:schemeClr val="tx1"/>
                </a:solidFill>
                <a:effectLst/>
                <a:latin typeface="Arial" panose="020B0604020202020204" pitchFamily="34" charset="0"/>
                <a:hlinkClick r:id="rId4"/>
              </a:rPr>
              <a:t>L3</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a:p>
            <a:pPr marL="2171700" lvl="4" indent="-34290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err="1" smtClean="0">
                <a:ln>
                  <a:noFill/>
                </a:ln>
                <a:solidFill>
                  <a:schemeClr val="tx1"/>
                </a:solidFill>
                <a:effectLst/>
                <a:latin typeface="Arial" panose="020B0604020202020204" pitchFamily="34" charset="0"/>
                <a:hlinkClick r:id="rId5"/>
              </a:rPr>
              <a:t>Activité</a:t>
            </a:r>
            <a:r>
              <a:rPr kumimoji="0" lang="en-US" altLang="en-US" sz="2000" b="0" i="0" u="none" strike="noStrike" cap="none" normalizeH="0" baseline="0" dirty="0" smtClean="0">
                <a:ln>
                  <a:noFill/>
                </a:ln>
                <a:solidFill>
                  <a:schemeClr val="tx1"/>
                </a:solidFill>
                <a:effectLst/>
                <a:latin typeface="Arial" panose="020B0604020202020204" pitchFamily="34" charset="0"/>
                <a:hlinkClick r:id="rId5"/>
              </a:rPr>
              <a:t> Physique </a:t>
            </a:r>
            <a:r>
              <a:rPr kumimoji="0" lang="en-US" altLang="en-US" sz="2000" b="0" i="0" u="none" strike="noStrike" cap="none" normalizeH="0" baseline="0" dirty="0" err="1" smtClean="0">
                <a:ln>
                  <a:noFill/>
                </a:ln>
                <a:solidFill>
                  <a:schemeClr val="tx1"/>
                </a:solidFill>
                <a:effectLst/>
                <a:latin typeface="Arial" panose="020B0604020202020204" pitchFamily="34" charset="0"/>
                <a:hlinkClick r:id="rId5"/>
              </a:rPr>
              <a:t>Adaptée</a:t>
            </a:r>
            <a:r>
              <a:rPr kumimoji="0" lang="en-US" altLang="en-US" sz="2000" b="0" i="0" u="none" strike="noStrike" cap="none" normalizeH="0" baseline="0" dirty="0" smtClean="0">
                <a:ln>
                  <a:noFill/>
                </a:ln>
                <a:solidFill>
                  <a:schemeClr val="tx1"/>
                </a:solidFill>
                <a:effectLst/>
                <a:latin typeface="Arial" panose="020B0604020202020204" pitchFamily="34" charset="0"/>
                <a:hlinkClick r:id="rId5"/>
              </a:rPr>
              <a:t> Et Santé</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a:p>
            <a:pPr marL="2628900" lvl="5" indent="-342900" eaLnBrk="0" fontAlgn="base" hangingPunct="0">
              <a:spcBef>
                <a:spcPct val="0"/>
              </a:spcBef>
              <a:spcAft>
                <a:spcPct val="0"/>
              </a:spcAft>
              <a:buFont typeface="Wingdings" panose="05000000000000000000" pitchFamily="2" charset="2"/>
              <a:buChar char="§"/>
            </a:pPr>
            <a:r>
              <a:rPr kumimoji="0" lang="en-US" altLang="en-US" sz="2000" b="1" i="0" u="none" strike="noStrike" cap="none" normalizeH="0" baseline="0" dirty="0" smtClean="0">
                <a:ln>
                  <a:noFill/>
                </a:ln>
                <a:solidFill>
                  <a:srgbClr val="FF0000"/>
                </a:solidFill>
                <a:effectLst/>
                <a:latin typeface="Arial" panose="020B0604020202020204" pitchFamily="34" charset="0"/>
                <a:hlinkClick r:id="rId6" tooltip="CM VIH L3 APAS 2023"/>
              </a:rPr>
              <a:t>VIH L3 APAS 2023</a:t>
            </a:r>
            <a:r>
              <a:rPr kumimoji="0" lang="en-US" altLang="en-US" sz="2000" b="1" i="0" u="none" strike="noStrike" cap="none" normalizeH="0" baseline="0" dirty="0" smtClean="0">
                <a:ln>
                  <a:noFill/>
                </a:ln>
                <a:solidFill>
                  <a:srgbClr val="FF0000"/>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pic>
        <p:nvPicPr>
          <p:cNvPr id="6" name="Image 5"/>
          <p:cNvPicPr>
            <a:picLocks noChangeAspect="1"/>
          </p:cNvPicPr>
          <p:nvPr/>
        </p:nvPicPr>
        <p:blipFill>
          <a:blip r:embed="rId7"/>
          <a:stretch>
            <a:fillRect/>
          </a:stretch>
        </p:blipFill>
        <p:spPr>
          <a:xfrm>
            <a:off x="486613" y="1090582"/>
            <a:ext cx="2095411" cy="883359"/>
          </a:xfrm>
          <a:prstGeom prst="rect">
            <a:avLst/>
          </a:prstGeom>
        </p:spPr>
      </p:pic>
    </p:spTree>
    <p:extLst>
      <p:ext uri="{BB962C8B-B14F-4D97-AF65-F5344CB8AC3E}">
        <p14:creationId xmlns:p14="http://schemas.microsoft.com/office/powerpoint/2010/main" val="2257170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Recap</a:t>
            </a:r>
            <a:r>
              <a:rPr lang="fr-FR" sz="2400" b="1" dirty="0" smtClean="0">
                <a:latin typeface="Baskerville Old Face" panose="02020602080505020303" pitchFamily="18" charset="0"/>
              </a:rPr>
              <a:t> du CM2</a:t>
            </a:r>
            <a:endParaRPr lang="fr-FR" sz="2400" b="1" dirty="0">
              <a:latin typeface="Baskerville Old Face" panose="02020602080505020303" pitchFamily="18" charset="0"/>
            </a:endParaRPr>
          </a:p>
        </p:txBody>
      </p:sp>
      <p:pic>
        <p:nvPicPr>
          <p:cNvPr id="12" name="Image 11"/>
          <p:cNvPicPr>
            <a:picLocks noChangeAspect="1"/>
          </p:cNvPicPr>
          <p:nvPr/>
        </p:nvPicPr>
        <p:blipFill rotWithShape="1">
          <a:blip r:embed="rId2"/>
          <a:srcRect t="10887"/>
          <a:stretch/>
        </p:blipFill>
        <p:spPr>
          <a:xfrm>
            <a:off x="148045" y="3443159"/>
            <a:ext cx="3143794" cy="1214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p:cNvPicPr>
            <a:picLocks noChangeAspect="1"/>
          </p:cNvPicPr>
          <p:nvPr/>
        </p:nvPicPr>
        <p:blipFill>
          <a:blip r:embed="rId3"/>
          <a:stretch>
            <a:fillRect/>
          </a:stretch>
        </p:blipFill>
        <p:spPr>
          <a:xfrm>
            <a:off x="3807294" y="1682650"/>
            <a:ext cx="2760292" cy="1974950"/>
          </a:xfrm>
          <a:prstGeom prst="rect">
            <a:avLst/>
          </a:prstGeom>
        </p:spPr>
      </p:pic>
      <p:pic>
        <p:nvPicPr>
          <p:cNvPr id="14" name="Image 13"/>
          <p:cNvPicPr>
            <a:picLocks noChangeAspect="1"/>
          </p:cNvPicPr>
          <p:nvPr/>
        </p:nvPicPr>
        <p:blipFill>
          <a:blip r:embed="rId4"/>
          <a:stretch>
            <a:fillRect/>
          </a:stretch>
        </p:blipFill>
        <p:spPr>
          <a:xfrm>
            <a:off x="6255104" y="3883886"/>
            <a:ext cx="2584096" cy="1923658"/>
          </a:xfrm>
          <a:prstGeom prst="rect">
            <a:avLst/>
          </a:prstGeom>
        </p:spPr>
      </p:pic>
      <p:pic>
        <p:nvPicPr>
          <p:cNvPr id="15" name="Image 14"/>
          <p:cNvPicPr>
            <a:picLocks noChangeAspect="1"/>
          </p:cNvPicPr>
          <p:nvPr/>
        </p:nvPicPr>
        <p:blipFill rotWithShape="1">
          <a:blip r:embed="rId5"/>
          <a:srcRect r="9817" b="13858"/>
          <a:stretch/>
        </p:blipFill>
        <p:spPr>
          <a:xfrm>
            <a:off x="8753853" y="2053033"/>
            <a:ext cx="2618998" cy="2149759"/>
          </a:xfrm>
          <a:prstGeom prst="rect">
            <a:avLst/>
          </a:prstGeom>
          <a:ln>
            <a:noFill/>
          </a:ln>
          <a:effectLst>
            <a:softEdge rad="112500"/>
          </a:effectLst>
        </p:spPr>
      </p:pic>
      <p:sp>
        <p:nvSpPr>
          <p:cNvPr id="16" name="ZoneTexte 15"/>
          <p:cNvSpPr txBox="1"/>
          <p:nvPr/>
        </p:nvSpPr>
        <p:spPr>
          <a:xfrm>
            <a:off x="179832" y="3000148"/>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7" name="ZoneTexte 16"/>
          <p:cNvSpPr txBox="1"/>
          <p:nvPr/>
        </p:nvSpPr>
        <p:spPr>
          <a:xfrm>
            <a:off x="6747936" y="5586594"/>
            <a:ext cx="1613648" cy="369332"/>
          </a:xfrm>
          <a:prstGeom prst="rect">
            <a:avLst/>
          </a:prstGeom>
          <a:noFill/>
        </p:spPr>
        <p:txBody>
          <a:bodyPr wrap="square" rtlCol="0">
            <a:spAutoFit/>
          </a:bodyPr>
          <a:lstStyle/>
          <a:p>
            <a:pPr algn="ctr"/>
            <a:r>
              <a:rPr lang="fr-FR" b="1" dirty="0" smtClean="0">
                <a:latin typeface="Bell MT" panose="02020503060305020303" pitchFamily="18" charset="0"/>
              </a:rPr>
              <a:t>Traitements</a:t>
            </a:r>
            <a:endParaRPr lang="en-GB" b="1" dirty="0">
              <a:latin typeface="Bell MT" panose="02020503060305020303" pitchFamily="18" charset="0"/>
            </a:endParaRPr>
          </a:p>
        </p:txBody>
      </p:sp>
      <p:sp>
        <p:nvSpPr>
          <p:cNvPr id="18" name="ZoneTexte 17"/>
          <p:cNvSpPr txBox="1"/>
          <p:nvPr/>
        </p:nvSpPr>
        <p:spPr>
          <a:xfrm>
            <a:off x="9400040" y="1746114"/>
            <a:ext cx="1348607" cy="369332"/>
          </a:xfrm>
          <a:prstGeom prst="rect">
            <a:avLst/>
          </a:prstGeom>
          <a:noFill/>
        </p:spPr>
        <p:txBody>
          <a:bodyPr wrap="square" rtlCol="0">
            <a:spAutoFit/>
          </a:bodyPr>
          <a:lstStyle/>
          <a:p>
            <a:pPr algn="ctr"/>
            <a:r>
              <a:rPr lang="fr-FR" b="1" dirty="0" smtClean="0">
                <a:latin typeface="Bell MT" panose="02020503060305020303" pitchFamily="18" charset="0"/>
              </a:rPr>
              <a:t>Prévention</a:t>
            </a:r>
            <a:endParaRPr lang="en-GB" b="1" dirty="0">
              <a:latin typeface="Bell MT" panose="02020503060305020303" pitchFamily="18" charset="0"/>
            </a:endParaRPr>
          </a:p>
        </p:txBody>
      </p:sp>
      <p:sp>
        <p:nvSpPr>
          <p:cNvPr id="19" name="ZoneTexte 18"/>
          <p:cNvSpPr txBox="1"/>
          <p:nvPr/>
        </p:nvSpPr>
        <p:spPr>
          <a:xfrm>
            <a:off x="4518886" y="3657645"/>
            <a:ext cx="1348607" cy="369332"/>
          </a:xfrm>
          <a:prstGeom prst="rect">
            <a:avLst/>
          </a:prstGeom>
          <a:noFill/>
        </p:spPr>
        <p:txBody>
          <a:bodyPr wrap="square" rtlCol="0">
            <a:spAutoFit/>
          </a:bodyPr>
          <a:lstStyle/>
          <a:p>
            <a:pPr algn="ctr"/>
            <a:r>
              <a:rPr lang="fr-FR" b="1" dirty="0" smtClean="0">
                <a:latin typeface="Bell MT" panose="02020503060305020303" pitchFamily="18" charset="0"/>
              </a:rPr>
              <a:t>VIH à Sida</a:t>
            </a:r>
            <a:endParaRPr lang="en-GB" b="1" dirty="0">
              <a:latin typeface="Bell MT" panose="02020503060305020303" pitchFamily="18" charset="0"/>
            </a:endParaRPr>
          </a:p>
        </p:txBody>
      </p:sp>
    </p:spTree>
    <p:extLst>
      <p:ext uri="{BB962C8B-B14F-4D97-AF65-F5344CB8AC3E}">
        <p14:creationId xmlns:p14="http://schemas.microsoft.com/office/powerpoint/2010/main" val="169919669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Rappel sur système immunitaire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556591" y="2981739"/>
            <a:ext cx="1587455" cy="1354196"/>
          </a:xfrm>
          <a:prstGeom prst="rect">
            <a:avLst/>
          </a:prstGeom>
        </p:spPr>
      </p:pic>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0" y="6500993"/>
            <a:ext cx="2670629" cy="369332"/>
          </a:xfrm>
          <a:prstGeom prst="rect">
            <a:avLst/>
          </a:prstGeom>
          <a:noFill/>
        </p:spPr>
        <p:txBody>
          <a:bodyPr wrap="square" rtlCol="0">
            <a:spAutoFit/>
          </a:bodyPr>
          <a:lstStyle/>
          <a:p>
            <a:pPr algn="ctr"/>
            <a:r>
              <a:rPr lang="fr-FR" b="1" dirty="0" smtClean="0">
                <a:latin typeface="Bell MT" panose="02020503060305020303" pitchFamily="18" charset="0"/>
              </a:rPr>
              <a:t>Système immunitaire</a:t>
            </a:r>
            <a:endParaRPr lang="en-GB" b="1" dirty="0">
              <a:latin typeface="Bell MT" panose="02020503060305020303" pitchFamily="18" charset="0"/>
            </a:endParaRPr>
          </a:p>
        </p:txBody>
      </p:sp>
      <p:sp>
        <p:nvSpPr>
          <p:cNvPr id="16" name="ZoneTexte 15"/>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11" name="Image 10"/>
          <p:cNvPicPr>
            <a:picLocks noChangeAspect="1"/>
          </p:cNvPicPr>
          <p:nvPr/>
        </p:nvPicPr>
        <p:blipFill>
          <a:blip r:embed="rId4"/>
          <a:stretch>
            <a:fillRect/>
          </a:stretch>
        </p:blipFill>
        <p:spPr>
          <a:xfrm>
            <a:off x="2179595" y="2221084"/>
            <a:ext cx="9707330" cy="2095792"/>
          </a:xfrm>
          <a:prstGeom prst="rect">
            <a:avLst/>
          </a:prstGeom>
        </p:spPr>
      </p:pic>
      <p:sp>
        <p:nvSpPr>
          <p:cNvPr id="3" name="Rectangle 2"/>
          <p:cNvSpPr/>
          <p:nvPr/>
        </p:nvSpPr>
        <p:spPr>
          <a:xfrm>
            <a:off x="3558009" y="5050274"/>
            <a:ext cx="4915961" cy="646331"/>
          </a:xfrm>
          <a:prstGeom prst="rect">
            <a:avLst/>
          </a:prstGeom>
        </p:spPr>
        <p:txBody>
          <a:bodyPr wrap="none">
            <a:spAutoFit/>
          </a:bodyPr>
          <a:lstStyle/>
          <a:p>
            <a:r>
              <a:rPr lang="en-GB" dirty="0">
                <a:hlinkClick r:id="rId5"/>
              </a:rPr>
              <a:t>https://</a:t>
            </a:r>
            <a:r>
              <a:rPr lang="en-GB" dirty="0" smtClean="0">
                <a:hlinkClick r:id="rId5"/>
              </a:rPr>
              <a:t>www.youtube.com/watch?v=PSRJfaAYkW4</a:t>
            </a:r>
            <a:endParaRPr lang="en-GB" dirty="0" smtClean="0"/>
          </a:p>
          <a:p>
            <a:endParaRPr lang="en-GB" dirty="0"/>
          </a:p>
        </p:txBody>
      </p:sp>
    </p:spTree>
    <p:extLst>
      <p:ext uri="{BB962C8B-B14F-4D97-AF65-F5344CB8AC3E}">
        <p14:creationId xmlns:p14="http://schemas.microsoft.com/office/powerpoint/2010/main" val="165117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81" y="739140"/>
            <a:ext cx="8054849" cy="3615690"/>
          </a:xfrm>
          <a:prstGeom prst="rect">
            <a:avLst/>
          </a:prstGeom>
        </p:spPr>
      </p:pic>
      <p:sp>
        <p:nvSpPr>
          <p:cNvPr id="5" name="ZoneTexte 4"/>
          <p:cNvSpPr txBox="1"/>
          <p:nvPr/>
        </p:nvSpPr>
        <p:spPr>
          <a:xfrm>
            <a:off x="9166860" y="3280410"/>
            <a:ext cx="3406140" cy="646331"/>
          </a:xfrm>
          <a:prstGeom prst="rect">
            <a:avLst/>
          </a:prstGeom>
          <a:noFill/>
        </p:spPr>
        <p:txBody>
          <a:bodyPr wrap="square" rtlCol="0">
            <a:spAutoFit/>
          </a:bodyPr>
          <a:lstStyle/>
          <a:p>
            <a:pPr algn="ctr"/>
            <a:r>
              <a:rPr lang="fr-FR" b="1" dirty="0" smtClean="0">
                <a:solidFill>
                  <a:srgbClr val="C00000"/>
                </a:solidFill>
                <a:latin typeface="Bell MT" panose="02020503060305020303" pitchFamily="18" charset="0"/>
              </a:rPr>
              <a:t>B </a:t>
            </a:r>
            <a:r>
              <a:rPr lang="fr-FR" dirty="0" smtClean="0">
                <a:latin typeface="Bell MT" panose="02020503060305020303" pitchFamily="18" charset="0"/>
              </a:rPr>
              <a:t>: produisent anticorps spécifiques au pathogène</a:t>
            </a:r>
            <a:endParaRPr lang="en-GB" dirty="0">
              <a:latin typeface="Bell MT" panose="02020503060305020303" pitchFamily="18" charset="0"/>
            </a:endParaRPr>
          </a:p>
        </p:txBody>
      </p:sp>
      <p:sp>
        <p:nvSpPr>
          <p:cNvPr id="6" name="ZoneTexte 5"/>
          <p:cNvSpPr txBox="1"/>
          <p:nvPr/>
        </p:nvSpPr>
        <p:spPr>
          <a:xfrm>
            <a:off x="7787640" y="4255770"/>
            <a:ext cx="3299460" cy="646331"/>
          </a:xfrm>
          <a:prstGeom prst="rect">
            <a:avLst/>
          </a:prstGeom>
          <a:noFill/>
        </p:spPr>
        <p:txBody>
          <a:bodyPr wrap="square" rtlCol="0">
            <a:spAutoFit/>
          </a:bodyPr>
          <a:lstStyle/>
          <a:p>
            <a:pPr algn="ctr"/>
            <a:r>
              <a:rPr lang="fr-FR" b="1" dirty="0" smtClean="0">
                <a:solidFill>
                  <a:srgbClr val="C00000"/>
                </a:solidFill>
                <a:latin typeface="Bell MT" panose="02020503060305020303" pitchFamily="18" charset="0"/>
              </a:rPr>
              <a:t>T </a:t>
            </a:r>
            <a:r>
              <a:rPr lang="fr-FR" dirty="0" smtClean="0">
                <a:latin typeface="Bell MT" panose="02020503060305020303" pitchFamily="18" charset="0"/>
              </a:rPr>
              <a:t>: capable de reconnaître et détruire les cellules infectées</a:t>
            </a:r>
            <a:endParaRPr lang="en-GB" dirty="0">
              <a:latin typeface="Bell MT" panose="02020503060305020303" pitchFamily="18" charset="0"/>
            </a:endParaRPr>
          </a:p>
        </p:txBody>
      </p:sp>
      <p:sp>
        <p:nvSpPr>
          <p:cNvPr id="7" name="Rectangle 6"/>
          <p:cNvSpPr/>
          <p:nvPr/>
        </p:nvSpPr>
        <p:spPr>
          <a:xfrm>
            <a:off x="0" y="5321915"/>
            <a:ext cx="12192000" cy="646331"/>
          </a:xfrm>
          <a:prstGeom prst="rect">
            <a:avLst/>
          </a:prstGeom>
          <a:solidFill>
            <a:schemeClr val="accent1">
              <a:lumMod val="20000"/>
              <a:lumOff val="80000"/>
            </a:schemeClr>
          </a:solidFill>
        </p:spPr>
        <p:txBody>
          <a:bodyPr wrap="square">
            <a:spAutoFit/>
          </a:bodyPr>
          <a:lstStyle/>
          <a:p>
            <a:pPr algn="ctr"/>
            <a:r>
              <a:rPr lang="fr-FR" dirty="0">
                <a:latin typeface="Bell MT" panose="02020503060305020303" pitchFamily="18" charset="0"/>
              </a:rPr>
              <a:t>Les cellules </a:t>
            </a:r>
            <a:r>
              <a:rPr lang="fr-FR" b="1" dirty="0">
                <a:latin typeface="Bell MT" panose="02020503060305020303" pitchFamily="18" charset="0"/>
              </a:rPr>
              <a:t>T CD4 mémoires </a:t>
            </a:r>
            <a:r>
              <a:rPr lang="fr-FR" dirty="0">
                <a:latin typeface="Bell MT" panose="02020503060305020303" pitchFamily="18" charset="0"/>
              </a:rPr>
              <a:t>aident à la réactivation des cellules B mémoires qui se différencient alors en cellules productrices d’anticorps dirigés contre le virus</a:t>
            </a:r>
            <a:endParaRPr lang="fr-FR" dirty="0">
              <a:effectLst/>
              <a:latin typeface="Bell MT" panose="020205030603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Rappel sur système immunitaire</a:t>
            </a:r>
            <a:endParaRPr lang="fr-FR" sz="2400" b="1"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ZoneTexte 9"/>
          <p:cNvSpPr txBox="1"/>
          <p:nvPr/>
        </p:nvSpPr>
        <p:spPr>
          <a:xfrm>
            <a:off x="0" y="6500993"/>
            <a:ext cx="2670629" cy="369332"/>
          </a:xfrm>
          <a:prstGeom prst="rect">
            <a:avLst/>
          </a:prstGeom>
          <a:noFill/>
        </p:spPr>
        <p:txBody>
          <a:bodyPr wrap="square" rtlCol="0">
            <a:spAutoFit/>
          </a:bodyPr>
          <a:lstStyle/>
          <a:p>
            <a:pPr algn="ctr"/>
            <a:r>
              <a:rPr lang="fr-FR" b="1" dirty="0" smtClean="0">
                <a:latin typeface="Bell MT" panose="02020503060305020303" pitchFamily="18" charset="0"/>
              </a:rPr>
              <a:t>Système immunitaire</a:t>
            </a:r>
            <a:endParaRPr lang="en-GB" b="1" dirty="0">
              <a:latin typeface="Bell MT" panose="02020503060305020303" pitchFamily="18" charset="0"/>
            </a:endParaRPr>
          </a:p>
        </p:txBody>
      </p:sp>
      <p:sp>
        <p:nvSpPr>
          <p:cNvPr id="11" name="ZoneTexte 10"/>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
        <p:nvSpPr>
          <p:cNvPr id="2" name="Rectangle 1"/>
          <p:cNvSpPr/>
          <p:nvPr/>
        </p:nvSpPr>
        <p:spPr>
          <a:xfrm>
            <a:off x="8774723" y="3789484"/>
            <a:ext cx="720969" cy="2637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929596" y="3794102"/>
            <a:ext cx="720969" cy="2637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à coins arrondis 2"/>
          <p:cNvSpPr/>
          <p:nvPr/>
        </p:nvSpPr>
        <p:spPr>
          <a:xfrm>
            <a:off x="2026920" y="1432560"/>
            <a:ext cx="3672840" cy="975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à coins arrondis 14"/>
          <p:cNvSpPr/>
          <p:nvPr/>
        </p:nvSpPr>
        <p:spPr>
          <a:xfrm>
            <a:off x="5958840" y="1432560"/>
            <a:ext cx="3672840" cy="975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à coins arrondis 15"/>
          <p:cNvSpPr/>
          <p:nvPr/>
        </p:nvSpPr>
        <p:spPr>
          <a:xfrm>
            <a:off x="1356360" y="2438400"/>
            <a:ext cx="4754880" cy="19354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à coins arrondis 16"/>
          <p:cNvSpPr/>
          <p:nvPr/>
        </p:nvSpPr>
        <p:spPr>
          <a:xfrm>
            <a:off x="6187440" y="2453640"/>
            <a:ext cx="4754880" cy="190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046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2" grpId="0" animBg="1"/>
      <p:bldP spid="14" grpId="0" animBg="1"/>
      <p:bldP spid="3" grpId="0" animBg="1"/>
      <p:bldP spid="15" grpId="0" animBg="1"/>
      <p:bldP spid="16"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Rappel sur système immunitaire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556591" y="2981739"/>
            <a:ext cx="1587455" cy="1354196"/>
          </a:xfrm>
          <a:prstGeom prst="rect">
            <a:avLst/>
          </a:prstGeom>
        </p:spPr>
      </p:pic>
      <p:pic>
        <p:nvPicPr>
          <p:cNvPr id="8" name="Image 7"/>
          <p:cNvPicPr>
            <a:picLocks noChangeAspect="1"/>
          </p:cNvPicPr>
          <p:nvPr/>
        </p:nvPicPr>
        <p:blipFill>
          <a:blip r:embed="rId4"/>
          <a:stretch>
            <a:fillRect/>
          </a:stretch>
        </p:blipFill>
        <p:spPr>
          <a:xfrm>
            <a:off x="2942616" y="2160105"/>
            <a:ext cx="7178449" cy="1696278"/>
          </a:xfrm>
          <a:prstGeom prst="rect">
            <a:avLst/>
          </a:prstGeom>
        </p:spPr>
      </p:pic>
      <p:sp>
        <p:nvSpPr>
          <p:cNvPr id="13" name="Rectangle 12"/>
          <p:cNvSpPr/>
          <p:nvPr/>
        </p:nvSpPr>
        <p:spPr>
          <a:xfrm>
            <a:off x="795129" y="4894878"/>
            <a:ext cx="10972801" cy="646331"/>
          </a:xfrm>
          <a:prstGeom prst="rect">
            <a:avLst/>
          </a:prstGeom>
        </p:spPr>
        <p:txBody>
          <a:bodyPr wrap="square">
            <a:spAutoFit/>
          </a:bodyPr>
          <a:lstStyle/>
          <a:p>
            <a:r>
              <a:rPr lang="en-GB" dirty="0">
                <a:hlinkClick r:id="rId5"/>
              </a:rPr>
              <a:t>https://</a:t>
            </a:r>
            <a:r>
              <a:rPr lang="en-GB" dirty="0" smtClean="0">
                <a:hlinkClick r:id="rId5"/>
              </a:rPr>
              <a:t>www.youtube.com/watch?v=wHCJUMBKgyo&amp;list=PLYPwwTUmUyZVsK3zKg_m9tsa30DesE_iB&amp;index=2</a:t>
            </a:r>
            <a:endParaRPr lang="en-GB" dirty="0" smtClean="0"/>
          </a:p>
          <a:p>
            <a:endParaRPr lang="en-GB" dirty="0"/>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0" y="6500993"/>
            <a:ext cx="2670629" cy="369332"/>
          </a:xfrm>
          <a:prstGeom prst="rect">
            <a:avLst/>
          </a:prstGeom>
          <a:noFill/>
        </p:spPr>
        <p:txBody>
          <a:bodyPr wrap="square" rtlCol="0">
            <a:spAutoFit/>
          </a:bodyPr>
          <a:lstStyle/>
          <a:p>
            <a:pPr algn="ctr"/>
            <a:r>
              <a:rPr lang="fr-FR" b="1" dirty="0" smtClean="0">
                <a:latin typeface="Bell MT" panose="02020503060305020303" pitchFamily="18" charset="0"/>
              </a:rPr>
              <a:t>Système immunitaire</a:t>
            </a:r>
            <a:endParaRPr lang="en-GB" b="1" dirty="0">
              <a:latin typeface="Bell MT" panose="02020503060305020303" pitchFamily="18" charset="0"/>
            </a:endParaRPr>
          </a:p>
        </p:txBody>
      </p:sp>
      <p:sp>
        <p:nvSpPr>
          <p:cNvPr id="16" name="ZoneTexte 15"/>
          <p:cNvSpPr txBox="1"/>
          <p:nvPr/>
        </p:nvSpPr>
        <p:spPr>
          <a:xfrm>
            <a:off x="3332335" y="6500993"/>
            <a:ext cx="297803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Physiologie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8106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synthèse de la physiopathologie du VIH</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 name="ZoneTexte 2"/>
          <p:cNvSpPr txBox="1"/>
          <p:nvPr/>
        </p:nvSpPr>
        <p:spPr>
          <a:xfrm>
            <a:off x="0" y="6500993"/>
            <a:ext cx="225033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3332335" y="6500993"/>
            <a:ext cx="2978038" cy="369332"/>
          </a:xfrm>
          <a:prstGeom prst="rect">
            <a:avLst/>
          </a:prstGeom>
          <a:noFill/>
        </p:spPr>
        <p:txBody>
          <a:bodyPr wrap="square" rtlCol="0">
            <a:spAutoFit/>
          </a:bodyPr>
          <a:lstStyle/>
          <a:p>
            <a:pPr algn="ctr"/>
            <a:r>
              <a:rPr lang="fr-FR" b="1" dirty="0" smtClean="0">
                <a:latin typeface="Bell MT" panose="02020503060305020303" pitchFamily="18" charset="0"/>
              </a:rPr>
              <a:t>Physiologie VIH</a:t>
            </a:r>
            <a:endParaRPr lang="en-GB" b="1" dirty="0">
              <a:latin typeface="Bell MT" panose="02020503060305020303" pitchFamily="18" charset="0"/>
            </a:endParaRPr>
          </a:p>
        </p:txBody>
      </p:sp>
      <p:sp>
        <p:nvSpPr>
          <p:cNvPr id="10" name="ZoneTexte 9"/>
          <p:cNvSpPr txBox="1"/>
          <p:nvPr/>
        </p:nvSpPr>
        <p:spPr>
          <a:xfrm>
            <a:off x="7392371" y="6500993"/>
            <a:ext cx="1613648"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Traitements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88018" y="6500993"/>
            <a:ext cx="13486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Prévention</a:t>
            </a:r>
            <a:endParaRPr lang="en-GB" dirty="0">
              <a:solidFill>
                <a:schemeClr val="bg1">
                  <a:lumMod val="65000"/>
                </a:schemeClr>
              </a:solidFill>
              <a:latin typeface="Bell MT" panose="02020503060305020303" pitchFamily="18" charset="0"/>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5640" y="1533143"/>
            <a:ext cx="6728098" cy="3781807"/>
          </a:xfrm>
          <a:prstGeom prst="rect">
            <a:avLst/>
          </a:prstGeom>
          <a:ln>
            <a:noFill/>
          </a:ln>
          <a:effectLst>
            <a:softEdge rad="112500"/>
          </a:effectLst>
        </p:spPr>
      </p:pic>
    </p:spTree>
    <p:extLst>
      <p:ext uri="{BB962C8B-B14F-4D97-AF65-F5344CB8AC3E}">
        <p14:creationId xmlns:p14="http://schemas.microsoft.com/office/powerpoint/2010/main" val="138236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5504</TotalTime>
  <Words>2357</Words>
  <Application>Microsoft Office PowerPoint</Application>
  <PresentationFormat>Grand écran</PresentationFormat>
  <Paragraphs>505</Paragraphs>
  <Slides>51</Slides>
  <Notes>16</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51</vt:i4>
      </vt:variant>
    </vt:vector>
  </HeadingPairs>
  <TitlesOfParts>
    <vt:vector size="61" baseType="lpstr">
      <vt:lpstr>Arial</vt:lpstr>
      <vt:lpstr>Baskerville Old Face</vt:lpstr>
      <vt:lpstr>Bell MT</vt:lpstr>
      <vt:lpstr>Belt</vt:lpstr>
      <vt:lpstr>Calibri</vt:lpstr>
      <vt:lpstr>Calibri Light</vt:lpstr>
      <vt:lpstr>Garamond</vt:lpstr>
      <vt:lpstr>Tahoma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hognon louis</dc:creator>
  <cp:lastModifiedBy>hognon louis</cp:lastModifiedBy>
  <cp:revision>141</cp:revision>
  <dcterms:created xsi:type="dcterms:W3CDTF">2022-01-11T11:16:00Z</dcterms:created>
  <dcterms:modified xsi:type="dcterms:W3CDTF">2023-02-10T12:53:49Z</dcterms:modified>
</cp:coreProperties>
</file>