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8" r:id="rId2"/>
    <p:sldId id="289" r:id="rId3"/>
    <p:sldId id="290" r:id="rId4"/>
    <p:sldId id="292" r:id="rId5"/>
    <p:sldId id="379" r:id="rId6"/>
    <p:sldId id="293" r:id="rId7"/>
    <p:sldId id="329" r:id="rId8"/>
    <p:sldId id="371" r:id="rId9"/>
    <p:sldId id="374" r:id="rId10"/>
    <p:sldId id="369" r:id="rId11"/>
    <p:sldId id="358" r:id="rId12"/>
    <p:sldId id="353" r:id="rId13"/>
    <p:sldId id="375" r:id="rId14"/>
    <p:sldId id="297" r:id="rId15"/>
    <p:sldId id="298" r:id="rId16"/>
    <p:sldId id="300" r:id="rId17"/>
    <p:sldId id="299" r:id="rId18"/>
    <p:sldId id="302" r:id="rId19"/>
    <p:sldId id="380" r:id="rId20"/>
    <p:sldId id="376" r:id="rId21"/>
    <p:sldId id="381" r:id="rId22"/>
    <p:sldId id="372" r:id="rId23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.a." initials="NA" lastIdx="2" clrIdx="0">
    <p:extLst>
      <p:ext uri="{19B8F6BF-5375-455C-9EA6-DF929625EA0E}">
        <p15:presenceInfo xmlns:p15="http://schemas.microsoft.com/office/powerpoint/2012/main" userId="n.a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>
      <p:cViewPr varScale="1">
        <p:scale>
          <a:sx n="74" d="100"/>
          <a:sy n="74" d="100"/>
        </p:scale>
        <p:origin x="1068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0117F-950E-48FA-B063-2BB22D0676C2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F752E-61FD-4499-9138-AEE086F283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471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1ADF5-08E4-410A-91E1-7922C1942484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B8965-78A0-4169-B053-DA1CB3BEF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4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2E46-0637-4683-BB6D-D5F56B1AA30D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22C7-644E-4832-B780-00F07FC7B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20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2E46-0637-4683-BB6D-D5F56B1AA30D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22C7-644E-4832-B780-00F07FC7B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8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2E46-0637-4683-BB6D-D5F56B1AA30D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22C7-644E-4832-B780-00F07FC7B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46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2E46-0637-4683-BB6D-D5F56B1AA30D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22C7-644E-4832-B780-00F07FC7B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9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2E46-0637-4683-BB6D-D5F56B1AA30D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22C7-644E-4832-B780-00F07FC7B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78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2E46-0637-4683-BB6D-D5F56B1AA30D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22C7-644E-4832-B780-00F07FC7B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29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2E46-0637-4683-BB6D-D5F56B1AA30D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22C7-644E-4832-B780-00F07FC7B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92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2E46-0637-4683-BB6D-D5F56B1AA30D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22C7-644E-4832-B780-00F07FC7B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23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2E46-0637-4683-BB6D-D5F56B1AA30D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22C7-644E-4832-B780-00F07FC7B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22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2E46-0637-4683-BB6D-D5F56B1AA30D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22C7-644E-4832-B780-00F07FC7B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30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2E46-0637-4683-BB6D-D5F56B1AA30D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22C7-644E-4832-B780-00F07FC7B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5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2E46-0637-4683-BB6D-D5F56B1AA30D}" type="datetimeFigureOut">
              <a:rPr lang="fr-FR" smtClean="0"/>
              <a:t>09/12/2024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922C7-644E-4832-B780-00F07FC7B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51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-17674" y="-1999"/>
            <a:ext cx="9161673" cy="1126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u="sng" dirty="0"/>
              <a:t>III. Processus comptable</a:t>
            </a:r>
          </a:p>
          <a:p>
            <a:pPr algn="l"/>
            <a:r>
              <a:rPr lang="fr-FR" sz="4000" dirty="0">
                <a:sym typeface="Wingdings" panose="05000000000000000000" pitchFamily="2" charset="2"/>
              </a:rPr>
              <a:t>1. Aperçu général du processus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26717" y="1268760"/>
            <a:ext cx="83818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Norme comptable : </a:t>
            </a:r>
          </a:p>
          <a:p>
            <a:r>
              <a:rPr lang="fr-FR" sz="2200" dirty="0"/>
              <a:t>Article 123-12 du</a:t>
            </a:r>
            <a:r>
              <a:rPr lang="fr-FR" sz="2200" b="1" dirty="0"/>
              <a:t> code de commerce </a:t>
            </a:r>
            <a:r>
              <a:rPr lang="fr-FR" sz="2200" dirty="0"/>
              <a:t>impose à toute personne physique ou morale : </a:t>
            </a:r>
          </a:p>
          <a:p>
            <a:pPr marL="742950" lvl="1" indent="-285750">
              <a:buFontTx/>
              <a:buChar char="-"/>
            </a:pPr>
            <a:r>
              <a:rPr lang="fr-FR" altLang="fr-FR" sz="1600" dirty="0"/>
              <a:t>De procéder à l’enregistrement comptable des </a:t>
            </a:r>
            <a:r>
              <a:rPr lang="fr-FR" altLang="fr-FR" sz="1600" b="1" dirty="0"/>
              <a:t>mouvements affectant le patrimoine </a:t>
            </a:r>
            <a:r>
              <a:rPr lang="fr-FR" altLang="fr-FR" sz="1600" dirty="0"/>
              <a:t>de son entreprise</a:t>
            </a:r>
          </a:p>
          <a:p>
            <a:pPr marL="742950" lvl="1" indent="-285750">
              <a:buFontTx/>
              <a:buChar char="-"/>
            </a:pPr>
            <a:r>
              <a:rPr lang="fr-FR" altLang="fr-FR" sz="1600" dirty="0"/>
              <a:t>De contrôler par </a:t>
            </a:r>
            <a:r>
              <a:rPr lang="fr-FR" altLang="fr-FR" sz="1600" b="1" dirty="0"/>
              <a:t>inventaire au moins une fois tous les 12 mois</a:t>
            </a:r>
            <a:r>
              <a:rPr lang="fr-FR" altLang="fr-FR" sz="1600" dirty="0"/>
              <a:t>, l’existence et la valeur des éléments actifs et passifs du patrimoine</a:t>
            </a:r>
          </a:p>
          <a:p>
            <a:pPr marL="742950" lvl="1" indent="-285750">
              <a:buFontTx/>
              <a:buChar char="-"/>
            </a:pPr>
            <a:r>
              <a:rPr lang="fr-FR" altLang="fr-FR" sz="1600" dirty="0"/>
              <a:t>Et d’établir </a:t>
            </a:r>
            <a:r>
              <a:rPr lang="fr-FR" altLang="fr-FR" sz="1600" b="1" dirty="0"/>
              <a:t>des comptes annuels </a:t>
            </a:r>
            <a:r>
              <a:rPr lang="fr-FR" altLang="fr-FR" sz="1600" dirty="0"/>
              <a:t>à la clôture de l’exercice au vu des enregistrements et de l’inventaire</a:t>
            </a:r>
          </a:p>
          <a:p>
            <a:endParaRPr lang="fr-FR" sz="2200" b="1" dirty="0"/>
          </a:p>
          <a:p>
            <a:r>
              <a:rPr lang="fr-FR" sz="2200" b="1" dirty="0"/>
              <a:t>Répercussion sur le terrain : </a:t>
            </a:r>
          </a:p>
          <a:p>
            <a:r>
              <a:rPr lang="fr-FR" sz="2200" dirty="0">
                <a:sym typeface="Wingdings" panose="05000000000000000000" pitchFamily="2" charset="2"/>
              </a:rPr>
              <a:t> Tenu d’un livre-journal et d’un grand livre (pour les commerçant : art. 123-173 du code de commerce)</a:t>
            </a:r>
          </a:p>
          <a:p>
            <a:r>
              <a:rPr lang="fr-FR" sz="2200" dirty="0">
                <a:sym typeface="Wingdings" panose="05000000000000000000" pitchFamily="2" charset="2"/>
              </a:rPr>
              <a:t>Obligation d’inventaire une fois par an. </a:t>
            </a:r>
          </a:p>
          <a:p>
            <a:r>
              <a:rPr lang="fr-FR" sz="2200" dirty="0">
                <a:sym typeface="Wingdings" panose="05000000000000000000" pitchFamily="2" charset="2"/>
              </a:rPr>
              <a:t> Etablir les états financiers</a:t>
            </a:r>
            <a:endParaRPr lang="fr-FR" sz="2200" dirty="0"/>
          </a:p>
          <a:p>
            <a:pPr marL="342900" indent="-342900">
              <a:buFont typeface="Wingdings"/>
              <a:buChar char="è"/>
            </a:pPr>
            <a:endParaRPr lang="fr-FR" sz="22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FF0000"/>
                </a:solidFill>
              </a:rPr>
              <a:t>Complété et précisé par des recommandations de l’ANC 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17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-17674" y="-1999"/>
            <a:ext cx="9161673" cy="1126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u="sng" dirty="0"/>
              <a:t>III. Processus comptable</a:t>
            </a:r>
          </a:p>
          <a:p>
            <a:pPr algn="l"/>
            <a:r>
              <a:rPr lang="fr-FR" sz="4000" dirty="0">
                <a:sym typeface="Wingdings" panose="05000000000000000000" pitchFamily="2" charset="2"/>
              </a:rPr>
              <a:t>1. Aperçu général du processus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412776"/>
            <a:ext cx="9143999" cy="594928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-17674" y="1124744"/>
            <a:ext cx="8381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/>
              <a:t>Processus comptable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r>
              <a:rPr lang="fr-FR" dirty="0"/>
              <a:t>	</a:t>
            </a:r>
            <a:endParaRPr lang="fr-FR" sz="2200" b="1" dirty="0"/>
          </a:p>
        </p:txBody>
      </p:sp>
      <p:sp>
        <p:nvSpPr>
          <p:cNvPr id="5" name="Rectangle 4"/>
          <p:cNvSpPr/>
          <p:nvPr/>
        </p:nvSpPr>
        <p:spPr>
          <a:xfrm>
            <a:off x="2267744" y="1988840"/>
            <a:ext cx="4320480" cy="64807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267744" y="2636912"/>
            <a:ext cx="4320480" cy="100811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avec coin arrondi 7"/>
          <p:cNvSpPr/>
          <p:nvPr/>
        </p:nvSpPr>
        <p:spPr>
          <a:xfrm>
            <a:off x="2267744" y="3645024"/>
            <a:ext cx="6552728" cy="742392"/>
          </a:xfrm>
          <a:prstGeom prst="round1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851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-17674" y="-1999"/>
            <a:ext cx="9161673" cy="1126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u="sng" dirty="0"/>
              <a:t>III. Processus comptable</a:t>
            </a:r>
          </a:p>
          <a:p>
            <a:pPr algn="l"/>
            <a:r>
              <a:rPr lang="fr-FR" sz="4000" dirty="0">
                <a:sym typeface="Wingdings" panose="05000000000000000000" pitchFamily="2" charset="2"/>
              </a:rPr>
              <a:t>1. Aperçu général du processus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124744"/>
            <a:ext cx="838187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/>
              <a:t>Processus comptable  (2) : la balance</a:t>
            </a:r>
          </a:p>
          <a:p>
            <a:pPr algn="just"/>
            <a:r>
              <a:rPr lang="fr-FR" sz="2200" dirty="0"/>
              <a:t>Document résumant le solde de l’intégralité des comptes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r>
              <a:rPr lang="fr-FR" dirty="0"/>
              <a:t>	</a:t>
            </a:r>
            <a:endParaRPr lang="fr-FR" sz="2200" b="1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469213"/>
              </p:ext>
            </p:extLst>
          </p:nvPr>
        </p:nvGraphicFramePr>
        <p:xfrm>
          <a:off x="265536" y="4323896"/>
          <a:ext cx="8698584" cy="2123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02782">
                  <a:extLst>
                    <a:ext uri="{9D8B030D-6E8A-4147-A177-3AD203B41FA5}">
                      <a16:colId xmlns:a16="http://schemas.microsoft.com/office/drawing/2014/main" val="3127178796"/>
                    </a:ext>
                  </a:extLst>
                </a:gridCol>
                <a:gridCol w="2196746">
                  <a:extLst>
                    <a:ext uri="{9D8B030D-6E8A-4147-A177-3AD203B41FA5}">
                      <a16:colId xmlns:a16="http://schemas.microsoft.com/office/drawing/2014/main" val="2090865480"/>
                    </a:ext>
                  </a:extLst>
                </a:gridCol>
                <a:gridCol w="1449764">
                  <a:extLst>
                    <a:ext uri="{9D8B030D-6E8A-4147-A177-3AD203B41FA5}">
                      <a16:colId xmlns:a16="http://schemas.microsoft.com/office/drawing/2014/main" val="777872010"/>
                    </a:ext>
                  </a:extLst>
                </a:gridCol>
                <a:gridCol w="1449764">
                  <a:extLst>
                    <a:ext uri="{9D8B030D-6E8A-4147-A177-3AD203B41FA5}">
                      <a16:colId xmlns:a16="http://schemas.microsoft.com/office/drawing/2014/main" val="3032579018"/>
                    </a:ext>
                  </a:extLst>
                </a:gridCol>
                <a:gridCol w="1449764">
                  <a:extLst>
                    <a:ext uri="{9D8B030D-6E8A-4147-A177-3AD203B41FA5}">
                      <a16:colId xmlns:a16="http://schemas.microsoft.com/office/drawing/2014/main" val="455832855"/>
                    </a:ext>
                  </a:extLst>
                </a:gridCol>
                <a:gridCol w="1449764">
                  <a:extLst>
                    <a:ext uri="{9D8B030D-6E8A-4147-A177-3AD203B41FA5}">
                      <a16:colId xmlns:a16="http://schemas.microsoft.com/office/drawing/2014/main" val="250960358"/>
                    </a:ext>
                  </a:extLst>
                </a:gridCol>
              </a:tblGrid>
              <a:tr h="368611">
                <a:tc>
                  <a:txBody>
                    <a:bodyPr/>
                    <a:lstStyle/>
                    <a:p>
                      <a:r>
                        <a:rPr lang="fr-FR" dirty="0"/>
                        <a:t>N° cpt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</a:t>
                      </a:r>
                      <a:r>
                        <a:rPr lang="fr-FR" baseline="0" dirty="0"/>
                        <a:t> du compte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Total débit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Total crédit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Solde débiteur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Solde créditeur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306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472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771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309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1757"/>
                  </a:ext>
                </a:extLst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36" y="1916832"/>
            <a:ext cx="9009878" cy="113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40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-17674" y="-1999"/>
            <a:ext cx="9161673" cy="1126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u="sng" dirty="0"/>
              <a:t>III. Processus comptable</a:t>
            </a:r>
          </a:p>
          <a:p>
            <a:pPr algn="l"/>
            <a:r>
              <a:rPr lang="fr-FR" sz="4000" dirty="0">
                <a:sym typeface="Wingdings" panose="05000000000000000000" pitchFamily="2" charset="2"/>
              </a:rPr>
              <a:t>1. Aperçu général du processus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124744"/>
            <a:ext cx="838187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/>
              <a:t>Processus comptable  (2) : la balance</a:t>
            </a:r>
          </a:p>
          <a:p>
            <a:pPr algn="just"/>
            <a:r>
              <a:rPr lang="fr-FR" sz="2200" dirty="0"/>
              <a:t>Document résumant le solde de l’intégralité des comptes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r>
              <a:rPr lang="fr-FR" dirty="0"/>
              <a:t>	</a:t>
            </a:r>
            <a:endParaRPr lang="fr-FR" sz="2200" b="1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72054"/>
              </p:ext>
            </p:extLst>
          </p:nvPr>
        </p:nvGraphicFramePr>
        <p:xfrm>
          <a:off x="265536" y="4323896"/>
          <a:ext cx="8698584" cy="2123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02782">
                  <a:extLst>
                    <a:ext uri="{9D8B030D-6E8A-4147-A177-3AD203B41FA5}">
                      <a16:colId xmlns:a16="http://schemas.microsoft.com/office/drawing/2014/main" val="3127178796"/>
                    </a:ext>
                  </a:extLst>
                </a:gridCol>
                <a:gridCol w="2196746">
                  <a:extLst>
                    <a:ext uri="{9D8B030D-6E8A-4147-A177-3AD203B41FA5}">
                      <a16:colId xmlns:a16="http://schemas.microsoft.com/office/drawing/2014/main" val="2090865480"/>
                    </a:ext>
                  </a:extLst>
                </a:gridCol>
                <a:gridCol w="1449764">
                  <a:extLst>
                    <a:ext uri="{9D8B030D-6E8A-4147-A177-3AD203B41FA5}">
                      <a16:colId xmlns:a16="http://schemas.microsoft.com/office/drawing/2014/main" val="777872010"/>
                    </a:ext>
                  </a:extLst>
                </a:gridCol>
                <a:gridCol w="1449764">
                  <a:extLst>
                    <a:ext uri="{9D8B030D-6E8A-4147-A177-3AD203B41FA5}">
                      <a16:colId xmlns:a16="http://schemas.microsoft.com/office/drawing/2014/main" val="3032579018"/>
                    </a:ext>
                  </a:extLst>
                </a:gridCol>
                <a:gridCol w="1449764">
                  <a:extLst>
                    <a:ext uri="{9D8B030D-6E8A-4147-A177-3AD203B41FA5}">
                      <a16:colId xmlns:a16="http://schemas.microsoft.com/office/drawing/2014/main" val="455832855"/>
                    </a:ext>
                  </a:extLst>
                </a:gridCol>
                <a:gridCol w="1449764">
                  <a:extLst>
                    <a:ext uri="{9D8B030D-6E8A-4147-A177-3AD203B41FA5}">
                      <a16:colId xmlns:a16="http://schemas.microsoft.com/office/drawing/2014/main" val="250960358"/>
                    </a:ext>
                  </a:extLst>
                </a:gridCol>
              </a:tblGrid>
              <a:tr h="368611">
                <a:tc>
                  <a:txBody>
                    <a:bodyPr/>
                    <a:lstStyle/>
                    <a:p>
                      <a:r>
                        <a:rPr lang="fr-FR" dirty="0"/>
                        <a:t>N° cpt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</a:t>
                      </a:r>
                      <a:r>
                        <a:rPr lang="fr-FR" baseline="0" dirty="0"/>
                        <a:t> du compte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∑ Débit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∑ Crédit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Solde débiteur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Solde Créditeur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306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Banque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7030A0"/>
                          </a:solidFill>
                        </a:rPr>
                        <a:t>4 000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472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6xx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Achat de 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3 000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7030A0"/>
                          </a:solidFill>
                        </a:rPr>
                        <a:t>3 000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771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7xx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Vente de 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7030A0"/>
                          </a:solidFill>
                        </a:rPr>
                        <a:t>7</a:t>
                      </a:r>
                      <a:r>
                        <a:rPr lang="fr-FR" baseline="0" dirty="0">
                          <a:solidFill>
                            <a:srgbClr val="7030A0"/>
                          </a:solidFill>
                        </a:rPr>
                        <a:t> 000</a:t>
                      </a:r>
                      <a:endParaRPr lang="fr-F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309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7</a:t>
                      </a:r>
                      <a:r>
                        <a:rPr lang="fr-FR" b="1" baseline="0" dirty="0"/>
                        <a:t> 000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1757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D88DF5C2-422D-AD06-4415-561140037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03" y="1923591"/>
            <a:ext cx="9144000" cy="13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51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-17674" y="-1999"/>
            <a:ext cx="9161673" cy="1126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u="sng" dirty="0"/>
              <a:t>III. Processus comptable</a:t>
            </a:r>
          </a:p>
          <a:p>
            <a:pPr algn="l"/>
            <a:r>
              <a:rPr lang="fr-FR" sz="4000" dirty="0">
                <a:sym typeface="Wingdings" panose="05000000000000000000" pitchFamily="2" charset="2"/>
              </a:rPr>
              <a:t>Exercice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796789"/>
              </p:ext>
            </p:extLst>
          </p:nvPr>
        </p:nvGraphicFramePr>
        <p:xfrm>
          <a:off x="251520" y="4509120"/>
          <a:ext cx="8698584" cy="2123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02782">
                  <a:extLst>
                    <a:ext uri="{9D8B030D-6E8A-4147-A177-3AD203B41FA5}">
                      <a16:colId xmlns:a16="http://schemas.microsoft.com/office/drawing/2014/main" val="3127178796"/>
                    </a:ext>
                  </a:extLst>
                </a:gridCol>
                <a:gridCol w="3439324">
                  <a:extLst>
                    <a:ext uri="{9D8B030D-6E8A-4147-A177-3AD203B41FA5}">
                      <a16:colId xmlns:a16="http://schemas.microsoft.com/office/drawing/2014/main" val="20908654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77787201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03257901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55832855"/>
                    </a:ext>
                  </a:extLst>
                </a:gridCol>
                <a:gridCol w="1244110">
                  <a:extLst>
                    <a:ext uri="{9D8B030D-6E8A-4147-A177-3AD203B41FA5}">
                      <a16:colId xmlns:a16="http://schemas.microsoft.com/office/drawing/2014/main" val="250960358"/>
                    </a:ext>
                  </a:extLst>
                </a:gridCol>
              </a:tblGrid>
              <a:tr h="368611">
                <a:tc>
                  <a:txBody>
                    <a:bodyPr/>
                    <a:lstStyle/>
                    <a:p>
                      <a:r>
                        <a:rPr lang="fr-FR" dirty="0"/>
                        <a:t>N° cpt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</a:t>
                      </a:r>
                      <a:r>
                        <a:rPr lang="fr-FR" baseline="0" dirty="0"/>
                        <a:t> du compte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306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472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771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309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1757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-756592" y="3933056"/>
            <a:ext cx="8381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	</a:t>
            </a:r>
            <a:r>
              <a:rPr lang="fr-FR" sz="2000" dirty="0">
                <a:solidFill>
                  <a:srgbClr val="00B050"/>
                </a:solidFill>
                <a:sym typeface="Wingdings" panose="05000000000000000000" pitchFamily="2" charset="2"/>
              </a:rPr>
              <a:t> Etablir la balance</a:t>
            </a:r>
            <a:endParaRPr lang="fr-FR" sz="2000" dirty="0">
              <a:solidFill>
                <a:srgbClr val="00B050"/>
              </a:solidFill>
            </a:endParaRPr>
          </a:p>
          <a:p>
            <a:endParaRPr lang="fr-FR" sz="2200" dirty="0">
              <a:solidFill>
                <a:srgbClr val="00B050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54008"/>
              </p:ext>
            </p:extLst>
          </p:nvPr>
        </p:nvGraphicFramePr>
        <p:xfrm>
          <a:off x="184326" y="1820768"/>
          <a:ext cx="2592288" cy="1732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6xx Achat</a:t>
                      </a:r>
                      <a:r>
                        <a:rPr lang="fr-FR" sz="1000" baseline="0" dirty="0"/>
                        <a:t> d’électricité</a:t>
                      </a:r>
                      <a:endParaRPr lang="fr-FR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60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Débit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Crédit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600</a:t>
                      </a:r>
                    </a:p>
                    <a:p>
                      <a:pPr algn="ctr"/>
                      <a:r>
                        <a:rPr lang="fr-FR" sz="1000" dirty="0"/>
                        <a:t>250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  <a:p>
                      <a:pPr algn="ctr"/>
                      <a:endParaRPr lang="fr-FR" sz="1000" dirty="0"/>
                    </a:p>
                    <a:p>
                      <a:pPr algn="ctr"/>
                      <a:endParaRPr lang="fr-FR" sz="1000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850</a:t>
                      </a: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0</a:t>
                      </a: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654888"/>
                  </a:ext>
                </a:extLst>
              </a:tr>
              <a:tr h="1981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SD</a:t>
                      </a:r>
                      <a:r>
                        <a:rPr lang="fr-FR" sz="1000" baseline="0" dirty="0"/>
                        <a:t> 850</a:t>
                      </a:r>
                      <a:endParaRPr lang="fr-FR" sz="1000" dirty="0"/>
                    </a:p>
                    <a:p>
                      <a:pPr algn="ctr"/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851431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14396"/>
              </p:ext>
            </p:extLst>
          </p:nvPr>
        </p:nvGraphicFramePr>
        <p:xfrm>
          <a:off x="2843808" y="1760788"/>
          <a:ext cx="2808312" cy="179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512 Banque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Débit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Crédit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  <a:p>
                      <a:pPr algn="ctr"/>
                      <a:r>
                        <a:rPr lang="fr-FR" sz="1000" dirty="0"/>
                        <a:t>2500</a:t>
                      </a:r>
                    </a:p>
                    <a:p>
                      <a:pPr algn="ctr"/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600</a:t>
                      </a:r>
                    </a:p>
                    <a:p>
                      <a:pPr algn="ctr"/>
                      <a:endParaRPr lang="fr-FR" sz="1000" dirty="0"/>
                    </a:p>
                    <a:p>
                      <a:pPr algn="ctr"/>
                      <a:r>
                        <a:rPr lang="fr-FR" sz="1000" dirty="0"/>
                        <a:t>250</a:t>
                      </a:r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2500</a:t>
                      </a: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850</a:t>
                      </a: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06582"/>
                  </a:ext>
                </a:extLst>
              </a:tr>
              <a:tr h="1981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SD</a:t>
                      </a:r>
                      <a:r>
                        <a:rPr lang="fr-FR" sz="1000" baseline="0" dirty="0"/>
                        <a:t> 165</a:t>
                      </a:r>
                      <a:r>
                        <a:rPr lang="fr-FR" sz="1000" dirty="0"/>
                        <a:t>0</a:t>
                      </a:r>
                    </a:p>
                    <a:p>
                      <a:pPr algn="ctr"/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38894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423218"/>
              </p:ext>
            </p:extLst>
          </p:nvPr>
        </p:nvGraphicFramePr>
        <p:xfrm>
          <a:off x="5786508" y="1876988"/>
          <a:ext cx="3079086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693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7xx Ventes</a:t>
                      </a:r>
                      <a:r>
                        <a:rPr lang="fr-FR" sz="1000" baseline="0" dirty="0"/>
                        <a:t> de prestations de service</a:t>
                      </a:r>
                      <a:endParaRPr lang="fr-FR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Débit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Crédit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2500</a:t>
                      </a:r>
                    </a:p>
                    <a:p>
                      <a:pPr algn="ctr"/>
                      <a:endParaRPr lang="fr-FR" sz="1000" dirty="0"/>
                    </a:p>
                    <a:p>
                      <a:pPr algn="ctr"/>
                      <a:endParaRPr lang="fr-FR" sz="1000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02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2500</a:t>
                      </a: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134124"/>
                  </a:ext>
                </a:extLst>
              </a:tr>
              <a:tr h="18602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SC 2500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551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7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-17674" y="-1999"/>
            <a:ext cx="9161673" cy="1126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u="sng" dirty="0"/>
              <a:t>III. Processus comptable</a:t>
            </a:r>
          </a:p>
          <a:p>
            <a:pPr algn="l"/>
            <a:r>
              <a:rPr lang="fr-FR" sz="4000" dirty="0">
                <a:sym typeface="Wingdings" panose="05000000000000000000" pitchFamily="2" charset="2"/>
              </a:rPr>
              <a:t>1. Aperçu général du processus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412776"/>
            <a:ext cx="9143999" cy="594928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-17674" y="1124744"/>
            <a:ext cx="8381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/>
              <a:t>Processus comptable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r>
              <a:rPr lang="fr-FR" dirty="0"/>
              <a:t>	</a:t>
            </a:r>
            <a:endParaRPr lang="fr-FR" sz="2200" b="1" dirty="0"/>
          </a:p>
        </p:txBody>
      </p:sp>
      <p:sp>
        <p:nvSpPr>
          <p:cNvPr id="5" name="Rectangle 4"/>
          <p:cNvSpPr/>
          <p:nvPr/>
        </p:nvSpPr>
        <p:spPr>
          <a:xfrm>
            <a:off x="2267744" y="1988840"/>
            <a:ext cx="4320480" cy="64807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267744" y="2636912"/>
            <a:ext cx="4320480" cy="100811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267744" y="4387416"/>
            <a:ext cx="5608240" cy="6977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avec coin arrondi 7"/>
          <p:cNvSpPr/>
          <p:nvPr/>
        </p:nvSpPr>
        <p:spPr>
          <a:xfrm>
            <a:off x="2267744" y="3645024"/>
            <a:ext cx="6552728" cy="742392"/>
          </a:xfrm>
          <a:prstGeom prst="round1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001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-17674" y="-1999"/>
            <a:ext cx="9161673" cy="1126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u="sng" dirty="0"/>
              <a:t>III. Processus comptable</a:t>
            </a:r>
          </a:p>
          <a:p>
            <a:pPr algn="l"/>
            <a:r>
              <a:rPr lang="fr-FR" sz="4000" dirty="0">
                <a:sym typeface="Wingdings" panose="05000000000000000000" pitchFamily="2" charset="2"/>
              </a:rPr>
              <a:t>1. Aperçu général du processus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-17674" y="1124744"/>
            <a:ext cx="8381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/>
              <a:t>Processus comptable (3) L’inventaire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r>
              <a:rPr lang="fr-FR" dirty="0"/>
              <a:t>	</a:t>
            </a:r>
            <a:endParaRPr lang="fr-FR" sz="2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314950" cy="733425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44724" y="2541325"/>
            <a:ext cx="8932440" cy="55446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FR" altLang="fr-FR" sz="2400" dirty="0"/>
              <a:t>Inventaire physique des biens du patrimoine (comptage)</a:t>
            </a:r>
          </a:p>
          <a:p>
            <a:pPr>
              <a:lnSpc>
                <a:spcPct val="90000"/>
              </a:lnSpc>
              <a:defRPr/>
            </a:pPr>
            <a:r>
              <a:rPr lang="fr-FR" altLang="fr-FR" sz="2400" dirty="0"/>
              <a:t>Rythme annuel au minimum</a:t>
            </a:r>
          </a:p>
          <a:p>
            <a:pPr>
              <a:lnSpc>
                <a:spcPct val="90000"/>
              </a:lnSpc>
              <a:defRPr/>
            </a:pPr>
            <a:r>
              <a:rPr lang="fr-FR" altLang="fr-FR" sz="2400" dirty="0"/>
              <a:t>Valorisation des biens (montants en €)</a:t>
            </a:r>
          </a:p>
          <a:p>
            <a:pPr>
              <a:lnSpc>
                <a:spcPct val="90000"/>
              </a:lnSpc>
              <a:defRPr/>
            </a:pPr>
            <a:r>
              <a:rPr lang="fr-FR" altLang="fr-FR" sz="2400" dirty="0"/>
              <a:t>Comparaison avec les montants des livres comptables</a:t>
            </a:r>
          </a:p>
          <a:p>
            <a:pPr>
              <a:lnSpc>
                <a:spcPct val="90000"/>
              </a:lnSpc>
              <a:defRPr/>
            </a:pPr>
            <a:r>
              <a:rPr lang="fr-FR" altLang="fr-FR" sz="2400" dirty="0"/>
              <a:t>Contrôle de la réalité des éléments figurant en comptabilité</a:t>
            </a:r>
          </a:p>
          <a:p>
            <a:pPr>
              <a:lnSpc>
                <a:spcPct val="90000"/>
              </a:lnSpc>
              <a:defRPr/>
            </a:pPr>
            <a:r>
              <a:rPr lang="fr-FR" altLang="fr-FR" sz="2400" dirty="0"/>
              <a:t>Ajustement des livres comptables si nécessaire</a:t>
            </a:r>
          </a:p>
        </p:txBody>
      </p:sp>
    </p:spTree>
    <p:extLst>
      <p:ext uri="{BB962C8B-B14F-4D97-AF65-F5344CB8AC3E}">
        <p14:creationId xmlns:p14="http://schemas.microsoft.com/office/powerpoint/2010/main" val="692325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-17674" y="-1999"/>
            <a:ext cx="9161673" cy="1126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u="sng" dirty="0"/>
              <a:t>III. Processus comptable</a:t>
            </a:r>
          </a:p>
          <a:p>
            <a:pPr algn="l"/>
            <a:r>
              <a:rPr lang="fr-FR" sz="4000" dirty="0">
                <a:sym typeface="Wingdings" panose="05000000000000000000" pitchFamily="2" charset="2"/>
              </a:rPr>
              <a:t>1. Aperçu général du processus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412776"/>
            <a:ext cx="9143999" cy="594928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-17674" y="1124744"/>
            <a:ext cx="8381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/>
              <a:t>Processus comptable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r>
              <a:rPr lang="fr-FR" dirty="0"/>
              <a:t>	</a:t>
            </a:r>
            <a:endParaRPr lang="fr-FR" sz="2200" b="1" dirty="0"/>
          </a:p>
        </p:txBody>
      </p:sp>
      <p:sp>
        <p:nvSpPr>
          <p:cNvPr id="5" name="Rectangle 4"/>
          <p:cNvSpPr/>
          <p:nvPr/>
        </p:nvSpPr>
        <p:spPr>
          <a:xfrm>
            <a:off x="2267744" y="1988840"/>
            <a:ext cx="4320480" cy="64807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267744" y="2636912"/>
            <a:ext cx="4320480" cy="100811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420144" y="4387416"/>
            <a:ext cx="5608240" cy="6977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535759" y="5733256"/>
            <a:ext cx="4636641" cy="144016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775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-17674" y="-1999"/>
            <a:ext cx="9161673" cy="1126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u="sng" dirty="0"/>
              <a:t>III. Processus comptable</a:t>
            </a:r>
          </a:p>
          <a:p>
            <a:pPr algn="l"/>
            <a:r>
              <a:rPr lang="fr-FR" sz="4000" dirty="0">
                <a:sym typeface="Wingdings" panose="05000000000000000000" pitchFamily="2" charset="2"/>
              </a:rPr>
              <a:t>1. Aperçu général du processus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-17674" y="1124744"/>
            <a:ext cx="8381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/>
              <a:t>Processus comptable (4) Les états financiers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r>
              <a:rPr lang="fr-FR" dirty="0"/>
              <a:t>	</a:t>
            </a:r>
            <a:endParaRPr lang="fr-FR" sz="2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54" y="1556792"/>
            <a:ext cx="4629150" cy="132397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7401" y="2996952"/>
            <a:ext cx="45357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Compte de résultat </a:t>
            </a:r>
          </a:p>
          <a:p>
            <a:r>
              <a:rPr lang="fr-FR" dirty="0"/>
              <a:t>-Regroupe les produits et charges de l’année</a:t>
            </a:r>
          </a:p>
          <a:p>
            <a:r>
              <a:rPr lang="fr-FR" dirty="0"/>
              <a:t>-Bénéfice ou perte</a:t>
            </a:r>
            <a:endParaRPr lang="fr-FR" sz="2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577739" y="3016371"/>
            <a:ext cx="45357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Bilan </a:t>
            </a:r>
          </a:p>
          <a:p>
            <a:r>
              <a:rPr lang="fr-FR" dirty="0"/>
              <a:t>-</a:t>
            </a:r>
            <a:r>
              <a:rPr lang="fr-FR" sz="1750" dirty="0"/>
              <a:t>Patrimoine de l’entreprise (ce qu’elle possède)</a:t>
            </a:r>
          </a:p>
          <a:p>
            <a:r>
              <a:rPr lang="fr-FR" dirty="0"/>
              <a:t>-Etat des dettes </a:t>
            </a:r>
            <a:endParaRPr lang="fr-FR" sz="2200" b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964994"/>
              </p:ext>
            </p:extLst>
          </p:nvPr>
        </p:nvGraphicFramePr>
        <p:xfrm>
          <a:off x="27401" y="4009335"/>
          <a:ext cx="4051328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7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167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Compte de résultat (année</a:t>
                      </a:r>
                      <a:r>
                        <a:rPr lang="fr-FR" sz="1200" baseline="0" dirty="0"/>
                        <a:t> N)</a:t>
                      </a:r>
                      <a:endParaRPr lang="fr-FR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67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Produits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167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167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Charges</a:t>
                      </a:r>
                      <a:endParaRPr lang="fr-FR" sz="12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167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167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167">
                <a:tc>
                  <a:txBody>
                    <a:bodyPr/>
                    <a:lstStyle/>
                    <a:p>
                      <a:r>
                        <a:rPr lang="fr-FR" sz="1200" dirty="0"/>
                        <a:t>∑ produits – ∑ charges =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626451"/>
              </p:ext>
            </p:extLst>
          </p:nvPr>
        </p:nvGraphicFramePr>
        <p:xfrm>
          <a:off x="4563162" y="4365104"/>
          <a:ext cx="4423343" cy="1514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822"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/>
                        <a:t>Bilan de l’entreprise</a:t>
                      </a:r>
                      <a:r>
                        <a:rPr lang="fr-FR" baseline="0" dirty="0"/>
                        <a:t> au 31/12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44"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Actif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Passif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8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40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-17674" y="-1999"/>
            <a:ext cx="9161673" cy="1126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u="sng" dirty="0"/>
              <a:t>III. Processus comptable</a:t>
            </a:r>
          </a:p>
          <a:p>
            <a:pPr algn="l"/>
            <a:r>
              <a:rPr lang="fr-FR" sz="4000" dirty="0">
                <a:sym typeface="Wingdings" panose="05000000000000000000" pitchFamily="2" charset="2"/>
              </a:rPr>
              <a:t>1. Aperçu général du processus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-17674" y="1124744"/>
            <a:ext cx="8381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/>
              <a:t>Processus comptable (4) Les états financiers (exemple)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r>
              <a:rPr lang="fr-FR" dirty="0"/>
              <a:t>	</a:t>
            </a:r>
            <a:endParaRPr lang="fr-FR" sz="2200" b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55075"/>
              </p:ext>
            </p:extLst>
          </p:nvPr>
        </p:nvGraphicFramePr>
        <p:xfrm>
          <a:off x="121937" y="4437112"/>
          <a:ext cx="4051328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7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167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Compte de résultat (année</a:t>
                      </a:r>
                      <a:r>
                        <a:rPr lang="fr-FR" sz="1600" baseline="0" dirty="0"/>
                        <a:t> N)</a:t>
                      </a:r>
                      <a:endParaRPr lang="fr-FR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67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Produits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167">
                <a:tc>
                  <a:txBody>
                    <a:bodyPr/>
                    <a:lstStyle/>
                    <a:p>
                      <a:r>
                        <a:rPr lang="fr-FR" sz="1600" dirty="0"/>
                        <a:t>Ventes de produits</a:t>
                      </a:r>
                      <a:r>
                        <a:rPr lang="fr-FR" sz="1600" baseline="0" dirty="0"/>
                        <a:t> finis</a:t>
                      </a:r>
                      <a:endParaRPr lang="fr-FR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7000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167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Charges</a:t>
                      </a:r>
                      <a:endParaRPr lang="fr-FR" sz="16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167">
                <a:tc>
                  <a:txBody>
                    <a:bodyPr/>
                    <a:lstStyle/>
                    <a:p>
                      <a:r>
                        <a:rPr lang="fr-FR" sz="1600" dirty="0"/>
                        <a:t>Achat</a:t>
                      </a:r>
                      <a:r>
                        <a:rPr lang="fr-FR" sz="1600" baseline="0" dirty="0"/>
                        <a:t> de mat. premières</a:t>
                      </a:r>
                      <a:endParaRPr lang="fr-FR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3.000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167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167">
                <a:tc>
                  <a:txBody>
                    <a:bodyPr/>
                    <a:lstStyle/>
                    <a:p>
                      <a:r>
                        <a:rPr lang="fr-FR" sz="1600" dirty="0"/>
                        <a:t>∑ produits – ∑ charges = résultat</a:t>
                      </a:r>
                      <a:r>
                        <a:rPr lang="fr-FR" sz="1600" baseline="0" dirty="0"/>
                        <a:t> </a:t>
                      </a:r>
                      <a:endParaRPr lang="fr-FR" sz="1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B050"/>
                          </a:solidFill>
                        </a:rPr>
                        <a:t>4.000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207944"/>
              </p:ext>
            </p:extLst>
          </p:nvPr>
        </p:nvGraphicFramePr>
        <p:xfrm>
          <a:off x="4355978" y="5085184"/>
          <a:ext cx="4788023" cy="1514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4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6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822"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/>
                        <a:t>Bilan de l’entreprise</a:t>
                      </a:r>
                      <a:r>
                        <a:rPr lang="fr-FR" baseline="0" dirty="0"/>
                        <a:t> au 31/12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44"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Actif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Passif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2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Résultat</a:t>
                      </a:r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B050"/>
                          </a:solidFill>
                        </a:rPr>
                        <a:t>4.000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822">
                <a:tc>
                  <a:txBody>
                    <a:bodyPr/>
                    <a:lstStyle/>
                    <a:p>
                      <a:r>
                        <a:rPr lang="fr-FR" sz="1600" dirty="0"/>
                        <a:t>Trésorerie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4.000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922130"/>
              </p:ext>
            </p:extLst>
          </p:nvPr>
        </p:nvGraphicFramePr>
        <p:xfrm>
          <a:off x="213870" y="2058021"/>
          <a:ext cx="8698584" cy="2123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02782">
                  <a:extLst>
                    <a:ext uri="{9D8B030D-6E8A-4147-A177-3AD203B41FA5}">
                      <a16:colId xmlns:a16="http://schemas.microsoft.com/office/drawing/2014/main" val="3127178796"/>
                    </a:ext>
                  </a:extLst>
                </a:gridCol>
                <a:gridCol w="2196746">
                  <a:extLst>
                    <a:ext uri="{9D8B030D-6E8A-4147-A177-3AD203B41FA5}">
                      <a16:colId xmlns:a16="http://schemas.microsoft.com/office/drawing/2014/main" val="2090865480"/>
                    </a:ext>
                  </a:extLst>
                </a:gridCol>
                <a:gridCol w="1449764">
                  <a:extLst>
                    <a:ext uri="{9D8B030D-6E8A-4147-A177-3AD203B41FA5}">
                      <a16:colId xmlns:a16="http://schemas.microsoft.com/office/drawing/2014/main" val="777872010"/>
                    </a:ext>
                  </a:extLst>
                </a:gridCol>
                <a:gridCol w="1449764">
                  <a:extLst>
                    <a:ext uri="{9D8B030D-6E8A-4147-A177-3AD203B41FA5}">
                      <a16:colId xmlns:a16="http://schemas.microsoft.com/office/drawing/2014/main" val="3032579018"/>
                    </a:ext>
                  </a:extLst>
                </a:gridCol>
                <a:gridCol w="1449764">
                  <a:extLst>
                    <a:ext uri="{9D8B030D-6E8A-4147-A177-3AD203B41FA5}">
                      <a16:colId xmlns:a16="http://schemas.microsoft.com/office/drawing/2014/main" val="455832855"/>
                    </a:ext>
                  </a:extLst>
                </a:gridCol>
                <a:gridCol w="1449764">
                  <a:extLst>
                    <a:ext uri="{9D8B030D-6E8A-4147-A177-3AD203B41FA5}">
                      <a16:colId xmlns:a16="http://schemas.microsoft.com/office/drawing/2014/main" val="250960358"/>
                    </a:ext>
                  </a:extLst>
                </a:gridCol>
              </a:tblGrid>
              <a:tr h="368611">
                <a:tc>
                  <a:txBody>
                    <a:bodyPr/>
                    <a:lstStyle/>
                    <a:p>
                      <a:r>
                        <a:rPr lang="fr-FR" dirty="0"/>
                        <a:t>N° cpt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</a:t>
                      </a:r>
                      <a:r>
                        <a:rPr lang="fr-FR" baseline="0" dirty="0"/>
                        <a:t> du compte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∑ Débit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∑ Crédit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Solde débiteur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Solde Créditeur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306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Banque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472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6xx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Achat de 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771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7xx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Vente de 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  <a:r>
                        <a:rPr lang="fr-FR" baseline="0" dirty="0"/>
                        <a:t> 000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309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7</a:t>
                      </a:r>
                      <a:r>
                        <a:rPr lang="fr-FR" b="1" baseline="0" dirty="0"/>
                        <a:t> 000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1757"/>
                  </a:ext>
                </a:extLst>
              </a:tr>
            </a:tbl>
          </a:graphicData>
        </a:graphic>
      </p:graphicFrame>
      <p:cxnSp>
        <p:nvCxnSpPr>
          <p:cNvPr id="11" name="Connecteur droit avec flèche 10"/>
          <p:cNvCxnSpPr/>
          <p:nvPr/>
        </p:nvCxnSpPr>
        <p:spPr>
          <a:xfrm flipH="1">
            <a:off x="3923928" y="3284984"/>
            <a:ext cx="2448272" cy="2592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3923928" y="3645024"/>
            <a:ext cx="3960440" cy="165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6444208" y="3068960"/>
            <a:ext cx="432048" cy="3240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03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-17674" y="-1999"/>
            <a:ext cx="9161673" cy="1126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u="sng" dirty="0"/>
              <a:t>III. Processus comptable</a:t>
            </a:r>
          </a:p>
          <a:p>
            <a:pPr algn="l"/>
            <a:r>
              <a:rPr lang="fr-FR" sz="4000" dirty="0">
                <a:sym typeface="Wingdings" panose="05000000000000000000" pitchFamily="2" charset="2"/>
              </a:rPr>
              <a:t>1. Aperçu général du processus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-17674" y="1124744"/>
            <a:ext cx="8381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/>
              <a:t>Tableau de flux de trésorerie</a:t>
            </a:r>
          </a:p>
          <a:p>
            <a:pPr lvl="1"/>
            <a:r>
              <a:rPr lang="fr-FR" sz="2000" dirty="0"/>
              <a:t>Résume les encaissements et décaissement et</a:t>
            </a:r>
          </a:p>
          <a:p>
            <a:pPr lvl="1"/>
            <a:r>
              <a:rPr lang="fr-FR" sz="2000" dirty="0"/>
              <a:t>établit le montant du compte en banque </a:t>
            </a:r>
          </a:p>
          <a:p>
            <a:pPr lvl="1"/>
            <a:r>
              <a:rPr lang="fr-FR" sz="2000" dirty="0"/>
              <a:t>à la date du bilan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r>
              <a:rPr lang="fr-FR" dirty="0"/>
              <a:t>	</a:t>
            </a:r>
            <a:endParaRPr lang="fr-FR" sz="2200" b="1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087307"/>
              </p:ext>
            </p:extLst>
          </p:nvPr>
        </p:nvGraphicFramePr>
        <p:xfrm>
          <a:off x="755576" y="4030005"/>
          <a:ext cx="792088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0927">
                  <a:extLst>
                    <a:ext uri="{9D8B030D-6E8A-4147-A177-3AD203B41FA5}">
                      <a16:colId xmlns:a16="http://schemas.microsoft.com/office/drawing/2014/main" val="368792194"/>
                    </a:ext>
                  </a:extLst>
                </a:gridCol>
                <a:gridCol w="1059953">
                  <a:extLst>
                    <a:ext uri="{9D8B030D-6E8A-4147-A177-3AD203B41FA5}">
                      <a16:colId xmlns:a16="http://schemas.microsoft.com/office/drawing/2014/main" val="416379195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FR" dirty="0"/>
                        <a:t>Tableau de flux de trésorerie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18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Encaissements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7000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450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Décaissements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667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Variation</a:t>
                      </a:r>
                      <a:r>
                        <a:rPr lang="fr-FR" baseline="0" dirty="0"/>
                        <a:t> de trésorerie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+ 4000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657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Trésorerie à ouverture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512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Trésorerie</a:t>
                      </a:r>
                      <a:r>
                        <a:rPr lang="fr-FR" baseline="0" dirty="0"/>
                        <a:t> à la </a:t>
                      </a:r>
                      <a:r>
                        <a:rPr lang="fr-FR" baseline="0" dirty="0" err="1"/>
                        <a:t>cloture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+ 4000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804345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491653"/>
              </p:ext>
            </p:extLst>
          </p:nvPr>
        </p:nvGraphicFramePr>
        <p:xfrm>
          <a:off x="5597370" y="1231512"/>
          <a:ext cx="3079086" cy="27060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526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512 Banque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2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Débit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Crédit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16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  <a:r>
                        <a:rPr lang="fr-FR" baseline="0" dirty="0"/>
                        <a:t> 000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16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3 000</a:t>
                      </a:r>
                    </a:p>
                    <a:p>
                      <a:pPr algn="ctr"/>
                      <a:r>
                        <a:rPr lang="fr-FR" dirty="0"/>
                        <a:t>SD 4 000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803858"/>
                  </a:ext>
                </a:extLst>
              </a:tr>
              <a:tr h="65816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409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78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-17674" y="-1999"/>
            <a:ext cx="9161673" cy="1126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u="sng" dirty="0"/>
              <a:t>III. Processus comptable</a:t>
            </a:r>
          </a:p>
          <a:p>
            <a:pPr algn="l"/>
            <a:r>
              <a:rPr lang="fr-FR" sz="4000" dirty="0">
                <a:sym typeface="Wingdings" panose="05000000000000000000" pitchFamily="2" charset="2"/>
              </a:rPr>
              <a:t>1. Aperçu général du processus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412776"/>
            <a:ext cx="9143999" cy="594928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-17674" y="1124744"/>
            <a:ext cx="8381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/>
              <a:t>Processus comptable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r>
              <a:rPr lang="fr-FR" dirty="0"/>
              <a:t>	</a:t>
            </a:r>
            <a:endParaRPr lang="fr-FR" sz="2200" b="1" dirty="0"/>
          </a:p>
        </p:txBody>
      </p:sp>
      <p:sp>
        <p:nvSpPr>
          <p:cNvPr id="5" name="Rectangle 4"/>
          <p:cNvSpPr/>
          <p:nvPr/>
        </p:nvSpPr>
        <p:spPr>
          <a:xfrm>
            <a:off x="2267744" y="1988840"/>
            <a:ext cx="4320480" cy="64807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7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95960"/>
              </p:ext>
            </p:extLst>
          </p:nvPr>
        </p:nvGraphicFramePr>
        <p:xfrm>
          <a:off x="251520" y="4679868"/>
          <a:ext cx="4051328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7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167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Compte de résultat (année</a:t>
                      </a:r>
                      <a:r>
                        <a:rPr lang="fr-FR" sz="1200" baseline="0" dirty="0"/>
                        <a:t> N)</a:t>
                      </a:r>
                      <a:endParaRPr lang="fr-FR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67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Produits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167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167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Charges</a:t>
                      </a:r>
                      <a:endParaRPr lang="fr-FR" sz="12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167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167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167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653156"/>
              </p:ext>
            </p:extLst>
          </p:nvPr>
        </p:nvGraphicFramePr>
        <p:xfrm>
          <a:off x="4542907" y="3992733"/>
          <a:ext cx="4545342" cy="2607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6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6164"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/>
                        <a:t>Bilan de l’entreprise</a:t>
                      </a:r>
                      <a:r>
                        <a:rPr lang="fr-FR" baseline="0" dirty="0"/>
                        <a:t> au 31/12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677"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Actif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Passif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46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46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-17674" y="-1999"/>
            <a:ext cx="9161673" cy="1126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u="sng" dirty="0"/>
              <a:t>III. Processus comptable</a:t>
            </a:r>
          </a:p>
          <a:p>
            <a:pPr algn="l"/>
            <a:r>
              <a:rPr lang="fr-FR" sz="4000" dirty="0">
                <a:sym typeface="Wingdings" panose="05000000000000000000" pitchFamily="2" charset="2"/>
              </a:rPr>
              <a:t>Exercice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-972616" y="4310536"/>
            <a:ext cx="8381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	</a:t>
            </a:r>
            <a:r>
              <a:rPr lang="fr-FR" sz="2000" dirty="0">
                <a:solidFill>
                  <a:srgbClr val="00B050"/>
                </a:solidFill>
                <a:sym typeface="Wingdings" panose="05000000000000000000" pitchFamily="2" charset="2"/>
              </a:rPr>
              <a:t> Etablir le bilan et le compte de résultat</a:t>
            </a:r>
            <a:endParaRPr lang="fr-FR" sz="2000" dirty="0">
              <a:solidFill>
                <a:srgbClr val="00B050"/>
              </a:solidFill>
            </a:endParaRPr>
          </a:p>
          <a:p>
            <a:endParaRPr lang="fr-FR" sz="2200" dirty="0">
              <a:solidFill>
                <a:srgbClr val="00B050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338127"/>
              </p:ext>
            </p:extLst>
          </p:nvPr>
        </p:nvGraphicFramePr>
        <p:xfrm>
          <a:off x="251520" y="1869293"/>
          <a:ext cx="8698584" cy="2123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02782">
                  <a:extLst>
                    <a:ext uri="{9D8B030D-6E8A-4147-A177-3AD203B41FA5}">
                      <a16:colId xmlns:a16="http://schemas.microsoft.com/office/drawing/2014/main" val="3127178796"/>
                    </a:ext>
                  </a:extLst>
                </a:gridCol>
                <a:gridCol w="3439324">
                  <a:extLst>
                    <a:ext uri="{9D8B030D-6E8A-4147-A177-3AD203B41FA5}">
                      <a16:colId xmlns:a16="http://schemas.microsoft.com/office/drawing/2014/main" val="20908654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77787201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03257901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55832855"/>
                    </a:ext>
                  </a:extLst>
                </a:gridCol>
                <a:gridCol w="1244110">
                  <a:extLst>
                    <a:ext uri="{9D8B030D-6E8A-4147-A177-3AD203B41FA5}">
                      <a16:colId xmlns:a16="http://schemas.microsoft.com/office/drawing/2014/main" val="250960358"/>
                    </a:ext>
                  </a:extLst>
                </a:gridCol>
              </a:tblGrid>
              <a:tr h="368611">
                <a:tc>
                  <a:txBody>
                    <a:bodyPr/>
                    <a:lstStyle/>
                    <a:p>
                      <a:r>
                        <a:rPr lang="fr-FR" dirty="0"/>
                        <a:t>N° cpt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</a:t>
                      </a:r>
                      <a:r>
                        <a:rPr lang="fr-FR" baseline="0" dirty="0"/>
                        <a:t> du compte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∑ Débit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∑ Crédit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Solde débiteur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Solde Créditeur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306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Banque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472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6xx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Achat électricité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771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7xx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Vente de prestation</a:t>
                      </a:r>
                      <a:r>
                        <a:rPr lang="fr-FR" baseline="0" dirty="0"/>
                        <a:t> service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309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1757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-828600" y="1258126"/>
            <a:ext cx="8381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	</a:t>
            </a:r>
            <a:r>
              <a:rPr lang="fr-FR" sz="2000" dirty="0">
                <a:solidFill>
                  <a:srgbClr val="00B050"/>
                </a:solidFill>
                <a:sym typeface="Wingdings" panose="05000000000000000000" pitchFamily="2" charset="2"/>
              </a:rPr>
              <a:t> Etablir la balance</a:t>
            </a:r>
            <a:endParaRPr lang="fr-FR" sz="2000" dirty="0">
              <a:solidFill>
                <a:srgbClr val="00B050"/>
              </a:solidFill>
            </a:endParaRPr>
          </a:p>
          <a:p>
            <a:endParaRPr lang="fr-FR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10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-17674" y="-1999"/>
            <a:ext cx="9161673" cy="1126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u="sng" dirty="0"/>
              <a:t>III. Processus comptable</a:t>
            </a:r>
          </a:p>
          <a:p>
            <a:pPr algn="l"/>
            <a:r>
              <a:rPr lang="fr-FR" sz="4000" dirty="0">
                <a:sym typeface="Wingdings" panose="05000000000000000000" pitchFamily="2" charset="2"/>
              </a:rPr>
              <a:t>1. Aperçu général du processus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-17674" y="1124744"/>
            <a:ext cx="8381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/>
              <a:t>Tableau de flux de trésorerie</a:t>
            </a:r>
          </a:p>
          <a:p>
            <a:pPr lvl="1"/>
            <a:r>
              <a:rPr lang="fr-FR" sz="2000" dirty="0"/>
              <a:t>Résume les encaissements et décaissement et</a:t>
            </a:r>
          </a:p>
          <a:p>
            <a:pPr lvl="1"/>
            <a:r>
              <a:rPr lang="fr-FR" sz="2000" dirty="0"/>
              <a:t>établit le montant du compte en banque </a:t>
            </a:r>
          </a:p>
          <a:p>
            <a:pPr lvl="1"/>
            <a:r>
              <a:rPr lang="fr-FR" sz="2000" dirty="0"/>
              <a:t>à la date du bilan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r>
              <a:rPr lang="fr-FR" dirty="0"/>
              <a:t>	</a:t>
            </a:r>
            <a:endParaRPr lang="fr-FR" sz="2200" b="1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836774"/>
              </p:ext>
            </p:extLst>
          </p:nvPr>
        </p:nvGraphicFramePr>
        <p:xfrm>
          <a:off x="755576" y="4030005"/>
          <a:ext cx="792088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0927">
                  <a:extLst>
                    <a:ext uri="{9D8B030D-6E8A-4147-A177-3AD203B41FA5}">
                      <a16:colId xmlns:a16="http://schemas.microsoft.com/office/drawing/2014/main" val="368792194"/>
                    </a:ext>
                  </a:extLst>
                </a:gridCol>
                <a:gridCol w="1059953">
                  <a:extLst>
                    <a:ext uri="{9D8B030D-6E8A-4147-A177-3AD203B41FA5}">
                      <a16:colId xmlns:a16="http://schemas.microsoft.com/office/drawing/2014/main" val="416379195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FR" dirty="0"/>
                        <a:t>Tableau de flux de trésorerie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18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Encaissements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450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Décaissements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667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Variation</a:t>
                      </a:r>
                      <a:r>
                        <a:rPr lang="fr-FR" baseline="0" dirty="0"/>
                        <a:t> de trésorerie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657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Trésorerie à ouverture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512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Trésorerie</a:t>
                      </a:r>
                      <a:r>
                        <a:rPr lang="fr-FR" baseline="0" dirty="0"/>
                        <a:t> à la </a:t>
                      </a:r>
                      <a:r>
                        <a:rPr lang="fr-FR" baseline="0" dirty="0" err="1"/>
                        <a:t>cloture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804345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096970"/>
              </p:ext>
            </p:extLst>
          </p:nvPr>
        </p:nvGraphicFramePr>
        <p:xfrm>
          <a:off x="5597370" y="1231512"/>
          <a:ext cx="3079086" cy="2962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526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512 Banque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2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Débit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Crédit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16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2 500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600</a:t>
                      </a:r>
                    </a:p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16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850</a:t>
                      </a:r>
                    </a:p>
                    <a:p>
                      <a:pPr algn="ctr"/>
                      <a:r>
                        <a:rPr lang="fr-FR" dirty="0"/>
                        <a:t>SD 1</a:t>
                      </a:r>
                      <a:r>
                        <a:rPr lang="fr-FR" baseline="0" dirty="0"/>
                        <a:t> 650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803858"/>
                  </a:ext>
                </a:extLst>
              </a:tr>
              <a:tr h="65816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409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327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-17674" y="-1999"/>
            <a:ext cx="9161673" cy="1126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u="sng" dirty="0"/>
              <a:t>III. Processus comptable</a:t>
            </a:r>
          </a:p>
          <a:p>
            <a:pPr algn="l"/>
            <a:r>
              <a:rPr lang="fr-FR" sz="4000" dirty="0">
                <a:sym typeface="Wingdings" panose="05000000000000000000" pitchFamily="2" charset="2"/>
              </a:rPr>
              <a:t>Exercice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11760" y="3645024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	</a:t>
            </a:r>
            <a:r>
              <a:rPr lang="fr-FR" sz="2000" dirty="0">
                <a:solidFill>
                  <a:srgbClr val="00B050"/>
                </a:solidFill>
                <a:sym typeface="Wingdings" panose="05000000000000000000" pitchFamily="2" charset="2"/>
              </a:rPr>
              <a:t>Questionnaire </a:t>
            </a:r>
            <a:r>
              <a:rPr lang="fr-FR" sz="2000" dirty="0" err="1">
                <a:solidFill>
                  <a:srgbClr val="00B050"/>
                </a:solidFill>
                <a:sym typeface="Wingdings" panose="05000000000000000000" pitchFamily="2" charset="2"/>
              </a:rPr>
              <a:t>Wooclap</a:t>
            </a:r>
            <a:endParaRPr lang="fr-FR" sz="2000" dirty="0">
              <a:solidFill>
                <a:srgbClr val="00B050"/>
              </a:solidFill>
            </a:endParaRPr>
          </a:p>
          <a:p>
            <a:endParaRPr lang="fr-FR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1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4276725" cy="6667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-17674" y="-1999"/>
            <a:ext cx="9161673" cy="1126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u="sng" dirty="0"/>
              <a:t>III. Processus comptable</a:t>
            </a:r>
          </a:p>
          <a:p>
            <a:pPr algn="l"/>
            <a:r>
              <a:rPr lang="fr-FR" sz="4000" dirty="0">
                <a:sym typeface="Wingdings" panose="05000000000000000000" pitchFamily="2" charset="2"/>
              </a:rPr>
              <a:t>1. Aperçu général du processus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17674" y="1124744"/>
            <a:ext cx="8381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/>
              <a:t>Processus comptable  (1) : le journal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r>
              <a:rPr lang="fr-FR" dirty="0"/>
              <a:t>	</a:t>
            </a:r>
            <a:endParaRPr lang="fr-FR" sz="2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2509561"/>
            <a:ext cx="838187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200" b="1" dirty="0"/>
              <a:t>Principe </a:t>
            </a:r>
            <a:r>
              <a:rPr lang="fr-FR" sz="2200" dirty="0"/>
              <a:t>: On y enregistre chaque opération dans l’ordre chronologique.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200" b="1" dirty="0"/>
              <a:t>Information à inscrire </a:t>
            </a:r>
            <a:r>
              <a:rPr lang="fr-FR" sz="2200" dirty="0"/>
              <a:t>: </a:t>
            </a:r>
          </a:p>
          <a:p>
            <a:pPr marL="742950" lvl="1" indent="-285750">
              <a:buFontTx/>
              <a:buChar char="-"/>
            </a:pPr>
            <a:r>
              <a:rPr lang="fr-FR" altLang="fr-FR" sz="1600" dirty="0"/>
              <a:t>Date</a:t>
            </a:r>
          </a:p>
          <a:p>
            <a:pPr marL="742950" lvl="1" indent="-285750">
              <a:buFontTx/>
              <a:buChar char="-"/>
            </a:pPr>
            <a:r>
              <a:rPr lang="fr-FR" altLang="fr-FR" sz="1600" dirty="0"/>
              <a:t>Origine (avec pièce justificative ou mouvement du patrimoine)</a:t>
            </a:r>
          </a:p>
          <a:p>
            <a:pPr marL="742950" lvl="1" indent="-285750">
              <a:buFontTx/>
              <a:buChar char="-"/>
            </a:pPr>
            <a:r>
              <a:rPr lang="fr-FR" altLang="fr-FR" sz="1600" dirty="0"/>
              <a:t>Comptes crédités et débités</a:t>
            </a:r>
          </a:p>
          <a:p>
            <a:pPr marL="742950" lvl="1" indent="-285750">
              <a:buFontTx/>
              <a:buChar char="-"/>
            </a:pPr>
            <a:r>
              <a:rPr lang="fr-FR" altLang="fr-FR" sz="1600" dirty="0"/>
              <a:t>Montant</a:t>
            </a:r>
          </a:p>
          <a:p>
            <a:pPr marL="742950" lvl="1" indent="-285750">
              <a:buFontTx/>
              <a:buChar char="-"/>
            </a:pPr>
            <a:r>
              <a:rPr lang="fr-FR" altLang="fr-FR" sz="1600" dirty="0"/>
              <a:t>Libellés</a:t>
            </a:r>
            <a:endParaRPr lang="fr-FR" sz="2200" b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738990"/>
              </p:ext>
            </p:extLst>
          </p:nvPr>
        </p:nvGraphicFramePr>
        <p:xfrm>
          <a:off x="530714" y="5157192"/>
          <a:ext cx="806489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3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Numéro de compte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Date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Débit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Crédit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748">
                <a:tc gridSpan="2">
                  <a:txBody>
                    <a:bodyPr/>
                    <a:lstStyle/>
                    <a:p>
                      <a:r>
                        <a:rPr lang="fr-FR" dirty="0" err="1"/>
                        <a:t>Num</a:t>
                      </a:r>
                      <a:r>
                        <a:rPr lang="fr-FR" dirty="0"/>
                        <a:t>. de cpt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/>
                        <a:t>Intitulé du compte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Montant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/>
                        <a:t>Num</a:t>
                      </a:r>
                      <a:r>
                        <a:rPr lang="fr-FR" dirty="0"/>
                        <a:t>. de cpt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Intitulé du compte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Montant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/>
                      <a:r>
                        <a:rPr lang="fr-FR" i="1" dirty="0"/>
                        <a:t>Libellé de l’opération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73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-17674" y="-1999"/>
            <a:ext cx="9161673" cy="1126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u="sng" dirty="0"/>
              <a:t>III. Processus comptable</a:t>
            </a:r>
          </a:p>
          <a:p>
            <a:pPr algn="l"/>
            <a:r>
              <a:rPr lang="fr-FR" sz="4000" dirty="0">
                <a:sym typeface="Wingdings" panose="05000000000000000000" pitchFamily="2" charset="2"/>
              </a:rPr>
              <a:t>1. Aperçu général du processus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-17674" y="1124744"/>
            <a:ext cx="838187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/>
              <a:t>Processus comptable  (1) : le journal (exemple) </a:t>
            </a:r>
          </a:p>
          <a:p>
            <a:endParaRPr lang="fr-FR" sz="2200" b="1" dirty="0"/>
          </a:p>
          <a:p>
            <a:pPr algn="just"/>
            <a:r>
              <a:rPr lang="fr-FR" sz="2200" dirty="0"/>
              <a:t>La facture pour l’achat de matière première (n° A001), paiement au comptant, 3.000 euros (30 avril N)</a:t>
            </a:r>
          </a:p>
          <a:p>
            <a:r>
              <a:rPr lang="fr-FR" sz="2200" dirty="0"/>
              <a:t>Vente de produits finis, payé comptant (7.000 euros, facture n° Z999 du 2 mai N).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r>
              <a:rPr lang="fr-FR" dirty="0"/>
              <a:t>	</a:t>
            </a:r>
            <a:endParaRPr lang="fr-FR" sz="2200" b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351463"/>
              </p:ext>
            </p:extLst>
          </p:nvPr>
        </p:nvGraphicFramePr>
        <p:xfrm>
          <a:off x="325509" y="3356992"/>
          <a:ext cx="806489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3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30/04/N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Débit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Crédit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748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6xx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/>
                        <a:t>Achat</a:t>
                      </a:r>
                      <a:r>
                        <a:rPr lang="fr-FR" baseline="0" dirty="0"/>
                        <a:t> de matières premières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512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Banque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/>
                      <a:r>
                        <a:rPr lang="fr-FR" i="1" dirty="0"/>
                        <a:t>Achat comptant de MP (facture n° A001)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215455"/>
              </p:ext>
            </p:extLst>
          </p:nvPr>
        </p:nvGraphicFramePr>
        <p:xfrm>
          <a:off x="299308" y="4869160"/>
          <a:ext cx="806489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3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02/05/N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Débit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Crédit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748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512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/>
                        <a:t>Banque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7xx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Ventes de produits</a:t>
                      </a:r>
                      <a:r>
                        <a:rPr lang="fr-FR" baseline="0" dirty="0"/>
                        <a:t> finis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/>
                        <a:t>Vente comptant de produits finis (facture n° Z999)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20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-17674" y="-1999"/>
            <a:ext cx="9161673" cy="1126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u="sng" dirty="0"/>
              <a:t>III. Processus comptable</a:t>
            </a:r>
          </a:p>
          <a:p>
            <a:pPr algn="l"/>
            <a:r>
              <a:rPr lang="fr-FR" sz="4000" dirty="0">
                <a:sym typeface="Wingdings" panose="05000000000000000000" pitchFamily="2" charset="2"/>
              </a:rPr>
              <a:t>Exercice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124744"/>
            <a:ext cx="8964488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/>
              <a:t>Etablissez les écritures, le grand livre et les états financiers  </a:t>
            </a:r>
          </a:p>
          <a:p>
            <a:pPr algn="just"/>
            <a:r>
              <a:rPr lang="fr-FR" sz="1900" dirty="0"/>
              <a:t>- Règlement d’une facture d’électricité par virement (facture n° 512AZ) le 11/11 ; 600 €. </a:t>
            </a:r>
          </a:p>
          <a:p>
            <a:pPr marL="342900" indent="-342900" algn="just">
              <a:buFontTx/>
              <a:buChar char="-"/>
            </a:pPr>
            <a:r>
              <a:rPr lang="fr-FR" sz="1900" dirty="0"/>
              <a:t>Réception d’un règlement pour une prestation de service que nous avons effectué (cabinet comptable pour le client 616) le 12/11/N : 2500 €.</a:t>
            </a:r>
          </a:p>
          <a:p>
            <a:pPr marL="342900" indent="-342900" algn="just">
              <a:buFontTx/>
              <a:buChar char="-"/>
            </a:pPr>
            <a:r>
              <a:rPr lang="fr-FR" sz="1900" dirty="0"/>
              <a:t>Règlement d’une seconde facture d’électricité le 13/11 pour 250 €. Facture 513AZ.</a:t>
            </a:r>
          </a:p>
          <a:p>
            <a:pPr algn="just"/>
            <a:r>
              <a:rPr lang="fr-FR" sz="2000" dirty="0"/>
              <a:t>	</a:t>
            </a:r>
            <a:r>
              <a:rPr lang="fr-FR" sz="2000" dirty="0">
                <a:solidFill>
                  <a:srgbClr val="00B050"/>
                </a:solidFill>
                <a:sym typeface="Wingdings" panose="05000000000000000000" pitchFamily="2" charset="2"/>
              </a:rPr>
              <a:t> Etablir les écritures comptables</a:t>
            </a:r>
          </a:p>
          <a:p>
            <a:pPr algn="just"/>
            <a:endParaRPr lang="fr-FR" sz="5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just"/>
            <a:endParaRPr lang="fr-FR" sz="2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just"/>
            <a:endParaRPr lang="fr-FR" sz="2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just"/>
            <a:endParaRPr lang="fr-FR" sz="2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just"/>
            <a:endParaRPr lang="fr-FR" sz="2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just"/>
            <a:endParaRPr lang="fr-FR" sz="2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just"/>
            <a:endParaRPr lang="fr-FR" sz="2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just"/>
            <a:endParaRPr lang="fr-FR" sz="2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just"/>
            <a:r>
              <a:rPr lang="fr-FR" sz="2000" dirty="0">
                <a:solidFill>
                  <a:srgbClr val="00B050"/>
                </a:solidFill>
                <a:sym typeface="Wingdings" panose="05000000000000000000" pitchFamily="2" charset="2"/>
              </a:rPr>
              <a:t>	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32290" y="3140968"/>
          <a:ext cx="8616174" cy="1130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3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7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7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7444">
                <a:tc gridSpan="2">
                  <a:txBody>
                    <a:bodyPr/>
                    <a:lstStyle/>
                    <a:p>
                      <a:pPr algn="ctr"/>
                      <a:endParaRPr lang="fr-F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Débit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Crédit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/>
                      <a:endParaRPr lang="fr-FR" sz="12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29386" y="5432628"/>
          <a:ext cx="8616174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3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7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7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1176">
                <a:tc gridSpan="2">
                  <a:txBody>
                    <a:bodyPr/>
                    <a:lstStyle/>
                    <a:p>
                      <a:pPr algn="ctr"/>
                      <a:endParaRPr lang="fr-F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/>
                      <a:endParaRPr lang="fr-FR" sz="12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32290" y="4302224"/>
          <a:ext cx="8616174" cy="1130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3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7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7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7444">
                <a:tc gridSpan="2">
                  <a:txBody>
                    <a:bodyPr/>
                    <a:lstStyle/>
                    <a:p>
                      <a:pPr algn="ctr"/>
                      <a:endParaRPr lang="fr-F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fr-F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Débit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Crédit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/>
                      <a:endParaRPr lang="fr-FR" sz="12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94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-17674" y="-1999"/>
            <a:ext cx="9161673" cy="1126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u="sng" dirty="0"/>
              <a:t>III. Processus comptable</a:t>
            </a:r>
          </a:p>
          <a:p>
            <a:pPr algn="l"/>
            <a:r>
              <a:rPr lang="fr-FR" sz="4000" dirty="0">
                <a:sym typeface="Wingdings" panose="05000000000000000000" pitchFamily="2" charset="2"/>
              </a:rPr>
              <a:t>1. Aperçu général du processus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412776"/>
            <a:ext cx="9143999" cy="594928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-17674" y="1124744"/>
            <a:ext cx="8381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/>
              <a:t>Processus comptable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r>
              <a:rPr lang="fr-FR" dirty="0"/>
              <a:t>	</a:t>
            </a:r>
            <a:endParaRPr lang="fr-FR" sz="2200" b="1" dirty="0"/>
          </a:p>
        </p:txBody>
      </p:sp>
      <p:sp>
        <p:nvSpPr>
          <p:cNvPr id="5" name="Rectangle 4"/>
          <p:cNvSpPr/>
          <p:nvPr/>
        </p:nvSpPr>
        <p:spPr>
          <a:xfrm>
            <a:off x="2267744" y="1988840"/>
            <a:ext cx="4320480" cy="64807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267744" y="2636912"/>
            <a:ext cx="4320480" cy="100811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97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4314825" cy="105727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-17674" y="1124744"/>
            <a:ext cx="8381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/>
              <a:t>Processus comptable  (2) : le grand livre : document résumant le solde					  de chaque compte.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200" b="1" dirty="0"/>
          </a:p>
          <a:p>
            <a:r>
              <a:rPr lang="fr-FR" dirty="0"/>
              <a:t>	</a:t>
            </a:r>
            <a:endParaRPr lang="fr-FR" sz="22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72223" y="2798820"/>
            <a:ext cx="83818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200" b="1" dirty="0"/>
              <a:t>Principe </a:t>
            </a:r>
            <a:r>
              <a:rPr lang="fr-FR" sz="2200" dirty="0"/>
              <a:t>: Pour chaque compte, on agrège l’intégralité des opérations du journal réalisée au cours de l’année.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200" b="1" dirty="0"/>
              <a:t>Utilisation du compte en « T »</a:t>
            </a:r>
            <a:endParaRPr lang="fr-FR" sz="22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-17674" y="-1999"/>
            <a:ext cx="9161673" cy="1126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u="sng" dirty="0"/>
              <a:t>III. Processus comptable</a:t>
            </a:r>
          </a:p>
          <a:p>
            <a:pPr algn="l"/>
            <a:r>
              <a:rPr lang="fr-FR" sz="4000" dirty="0">
                <a:sym typeface="Wingdings" panose="05000000000000000000" pitchFamily="2" charset="2"/>
              </a:rPr>
              <a:t>1. Aperçu général du processus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7957226" y="644943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2203544" y="390091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Format du compte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840878" y="369844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92D050"/>
                </a:solidFill>
              </a:rPr>
              <a:t>Forme pédagogique du compte</a:t>
            </a:r>
          </a:p>
        </p:txBody>
      </p:sp>
      <p:graphicFrame>
        <p:nvGraphicFramePr>
          <p:cNvPr id="18" name="Group 3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8548"/>
              </p:ext>
            </p:extLst>
          </p:nvPr>
        </p:nvGraphicFramePr>
        <p:xfrm>
          <a:off x="6840878" y="4297558"/>
          <a:ext cx="2232248" cy="2199453"/>
        </p:xfrm>
        <a:graphic>
          <a:graphicData uri="http://schemas.openxmlformats.org/drawingml/2006/table">
            <a:tbl>
              <a:tblPr/>
              <a:tblGrid>
                <a:gridCol w="1166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512 - Banque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Débit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Crédit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2 350,00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1 650,00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1 460,00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4 000,00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1 460,00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SD 2 540,00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2" name="Connecteur droit avec flèche 21"/>
          <p:cNvCxnSpPr/>
          <p:nvPr/>
        </p:nvCxnSpPr>
        <p:spPr>
          <a:xfrm>
            <a:off x="6379574" y="4344779"/>
            <a:ext cx="1681792" cy="1868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054899" y="3900919"/>
            <a:ext cx="204343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Le solde est débiteur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F9D2767-E219-405E-A380-12AE2FFE1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4" y="4375557"/>
            <a:ext cx="6413830" cy="215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2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-17674" y="-1999"/>
            <a:ext cx="9161673" cy="1126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u="sng" dirty="0"/>
              <a:t>III. Processus comptable</a:t>
            </a:r>
          </a:p>
          <a:p>
            <a:pPr algn="l"/>
            <a:r>
              <a:rPr lang="fr-FR" sz="4000" dirty="0">
                <a:sym typeface="Wingdings" panose="05000000000000000000" pitchFamily="2" charset="2"/>
              </a:rPr>
              <a:t>1. Aperçu général du processus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662849"/>
              </p:ext>
            </p:extLst>
          </p:nvPr>
        </p:nvGraphicFramePr>
        <p:xfrm>
          <a:off x="0" y="3921615"/>
          <a:ext cx="3079086" cy="29637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6xx achat de MP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Débit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Crédit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803858"/>
                  </a:ext>
                </a:extLst>
              </a:tr>
              <a:tr h="74408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SD 3000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409791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18138"/>
              </p:ext>
            </p:extLst>
          </p:nvPr>
        </p:nvGraphicFramePr>
        <p:xfrm>
          <a:off x="3023619" y="3921615"/>
          <a:ext cx="3079086" cy="29637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512 Banque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Débit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Crédit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  <a:r>
                        <a:rPr lang="fr-FR" baseline="0" dirty="0"/>
                        <a:t> 000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803858"/>
                  </a:ext>
                </a:extLst>
              </a:tr>
              <a:tr h="74408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SD 4 000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409791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293695"/>
              </p:ext>
            </p:extLst>
          </p:nvPr>
        </p:nvGraphicFramePr>
        <p:xfrm>
          <a:off x="6047238" y="3921615"/>
          <a:ext cx="3079086" cy="29637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7xx Vente de PF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Débit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Crédit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803858"/>
                  </a:ext>
                </a:extLst>
              </a:tr>
              <a:tr h="74408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SC 7 000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409791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407609"/>
              </p:ext>
            </p:extLst>
          </p:nvPr>
        </p:nvGraphicFramePr>
        <p:xfrm>
          <a:off x="539552" y="887810"/>
          <a:ext cx="806489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3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30/04/N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Débit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Crédit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748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6xx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/>
                        <a:t>Achat</a:t>
                      </a:r>
                      <a:r>
                        <a:rPr lang="fr-FR" baseline="0" dirty="0"/>
                        <a:t> de matières premières</a:t>
                      </a:r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3.000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512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Banque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3.000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/>
                      <a:r>
                        <a:rPr lang="fr-FR" i="1" dirty="0"/>
                        <a:t>Achat comptant de MP (facture n° A001)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348887"/>
              </p:ext>
            </p:extLst>
          </p:nvPr>
        </p:nvGraphicFramePr>
        <p:xfrm>
          <a:off x="513351" y="2399978"/>
          <a:ext cx="806489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3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02/05/N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Débit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Crédit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748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/>
                        <a:t>Banque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7.000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7xx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Ventes de produits</a:t>
                      </a:r>
                      <a:r>
                        <a:rPr lang="fr-FR" baseline="0" dirty="0"/>
                        <a:t> finis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7.000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/>
                        <a:t>Vente comptant de produits finis (facture n° Z999)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83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-17674" y="-1999"/>
            <a:ext cx="9161673" cy="1126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u="sng" dirty="0"/>
              <a:t>III. Processus comptable</a:t>
            </a:r>
          </a:p>
          <a:p>
            <a:pPr algn="l"/>
            <a:r>
              <a:rPr lang="fr-FR" sz="4000" dirty="0">
                <a:sym typeface="Wingdings" panose="05000000000000000000" pitchFamily="2" charset="2"/>
              </a:rPr>
              <a:t>Exercice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124744"/>
            <a:ext cx="8964488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	</a:t>
            </a:r>
            <a:r>
              <a:rPr lang="fr-FR" sz="2000" dirty="0">
                <a:solidFill>
                  <a:srgbClr val="00B050"/>
                </a:solidFill>
                <a:sym typeface="Wingdings" panose="05000000000000000000" pitchFamily="2" charset="2"/>
              </a:rPr>
              <a:t> Etablir les écritures comptables</a:t>
            </a:r>
          </a:p>
          <a:p>
            <a:pPr algn="just"/>
            <a:endParaRPr lang="fr-FR" sz="2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just"/>
            <a:endParaRPr lang="fr-FR" sz="2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just"/>
            <a:endParaRPr lang="fr-FR" sz="5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just"/>
            <a:endParaRPr lang="fr-FR" sz="2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just"/>
            <a:endParaRPr lang="fr-FR" sz="2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just"/>
            <a:endParaRPr lang="fr-FR" sz="2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just"/>
            <a:endParaRPr lang="fr-FR" sz="2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just"/>
            <a:endParaRPr lang="fr-FR" sz="2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just"/>
            <a:endParaRPr lang="fr-FR" sz="2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just"/>
            <a:endParaRPr lang="fr-FR" sz="2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just"/>
            <a:endParaRPr lang="fr-FR" sz="2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just"/>
            <a:endParaRPr lang="fr-FR" sz="2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just"/>
            <a:r>
              <a:rPr lang="fr-FR" sz="2000" dirty="0">
                <a:solidFill>
                  <a:srgbClr val="00B050"/>
                </a:solidFill>
                <a:sym typeface="Wingdings" panose="05000000000000000000" pitchFamily="2" charset="2"/>
              </a:rPr>
              <a:t>	 Faites les comptes en T (grand livre)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914169"/>
              </p:ext>
            </p:extLst>
          </p:nvPr>
        </p:nvGraphicFramePr>
        <p:xfrm>
          <a:off x="132290" y="5174707"/>
          <a:ext cx="2592288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 gridSpan="2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296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Débit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Crédit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  <a:p>
                      <a:pPr algn="ctr"/>
                      <a:endParaRPr lang="fr-FR" sz="1000" dirty="0"/>
                    </a:p>
                    <a:p>
                      <a:pPr algn="ctr"/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  <a:p>
                      <a:pPr algn="ctr"/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654888"/>
                  </a:ext>
                </a:extLst>
              </a:tr>
              <a:tr h="198120">
                <a:tc gridSpan="2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851431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846397"/>
              </p:ext>
            </p:extLst>
          </p:nvPr>
        </p:nvGraphicFramePr>
        <p:xfrm>
          <a:off x="2808313" y="5058507"/>
          <a:ext cx="2808312" cy="179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Débit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Crédit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  <a:p>
                      <a:pPr algn="ctr"/>
                      <a:endParaRPr lang="fr-FR" sz="1000" dirty="0"/>
                    </a:p>
                    <a:p>
                      <a:pPr algn="ctr"/>
                      <a:endParaRPr lang="fr-FR" sz="1000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  <a:p>
                      <a:pPr algn="ctr"/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06582"/>
                  </a:ext>
                </a:extLst>
              </a:tr>
              <a:tr h="198120">
                <a:tc gridSpan="2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38894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380229"/>
              </p:ext>
            </p:extLst>
          </p:nvPr>
        </p:nvGraphicFramePr>
        <p:xfrm>
          <a:off x="5751013" y="5174707"/>
          <a:ext cx="3079086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693">
                <a:tc gridSpan="2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Débit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Crédit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endParaRPr lang="fr-FR" sz="1000" dirty="0"/>
                    </a:p>
                    <a:p>
                      <a:endParaRPr lang="fr-FR" sz="1000" dirty="0"/>
                    </a:p>
                    <a:p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122"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  <a:p>
                      <a:pPr algn="ctr"/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134124"/>
                  </a:ext>
                </a:extLst>
              </a:tr>
              <a:tr h="186021">
                <a:tc gridSpan="2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551329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619821"/>
              </p:ext>
            </p:extLst>
          </p:nvPr>
        </p:nvGraphicFramePr>
        <p:xfrm>
          <a:off x="251520" y="1554039"/>
          <a:ext cx="7320030" cy="1130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1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6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7444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FF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11/11/N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Débit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Crédit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fr-FR" sz="1200" dirty="0"/>
                        <a:t>6xx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200" dirty="0"/>
                        <a:t>Achat électricité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512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Banque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/>
                      <a:r>
                        <a:rPr lang="fr-FR" sz="1200" i="1" dirty="0"/>
                        <a:t>Facture d’achat d’électricité</a:t>
                      </a:r>
                      <a:r>
                        <a:rPr lang="fr-FR" sz="1200" i="1" baseline="0" dirty="0"/>
                        <a:t> (n° 512 AZ)</a:t>
                      </a:r>
                      <a:endParaRPr lang="fr-FR" sz="12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860210"/>
              </p:ext>
            </p:extLst>
          </p:nvPr>
        </p:nvGraphicFramePr>
        <p:xfrm>
          <a:off x="251520" y="2684443"/>
          <a:ext cx="732003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1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6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1176">
                <a:tc gridSpan="2">
                  <a:txBody>
                    <a:bodyPr/>
                    <a:lstStyle/>
                    <a:p>
                      <a:pPr algn="ctr"/>
                      <a:endParaRPr lang="fr-F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12/11/N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Débit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Crédit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fr-FR" sz="1200" dirty="0"/>
                        <a:t>512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200" dirty="0"/>
                        <a:t>Banques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7xx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Ventes de prestations de services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/>
                      <a:endParaRPr lang="fr-FR" sz="12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828882"/>
              </p:ext>
            </p:extLst>
          </p:nvPr>
        </p:nvGraphicFramePr>
        <p:xfrm>
          <a:off x="251520" y="3766611"/>
          <a:ext cx="7320030" cy="1130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1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6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7444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FF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13/11/N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Débit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Crédit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fr-FR" sz="1200" dirty="0"/>
                        <a:t>6xx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200" dirty="0"/>
                        <a:t>Achat électricité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512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Banque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/>
                      <a:r>
                        <a:rPr lang="fr-FR" sz="1200" i="1" dirty="0"/>
                        <a:t>Facture d’achat d’électricité</a:t>
                      </a:r>
                      <a:r>
                        <a:rPr lang="fr-FR" sz="1200" i="1" baseline="0" dirty="0"/>
                        <a:t> (n° 513 AZ)</a:t>
                      </a:r>
                      <a:endParaRPr lang="fr-FR" sz="12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7068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5234</TotalTime>
  <Words>1383</Words>
  <Application>Microsoft Office PowerPoint</Application>
  <PresentationFormat>Affichage à l'écran (4:3)</PresentationFormat>
  <Paragraphs>488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à la comptabilité (Licence 1 sciences de gestion)</dc:title>
  <dc:creator>Guillaume</dc:creator>
  <cp:lastModifiedBy>Guillaume Dumas</cp:lastModifiedBy>
  <cp:revision>232</cp:revision>
  <cp:lastPrinted>2023-09-08T08:37:16Z</cp:lastPrinted>
  <dcterms:created xsi:type="dcterms:W3CDTF">2018-09-04T07:00:58Z</dcterms:created>
  <dcterms:modified xsi:type="dcterms:W3CDTF">2024-12-09T14:02:43Z</dcterms:modified>
</cp:coreProperties>
</file>