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4"/>
  </p:notesMasterIdLst>
  <p:sldIdLst>
    <p:sldId id="257" r:id="rId2"/>
    <p:sldId id="272" r:id="rId3"/>
    <p:sldId id="259" r:id="rId4"/>
    <p:sldId id="260" r:id="rId5"/>
    <p:sldId id="261" r:id="rId6"/>
    <p:sldId id="262" r:id="rId7"/>
    <p:sldId id="264" r:id="rId8"/>
    <p:sldId id="265" r:id="rId9"/>
    <p:sldId id="273" r:id="rId10"/>
    <p:sldId id="295" r:id="rId11"/>
    <p:sldId id="395" r:id="rId12"/>
    <p:sldId id="396" r:id="rId13"/>
    <p:sldId id="397" r:id="rId14"/>
    <p:sldId id="266" r:id="rId15"/>
    <p:sldId id="267" r:id="rId16"/>
    <p:sldId id="268" r:id="rId17"/>
    <p:sldId id="470" r:id="rId18"/>
    <p:sldId id="269" r:id="rId19"/>
    <p:sldId id="270" r:id="rId20"/>
    <p:sldId id="271" r:id="rId21"/>
    <p:sldId id="342" r:id="rId22"/>
    <p:sldId id="410" r:id="rId23"/>
    <p:sldId id="292" r:id="rId24"/>
    <p:sldId id="284" r:id="rId25"/>
    <p:sldId id="282" r:id="rId26"/>
    <p:sldId id="283" r:id="rId27"/>
    <p:sldId id="411" r:id="rId28"/>
    <p:sldId id="274" r:id="rId29"/>
    <p:sldId id="423" r:id="rId30"/>
    <p:sldId id="275" r:id="rId31"/>
    <p:sldId id="343" r:id="rId32"/>
    <p:sldId id="426" r:id="rId33"/>
    <p:sldId id="444" r:id="rId34"/>
    <p:sldId id="424" r:id="rId35"/>
    <p:sldId id="425" r:id="rId36"/>
    <p:sldId id="427" r:id="rId37"/>
    <p:sldId id="428" r:id="rId38"/>
    <p:sldId id="429" r:id="rId39"/>
    <p:sldId id="430" r:id="rId40"/>
    <p:sldId id="431" r:id="rId41"/>
    <p:sldId id="432" r:id="rId42"/>
    <p:sldId id="433" r:id="rId43"/>
    <p:sldId id="434" r:id="rId44"/>
    <p:sldId id="435" r:id="rId45"/>
    <p:sldId id="436" r:id="rId46"/>
    <p:sldId id="437" r:id="rId47"/>
    <p:sldId id="438" r:id="rId48"/>
    <p:sldId id="439" r:id="rId49"/>
    <p:sldId id="440" r:id="rId50"/>
    <p:sldId id="441" r:id="rId51"/>
    <p:sldId id="442" r:id="rId52"/>
    <p:sldId id="443" r:id="rId53"/>
    <p:sldId id="285" r:id="rId54"/>
    <p:sldId id="286" r:id="rId55"/>
    <p:sldId id="287" r:id="rId56"/>
    <p:sldId id="288" r:id="rId57"/>
    <p:sldId id="289" r:id="rId58"/>
    <p:sldId id="290" r:id="rId59"/>
    <p:sldId id="291" r:id="rId60"/>
    <p:sldId id="421" r:id="rId61"/>
    <p:sldId id="412" r:id="rId62"/>
    <p:sldId id="413" r:id="rId63"/>
    <p:sldId id="414" r:id="rId64"/>
    <p:sldId id="415" r:id="rId65"/>
    <p:sldId id="416" r:id="rId66"/>
    <p:sldId id="417" r:id="rId67"/>
    <p:sldId id="419" r:id="rId68"/>
    <p:sldId id="420" r:id="rId69"/>
    <p:sldId id="418" r:id="rId70"/>
    <p:sldId id="296" r:id="rId71"/>
    <p:sldId id="300" r:id="rId72"/>
    <p:sldId id="301" r:id="rId73"/>
    <p:sldId id="344" r:id="rId74"/>
    <p:sldId id="302" r:id="rId75"/>
    <p:sldId id="346" r:id="rId76"/>
    <p:sldId id="347" r:id="rId77"/>
    <p:sldId id="303" r:id="rId78"/>
    <p:sldId id="407" r:id="rId79"/>
    <p:sldId id="408" r:id="rId80"/>
    <p:sldId id="409" r:id="rId81"/>
    <p:sldId id="297" r:id="rId82"/>
    <p:sldId id="298" r:id="rId83"/>
    <p:sldId id="304" r:id="rId84"/>
    <p:sldId id="318" r:id="rId85"/>
    <p:sldId id="402" r:id="rId86"/>
    <p:sldId id="403" r:id="rId87"/>
    <p:sldId id="404" r:id="rId88"/>
    <p:sldId id="405" r:id="rId89"/>
    <p:sldId id="406" r:id="rId90"/>
    <p:sldId id="305" r:id="rId91"/>
    <p:sldId id="349" r:id="rId92"/>
    <p:sldId id="308" r:id="rId93"/>
    <p:sldId id="445" r:id="rId94"/>
    <p:sldId id="306" r:id="rId95"/>
    <p:sldId id="307" r:id="rId96"/>
    <p:sldId id="309" r:id="rId97"/>
    <p:sldId id="451" r:id="rId98"/>
    <p:sldId id="310" r:id="rId99"/>
    <p:sldId id="446" r:id="rId100"/>
    <p:sldId id="311" r:id="rId101"/>
    <p:sldId id="447" r:id="rId102"/>
    <p:sldId id="448" r:id="rId103"/>
    <p:sldId id="449" r:id="rId104"/>
    <p:sldId id="450" r:id="rId105"/>
    <p:sldId id="350" r:id="rId106"/>
    <p:sldId id="351" r:id="rId107"/>
    <p:sldId id="313" r:id="rId108"/>
    <p:sldId id="315" r:id="rId109"/>
    <p:sldId id="471" r:id="rId110"/>
    <p:sldId id="314" r:id="rId111"/>
    <p:sldId id="472" r:id="rId112"/>
    <p:sldId id="316" r:id="rId113"/>
    <p:sldId id="317" r:id="rId114"/>
    <p:sldId id="391" r:id="rId115"/>
    <p:sldId id="319" r:id="rId116"/>
    <p:sldId id="320" r:id="rId117"/>
    <p:sldId id="321" r:id="rId118"/>
    <p:sldId id="322" r:id="rId119"/>
    <p:sldId id="323" r:id="rId120"/>
    <p:sldId id="324" r:id="rId121"/>
    <p:sldId id="325" r:id="rId122"/>
    <p:sldId id="326" r:id="rId123"/>
    <p:sldId id="392" r:id="rId124"/>
    <p:sldId id="327" r:id="rId125"/>
    <p:sldId id="357" r:id="rId126"/>
    <p:sldId id="364" r:id="rId127"/>
    <p:sldId id="329" r:id="rId128"/>
    <p:sldId id="330" r:id="rId129"/>
    <p:sldId id="352" r:id="rId130"/>
    <p:sldId id="353" r:id="rId131"/>
    <p:sldId id="354" r:id="rId132"/>
    <p:sldId id="355" r:id="rId133"/>
    <p:sldId id="356" r:id="rId134"/>
    <p:sldId id="399" r:id="rId135"/>
    <p:sldId id="400" r:id="rId136"/>
    <p:sldId id="401" r:id="rId137"/>
    <p:sldId id="358" r:id="rId138"/>
    <p:sldId id="359" r:id="rId139"/>
    <p:sldId id="360" r:id="rId140"/>
    <p:sldId id="393" r:id="rId141"/>
    <p:sldId id="362" r:id="rId142"/>
    <p:sldId id="363" r:id="rId143"/>
    <p:sldId id="361" r:id="rId144"/>
    <p:sldId id="382" r:id="rId145"/>
    <p:sldId id="383" r:id="rId146"/>
    <p:sldId id="384" r:id="rId147"/>
    <p:sldId id="385" r:id="rId148"/>
    <p:sldId id="386" r:id="rId149"/>
    <p:sldId id="387" r:id="rId150"/>
    <p:sldId id="455" r:id="rId151"/>
    <p:sldId id="456" r:id="rId152"/>
    <p:sldId id="457" r:id="rId153"/>
    <p:sldId id="458" r:id="rId154"/>
    <p:sldId id="459" r:id="rId155"/>
    <p:sldId id="460" r:id="rId156"/>
    <p:sldId id="461" r:id="rId157"/>
    <p:sldId id="462" r:id="rId158"/>
    <p:sldId id="465" r:id="rId159"/>
    <p:sldId id="463" r:id="rId160"/>
    <p:sldId id="464" r:id="rId161"/>
    <p:sldId id="466" r:id="rId162"/>
    <p:sldId id="367" r:id="rId163"/>
    <p:sldId id="368" r:id="rId164"/>
    <p:sldId id="369" r:id="rId165"/>
    <p:sldId id="370" r:id="rId166"/>
    <p:sldId id="452" r:id="rId167"/>
    <p:sldId id="453" r:id="rId168"/>
    <p:sldId id="381" r:id="rId169"/>
    <p:sldId id="371" r:id="rId170"/>
    <p:sldId id="372" r:id="rId171"/>
    <p:sldId id="373" r:id="rId172"/>
    <p:sldId id="374" r:id="rId173"/>
    <p:sldId id="375" r:id="rId174"/>
    <p:sldId id="379" r:id="rId175"/>
    <p:sldId id="380" r:id="rId176"/>
    <p:sldId id="376" r:id="rId177"/>
    <p:sldId id="394" r:id="rId178"/>
    <p:sldId id="467" r:id="rId179"/>
    <p:sldId id="473" r:id="rId180"/>
    <p:sldId id="474" r:id="rId181"/>
    <p:sldId id="475" r:id="rId182"/>
    <p:sldId id="476" r:id="rId183"/>
    <p:sldId id="477" r:id="rId184"/>
    <p:sldId id="478" r:id="rId185"/>
    <p:sldId id="479" r:id="rId186"/>
    <p:sldId id="480" r:id="rId187"/>
    <p:sldId id="481" r:id="rId188"/>
    <p:sldId id="482" r:id="rId189"/>
    <p:sldId id="483" r:id="rId190"/>
    <p:sldId id="484" r:id="rId191"/>
    <p:sldId id="485" r:id="rId192"/>
    <p:sldId id="486" r:id="rId193"/>
    <p:sldId id="487" r:id="rId194"/>
    <p:sldId id="488" r:id="rId195"/>
    <p:sldId id="489" r:id="rId196"/>
    <p:sldId id="490" r:id="rId197"/>
    <p:sldId id="491" r:id="rId198"/>
    <p:sldId id="492" r:id="rId199"/>
    <p:sldId id="493" r:id="rId200"/>
    <p:sldId id="494" r:id="rId201"/>
    <p:sldId id="496" r:id="rId202"/>
    <p:sldId id="495" r:id="rId203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>
      <p:cViewPr varScale="1">
        <p:scale>
          <a:sx n="106" d="100"/>
          <a:sy n="106" d="100"/>
        </p:scale>
        <p:origin x="126" y="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viewProps" Target="viewProps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Natacha\OneDrive\kabuki\Stat\WISC%20pour%20stat%20221015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u="sng"/>
            </a:pPr>
            <a:r>
              <a:rPr lang="fr-FR" u="sng" dirty="0" smtClean="0"/>
              <a:t>Comparaison des indices 2</a:t>
            </a:r>
            <a:r>
              <a:rPr lang="fr-FR" u="sng" baseline="0" dirty="0" smtClean="0"/>
              <a:t> à 2</a:t>
            </a:r>
            <a:endParaRPr lang="fr-FR" u="sng" dirty="0"/>
          </a:p>
        </c:rich>
      </c:tx>
      <c:layout>
        <c:manualLayout>
          <c:xMode val="edge"/>
          <c:yMode val="edge"/>
          <c:x val="0.27999885286955523"/>
          <c:y val="4.6321660826129055E-2"/>
        </c:manualLayout>
      </c:layout>
      <c:overlay val="0"/>
    </c:title>
    <c:autoTitleDeleted val="0"/>
    <c:plotArea>
      <c:layout/>
      <c:radarChart>
        <c:radarStyle val="marker"/>
        <c:varyColors val="0"/>
        <c:ser>
          <c:idx val="0"/>
          <c:order val="0"/>
          <c:dLbls>
            <c:dLbl>
              <c:idx val="0"/>
              <c:layout>
                <c:manualLayout>
                  <c:x val="9.1733333333333333E-2"/>
                  <c:y val="8.3160083160083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274-4049-8302-86CB63EB8FA0}"/>
                </c:ext>
              </c:extLst>
            </c:dLbl>
            <c:dLbl>
              <c:idx val="1"/>
              <c:layout>
                <c:manualLayout>
                  <c:x val="4.2666666666666742E-2"/>
                  <c:y val="2.2176022176022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74-4049-8302-86CB63EB8FA0}"/>
                </c:ext>
              </c:extLst>
            </c:dLbl>
            <c:dLbl>
              <c:idx val="2"/>
              <c:layout>
                <c:manualLayout>
                  <c:x val="3.6266666666666669E-2"/>
                  <c:y val="-4.1580041580041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74-4049-8302-86CB63EB8FA0}"/>
                </c:ext>
              </c:extLst>
            </c:dLbl>
            <c:dLbl>
              <c:idx val="3"/>
              <c:layout>
                <c:manualLayout>
                  <c:x val="0.10666666666666667"/>
                  <c:y val="-5.82120582120582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74-4049-8302-86CB63EB8FA0}"/>
                </c:ext>
              </c:extLst>
            </c:dLbl>
            <c:dLbl>
              <c:idx val="4"/>
              <c:layout>
                <c:manualLayout>
                  <c:x val="-3.6266666666666628E-2"/>
                  <c:y val="-2.49480249480249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74-4049-8302-86CB63EB8FA0}"/>
                </c:ext>
              </c:extLst>
            </c:dLbl>
            <c:dLbl>
              <c:idx val="5"/>
              <c:layout>
                <c:manualLayout>
                  <c:x val="-2.3466666666666667E-2"/>
                  <c:y val="5.82120582120582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74-4049-8302-86CB63EB8FA0}"/>
                </c:ext>
              </c:extLst>
            </c:dLbl>
            <c:spPr>
              <a:solidFill>
                <a:schemeClr val="lt1"/>
              </a:solidFill>
              <a:ln w="9525" cap="flat" cmpd="sng" algn="ctr">
                <a:solidFill>
                  <a:schemeClr val="accent4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(Feuil1!$K$1,Feuil1!$N$1,Feuil1!$P$1,Feuil1!$S$1,Feuil1!$V$1,Feuil1!$X$1)</c:f>
              <c:strCache>
                <c:ptCount val="6"/>
                <c:pt idx="0">
                  <c:v>ICV-IRP</c:v>
                </c:pt>
                <c:pt idx="1">
                  <c:v>IMT-ICV</c:v>
                </c:pt>
                <c:pt idx="2">
                  <c:v>ICV-IVT</c:v>
                </c:pt>
                <c:pt idx="3">
                  <c:v>IMT-IRP</c:v>
                </c:pt>
                <c:pt idx="4">
                  <c:v>IVT-IRP</c:v>
                </c:pt>
                <c:pt idx="5">
                  <c:v>IMT-IVT</c:v>
                </c:pt>
              </c:strCache>
            </c:strRef>
          </c:cat>
          <c:val>
            <c:numRef>
              <c:f>(Feuil1!$K$2,Feuil1!$N$2,Feuil1!$P$2,Feuil1!$S$2,Feuil1!$V$2,Feuil1!$X$2)</c:f>
              <c:numCache>
                <c:formatCode>0.0</c:formatCode>
                <c:ptCount val="6"/>
                <c:pt idx="0">
                  <c:v>11.290322580645153</c:v>
                </c:pt>
                <c:pt idx="1">
                  <c:v>3.5806451612903345</c:v>
                </c:pt>
                <c:pt idx="2">
                  <c:v>8.7419354838709609</c:v>
                </c:pt>
                <c:pt idx="3">
                  <c:v>14.870967741935488</c:v>
                </c:pt>
                <c:pt idx="4">
                  <c:v>2.5483870967741922</c:v>
                </c:pt>
                <c:pt idx="5">
                  <c:v>12.322580645161295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274-4049-8302-86CB63EB8F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599757584"/>
        <c:axId val="-599752688"/>
      </c:radarChart>
      <c:catAx>
        <c:axId val="-59975758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599752688"/>
        <c:crosses val="autoZero"/>
        <c:auto val="0"/>
        <c:lblAlgn val="ctr"/>
        <c:lblOffset val="100"/>
        <c:noMultiLvlLbl val="0"/>
      </c:catAx>
      <c:valAx>
        <c:axId val="-599752688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crossAx val="-599757584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577C591-5554-468A-BDF3-C52645849D7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BE9135-F0B0-42D5-876B-B1EA30F2F16A}" type="slidenum">
              <a:rPr lang="fr-FR" altLang="fr-FR"/>
              <a:pPr>
                <a:spcBef>
                  <a:spcPct val="0"/>
                </a:spcBef>
              </a:pPr>
              <a:t>17</a:t>
            </a:fld>
            <a:endParaRPr lang="fr-FR" altLang="fr-FR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22600" y="2095500"/>
            <a:ext cx="814388" cy="611188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067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CB3384-9564-4F94-9E75-DCAF895768F8}" type="slidenum">
              <a:rPr lang="fr-FR"/>
              <a:pPr/>
              <a:t>159</a:t>
            </a:fld>
            <a:endParaRPr lang="fr-FR"/>
          </a:p>
        </p:txBody>
      </p:sp>
      <p:sp>
        <p:nvSpPr>
          <p:cNvPr id="6553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  <p:sp>
        <p:nvSpPr>
          <p:cNvPr id="28675" name="Espace réservé du numéro de diapositive 3"/>
          <p:cNvSpPr txBox="1">
            <a:spLocks noGrp="1"/>
          </p:cNvSpPr>
          <p:nvPr/>
        </p:nvSpPr>
        <p:spPr bwMode="auto">
          <a:xfrm>
            <a:off x="3884463" y="8685879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 anchor="b"/>
          <a:lstStyle/>
          <a:p>
            <a:pPr algn="r" defTabSz="914333"/>
            <a:fld id="{1AA823EB-2DA0-4F4E-BB53-B57D21C7A484}" type="slidenum">
              <a:rPr lang="fr-FR" sz="1200">
                <a:latin typeface="Calibri" pitchFamily="34" charset="0"/>
              </a:rPr>
              <a:pPr algn="r" defTabSz="914333"/>
              <a:t>159</a:t>
            </a:fld>
            <a:endParaRPr lang="fr-F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721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4D223D-81AF-407B-A1E6-F7458EDA089E}" type="slidenum">
              <a:rPr lang="fr-FR" smtClean="0"/>
              <a:pPr>
                <a:defRPr/>
              </a:pPr>
              <a:t>178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542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4D223D-81AF-407B-A1E6-F7458EDA089E}" type="slidenum">
              <a:rPr lang="fr-FR" smtClean="0"/>
              <a:pPr>
                <a:defRPr/>
              </a:pPr>
              <a:t>202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1874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167DA6-1AE9-4236-827B-1B92639CBD93}" type="slidenum">
              <a:rPr lang="fr-FR" altLang="fr-FR"/>
              <a:pPr>
                <a:spcBef>
                  <a:spcPct val="0"/>
                </a:spcBef>
              </a:pPr>
              <a:t>53</a:t>
            </a:fld>
            <a:endParaRPr lang="fr-FR" altLang="fr-FR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22600" y="2095500"/>
            <a:ext cx="814388" cy="611188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F16A74-9475-4BD0-83AD-0F037696ABA1}" type="slidenum">
              <a:rPr lang="fr-FR" altLang="fr-FR"/>
              <a:pPr>
                <a:spcBef>
                  <a:spcPct val="0"/>
                </a:spcBef>
              </a:pPr>
              <a:t>55</a:t>
            </a:fld>
            <a:endParaRPr lang="fr-FR" altLang="fr-FR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22600" y="2095500"/>
            <a:ext cx="814388" cy="611188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fr-FR" altLang="fr-F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4D223D-81AF-407B-A1E6-F7458EDA089E}" type="slidenum">
              <a:rPr lang="fr-FR" smtClean="0"/>
              <a:pPr>
                <a:defRPr/>
              </a:pPr>
              <a:t>111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6104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fr-FR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C3784F45-6B76-48E0-9298-100A9C9C139E}" type="slidenum">
              <a:rPr lang="fr-FR" altLang="en-US">
                <a:latin typeface="Helvetica" panose="020B0604020202020204" pitchFamily="34" charset="0"/>
              </a:rPr>
              <a:pPr eaLnBrk="0" hangingPunct="0">
                <a:spcBef>
                  <a:spcPct val="0"/>
                </a:spcBef>
              </a:pPr>
              <a:t>149</a:t>
            </a:fld>
            <a:endParaRPr lang="fr-FR" altLang="en-US">
              <a:latin typeface="Helvetica" panose="020B0604020202020204" pitchFamily="34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fr-FR" altLang="en-US" smtClean="0">
              <a:latin typeface="Helvetica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4F7CD-83ED-4334-A581-A959201A4DE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62093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BF211-4AD2-4E07-AEC2-DAA2D00A93E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36324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1026C-4342-43F7-B6D3-438E25E040C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85634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re. Diagramm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805AC-FFCC-47E5-A8A0-E2B8F86F348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48827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21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1D0BB-827B-40BF-BDA6-5C67B13EC38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56311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21713-DF94-4247-8E4F-08E5F1E1D00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23950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7D33B-E832-479E-A727-90EA6A3FE1C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1557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4F101-F9E1-4004-AB8E-46F0BA6FFB9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44473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C0022-F600-49F3-B51F-738E62C76EF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86033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B8F5C-9BCD-4340-A819-96D31D86CEC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9807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000AC-8C5B-47B5-8ECF-D3F0C199E28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87137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A53E4-8918-4A7C-91AE-07B291A89C5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11560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E8EB38EB-CAEF-45B9-B79E-80ECE55D0B7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d-genevieve@chu-montpellier.fr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7" Type="http://schemas.openxmlformats.org/officeDocument/2006/relationships/image" Target="../media/image17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emf"/><Relationship Id="rId4" Type="http://schemas.openxmlformats.org/officeDocument/2006/relationships/image" Target="../media/image23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png"/><Relationship Id="rId4" Type="http://schemas.openxmlformats.org/officeDocument/2006/relationships/image" Target="../media/image170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5.jpeg"/><Relationship Id="rId7" Type="http://schemas.openxmlformats.org/officeDocument/2006/relationships/image" Target="../media/image178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png"/><Relationship Id="rId5" Type="http://schemas.openxmlformats.org/officeDocument/2006/relationships/image" Target="../media/image173.png"/><Relationship Id="rId4" Type="http://schemas.openxmlformats.org/officeDocument/2006/relationships/image" Target="../media/image176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4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6.pn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image" Target="../media/image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7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emf"/><Relationship Id="rId5" Type="http://schemas.openxmlformats.org/officeDocument/2006/relationships/image" Target="../media/image209.emf"/><Relationship Id="rId4" Type="http://schemas.openxmlformats.org/officeDocument/2006/relationships/image" Target="../media/image208.emf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jpeg"/><Relationship Id="rId5" Type="http://schemas.openxmlformats.org/officeDocument/2006/relationships/image" Target="../media/image212.png"/><Relationship Id="rId4" Type="http://schemas.openxmlformats.org/officeDocument/2006/relationships/image" Target="../media/image211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16.png"/><Relationship Id="rId4" Type="http://schemas.openxmlformats.org/officeDocument/2006/relationships/image" Target="../media/image24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5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6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7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8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7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d-genevieve@chu-montpellier.fr" TargetMode="Externa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6.png"/><Relationship Id="rId4" Type="http://schemas.openxmlformats.org/officeDocument/2006/relationships/image" Target="../media/image227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3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5.png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6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9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9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7" Type="http://schemas.openxmlformats.org/officeDocument/2006/relationships/image" Target="../media/image248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38.png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d-genevieve@chu-montpellier.fr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102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4.png"/><Relationship Id="rId5" Type="http://schemas.openxmlformats.org/officeDocument/2006/relationships/oleObject" Target="../embeddings/oleObject1.bin"/><Relationship Id="rId4" Type="http://schemas.openxmlformats.org/officeDocument/2006/relationships/chart" Target="../charts/char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9.png"/><Relationship Id="rId5" Type="http://schemas.openxmlformats.org/officeDocument/2006/relationships/image" Target="../media/image105.emf"/><Relationship Id="rId4" Type="http://schemas.openxmlformats.org/officeDocument/2006/relationships/oleObject" Target="../embeddings/oleObject2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10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110.jpeg"/><Relationship Id="rId4" Type="http://schemas.openxmlformats.org/officeDocument/2006/relationships/image" Target="../media/image10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1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png"/><Relationship Id="rId5" Type="http://schemas.openxmlformats.org/officeDocument/2006/relationships/image" Target="../media/image4.jpeg"/><Relationship Id="rId4" Type="http://schemas.openxmlformats.org/officeDocument/2006/relationships/image" Target="../media/image12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126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13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png"/><Relationship Id="rId5" Type="http://schemas.openxmlformats.org/officeDocument/2006/relationships/image" Target="../media/image4.jpeg"/><Relationship Id="rId4" Type="http://schemas.openxmlformats.org/officeDocument/2006/relationships/image" Target="../media/image131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G7uCskUOrA" TargetMode="Externa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23.png"/><Relationship Id="rId7" Type="http://schemas.openxmlformats.org/officeDocument/2006/relationships/image" Target="../media/image1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10" Type="http://schemas.openxmlformats.org/officeDocument/2006/relationships/image" Target="../media/image137.png"/><Relationship Id="rId4" Type="http://schemas.openxmlformats.org/officeDocument/2006/relationships/image" Target="../media/image132.jpeg"/><Relationship Id="rId9" Type="http://schemas.openxmlformats.org/officeDocument/2006/relationships/hyperlink" Target="http://www.pnas.org/content/96/14/7815/F3.large.jpg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0" y="1447800"/>
            <a:ext cx="5715000" cy="3581400"/>
          </a:xfrm>
          <a:gradFill rotWithShape="0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extLst>
            <a:ext uri="{91240B29-F687-4F45-9708-019B960494DF}">
              <a14:hiddenLine xmlns:a14="http://schemas.microsoft.com/office/drawing/2010/main" w="2857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altLang="fr-FR" sz="2800" smtClean="0">
                <a:solidFill>
                  <a:schemeClr val="tx1"/>
                </a:solidFill>
              </a:rPr>
              <a:t>Différences procaryote-eucaryote L’organisation du génome humain</a:t>
            </a:r>
            <a:br>
              <a:rPr lang="fr-FR" altLang="fr-FR" sz="2800" smtClean="0">
                <a:solidFill>
                  <a:schemeClr val="tx1"/>
                </a:solidFill>
              </a:rPr>
            </a:br>
            <a:r>
              <a:rPr lang="fr-FR" altLang="fr-FR" sz="2800" smtClean="0">
                <a:solidFill>
                  <a:schemeClr val="tx1"/>
                </a:solidFill>
              </a:rPr>
              <a:t>L’information génétique, sa conservation et transmission</a:t>
            </a:r>
            <a:br>
              <a:rPr lang="fr-FR" altLang="fr-FR" sz="2800" smtClean="0">
                <a:solidFill>
                  <a:schemeClr val="tx1"/>
                </a:solidFill>
              </a:rPr>
            </a:br>
            <a:r>
              <a:rPr lang="fr-FR" altLang="fr-FR" sz="2800" smtClean="0">
                <a:solidFill>
                  <a:schemeClr val="tx1"/>
                </a:solidFill>
              </a:rPr>
              <a:t>La synthèse protéique</a:t>
            </a:r>
            <a:br>
              <a:rPr lang="fr-FR" altLang="fr-FR" sz="2800" smtClean="0">
                <a:solidFill>
                  <a:schemeClr val="tx1"/>
                </a:solidFill>
              </a:rPr>
            </a:br>
            <a:r>
              <a:rPr lang="fr-FR" altLang="fr-FR" sz="2800" smtClean="0">
                <a:solidFill>
                  <a:schemeClr val="tx1"/>
                </a:solidFill>
              </a:rPr>
              <a:t>les maladies humaines</a:t>
            </a:r>
            <a:br>
              <a:rPr lang="fr-FR" altLang="fr-FR" sz="2800" smtClean="0">
                <a:solidFill>
                  <a:schemeClr val="tx1"/>
                </a:solidFill>
              </a:rPr>
            </a:br>
            <a:endParaRPr lang="fr-FR" altLang="fr-FR" sz="2800" smtClean="0">
              <a:solidFill>
                <a:schemeClr val="tx1"/>
              </a:solidFill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098675" y="5178425"/>
            <a:ext cx="48895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Times New Roman" panose="02020603050405020304" pitchFamily="18" charset="0"/>
              </a:rPr>
              <a:t>Professeur David Geneviève, PU-PH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Times New Roman" panose="02020603050405020304" pitchFamily="18" charset="0"/>
              </a:rPr>
              <a:t>Génétique Médicale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Times New Roman" panose="02020603050405020304" pitchFamily="18" charset="0"/>
              </a:rPr>
              <a:t>Centre de Référence Anomalies du Développement</a:t>
            </a:r>
          </a:p>
        </p:txBody>
      </p:sp>
      <p:pic>
        <p:nvPicPr>
          <p:cNvPr id="3076" name="Picture 4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0"/>
            <a:ext cx="10763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logo CHRU 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0" y="1447800"/>
            <a:ext cx="5715000" cy="3581400"/>
          </a:xfrm>
          <a:gradFill rotWithShape="0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extLst>
            <a:ext uri="{91240B29-F687-4F45-9708-019B960494DF}">
              <a14:hiddenLine xmlns:a14="http://schemas.microsoft.com/office/drawing/2010/main" w="2857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altLang="fr-FR" sz="3200" smtClean="0">
                <a:solidFill>
                  <a:schemeClr val="tx1"/>
                </a:solidFill>
              </a:rPr>
              <a:t>Les chromosomes</a:t>
            </a:r>
            <a:br>
              <a:rPr lang="fr-FR" altLang="fr-FR" sz="3200" smtClean="0">
                <a:solidFill>
                  <a:schemeClr val="tx1"/>
                </a:solidFill>
              </a:rPr>
            </a:br>
            <a:endParaRPr lang="fr-FR" altLang="fr-FR" sz="3200" smtClean="0">
              <a:solidFill>
                <a:schemeClr val="tx1"/>
              </a:solidFill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098675" y="5178425"/>
            <a:ext cx="48895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Professeur David Geneviève, PU-PH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Génétique Médicale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Centre de Référence Anomalies du Développement</a:t>
            </a:r>
          </a:p>
        </p:txBody>
      </p:sp>
      <p:pic>
        <p:nvPicPr>
          <p:cNvPr id="12292" name="Picture 4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0"/>
            <a:ext cx="10763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logo CHRU 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0" y="1447800"/>
            <a:ext cx="5715000" cy="3581400"/>
          </a:xfrm>
          <a:gradFill rotWithShape="0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extLst>
            <a:ext uri="{91240B29-F687-4F45-9708-019B960494DF}">
              <a14:hiddenLine xmlns:a14="http://schemas.microsoft.com/office/drawing/2010/main" w="2857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altLang="fr-FR" sz="3200" dirty="0" smtClean="0">
                <a:solidFill>
                  <a:schemeClr val="tx1"/>
                </a:solidFill>
              </a:rPr>
              <a:t>Conséquences d’un variant</a:t>
            </a: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2098675" y="5178425"/>
            <a:ext cx="48895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Professeur David Geneviève, PU-PH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Génétique Médicale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Centre de Référence Anomalies du Développement</a:t>
            </a:r>
          </a:p>
        </p:txBody>
      </p:sp>
      <p:pic>
        <p:nvPicPr>
          <p:cNvPr id="110596" name="Picture 4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0"/>
            <a:ext cx="10763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7" name="Picture 5" descr="logo CHRU 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4"/>
          <p:cNvSpPr>
            <a:spLocks noChangeArrowheads="1"/>
          </p:cNvSpPr>
          <p:nvPr/>
        </p:nvSpPr>
        <p:spPr bwMode="auto">
          <a:xfrm>
            <a:off x="0" y="0"/>
            <a:ext cx="9144000" cy="80645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ADN - Types de mutations –conséquences</a:t>
            </a:r>
          </a:p>
          <a:p>
            <a:pPr algn="ctr" eaLnBrk="1" hangingPunct="1"/>
            <a:r>
              <a:rPr lang="fr-FR" altLang="fr-FR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variants </a:t>
            </a:r>
            <a:r>
              <a:rPr lang="fr-FR" altLang="fr-FR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codon stop prématuré (non sens)</a:t>
            </a:r>
          </a:p>
        </p:txBody>
      </p:sp>
      <p:sp>
        <p:nvSpPr>
          <p:cNvPr id="111619" name="ZoneTexte 3"/>
          <p:cNvSpPr txBox="1">
            <a:spLocks noChangeArrowheads="1"/>
          </p:cNvSpPr>
          <p:nvPr/>
        </p:nvSpPr>
        <p:spPr bwMode="auto">
          <a:xfrm>
            <a:off x="828675" y="904875"/>
            <a:ext cx="75723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fr-FR"/>
              <a:t>Tronquant 80%</a:t>
            </a:r>
          </a:p>
          <a:p>
            <a:pPr eaLnBrk="1" hangingPunct="1"/>
            <a:r>
              <a:rPr lang="en-GB" altLang="fr-FR"/>
              <a:t>Types stop premature</a:t>
            </a:r>
          </a:p>
          <a:p>
            <a:pPr eaLnBrk="1" hangingPunct="1"/>
            <a:r>
              <a:rPr lang="fr-FR" altLang="fr-FR"/>
              <a:t>			</a:t>
            </a:r>
            <a:r>
              <a:rPr lang="fr-FR" altLang="fr-FR" i="1"/>
              <a:t>KMT2D</a:t>
            </a:r>
            <a:r>
              <a:rPr lang="fr-FR" altLang="fr-FR"/>
              <a:t> exon 39 (g.12955A&gt;T ; p.Arg4319*)</a:t>
            </a:r>
          </a:p>
          <a:p>
            <a:pPr eaLnBrk="1" hangingPunct="1"/>
            <a:r>
              <a:rPr lang="fr-FR" altLang="fr-FR"/>
              <a:t>			</a:t>
            </a:r>
            <a:r>
              <a:rPr lang="fr-FR" altLang="fr-FR" i="1"/>
              <a:t>KMT2D</a:t>
            </a:r>
            <a:r>
              <a:rPr lang="fr-FR" altLang="fr-FR"/>
              <a:t> exon 31 (c.6325C&gt;T ; p.Gln2109X). </a:t>
            </a:r>
          </a:p>
          <a:p>
            <a:pPr eaLnBrk="1" hangingPunct="1"/>
            <a:endParaRPr lang="en-GB" altLang="fr-FR"/>
          </a:p>
          <a:p>
            <a:pPr eaLnBrk="1" hangingPunct="1"/>
            <a:r>
              <a:rPr lang="en-GB" altLang="fr-FR"/>
              <a:t>	</a:t>
            </a:r>
          </a:p>
        </p:txBody>
      </p:sp>
      <p:pic>
        <p:nvPicPr>
          <p:cNvPr id="111620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960688"/>
            <a:ext cx="5132388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5" descr="Logo A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6800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2" name="Rectangle 1"/>
          <p:cNvSpPr>
            <a:spLocks noChangeArrowheads="1"/>
          </p:cNvSpPr>
          <p:nvPr/>
        </p:nvSpPr>
        <p:spPr bwMode="auto">
          <a:xfrm>
            <a:off x="827088" y="1916113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Codon stop prématuré</a:t>
            </a:r>
          </a:p>
          <a:p>
            <a:pPr eaLnBrk="1" hangingPunct="1"/>
            <a:r>
              <a:rPr lang="fr-FR" altLang="fr-FR"/>
              <a:t>	Il fait beau ce jour</a:t>
            </a:r>
          </a:p>
          <a:p>
            <a:pPr eaLnBrk="1" hangingPunct="1"/>
            <a:r>
              <a:rPr lang="fr-FR" altLang="fr-FR"/>
              <a:t>	Il fait b</a:t>
            </a:r>
            <a:r>
              <a:rPr lang="fr-FR" altLang="fr-FR">
                <a:solidFill>
                  <a:srgbClr val="FF0000"/>
                </a:solidFill>
              </a:rPr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ZoneTexte 3"/>
          <p:cNvSpPr txBox="1">
            <a:spLocks noChangeArrowheads="1"/>
          </p:cNvSpPr>
          <p:nvPr/>
        </p:nvSpPr>
        <p:spPr bwMode="auto">
          <a:xfrm>
            <a:off x="1554163" y="908050"/>
            <a:ext cx="6808787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fr-FR" sz="1600"/>
              <a:t>Type frameshift </a:t>
            </a:r>
          </a:p>
          <a:p>
            <a:pPr eaLnBrk="1" hangingPunct="1"/>
            <a:r>
              <a:rPr lang="en-GB" altLang="fr-FR" sz="1600"/>
              <a:t>		</a:t>
            </a:r>
            <a:r>
              <a:rPr lang="fr-FR" altLang="fr-FR" sz="1600" i="1"/>
              <a:t> KMT2D</a:t>
            </a:r>
            <a:r>
              <a:rPr lang="fr-FR" altLang="fr-FR" sz="1600"/>
              <a:t>  exon 11 (g.3670insA, p.Glu1224Argfs*25)</a:t>
            </a:r>
          </a:p>
          <a:p>
            <a:pPr eaLnBrk="1" hangingPunct="1"/>
            <a:r>
              <a:rPr lang="fr-FR" altLang="fr-FR" sz="1600"/>
              <a:t>		</a:t>
            </a:r>
            <a:r>
              <a:rPr lang="fr-FR" altLang="fr-FR" sz="1600" i="1"/>
              <a:t> KMT2D</a:t>
            </a:r>
            <a:r>
              <a:rPr lang="fr-FR" altLang="fr-FR" sz="1600"/>
              <a:t>  exon 10 (c.1425delC, p.Pro475Profs*455).</a:t>
            </a:r>
          </a:p>
          <a:p>
            <a:pPr eaLnBrk="1" hangingPunct="1"/>
            <a:r>
              <a:rPr lang="fr-FR" altLang="fr-FR" sz="1600"/>
              <a:t>Insertion</a:t>
            </a:r>
          </a:p>
          <a:p>
            <a:pPr eaLnBrk="1" hangingPunct="1"/>
            <a:r>
              <a:rPr lang="fr-FR" altLang="fr-FR" sz="1600"/>
              <a:t>	Il fait  beau ce jour</a:t>
            </a:r>
          </a:p>
          <a:p>
            <a:pPr eaLnBrk="1" hangingPunct="1"/>
            <a:r>
              <a:rPr lang="fr-FR" altLang="fr-FR" sz="1600"/>
              <a:t>	Il fai   tbea uc ejou r</a:t>
            </a:r>
          </a:p>
          <a:p>
            <a:pPr eaLnBrk="1" hangingPunct="1"/>
            <a:r>
              <a:rPr lang="fr-FR" altLang="fr-FR" sz="1600"/>
              <a:t>Délétion </a:t>
            </a:r>
          </a:p>
          <a:p>
            <a:pPr eaLnBrk="1" hangingPunct="1"/>
            <a:r>
              <a:rPr lang="fr-FR" altLang="fr-FR" sz="1600"/>
              <a:t>	Il fai  beau ce jour</a:t>
            </a:r>
          </a:p>
          <a:p>
            <a:pPr eaLnBrk="1" hangingPunct="1"/>
            <a:r>
              <a:rPr lang="fr-FR" altLang="fr-FR" sz="1600"/>
              <a:t>	Il faib eauc ej our</a:t>
            </a:r>
          </a:p>
          <a:p>
            <a:pPr eaLnBrk="1" hangingPunct="1"/>
            <a:endParaRPr lang="en-GB" altLang="fr-FR" sz="1600"/>
          </a:p>
        </p:txBody>
      </p:sp>
      <p:sp>
        <p:nvSpPr>
          <p:cNvPr id="112643" name="Rectangle 4"/>
          <p:cNvSpPr>
            <a:spLocks noChangeArrowheads="1"/>
          </p:cNvSpPr>
          <p:nvPr/>
        </p:nvSpPr>
        <p:spPr bwMode="auto">
          <a:xfrm>
            <a:off x="0" y="0"/>
            <a:ext cx="9144000" cy="80645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ADN - Types de mutations –conséquences</a:t>
            </a:r>
          </a:p>
          <a:p>
            <a:pPr algn="ctr" eaLnBrk="1" hangingPunct="1"/>
            <a:r>
              <a:rPr lang="fr-FR" altLang="fr-FR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variants </a:t>
            </a:r>
            <a:r>
              <a:rPr lang="fr-FR" altLang="fr-FR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décalage phase de lecture (</a:t>
            </a:r>
            <a:r>
              <a:rPr lang="fr-FR" altLang="fr-FR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frameshift</a:t>
            </a:r>
            <a:r>
              <a:rPr lang="fr-FR" altLang="fr-FR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112644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84538"/>
            <a:ext cx="45243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3276600"/>
            <a:ext cx="45243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5" descr="Logo AS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6800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24163" y="2600325"/>
            <a:ext cx="295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T</a:t>
            </a:r>
            <a:endParaRPr lang="en-GB" altLang="fr-F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857500" y="2092325"/>
            <a:ext cx="338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A</a:t>
            </a:r>
            <a:endParaRPr lang="en-GB" altLang="fr-FR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ZoneTexte 3"/>
          <p:cNvSpPr txBox="1">
            <a:spLocks noChangeArrowheads="1"/>
          </p:cNvSpPr>
          <p:nvPr/>
        </p:nvSpPr>
        <p:spPr bwMode="auto">
          <a:xfrm>
            <a:off x="1662113" y="1557338"/>
            <a:ext cx="449421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fr-FR"/>
              <a:t>Epissage (splice)</a:t>
            </a:r>
          </a:p>
          <a:p>
            <a:pPr eaLnBrk="1" hangingPunct="1"/>
            <a:r>
              <a:rPr lang="en-GB" altLang="fr-FR"/>
              <a:t>	</a:t>
            </a:r>
            <a:r>
              <a:rPr lang="en-GB" altLang="fr-FR" i="1"/>
              <a:t>KDM6A</a:t>
            </a:r>
            <a:r>
              <a:rPr lang="en-GB" altLang="fr-FR"/>
              <a:t> Intron,5 c.443+5G&gt;C, p?</a:t>
            </a:r>
          </a:p>
          <a:p>
            <a:pPr eaLnBrk="1" hangingPunct="1"/>
            <a:r>
              <a:rPr lang="en-GB" altLang="fr-FR"/>
              <a:t>	</a:t>
            </a:r>
          </a:p>
        </p:txBody>
      </p:sp>
      <p:sp>
        <p:nvSpPr>
          <p:cNvPr id="113667" name="Rectangle 4"/>
          <p:cNvSpPr>
            <a:spLocks noChangeArrowheads="1"/>
          </p:cNvSpPr>
          <p:nvPr/>
        </p:nvSpPr>
        <p:spPr bwMode="auto">
          <a:xfrm>
            <a:off x="0" y="0"/>
            <a:ext cx="9144000" cy="80645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ADN - Types de mutations –conséquences</a:t>
            </a:r>
          </a:p>
          <a:p>
            <a:pPr algn="ctr" eaLnBrk="1" hangingPunct="1"/>
            <a:r>
              <a:rPr lang="fr-FR" altLang="fr-FR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variants </a:t>
            </a:r>
            <a:r>
              <a:rPr lang="fr-FR" altLang="fr-FR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anomalie d’épissage (</a:t>
            </a:r>
            <a:r>
              <a:rPr lang="fr-FR" altLang="fr-FR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splice</a:t>
            </a:r>
            <a:r>
              <a:rPr lang="fr-FR" altLang="fr-FR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113668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3802063"/>
            <a:ext cx="3995738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r="4152"/>
          <a:stretch>
            <a:fillRect/>
          </a:stretch>
        </p:blipFill>
        <p:spPr bwMode="auto">
          <a:xfrm>
            <a:off x="107950" y="2551113"/>
            <a:ext cx="512445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0" name="Picture 5" descr="Logo AS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6800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ZoneTexte 3"/>
          <p:cNvSpPr txBox="1">
            <a:spLocks noChangeArrowheads="1"/>
          </p:cNvSpPr>
          <p:nvPr/>
        </p:nvSpPr>
        <p:spPr bwMode="auto">
          <a:xfrm>
            <a:off x="755650" y="908050"/>
            <a:ext cx="68087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fr-FR"/>
              <a:t>Missense = 20%</a:t>
            </a:r>
          </a:p>
          <a:p>
            <a:pPr eaLnBrk="1" hangingPunct="1"/>
            <a:r>
              <a:rPr lang="fr-FR" altLang="fr-FR"/>
              <a:t>		</a:t>
            </a:r>
            <a:r>
              <a:rPr lang="fr-FR" altLang="fr-FR" i="1"/>
              <a:t> KMT2D</a:t>
            </a:r>
            <a:r>
              <a:rPr lang="fr-FR" altLang="fr-FR"/>
              <a:t>  exon 48 (g.15536G&gt;A, p.Arg5179His)</a:t>
            </a:r>
          </a:p>
          <a:p>
            <a:pPr eaLnBrk="1" hangingPunct="1"/>
            <a:endParaRPr lang="fr-FR" altLang="fr-FR"/>
          </a:p>
          <a:p>
            <a:pPr eaLnBrk="1" hangingPunct="1"/>
            <a:r>
              <a:rPr lang="fr-FR" altLang="fr-FR"/>
              <a:t>Changement</a:t>
            </a:r>
          </a:p>
          <a:p>
            <a:pPr eaLnBrk="1" hangingPunct="1"/>
            <a:r>
              <a:rPr lang="fr-FR" altLang="fr-FR"/>
              <a:t>	Il fait beau ce jour</a:t>
            </a:r>
          </a:p>
          <a:p>
            <a:pPr eaLnBrk="1" hangingPunct="1"/>
            <a:r>
              <a:rPr lang="fr-FR" altLang="fr-FR"/>
              <a:t>	Il fait   eau ce jour</a:t>
            </a:r>
          </a:p>
          <a:p>
            <a:pPr eaLnBrk="1" hangingPunct="1"/>
            <a:endParaRPr lang="en-GB" altLang="fr-FR"/>
          </a:p>
        </p:txBody>
      </p:sp>
      <p:sp>
        <p:nvSpPr>
          <p:cNvPr id="114691" name="Rectangle 4"/>
          <p:cNvSpPr>
            <a:spLocks noChangeArrowheads="1"/>
          </p:cNvSpPr>
          <p:nvPr/>
        </p:nvSpPr>
        <p:spPr bwMode="auto">
          <a:xfrm>
            <a:off x="0" y="0"/>
            <a:ext cx="9144000" cy="80645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ADN - Types de mutations –conséquences</a:t>
            </a:r>
          </a:p>
          <a:p>
            <a:pPr algn="ctr" eaLnBrk="1" hangingPunct="1"/>
            <a:r>
              <a:rPr lang="fr-FR" altLang="fr-FR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variants </a:t>
            </a:r>
            <a:r>
              <a:rPr lang="fr-FR" altLang="fr-FR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changement d’acide aminé (Faux sens - </a:t>
            </a:r>
            <a:r>
              <a:rPr lang="fr-FR" altLang="fr-FR" sz="28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Missens</a:t>
            </a:r>
            <a:r>
              <a:rPr lang="fr-FR" altLang="fr-FR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114692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041650"/>
            <a:ext cx="45243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 descr="Logo A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6800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198688" y="2276475"/>
            <a:ext cx="350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V  </a:t>
            </a:r>
            <a:endParaRPr lang="en-GB" alt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14" name="Group 5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15716" name="Rectangle 6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Du gène à la protéine</a:t>
              </a:r>
            </a:p>
          </p:txBody>
        </p:sp>
        <p:pic>
          <p:nvPicPr>
            <p:cNvPr id="115717" name="Picture 7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718" name="Picture 8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571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196975"/>
            <a:ext cx="7712075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 descr="code génétique ADN protéine et mu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57338"/>
            <a:ext cx="59626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6739" name="Group 5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16740" name="Rectangle 6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Changement d’acide aminé</a:t>
              </a:r>
            </a:p>
          </p:txBody>
        </p:sp>
        <p:pic>
          <p:nvPicPr>
            <p:cNvPr id="116741" name="Picture 7" descr="logo CHRU 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742" name="Picture 8" descr="logo genetiq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2" name="Group 2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17765" name="Rectangle 3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Perturbations de repliement/transport, etc</a:t>
              </a:r>
            </a:p>
          </p:txBody>
        </p:sp>
        <p:pic>
          <p:nvPicPr>
            <p:cNvPr id="117766" name="Picture 4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7767" name="Picture 5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7763" name="Picture 6" descr="Gene_prote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38250"/>
            <a:ext cx="507682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7" descr="proteine-structure1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95"/>
          <a:stretch>
            <a:fillRect/>
          </a:stretch>
        </p:blipFill>
        <p:spPr bwMode="auto">
          <a:xfrm>
            <a:off x="152400" y="1371600"/>
            <a:ext cx="3810000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0" y="1447800"/>
            <a:ext cx="5715000" cy="3581400"/>
          </a:xfrm>
          <a:gradFill rotWithShape="0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extLst>
            <a:ext uri="{91240B29-F687-4F45-9708-019B960494DF}">
              <a14:hiddenLine xmlns:a14="http://schemas.microsoft.com/office/drawing/2010/main" w="2857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altLang="fr-FR" sz="3200" dirty="0" smtClean="0">
                <a:solidFill>
                  <a:schemeClr val="tx1"/>
                </a:solidFill>
              </a:rPr>
              <a:t>Différence </a:t>
            </a:r>
            <a:br>
              <a:rPr lang="fr-FR" altLang="fr-FR" sz="3200" dirty="0" smtClean="0">
                <a:solidFill>
                  <a:schemeClr val="tx1"/>
                </a:solidFill>
              </a:rPr>
            </a:br>
            <a:r>
              <a:rPr lang="fr-FR" altLang="fr-FR" sz="3200" dirty="0" smtClean="0">
                <a:solidFill>
                  <a:schemeClr val="tx1"/>
                </a:solidFill>
              </a:rPr>
              <a:t>variant pathogène </a:t>
            </a:r>
            <a:r>
              <a:rPr lang="en-AE" altLang="fr-FR" sz="3200" dirty="0" smtClean="0">
                <a:solidFill>
                  <a:schemeClr val="tx1"/>
                </a:solidFill>
              </a:rPr>
              <a:t>–</a:t>
            </a:r>
            <a:r>
              <a:rPr lang="fr-FR" altLang="fr-FR" sz="3200" dirty="0" smtClean="0">
                <a:solidFill>
                  <a:schemeClr val="tx1"/>
                </a:solidFill>
              </a:rPr>
              <a:t>Variant bénin</a:t>
            </a:r>
          </a:p>
        </p:txBody>
      </p:sp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2098675" y="5178425"/>
            <a:ext cx="48895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Professeur David Geneviève, PU-PH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Génétique Médicale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Centre de Référence Anomalies du Développement</a:t>
            </a:r>
          </a:p>
        </p:txBody>
      </p:sp>
      <p:pic>
        <p:nvPicPr>
          <p:cNvPr id="118788" name="Picture 4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0"/>
            <a:ext cx="10763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5" descr="logo CHRU 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472608"/>
          </a:xfrm>
        </p:spPr>
        <p:txBody>
          <a:bodyPr/>
          <a:lstStyle/>
          <a:p>
            <a:r>
              <a:rPr lang="fr-FR" dirty="0"/>
              <a:t>si apparu </a:t>
            </a:r>
            <a:r>
              <a:rPr lang="fr-FR" i="1" dirty="0"/>
              <a:t>de novo </a:t>
            </a:r>
            <a:r>
              <a:rPr lang="fr-FR" dirty="0"/>
              <a:t>= souvent responsable de </a:t>
            </a:r>
            <a:r>
              <a:rPr lang="fr-FR" dirty="0" smtClean="0"/>
              <a:t>maladies</a:t>
            </a:r>
          </a:p>
          <a:p>
            <a:r>
              <a:rPr lang="fr-FR" dirty="0" smtClean="0"/>
              <a:t>Anomalie de nombre de copie de chromosome</a:t>
            </a:r>
          </a:p>
          <a:p>
            <a:pPr lvl="1"/>
            <a:r>
              <a:rPr lang="fr-FR" dirty="0" smtClean="0"/>
              <a:t>Tout un chromosome</a:t>
            </a:r>
          </a:p>
          <a:p>
            <a:pPr lvl="1"/>
            <a:r>
              <a:rPr lang="fr-FR" dirty="0" smtClean="0"/>
              <a:t>Une partie (pas toujours responsable de maladie en particulier les petites duplications)</a:t>
            </a:r>
          </a:p>
          <a:p>
            <a:pPr lvl="1"/>
            <a:r>
              <a:rPr lang="fr-FR" dirty="0" smtClean="0"/>
              <a:t>Anomalie chromosomiques équilibrées</a:t>
            </a:r>
          </a:p>
          <a:p>
            <a:r>
              <a:rPr lang="fr-FR" dirty="0" smtClean="0"/>
              <a:t>Anomalie de petite taille des nucléotides</a:t>
            </a:r>
          </a:p>
          <a:p>
            <a:pPr lvl="1"/>
            <a:r>
              <a:rPr lang="fr-FR" dirty="0" smtClean="0"/>
              <a:t>Pas toujours responsables de maladies</a:t>
            </a: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528"/>
          </a:xfrm>
        </p:grpSpPr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1200" y="0"/>
              <a:ext cx="4080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 dirty="0" smtClean="0">
                  <a:latin typeface="Times New Roman" panose="02020603050405020304" pitchFamily="18" charset="0"/>
                </a:rPr>
                <a:t>Variants chromosomiques ou génique</a:t>
              </a:r>
              <a:endParaRPr lang="fr-FR" altLang="fr-FR" sz="2800" dirty="0">
                <a:latin typeface="Times New Roman" panose="02020603050405020304" pitchFamily="18" charset="0"/>
              </a:endParaRPr>
            </a:p>
          </p:txBody>
        </p:sp>
        <p:pic>
          <p:nvPicPr>
            <p:cNvPr id="6" name="Picture 12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51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3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4416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71438" y="1857375"/>
            <a:ext cx="642937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619125" y="1857375"/>
            <a:ext cx="642938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1166813" y="1857375"/>
            <a:ext cx="642937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714500" y="1857375"/>
            <a:ext cx="642938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2262188" y="1857375"/>
            <a:ext cx="642937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809875" y="1857375"/>
            <a:ext cx="642938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Explosion 2 8"/>
          <p:cNvSpPr/>
          <p:nvPr/>
        </p:nvSpPr>
        <p:spPr>
          <a:xfrm>
            <a:off x="3357563" y="1857375"/>
            <a:ext cx="642937" cy="571500"/>
          </a:xfrm>
          <a:prstGeom prst="irregularSeal2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3905250" y="1857375"/>
            <a:ext cx="642938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4452938" y="1857375"/>
            <a:ext cx="642937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5000625" y="1857375"/>
            <a:ext cx="642938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3324" name="Groupe 12"/>
          <p:cNvGrpSpPr>
            <a:grpSpLocks/>
          </p:cNvGrpSpPr>
          <p:nvPr/>
        </p:nvGrpSpPr>
        <p:grpSpPr bwMode="auto">
          <a:xfrm>
            <a:off x="642938" y="2844800"/>
            <a:ext cx="2071687" cy="2298700"/>
            <a:chOff x="1000100" y="2345172"/>
            <a:chExt cx="2071702" cy="2298274"/>
          </a:xfrm>
        </p:grpSpPr>
        <p:cxnSp>
          <p:nvCxnSpPr>
            <p:cNvPr id="14" name="Connecteur droit 13"/>
            <p:cNvCxnSpPr>
              <a:stCxn id="6" idx="3"/>
            </p:cNvCxnSpPr>
            <p:nvPr/>
          </p:nvCxnSpPr>
          <p:spPr>
            <a:xfrm rot="5400000">
              <a:off x="790679" y="2697469"/>
              <a:ext cx="1369759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>
              <a:stCxn id="6" idx="5"/>
            </p:cNvCxnSpPr>
            <p:nvPr/>
          </p:nvCxnSpPr>
          <p:spPr>
            <a:xfrm rot="16200000" flipH="1">
              <a:off x="1911463" y="2697469"/>
              <a:ext cx="1369759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lipse 15"/>
            <p:cNvSpPr/>
            <p:nvPr/>
          </p:nvSpPr>
          <p:spPr>
            <a:xfrm>
              <a:off x="1000100" y="2714991"/>
              <a:ext cx="2071702" cy="19284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1428728" y="3214961"/>
              <a:ext cx="1214446" cy="9999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3325" name="Groupe 17"/>
          <p:cNvGrpSpPr>
            <a:grpSpLocks/>
          </p:cNvGrpSpPr>
          <p:nvPr/>
        </p:nvGrpSpPr>
        <p:grpSpPr bwMode="auto">
          <a:xfrm>
            <a:off x="1214438" y="3919538"/>
            <a:ext cx="1116012" cy="581025"/>
            <a:chOff x="1571604" y="3419476"/>
            <a:chExt cx="1116169" cy="581028"/>
          </a:xfrm>
        </p:grpSpPr>
        <p:sp>
          <p:nvSpPr>
            <p:cNvPr id="19" name="Forme libre 18"/>
            <p:cNvSpPr/>
            <p:nvPr/>
          </p:nvSpPr>
          <p:spPr>
            <a:xfrm>
              <a:off x="1571604" y="3481388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1724025" y="3603627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1876447" y="3725865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1655753" y="3419476"/>
              <a:ext cx="811327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1584306" y="3848103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1584306" y="3663952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1655753" y="3541714"/>
              <a:ext cx="811327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1655753" y="3786190"/>
              <a:ext cx="811327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1905000" y="0"/>
            <a:ext cx="6477000" cy="8382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latin typeface="Calibri" panose="020F0502020204030204" pitchFamily="34" charset="0"/>
              </a:rPr>
              <a:t>L’ADN et les chromosomes</a:t>
            </a:r>
          </a:p>
        </p:txBody>
      </p:sp>
      <p:cxnSp>
        <p:nvCxnSpPr>
          <p:cNvPr id="54" name="Connecteur droit 53"/>
          <p:cNvCxnSpPr/>
          <p:nvPr/>
        </p:nvCxnSpPr>
        <p:spPr>
          <a:xfrm rot="5400000" flipH="1" flipV="1">
            <a:off x="3178969" y="1821657"/>
            <a:ext cx="928687" cy="571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 rot="16200000" flipH="1">
            <a:off x="2964656" y="1964532"/>
            <a:ext cx="1500187" cy="571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lèche courbée vers le haut 56"/>
          <p:cNvSpPr/>
          <p:nvPr/>
        </p:nvSpPr>
        <p:spPr>
          <a:xfrm>
            <a:off x="3000375" y="2428875"/>
            <a:ext cx="785813" cy="64293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pic>
        <p:nvPicPr>
          <p:cNvPr id="13330" name="Picture 3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31" descr="Logo_DRO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mu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r="13333" b="50000"/>
          <a:stretch>
            <a:fillRect/>
          </a:stretch>
        </p:blipFill>
        <p:spPr bwMode="auto">
          <a:xfrm>
            <a:off x="2590800" y="1371600"/>
            <a:ext cx="3962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457200" y="2022475"/>
            <a:ext cx="2603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CC00"/>
                </a:solidFill>
                <a:latin typeface="Times New Roman" panose="02020603050405020304" pitchFamily="18" charset="0"/>
              </a:rPr>
              <a:t>Pas de conséquence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CC00"/>
                </a:solidFill>
                <a:latin typeface="Times New Roman" panose="02020603050405020304" pitchFamily="18" charset="0"/>
              </a:rPr>
              <a:t>polymorphisme</a:t>
            </a:r>
          </a:p>
        </p:txBody>
      </p:sp>
      <p:sp>
        <p:nvSpPr>
          <p:cNvPr id="119812" name="Line 4"/>
          <p:cNvSpPr>
            <a:spLocks noChangeShapeType="1"/>
          </p:cNvSpPr>
          <p:nvPr/>
        </p:nvSpPr>
        <p:spPr bwMode="auto">
          <a:xfrm flipH="1">
            <a:off x="2209800" y="3429000"/>
            <a:ext cx="1752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950913" y="4114800"/>
            <a:ext cx="3189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ARN anormal = dégradé</a:t>
            </a:r>
          </a:p>
        </p:txBody>
      </p:sp>
      <p:sp>
        <p:nvSpPr>
          <p:cNvPr id="119814" name="Line 6"/>
          <p:cNvSpPr>
            <a:spLocks noChangeShapeType="1"/>
          </p:cNvSpPr>
          <p:nvPr/>
        </p:nvSpPr>
        <p:spPr bwMode="auto">
          <a:xfrm>
            <a:off x="2057400" y="4724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914400" y="5410200"/>
            <a:ext cx="2044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Pas de protéine</a:t>
            </a:r>
          </a:p>
        </p:txBody>
      </p:sp>
      <p:sp>
        <p:nvSpPr>
          <p:cNvPr id="119816" name="Line 8"/>
          <p:cNvSpPr>
            <a:spLocks noChangeShapeType="1"/>
          </p:cNvSpPr>
          <p:nvPr/>
        </p:nvSpPr>
        <p:spPr bwMode="auto">
          <a:xfrm>
            <a:off x="3962400" y="3429000"/>
            <a:ext cx="1905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9817" name="Text Box 9"/>
          <p:cNvSpPr txBox="1">
            <a:spLocks noChangeArrowheads="1"/>
          </p:cNvSpPr>
          <p:nvPr/>
        </p:nvSpPr>
        <p:spPr bwMode="auto">
          <a:xfrm>
            <a:off x="4841875" y="4083050"/>
            <a:ext cx="3921125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Protéine anormale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 sz="1800">
                <a:latin typeface="Times New Roman" panose="02020603050405020304" pitchFamily="18" charset="0"/>
              </a:rPr>
              <a:t> Dégradée 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1800">
                <a:latin typeface="Times New Roman" panose="02020603050405020304" pitchFamily="18" charset="0"/>
              </a:rPr>
              <a:t> Trop courte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1800">
                <a:latin typeface="Times New Roman" panose="02020603050405020304" pitchFamily="18" charset="0"/>
              </a:rPr>
              <a:t> Mauvaise conformation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1800">
                <a:latin typeface="Times New Roman" panose="02020603050405020304" pitchFamily="18" charset="0"/>
              </a:rPr>
              <a:t> Liaison à une autre protéine impossible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z="1800">
                <a:latin typeface="Times New Roman" panose="02020603050405020304" pitchFamily="18" charset="0"/>
              </a:rPr>
              <a:t> Perte de fonction</a:t>
            </a:r>
          </a:p>
        </p:txBody>
      </p:sp>
      <p:grpSp>
        <p:nvGrpSpPr>
          <p:cNvPr id="119818" name="Group 10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528"/>
          </a:xfrm>
        </p:grpSpPr>
        <p:sp>
          <p:nvSpPr>
            <p:cNvPr id="119819" name="Rectangle 11"/>
            <p:cNvSpPr>
              <a:spLocks noChangeArrowheads="1"/>
            </p:cNvSpPr>
            <p:nvPr/>
          </p:nvSpPr>
          <p:spPr bwMode="auto">
            <a:xfrm>
              <a:off x="1200" y="0"/>
              <a:ext cx="4080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 dirty="0">
                  <a:latin typeface="Times New Roman" panose="02020603050405020304" pitchFamily="18" charset="0"/>
                </a:rPr>
                <a:t>Différence entre </a:t>
              </a:r>
              <a:r>
                <a:rPr lang="fr-FR" altLang="fr-FR" sz="2800" dirty="0" smtClean="0">
                  <a:latin typeface="Times New Roman" panose="02020603050405020304" pitchFamily="18" charset="0"/>
                </a:rPr>
                <a:t>variant </a:t>
              </a:r>
              <a:r>
                <a:rPr lang="fr-FR" altLang="fr-FR" sz="2800" dirty="0" err="1" smtClean="0">
                  <a:latin typeface="Times New Roman" panose="02020603050405020304" pitchFamily="18" charset="0"/>
                </a:rPr>
                <a:t>patho</a:t>
              </a:r>
              <a:r>
                <a:rPr lang="fr-FR" altLang="fr-FR" sz="2800" dirty="0" smtClean="0">
                  <a:latin typeface="Times New Roman" panose="02020603050405020304" pitchFamily="18" charset="0"/>
                </a:rPr>
                <a:t> ou bénin</a:t>
              </a:r>
              <a:endParaRPr lang="fr-FR" altLang="fr-FR" sz="2800" dirty="0">
                <a:latin typeface="Times New Roman" panose="02020603050405020304" pitchFamily="18" charset="0"/>
              </a:endParaRPr>
            </a:p>
          </p:txBody>
        </p:sp>
        <p:pic>
          <p:nvPicPr>
            <p:cNvPr id="119820" name="Picture 12" descr="logo CHRU 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51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21" name="Picture 13" descr="logo genetiq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25" y="2780928"/>
            <a:ext cx="8574233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45792" y="908720"/>
            <a:ext cx="3241675" cy="792162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 questions ?</a:t>
            </a:r>
            <a:endParaRPr lang="fr-FR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084" name="ZoneTexte 8"/>
          <p:cNvSpPr txBox="1">
            <a:spLocks noChangeArrowheads="1"/>
          </p:cNvSpPr>
          <p:nvPr/>
        </p:nvSpPr>
        <p:spPr bwMode="auto">
          <a:xfrm>
            <a:off x="1773707" y="1700808"/>
            <a:ext cx="566186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3200" dirty="0" smtClean="0">
                <a:latin typeface="Calibri" pitchFamily="34" charset="0"/>
              </a:rPr>
              <a:t>Pr David GENEVIEVE</a:t>
            </a:r>
            <a:endParaRPr lang="fr-FR" altLang="fr-FR" sz="3200" dirty="0">
              <a:latin typeface="Calibri" pitchFamily="34" charset="0"/>
            </a:endParaRPr>
          </a:p>
          <a:p>
            <a:pPr algn="ctr"/>
            <a:r>
              <a:rPr lang="fr-FR" altLang="fr-FR" sz="3200" dirty="0" smtClean="0">
                <a:latin typeface="Calibri" pitchFamily="34" charset="0"/>
                <a:hlinkClick r:id="rId4"/>
              </a:rPr>
              <a:t>d-genevieve@chu-montpellier.fr</a:t>
            </a:r>
            <a:r>
              <a:rPr lang="fr-FR" altLang="fr-FR" sz="3200" dirty="0" smtClean="0">
                <a:latin typeface="Calibri" pitchFamily="34" charset="0"/>
              </a:rPr>
              <a:t> </a:t>
            </a:r>
            <a:endParaRPr lang="fr-FR" altLang="fr-FR" sz="3200" dirty="0">
              <a:latin typeface="Calibri" pitchFamily="34" charset="0"/>
            </a:endParaRPr>
          </a:p>
          <a:p>
            <a:pPr algn="ctr"/>
            <a:endParaRPr lang="fr-FR" altLang="fr-FR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70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0" y="1447800"/>
            <a:ext cx="5715000" cy="3581400"/>
          </a:xfrm>
          <a:gradFill rotWithShape="0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extLst>
            <a:ext uri="{91240B29-F687-4F45-9708-019B960494DF}">
              <a14:hiddenLine xmlns:a14="http://schemas.microsoft.com/office/drawing/2010/main" w="2857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altLang="fr-FR" sz="3200" smtClean="0">
                <a:solidFill>
                  <a:schemeClr val="tx1"/>
                </a:solidFill>
              </a:rPr>
              <a:t>Hérédité:</a:t>
            </a:r>
            <a:br>
              <a:rPr lang="fr-FR" altLang="fr-FR" sz="3200" smtClean="0">
                <a:solidFill>
                  <a:schemeClr val="tx1"/>
                </a:solidFill>
              </a:rPr>
            </a:br>
            <a:r>
              <a:rPr lang="fr-FR" altLang="fr-FR" sz="3200" smtClean="0">
                <a:solidFill>
                  <a:schemeClr val="tx1"/>
                </a:solidFill>
              </a:rPr>
              <a:t> Transmission de l’information génétique</a:t>
            </a:r>
            <a:br>
              <a:rPr lang="fr-FR" altLang="fr-FR" sz="3200" smtClean="0">
                <a:solidFill>
                  <a:schemeClr val="tx1"/>
                </a:solidFill>
              </a:rPr>
            </a:br>
            <a:r>
              <a:rPr lang="fr-FR" altLang="fr-FR" sz="3200" smtClean="0">
                <a:solidFill>
                  <a:schemeClr val="tx1"/>
                </a:solidFill>
              </a:rPr>
              <a:t>les maladies humaines</a:t>
            </a:r>
            <a:br>
              <a:rPr lang="fr-FR" altLang="fr-FR" sz="3200" smtClean="0">
                <a:solidFill>
                  <a:schemeClr val="tx1"/>
                </a:solidFill>
              </a:rPr>
            </a:br>
            <a:endParaRPr lang="fr-FR" altLang="fr-FR" sz="3200" smtClean="0">
              <a:solidFill>
                <a:schemeClr val="tx1"/>
              </a:solidFill>
            </a:endParaRP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2098675" y="5178425"/>
            <a:ext cx="48895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Professeur David Geneviève, PU-PH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Génétique Médicale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Centre de Référence Anomalies du Développement</a:t>
            </a:r>
          </a:p>
        </p:txBody>
      </p:sp>
      <p:pic>
        <p:nvPicPr>
          <p:cNvPr id="120836" name="Picture 4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0"/>
            <a:ext cx="10763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7" name="Picture 5" descr="logo CHRU 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4"/>
          <p:cNvSpPr>
            <a:spLocks noChangeArrowheads="1"/>
          </p:cNvSpPr>
          <p:nvPr/>
        </p:nvSpPr>
        <p:spPr bwMode="auto">
          <a:xfrm>
            <a:off x="1905000" y="0"/>
            <a:ext cx="6477000" cy="8382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latin typeface="Calibri" panose="020F0502020204030204" pitchFamily="34" charset="0"/>
              </a:rPr>
              <a:t>La cellule</a:t>
            </a:r>
          </a:p>
        </p:txBody>
      </p:sp>
      <p:pic>
        <p:nvPicPr>
          <p:cNvPr id="121859" name="Picture 6" descr="\\Clr1donnees\0105_0109\01075300\My Documents\Cours\Millau Généraliste\avant br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3" b="22221"/>
          <a:stretch>
            <a:fillRect/>
          </a:stretch>
        </p:blipFill>
        <p:spPr bwMode="auto">
          <a:xfrm>
            <a:off x="5410200" y="1568450"/>
            <a:ext cx="3429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4" descr="\\Clr1donnees\0105_0109\01075300\My Documents\Cours\Millau Généraliste\lou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1339850"/>
            <a:ext cx="15113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Line 7"/>
          <p:cNvSpPr>
            <a:spLocks noChangeShapeType="1"/>
          </p:cNvSpPr>
          <p:nvPr/>
        </p:nvSpPr>
        <p:spPr bwMode="auto">
          <a:xfrm>
            <a:off x="4953000" y="1416050"/>
            <a:ext cx="19050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1862" name="Line 8"/>
          <p:cNvSpPr>
            <a:spLocks noChangeShapeType="1"/>
          </p:cNvSpPr>
          <p:nvPr/>
        </p:nvSpPr>
        <p:spPr bwMode="auto">
          <a:xfrm flipV="1">
            <a:off x="4876800" y="2101850"/>
            <a:ext cx="19812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1863" name="Line 9"/>
          <p:cNvSpPr>
            <a:spLocks noChangeShapeType="1"/>
          </p:cNvSpPr>
          <p:nvPr/>
        </p:nvSpPr>
        <p:spPr bwMode="auto">
          <a:xfrm flipH="1" flipV="1">
            <a:off x="3505200" y="1111250"/>
            <a:ext cx="10668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1864" name="Line 10"/>
          <p:cNvSpPr>
            <a:spLocks noChangeShapeType="1"/>
          </p:cNvSpPr>
          <p:nvPr/>
        </p:nvSpPr>
        <p:spPr bwMode="auto">
          <a:xfrm flipH="1">
            <a:off x="3200400" y="2406650"/>
            <a:ext cx="10668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21865" name="Picture 5" descr="\\Clr1donnees\0105_0109\01075300\My Documents\Cours\Millau Généraliste\peau_epiderm-545x3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8449"/>
          <a:stretch>
            <a:fillRect/>
          </a:stretch>
        </p:blipFill>
        <p:spPr bwMode="auto">
          <a:xfrm>
            <a:off x="457200" y="928688"/>
            <a:ext cx="3114675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6" name="Picture 2" descr="\\Clr1donnees\0105_0109\01075300\My Documents\Cours\Millau Généraliste\Cellules_sa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3960813"/>
            <a:ext cx="41084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7" name="Picture 3" descr="logo genetiq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8" name="Picture 12" descr="Logo_DROI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68350"/>
            <a:ext cx="7747000" cy="608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83" name="Rectangle 14"/>
          <p:cNvSpPr>
            <a:spLocks noChangeArrowheads="1"/>
          </p:cNvSpPr>
          <p:nvPr/>
        </p:nvSpPr>
        <p:spPr bwMode="auto">
          <a:xfrm>
            <a:off x="1905000" y="0"/>
            <a:ext cx="6477000" cy="8382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>
                <a:latin typeface="Calibri" panose="020F0502020204030204" pitchFamily="34" charset="0"/>
              </a:rPr>
              <a:t>Transmission de l’information génétique</a:t>
            </a:r>
          </a:p>
        </p:txBody>
      </p:sp>
      <p:pic>
        <p:nvPicPr>
          <p:cNvPr id="122884" name="Picture 3" descr="logo genetiq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4" descr="Logo_DRO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4"/>
          <p:cNvSpPr>
            <a:spLocks noChangeArrowheads="1"/>
          </p:cNvSpPr>
          <p:nvPr/>
        </p:nvSpPr>
        <p:spPr bwMode="auto">
          <a:xfrm>
            <a:off x="1905000" y="0"/>
            <a:ext cx="6477000" cy="8382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latin typeface="Calibri" panose="020F0502020204030204" pitchFamily="34" charset="0"/>
              </a:rPr>
              <a:t>L’ADN</a:t>
            </a:r>
          </a:p>
        </p:txBody>
      </p:sp>
      <p:grpSp>
        <p:nvGrpSpPr>
          <p:cNvPr id="123907" name="Groupe 29"/>
          <p:cNvGrpSpPr>
            <a:grpSpLocks/>
          </p:cNvGrpSpPr>
          <p:nvPr/>
        </p:nvGrpSpPr>
        <p:grpSpPr bwMode="auto">
          <a:xfrm>
            <a:off x="71438" y="1357313"/>
            <a:ext cx="5572125" cy="571500"/>
            <a:chOff x="71406" y="1357298"/>
            <a:chExt cx="5572164" cy="571504"/>
          </a:xfrm>
        </p:grpSpPr>
        <p:sp>
          <p:nvSpPr>
            <p:cNvPr id="6" name="Ellipse 5"/>
            <p:cNvSpPr/>
            <p:nvPr/>
          </p:nvSpPr>
          <p:spPr>
            <a:xfrm>
              <a:off x="71406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" name="Ellipse 6"/>
            <p:cNvSpPr/>
            <p:nvPr/>
          </p:nvSpPr>
          <p:spPr>
            <a:xfrm>
              <a:off x="61909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1166789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1714479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2262171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2809862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3357554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3905245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" name="Ellipse 13"/>
            <p:cNvSpPr/>
            <p:nvPr/>
          </p:nvSpPr>
          <p:spPr>
            <a:xfrm>
              <a:off x="4452937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5" name="Ellipse 14"/>
            <p:cNvSpPr/>
            <p:nvPr/>
          </p:nvSpPr>
          <p:spPr>
            <a:xfrm>
              <a:off x="500062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cxnSp>
        <p:nvCxnSpPr>
          <p:cNvPr id="17" name="Connecteur droit 16"/>
          <p:cNvCxnSpPr>
            <a:stCxn id="9" idx="3"/>
          </p:cNvCxnSpPr>
          <p:nvPr/>
        </p:nvCxnSpPr>
        <p:spPr>
          <a:xfrm rot="5400000">
            <a:off x="790575" y="2197100"/>
            <a:ext cx="1370013" cy="6651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>
            <a:stCxn id="9" idx="5"/>
          </p:cNvCxnSpPr>
          <p:nvPr/>
        </p:nvCxnSpPr>
        <p:spPr>
          <a:xfrm rot="16200000" flipH="1">
            <a:off x="1911350" y="2197100"/>
            <a:ext cx="1370013" cy="6651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910" name="Group 16"/>
          <p:cNvGrpSpPr>
            <a:grpSpLocks/>
          </p:cNvGrpSpPr>
          <p:nvPr/>
        </p:nvGrpSpPr>
        <p:grpSpPr bwMode="auto">
          <a:xfrm>
            <a:off x="1000125" y="2714625"/>
            <a:ext cx="2071688" cy="1928813"/>
            <a:chOff x="630" y="1710"/>
            <a:chExt cx="1305" cy="1215"/>
          </a:xfrm>
        </p:grpSpPr>
        <p:sp>
          <p:nvSpPr>
            <p:cNvPr id="20" name="Ellipse 19"/>
            <p:cNvSpPr/>
            <p:nvPr/>
          </p:nvSpPr>
          <p:spPr>
            <a:xfrm>
              <a:off x="630" y="1710"/>
              <a:ext cx="1305" cy="12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grpSp>
          <p:nvGrpSpPr>
            <p:cNvPr id="123915" name="Group 18"/>
            <p:cNvGrpSpPr>
              <a:grpSpLocks/>
            </p:cNvGrpSpPr>
            <p:nvPr/>
          </p:nvGrpSpPr>
          <p:grpSpPr bwMode="auto">
            <a:xfrm>
              <a:off x="900" y="2025"/>
              <a:ext cx="793" cy="630"/>
              <a:chOff x="900" y="2025"/>
              <a:chExt cx="793" cy="630"/>
            </a:xfrm>
          </p:grpSpPr>
          <p:sp>
            <p:nvSpPr>
              <p:cNvPr id="21" name="Ellipse 20"/>
              <p:cNvSpPr/>
              <p:nvPr/>
            </p:nvSpPr>
            <p:spPr>
              <a:xfrm>
                <a:off x="900" y="2025"/>
                <a:ext cx="765" cy="6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3917" name="Groupe 31"/>
              <p:cNvGrpSpPr>
                <a:grpSpLocks/>
              </p:cNvGrpSpPr>
              <p:nvPr/>
            </p:nvGrpSpPr>
            <p:grpSpPr bwMode="auto">
              <a:xfrm>
                <a:off x="990" y="2154"/>
                <a:ext cx="703" cy="366"/>
                <a:chOff x="1571604" y="3419476"/>
                <a:chExt cx="1116169" cy="581028"/>
              </a:xfrm>
            </p:grpSpPr>
            <p:sp>
              <p:nvSpPr>
                <p:cNvPr id="22" name="Forme libre 21"/>
                <p:cNvSpPr/>
                <p:nvPr/>
              </p:nvSpPr>
              <p:spPr>
                <a:xfrm>
                  <a:off x="1571604" y="3481388"/>
                  <a:ext cx="811326" cy="152401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23" name="Forme libre 22"/>
                <p:cNvSpPr/>
                <p:nvPr/>
              </p:nvSpPr>
              <p:spPr>
                <a:xfrm>
                  <a:off x="1724025" y="3603626"/>
                  <a:ext cx="811326" cy="152401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24" name="Forme libre 23"/>
                <p:cNvSpPr/>
                <p:nvPr/>
              </p:nvSpPr>
              <p:spPr>
                <a:xfrm>
                  <a:off x="1876447" y="3725865"/>
                  <a:ext cx="811326" cy="152401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25" name="Forme libre 24"/>
                <p:cNvSpPr/>
                <p:nvPr/>
              </p:nvSpPr>
              <p:spPr>
                <a:xfrm>
                  <a:off x="1655754" y="3419475"/>
                  <a:ext cx="811325" cy="152401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26" name="Forme libre 25"/>
                <p:cNvSpPr/>
                <p:nvPr/>
              </p:nvSpPr>
              <p:spPr>
                <a:xfrm>
                  <a:off x="1584306" y="3848102"/>
                  <a:ext cx="811326" cy="152401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27" name="Forme libre 26"/>
                <p:cNvSpPr/>
                <p:nvPr/>
              </p:nvSpPr>
              <p:spPr>
                <a:xfrm>
                  <a:off x="1584306" y="3663951"/>
                  <a:ext cx="811326" cy="152401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28" name="Forme libre 27"/>
                <p:cNvSpPr/>
                <p:nvPr/>
              </p:nvSpPr>
              <p:spPr>
                <a:xfrm>
                  <a:off x="1655754" y="3541714"/>
                  <a:ext cx="811325" cy="152401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29" name="Forme libre 28"/>
                <p:cNvSpPr/>
                <p:nvPr/>
              </p:nvSpPr>
              <p:spPr>
                <a:xfrm>
                  <a:off x="1655754" y="3786190"/>
                  <a:ext cx="811325" cy="152401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</p:grpSp>
      </p:grpSp>
      <p:sp>
        <p:nvSpPr>
          <p:cNvPr id="123911" name="ZoneTexte 32"/>
          <p:cNvSpPr txBox="1">
            <a:spLocks noChangeArrowheads="1"/>
          </p:cNvSpPr>
          <p:nvPr/>
        </p:nvSpPr>
        <p:spPr bwMode="auto">
          <a:xfrm>
            <a:off x="3643313" y="2857500"/>
            <a:ext cx="887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5400">
                <a:latin typeface="Calibri" panose="020F0502020204030204" pitchFamily="34" charset="0"/>
              </a:rPr>
              <a:t>46</a:t>
            </a:r>
          </a:p>
        </p:txBody>
      </p:sp>
      <p:pic>
        <p:nvPicPr>
          <p:cNvPr id="123912" name="Picture 3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3" name="Picture 31" descr="Logo_DRO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4"/>
          <p:cNvSpPr>
            <a:spLocks noChangeArrowheads="1"/>
          </p:cNvSpPr>
          <p:nvPr/>
        </p:nvSpPr>
        <p:spPr bwMode="auto">
          <a:xfrm>
            <a:off x="1905000" y="0"/>
            <a:ext cx="6477000" cy="8382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latin typeface="Calibri" panose="020F0502020204030204" pitchFamily="34" charset="0"/>
              </a:rPr>
              <a:t>L’ADN</a:t>
            </a:r>
          </a:p>
        </p:txBody>
      </p:sp>
      <p:cxnSp>
        <p:nvCxnSpPr>
          <p:cNvPr id="17" name="Connecteur droit 16"/>
          <p:cNvCxnSpPr>
            <a:stCxn id="9" idx="3"/>
          </p:cNvCxnSpPr>
          <p:nvPr/>
        </p:nvCxnSpPr>
        <p:spPr>
          <a:xfrm rot="5400000">
            <a:off x="790575" y="2197100"/>
            <a:ext cx="1370013" cy="6651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>
            <a:stCxn id="9" idx="5"/>
          </p:cNvCxnSpPr>
          <p:nvPr/>
        </p:nvCxnSpPr>
        <p:spPr>
          <a:xfrm rot="16200000" flipH="1">
            <a:off x="1911350" y="2197100"/>
            <a:ext cx="1370013" cy="6651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933" name="Group 5"/>
          <p:cNvGrpSpPr>
            <a:grpSpLocks/>
          </p:cNvGrpSpPr>
          <p:nvPr/>
        </p:nvGrpSpPr>
        <p:grpSpPr bwMode="auto">
          <a:xfrm>
            <a:off x="1000125" y="2714625"/>
            <a:ext cx="2071688" cy="1928813"/>
            <a:chOff x="630" y="1710"/>
            <a:chExt cx="1305" cy="1215"/>
          </a:xfrm>
        </p:grpSpPr>
        <p:sp>
          <p:nvSpPr>
            <p:cNvPr id="20" name="Ellipse 19"/>
            <p:cNvSpPr/>
            <p:nvPr/>
          </p:nvSpPr>
          <p:spPr>
            <a:xfrm>
              <a:off x="630" y="1710"/>
              <a:ext cx="1305" cy="12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grpSp>
          <p:nvGrpSpPr>
            <p:cNvPr id="125060" name="Group 7"/>
            <p:cNvGrpSpPr>
              <a:grpSpLocks/>
            </p:cNvGrpSpPr>
            <p:nvPr/>
          </p:nvGrpSpPr>
          <p:grpSpPr bwMode="auto">
            <a:xfrm>
              <a:off x="900" y="2025"/>
              <a:ext cx="793" cy="630"/>
              <a:chOff x="900" y="2025"/>
              <a:chExt cx="793" cy="630"/>
            </a:xfrm>
          </p:grpSpPr>
          <p:sp>
            <p:nvSpPr>
              <p:cNvPr id="2" name="Ellipse 20"/>
              <p:cNvSpPr/>
              <p:nvPr/>
            </p:nvSpPr>
            <p:spPr>
              <a:xfrm>
                <a:off x="900" y="2025"/>
                <a:ext cx="765" cy="6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5062" name="Groupe 31"/>
              <p:cNvGrpSpPr>
                <a:grpSpLocks/>
              </p:cNvGrpSpPr>
              <p:nvPr/>
            </p:nvGrpSpPr>
            <p:grpSpPr bwMode="auto">
              <a:xfrm>
                <a:off x="990" y="2154"/>
                <a:ext cx="703" cy="366"/>
                <a:chOff x="1571604" y="3419476"/>
                <a:chExt cx="1116169" cy="581028"/>
              </a:xfrm>
            </p:grpSpPr>
            <p:sp>
              <p:nvSpPr>
                <p:cNvPr id="3" name="Forme libre 21"/>
                <p:cNvSpPr/>
                <p:nvPr/>
              </p:nvSpPr>
              <p:spPr>
                <a:xfrm>
                  <a:off x="1571604" y="3481388"/>
                  <a:ext cx="811326" cy="152401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" name="Forme libre 22"/>
                <p:cNvSpPr/>
                <p:nvPr/>
              </p:nvSpPr>
              <p:spPr>
                <a:xfrm>
                  <a:off x="1724025" y="3603626"/>
                  <a:ext cx="811326" cy="152401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5" name="Forme libre 23"/>
                <p:cNvSpPr/>
                <p:nvPr/>
              </p:nvSpPr>
              <p:spPr>
                <a:xfrm>
                  <a:off x="1876447" y="3725865"/>
                  <a:ext cx="811326" cy="152401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6" name="Forme libre 24"/>
                <p:cNvSpPr/>
                <p:nvPr/>
              </p:nvSpPr>
              <p:spPr>
                <a:xfrm>
                  <a:off x="1655754" y="3419475"/>
                  <a:ext cx="811325" cy="152401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8" name="Forme libre 25"/>
                <p:cNvSpPr/>
                <p:nvPr/>
              </p:nvSpPr>
              <p:spPr>
                <a:xfrm>
                  <a:off x="1584306" y="3848102"/>
                  <a:ext cx="811326" cy="152401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30" name="Forme libre 26"/>
                <p:cNvSpPr/>
                <p:nvPr/>
              </p:nvSpPr>
              <p:spPr>
                <a:xfrm>
                  <a:off x="1584306" y="3663951"/>
                  <a:ext cx="811326" cy="152401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31" name="Forme libre 27"/>
                <p:cNvSpPr/>
                <p:nvPr/>
              </p:nvSpPr>
              <p:spPr>
                <a:xfrm>
                  <a:off x="1655754" y="3541714"/>
                  <a:ext cx="811325" cy="152401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28" name="Forme libre 28"/>
                <p:cNvSpPr/>
                <p:nvPr/>
              </p:nvSpPr>
              <p:spPr>
                <a:xfrm>
                  <a:off x="1655754" y="3786190"/>
                  <a:ext cx="811325" cy="152401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</p:grpSp>
      </p:grpSp>
      <p:sp>
        <p:nvSpPr>
          <p:cNvPr id="124934" name="ZoneTexte 32"/>
          <p:cNvSpPr txBox="1">
            <a:spLocks noChangeArrowheads="1"/>
          </p:cNvSpPr>
          <p:nvPr/>
        </p:nvSpPr>
        <p:spPr bwMode="auto">
          <a:xfrm>
            <a:off x="3643313" y="2857500"/>
            <a:ext cx="887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5400">
                <a:latin typeface="Calibri" panose="020F0502020204030204" pitchFamily="34" charset="0"/>
              </a:rPr>
              <a:t>46</a:t>
            </a:r>
          </a:p>
        </p:txBody>
      </p:sp>
      <p:grpSp>
        <p:nvGrpSpPr>
          <p:cNvPr id="124935" name="Group 19"/>
          <p:cNvGrpSpPr>
            <a:grpSpLocks/>
          </p:cNvGrpSpPr>
          <p:nvPr/>
        </p:nvGrpSpPr>
        <p:grpSpPr bwMode="auto">
          <a:xfrm>
            <a:off x="71438" y="1357313"/>
            <a:ext cx="5572125" cy="571500"/>
            <a:chOff x="45" y="855"/>
            <a:chExt cx="3510" cy="360"/>
          </a:xfrm>
        </p:grpSpPr>
        <p:grpSp>
          <p:nvGrpSpPr>
            <p:cNvPr id="124938" name="Groupe 29"/>
            <p:cNvGrpSpPr>
              <a:grpSpLocks/>
            </p:cNvGrpSpPr>
            <p:nvPr/>
          </p:nvGrpSpPr>
          <p:grpSpPr bwMode="auto">
            <a:xfrm>
              <a:off x="45" y="855"/>
              <a:ext cx="3510" cy="360"/>
              <a:chOff x="71406" y="1357298"/>
              <a:chExt cx="5572164" cy="571504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71406" y="1357298"/>
                <a:ext cx="642941" cy="5715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619097" y="1357298"/>
                <a:ext cx="642943" cy="5715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Ellipse 7"/>
              <p:cNvSpPr/>
              <p:nvPr/>
            </p:nvSpPr>
            <p:spPr>
              <a:xfrm>
                <a:off x="1166789" y="1357298"/>
                <a:ext cx="642941" cy="5715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Ellipse 8"/>
              <p:cNvSpPr/>
              <p:nvPr/>
            </p:nvSpPr>
            <p:spPr>
              <a:xfrm>
                <a:off x="1714479" y="1357298"/>
                <a:ext cx="642943" cy="5715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Ellipse 9"/>
              <p:cNvSpPr/>
              <p:nvPr/>
            </p:nvSpPr>
            <p:spPr>
              <a:xfrm>
                <a:off x="2262171" y="1357298"/>
                <a:ext cx="642941" cy="5715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Ellipse 10"/>
              <p:cNvSpPr/>
              <p:nvPr/>
            </p:nvSpPr>
            <p:spPr>
              <a:xfrm>
                <a:off x="2809862" y="1357298"/>
                <a:ext cx="642943" cy="5715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Ellipse 11"/>
              <p:cNvSpPr/>
              <p:nvPr/>
            </p:nvSpPr>
            <p:spPr>
              <a:xfrm>
                <a:off x="3357554" y="1357298"/>
                <a:ext cx="642941" cy="5715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Ellipse 12"/>
              <p:cNvSpPr/>
              <p:nvPr/>
            </p:nvSpPr>
            <p:spPr>
              <a:xfrm>
                <a:off x="3905245" y="1357298"/>
                <a:ext cx="642943" cy="5715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Ellipse 13"/>
              <p:cNvSpPr/>
              <p:nvPr/>
            </p:nvSpPr>
            <p:spPr>
              <a:xfrm>
                <a:off x="4452937" y="1357298"/>
                <a:ext cx="642941" cy="5715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Ellipse 14"/>
              <p:cNvSpPr/>
              <p:nvPr/>
            </p:nvSpPr>
            <p:spPr>
              <a:xfrm>
                <a:off x="5000627" y="1357298"/>
                <a:ext cx="642943" cy="5715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4939" name="Group 31"/>
            <p:cNvGrpSpPr>
              <a:grpSpLocks/>
            </p:cNvGrpSpPr>
            <p:nvPr/>
          </p:nvGrpSpPr>
          <p:grpSpPr bwMode="auto">
            <a:xfrm>
              <a:off x="127" y="947"/>
              <a:ext cx="249" cy="177"/>
              <a:chOff x="900" y="2025"/>
              <a:chExt cx="793" cy="630"/>
            </a:xfrm>
          </p:grpSpPr>
          <p:sp>
            <p:nvSpPr>
              <p:cNvPr id="73729" name="Ellipse 20"/>
              <p:cNvSpPr/>
              <p:nvPr/>
            </p:nvSpPr>
            <p:spPr>
              <a:xfrm>
                <a:off x="900" y="2025"/>
                <a:ext cx="764" cy="6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5040" name="Groupe 31"/>
              <p:cNvGrpSpPr>
                <a:grpSpLocks/>
              </p:cNvGrpSpPr>
              <p:nvPr/>
            </p:nvGrpSpPr>
            <p:grpSpPr bwMode="auto">
              <a:xfrm>
                <a:off x="990" y="2154"/>
                <a:ext cx="703" cy="366"/>
                <a:chOff x="1571604" y="3419476"/>
                <a:chExt cx="1116169" cy="581028"/>
              </a:xfrm>
            </p:grpSpPr>
            <p:sp>
              <p:nvSpPr>
                <p:cNvPr id="73731" name="Forme libre 21"/>
                <p:cNvSpPr/>
                <p:nvPr/>
              </p:nvSpPr>
              <p:spPr>
                <a:xfrm>
                  <a:off x="1570292" y="3480255"/>
                  <a:ext cx="814090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32" name="Forme libre 22"/>
                <p:cNvSpPr/>
                <p:nvPr/>
              </p:nvSpPr>
              <p:spPr>
                <a:xfrm>
                  <a:off x="1721986" y="3604565"/>
                  <a:ext cx="814090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34" name="Forme libre 23"/>
                <p:cNvSpPr/>
                <p:nvPr/>
              </p:nvSpPr>
              <p:spPr>
                <a:xfrm>
                  <a:off x="1873680" y="3723225"/>
                  <a:ext cx="814090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36" name="Forme libre 24"/>
                <p:cNvSpPr/>
                <p:nvPr/>
              </p:nvSpPr>
              <p:spPr>
                <a:xfrm>
                  <a:off x="1656250" y="3418102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38" name="Forme libre 25"/>
                <p:cNvSpPr/>
                <p:nvPr/>
              </p:nvSpPr>
              <p:spPr>
                <a:xfrm>
                  <a:off x="1585460" y="3847535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39" name="Forme libre 26"/>
                <p:cNvSpPr/>
                <p:nvPr/>
              </p:nvSpPr>
              <p:spPr>
                <a:xfrm>
                  <a:off x="1585460" y="3661069"/>
                  <a:ext cx="809035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40" name="Forme libre 27"/>
                <p:cNvSpPr/>
                <p:nvPr/>
              </p:nvSpPr>
              <p:spPr>
                <a:xfrm>
                  <a:off x="1656250" y="3542412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41" name="Forme libre 28"/>
                <p:cNvSpPr/>
                <p:nvPr/>
              </p:nvSpPr>
              <p:spPr>
                <a:xfrm>
                  <a:off x="1656250" y="3785378"/>
                  <a:ext cx="809035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</p:grpSp>
        <p:grpSp>
          <p:nvGrpSpPr>
            <p:cNvPr id="124940" name="Group 42"/>
            <p:cNvGrpSpPr>
              <a:grpSpLocks/>
            </p:cNvGrpSpPr>
            <p:nvPr/>
          </p:nvGrpSpPr>
          <p:grpSpPr bwMode="auto">
            <a:xfrm>
              <a:off x="476" y="946"/>
              <a:ext cx="249" cy="177"/>
              <a:chOff x="900" y="2025"/>
              <a:chExt cx="793" cy="630"/>
            </a:xfrm>
          </p:grpSpPr>
          <p:sp>
            <p:nvSpPr>
              <p:cNvPr id="73742" name="Ellipse 20"/>
              <p:cNvSpPr/>
              <p:nvPr/>
            </p:nvSpPr>
            <p:spPr>
              <a:xfrm>
                <a:off x="900" y="2025"/>
                <a:ext cx="764" cy="6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5030" name="Groupe 31"/>
              <p:cNvGrpSpPr>
                <a:grpSpLocks/>
              </p:cNvGrpSpPr>
              <p:nvPr/>
            </p:nvGrpSpPr>
            <p:grpSpPr bwMode="auto">
              <a:xfrm>
                <a:off x="990" y="2154"/>
                <a:ext cx="703" cy="366"/>
                <a:chOff x="1571604" y="3419476"/>
                <a:chExt cx="1116169" cy="581028"/>
              </a:xfrm>
            </p:grpSpPr>
            <p:sp>
              <p:nvSpPr>
                <p:cNvPr id="73743" name="Forme libre 21"/>
                <p:cNvSpPr/>
                <p:nvPr/>
              </p:nvSpPr>
              <p:spPr>
                <a:xfrm>
                  <a:off x="1570289" y="3480255"/>
                  <a:ext cx="814093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44" name="Forme libre 22"/>
                <p:cNvSpPr/>
                <p:nvPr/>
              </p:nvSpPr>
              <p:spPr>
                <a:xfrm>
                  <a:off x="1721983" y="3604565"/>
                  <a:ext cx="814093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45" name="Forme libre 23"/>
                <p:cNvSpPr/>
                <p:nvPr/>
              </p:nvSpPr>
              <p:spPr>
                <a:xfrm>
                  <a:off x="1873677" y="3723222"/>
                  <a:ext cx="814093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49" name="Forme libre 24"/>
                <p:cNvSpPr/>
                <p:nvPr/>
              </p:nvSpPr>
              <p:spPr>
                <a:xfrm>
                  <a:off x="1656250" y="3418099"/>
                  <a:ext cx="809035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50" name="Forme libre 25"/>
                <p:cNvSpPr/>
                <p:nvPr/>
              </p:nvSpPr>
              <p:spPr>
                <a:xfrm>
                  <a:off x="1585460" y="3847531"/>
                  <a:ext cx="809035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51" name="Forme libre 26"/>
                <p:cNvSpPr/>
                <p:nvPr/>
              </p:nvSpPr>
              <p:spPr>
                <a:xfrm>
                  <a:off x="1585460" y="3661069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52" name="Forme libre 27"/>
                <p:cNvSpPr/>
                <p:nvPr/>
              </p:nvSpPr>
              <p:spPr>
                <a:xfrm>
                  <a:off x="1656250" y="3542408"/>
                  <a:ext cx="809035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53" name="Forme libre 28"/>
                <p:cNvSpPr/>
                <p:nvPr/>
              </p:nvSpPr>
              <p:spPr>
                <a:xfrm>
                  <a:off x="1656250" y="3785378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</p:grpSp>
        <p:grpSp>
          <p:nvGrpSpPr>
            <p:cNvPr id="124941" name="Group 53"/>
            <p:cNvGrpSpPr>
              <a:grpSpLocks/>
            </p:cNvGrpSpPr>
            <p:nvPr/>
          </p:nvGrpSpPr>
          <p:grpSpPr bwMode="auto">
            <a:xfrm>
              <a:off x="817" y="947"/>
              <a:ext cx="249" cy="177"/>
              <a:chOff x="900" y="2025"/>
              <a:chExt cx="793" cy="630"/>
            </a:xfrm>
          </p:grpSpPr>
          <p:sp>
            <p:nvSpPr>
              <p:cNvPr id="73754" name="Ellipse 20"/>
              <p:cNvSpPr/>
              <p:nvPr/>
            </p:nvSpPr>
            <p:spPr>
              <a:xfrm>
                <a:off x="900" y="2025"/>
                <a:ext cx="764" cy="6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5020" name="Groupe 31"/>
              <p:cNvGrpSpPr>
                <a:grpSpLocks/>
              </p:cNvGrpSpPr>
              <p:nvPr/>
            </p:nvGrpSpPr>
            <p:grpSpPr bwMode="auto">
              <a:xfrm>
                <a:off x="990" y="2154"/>
                <a:ext cx="703" cy="366"/>
                <a:chOff x="1571604" y="3419476"/>
                <a:chExt cx="1116169" cy="581028"/>
              </a:xfrm>
            </p:grpSpPr>
            <p:sp>
              <p:nvSpPr>
                <p:cNvPr id="73755" name="Forme libre 21"/>
                <p:cNvSpPr/>
                <p:nvPr/>
              </p:nvSpPr>
              <p:spPr>
                <a:xfrm>
                  <a:off x="1570292" y="3480255"/>
                  <a:ext cx="814090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56" name="Forme libre 22"/>
                <p:cNvSpPr/>
                <p:nvPr/>
              </p:nvSpPr>
              <p:spPr>
                <a:xfrm>
                  <a:off x="1721986" y="3604565"/>
                  <a:ext cx="814090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57" name="Forme libre 23"/>
                <p:cNvSpPr/>
                <p:nvPr/>
              </p:nvSpPr>
              <p:spPr>
                <a:xfrm>
                  <a:off x="1873680" y="3723225"/>
                  <a:ext cx="814090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58" name="Forme libre 24"/>
                <p:cNvSpPr/>
                <p:nvPr/>
              </p:nvSpPr>
              <p:spPr>
                <a:xfrm>
                  <a:off x="1656250" y="3418102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60" name="Forme libre 25"/>
                <p:cNvSpPr/>
                <p:nvPr/>
              </p:nvSpPr>
              <p:spPr>
                <a:xfrm>
                  <a:off x="1585460" y="3847535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62" name="Forme libre 26"/>
                <p:cNvSpPr/>
                <p:nvPr/>
              </p:nvSpPr>
              <p:spPr>
                <a:xfrm>
                  <a:off x="1585460" y="3661069"/>
                  <a:ext cx="809035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63" name="Forme libre 27"/>
                <p:cNvSpPr/>
                <p:nvPr/>
              </p:nvSpPr>
              <p:spPr>
                <a:xfrm>
                  <a:off x="1656250" y="3542412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64" name="Forme libre 28"/>
                <p:cNvSpPr/>
                <p:nvPr/>
              </p:nvSpPr>
              <p:spPr>
                <a:xfrm>
                  <a:off x="1656250" y="3785378"/>
                  <a:ext cx="809035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</p:grpSp>
        <p:grpSp>
          <p:nvGrpSpPr>
            <p:cNvPr id="124942" name="Group 64"/>
            <p:cNvGrpSpPr>
              <a:grpSpLocks/>
            </p:cNvGrpSpPr>
            <p:nvPr/>
          </p:nvGrpSpPr>
          <p:grpSpPr bwMode="auto">
            <a:xfrm>
              <a:off x="1134" y="947"/>
              <a:ext cx="249" cy="177"/>
              <a:chOff x="900" y="2025"/>
              <a:chExt cx="793" cy="630"/>
            </a:xfrm>
          </p:grpSpPr>
          <p:sp>
            <p:nvSpPr>
              <p:cNvPr id="73765" name="Ellipse 20"/>
              <p:cNvSpPr/>
              <p:nvPr/>
            </p:nvSpPr>
            <p:spPr>
              <a:xfrm>
                <a:off x="900" y="2025"/>
                <a:ext cx="764" cy="6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5010" name="Groupe 31"/>
              <p:cNvGrpSpPr>
                <a:grpSpLocks/>
              </p:cNvGrpSpPr>
              <p:nvPr/>
            </p:nvGrpSpPr>
            <p:grpSpPr bwMode="auto">
              <a:xfrm>
                <a:off x="990" y="2154"/>
                <a:ext cx="703" cy="366"/>
                <a:chOff x="1571604" y="3419476"/>
                <a:chExt cx="1116169" cy="581028"/>
              </a:xfrm>
            </p:grpSpPr>
            <p:sp>
              <p:nvSpPr>
                <p:cNvPr id="73766" name="Forme libre 21"/>
                <p:cNvSpPr/>
                <p:nvPr/>
              </p:nvSpPr>
              <p:spPr>
                <a:xfrm>
                  <a:off x="1570289" y="3480255"/>
                  <a:ext cx="814093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67" name="Forme libre 22"/>
                <p:cNvSpPr/>
                <p:nvPr/>
              </p:nvSpPr>
              <p:spPr>
                <a:xfrm>
                  <a:off x="1721983" y="3604565"/>
                  <a:ext cx="814093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68" name="Forme libre 23"/>
                <p:cNvSpPr/>
                <p:nvPr/>
              </p:nvSpPr>
              <p:spPr>
                <a:xfrm>
                  <a:off x="1873677" y="3723225"/>
                  <a:ext cx="814093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69" name="Forme libre 24"/>
                <p:cNvSpPr/>
                <p:nvPr/>
              </p:nvSpPr>
              <p:spPr>
                <a:xfrm>
                  <a:off x="1656250" y="3418102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71" name="Forme libre 25"/>
                <p:cNvSpPr/>
                <p:nvPr/>
              </p:nvSpPr>
              <p:spPr>
                <a:xfrm>
                  <a:off x="1585460" y="3847535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73" name="Forme libre 26"/>
                <p:cNvSpPr/>
                <p:nvPr/>
              </p:nvSpPr>
              <p:spPr>
                <a:xfrm>
                  <a:off x="1585460" y="3661069"/>
                  <a:ext cx="809035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74" name="Forme libre 27"/>
                <p:cNvSpPr/>
                <p:nvPr/>
              </p:nvSpPr>
              <p:spPr>
                <a:xfrm>
                  <a:off x="1656250" y="3542412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75" name="Forme libre 28"/>
                <p:cNvSpPr/>
                <p:nvPr/>
              </p:nvSpPr>
              <p:spPr>
                <a:xfrm>
                  <a:off x="1656250" y="3785378"/>
                  <a:ext cx="809035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</p:grpSp>
        <p:grpSp>
          <p:nvGrpSpPr>
            <p:cNvPr id="124943" name="Group 75"/>
            <p:cNvGrpSpPr>
              <a:grpSpLocks/>
            </p:cNvGrpSpPr>
            <p:nvPr/>
          </p:nvGrpSpPr>
          <p:grpSpPr bwMode="auto">
            <a:xfrm>
              <a:off x="1497" y="947"/>
              <a:ext cx="249" cy="177"/>
              <a:chOff x="900" y="2025"/>
              <a:chExt cx="793" cy="630"/>
            </a:xfrm>
          </p:grpSpPr>
          <p:sp>
            <p:nvSpPr>
              <p:cNvPr id="73776" name="Ellipse 20"/>
              <p:cNvSpPr/>
              <p:nvPr/>
            </p:nvSpPr>
            <p:spPr>
              <a:xfrm>
                <a:off x="900" y="2025"/>
                <a:ext cx="764" cy="6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5000" name="Groupe 31"/>
              <p:cNvGrpSpPr>
                <a:grpSpLocks/>
              </p:cNvGrpSpPr>
              <p:nvPr/>
            </p:nvGrpSpPr>
            <p:grpSpPr bwMode="auto">
              <a:xfrm>
                <a:off x="990" y="2154"/>
                <a:ext cx="703" cy="366"/>
                <a:chOff x="1571604" y="3419476"/>
                <a:chExt cx="1116169" cy="581028"/>
              </a:xfrm>
            </p:grpSpPr>
            <p:sp>
              <p:nvSpPr>
                <p:cNvPr id="73777" name="Forme libre 21"/>
                <p:cNvSpPr/>
                <p:nvPr/>
              </p:nvSpPr>
              <p:spPr>
                <a:xfrm>
                  <a:off x="1570292" y="3480255"/>
                  <a:ext cx="814090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78" name="Forme libre 22"/>
                <p:cNvSpPr/>
                <p:nvPr/>
              </p:nvSpPr>
              <p:spPr>
                <a:xfrm>
                  <a:off x="1721986" y="3604565"/>
                  <a:ext cx="814090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79" name="Forme libre 23"/>
                <p:cNvSpPr/>
                <p:nvPr/>
              </p:nvSpPr>
              <p:spPr>
                <a:xfrm>
                  <a:off x="1873680" y="3723225"/>
                  <a:ext cx="814090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80" name="Forme libre 24"/>
                <p:cNvSpPr/>
                <p:nvPr/>
              </p:nvSpPr>
              <p:spPr>
                <a:xfrm>
                  <a:off x="1656250" y="3418102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82" name="Forme libre 25"/>
                <p:cNvSpPr/>
                <p:nvPr/>
              </p:nvSpPr>
              <p:spPr>
                <a:xfrm>
                  <a:off x="1585460" y="3847535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84" name="Forme libre 26"/>
                <p:cNvSpPr/>
                <p:nvPr/>
              </p:nvSpPr>
              <p:spPr>
                <a:xfrm>
                  <a:off x="1585460" y="3661069"/>
                  <a:ext cx="809035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85" name="Forme libre 27"/>
                <p:cNvSpPr/>
                <p:nvPr/>
              </p:nvSpPr>
              <p:spPr>
                <a:xfrm>
                  <a:off x="1656250" y="3542412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86" name="Forme libre 28"/>
                <p:cNvSpPr/>
                <p:nvPr/>
              </p:nvSpPr>
              <p:spPr>
                <a:xfrm>
                  <a:off x="1656250" y="3785378"/>
                  <a:ext cx="809035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</p:grpSp>
        <p:grpSp>
          <p:nvGrpSpPr>
            <p:cNvPr id="124944" name="Group 86"/>
            <p:cNvGrpSpPr>
              <a:grpSpLocks/>
            </p:cNvGrpSpPr>
            <p:nvPr/>
          </p:nvGrpSpPr>
          <p:grpSpPr bwMode="auto">
            <a:xfrm>
              <a:off x="1860" y="946"/>
              <a:ext cx="249" cy="177"/>
              <a:chOff x="900" y="2025"/>
              <a:chExt cx="793" cy="630"/>
            </a:xfrm>
          </p:grpSpPr>
          <p:sp>
            <p:nvSpPr>
              <p:cNvPr id="73787" name="Ellipse 20"/>
              <p:cNvSpPr/>
              <p:nvPr/>
            </p:nvSpPr>
            <p:spPr>
              <a:xfrm>
                <a:off x="900" y="2025"/>
                <a:ext cx="764" cy="6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4990" name="Groupe 31"/>
              <p:cNvGrpSpPr>
                <a:grpSpLocks/>
              </p:cNvGrpSpPr>
              <p:nvPr/>
            </p:nvGrpSpPr>
            <p:grpSpPr bwMode="auto">
              <a:xfrm>
                <a:off x="990" y="2154"/>
                <a:ext cx="703" cy="366"/>
                <a:chOff x="1571604" y="3419476"/>
                <a:chExt cx="1116169" cy="581028"/>
              </a:xfrm>
            </p:grpSpPr>
            <p:sp>
              <p:nvSpPr>
                <p:cNvPr id="73788" name="Forme libre 21"/>
                <p:cNvSpPr/>
                <p:nvPr/>
              </p:nvSpPr>
              <p:spPr>
                <a:xfrm>
                  <a:off x="1570289" y="3480255"/>
                  <a:ext cx="814093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89" name="Forme libre 22"/>
                <p:cNvSpPr/>
                <p:nvPr/>
              </p:nvSpPr>
              <p:spPr>
                <a:xfrm>
                  <a:off x="1721983" y="3604565"/>
                  <a:ext cx="814093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90" name="Forme libre 23"/>
                <p:cNvSpPr/>
                <p:nvPr/>
              </p:nvSpPr>
              <p:spPr>
                <a:xfrm>
                  <a:off x="1873677" y="3723222"/>
                  <a:ext cx="814093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91" name="Forme libre 24"/>
                <p:cNvSpPr/>
                <p:nvPr/>
              </p:nvSpPr>
              <p:spPr>
                <a:xfrm>
                  <a:off x="1656250" y="3418099"/>
                  <a:ext cx="809035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93" name="Forme libre 25"/>
                <p:cNvSpPr/>
                <p:nvPr/>
              </p:nvSpPr>
              <p:spPr>
                <a:xfrm>
                  <a:off x="1585460" y="3847531"/>
                  <a:ext cx="809035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95" name="Forme libre 26"/>
                <p:cNvSpPr/>
                <p:nvPr/>
              </p:nvSpPr>
              <p:spPr>
                <a:xfrm>
                  <a:off x="1585460" y="3661069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96" name="Forme libre 27"/>
                <p:cNvSpPr/>
                <p:nvPr/>
              </p:nvSpPr>
              <p:spPr>
                <a:xfrm>
                  <a:off x="1656250" y="3542408"/>
                  <a:ext cx="809035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797" name="Forme libre 28"/>
                <p:cNvSpPr/>
                <p:nvPr/>
              </p:nvSpPr>
              <p:spPr>
                <a:xfrm>
                  <a:off x="1656250" y="3785378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</p:grpSp>
        <p:grpSp>
          <p:nvGrpSpPr>
            <p:cNvPr id="124945" name="Group 97"/>
            <p:cNvGrpSpPr>
              <a:grpSpLocks/>
            </p:cNvGrpSpPr>
            <p:nvPr/>
          </p:nvGrpSpPr>
          <p:grpSpPr bwMode="auto">
            <a:xfrm>
              <a:off x="2177" y="947"/>
              <a:ext cx="249" cy="177"/>
              <a:chOff x="900" y="2025"/>
              <a:chExt cx="793" cy="630"/>
            </a:xfrm>
          </p:grpSpPr>
          <p:sp>
            <p:nvSpPr>
              <p:cNvPr id="73798" name="Ellipse 20"/>
              <p:cNvSpPr/>
              <p:nvPr/>
            </p:nvSpPr>
            <p:spPr>
              <a:xfrm>
                <a:off x="900" y="2025"/>
                <a:ext cx="764" cy="6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4980" name="Groupe 31"/>
              <p:cNvGrpSpPr>
                <a:grpSpLocks/>
              </p:cNvGrpSpPr>
              <p:nvPr/>
            </p:nvGrpSpPr>
            <p:grpSpPr bwMode="auto">
              <a:xfrm>
                <a:off x="990" y="2154"/>
                <a:ext cx="703" cy="366"/>
                <a:chOff x="1571604" y="3419476"/>
                <a:chExt cx="1116169" cy="581028"/>
              </a:xfrm>
            </p:grpSpPr>
            <p:sp>
              <p:nvSpPr>
                <p:cNvPr id="73799" name="Forme libre 21"/>
                <p:cNvSpPr/>
                <p:nvPr/>
              </p:nvSpPr>
              <p:spPr>
                <a:xfrm>
                  <a:off x="1570292" y="3480255"/>
                  <a:ext cx="814090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800" name="Forme libre 22"/>
                <p:cNvSpPr/>
                <p:nvPr/>
              </p:nvSpPr>
              <p:spPr>
                <a:xfrm>
                  <a:off x="1721986" y="3604565"/>
                  <a:ext cx="814090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801" name="Forme libre 23"/>
                <p:cNvSpPr/>
                <p:nvPr/>
              </p:nvSpPr>
              <p:spPr>
                <a:xfrm>
                  <a:off x="1873680" y="3723225"/>
                  <a:ext cx="814090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802" name="Forme libre 24"/>
                <p:cNvSpPr/>
                <p:nvPr/>
              </p:nvSpPr>
              <p:spPr>
                <a:xfrm>
                  <a:off x="1656250" y="3418102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804" name="Forme libre 25"/>
                <p:cNvSpPr/>
                <p:nvPr/>
              </p:nvSpPr>
              <p:spPr>
                <a:xfrm>
                  <a:off x="1585460" y="3847535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806" name="Forme libre 26"/>
                <p:cNvSpPr/>
                <p:nvPr/>
              </p:nvSpPr>
              <p:spPr>
                <a:xfrm>
                  <a:off x="1585460" y="3661069"/>
                  <a:ext cx="809035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807" name="Forme libre 27"/>
                <p:cNvSpPr/>
                <p:nvPr/>
              </p:nvSpPr>
              <p:spPr>
                <a:xfrm>
                  <a:off x="1656250" y="3542412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808" name="Forme libre 28"/>
                <p:cNvSpPr/>
                <p:nvPr/>
              </p:nvSpPr>
              <p:spPr>
                <a:xfrm>
                  <a:off x="1656250" y="3785378"/>
                  <a:ext cx="809035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</p:grpSp>
        <p:grpSp>
          <p:nvGrpSpPr>
            <p:cNvPr id="124946" name="Group 108"/>
            <p:cNvGrpSpPr>
              <a:grpSpLocks/>
            </p:cNvGrpSpPr>
            <p:nvPr/>
          </p:nvGrpSpPr>
          <p:grpSpPr bwMode="auto">
            <a:xfrm>
              <a:off x="2540" y="947"/>
              <a:ext cx="249" cy="177"/>
              <a:chOff x="900" y="2025"/>
              <a:chExt cx="793" cy="630"/>
            </a:xfrm>
          </p:grpSpPr>
          <p:sp>
            <p:nvSpPr>
              <p:cNvPr id="73809" name="Ellipse 20"/>
              <p:cNvSpPr/>
              <p:nvPr/>
            </p:nvSpPr>
            <p:spPr>
              <a:xfrm>
                <a:off x="900" y="2025"/>
                <a:ext cx="764" cy="6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4970" name="Groupe 31"/>
              <p:cNvGrpSpPr>
                <a:grpSpLocks/>
              </p:cNvGrpSpPr>
              <p:nvPr/>
            </p:nvGrpSpPr>
            <p:grpSpPr bwMode="auto">
              <a:xfrm>
                <a:off x="990" y="2154"/>
                <a:ext cx="703" cy="366"/>
                <a:chOff x="1571604" y="3419476"/>
                <a:chExt cx="1116169" cy="581028"/>
              </a:xfrm>
            </p:grpSpPr>
            <p:sp>
              <p:nvSpPr>
                <p:cNvPr id="73810" name="Forme libre 21"/>
                <p:cNvSpPr/>
                <p:nvPr/>
              </p:nvSpPr>
              <p:spPr>
                <a:xfrm>
                  <a:off x="1570289" y="3480255"/>
                  <a:ext cx="814093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811" name="Forme libre 22"/>
                <p:cNvSpPr/>
                <p:nvPr/>
              </p:nvSpPr>
              <p:spPr>
                <a:xfrm>
                  <a:off x="1721983" y="3604565"/>
                  <a:ext cx="814093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812" name="Forme libre 23"/>
                <p:cNvSpPr/>
                <p:nvPr/>
              </p:nvSpPr>
              <p:spPr>
                <a:xfrm>
                  <a:off x="1873677" y="3723225"/>
                  <a:ext cx="814093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813" name="Forme libre 24"/>
                <p:cNvSpPr/>
                <p:nvPr/>
              </p:nvSpPr>
              <p:spPr>
                <a:xfrm>
                  <a:off x="1656250" y="3418102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815" name="Forme libre 25"/>
                <p:cNvSpPr/>
                <p:nvPr/>
              </p:nvSpPr>
              <p:spPr>
                <a:xfrm>
                  <a:off x="1585460" y="3847535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817" name="Forme libre 26"/>
                <p:cNvSpPr/>
                <p:nvPr/>
              </p:nvSpPr>
              <p:spPr>
                <a:xfrm>
                  <a:off x="1585460" y="3661069"/>
                  <a:ext cx="809035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818" name="Forme libre 27"/>
                <p:cNvSpPr/>
                <p:nvPr/>
              </p:nvSpPr>
              <p:spPr>
                <a:xfrm>
                  <a:off x="1656250" y="3542412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819" name="Forme libre 28"/>
                <p:cNvSpPr/>
                <p:nvPr/>
              </p:nvSpPr>
              <p:spPr>
                <a:xfrm>
                  <a:off x="1656250" y="3785378"/>
                  <a:ext cx="809035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</p:grpSp>
        <p:grpSp>
          <p:nvGrpSpPr>
            <p:cNvPr id="124947" name="Group 119"/>
            <p:cNvGrpSpPr>
              <a:grpSpLocks/>
            </p:cNvGrpSpPr>
            <p:nvPr/>
          </p:nvGrpSpPr>
          <p:grpSpPr bwMode="auto">
            <a:xfrm>
              <a:off x="2903" y="947"/>
              <a:ext cx="249" cy="177"/>
              <a:chOff x="900" y="2025"/>
              <a:chExt cx="793" cy="630"/>
            </a:xfrm>
          </p:grpSpPr>
          <p:sp>
            <p:nvSpPr>
              <p:cNvPr id="73820" name="Ellipse 20"/>
              <p:cNvSpPr/>
              <p:nvPr/>
            </p:nvSpPr>
            <p:spPr>
              <a:xfrm>
                <a:off x="900" y="2025"/>
                <a:ext cx="764" cy="6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4960" name="Groupe 31"/>
              <p:cNvGrpSpPr>
                <a:grpSpLocks/>
              </p:cNvGrpSpPr>
              <p:nvPr/>
            </p:nvGrpSpPr>
            <p:grpSpPr bwMode="auto">
              <a:xfrm>
                <a:off x="990" y="2154"/>
                <a:ext cx="703" cy="366"/>
                <a:chOff x="1571604" y="3419476"/>
                <a:chExt cx="1116169" cy="581028"/>
              </a:xfrm>
            </p:grpSpPr>
            <p:sp>
              <p:nvSpPr>
                <p:cNvPr id="73821" name="Forme libre 21"/>
                <p:cNvSpPr/>
                <p:nvPr/>
              </p:nvSpPr>
              <p:spPr>
                <a:xfrm>
                  <a:off x="1570292" y="3480255"/>
                  <a:ext cx="814090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822" name="Forme libre 22"/>
                <p:cNvSpPr/>
                <p:nvPr/>
              </p:nvSpPr>
              <p:spPr>
                <a:xfrm>
                  <a:off x="1721986" y="3604565"/>
                  <a:ext cx="814090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823" name="Forme libre 23"/>
                <p:cNvSpPr/>
                <p:nvPr/>
              </p:nvSpPr>
              <p:spPr>
                <a:xfrm>
                  <a:off x="1873680" y="3723225"/>
                  <a:ext cx="814090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824" name="Forme libre 24"/>
                <p:cNvSpPr/>
                <p:nvPr/>
              </p:nvSpPr>
              <p:spPr>
                <a:xfrm>
                  <a:off x="1656250" y="3418102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826" name="Forme libre 25"/>
                <p:cNvSpPr/>
                <p:nvPr/>
              </p:nvSpPr>
              <p:spPr>
                <a:xfrm>
                  <a:off x="1585460" y="3847535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828" name="Forme libre 26"/>
                <p:cNvSpPr/>
                <p:nvPr/>
              </p:nvSpPr>
              <p:spPr>
                <a:xfrm>
                  <a:off x="1585460" y="3661069"/>
                  <a:ext cx="809035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829" name="Forme libre 27"/>
                <p:cNvSpPr/>
                <p:nvPr/>
              </p:nvSpPr>
              <p:spPr>
                <a:xfrm>
                  <a:off x="1656250" y="3542412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73830" name="Forme libre 28"/>
                <p:cNvSpPr/>
                <p:nvPr/>
              </p:nvSpPr>
              <p:spPr>
                <a:xfrm>
                  <a:off x="1656250" y="3785378"/>
                  <a:ext cx="809035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</p:grpSp>
        <p:grpSp>
          <p:nvGrpSpPr>
            <p:cNvPr id="124948" name="Group 130"/>
            <p:cNvGrpSpPr>
              <a:grpSpLocks/>
            </p:cNvGrpSpPr>
            <p:nvPr/>
          </p:nvGrpSpPr>
          <p:grpSpPr bwMode="auto">
            <a:xfrm>
              <a:off x="3221" y="946"/>
              <a:ext cx="249" cy="177"/>
              <a:chOff x="900" y="2025"/>
              <a:chExt cx="793" cy="630"/>
            </a:xfrm>
          </p:grpSpPr>
          <p:sp>
            <p:nvSpPr>
              <p:cNvPr id="21" name="Ellipse 20"/>
              <p:cNvSpPr/>
              <p:nvPr/>
            </p:nvSpPr>
            <p:spPr>
              <a:xfrm>
                <a:off x="900" y="2025"/>
                <a:ext cx="764" cy="6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4950" name="Groupe 31"/>
              <p:cNvGrpSpPr>
                <a:grpSpLocks/>
              </p:cNvGrpSpPr>
              <p:nvPr/>
            </p:nvGrpSpPr>
            <p:grpSpPr bwMode="auto">
              <a:xfrm>
                <a:off x="990" y="2154"/>
                <a:ext cx="703" cy="366"/>
                <a:chOff x="1571604" y="3419476"/>
                <a:chExt cx="1116169" cy="581028"/>
              </a:xfrm>
            </p:grpSpPr>
            <p:sp>
              <p:nvSpPr>
                <p:cNvPr id="22" name="Forme libre 21"/>
                <p:cNvSpPr/>
                <p:nvPr/>
              </p:nvSpPr>
              <p:spPr>
                <a:xfrm>
                  <a:off x="1570292" y="3480255"/>
                  <a:ext cx="814090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23" name="Forme libre 22"/>
                <p:cNvSpPr/>
                <p:nvPr/>
              </p:nvSpPr>
              <p:spPr>
                <a:xfrm>
                  <a:off x="1721986" y="3604565"/>
                  <a:ext cx="814090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24" name="Forme libre 23"/>
                <p:cNvSpPr/>
                <p:nvPr/>
              </p:nvSpPr>
              <p:spPr>
                <a:xfrm>
                  <a:off x="1873680" y="3723222"/>
                  <a:ext cx="814090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25" name="Forme libre 24"/>
                <p:cNvSpPr/>
                <p:nvPr/>
              </p:nvSpPr>
              <p:spPr>
                <a:xfrm>
                  <a:off x="1656250" y="3418099"/>
                  <a:ext cx="809035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26" name="Forme libre 25"/>
                <p:cNvSpPr/>
                <p:nvPr/>
              </p:nvSpPr>
              <p:spPr>
                <a:xfrm>
                  <a:off x="1585460" y="3847531"/>
                  <a:ext cx="809035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27" name="Forme libre 26"/>
                <p:cNvSpPr/>
                <p:nvPr/>
              </p:nvSpPr>
              <p:spPr>
                <a:xfrm>
                  <a:off x="1585460" y="3661069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28" name="Forme libre 27"/>
                <p:cNvSpPr/>
                <p:nvPr/>
              </p:nvSpPr>
              <p:spPr>
                <a:xfrm>
                  <a:off x="1656250" y="3542408"/>
                  <a:ext cx="809035" cy="152563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29" name="Forme libre 28"/>
                <p:cNvSpPr/>
                <p:nvPr/>
              </p:nvSpPr>
              <p:spPr>
                <a:xfrm>
                  <a:off x="1656250" y="3785378"/>
                  <a:ext cx="809035" cy="152560"/>
                </a:xfrm>
                <a:custGeom>
                  <a:avLst/>
                  <a:gdLst>
                    <a:gd name="connsiteX0" fmla="*/ 0 w 811369"/>
                    <a:gd name="connsiteY0" fmla="*/ 126642 h 152400"/>
                    <a:gd name="connsiteX1" fmla="*/ 64394 w 811369"/>
                    <a:gd name="connsiteY1" fmla="*/ 88005 h 152400"/>
                    <a:gd name="connsiteX2" fmla="*/ 257577 w 811369"/>
                    <a:gd name="connsiteY2" fmla="*/ 10732 h 152400"/>
                    <a:gd name="connsiteX3" fmla="*/ 412124 w 811369"/>
                    <a:gd name="connsiteY3" fmla="*/ 152400 h 152400"/>
                    <a:gd name="connsiteX4" fmla="*/ 682580 w 811369"/>
                    <a:gd name="connsiteY4" fmla="*/ 10732 h 152400"/>
                    <a:gd name="connsiteX5" fmla="*/ 811369 w 811369"/>
                    <a:gd name="connsiteY5" fmla="*/ 88005 h 152400"/>
                    <a:gd name="connsiteX6" fmla="*/ 811369 w 811369"/>
                    <a:gd name="connsiteY6" fmla="*/ 88005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1369" h="152400">
                      <a:moveTo>
                        <a:pt x="0" y="126642"/>
                      </a:moveTo>
                      <a:cubicBezTo>
                        <a:pt x="10732" y="116982"/>
                        <a:pt x="21464" y="107323"/>
                        <a:pt x="64394" y="88005"/>
                      </a:cubicBezTo>
                      <a:cubicBezTo>
                        <a:pt x="107324" y="68687"/>
                        <a:pt x="199622" y="0"/>
                        <a:pt x="257577" y="10732"/>
                      </a:cubicBezTo>
                      <a:cubicBezTo>
                        <a:pt x="315532" y="21465"/>
                        <a:pt x="341290" y="152400"/>
                        <a:pt x="412124" y="152400"/>
                      </a:cubicBezTo>
                      <a:cubicBezTo>
                        <a:pt x="482958" y="152400"/>
                        <a:pt x="616039" y="21464"/>
                        <a:pt x="682580" y="10732"/>
                      </a:cubicBezTo>
                      <a:cubicBezTo>
                        <a:pt x="749121" y="0"/>
                        <a:pt x="811369" y="88005"/>
                        <a:pt x="811369" y="88005"/>
                      </a:cubicBezTo>
                      <a:lnTo>
                        <a:pt x="811369" y="88005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</p:grpSp>
      </p:grpSp>
      <p:pic>
        <p:nvPicPr>
          <p:cNvPr id="124936" name="Picture 3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7" name="Picture 142" descr="Logo_DRO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4"/>
          <p:cNvSpPr>
            <a:spLocks noChangeArrowheads="1"/>
          </p:cNvSpPr>
          <p:nvPr/>
        </p:nvSpPr>
        <p:spPr bwMode="auto">
          <a:xfrm>
            <a:off x="1905000" y="0"/>
            <a:ext cx="6477000" cy="8382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latin typeface="Calibri" panose="020F0502020204030204" pitchFamily="34" charset="0"/>
              </a:rPr>
              <a:t>L’ADN</a:t>
            </a:r>
          </a:p>
        </p:txBody>
      </p:sp>
      <p:grpSp>
        <p:nvGrpSpPr>
          <p:cNvPr id="125955" name="Groupe 29"/>
          <p:cNvGrpSpPr>
            <a:grpSpLocks/>
          </p:cNvGrpSpPr>
          <p:nvPr/>
        </p:nvGrpSpPr>
        <p:grpSpPr bwMode="auto">
          <a:xfrm>
            <a:off x="71438" y="1357313"/>
            <a:ext cx="5572125" cy="571500"/>
            <a:chOff x="71406" y="1357298"/>
            <a:chExt cx="5572164" cy="571504"/>
          </a:xfrm>
        </p:grpSpPr>
        <p:sp>
          <p:nvSpPr>
            <p:cNvPr id="6" name="Ellipse 5"/>
            <p:cNvSpPr/>
            <p:nvPr/>
          </p:nvSpPr>
          <p:spPr>
            <a:xfrm>
              <a:off x="71406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" name="Ellipse 6"/>
            <p:cNvSpPr/>
            <p:nvPr/>
          </p:nvSpPr>
          <p:spPr>
            <a:xfrm>
              <a:off x="61909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1166789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1714479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2262171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2809862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3357554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3905245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" name="Ellipse 13"/>
            <p:cNvSpPr/>
            <p:nvPr/>
          </p:nvSpPr>
          <p:spPr>
            <a:xfrm>
              <a:off x="4452937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5" name="Ellipse 14"/>
            <p:cNvSpPr/>
            <p:nvPr/>
          </p:nvSpPr>
          <p:spPr>
            <a:xfrm>
              <a:off x="500062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25956" name="Groupe 30"/>
          <p:cNvGrpSpPr>
            <a:grpSpLocks/>
          </p:cNvGrpSpPr>
          <p:nvPr/>
        </p:nvGrpSpPr>
        <p:grpSpPr bwMode="auto">
          <a:xfrm>
            <a:off x="1000125" y="1844675"/>
            <a:ext cx="2071688" cy="2798763"/>
            <a:chOff x="1000100" y="1845106"/>
            <a:chExt cx="2071702" cy="2798340"/>
          </a:xfrm>
        </p:grpSpPr>
        <p:cxnSp>
          <p:nvCxnSpPr>
            <p:cNvPr id="17" name="Connecteur droit 16"/>
            <p:cNvCxnSpPr>
              <a:stCxn id="9" idx="3"/>
            </p:cNvCxnSpPr>
            <p:nvPr/>
          </p:nvCxnSpPr>
          <p:spPr>
            <a:xfrm rot="5400000">
              <a:off x="790657" y="2197425"/>
              <a:ext cx="1369806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>
              <a:stCxn id="9" idx="5"/>
            </p:cNvCxnSpPr>
            <p:nvPr/>
          </p:nvCxnSpPr>
          <p:spPr>
            <a:xfrm rot="16200000" flipH="1">
              <a:off x="1911439" y="2197425"/>
              <a:ext cx="1369806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Ellipse 19"/>
            <p:cNvSpPr/>
            <p:nvPr/>
          </p:nvSpPr>
          <p:spPr>
            <a:xfrm>
              <a:off x="1000100" y="2714925"/>
              <a:ext cx="2071702" cy="19285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1" name="Ellipse 20"/>
            <p:cNvSpPr/>
            <p:nvPr/>
          </p:nvSpPr>
          <p:spPr>
            <a:xfrm>
              <a:off x="1428728" y="3214912"/>
              <a:ext cx="1214446" cy="99997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25957" name="Groupe 31"/>
          <p:cNvGrpSpPr>
            <a:grpSpLocks/>
          </p:cNvGrpSpPr>
          <p:nvPr/>
        </p:nvGrpSpPr>
        <p:grpSpPr bwMode="auto">
          <a:xfrm>
            <a:off x="1571625" y="3419475"/>
            <a:ext cx="1116013" cy="581025"/>
            <a:chOff x="1571604" y="3419476"/>
            <a:chExt cx="1116169" cy="581028"/>
          </a:xfrm>
        </p:grpSpPr>
        <p:sp>
          <p:nvSpPr>
            <p:cNvPr id="22" name="Forme libre 21"/>
            <p:cNvSpPr/>
            <p:nvPr/>
          </p:nvSpPr>
          <p:spPr>
            <a:xfrm>
              <a:off x="1571604" y="3481389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1724025" y="3603627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1876447" y="3725866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1655754" y="3419476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1584306" y="3848103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1584306" y="3663952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8" name="Forme libre 27"/>
            <p:cNvSpPr/>
            <p:nvPr/>
          </p:nvSpPr>
          <p:spPr>
            <a:xfrm>
              <a:off x="1655754" y="3541715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9" name="Forme libre 28"/>
            <p:cNvSpPr/>
            <p:nvPr/>
          </p:nvSpPr>
          <p:spPr>
            <a:xfrm>
              <a:off x="1655754" y="3786191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25958" name="ZoneTexte 32"/>
          <p:cNvSpPr txBox="1">
            <a:spLocks noChangeArrowheads="1"/>
          </p:cNvSpPr>
          <p:nvPr/>
        </p:nvSpPr>
        <p:spPr bwMode="auto">
          <a:xfrm>
            <a:off x="3643313" y="2857500"/>
            <a:ext cx="887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5400">
                <a:latin typeface="Calibri" panose="020F0502020204030204" pitchFamily="34" charset="0"/>
              </a:rPr>
              <a:t>46</a:t>
            </a:r>
          </a:p>
        </p:txBody>
      </p:sp>
      <p:sp>
        <p:nvSpPr>
          <p:cNvPr id="125959" name="ZoneTexte 34"/>
          <p:cNvSpPr txBox="1">
            <a:spLocks noChangeArrowheads="1"/>
          </p:cNvSpPr>
          <p:nvPr/>
        </p:nvSpPr>
        <p:spPr bwMode="auto">
          <a:xfrm>
            <a:off x="3143250" y="2147888"/>
            <a:ext cx="6016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25960" name="ZoneTexte 35"/>
          <p:cNvSpPr txBox="1">
            <a:spLocks noChangeArrowheads="1"/>
          </p:cNvSpPr>
          <p:nvPr/>
        </p:nvSpPr>
        <p:spPr bwMode="auto">
          <a:xfrm>
            <a:off x="4398963" y="2143125"/>
            <a:ext cx="601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23</a:t>
            </a:r>
          </a:p>
        </p:txBody>
      </p:sp>
      <p:cxnSp>
        <p:nvCxnSpPr>
          <p:cNvPr id="52" name="Connecteur droit avec flèche 51"/>
          <p:cNvCxnSpPr/>
          <p:nvPr/>
        </p:nvCxnSpPr>
        <p:spPr>
          <a:xfrm rot="16200000" flipH="1">
            <a:off x="3500437" y="2714626"/>
            <a:ext cx="428625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 rot="5400000">
            <a:off x="4286250" y="2786063"/>
            <a:ext cx="357188" cy="21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5963" name="Picture 3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64" name="Picture 34" descr="Logo_DRO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65" name="Freeform 35"/>
          <p:cNvSpPr>
            <a:spLocks/>
          </p:cNvSpPr>
          <p:nvPr/>
        </p:nvSpPr>
        <p:spPr bwMode="auto">
          <a:xfrm>
            <a:off x="4884738" y="1993900"/>
            <a:ext cx="503237" cy="239713"/>
          </a:xfrm>
          <a:custGeom>
            <a:avLst/>
            <a:gdLst>
              <a:gd name="T0" fmla="*/ 0 w 317"/>
              <a:gd name="T1" fmla="*/ 2147483646 h 151"/>
              <a:gd name="T2" fmla="*/ 2147483646 w 317"/>
              <a:gd name="T3" fmla="*/ 2147483646 h 151"/>
              <a:gd name="T4" fmla="*/ 2147483646 w 317"/>
              <a:gd name="T5" fmla="*/ 2147483646 h 151"/>
              <a:gd name="T6" fmla="*/ 2147483646 w 317"/>
              <a:gd name="T7" fmla="*/ 2147483646 h 151"/>
              <a:gd name="T8" fmla="*/ 2147483646 w 317"/>
              <a:gd name="T9" fmla="*/ 2147483646 h 1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151">
                <a:moveTo>
                  <a:pt x="0" y="151"/>
                </a:moveTo>
                <a:cubicBezTo>
                  <a:pt x="7" y="109"/>
                  <a:pt x="15" y="67"/>
                  <a:pt x="45" y="60"/>
                </a:cubicBezTo>
                <a:cubicBezTo>
                  <a:pt x="75" y="53"/>
                  <a:pt x="151" y="113"/>
                  <a:pt x="181" y="106"/>
                </a:cubicBezTo>
                <a:cubicBezTo>
                  <a:pt x="211" y="99"/>
                  <a:pt x="204" y="30"/>
                  <a:pt x="227" y="15"/>
                </a:cubicBezTo>
                <a:cubicBezTo>
                  <a:pt x="250" y="0"/>
                  <a:pt x="283" y="7"/>
                  <a:pt x="317" y="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5966" name="Oval 36"/>
          <p:cNvSpPr>
            <a:spLocks noChangeArrowheads="1"/>
          </p:cNvSpPr>
          <p:nvPr/>
        </p:nvSpPr>
        <p:spPr bwMode="auto">
          <a:xfrm>
            <a:off x="3059113" y="2185988"/>
            <a:ext cx="792162" cy="50323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5967" name="Oval 37"/>
          <p:cNvSpPr>
            <a:spLocks noChangeArrowheads="1"/>
          </p:cNvSpPr>
          <p:nvPr/>
        </p:nvSpPr>
        <p:spPr bwMode="auto">
          <a:xfrm rot="2386567">
            <a:off x="4476750" y="2133600"/>
            <a:ext cx="431800" cy="5746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4"/>
          <p:cNvSpPr>
            <a:spLocks noChangeArrowheads="1"/>
          </p:cNvSpPr>
          <p:nvPr/>
        </p:nvSpPr>
        <p:spPr bwMode="auto">
          <a:xfrm>
            <a:off x="1905000" y="0"/>
            <a:ext cx="6477000" cy="8382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latin typeface="Calibri" panose="020F0502020204030204" pitchFamily="34" charset="0"/>
              </a:rPr>
              <a:t>L’ADN</a:t>
            </a:r>
          </a:p>
        </p:txBody>
      </p:sp>
      <p:grpSp>
        <p:nvGrpSpPr>
          <p:cNvPr id="126979" name="Groupe 29"/>
          <p:cNvGrpSpPr>
            <a:grpSpLocks/>
          </p:cNvGrpSpPr>
          <p:nvPr/>
        </p:nvGrpSpPr>
        <p:grpSpPr bwMode="auto">
          <a:xfrm>
            <a:off x="71438" y="1357313"/>
            <a:ext cx="5572125" cy="571500"/>
            <a:chOff x="71406" y="1357298"/>
            <a:chExt cx="5572164" cy="571504"/>
          </a:xfrm>
        </p:grpSpPr>
        <p:sp>
          <p:nvSpPr>
            <p:cNvPr id="6" name="Ellipse 5"/>
            <p:cNvSpPr/>
            <p:nvPr/>
          </p:nvSpPr>
          <p:spPr>
            <a:xfrm>
              <a:off x="71406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" name="Ellipse 6"/>
            <p:cNvSpPr/>
            <p:nvPr/>
          </p:nvSpPr>
          <p:spPr>
            <a:xfrm>
              <a:off x="61909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1166789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1714479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2262171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2809862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3357554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3905245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" name="Ellipse 13"/>
            <p:cNvSpPr/>
            <p:nvPr/>
          </p:nvSpPr>
          <p:spPr>
            <a:xfrm>
              <a:off x="4452937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5" name="Ellipse 14"/>
            <p:cNvSpPr/>
            <p:nvPr/>
          </p:nvSpPr>
          <p:spPr>
            <a:xfrm>
              <a:off x="500062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26980" name="Groupe 30"/>
          <p:cNvGrpSpPr>
            <a:grpSpLocks/>
          </p:cNvGrpSpPr>
          <p:nvPr/>
        </p:nvGrpSpPr>
        <p:grpSpPr bwMode="auto">
          <a:xfrm>
            <a:off x="1000125" y="1844675"/>
            <a:ext cx="2071688" cy="2798763"/>
            <a:chOff x="1000100" y="1845106"/>
            <a:chExt cx="2071702" cy="2798340"/>
          </a:xfrm>
        </p:grpSpPr>
        <p:cxnSp>
          <p:nvCxnSpPr>
            <p:cNvPr id="17" name="Connecteur droit 16"/>
            <p:cNvCxnSpPr>
              <a:stCxn id="9" idx="3"/>
            </p:cNvCxnSpPr>
            <p:nvPr/>
          </p:nvCxnSpPr>
          <p:spPr>
            <a:xfrm rot="5400000">
              <a:off x="790657" y="2197425"/>
              <a:ext cx="1369806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>
              <a:stCxn id="9" idx="5"/>
            </p:cNvCxnSpPr>
            <p:nvPr/>
          </p:nvCxnSpPr>
          <p:spPr>
            <a:xfrm rot="16200000" flipH="1">
              <a:off x="1911439" y="2197425"/>
              <a:ext cx="1369806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Ellipse 19"/>
            <p:cNvSpPr/>
            <p:nvPr/>
          </p:nvSpPr>
          <p:spPr>
            <a:xfrm>
              <a:off x="1000100" y="2714925"/>
              <a:ext cx="2071702" cy="19285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1" name="Ellipse 20"/>
            <p:cNvSpPr/>
            <p:nvPr/>
          </p:nvSpPr>
          <p:spPr>
            <a:xfrm>
              <a:off x="1428728" y="3214912"/>
              <a:ext cx="1214446" cy="99997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26981" name="Groupe 31"/>
          <p:cNvGrpSpPr>
            <a:grpSpLocks/>
          </p:cNvGrpSpPr>
          <p:nvPr/>
        </p:nvGrpSpPr>
        <p:grpSpPr bwMode="auto">
          <a:xfrm>
            <a:off x="1571625" y="3419475"/>
            <a:ext cx="1116013" cy="581025"/>
            <a:chOff x="1571604" y="3419476"/>
            <a:chExt cx="1116169" cy="581028"/>
          </a:xfrm>
        </p:grpSpPr>
        <p:sp>
          <p:nvSpPr>
            <p:cNvPr id="22" name="Forme libre 21"/>
            <p:cNvSpPr/>
            <p:nvPr/>
          </p:nvSpPr>
          <p:spPr>
            <a:xfrm>
              <a:off x="1571604" y="3481389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1724025" y="3603627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1876447" y="3725866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1655754" y="3419476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1584306" y="3848103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1584306" y="3663952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8" name="Forme libre 27"/>
            <p:cNvSpPr/>
            <p:nvPr/>
          </p:nvSpPr>
          <p:spPr>
            <a:xfrm>
              <a:off x="1655754" y="3541715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9" name="Forme libre 28"/>
            <p:cNvSpPr/>
            <p:nvPr/>
          </p:nvSpPr>
          <p:spPr>
            <a:xfrm>
              <a:off x="1655754" y="3786191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26982" name="ZoneTexte 32"/>
          <p:cNvSpPr txBox="1">
            <a:spLocks noChangeArrowheads="1"/>
          </p:cNvSpPr>
          <p:nvPr/>
        </p:nvSpPr>
        <p:spPr bwMode="auto">
          <a:xfrm>
            <a:off x="3643313" y="2857500"/>
            <a:ext cx="887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5400">
                <a:latin typeface="Calibri" panose="020F0502020204030204" pitchFamily="34" charset="0"/>
              </a:rPr>
              <a:t>46</a:t>
            </a:r>
          </a:p>
        </p:txBody>
      </p:sp>
      <p:sp>
        <p:nvSpPr>
          <p:cNvPr id="126983" name="ZoneTexte 34"/>
          <p:cNvSpPr txBox="1">
            <a:spLocks noChangeArrowheads="1"/>
          </p:cNvSpPr>
          <p:nvPr/>
        </p:nvSpPr>
        <p:spPr bwMode="auto">
          <a:xfrm>
            <a:off x="3143250" y="2147888"/>
            <a:ext cx="6016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26984" name="ZoneTexte 35"/>
          <p:cNvSpPr txBox="1">
            <a:spLocks noChangeArrowheads="1"/>
          </p:cNvSpPr>
          <p:nvPr/>
        </p:nvSpPr>
        <p:spPr bwMode="auto">
          <a:xfrm>
            <a:off x="4398963" y="2143125"/>
            <a:ext cx="601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26985" name="ZoneTexte 38"/>
          <p:cNvSpPr txBox="1">
            <a:spLocks noChangeArrowheads="1"/>
          </p:cNvSpPr>
          <p:nvPr/>
        </p:nvSpPr>
        <p:spPr bwMode="auto">
          <a:xfrm>
            <a:off x="5643563" y="2857500"/>
            <a:ext cx="885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5400">
                <a:latin typeface="Calibri" panose="020F0502020204030204" pitchFamily="34" charset="0"/>
              </a:rPr>
              <a:t>46</a:t>
            </a:r>
          </a:p>
        </p:txBody>
      </p:sp>
      <p:sp>
        <p:nvSpPr>
          <p:cNvPr id="126986" name="ZoneTexte 39"/>
          <p:cNvSpPr txBox="1">
            <a:spLocks noChangeArrowheads="1"/>
          </p:cNvSpPr>
          <p:nvPr/>
        </p:nvSpPr>
        <p:spPr bwMode="auto">
          <a:xfrm>
            <a:off x="5143500" y="2147888"/>
            <a:ext cx="6016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26987" name="ZoneTexte 40"/>
          <p:cNvSpPr txBox="1">
            <a:spLocks noChangeArrowheads="1"/>
          </p:cNvSpPr>
          <p:nvPr/>
        </p:nvSpPr>
        <p:spPr bwMode="auto">
          <a:xfrm>
            <a:off x="6399213" y="2143125"/>
            <a:ext cx="601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23</a:t>
            </a:r>
          </a:p>
        </p:txBody>
      </p:sp>
      <p:cxnSp>
        <p:nvCxnSpPr>
          <p:cNvPr id="52" name="Connecteur droit avec flèche 51"/>
          <p:cNvCxnSpPr/>
          <p:nvPr/>
        </p:nvCxnSpPr>
        <p:spPr>
          <a:xfrm rot="16200000" flipH="1">
            <a:off x="3500437" y="2714626"/>
            <a:ext cx="428625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 rot="16200000" flipH="1">
            <a:off x="4000500" y="3643313"/>
            <a:ext cx="428625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/>
          <p:nvPr/>
        </p:nvCxnSpPr>
        <p:spPr>
          <a:xfrm rot="16200000" flipH="1">
            <a:off x="5429250" y="2786063"/>
            <a:ext cx="428625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 rot="5400000">
            <a:off x="4286250" y="2786063"/>
            <a:ext cx="357188" cy="21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/>
          <p:nvPr/>
        </p:nvCxnSpPr>
        <p:spPr>
          <a:xfrm rot="5400000">
            <a:off x="6357938" y="2786062"/>
            <a:ext cx="357188" cy="214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/>
          <p:nvPr/>
        </p:nvCxnSpPr>
        <p:spPr>
          <a:xfrm rot="5400000">
            <a:off x="5643563" y="3714750"/>
            <a:ext cx="357187" cy="214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994" name="Picture 3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95" name="Picture 41" descr="Logo_DRO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96" name="Freeform 42"/>
          <p:cNvSpPr>
            <a:spLocks/>
          </p:cNvSpPr>
          <p:nvPr/>
        </p:nvSpPr>
        <p:spPr bwMode="auto">
          <a:xfrm>
            <a:off x="4884738" y="1993900"/>
            <a:ext cx="503237" cy="239713"/>
          </a:xfrm>
          <a:custGeom>
            <a:avLst/>
            <a:gdLst>
              <a:gd name="T0" fmla="*/ 0 w 317"/>
              <a:gd name="T1" fmla="*/ 2147483646 h 151"/>
              <a:gd name="T2" fmla="*/ 2147483646 w 317"/>
              <a:gd name="T3" fmla="*/ 2147483646 h 151"/>
              <a:gd name="T4" fmla="*/ 2147483646 w 317"/>
              <a:gd name="T5" fmla="*/ 2147483646 h 151"/>
              <a:gd name="T6" fmla="*/ 2147483646 w 317"/>
              <a:gd name="T7" fmla="*/ 2147483646 h 151"/>
              <a:gd name="T8" fmla="*/ 2147483646 w 317"/>
              <a:gd name="T9" fmla="*/ 2147483646 h 1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151">
                <a:moveTo>
                  <a:pt x="0" y="151"/>
                </a:moveTo>
                <a:cubicBezTo>
                  <a:pt x="7" y="109"/>
                  <a:pt x="15" y="67"/>
                  <a:pt x="45" y="60"/>
                </a:cubicBezTo>
                <a:cubicBezTo>
                  <a:pt x="75" y="53"/>
                  <a:pt x="151" y="113"/>
                  <a:pt x="181" y="106"/>
                </a:cubicBezTo>
                <a:cubicBezTo>
                  <a:pt x="211" y="99"/>
                  <a:pt x="204" y="30"/>
                  <a:pt x="227" y="15"/>
                </a:cubicBezTo>
                <a:cubicBezTo>
                  <a:pt x="250" y="0"/>
                  <a:pt x="283" y="7"/>
                  <a:pt x="317" y="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6997" name="Oval 43"/>
          <p:cNvSpPr>
            <a:spLocks noChangeArrowheads="1"/>
          </p:cNvSpPr>
          <p:nvPr/>
        </p:nvSpPr>
        <p:spPr bwMode="auto">
          <a:xfrm>
            <a:off x="3059113" y="2185988"/>
            <a:ext cx="792162" cy="50323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6998" name="Oval 44"/>
          <p:cNvSpPr>
            <a:spLocks noChangeArrowheads="1"/>
          </p:cNvSpPr>
          <p:nvPr/>
        </p:nvSpPr>
        <p:spPr bwMode="auto">
          <a:xfrm rot="2386567">
            <a:off x="4476750" y="2133600"/>
            <a:ext cx="431800" cy="5746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6999" name="Freeform 45"/>
          <p:cNvSpPr>
            <a:spLocks/>
          </p:cNvSpPr>
          <p:nvPr/>
        </p:nvSpPr>
        <p:spPr bwMode="auto">
          <a:xfrm>
            <a:off x="6916738" y="1989138"/>
            <a:ext cx="503237" cy="239712"/>
          </a:xfrm>
          <a:custGeom>
            <a:avLst/>
            <a:gdLst>
              <a:gd name="T0" fmla="*/ 0 w 317"/>
              <a:gd name="T1" fmla="*/ 2147483646 h 151"/>
              <a:gd name="T2" fmla="*/ 2147483646 w 317"/>
              <a:gd name="T3" fmla="*/ 2147483646 h 151"/>
              <a:gd name="T4" fmla="*/ 2147483646 w 317"/>
              <a:gd name="T5" fmla="*/ 2147483646 h 151"/>
              <a:gd name="T6" fmla="*/ 2147483646 w 317"/>
              <a:gd name="T7" fmla="*/ 2147483646 h 151"/>
              <a:gd name="T8" fmla="*/ 2147483646 w 317"/>
              <a:gd name="T9" fmla="*/ 2147483646 h 1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151">
                <a:moveTo>
                  <a:pt x="0" y="151"/>
                </a:moveTo>
                <a:cubicBezTo>
                  <a:pt x="7" y="109"/>
                  <a:pt x="15" y="67"/>
                  <a:pt x="45" y="60"/>
                </a:cubicBezTo>
                <a:cubicBezTo>
                  <a:pt x="75" y="53"/>
                  <a:pt x="151" y="113"/>
                  <a:pt x="181" y="106"/>
                </a:cubicBezTo>
                <a:cubicBezTo>
                  <a:pt x="211" y="99"/>
                  <a:pt x="204" y="30"/>
                  <a:pt x="227" y="15"/>
                </a:cubicBezTo>
                <a:cubicBezTo>
                  <a:pt x="250" y="0"/>
                  <a:pt x="283" y="7"/>
                  <a:pt x="317" y="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7000" name="Oval 46"/>
          <p:cNvSpPr>
            <a:spLocks noChangeArrowheads="1"/>
          </p:cNvSpPr>
          <p:nvPr/>
        </p:nvSpPr>
        <p:spPr bwMode="auto">
          <a:xfrm>
            <a:off x="5091113" y="2181225"/>
            <a:ext cx="792162" cy="5032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7001" name="Oval 47"/>
          <p:cNvSpPr>
            <a:spLocks noChangeArrowheads="1"/>
          </p:cNvSpPr>
          <p:nvPr/>
        </p:nvSpPr>
        <p:spPr bwMode="auto">
          <a:xfrm rot="2386567">
            <a:off x="6508750" y="2128838"/>
            <a:ext cx="431800" cy="5746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4"/>
          <p:cNvSpPr>
            <a:spLocks noChangeArrowheads="1"/>
          </p:cNvSpPr>
          <p:nvPr/>
        </p:nvSpPr>
        <p:spPr bwMode="auto">
          <a:xfrm>
            <a:off x="1905000" y="0"/>
            <a:ext cx="6477000" cy="8382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latin typeface="Calibri" panose="020F0502020204030204" pitchFamily="34" charset="0"/>
              </a:rPr>
              <a:t>L’ADN</a:t>
            </a:r>
          </a:p>
        </p:txBody>
      </p:sp>
      <p:grpSp>
        <p:nvGrpSpPr>
          <p:cNvPr id="128003" name="Groupe 29"/>
          <p:cNvGrpSpPr>
            <a:grpSpLocks/>
          </p:cNvGrpSpPr>
          <p:nvPr/>
        </p:nvGrpSpPr>
        <p:grpSpPr bwMode="auto">
          <a:xfrm>
            <a:off x="71438" y="1357313"/>
            <a:ext cx="5572125" cy="571500"/>
            <a:chOff x="71406" y="1357298"/>
            <a:chExt cx="5572164" cy="571504"/>
          </a:xfrm>
        </p:grpSpPr>
        <p:sp>
          <p:nvSpPr>
            <p:cNvPr id="6" name="Ellipse 5"/>
            <p:cNvSpPr/>
            <p:nvPr/>
          </p:nvSpPr>
          <p:spPr>
            <a:xfrm>
              <a:off x="71406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" name="Ellipse 6"/>
            <p:cNvSpPr/>
            <p:nvPr/>
          </p:nvSpPr>
          <p:spPr>
            <a:xfrm>
              <a:off x="61909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1166789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1714479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2262171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2809862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3357554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3905245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" name="Ellipse 13"/>
            <p:cNvSpPr/>
            <p:nvPr/>
          </p:nvSpPr>
          <p:spPr>
            <a:xfrm>
              <a:off x="4452937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5" name="Ellipse 14"/>
            <p:cNvSpPr/>
            <p:nvPr/>
          </p:nvSpPr>
          <p:spPr>
            <a:xfrm>
              <a:off x="500062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28004" name="Groupe 30"/>
          <p:cNvGrpSpPr>
            <a:grpSpLocks/>
          </p:cNvGrpSpPr>
          <p:nvPr/>
        </p:nvGrpSpPr>
        <p:grpSpPr bwMode="auto">
          <a:xfrm>
            <a:off x="1000125" y="1844675"/>
            <a:ext cx="2071688" cy="2798763"/>
            <a:chOff x="1000100" y="1845106"/>
            <a:chExt cx="2071702" cy="2798340"/>
          </a:xfrm>
        </p:grpSpPr>
        <p:cxnSp>
          <p:nvCxnSpPr>
            <p:cNvPr id="17" name="Connecteur droit 16"/>
            <p:cNvCxnSpPr>
              <a:stCxn id="9" idx="3"/>
            </p:cNvCxnSpPr>
            <p:nvPr/>
          </p:nvCxnSpPr>
          <p:spPr>
            <a:xfrm rot="5400000">
              <a:off x="790657" y="2197425"/>
              <a:ext cx="1369806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>
              <a:stCxn id="9" idx="5"/>
            </p:cNvCxnSpPr>
            <p:nvPr/>
          </p:nvCxnSpPr>
          <p:spPr>
            <a:xfrm rot="16200000" flipH="1">
              <a:off x="1911439" y="2197425"/>
              <a:ext cx="1369806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Ellipse 19"/>
            <p:cNvSpPr/>
            <p:nvPr/>
          </p:nvSpPr>
          <p:spPr>
            <a:xfrm>
              <a:off x="1000100" y="2714925"/>
              <a:ext cx="2071702" cy="19285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1" name="Ellipse 20"/>
            <p:cNvSpPr/>
            <p:nvPr/>
          </p:nvSpPr>
          <p:spPr>
            <a:xfrm>
              <a:off x="1428728" y="3214912"/>
              <a:ext cx="1214446" cy="99997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28005" name="Groupe 31"/>
          <p:cNvGrpSpPr>
            <a:grpSpLocks/>
          </p:cNvGrpSpPr>
          <p:nvPr/>
        </p:nvGrpSpPr>
        <p:grpSpPr bwMode="auto">
          <a:xfrm>
            <a:off x="1571625" y="3419475"/>
            <a:ext cx="1116013" cy="581025"/>
            <a:chOff x="1571604" y="3419476"/>
            <a:chExt cx="1116169" cy="581028"/>
          </a:xfrm>
        </p:grpSpPr>
        <p:sp>
          <p:nvSpPr>
            <p:cNvPr id="22" name="Forme libre 21"/>
            <p:cNvSpPr/>
            <p:nvPr/>
          </p:nvSpPr>
          <p:spPr>
            <a:xfrm>
              <a:off x="1571604" y="3481389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1724025" y="3603627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1876447" y="3725866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1655754" y="3419476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1584306" y="3848103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1584306" y="3663952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8" name="Forme libre 27"/>
            <p:cNvSpPr/>
            <p:nvPr/>
          </p:nvSpPr>
          <p:spPr>
            <a:xfrm>
              <a:off x="1655754" y="3541715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9" name="Forme libre 28"/>
            <p:cNvSpPr/>
            <p:nvPr/>
          </p:nvSpPr>
          <p:spPr>
            <a:xfrm>
              <a:off x="1655754" y="3786191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28006" name="ZoneTexte 32"/>
          <p:cNvSpPr txBox="1">
            <a:spLocks noChangeArrowheads="1"/>
          </p:cNvSpPr>
          <p:nvPr/>
        </p:nvSpPr>
        <p:spPr bwMode="auto">
          <a:xfrm>
            <a:off x="3643313" y="2857500"/>
            <a:ext cx="887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5400">
                <a:latin typeface="Calibri" panose="020F0502020204030204" pitchFamily="34" charset="0"/>
              </a:rPr>
              <a:t>46</a:t>
            </a:r>
          </a:p>
        </p:txBody>
      </p:sp>
      <p:sp>
        <p:nvSpPr>
          <p:cNvPr id="128007" name="ZoneTexte 34"/>
          <p:cNvSpPr txBox="1">
            <a:spLocks noChangeArrowheads="1"/>
          </p:cNvSpPr>
          <p:nvPr/>
        </p:nvSpPr>
        <p:spPr bwMode="auto">
          <a:xfrm>
            <a:off x="3143250" y="2147888"/>
            <a:ext cx="6016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28008" name="ZoneTexte 35"/>
          <p:cNvSpPr txBox="1">
            <a:spLocks noChangeArrowheads="1"/>
          </p:cNvSpPr>
          <p:nvPr/>
        </p:nvSpPr>
        <p:spPr bwMode="auto">
          <a:xfrm>
            <a:off x="4398963" y="2143125"/>
            <a:ext cx="601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28009" name="ZoneTexte 38"/>
          <p:cNvSpPr txBox="1">
            <a:spLocks noChangeArrowheads="1"/>
          </p:cNvSpPr>
          <p:nvPr/>
        </p:nvSpPr>
        <p:spPr bwMode="auto">
          <a:xfrm>
            <a:off x="5643563" y="2857500"/>
            <a:ext cx="885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5400">
                <a:latin typeface="Calibri" panose="020F0502020204030204" pitchFamily="34" charset="0"/>
              </a:rPr>
              <a:t>46</a:t>
            </a:r>
          </a:p>
        </p:txBody>
      </p:sp>
      <p:sp>
        <p:nvSpPr>
          <p:cNvPr id="128010" name="ZoneTexte 39"/>
          <p:cNvSpPr txBox="1">
            <a:spLocks noChangeArrowheads="1"/>
          </p:cNvSpPr>
          <p:nvPr/>
        </p:nvSpPr>
        <p:spPr bwMode="auto">
          <a:xfrm>
            <a:off x="5143500" y="2147888"/>
            <a:ext cx="6016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28011" name="ZoneTexte 40"/>
          <p:cNvSpPr txBox="1">
            <a:spLocks noChangeArrowheads="1"/>
          </p:cNvSpPr>
          <p:nvPr/>
        </p:nvSpPr>
        <p:spPr bwMode="auto">
          <a:xfrm>
            <a:off x="6399213" y="2143125"/>
            <a:ext cx="601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28012" name="ZoneTexte 41"/>
          <p:cNvSpPr txBox="1">
            <a:spLocks noChangeArrowheads="1"/>
          </p:cNvSpPr>
          <p:nvPr/>
        </p:nvSpPr>
        <p:spPr bwMode="auto">
          <a:xfrm>
            <a:off x="4143375" y="3916363"/>
            <a:ext cx="601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28013" name="ZoneTexte 42"/>
          <p:cNvSpPr txBox="1">
            <a:spLocks noChangeArrowheads="1"/>
          </p:cNvSpPr>
          <p:nvPr/>
        </p:nvSpPr>
        <p:spPr bwMode="auto">
          <a:xfrm>
            <a:off x="5399088" y="3910013"/>
            <a:ext cx="6016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28014" name="ZoneTexte 45"/>
          <p:cNvSpPr txBox="1">
            <a:spLocks noChangeArrowheads="1"/>
          </p:cNvSpPr>
          <p:nvPr/>
        </p:nvSpPr>
        <p:spPr bwMode="auto">
          <a:xfrm>
            <a:off x="4613275" y="4576763"/>
            <a:ext cx="8874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5400">
                <a:latin typeface="Calibri" panose="020F0502020204030204" pitchFamily="34" charset="0"/>
              </a:rPr>
              <a:t>46</a:t>
            </a:r>
          </a:p>
        </p:txBody>
      </p:sp>
      <p:cxnSp>
        <p:nvCxnSpPr>
          <p:cNvPr id="52" name="Connecteur droit avec flèche 51"/>
          <p:cNvCxnSpPr/>
          <p:nvPr/>
        </p:nvCxnSpPr>
        <p:spPr>
          <a:xfrm rot="16200000" flipH="1">
            <a:off x="3500437" y="2714626"/>
            <a:ext cx="428625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 rot="16200000" flipH="1">
            <a:off x="4000500" y="3643313"/>
            <a:ext cx="428625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/>
          <p:nvPr/>
        </p:nvCxnSpPr>
        <p:spPr>
          <a:xfrm rot="16200000" flipH="1">
            <a:off x="5429250" y="2786063"/>
            <a:ext cx="428625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 rot="16200000" flipH="1">
            <a:off x="4500562" y="4429126"/>
            <a:ext cx="428625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 rot="5400000">
            <a:off x="4286250" y="2786063"/>
            <a:ext cx="357188" cy="21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/>
          <p:nvPr/>
        </p:nvCxnSpPr>
        <p:spPr>
          <a:xfrm rot="5400000">
            <a:off x="6357938" y="2786062"/>
            <a:ext cx="357188" cy="214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/>
          <p:nvPr/>
        </p:nvCxnSpPr>
        <p:spPr>
          <a:xfrm rot="5400000">
            <a:off x="5643563" y="3714750"/>
            <a:ext cx="357187" cy="214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 rot="5400000">
            <a:off x="5214938" y="4429125"/>
            <a:ext cx="357187" cy="214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023" name="Picture 3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24" name="Picture 46" descr="Logo_DRO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25" name="Freeform 47"/>
          <p:cNvSpPr>
            <a:spLocks/>
          </p:cNvSpPr>
          <p:nvPr/>
        </p:nvSpPr>
        <p:spPr bwMode="auto">
          <a:xfrm>
            <a:off x="4884738" y="1993900"/>
            <a:ext cx="503237" cy="239713"/>
          </a:xfrm>
          <a:custGeom>
            <a:avLst/>
            <a:gdLst>
              <a:gd name="T0" fmla="*/ 0 w 317"/>
              <a:gd name="T1" fmla="*/ 2147483646 h 151"/>
              <a:gd name="T2" fmla="*/ 2147483646 w 317"/>
              <a:gd name="T3" fmla="*/ 2147483646 h 151"/>
              <a:gd name="T4" fmla="*/ 2147483646 w 317"/>
              <a:gd name="T5" fmla="*/ 2147483646 h 151"/>
              <a:gd name="T6" fmla="*/ 2147483646 w 317"/>
              <a:gd name="T7" fmla="*/ 2147483646 h 151"/>
              <a:gd name="T8" fmla="*/ 2147483646 w 317"/>
              <a:gd name="T9" fmla="*/ 2147483646 h 1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151">
                <a:moveTo>
                  <a:pt x="0" y="151"/>
                </a:moveTo>
                <a:cubicBezTo>
                  <a:pt x="7" y="109"/>
                  <a:pt x="15" y="67"/>
                  <a:pt x="45" y="60"/>
                </a:cubicBezTo>
                <a:cubicBezTo>
                  <a:pt x="75" y="53"/>
                  <a:pt x="151" y="113"/>
                  <a:pt x="181" y="106"/>
                </a:cubicBezTo>
                <a:cubicBezTo>
                  <a:pt x="211" y="99"/>
                  <a:pt x="204" y="30"/>
                  <a:pt x="227" y="15"/>
                </a:cubicBezTo>
                <a:cubicBezTo>
                  <a:pt x="250" y="0"/>
                  <a:pt x="283" y="7"/>
                  <a:pt x="317" y="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8026" name="Oval 48"/>
          <p:cNvSpPr>
            <a:spLocks noChangeArrowheads="1"/>
          </p:cNvSpPr>
          <p:nvPr/>
        </p:nvSpPr>
        <p:spPr bwMode="auto">
          <a:xfrm>
            <a:off x="3059113" y="2185988"/>
            <a:ext cx="792162" cy="50323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8027" name="Oval 49"/>
          <p:cNvSpPr>
            <a:spLocks noChangeArrowheads="1"/>
          </p:cNvSpPr>
          <p:nvPr/>
        </p:nvSpPr>
        <p:spPr bwMode="auto">
          <a:xfrm rot="2386567">
            <a:off x="4476750" y="2133600"/>
            <a:ext cx="431800" cy="5746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8028" name="Freeform 50"/>
          <p:cNvSpPr>
            <a:spLocks/>
          </p:cNvSpPr>
          <p:nvPr/>
        </p:nvSpPr>
        <p:spPr bwMode="auto">
          <a:xfrm>
            <a:off x="6916738" y="1989138"/>
            <a:ext cx="503237" cy="239712"/>
          </a:xfrm>
          <a:custGeom>
            <a:avLst/>
            <a:gdLst>
              <a:gd name="T0" fmla="*/ 0 w 317"/>
              <a:gd name="T1" fmla="*/ 2147483646 h 151"/>
              <a:gd name="T2" fmla="*/ 2147483646 w 317"/>
              <a:gd name="T3" fmla="*/ 2147483646 h 151"/>
              <a:gd name="T4" fmla="*/ 2147483646 w 317"/>
              <a:gd name="T5" fmla="*/ 2147483646 h 151"/>
              <a:gd name="T6" fmla="*/ 2147483646 w 317"/>
              <a:gd name="T7" fmla="*/ 2147483646 h 151"/>
              <a:gd name="T8" fmla="*/ 2147483646 w 317"/>
              <a:gd name="T9" fmla="*/ 2147483646 h 1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151">
                <a:moveTo>
                  <a:pt x="0" y="151"/>
                </a:moveTo>
                <a:cubicBezTo>
                  <a:pt x="7" y="109"/>
                  <a:pt x="15" y="67"/>
                  <a:pt x="45" y="60"/>
                </a:cubicBezTo>
                <a:cubicBezTo>
                  <a:pt x="75" y="53"/>
                  <a:pt x="151" y="113"/>
                  <a:pt x="181" y="106"/>
                </a:cubicBezTo>
                <a:cubicBezTo>
                  <a:pt x="211" y="99"/>
                  <a:pt x="204" y="30"/>
                  <a:pt x="227" y="15"/>
                </a:cubicBezTo>
                <a:cubicBezTo>
                  <a:pt x="250" y="0"/>
                  <a:pt x="283" y="7"/>
                  <a:pt x="317" y="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8029" name="Oval 51"/>
          <p:cNvSpPr>
            <a:spLocks noChangeArrowheads="1"/>
          </p:cNvSpPr>
          <p:nvPr/>
        </p:nvSpPr>
        <p:spPr bwMode="auto">
          <a:xfrm>
            <a:off x="5091113" y="2181225"/>
            <a:ext cx="792162" cy="5032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8030" name="Oval 52"/>
          <p:cNvSpPr>
            <a:spLocks noChangeArrowheads="1"/>
          </p:cNvSpPr>
          <p:nvPr/>
        </p:nvSpPr>
        <p:spPr bwMode="auto">
          <a:xfrm rot="2386567">
            <a:off x="6508750" y="2128838"/>
            <a:ext cx="431800" cy="5746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8031" name="Freeform 53"/>
          <p:cNvSpPr>
            <a:spLocks/>
          </p:cNvSpPr>
          <p:nvPr/>
        </p:nvSpPr>
        <p:spPr bwMode="auto">
          <a:xfrm>
            <a:off x="5892800" y="3794125"/>
            <a:ext cx="503238" cy="239713"/>
          </a:xfrm>
          <a:custGeom>
            <a:avLst/>
            <a:gdLst>
              <a:gd name="T0" fmla="*/ 0 w 317"/>
              <a:gd name="T1" fmla="*/ 2147483646 h 151"/>
              <a:gd name="T2" fmla="*/ 2147483646 w 317"/>
              <a:gd name="T3" fmla="*/ 2147483646 h 151"/>
              <a:gd name="T4" fmla="*/ 2147483646 w 317"/>
              <a:gd name="T5" fmla="*/ 2147483646 h 151"/>
              <a:gd name="T6" fmla="*/ 2147483646 w 317"/>
              <a:gd name="T7" fmla="*/ 2147483646 h 151"/>
              <a:gd name="T8" fmla="*/ 2147483646 w 317"/>
              <a:gd name="T9" fmla="*/ 2147483646 h 1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151">
                <a:moveTo>
                  <a:pt x="0" y="151"/>
                </a:moveTo>
                <a:cubicBezTo>
                  <a:pt x="7" y="109"/>
                  <a:pt x="15" y="67"/>
                  <a:pt x="45" y="60"/>
                </a:cubicBezTo>
                <a:cubicBezTo>
                  <a:pt x="75" y="53"/>
                  <a:pt x="151" y="113"/>
                  <a:pt x="181" y="106"/>
                </a:cubicBezTo>
                <a:cubicBezTo>
                  <a:pt x="211" y="99"/>
                  <a:pt x="204" y="30"/>
                  <a:pt x="227" y="15"/>
                </a:cubicBezTo>
                <a:cubicBezTo>
                  <a:pt x="250" y="0"/>
                  <a:pt x="283" y="7"/>
                  <a:pt x="317" y="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8032" name="Oval 54"/>
          <p:cNvSpPr>
            <a:spLocks noChangeArrowheads="1"/>
          </p:cNvSpPr>
          <p:nvPr/>
        </p:nvSpPr>
        <p:spPr bwMode="auto">
          <a:xfrm>
            <a:off x="4067175" y="3986213"/>
            <a:ext cx="792163" cy="50323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8033" name="Oval 55"/>
          <p:cNvSpPr>
            <a:spLocks noChangeArrowheads="1"/>
          </p:cNvSpPr>
          <p:nvPr/>
        </p:nvSpPr>
        <p:spPr bwMode="auto">
          <a:xfrm rot="2386567">
            <a:off x="5484813" y="3933825"/>
            <a:ext cx="431800" cy="5746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71438" y="1857375"/>
            <a:ext cx="642937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619125" y="1857375"/>
            <a:ext cx="642938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1166813" y="1857375"/>
            <a:ext cx="642937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714500" y="1857375"/>
            <a:ext cx="642938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2262188" y="1857375"/>
            <a:ext cx="642937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809875" y="1857375"/>
            <a:ext cx="642938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Explosion 2 8"/>
          <p:cNvSpPr/>
          <p:nvPr/>
        </p:nvSpPr>
        <p:spPr>
          <a:xfrm>
            <a:off x="3357563" y="1857375"/>
            <a:ext cx="642937" cy="571500"/>
          </a:xfrm>
          <a:prstGeom prst="irregularSeal2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3905250" y="1857375"/>
            <a:ext cx="642938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4452938" y="1857375"/>
            <a:ext cx="642937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5000625" y="1857375"/>
            <a:ext cx="642938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4348" name="Groupe 12"/>
          <p:cNvGrpSpPr>
            <a:grpSpLocks/>
          </p:cNvGrpSpPr>
          <p:nvPr/>
        </p:nvGrpSpPr>
        <p:grpSpPr bwMode="auto">
          <a:xfrm>
            <a:off x="642938" y="2844800"/>
            <a:ext cx="2071687" cy="2298700"/>
            <a:chOff x="1000100" y="2345172"/>
            <a:chExt cx="2071702" cy="2298274"/>
          </a:xfrm>
        </p:grpSpPr>
        <p:cxnSp>
          <p:nvCxnSpPr>
            <p:cNvPr id="14" name="Connecteur droit 13"/>
            <p:cNvCxnSpPr>
              <a:stCxn id="6" idx="3"/>
            </p:cNvCxnSpPr>
            <p:nvPr/>
          </p:nvCxnSpPr>
          <p:spPr>
            <a:xfrm rot="5400000">
              <a:off x="790679" y="2697469"/>
              <a:ext cx="1369759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>
              <a:stCxn id="6" idx="5"/>
            </p:cNvCxnSpPr>
            <p:nvPr/>
          </p:nvCxnSpPr>
          <p:spPr>
            <a:xfrm rot="16200000" flipH="1">
              <a:off x="1911463" y="2697469"/>
              <a:ext cx="1369759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lipse 15"/>
            <p:cNvSpPr/>
            <p:nvPr/>
          </p:nvSpPr>
          <p:spPr>
            <a:xfrm>
              <a:off x="1000100" y="2714991"/>
              <a:ext cx="2071702" cy="19284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1428728" y="3214961"/>
              <a:ext cx="1214446" cy="9999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4349" name="Groupe 17"/>
          <p:cNvGrpSpPr>
            <a:grpSpLocks/>
          </p:cNvGrpSpPr>
          <p:nvPr/>
        </p:nvGrpSpPr>
        <p:grpSpPr bwMode="auto">
          <a:xfrm>
            <a:off x="1214438" y="3919538"/>
            <a:ext cx="1116012" cy="581025"/>
            <a:chOff x="1571604" y="3419476"/>
            <a:chExt cx="1116169" cy="581028"/>
          </a:xfrm>
        </p:grpSpPr>
        <p:sp>
          <p:nvSpPr>
            <p:cNvPr id="19" name="Forme libre 18"/>
            <p:cNvSpPr/>
            <p:nvPr/>
          </p:nvSpPr>
          <p:spPr>
            <a:xfrm>
              <a:off x="1571604" y="3481388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1724025" y="3603627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1876447" y="3725865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1655753" y="3419476"/>
              <a:ext cx="811327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1584306" y="3848103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1584306" y="3663952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1655753" y="3541714"/>
              <a:ext cx="811327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1655753" y="3786190"/>
              <a:ext cx="811327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4350" name="ZoneTexte 35"/>
          <p:cNvSpPr txBox="1">
            <a:spLocks noChangeArrowheads="1"/>
          </p:cNvSpPr>
          <p:nvPr/>
        </p:nvSpPr>
        <p:spPr bwMode="auto">
          <a:xfrm>
            <a:off x="2500313" y="4362450"/>
            <a:ext cx="2247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5400">
                <a:latin typeface="Calibri" panose="020F0502020204030204" pitchFamily="34" charset="0"/>
              </a:rPr>
              <a:t>46 &gt; 92</a:t>
            </a:r>
          </a:p>
        </p:txBody>
      </p:sp>
      <p:cxnSp>
        <p:nvCxnSpPr>
          <p:cNvPr id="54" name="Connecteur droit 53"/>
          <p:cNvCxnSpPr/>
          <p:nvPr/>
        </p:nvCxnSpPr>
        <p:spPr>
          <a:xfrm rot="5400000" flipH="1" flipV="1">
            <a:off x="3178969" y="1821657"/>
            <a:ext cx="928687" cy="571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 rot="16200000" flipH="1">
            <a:off x="2964656" y="1964532"/>
            <a:ext cx="1500187" cy="571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lèche courbée vers le haut 56"/>
          <p:cNvSpPr/>
          <p:nvPr/>
        </p:nvSpPr>
        <p:spPr>
          <a:xfrm>
            <a:off x="3000375" y="2428875"/>
            <a:ext cx="785813" cy="64293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66" name="Connecteur droit avec flèche 65"/>
          <p:cNvCxnSpPr/>
          <p:nvPr/>
        </p:nvCxnSpPr>
        <p:spPr>
          <a:xfrm>
            <a:off x="2857500" y="4071938"/>
            <a:ext cx="142875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Ellipse 76"/>
          <p:cNvSpPr/>
          <p:nvPr/>
        </p:nvSpPr>
        <p:spPr>
          <a:xfrm>
            <a:off x="4429125" y="3429000"/>
            <a:ext cx="642938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78" name="Ellipse 77"/>
          <p:cNvSpPr/>
          <p:nvPr/>
        </p:nvSpPr>
        <p:spPr>
          <a:xfrm>
            <a:off x="4429125" y="3929063"/>
            <a:ext cx="642938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14357" name="Rectangle 14"/>
          <p:cNvSpPr>
            <a:spLocks noChangeArrowheads="1"/>
          </p:cNvSpPr>
          <p:nvPr/>
        </p:nvSpPr>
        <p:spPr bwMode="auto">
          <a:xfrm>
            <a:off x="1905000" y="0"/>
            <a:ext cx="6477000" cy="8382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latin typeface="Calibri" panose="020F0502020204030204" pitchFamily="34" charset="0"/>
              </a:rPr>
              <a:t>L’ADN et les chromosomes</a:t>
            </a:r>
          </a:p>
        </p:txBody>
      </p:sp>
      <p:pic>
        <p:nvPicPr>
          <p:cNvPr id="14358" name="Picture 3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35" descr="Logo_DRO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4"/>
          <p:cNvSpPr>
            <a:spLocks noChangeArrowheads="1"/>
          </p:cNvSpPr>
          <p:nvPr/>
        </p:nvSpPr>
        <p:spPr bwMode="auto">
          <a:xfrm>
            <a:off x="1905000" y="0"/>
            <a:ext cx="6477000" cy="8382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latin typeface="Calibri" panose="020F0502020204030204" pitchFamily="34" charset="0"/>
              </a:rPr>
              <a:t>L’ADN</a:t>
            </a:r>
          </a:p>
        </p:txBody>
      </p:sp>
      <p:grpSp>
        <p:nvGrpSpPr>
          <p:cNvPr id="129027" name="Groupe 29"/>
          <p:cNvGrpSpPr>
            <a:grpSpLocks/>
          </p:cNvGrpSpPr>
          <p:nvPr/>
        </p:nvGrpSpPr>
        <p:grpSpPr bwMode="auto">
          <a:xfrm>
            <a:off x="71438" y="1357313"/>
            <a:ext cx="5572125" cy="571500"/>
            <a:chOff x="71406" y="1357298"/>
            <a:chExt cx="5572164" cy="571504"/>
          </a:xfrm>
        </p:grpSpPr>
        <p:sp>
          <p:nvSpPr>
            <p:cNvPr id="6" name="Ellipse 5"/>
            <p:cNvSpPr/>
            <p:nvPr/>
          </p:nvSpPr>
          <p:spPr>
            <a:xfrm>
              <a:off x="71406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" name="Ellipse 6"/>
            <p:cNvSpPr/>
            <p:nvPr/>
          </p:nvSpPr>
          <p:spPr>
            <a:xfrm>
              <a:off x="61909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1166789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1714479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2262171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2809862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3357554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3905245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" name="Ellipse 13"/>
            <p:cNvSpPr/>
            <p:nvPr/>
          </p:nvSpPr>
          <p:spPr>
            <a:xfrm>
              <a:off x="4452937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5" name="Ellipse 14"/>
            <p:cNvSpPr/>
            <p:nvPr/>
          </p:nvSpPr>
          <p:spPr>
            <a:xfrm>
              <a:off x="500062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29028" name="Groupe 30"/>
          <p:cNvGrpSpPr>
            <a:grpSpLocks/>
          </p:cNvGrpSpPr>
          <p:nvPr/>
        </p:nvGrpSpPr>
        <p:grpSpPr bwMode="auto">
          <a:xfrm>
            <a:off x="1000125" y="1844675"/>
            <a:ext cx="2071688" cy="2798763"/>
            <a:chOff x="1000100" y="1845106"/>
            <a:chExt cx="2071702" cy="2798340"/>
          </a:xfrm>
        </p:grpSpPr>
        <p:cxnSp>
          <p:nvCxnSpPr>
            <p:cNvPr id="17" name="Connecteur droit 16"/>
            <p:cNvCxnSpPr>
              <a:stCxn id="9" idx="3"/>
            </p:cNvCxnSpPr>
            <p:nvPr/>
          </p:nvCxnSpPr>
          <p:spPr>
            <a:xfrm rot="5400000">
              <a:off x="790657" y="2197425"/>
              <a:ext cx="1369806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>
              <a:stCxn id="9" idx="5"/>
            </p:cNvCxnSpPr>
            <p:nvPr/>
          </p:nvCxnSpPr>
          <p:spPr>
            <a:xfrm rot="16200000" flipH="1">
              <a:off x="1911439" y="2197425"/>
              <a:ext cx="1369806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Ellipse 19"/>
            <p:cNvSpPr/>
            <p:nvPr/>
          </p:nvSpPr>
          <p:spPr>
            <a:xfrm>
              <a:off x="1000100" y="2714925"/>
              <a:ext cx="2071702" cy="19285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1" name="Ellipse 20"/>
            <p:cNvSpPr/>
            <p:nvPr/>
          </p:nvSpPr>
          <p:spPr>
            <a:xfrm>
              <a:off x="1428728" y="3214912"/>
              <a:ext cx="1214446" cy="99997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29029" name="Groupe 31"/>
          <p:cNvGrpSpPr>
            <a:grpSpLocks/>
          </p:cNvGrpSpPr>
          <p:nvPr/>
        </p:nvGrpSpPr>
        <p:grpSpPr bwMode="auto">
          <a:xfrm>
            <a:off x="1571625" y="3419475"/>
            <a:ext cx="1116013" cy="581025"/>
            <a:chOff x="1571604" y="3419476"/>
            <a:chExt cx="1116169" cy="581028"/>
          </a:xfrm>
        </p:grpSpPr>
        <p:sp>
          <p:nvSpPr>
            <p:cNvPr id="22" name="Forme libre 21"/>
            <p:cNvSpPr/>
            <p:nvPr/>
          </p:nvSpPr>
          <p:spPr>
            <a:xfrm>
              <a:off x="1571604" y="3481389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1724025" y="3603627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1876447" y="3725866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1655754" y="3419476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1584306" y="3848103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1584306" y="3663952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8" name="Forme libre 27"/>
            <p:cNvSpPr/>
            <p:nvPr/>
          </p:nvSpPr>
          <p:spPr>
            <a:xfrm>
              <a:off x="1655754" y="3541715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9" name="Forme libre 28"/>
            <p:cNvSpPr/>
            <p:nvPr/>
          </p:nvSpPr>
          <p:spPr>
            <a:xfrm>
              <a:off x="1655754" y="3786191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29030" name="ZoneTexte 32"/>
          <p:cNvSpPr txBox="1">
            <a:spLocks noChangeArrowheads="1"/>
          </p:cNvSpPr>
          <p:nvPr/>
        </p:nvSpPr>
        <p:spPr bwMode="auto">
          <a:xfrm>
            <a:off x="3643313" y="2857500"/>
            <a:ext cx="887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5400">
                <a:latin typeface="Calibri" panose="020F0502020204030204" pitchFamily="34" charset="0"/>
              </a:rPr>
              <a:t>46</a:t>
            </a:r>
          </a:p>
        </p:txBody>
      </p:sp>
      <p:sp>
        <p:nvSpPr>
          <p:cNvPr id="129031" name="ZoneTexte 34"/>
          <p:cNvSpPr txBox="1">
            <a:spLocks noChangeArrowheads="1"/>
          </p:cNvSpPr>
          <p:nvPr/>
        </p:nvSpPr>
        <p:spPr bwMode="auto">
          <a:xfrm>
            <a:off x="3143250" y="2147888"/>
            <a:ext cx="6016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29032" name="ZoneTexte 35"/>
          <p:cNvSpPr txBox="1">
            <a:spLocks noChangeArrowheads="1"/>
          </p:cNvSpPr>
          <p:nvPr/>
        </p:nvSpPr>
        <p:spPr bwMode="auto">
          <a:xfrm>
            <a:off x="4398963" y="2143125"/>
            <a:ext cx="601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29033" name="ZoneTexte 38"/>
          <p:cNvSpPr txBox="1">
            <a:spLocks noChangeArrowheads="1"/>
          </p:cNvSpPr>
          <p:nvPr/>
        </p:nvSpPr>
        <p:spPr bwMode="auto">
          <a:xfrm>
            <a:off x="5643563" y="2857500"/>
            <a:ext cx="885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5400">
                <a:latin typeface="Calibri" panose="020F0502020204030204" pitchFamily="34" charset="0"/>
              </a:rPr>
              <a:t>46</a:t>
            </a:r>
          </a:p>
        </p:txBody>
      </p:sp>
      <p:sp>
        <p:nvSpPr>
          <p:cNvPr id="129034" name="ZoneTexte 39"/>
          <p:cNvSpPr txBox="1">
            <a:spLocks noChangeArrowheads="1"/>
          </p:cNvSpPr>
          <p:nvPr/>
        </p:nvSpPr>
        <p:spPr bwMode="auto">
          <a:xfrm>
            <a:off x="5143500" y="2147888"/>
            <a:ext cx="6016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29035" name="ZoneTexte 40"/>
          <p:cNvSpPr txBox="1">
            <a:spLocks noChangeArrowheads="1"/>
          </p:cNvSpPr>
          <p:nvPr/>
        </p:nvSpPr>
        <p:spPr bwMode="auto">
          <a:xfrm>
            <a:off x="6399213" y="2143125"/>
            <a:ext cx="601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29036" name="ZoneTexte 41"/>
          <p:cNvSpPr txBox="1">
            <a:spLocks noChangeArrowheads="1"/>
          </p:cNvSpPr>
          <p:nvPr/>
        </p:nvSpPr>
        <p:spPr bwMode="auto">
          <a:xfrm>
            <a:off x="4143375" y="3916363"/>
            <a:ext cx="601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29037" name="ZoneTexte 42"/>
          <p:cNvSpPr txBox="1">
            <a:spLocks noChangeArrowheads="1"/>
          </p:cNvSpPr>
          <p:nvPr/>
        </p:nvSpPr>
        <p:spPr bwMode="auto">
          <a:xfrm>
            <a:off x="5399088" y="3910013"/>
            <a:ext cx="6016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29038" name="ZoneTexte 45"/>
          <p:cNvSpPr txBox="1">
            <a:spLocks noChangeArrowheads="1"/>
          </p:cNvSpPr>
          <p:nvPr/>
        </p:nvSpPr>
        <p:spPr bwMode="auto">
          <a:xfrm>
            <a:off x="4613275" y="4576763"/>
            <a:ext cx="8874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5400">
                <a:latin typeface="Calibri" panose="020F0502020204030204" pitchFamily="34" charset="0"/>
              </a:rPr>
              <a:t>46</a:t>
            </a:r>
          </a:p>
        </p:txBody>
      </p:sp>
      <p:sp>
        <p:nvSpPr>
          <p:cNvPr id="129039" name="ZoneTexte 46"/>
          <p:cNvSpPr txBox="1">
            <a:spLocks noChangeArrowheads="1"/>
          </p:cNvSpPr>
          <p:nvPr/>
        </p:nvSpPr>
        <p:spPr bwMode="auto">
          <a:xfrm>
            <a:off x="3071813" y="4572000"/>
            <a:ext cx="887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5400">
                <a:latin typeface="Calibri" panose="020F0502020204030204" pitchFamily="34" charset="0"/>
              </a:rPr>
              <a:t>46</a:t>
            </a:r>
          </a:p>
        </p:txBody>
      </p:sp>
      <p:sp>
        <p:nvSpPr>
          <p:cNvPr id="129040" name="ZoneTexte 47"/>
          <p:cNvSpPr txBox="1">
            <a:spLocks noChangeArrowheads="1"/>
          </p:cNvSpPr>
          <p:nvPr/>
        </p:nvSpPr>
        <p:spPr bwMode="auto">
          <a:xfrm>
            <a:off x="3541713" y="5487988"/>
            <a:ext cx="601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29041" name="ZoneTexte 48"/>
          <p:cNvSpPr txBox="1">
            <a:spLocks noChangeArrowheads="1"/>
          </p:cNvSpPr>
          <p:nvPr/>
        </p:nvSpPr>
        <p:spPr bwMode="auto">
          <a:xfrm>
            <a:off x="4286250" y="5481638"/>
            <a:ext cx="6016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29042" name="ZoneTexte 49"/>
          <p:cNvSpPr txBox="1">
            <a:spLocks noChangeArrowheads="1"/>
          </p:cNvSpPr>
          <p:nvPr/>
        </p:nvSpPr>
        <p:spPr bwMode="auto">
          <a:xfrm>
            <a:off x="3786188" y="6076950"/>
            <a:ext cx="887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5400">
                <a:latin typeface="Calibri" panose="020F0502020204030204" pitchFamily="34" charset="0"/>
              </a:rPr>
              <a:t>46</a:t>
            </a:r>
          </a:p>
        </p:txBody>
      </p:sp>
      <p:cxnSp>
        <p:nvCxnSpPr>
          <p:cNvPr id="52" name="Connecteur droit avec flèche 51"/>
          <p:cNvCxnSpPr/>
          <p:nvPr/>
        </p:nvCxnSpPr>
        <p:spPr>
          <a:xfrm rot="16200000" flipH="1">
            <a:off x="3500437" y="2714626"/>
            <a:ext cx="428625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 rot="16200000" flipH="1">
            <a:off x="4000500" y="3643313"/>
            <a:ext cx="428625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/>
          <p:nvPr/>
        </p:nvCxnSpPr>
        <p:spPr>
          <a:xfrm rot="16200000" flipH="1">
            <a:off x="5429250" y="2786063"/>
            <a:ext cx="428625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 rot="16200000" flipH="1">
            <a:off x="4500562" y="4429126"/>
            <a:ext cx="428625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 rot="5400000">
            <a:off x="4286250" y="2786063"/>
            <a:ext cx="357188" cy="21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/>
          <p:nvPr/>
        </p:nvCxnSpPr>
        <p:spPr>
          <a:xfrm rot="5400000">
            <a:off x="6357938" y="2786062"/>
            <a:ext cx="357188" cy="214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/>
          <p:nvPr/>
        </p:nvCxnSpPr>
        <p:spPr>
          <a:xfrm rot="5400000">
            <a:off x="5643563" y="3714750"/>
            <a:ext cx="357187" cy="214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 rot="5400000">
            <a:off x="5214938" y="4429125"/>
            <a:ext cx="357187" cy="214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/>
          <p:nvPr/>
        </p:nvCxnSpPr>
        <p:spPr>
          <a:xfrm rot="5400000">
            <a:off x="4572000" y="5357813"/>
            <a:ext cx="357188" cy="21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 rot="5400000">
            <a:off x="4286250" y="5929313"/>
            <a:ext cx="357188" cy="21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053" name="Picture 3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54" name="Picture 52" descr="Logo_DRO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55" name="Freeform 53"/>
          <p:cNvSpPr>
            <a:spLocks/>
          </p:cNvSpPr>
          <p:nvPr/>
        </p:nvSpPr>
        <p:spPr bwMode="auto">
          <a:xfrm>
            <a:off x="4884738" y="1993900"/>
            <a:ext cx="503237" cy="239713"/>
          </a:xfrm>
          <a:custGeom>
            <a:avLst/>
            <a:gdLst>
              <a:gd name="T0" fmla="*/ 0 w 317"/>
              <a:gd name="T1" fmla="*/ 2147483646 h 151"/>
              <a:gd name="T2" fmla="*/ 2147483646 w 317"/>
              <a:gd name="T3" fmla="*/ 2147483646 h 151"/>
              <a:gd name="T4" fmla="*/ 2147483646 w 317"/>
              <a:gd name="T5" fmla="*/ 2147483646 h 151"/>
              <a:gd name="T6" fmla="*/ 2147483646 w 317"/>
              <a:gd name="T7" fmla="*/ 2147483646 h 151"/>
              <a:gd name="T8" fmla="*/ 2147483646 w 317"/>
              <a:gd name="T9" fmla="*/ 2147483646 h 1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151">
                <a:moveTo>
                  <a:pt x="0" y="151"/>
                </a:moveTo>
                <a:cubicBezTo>
                  <a:pt x="7" y="109"/>
                  <a:pt x="15" y="67"/>
                  <a:pt x="45" y="60"/>
                </a:cubicBezTo>
                <a:cubicBezTo>
                  <a:pt x="75" y="53"/>
                  <a:pt x="151" y="113"/>
                  <a:pt x="181" y="106"/>
                </a:cubicBezTo>
                <a:cubicBezTo>
                  <a:pt x="211" y="99"/>
                  <a:pt x="204" y="30"/>
                  <a:pt x="227" y="15"/>
                </a:cubicBezTo>
                <a:cubicBezTo>
                  <a:pt x="250" y="0"/>
                  <a:pt x="283" y="7"/>
                  <a:pt x="317" y="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9056" name="Oval 54"/>
          <p:cNvSpPr>
            <a:spLocks noChangeArrowheads="1"/>
          </p:cNvSpPr>
          <p:nvPr/>
        </p:nvSpPr>
        <p:spPr bwMode="auto">
          <a:xfrm>
            <a:off x="3059113" y="2185988"/>
            <a:ext cx="792162" cy="50323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9057" name="Oval 55"/>
          <p:cNvSpPr>
            <a:spLocks noChangeArrowheads="1"/>
          </p:cNvSpPr>
          <p:nvPr/>
        </p:nvSpPr>
        <p:spPr bwMode="auto">
          <a:xfrm rot="2386567">
            <a:off x="4476750" y="2133600"/>
            <a:ext cx="431800" cy="5746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9058" name="Freeform 56"/>
          <p:cNvSpPr>
            <a:spLocks/>
          </p:cNvSpPr>
          <p:nvPr/>
        </p:nvSpPr>
        <p:spPr bwMode="auto">
          <a:xfrm>
            <a:off x="6916738" y="1989138"/>
            <a:ext cx="503237" cy="239712"/>
          </a:xfrm>
          <a:custGeom>
            <a:avLst/>
            <a:gdLst>
              <a:gd name="T0" fmla="*/ 0 w 317"/>
              <a:gd name="T1" fmla="*/ 2147483646 h 151"/>
              <a:gd name="T2" fmla="*/ 2147483646 w 317"/>
              <a:gd name="T3" fmla="*/ 2147483646 h 151"/>
              <a:gd name="T4" fmla="*/ 2147483646 w 317"/>
              <a:gd name="T5" fmla="*/ 2147483646 h 151"/>
              <a:gd name="T6" fmla="*/ 2147483646 w 317"/>
              <a:gd name="T7" fmla="*/ 2147483646 h 151"/>
              <a:gd name="T8" fmla="*/ 2147483646 w 317"/>
              <a:gd name="T9" fmla="*/ 2147483646 h 1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151">
                <a:moveTo>
                  <a:pt x="0" y="151"/>
                </a:moveTo>
                <a:cubicBezTo>
                  <a:pt x="7" y="109"/>
                  <a:pt x="15" y="67"/>
                  <a:pt x="45" y="60"/>
                </a:cubicBezTo>
                <a:cubicBezTo>
                  <a:pt x="75" y="53"/>
                  <a:pt x="151" y="113"/>
                  <a:pt x="181" y="106"/>
                </a:cubicBezTo>
                <a:cubicBezTo>
                  <a:pt x="211" y="99"/>
                  <a:pt x="204" y="30"/>
                  <a:pt x="227" y="15"/>
                </a:cubicBezTo>
                <a:cubicBezTo>
                  <a:pt x="250" y="0"/>
                  <a:pt x="283" y="7"/>
                  <a:pt x="317" y="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9059" name="Oval 57"/>
          <p:cNvSpPr>
            <a:spLocks noChangeArrowheads="1"/>
          </p:cNvSpPr>
          <p:nvPr/>
        </p:nvSpPr>
        <p:spPr bwMode="auto">
          <a:xfrm>
            <a:off x="5091113" y="2181225"/>
            <a:ext cx="792162" cy="5032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9060" name="Oval 58"/>
          <p:cNvSpPr>
            <a:spLocks noChangeArrowheads="1"/>
          </p:cNvSpPr>
          <p:nvPr/>
        </p:nvSpPr>
        <p:spPr bwMode="auto">
          <a:xfrm rot="2386567">
            <a:off x="6508750" y="2128838"/>
            <a:ext cx="431800" cy="5746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9061" name="Freeform 59"/>
          <p:cNvSpPr>
            <a:spLocks/>
          </p:cNvSpPr>
          <p:nvPr/>
        </p:nvSpPr>
        <p:spPr bwMode="auto">
          <a:xfrm>
            <a:off x="5892800" y="3794125"/>
            <a:ext cx="503238" cy="239713"/>
          </a:xfrm>
          <a:custGeom>
            <a:avLst/>
            <a:gdLst>
              <a:gd name="T0" fmla="*/ 0 w 317"/>
              <a:gd name="T1" fmla="*/ 2147483646 h 151"/>
              <a:gd name="T2" fmla="*/ 2147483646 w 317"/>
              <a:gd name="T3" fmla="*/ 2147483646 h 151"/>
              <a:gd name="T4" fmla="*/ 2147483646 w 317"/>
              <a:gd name="T5" fmla="*/ 2147483646 h 151"/>
              <a:gd name="T6" fmla="*/ 2147483646 w 317"/>
              <a:gd name="T7" fmla="*/ 2147483646 h 151"/>
              <a:gd name="T8" fmla="*/ 2147483646 w 317"/>
              <a:gd name="T9" fmla="*/ 2147483646 h 1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151">
                <a:moveTo>
                  <a:pt x="0" y="151"/>
                </a:moveTo>
                <a:cubicBezTo>
                  <a:pt x="7" y="109"/>
                  <a:pt x="15" y="67"/>
                  <a:pt x="45" y="60"/>
                </a:cubicBezTo>
                <a:cubicBezTo>
                  <a:pt x="75" y="53"/>
                  <a:pt x="151" y="113"/>
                  <a:pt x="181" y="106"/>
                </a:cubicBezTo>
                <a:cubicBezTo>
                  <a:pt x="211" y="99"/>
                  <a:pt x="204" y="30"/>
                  <a:pt x="227" y="15"/>
                </a:cubicBezTo>
                <a:cubicBezTo>
                  <a:pt x="250" y="0"/>
                  <a:pt x="283" y="7"/>
                  <a:pt x="317" y="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9062" name="Oval 60"/>
          <p:cNvSpPr>
            <a:spLocks noChangeArrowheads="1"/>
          </p:cNvSpPr>
          <p:nvPr/>
        </p:nvSpPr>
        <p:spPr bwMode="auto">
          <a:xfrm>
            <a:off x="4067175" y="3986213"/>
            <a:ext cx="792163" cy="50323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9063" name="Oval 61"/>
          <p:cNvSpPr>
            <a:spLocks noChangeArrowheads="1"/>
          </p:cNvSpPr>
          <p:nvPr/>
        </p:nvSpPr>
        <p:spPr bwMode="auto">
          <a:xfrm rot="2386567">
            <a:off x="5484813" y="3933825"/>
            <a:ext cx="431800" cy="5746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9064" name="Freeform 62"/>
          <p:cNvSpPr>
            <a:spLocks/>
          </p:cNvSpPr>
          <p:nvPr/>
        </p:nvSpPr>
        <p:spPr bwMode="auto">
          <a:xfrm>
            <a:off x="4748213" y="5370513"/>
            <a:ext cx="503237" cy="239712"/>
          </a:xfrm>
          <a:custGeom>
            <a:avLst/>
            <a:gdLst>
              <a:gd name="T0" fmla="*/ 0 w 317"/>
              <a:gd name="T1" fmla="*/ 2147483646 h 151"/>
              <a:gd name="T2" fmla="*/ 2147483646 w 317"/>
              <a:gd name="T3" fmla="*/ 2147483646 h 151"/>
              <a:gd name="T4" fmla="*/ 2147483646 w 317"/>
              <a:gd name="T5" fmla="*/ 2147483646 h 151"/>
              <a:gd name="T6" fmla="*/ 2147483646 w 317"/>
              <a:gd name="T7" fmla="*/ 2147483646 h 151"/>
              <a:gd name="T8" fmla="*/ 2147483646 w 317"/>
              <a:gd name="T9" fmla="*/ 2147483646 h 1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151">
                <a:moveTo>
                  <a:pt x="0" y="151"/>
                </a:moveTo>
                <a:cubicBezTo>
                  <a:pt x="7" y="109"/>
                  <a:pt x="15" y="67"/>
                  <a:pt x="45" y="60"/>
                </a:cubicBezTo>
                <a:cubicBezTo>
                  <a:pt x="75" y="53"/>
                  <a:pt x="151" y="113"/>
                  <a:pt x="181" y="106"/>
                </a:cubicBezTo>
                <a:cubicBezTo>
                  <a:pt x="211" y="99"/>
                  <a:pt x="204" y="30"/>
                  <a:pt x="227" y="15"/>
                </a:cubicBezTo>
                <a:cubicBezTo>
                  <a:pt x="250" y="0"/>
                  <a:pt x="283" y="7"/>
                  <a:pt x="317" y="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9065" name="Oval 63"/>
          <p:cNvSpPr>
            <a:spLocks noChangeArrowheads="1"/>
          </p:cNvSpPr>
          <p:nvPr/>
        </p:nvSpPr>
        <p:spPr bwMode="auto">
          <a:xfrm>
            <a:off x="3419475" y="5499100"/>
            <a:ext cx="792163" cy="5032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9066" name="Oval 64"/>
          <p:cNvSpPr>
            <a:spLocks noChangeArrowheads="1"/>
          </p:cNvSpPr>
          <p:nvPr/>
        </p:nvSpPr>
        <p:spPr bwMode="auto">
          <a:xfrm rot="2386567">
            <a:off x="4340225" y="5510213"/>
            <a:ext cx="431800" cy="5746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4"/>
          <p:cNvSpPr>
            <a:spLocks noChangeArrowheads="1"/>
          </p:cNvSpPr>
          <p:nvPr/>
        </p:nvSpPr>
        <p:spPr bwMode="auto">
          <a:xfrm>
            <a:off x="1905000" y="0"/>
            <a:ext cx="6477000" cy="8382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latin typeface="Calibri" panose="020F0502020204030204" pitchFamily="34" charset="0"/>
              </a:rPr>
              <a:t>L’ADN</a:t>
            </a:r>
          </a:p>
        </p:txBody>
      </p:sp>
      <p:pic>
        <p:nvPicPr>
          <p:cNvPr id="130051" name="Picture 3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4" descr="Logo_DRO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0053" name="Group 5"/>
          <p:cNvGrpSpPr>
            <a:grpSpLocks/>
          </p:cNvGrpSpPr>
          <p:nvPr/>
        </p:nvGrpSpPr>
        <p:grpSpPr bwMode="auto">
          <a:xfrm>
            <a:off x="71438" y="1196975"/>
            <a:ext cx="6929437" cy="5584825"/>
            <a:chOff x="45" y="754"/>
            <a:chExt cx="4365" cy="3518"/>
          </a:xfrm>
        </p:grpSpPr>
        <p:grpSp>
          <p:nvGrpSpPr>
            <p:cNvPr id="130066" name="Group 6"/>
            <p:cNvGrpSpPr>
              <a:grpSpLocks/>
            </p:cNvGrpSpPr>
            <p:nvPr/>
          </p:nvGrpSpPr>
          <p:grpSpPr bwMode="auto">
            <a:xfrm>
              <a:off x="45" y="754"/>
              <a:ext cx="3510" cy="360"/>
              <a:chOff x="45" y="855"/>
              <a:chExt cx="3510" cy="360"/>
            </a:xfrm>
          </p:grpSpPr>
          <p:grpSp>
            <p:nvGrpSpPr>
              <p:cNvPr id="130110" name="Groupe 29"/>
              <p:cNvGrpSpPr>
                <a:grpSpLocks/>
              </p:cNvGrpSpPr>
              <p:nvPr/>
            </p:nvGrpSpPr>
            <p:grpSpPr bwMode="auto">
              <a:xfrm>
                <a:off x="45" y="855"/>
                <a:ext cx="3510" cy="360"/>
                <a:chOff x="71406" y="1357298"/>
                <a:chExt cx="5572164" cy="571504"/>
              </a:xfrm>
            </p:grpSpPr>
            <p:sp>
              <p:nvSpPr>
                <p:cNvPr id="6" name="Ellipse 5"/>
                <p:cNvSpPr/>
                <p:nvPr/>
              </p:nvSpPr>
              <p:spPr>
                <a:xfrm>
                  <a:off x="71406" y="1357298"/>
                  <a:ext cx="642941" cy="5715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" name="Ellipse 6"/>
                <p:cNvSpPr/>
                <p:nvPr/>
              </p:nvSpPr>
              <p:spPr>
                <a:xfrm>
                  <a:off x="619097" y="1357298"/>
                  <a:ext cx="642943" cy="5715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" name="Ellipse 7"/>
                <p:cNvSpPr/>
                <p:nvPr/>
              </p:nvSpPr>
              <p:spPr>
                <a:xfrm>
                  <a:off x="1166789" y="1357298"/>
                  <a:ext cx="642941" cy="5715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Ellipse 8"/>
                <p:cNvSpPr/>
                <p:nvPr/>
              </p:nvSpPr>
              <p:spPr>
                <a:xfrm>
                  <a:off x="1714479" y="1357298"/>
                  <a:ext cx="642943" cy="5715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Ellipse 9"/>
                <p:cNvSpPr/>
                <p:nvPr/>
              </p:nvSpPr>
              <p:spPr>
                <a:xfrm>
                  <a:off x="2262171" y="1357298"/>
                  <a:ext cx="642941" cy="5715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" name="Ellipse 10"/>
                <p:cNvSpPr/>
                <p:nvPr/>
              </p:nvSpPr>
              <p:spPr>
                <a:xfrm>
                  <a:off x="2809862" y="1357298"/>
                  <a:ext cx="642943" cy="5715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" name="Ellipse 11"/>
                <p:cNvSpPr/>
                <p:nvPr/>
              </p:nvSpPr>
              <p:spPr>
                <a:xfrm>
                  <a:off x="3357554" y="1357298"/>
                  <a:ext cx="642941" cy="5715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" name="Ellipse 12"/>
                <p:cNvSpPr/>
                <p:nvPr/>
              </p:nvSpPr>
              <p:spPr>
                <a:xfrm>
                  <a:off x="3905245" y="1357298"/>
                  <a:ext cx="642943" cy="5715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" name="Ellipse 13"/>
                <p:cNvSpPr/>
                <p:nvPr/>
              </p:nvSpPr>
              <p:spPr>
                <a:xfrm>
                  <a:off x="4452937" y="1357298"/>
                  <a:ext cx="642941" cy="5715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" name="Ellipse 14"/>
                <p:cNvSpPr/>
                <p:nvPr/>
              </p:nvSpPr>
              <p:spPr>
                <a:xfrm>
                  <a:off x="5000627" y="1357298"/>
                  <a:ext cx="642943" cy="5715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0111" name="Group 18"/>
              <p:cNvGrpSpPr>
                <a:grpSpLocks/>
              </p:cNvGrpSpPr>
              <p:nvPr/>
            </p:nvGrpSpPr>
            <p:grpSpPr bwMode="auto">
              <a:xfrm>
                <a:off x="127" y="947"/>
                <a:ext cx="249" cy="177"/>
                <a:chOff x="900" y="2025"/>
                <a:chExt cx="793" cy="630"/>
              </a:xfrm>
            </p:grpSpPr>
            <p:sp>
              <p:nvSpPr>
                <p:cNvPr id="4" name="Ellipse 20"/>
                <p:cNvSpPr/>
                <p:nvPr/>
              </p:nvSpPr>
              <p:spPr>
                <a:xfrm>
                  <a:off x="900" y="2025"/>
                  <a:ext cx="764" cy="6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30212" name="Groupe 31"/>
                <p:cNvGrpSpPr>
                  <a:grpSpLocks/>
                </p:cNvGrpSpPr>
                <p:nvPr/>
              </p:nvGrpSpPr>
              <p:grpSpPr bwMode="auto">
                <a:xfrm>
                  <a:off x="990" y="2154"/>
                  <a:ext cx="703" cy="366"/>
                  <a:chOff x="1571604" y="3419476"/>
                  <a:chExt cx="1116169" cy="581028"/>
                </a:xfrm>
              </p:grpSpPr>
              <p:sp>
                <p:nvSpPr>
                  <p:cNvPr id="5" name="Forme libre 21"/>
                  <p:cNvSpPr/>
                  <p:nvPr/>
                </p:nvSpPr>
                <p:spPr>
                  <a:xfrm>
                    <a:off x="1570292" y="3480259"/>
                    <a:ext cx="814090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18" name="Forme libre 22"/>
                  <p:cNvSpPr/>
                  <p:nvPr/>
                </p:nvSpPr>
                <p:spPr>
                  <a:xfrm>
                    <a:off x="1721986" y="3604568"/>
                    <a:ext cx="814090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30" name="Forme libre 23"/>
                  <p:cNvSpPr/>
                  <p:nvPr/>
                </p:nvSpPr>
                <p:spPr>
                  <a:xfrm>
                    <a:off x="1873680" y="3723225"/>
                    <a:ext cx="814090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31" name="Forme libre 24"/>
                  <p:cNvSpPr/>
                  <p:nvPr/>
                </p:nvSpPr>
                <p:spPr>
                  <a:xfrm>
                    <a:off x="1656250" y="3418102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48" name="Forme libre 25"/>
                  <p:cNvSpPr/>
                  <p:nvPr/>
                </p:nvSpPr>
                <p:spPr>
                  <a:xfrm>
                    <a:off x="1585460" y="3847535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49" name="Forme libre 26"/>
                  <p:cNvSpPr/>
                  <p:nvPr/>
                </p:nvSpPr>
                <p:spPr>
                  <a:xfrm>
                    <a:off x="1585460" y="3661072"/>
                    <a:ext cx="809035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56" name="Forme libre 27"/>
                  <p:cNvSpPr/>
                  <p:nvPr/>
                </p:nvSpPr>
                <p:spPr>
                  <a:xfrm>
                    <a:off x="1656250" y="3542412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57" name="Forme libre 28"/>
                  <p:cNvSpPr/>
                  <p:nvPr/>
                </p:nvSpPr>
                <p:spPr>
                  <a:xfrm>
                    <a:off x="1656250" y="3785382"/>
                    <a:ext cx="809035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</p:grpSp>
          </p:grpSp>
          <p:grpSp>
            <p:nvGrpSpPr>
              <p:cNvPr id="130112" name="Group 29"/>
              <p:cNvGrpSpPr>
                <a:grpSpLocks/>
              </p:cNvGrpSpPr>
              <p:nvPr/>
            </p:nvGrpSpPr>
            <p:grpSpPr bwMode="auto">
              <a:xfrm>
                <a:off x="476" y="946"/>
                <a:ext cx="249" cy="177"/>
                <a:chOff x="900" y="2025"/>
                <a:chExt cx="793" cy="630"/>
              </a:xfrm>
            </p:grpSpPr>
            <p:sp>
              <p:nvSpPr>
                <p:cNvPr id="78858" name="Ellipse 20"/>
                <p:cNvSpPr/>
                <p:nvPr/>
              </p:nvSpPr>
              <p:spPr>
                <a:xfrm>
                  <a:off x="900" y="2025"/>
                  <a:ext cx="764" cy="6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30202" name="Groupe 31"/>
                <p:cNvGrpSpPr>
                  <a:grpSpLocks/>
                </p:cNvGrpSpPr>
                <p:nvPr/>
              </p:nvGrpSpPr>
              <p:grpSpPr bwMode="auto">
                <a:xfrm>
                  <a:off x="990" y="2154"/>
                  <a:ext cx="703" cy="366"/>
                  <a:chOff x="1571604" y="3419476"/>
                  <a:chExt cx="1116169" cy="581028"/>
                </a:xfrm>
              </p:grpSpPr>
              <p:sp>
                <p:nvSpPr>
                  <p:cNvPr id="78859" name="Forme libre 21"/>
                  <p:cNvSpPr/>
                  <p:nvPr/>
                </p:nvSpPr>
                <p:spPr>
                  <a:xfrm>
                    <a:off x="1570289" y="3480255"/>
                    <a:ext cx="814093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60" name="Forme libre 22"/>
                  <p:cNvSpPr/>
                  <p:nvPr/>
                </p:nvSpPr>
                <p:spPr>
                  <a:xfrm>
                    <a:off x="1721983" y="3604565"/>
                    <a:ext cx="814093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61" name="Forme libre 23"/>
                  <p:cNvSpPr/>
                  <p:nvPr/>
                </p:nvSpPr>
                <p:spPr>
                  <a:xfrm>
                    <a:off x="1873677" y="3723225"/>
                    <a:ext cx="814093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62" name="Forme libre 24"/>
                  <p:cNvSpPr/>
                  <p:nvPr/>
                </p:nvSpPr>
                <p:spPr>
                  <a:xfrm>
                    <a:off x="1656250" y="3418102"/>
                    <a:ext cx="809035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63" name="Forme libre 25"/>
                  <p:cNvSpPr/>
                  <p:nvPr/>
                </p:nvSpPr>
                <p:spPr>
                  <a:xfrm>
                    <a:off x="1585460" y="3847535"/>
                    <a:ext cx="809035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64" name="Forme libre 26"/>
                  <p:cNvSpPr/>
                  <p:nvPr/>
                </p:nvSpPr>
                <p:spPr>
                  <a:xfrm>
                    <a:off x="1585460" y="3661069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65" name="Forme libre 27"/>
                  <p:cNvSpPr/>
                  <p:nvPr/>
                </p:nvSpPr>
                <p:spPr>
                  <a:xfrm>
                    <a:off x="1656250" y="3542412"/>
                    <a:ext cx="809035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67" name="Forme libre 28"/>
                  <p:cNvSpPr/>
                  <p:nvPr/>
                </p:nvSpPr>
                <p:spPr>
                  <a:xfrm>
                    <a:off x="1656250" y="3785378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</p:grpSp>
          </p:grpSp>
          <p:grpSp>
            <p:nvGrpSpPr>
              <p:cNvPr id="130113" name="Group 40"/>
              <p:cNvGrpSpPr>
                <a:grpSpLocks/>
              </p:cNvGrpSpPr>
              <p:nvPr/>
            </p:nvGrpSpPr>
            <p:grpSpPr bwMode="auto">
              <a:xfrm>
                <a:off x="817" y="947"/>
                <a:ext cx="249" cy="177"/>
                <a:chOff x="900" y="2025"/>
                <a:chExt cx="793" cy="630"/>
              </a:xfrm>
            </p:grpSpPr>
            <p:sp>
              <p:nvSpPr>
                <p:cNvPr id="78869" name="Ellipse 20"/>
                <p:cNvSpPr/>
                <p:nvPr/>
              </p:nvSpPr>
              <p:spPr>
                <a:xfrm>
                  <a:off x="900" y="2025"/>
                  <a:ext cx="764" cy="6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30192" name="Groupe 31"/>
                <p:cNvGrpSpPr>
                  <a:grpSpLocks/>
                </p:cNvGrpSpPr>
                <p:nvPr/>
              </p:nvGrpSpPr>
              <p:grpSpPr bwMode="auto">
                <a:xfrm>
                  <a:off x="990" y="2154"/>
                  <a:ext cx="703" cy="366"/>
                  <a:chOff x="1571604" y="3419476"/>
                  <a:chExt cx="1116169" cy="581028"/>
                </a:xfrm>
              </p:grpSpPr>
              <p:sp>
                <p:nvSpPr>
                  <p:cNvPr id="78870" name="Forme libre 21"/>
                  <p:cNvSpPr/>
                  <p:nvPr/>
                </p:nvSpPr>
                <p:spPr>
                  <a:xfrm>
                    <a:off x="1570292" y="3480259"/>
                    <a:ext cx="814090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71" name="Forme libre 22"/>
                  <p:cNvSpPr/>
                  <p:nvPr/>
                </p:nvSpPr>
                <p:spPr>
                  <a:xfrm>
                    <a:off x="1721986" y="3604568"/>
                    <a:ext cx="814090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72" name="Forme libre 23"/>
                  <p:cNvSpPr/>
                  <p:nvPr/>
                </p:nvSpPr>
                <p:spPr>
                  <a:xfrm>
                    <a:off x="1873680" y="3723225"/>
                    <a:ext cx="814090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73" name="Forme libre 24"/>
                  <p:cNvSpPr/>
                  <p:nvPr/>
                </p:nvSpPr>
                <p:spPr>
                  <a:xfrm>
                    <a:off x="1656250" y="3418102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74" name="Forme libre 25"/>
                  <p:cNvSpPr/>
                  <p:nvPr/>
                </p:nvSpPr>
                <p:spPr>
                  <a:xfrm>
                    <a:off x="1585460" y="3847535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75" name="Forme libre 26"/>
                  <p:cNvSpPr/>
                  <p:nvPr/>
                </p:nvSpPr>
                <p:spPr>
                  <a:xfrm>
                    <a:off x="1585460" y="3661072"/>
                    <a:ext cx="809035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76" name="Forme libre 27"/>
                  <p:cNvSpPr/>
                  <p:nvPr/>
                </p:nvSpPr>
                <p:spPr>
                  <a:xfrm>
                    <a:off x="1656250" y="3542412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78" name="Forme libre 28"/>
                  <p:cNvSpPr/>
                  <p:nvPr/>
                </p:nvSpPr>
                <p:spPr>
                  <a:xfrm>
                    <a:off x="1656250" y="3785382"/>
                    <a:ext cx="809035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</p:grpSp>
          </p:grpSp>
          <p:grpSp>
            <p:nvGrpSpPr>
              <p:cNvPr id="130114" name="Group 51"/>
              <p:cNvGrpSpPr>
                <a:grpSpLocks/>
              </p:cNvGrpSpPr>
              <p:nvPr/>
            </p:nvGrpSpPr>
            <p:grpSpPr bwMode="auto">
              <a:xfrm>
                <a:off x="1134" y="947"/>
                <a:ext cx="249" cy="177"/>
                <a:chOff x="900" y="2025"/>
                <a:chExt cx="793" cy="630"/>
              </a:xfrm>
            </p:grpSpPr>
            <p:sp>
              <p:nvSpPr>
                <p:cNvPr id="32" name="Ellipse 20"/>
                <p:cNvSpPr/>
                <p:nvPr/>
              </p:nvSpPr>
              <p:spPr>
                <a:xfrm>
                  <a:off x="900" y="2025"/>
                  <a:ext cx="764" cy="6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30182" name="Groupe 31"/>
                <p:cNvGrpSpPr>
                  <a:grpSpLocks/>
                </p:cNvGrpSpPr>
                <p:nvPr/>
              </p:nvGrpSpPr>
              <p:grpSpPr bwMode="auto">
                <a:xfrm>
                  <a:off x="990" y="2154"/>
                  <a:ext cx="703" cy="366"/>
                  <a:chOff x="1571604" y="3419476"/>
                  <a:chExt cx="1116169" cy="581028"/>
                </a:xfrm>
              </p:grpSpPr>
              <p:sp>
                <p:nvSpPr>
                  <p:cNvPr id="33" name="Forme libre 21"/>
                  <p:cNvSpPr/>
                  <p:nvPr/>
                </p:nvSpPr>
                <p:spPr>
                  <a:xfrm>
                    <a:off x="1570289" y="3480259"/>
                    <a:ext cx="814093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34" name="Forme libre 22"/>
                  <p:cNvSpPr/>
                  <p:nvPr/>
                </p:nvSpPr>
                <p:spPr>
                  <a:xfrm>
                    <a:off x="1721983" y="3604568"/>
                    <a:ext cx="814093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35" name="Forme libre 23"/>
                  <p:cNvSpPr/>
                  <p:nvPr/>
                </p:nvSpPr>
                <p:spPr>
                  <a:xfrm>
                    <a:off x="1873677" y="3723225"/>
                    <a:ext cx="814093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36" name="Forme libre 24"/>
                  <p:cNvSpPr/>
                  <p:nvPr/>
                </p:nvSpPr>
                <p:spPr>
                  <a:xfrm>
                    <a:off x="1656250" y="3418102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37" name="Forme libre 25"/>
                  <p:cNvSpPr/>
                  <p:nvPr/>
                </p:nvSpPr>
                <p:spPr>
                  <a:xfrm>
                    <a:off x="1585460" y="3847535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38" name="Forme libre 26"/>
                  <p:cNvSpPr/>
                  <p:nvPr/>
                </p:nvSpPr>
                <p:spPr>
                  <a:xfrm>
                    <a:off x="1585460" y="3661072"/>
                    <a:ext cx="809035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39" name="Forme libre 27"/>
                  <p:cNvSpPr/>
                  <p:nvPr/>
                </p:nvSpPr>
                <p:spPr>
                  <a:xfrm>
                    <a:off x="1656250" y="3542412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50" name="Forme libre 28"/>
                  <p:cNvSpPr/>
                  <p:nvPr/>
                </p:nvSpPr>
                <p:spPr>
                  <a:xfrm>
                    <a:off x="1656250" y="3785382"/>
                    <a:ext cx="809035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</p:grpSp>
          </p:grpSp>
          <p:grpSp>
            <p:nvGrpSpPr>
              <p:cNvPr id="130115" name="Group 62"/>
              <p:cNvGrpSpPr>
                <a:grpSpLocks/>
              </p:cNvGrpSpPr>
              <p:nvPr/>
            </p:nvGrpSpPr>
            <p:grpSpPr bwMode="auto">
              <a:xfrm>
                <a:off x="1497" y="947"/>
                <a:ext cx="249" cy="177"/>
                <a:chOff x="900" y="2025"/>
                <a:chExt cx="793" cy="630"/>
              </a:xfrm>
            </p:grpSpPr>
            <p:sp>
              <p:nvSpPr>
                <p:cNvPr id="51" name="Ellipse 20"/>
                <p:cNvSpPr/>
                <p:nvPr/>
              </p:nvSpPr>
              <p:spPr>
                <a:xfrm>
                  <a:off x="900" y="2025"/>
                  <a:ext cx="764" cy="6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30172" name="Groupe 31"/>
                <p:cNvGrpSpPr>
                  <a:grpSpLocks/>
                </p:cNvGrpSpPr>
                <p:nvPr/>
              </p:nvGrpSpPr>
              <p:grpSpPr bwMode="auto">
                <a:xfrm>
                  <a:off x="990" y="2154"/>
                  <a:ext cx="703" cy="366"/>
                  <a:chOff x="1571604" y="3419476"/>
                  <a:chExt cx="1116169" cy="581028"/>
                </a:xfrm>
              </p:grpSpPr>
              <p:sp>
                <p:nvSpPr>
                  <p:cNvPr id="52" name="Forme libre 21"/>
                  <p:cNvSpPr/>
                  <p:nvPr/>
                </p:nvSpPr>
                <p:spPr>
                  <a:xfrm>
                    <a:off x="1570292" y="3480259"/>
                    <a:ext cx="814090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53" name="Forme libre 22"/>
                  <p:cNvSpPr/>
                  <p:nvPr/>
                </p:nvSpPr>
                <p:spPr>
                  <a:xfrm>
                    <a:off x="1721986" y="3604568"/>
                    <a:ext cx="814090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54" name="Forme libre 23"/>
                  <p:cNvSpPr/>
                  <p:nvPr/>
                </p:nvSpPr>
                <p:spPr>
                  <a:xfrm>
                    <a:off x="1873680" y="3723225"/>
                    <a:ext cx="814090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55" name="Forme libre 24"/>
                  <p:cNvSpPr/>
                  <p:nvPr/>
                </p:nvSpPr>
                <p:spPr>
                  <a:xfrm>
                    <a:off x="1656250" y="3418102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56" name="Forme libre 25"/>
                  <p:cNvSpPr/>
                  <p:nvPr/>
                </p:nvSpPr>
                <p:spPr>
                  <a:xfrm>
                    <a:off x="1585460" y="3847535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57" name="Forme libre 26"/>
                  <p:cNvSpPr/>
                  <p:nvPr/>
                </p:nvSpPr>
                <p:spPr>
                  <a:xfrm>
                    <a:off x="1585460" y="3661072"/>
                    <a:ext cx="809035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58" name="Forme libre 27"/>
                  <p:cNvSpPr/>
                  <p:nvPr/>
                </p:nvSpPr>
                <p:spPr>
                  <a:xfrm>
                    <a:off x="1656250" y="3542412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59" name="Forme libre 28"/>
                  <p:cNvSpPr/>
                  <p:nvPr/>
                </p:nvSpPr>
                <p:spPr>
                  <a:xfrm>
                    <a:off x="1656250" y="3785382"/>
                    <a:ext cx="809035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</p:grpSp>
          </p:grpSp>
          <p:grpSp>
            <p:nvGrpSpPr>
              <p:cNvPr id="130116" name="Group 73"/>
              <p:cNvGrpSpPr>
                <a:grpSpLocks/>
              </p:cNvGrpSpPr>
              <p:nvPr/>
            </p:nvGrpSpPr>
            <p:grpSpPr bwMode="auto">
              <a:xfrm>
                <a:off x="1860" y="946"/>
                <a:ext cx="249" cy="177"/>
                <a:chOff x="900" y="2025"/>
                <a:chExt cx="793" cy="630"/>
              </a:xfrm>
            </p:grpSpPr>
            <p:sp>
              <p:nvSpPr>
                <p:cNvPr id="60" name="Ellipse 20"/>
                <p:cNvSpPr/>
                <p:nvPr/>
              </p:nvSpPr>
              <p:spPr>
                <a:xfrm>
                  <a:off x="900" y="2025"/>
                  <a:ext cx="764" cy="6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30162" name="Groupe 31"/>
                <p:cNvGrpSpPr>
                  <a:grpSpLocks/>
                </p:cNvGrpSpPr>
                <p:nvPr/>
              </p:nvGrpSpPr>
              <p:grpSpPr bwMode="auto">
                <a:xfrm>
                  <a:off x="990" y="2154"/>
                  <a:ext cx="703" cy="366"/>
                  <a:chOff x="1571604" y="3419476"/>
                  <a:chExt cx="1116169" cy="581028"/>
                </a:xfrm>
              </p:grpSpPr>
              <p:sp>
                <p:nvSpPr>
                  <p:cNvPr id="61" name="Forme libre 21"/>
                  <p:cNvSpPr/>
                  <p:nvPr/>
                </p:nvSpPr>
                <p:spPr>
                  <a:xfrm>
                    <a:off x="1570289" y="3480255"/>
                    <a:ext cx="814093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62" name="Forme libre 22"/>
                  <p:cNvSpPr/>
                  <p:nvPr/>
                </p:nvSpPr>
                <p:spPr>
                  <a:xfrm>
                    <a:off x="1721983" y="3604565"/>
                    <a:ext cx="814093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63" name="Forme libre 23"/>
                  <p:cNvSpPr/>
                  <p:nvPr/>
                </p:nvSpPr>
                <p:spPr>
                  <a:xfrm>
                    <a:off x="1873677" y="3723225"/>
                    <a:ext cx="814093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80" name="Forme libre 24"/>
                  <p:cNvSpPr/>
                  <p:nvPr/>
                </p:nvSpPr>
                <p:spPr>
                  <a:xfrm>
                    <a:off x="1656250" y="3418102"/>
                    <a:ext cx="809035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81" name="Forme libre 25"/>
                  <p:cNvSpPr/>
                  <p:nvPr/>
                </p:nvSpPr>
                <p:spPr>
                  <a:xfrm>
                    <a:off x="1585460" y="3847535"/>
                    <a:ext cx="809035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82" name="Forme libre 26"/>
                  <p:cNvSpPr/>
                  <p:nvPr/>
                </p:nvSpPr>
                <p:spPr>
                  <a:xfrm>
                    <a:off x="1585460" y="3661069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83" name="Forme libre 27"/>
                  <p:cNvSpPr/>
                  <p:nvPr/>
                </p:nvSpPr>
                <p:spPr>
                  <a:xfrm>
                    <a:off x="1656250" y="3542412"/>
                    <a:ext cx="809035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84" name="Forme libre 28"/>
                  <p:cNvSpPr/>
                  <p:nvPr/>
                </p:nvSpPr>
                <p:spPr>
                  <a:xfrm>
                    <a:off x="1656250" y="3785378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</p:grpSp>
          </p:grpSp>
          <p:grpSp>
            <p:nvGrpSpPr>
              <p:cNvPr id="130117" name="Group 84"/>
              <p:cNvGrpSpPr>
                <a:grpSpLocks/>
              </p:cNvGrpSpPr>
              <p:nvPr/>
            </p:nvGrpSpPr>
            <p:grpSpPr bwMode="auto">
              <a:xfrm>
                <a:off x="2177" y="947"/>
                <a:ext cx="249" cy="177"/>
                <a:chOff x="900" y="2025"/>
                <a:chExt cx="793" cy="630"/>
              </a:xfrm>
            </p:grpSpPr>
            <p:sp>
              <p:nvSpPr>
                <p:cNvPr id="78885" name="Ellipse 20"/>
                <p:cNvSpPr/>
                <p:nvPr/>
              </p:nvSpPr>
              <p:spPr>
                <a:xfrm>
                  <a:off x="900" y="2025"/>
                  <a:ext cx="764" cy="6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30152" name="Groupe 31"/>
                <p:cNvGrpSpPr>
                  <a:grpSpLocks/>
                </p:cNvGrpSpPr>
                <p:nvPr/>
              </p:nvGrpSpPr>
              <p:grpSpPr bwMode="auto">
                <a:xfrm>
                  <a:off x="990" y="2154"/>
                  <a:ext cx="703" cy="366"/>
                  <a:chOff x="1571604" y="3419476"/>
                  <a:chExt cx="1116169" cy="581028"/>
                </a:xfrm>
              </p:grpSpPr>
              <p:sp>
                <p:nvSpPr>
                  <p:cNvPr id="78886" name="Forme libre 21"/>
                  <p:cNvSpPr/>
                  <p:nvPr/>
                </p:nvSpPr>
                <p:spPr>
                  <a:xfrm>
                    <a:off x="1570292" y="3480259"/>
                    <a:ext cx="814090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87" name="Forme libre 22"/>
                  <p:cNvSpPr/>
                  <p:nvPr/>
                </p:nvSpPr>
                <p:spPr>
                  <a:xfrm>
                    <a:off x="1721986" y="3604568"/>
                    <a:ext cx="814090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89" name="Forme libre 23"/>
                  <p:cNvSpPr/>
                  <p:nvPr/>
                </p:nvSpPr>
                <p:spPr>
                  <a:xfrm>
                    <a:off x="1873680" y="3723225"/>
                    <a:ext cx="814090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91" name="Forme libre 24"/>
                  <p:cNvSpPr/>
                  <p:nvPr/>
                </p:nvSpPr>
                <p:spPr>
                  <a:xfrm>
                    <a:off x="1656250" y="3418102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92" name="Forme libre 25"/>
                  <p:cNvSpPr/>
                  <p:nvPr/>
                </p:nvSpPr>
                <p:spPr>
                  <a:xfrm>
                    <a:off x="1585460" y="3847535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93" name="Forme libre 26"/>
                  <p:cNvSpPr/>
                  <p:nvPr/>
                </p:nvSpPr>
                <p:spPr>
                  <a:xfrm>
                    <a:off x="1585460" y="3661072"/>
                    <a:ext cx="809035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94" name="Forme libre 27"/>
                  <p:cNvSpPr/>
                  <p:nvPr/>
                </p:nvSpPr>
                <p:spPr>
                  <a:xfrm>
                    <a:off x="1656250" y="3542412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95" name="Forme libre 28"/>
                  <p:cNvSpPr/>
                  <p:nvPr/>
                </p:nvSpPr>
                <p:spPr>
                  <a:xfrm>
                    <a:off x="1656250" y="3785382"/>
                    <a:ext cx="809035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</p:grpSp>
          </p:grpSp>
          <p:grpSp>
            <p:nvGrpSpPr>
              <p:cNvPr id="130118" name="Group 95"/>
              <p:cNvGrpSpPr>
                <a:grpSpLocks/>
              </p:cNvGrpSpPr>
              <p:nvPr/>
            </p:nvGrpSpPr>
            <p:grpSpPr bwMode="auto">
              <a:xfrm>
                <a:off x="2540" y="947"/>
                <a:ext cx="249" cy="177"/>
                <a:chOff x="900" y="2025"/>
                <a:chExt cx="793" cy="630"/>
              </a:xfrm>
            </p:grpSpPr>
            <p:sp>
              <p:nvSpPr>
                <p:cNvPr id="78896" name="Ellipse 20"/>
                <p:cNvSpPr/>
                <p:nvPr/>
              </p:nvSpPr>
              <p:spPr>
                <a:xfrm>
                  <a:off x="900" y="2025"/>
                  <a:ext cx="764" cy="6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30142" name="Groupe 31"/>
                <p:cNvGrpSpPr>
                  <a:grpSpLocks/>
                </p:cNvGrpSpPr>
                <p:nvPr/>
              </p:nvGrpSpPr>
              <p:grpSpPr bwMode="auto">
                <a:xfrm>
                  <a:off x="990" y="2154"/>
                  <a:ext cx="703" cy="366"/>
                  <a:chOff x="1571604" y="3419476"/>
                  <a:chExt cx="1116169" cy="581028"/>
                </a:xfrm>
              </p:grpSpPr>
              <p:sp>
                <p:nvSpPr>
                  <p:cNvPr id="78897" name="Forme libre 21"/>
                  <p:cNvSpPr/>
                  <p:nvPr/>
                </p:nvSpPr>
                <p:spPr>
                  <a:xfrm>
                    <a:off x="1570289" y="3480259"/>
                    <a:ext cx="814093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898" name="Forme libre 22"/>
                  <p:cNvSpPr/>
                  <p:nvPr/>
                </p:nvSpPr>
                <p:spPr>
                  <a:xfrm>
                    <a:off x="1721983" y="3604568"/>
                    <a:ext cx="814093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900" name="Forme libre 23"/>
                  <p:cNvSpPr/>
                  <p:nvPr/>
                </p:nvSpPr>
                <p:spPr>
                  <a:xfrm>
                    <a:off x="1873677" y="3723225"/>
                    <a:ext cx="814093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902" name="Forme libre 24"/>
                  <p:cNvSpPr/>
                  <p:nvPr/>
                </p:nvSpPr>
                <p:spPr>
                  <a:xfrm>
                    <a:off x="1656250" y="3418102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903" name="Forme libre 25"/>
                  <p:cNvSpPr/>
                  <p:nvPr/>
                </p:nvSpPr>
                <p:spPr>
                  <a:xfrm>
                    <a:off x="1585460" y="3847535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904" name="Forme libre 26"/>
                  <p:cNvSpPr/>
                  <p:nvPr/>
                </p:nvSpPr>
                <p:spPr>
                  <a:xfrm>
                    <a:off x="1585460" y="3661072"/>
                    <a:ext cx="809035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905" name="Forme libre 27"/>
                  <p:cNvSpPr/>
                  <p:nvPr/>
                </p:nvSpPr>
                <p:spPr>
                  <a:xfrm>
                    <a:off x="1656250" y="3542412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906" name="Forme libre 28"/>
                  <p:cNvSpPr/>
                  <p:nvPr/>
                </p:nvSpPr>
                <p:spPr>
                  <a:xfrm>
                    <a:off x="1656250" y="3785382"/>
                    <a:ext cx="809035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</p:grpSp>
          </p:grpSp>
          <p:grpSp>
            <p:nvGrpSpPr>
              <p:cNvPr id="130119" name="Group 106"/>
              <p:cNvGrpSpPr>
                <a:grpSpLocks/>
              </p:cNvGrpSpPr>
              <p:nvPr/>
            </p:nvGrpSpPr>
            <p:grpSpPr bwMode="auto">
              <a:xfrm>
                <a:off x="2903" y="947"/>
                <a:ext cx="249" cy="177"/>
                <a:chOff x="900" y="2025"/>
                <a:chExt cx="793" cy="630"/>
              </a:xfrm>
            </p:grpSpPr>
            <p:sp>
              <p:nvSpPr>
                <p:cNvPr id="78907" name="Ellipse 20"/>
                <p:cNvSpPr/>
                <p:nvPr/>
              </p:nvSpPr>
              <p:spPr>
                <a:xfrm>
                  <a:off x="900" y="2025"/>
                  <a:ext cx="764" cy="6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30132" name="Groupe 31"/>
                <p:cNvGrpSpPr>
                  <a:grpSpLocks/>
                </p:cNvGrpSpPr>
                <p:nvPr/>
              </p:nvGrpSpPr>
              <p:grpSpPr bwMode="auto">
                <a:xfrm>
                  <a:off x="990" y="2154"/>
                  <a:ext cx="703" cy="366"/>
                  <a:chOff x="1571604" y="3419476"/>
                  <a:chExt cx="1116169" cy="581028"/>
                </a:xfrm>
              </p:grpSpPr>
              <p:sp>
                <p:nvSpPr>
                  <p:cNvPr id="78908" name="Forme libre 21"/>
                  <p:cNvSpPr/>
                  <p:nvPr/>
                </p:nvSpPr>
                <p:spPr>
                  <a:xfrm>
                    <a:off x="1570292" y="3480259"/>
                    <a:ext cx="814090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909" name="Forme libre 22"/>
                  <p:cNvSpPr/>
                  <p:nvPr/>
                </p:nvSpPr>
                <p:spPr>
                  <a:xfrm>
                    <a:off x="1721986" y="3604568"/>
                    <a:ext cx="814090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911" name="Forme libre 23"/>
                  <p:cNvSpPr/>
                  <p:nvPr/>
                </p:nvSpPr>
                <p:spPr>
                  <a:xfrm>
                    <a:off x="1873680" y="3723225"/>
                    <a:ext cx="814090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913" name="Forme libre 24"/>
                  <p:cNvSpPr/>
                  <p:nvPr/>
                </p:nvSpPr>
                <p:spPr>
                  <a:xfrm>
                    <a:off x="1656250" y="3418102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914" name="Forme libre 25"/>
                  <p:cNvSpPr/>
                  <p:nvPr/>
                </p:nvSpPr>
                <p:spPr>
                  <a:xfrm>
                    <a:off x="1585460" y="3847535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915" name="Forme libre 26"/>
                  <p:cNvSpPr/>
                  <p:nvPr/>
                </p:nvSpPr>
                <p:spPr>
                  <a:xfrm>
                    <a:off x="1585460" y="3661072"/>
                    <a:ext cx="809035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916" name="Forme libre 27"/>
                  <p:cNvSpPr/>
                  <p:nvPr/>
                </p:nvSpPr>
                <p:spPr>
                  <a:xfrm>
                    <a:off x="1656250" y="3542412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917" name="Forme libre 28"/>
                  <p:cNvSpPr/>
                  <p:nvPr/>
                </p:nvSpPr>
                <p:spPr>
                  <a:xfrm>
                    <a:off x="1656250" y="3785382"/>
                    <a:ext cx="809035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</p:grpSp>
          </p:grpSp>
          <p:grpSp>
            <p:nvGrpSpPr>
              <p:cNvPr id="130120" name="Group 117"/>
              <p:cNvGrpSpPr>
                <a:grpSpLocks/>
              </p:cNvGrpSpPr>
              <p:nvPr/>
            </p:nvGrpSpPr>
            <p:grpSpPr bwMode="auto">
              <a:xfrm>
                <a:off x="3221" y="946"/>
                <a:ext cx="249" cy="177"/>
                <a:chOff x="900" y="2025"/>
                <a:chExt cx="793" cy="630"/>
              </a:xfrm>
            </p:grpSpPr>
            <p:sp>
              <p:nvSpPr>
                <p:cNvPr id="78918" name="Ellipse 20"/>
                <p:cNvSpPr/>
                <p:nvPr/>
              </p:nvSpPr>
              <p:spPr>
                <a:xfrm>
                  <a:off x="900" y="2025"/>
                  <a:ext cx="764" cy="63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30122" name="Groupe 31"/>
                <p:cNvGrpSpPr>
                  <a:grpSpLocks/>
                </p:cNvGrpSpPr>
                <p:nvPr/>
              </p:nvGrpSpPr>
              <p:grpSpPr bwMode="auto">
                <a:xfrm>
                  <a:off x="990" y="2154"/>
                  <a:ext cx="703" cy="366"/>
                  <a:chOff x="1571604" y="3419476"/>
                  <a:chExt cx="1116169" cy="581028"/>
                </a:xfrm>
              </p:grpSpPr>
              <p:sp>
                <p:nvSpPr>
                  <p:cNvPr id="78919" name="Forme libre 21"/>
                  <p:cNvSpPr/>
                  <p:nvPr/>
                </p:nvSpPr>
                <p:spPr>
                  <a:xfrm>
                    <a:off x="1570292" y="3480255"/>
                    <a:ext cx="814090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920" name="Forme libre 22"/>
                  <p:cNvSpPr/>
                  <p:nvPr/>
                </p:nvSpPr>
                <p:spPr>
                  <a:xfrm>
                    <a:off x="1721986" y="3604565"/>
                    <a:ext cx="814090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922" name="Forme libre 23"/>
                  <p:cNvSpPr/>
                  <p:nvPr/>
                </p:nvSpPr>
                <p:spPr>
                  <a:xfrm>
                    <a:off x="1873680" y="3723225"/>
                    <a:ext cx="814090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924" name="Forme libre 24"/>
                  <p:cNvSpPr/>
                  <p:nvPr/>
                </p:nvSpPr>
                <p:spPr>
                  <a:xfrm>
                    <a:off x="1656250" y="3418102"/>
                    <a:ext cx="809035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8925" name="Forme libre 25"/>
                  <p:cNvSpPr/>
                  <p:nvPr/>
                </p:nvSpPr>
                <p:spPr>
                  <a:xfrm>
                    <a:off x="1585460" y="3847535"/>
                    <a:ext cx="809035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27" name="Forme libre 26"/>
                  <p:cNvSpPr/>
                  <p:nvPr/>
                </p:nvSpPr>
                <p:spPr>
                  <a:xfrm>
                    <a:off x="1585460" y="3661069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28" name="Forme libre 27"/>
                  <p:cNvSpPr/>
                  <p:nvPr/>
                </p:nvSpPr>
                <p:spPr>
                  <a:xfrm>
                    <a:off x="1656250" y="3542412"/>
                    <a:ext cx="809035" cy="152560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29" name="Forme libre 28"/>
                  <p:cNvSpPr/>
                  <p:nvPr/>
                </p:nvSpPr>
                <p:spPr>
                  <a:xfrm>
                    <a:off x="1656250" y="3785378"/>
                    <a:ext cx="809035" cy="152563"/>
                  </a:xfrm>
                  <a:custGeom>
                    <a:avLst/>
                    <a:gdLst>
                      <a:gd name="connsiteX0" fmla="*/ 0 w 811369"/>
                      <a:gd name="connsiteY0" fmla="*/ 126642 h 152400"/>
                      <a:gd name="connsiteX1" fmla="*/ 64394 w 811369"/>
                      <a:gd name="connsiteY1" fmla="*/ 88005 h 152400"/>
                      <a:gd name="connsiteX2" fmla="*/ 257577 w 811369"/>
                      <a:gd name="connsiteY2" fmla="*/ 10732 h 152400"/>
                      <a:gd name="connsiteX3" fmla="*/ 412124 w 811369"/>
                      <a:gd name="connsiteY3" fmla="*/ 152400 h 152400"/>
                      <a:gd name="connsiteX4" fmla="*/ 682580 w 811369"/>
                      <a:gd name="connsiteY4" fmla="*/ 10732 h 152400"/>
                      <a:gd name="connsiteX5" fmla="*/ 811369 w 811369"/>
                      <a:gd name="connsiteY5" fmla="*/ 88005 h 152400"/>
                      <a:gd name="connsiteX6" fmla="*/ 811369 w 811369"/>
                      <a:gd name="connsiteY6" fmla="*/ 88005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1369" h="152400">
                        <a:moveTo>
                          <a:pt x="0" y="126642"/>
                        </a:moveTo>
                        <a:cubicBezTo>
                          <a:pt x="10732" y="116982"/>
                          <a:pt x="21464" y="107323"/>
                          <a:pt x="64394" y="88005"/>
                        </a:cubicBezTo>
                        <a:cubicBezTo>
                          <a:pt x="107324" y="68687"/>
                          <a:pt x="199622" y="0"/>
                          <a:pt x="257577" y="10732"/>
                        </a:cubicBezTo>
                        <a:cubicBezTo>
                          <a:pt x="315532" y="21465"/>
                          <a:pt x="341290" y="152400"/>
                          <a:pt x="412124" y="152400"/>
                        </a:cubicBezTo>
                        <a:cubicBezTo>
                          <a:pt x="482958" y="152400"/>
                          <a:pt x="616039" y="21464"/>
                          <a:pt x="682580" y="10732"/>
                        </a:cubicBezTo>
                        <a:cubicBezTo>
                          <a:pt x="749121" y="0"/>
                          <a:pt x="811369" y="88005"/>
                          <a:pt x="811369" y="88005"/>
                        </a:cubicBezTo>
                        <a:lnTo>
                          <a:pt x="811369" y="88005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</p:grpSp>
          </p:grpSp>
        </p:grpSp>
        <p:grpSp>
          <p:nvGrpSpPr>
            <p:cNvPr id="130067" name="Groupe 12"/>
            <p:cNvGrpSpPr>
              <a:grpSpLocks/>
            </p:cNvGrpSpPr>
            <p:nvPr/>
          </p:nvGrpSpPr>
          <p:grpSpPr bwMode="auto">
            <a:xfrm>
              <a:off x="630" y="1078"/>
              <a:ext cx="1305" cy="1898"/>
              <a:chOff x="1000100" y="1630792"/>
              <a:chExt cx="2071702" cy="3012654"/>
            </a:xfrm>
          </p:grpSpPr>
          <p:cxnSp>
            <p:nvCxnSpPr>
              <p:cNvPr id="14" name="Connecteur droit 13"/>
              <p:cNvCxnSpPr>
                <a:stCxn id="6" idx="3"/>
              </p:cNvCxnSpPr>
              <p:nvPr/>
            </p:nvCxnSpPr>
            <p:spPr>
              <a:xfrm rot="5400000">
                <a:off x="790649" y="1983119"/>
                <a:ext cx="1369822" cy="66516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/>
              <p:cNvCxnSpPr>
                <a:stCxn id="6" idx="5"/>
              </p:cNvCxnSpPr>
              <p:nvPr/>
            </p:nvCxnSpPr>
            <p:spPr>
              <a:xfrm rot="16200000" flipH="1">
                <a:off x="1911432" y="1983119"/>
                <a:ext cx="1369822" cy="66516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Ellipse 15"/>
              <p:cNvSpPr/>
              <p:nvPr/>
            </p:nvSpPr>
            <p:spPr>
              <a:xfrm>
                <a:off x="1000100" y="2714904"/>
                <a:ext cx="2071703" cy="192854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Ellipse 16"/>
              <p:cNvSpPr/>
              <p:nvPr/>
            </p:nvSpPr>
            <p:spPr>
              <a:xfrm>
                <a:off x="1428728" y="3214896"/>
                <a:ext cx="1214447" cy="9999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30068" name="Groupe 17"/>
            <p:cNvGrpSpPr>
              <a:grpSpLocks/>
            </p:cNvGrpSpPr>
            <p:nvPr/>
          </p:nvGrpSpPr>
          <p:grpSpPr bwMode="auto">
            <a:xfrm>
              <a:off x="990" y="2160"/>
              <a:ext cx="703" cy="366"/>
              <a:chOff x="1571604" y="3419476"/>
              <a:chExt cx="1116169" cy="581028"/>
            </a:xfrm>
          </p:grpSpPr>
          <p:sp>
            <p:nvSpPr>
              <p:cNvPr id="19" name="Forme libre 18"/>
              <p:cNvSpPr/>
              <p:nvPr/>
            </p:nvSpPr>
            <p:spPr>
              <a:xfrm>
                <a:off x="1571604" y="3481389"/>
                <a:ext cx="811327" cy="152401"/>
              </a:xfrm>
              <a:custGeom>
                <a:avLst/>
                <a:gdLst>
                  <a:gd name="connsiteX0" fmla="*/ 0 w 811369"/>
                  <a:gd name="connsiteY0" fmla="*/ 126642 h 152400"/>
                  <a:gd name="connsiteX1" fmla="*/ 64394 w 811369"/>
                  <a:gd name="connsiteY1" fmla="*/ 88005 h 152400"/>
                  <a:gd name="connsiteX2" fmla="*/ 257577 w 811369"/>
                  <a:gd name="connsiteY2" fmla="*/ 10732 h 152400"/>
                  <a:gd name="connsiteX3" fmla="*/ 412124 w 811369"/>
                  <a:gd name="connsiteY3" fmla="*/ 152400 h 152400"/>
                  <a:gd name="connsiteX4" fmla="*/ 682580 w 811369"/>
                  <a:gd name="connsiteY4" fmla="*/ 10732 h 152400"/>
                  <a:gd name="connsiteX5" fmla="*/ 811369 w 811369"/>
                  <a:gd name="connsiteY5" fmla="*/ 88005 h 152400"/>
                  <a:gd name="connsiteX6" fmla="*/ 811369 w 811369"/>
                  <a:gd name="connsiteY6" fmla="*/ 88005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1369" h="152400">
                    <a:moveTo>
                      <a:pt x="0" y="126642"/>
                    </a:moveTo>
                    <a:cubicBezTo>
                      <a:pt x="10732" y="116982"/>
                      <a:pt x="21464" y="107323"/>
                      <a:pt x="64394" y="88005"/>
                    </a:cubicBezTo>
                    <a:cubicBezTo>
                      <a:pt x="107324" y="68687"/>
                      <a:pt x="199622" y="0"/>
                      <a:pt x="257577" y="10732"/>
                    </a:cubicBezTo>
                    <a:cubicBezTo>
                      <a:pt x="315532" y="21465"/>
                      <a:pt x="341290" y="152400"/>
                      <a:pt x="412124" y="152400"/>
                    </a:cubicBezTo>
                    <a:cubicBezTo>
                      <a:pt x="482958" y="152400"/>
                      <a:pt x="616039" y="21464"/>
                      <a:pt x="682580" y="10732"/>
                    </a:cubicBezTo>
                    <a:cubicBezTo>
                      <a:pt x="749121" y="0"/>
                      <a:pt x="811369" y="88005"/>
                      <a:pt x="811369" y="88005"/>
                    </a:cubicBezTo>
                    <a:lnTo>
                      <a:pt x="811369" y="88005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20" name="Forme libre 19"/>
              <p:cNvSpPr/>
              <p:nvPr/>
            </p:nvSpPr>
            <p:spPr>
              <a:xfrm>
                <a:off x="1724025" y="3603627"/>
                <a:ext cx="811327" cy="152401"/>
              </a:xfrm>
              <a:custGeom>
                <a:avLst/>
                <a:gdLst>
                  <a:gd name="connsiteX0" fmla="*/ 0 w 811369"/>
                  <a:gd name="connsiteY0" fmla="*/ 126642 h 152400"/>
                  <a:gd name="connsiteX1" fmla="*/ 64394 w 811369"/>
                  <a:gd name="connsiteY1" fmla="*/ 88005 h 152400"/>
                  <a:gd name="connsiteX2" fmla="*/ 257577 w 811369"/>
                  <a:gd name="connsiteY2" fmla="*/ 10732 h 152400"/>
                  <a:gd name="connsiteX3" fmla="*/ 412124 w 811369"/>
                  <a:gd name="connsiteY3" fmla="*/ 152400 h 152400"/>
                  <a:gd name="connsiteX4" fmla="*/ 682580 w 811369"/>
                  <a:gd name="connsiteY4" fmla="*/ 10732 h 152400"/>
                  <a:gd name="connsiteX5" fmla="*/ 811369 w 811369"/>
                  <a:gd name="connsiteY5" fmla="*/ 88005 h 152400"/>
                  <a:gd name="connsiteX6" fmla="*/ 811369 w 811369"/>
                  <a:gd name="connsiteY6" fmla="*/ 88005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1369" h="152400">
                    <a:moveTo>
                      <a:pt x="0" y="126642"/>
                    </a:moveTo>
                    <a:cubicBezTo>
                      <a:pt x="10732" y="116982"/>
                      <a:pt x="21464" y="107323"/>
                      <a:pt x="64394" y="88005"/>
                    </a:cubicBezTo>
                    <a:cubicBezTo>
                      <a:pt x="107324" y="68687"/>
                      <a:pt x="199622" y="0"/>
                      <a:pt x="257577" y="10732"/>
                    </a:cubicBezTo>
                    <a:cubicBezTo>
                      <a:pt x="315532" y="21465"/>
                      <a:pt x="341290" y="152400"/>
                      <a:pt x="412124" y="152400"/>
                    </a:cubicBezTo>
                    <a:cubicBezTo>
                      <a:pt x="482958" y="152400"/>
                      <a:pt x="616039" y="21464"/>
                      <a:pt x="682580" y="10732"/>
                    </a:cubicBezTo>
                    <a:cubicBezTo>
                      <a:pt x="749121" y="0"/>
                      <a:pt x="811369" y="88005"/>
                      <a:pt x="811369" y="88005"/>
                    </a:cubicBezTo>
                    <a:lnTo>
                      <a:pt x="811369" y="88005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21" name="Forme libre 20"/>
              <p:cNvSpPr/>
              <p:nvPr/>
            </p:nvSpPr>
            <p:spPr>
              <a:xfrm>
                <a:off x="1876447" y="3725866"/>
                <a:ext cx="811327" cy="152401"/>
              </a:xfrm>
              <a:custGeom>
                <a:avLst/>
                <a:gdLst>
                  <a:gd name="connsiteX0" fmla="*/ 0 w 811369"/>
                  <a:gd name="connsiteY0" fmla="*/ 126642 h 152400"/>
                  <a:gd name="connsiteX1" fmla="*/ 64394 w 811369"/>
                  <a:gd name="connsiteY1" fmla="*/ 88005 h 152400"/>
                  <a:gd name="connsiteX2" fmla="*/ 257577 w 811369"/>
                  <a:gd name="connsiteY2" fmla="*/ 10732 h 152400"/>
                  <a:gd name="connsiteX3" fmla="*/ 412124 w 811369"/>
                  <a:gd name="connsiteY3" fmla="*/ 152400 h 152400"/>
                  <a:gd name="connsiteX4" fmla="*/ 682580 w 811369"/>
                  <a:gd name="connsiteY4" fmla="*/ 10732 h 152400"/>
                  <a:gd name="connsiteX5" fmla="*/ 811369 w 811369"/>
                  <a:gd name="connsiteY5" fmla="*/ 88005 h 152400"/>
                  <a:gd name="connsiteX6" fmla="*/ 811369 w 811369"/>
                  <a:gd name="connsiteY6" fmla="*/ 88005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1369" h="152400">
                    <a:moveTo>
                      <a:pt x="0" y="126642"/>
                    </a:moveTo>
                    <a:cubicBezTo>
                      <a:pt x="10732" y="116982"/>
                      <a:pt x="21464" y="107323"/>
                      <a:pt x="64394" y="88005"/>
                    </a:cubicBezTo>
                    <a:cubicBezTo>
                      <a:pt x="107324" y="68687"/>
                      <a:pt x="199622" y="0"/>
                      <a:pt x="257577" y="10732"/>
                    </a:cubicBezTo>
                    <a:cubicBezTo>
                      <a:pt x="315532" y="21465"/>
                      <a:pt x="341290" y="152400"/>
                      <a:pt x="412124" y="152400"/>
                    </a:cubicBezTo>
                    <a:cubicBezTo>
                      <a:pt x="482958" y="152400"/>
                      <a:pt x="616039" y="21464"/>
                      <a:pt x="682580" y="10732"/>
                    </a:cubicBezTo>
                    <a:cubicBezTo>
                      <a:pt x="749121" y="0"/>
                      <a:pt x="811369" y="88005"/>
                      <a:pt x="811369" y="88005"/>
                    </a:cubicBezTo>
                    <a:lnTo>
                      <a:pt x="811369" y="88005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22" name="Forme libre 21"/>
              <p:cNvSpPr/>
              <p:nvPr/>
            </p:nvSpPr>
            <p:spPr>
              <a:xfrm>
                <a:off x="1655754" y="3419476"/>
                <a:ext cx="811326" cy="152401"/>
              </a:xfrm>
              <a:custGeom>
                <a:avLst/>
                <a:gdLst>
                  <a:gd name="connsiteX0" fmla="*/ 0 w 811369"/>
                  <a:gd name="connsiteY0" fmla="*/ 126642 h 152400"/>
                  <a:gd name="connsiteX1" fmla="*/ 64394 w 811369"/>
                  <a:gd name="connsiteY1" fmla="*/ 88005 h 152400"/>
                  <a:gd name="connsiteX2" fmla="*/ 257577 w 811369"/>
                  <a:gd name="connsiteY2" fmla="*/ 10732 h 152400"/>
                  <a:gd name="connsiteX3" fmla="*/ 412124 w 811369"/>
                  <a:gd name="connsiteY3" fmla="*/ 152400 h 152400"/>
                  <a:gd name="connsiteX4" fmla="*/ 682580 w 811369"/>
                  <a:gd name="connsiteY4" fmla="*/ 10732 h 152400"/>
                  <a:gd name="connsiteX5" fmla="*/ 811369 w 811369"/>
                  <a:gd name="connsiteY5" fmla="*/ 88005 h 152400"/>
                  <a:gd name="connsiteX6" fmla="*/ 811369 w 811369"/>
                  <a:gd name="connsiteY6" fmla="*/ 88005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1369" h="152400">
                    <a:moveTo>
                      <a:pt x="0" y="126642"/>
                    </a:moveTo>
                    <a:cubicBezTo>
                      <a:pt x="10732" y="116982"/>
                      <a:pt x="21464" y="107323"/>
                      <a:pt x="64394" y="88005"/>
                    </a:cubicBezTo>
                    <a:cubicBezTo>
                      <a:pt x="107324" y="68687"/>
                      <a:pt x="199622" y="0"/>
                      <a:pt x="257577" y="10732"/>
                    </a:cubicBezTo>
                    <a:cubicBezTo>
                      <a:pt x="315532" y="21465"/>
                      <a:pt x="341290" y="152400"/>
                      <a:pt x="412124" y="152400"/>
                    </a:cubicBezTo>
                    <a:cubicBezTo>
                      <a:pt x="482958" y="152400"/>
                      <a:pt x="616039" y="21464"/>
                      <a:pt x="682580" y="10732"/>
                    </a:cubicBezTo>
                    <a:cubicBezTo>
                      <a:pt x="749121" y="0"/>
                      <a:pt x="811369" y="88005"/>
                      <a:pt x="811369" y="88005"/>
                    </a:cubicBezTo>
                    <a:lnTo>
                      <a:pt x="811369" y="88005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23" name="Forme libre 22"/>
              <p:cNvSpPr/>
              <p:nvPr/>
            </p:nvSpPr>
            <p:spPr>
              <a:xfrm>
                <a:off x="1584306" y="3848103"/>
                <a:ext cx="811327" cy="152401"/>
              </a:xfrm>
              <a:custGeom>
                <a:avLst/>
                <a:gdLst>
                  <a:gd name="connsiteX0" fmla="*/ 0 w 811369"/>
                  <a:gd name="connsiteY0" fmla="*/ 126642 h 152400"/>
                  <a:gd name="connsiteX1" fmla="*/ 64394 w 811369"/>
                  <a:gd name="connsiteY1" fmla="*/ 88005 h 152400"/>
                  <a:gd name="connsiteX2" fmla="*/ 257577 w 811369"/>
                  <a:gd name="connsiteY2" fmla="*/ 10732 h 152400"/>
                  <a:gd name="connsiteX3" fmla="*/ 412124 w 811369"/>
                  <a:gd name="connsiteY3" fmla="*/ 152400 h 152400"/>
                  <a:gd name="connsiteX4" fmla="*/ 682580 w 811369"/>
                  <a:gd name="connsiteY4" fmla="*/ 10732 h 152400"/>
                  <a:gd name="connsiteX5" fmla="*/ 811369 w 811369"/>
                  <a:gd name="connsiteY5" fmla="*/ 88005 h 152400"/>
                  <a:gd name="connsiteX6" fmla="*/ 811369 w 811369"/>
                  <a:gd name="connsiteY6" fmla="*/ 88005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1369" h="152400">
                    <a:moveTo>
                      <a:pt x="0" y="126642"/>
                    </a:moveTo>
                    <a:cubicBezTo>
                      <a:pt x="10732" y="116982"/>
                      <a:pt x="21464" y="107323"/>
                      <a:pt x="64394" y="88005"/>
                    </a:cubicBezTo>
                    <a:cubicBezTo>
                      <a:pt x="107324" y="68687"/>
                      <a:pt x="199622" y="0"/>
                      <a:pt x="257577" y="10732"/>
                    </a:cubicBezTo>
                    <a:cubicBezTo>
                      <a:pt x="315532" y="21465"/>
                      <a:pt x="341290" y="152400"/>
                      <a:pt x="412124" y="152400"/>
                    </a:cubicBezTo>
                    <a:cubicBezTo>
                      <a:pt x="482958" y="152400"/>
                      <a:pt x="616039" y="21464"/>
                      <a:pt x="682580" y="10732"/>
                    </a:cubicBezTo>
                    <a:cubicBezTo>
                      <a:pt x="749121" y="0"/>
                      <a:pt x="811369" y="88005"/>
                      <a:pt x="811369" y="88005"/>
                    </a:cubicBezTo>
                    <a:lnTo>
                      <a:pt x="811369" y="88005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24" name="Forme libre 23"/>
              <p:cNvSpPr/>
              <p:nvPr/>
            </p:nvSpPr>
            <p:spPr>
              <a:xfrm>
                <a:off x="1584306" y="3663952"/>
                <a:ext cx="811327" cy="152401"/>
              </a:xfrm>
              <a:custGeom>
                <a:avLst/>
                <a:gdLst>
                  <a:gd name="connsiteX0" fmla="*/ 0 w 811369"/>
                  <a:gd name="connsiteY0" fmla="*/ 126642 h 152400"/>
                  <a:gd name="connsiteX1" fmla="*/ 64394 w 811369"/>
                  <a:gd name="connsiteY1" fmla="*/ 88005 h 152400"/>
                  <a:gd name="connsiteX2" fmla="*/ 257577 w 811369"/>
                  <a:gd name="connsiteY2" fmla="*/ 10732 h 152400"/>
                  <a:gd name="connsiteX3" fmla="*/ 412124 w 811369"/>
                  <a:gd name="connsiteY3" fmla="*/ 152400 h 152400"/>
                  <a:gd name="connsiteX4" fmla="*/ 682580 w 811369"/>
                  <a:gd name="connsiteY4" fmla="*/ 10732 h 152400"/>
                  <a:gd name="connsiteX5" fmla="*/ 811369 w 811369"/>
                  <a:gd name="connsiteY5" fmla="*/ 88005 h 152400"/>
                  <a:gd name="connsiteX6" fmla="*/ 811369 w 811369"/>
                  <a:gd name="connsiteY6" fmla="*/ 88005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1369" h="152400">
                    <a:moveTo>
                      <a:pt x="0" y="126642"/>
                    </a:moveTo>
                    <a:cubicBezTo>
                      <a:pt x="10732" y="116982"/>
                      <a:pt x="21464" y="107323"/>
                      <a:pt x="64394" y="88005"/>
                    </a:cubicBezTo>
                    <a:cubicBezTo>
                      <a:pt x="107324" y="68687"/>
                      <a:pt x="199622" y="0"/>
                      <a:pt x="257577" y="10732"/>
                    </a:cubicBezTo>
                    <a:cubicBezTo>
                      <a:pt x="315532" y="21465"/>
                      <a:pt x="341290" y="152400"/>
                      <a:pt x="412124" y="152400"/>
                    </a:cubicBezTo>
                    <a:cubicBezTo>
                      <a:pt x="482958" y="152400"/>
                      <a:pt x="616039" y="21464"/>
                      <a:pt x="682580" y="10732"/>
                    </a:cubicBezTo>
                    <a:cubicBezTo>
                      <a:pt x="749121" y="0"/>
                      <a:pt x="811369" y="88005"/>
                      <a:pt x="811369" y="88005"/>
                    </a:cubicBezTo>
                    <a:lnTo>
                      <a:pt x="811369" y="88005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25" name="Forme libre 24"/>
              <p:cNvSpPr/>
              <p:nvPr/>
            </p:nvSpPr>
            <p:spPr>
              <a:xfrm>
                <a:off x="1655754" y="3541715"/>
                <a:ext cx="811326" cy="152401"/>
              </a:xfrm>
              <a:custGeom>
                <a:avLst/>
                <a:gdLst>
                  <a:gd name="connsiteX0" fmla="*/ 0 w 811369"/>
                  <a:gd name="connsiteY0" fmla="*/ 126642 h 152400"/>
                  <a:gd name="connsiteX1" fmla="*/ 64394 w 811369"/>
                  <a:gd name="connsiteY1" fmla="*/ 88005 h 152400"/>
                  <a:gd name="connsiteX2" fmla="*/ 257577 w 811369"/>
                  <a:gd name="connsiteY2" fmla="*/ 10732 h 152400"/>
                  <a:gd name="connsiteX3" fmla="*/ 412124 w 811369"/>
                  <a:gd name="connsiteY3" fmla="*/ 152400 h 152400"/>
                  <a:gd name="connsiteX4" fmla="*/ 682580 w 811369"/>
                  <a:gd name="connsiteY4" fmla="*/ 10732 h 152400"/>
                  <a:gd name="connsiteX5" fmla="*/ 811369 w 811369"/>
                  <a:gd name="connsiteY5" fmla="*/ 88005 h 152400"/>
                  <a:gd name="connsiteX6" fmla="*/ 811369 w 811369"/>
                  <a:gd name="connsiteY6" fmla="*/ 88005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1369" h="152400">
                    <a:moveTo>
                      <a:pt x="0" y="126642"/>
                    </a:moveTo>
                    <a:cubicBezTo>
                      <a:pt x="10732" y="116982"/>
                      <a:pt x="21464" y="107323"/>
                      <a:pt x="64394" y="88005"/>
                    </a:cubicBezTo>
                    <a:cubicBezTo>
                      <a:pt x="107324" y="68687"/>
                      <a:pt x="199622" y="0"/>
                      <a:pt x="257577" y="10732"/>
                    </a:cubicBezTo>
                    <a:cubicBezTo>
                      <a:pt x="315532" y="21465"/>
                      <a:pt x="341290" y="152400"/>
                      <a:pt x="412124" y="152400"/>
                    </a:cubicBezTo>
                    <a:cubicBezTo>
                      <a:pt x="482958" y="152400"/>
                      <a:pt x="616039" y="21464"/>
                      <a:pt x="682580" y="10732"/>
                    </a:cubicBezTo>
                    <a:cubicBezTo>
                      <a:pt x="749121" y="0"/>
                      <a:pt x="811369" y="88005"/>
                      <a:pt x="811369" y="88005"/>
                    </a:cubicBezTo>
                    <a:lnTo>
                      <a:pt x="811369" y="88005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26" name="Forme libre 25"/>
              <p:cNvSpPr/>
              <p:nvPr/>
            </p:nvSpPr>
            <p:spPr>
              <a:xfrm>
                <a:off x="1655754" y="3786191"/>
                <a:ext cx="811326" cy="152401"/>
              </a:xfrm>
              <a:custGeom>
                <a:avLst/>
                <a:gdLst>
                  <a:gd name="connsiteX0" fmla="*/ 0 w 811369"/>
                  <a:gd name="connsiteY0" fmla="*/ 126642 h 152400"/>
                  <a:gd name="connsiteX1" fmla="*/ 64394 w 811369"/>
                  <a:gd name="connsiteY1" fmla="*/ 88005 h 152400"/>
                  <a:gd name="connsiteX2" fmla="*/ 257577 w 811369"/>
                  <a:gd name="connsiteY2" fmla="*/ 10732 h 152400"/>
                  <a:gd name="connsiteX3" fmla="*/ 412124 w 811369"/>
                  <a:gd name="connsiteY3" fmla="*/ 152400 h 152400"/>
                  <a:gd name="connsiteX4" fmla="*/ 682580 w 811369"/>
                  <a:gd name="connsiteY4" fmla="*/ 10732 h 152400"/>
                  <a:gd name="connsiteX5" fmla="*/ 811369 w 811369"/>
                  <a:gd name="connsiteY5" fmla="*/ 88005 h 152400"/>
                  <a:gd name="connsiteX6" fmla="*/ 811369 w 811369"/>
                  <a:gd name="connsiteY6" fmla="*/ 88005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1369" h="152400">
                    <a:moveTo>
                      <a:pt x="0" y="126642"/>
                    </a:moveTo>
                    <a:cubicBezTo>
                      <a:pt x="10732" y="116982"/>
                      <a:pt x="21464" y="107323"/>
                      <a:pt x="64394" y="88005"/>
                    </a:cubicBezTo>
                    <a:cubicBezTo>
                      <a:pt x="107324" y="68687"/>
                      <a:pt x="199622" y="0"/>
                      <a:pt x="257577" y="10732"/>
                    </a:cubicBezTo>
                    <a:cubicBezTo>
                      <a:pt x="315532" y="21465"/>
                      <a:pt x="341290" y="152400"/>
                      <a:pt x="412124" y="152400"/>
                    </a:cubicBezTo>
                    <a:cubicBezTo>
                      <a:pt x="482958" y="152400"/>
                      <a:pt x="616039" y="21464"/>
                      <a:pt x="682580" y="10732"/>
                    </a:cubicBezTo>
                    <a:cubicBezTo>
                      <a:pt x="749121" y="0"/>
                      <a:pt x="811369" y="88005"/>
                      <a:pt x="811369" y="88005"/>
                    </a:cubicBezTo>
                    <a:lnTo>
                      <a:pt x="811369" y="88005"/>
                    </a:ln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130069" name="ZoneTexte 26"/>
            <p:cNvSpPr txBox="1">
              <a:spLocks noChangeArrowheads="1"/>
            </p:cNvSpPr>
            <p:nvPr/>
          </p:nvSpPr>
          <p:spPr bwMode="auto">
            <a:xfrm>
              <a:off x="2295" y="1665"/>
              <a:ext cx="559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5400">
                  <a:solidFill>
                    <a:srgbClr val="FF0000"/>
                  </a:solidFill>
                  <a:latin typeface="Calibri" panose="020F0502020204030204" pitchFamily="34" charset="0"/>
                </a:rPr>
                <a:t>46</a:t>
              </a:r>
            </a:p>
          </p:txBody>
        </p:sp>
        <p:sp>
          <p:nvSpPr>
            <p:cNvPr id="130070" name="ZoneTexte 27"/>
            <p:cNvSpPr txBox="1">
              <a:spLocks noChangeArrowheads="1"/>
            </p:cNvSpPr>
            <p:nvPr/>
          </p:nvSpPr>
          <p:spPr bwMode="auto">
            <a:xfrm>
              <a:off x="1980" y="1218"/>
              <a:ext cx="379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0000"/>
                  </a:solidFill>
                  <a:latin typeface="Calibri" panose="020F0502020204030204" pitchFamily="34" charset="0"/>
                </a:rPr>
                <a:t>23</a:t>
              </a:r>
            </a:p>
          </p:txBody>
        </p:sp>
        <p:sp>
          <p:nvSpPr>
            <p:cNvPr id="130071" name="ZoneTexte 28"/>
            <p:cNvSpPr txBox="1">
              <a:spLocks noChangeArrowheads="1"/>
            </p:cNvSpPr>
            <p:nvPr/>
          </p:nvSpPr>
          <p:spPr bwMode="auto">
            <a:xfrm>
              <a:off x="2771" y="1215"/>
              <a:ext cx="37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>
                  <a:latin typeface="Calibri" panose="020F0502020204030204" pitchFamily="34" charset="0"/>
                </a:rPr>
                <a:t>23</a:t>
              </a:r>
            </a:p>
          </p:txBody>
        </p:sp>
        <p:sp>
          <p:nvSpPr>
            <p:cNvPr id="130072" name="ZoneTexte 29"/>
            <p:cNvSpPr txBox="1">
              <a:spLocks noChangeArrowheads="1"/>
            </p:cNvSpPr>
            <p:nvPr/>
          </p:nvSpPr>
          <p:spPr bwMode="auto">
            <a:xfrm>
              <a:off x="3555" y="1665"/>
              <a:ext cx="558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5400">
                  <a:latin typeface="Calibri" panose="020F0502020204030204" pitchFamily="34" charset="0"/>
                </a:rPr>
                <a:t>46</a:t>
              </a:r>
            </a:p>
          </p:txBody>
        </p:sp>
        <p:sp>
          <p:nvSpPr>
            <p:cNvPr id="130073" name="ZoneTexte 30"/>
            <p:cNvSpPr txBox="1">
              <a:spLocks noChangeArrowheads="1"/>
            </p:cNvSpPr>
            <p:nvPr/>
          </p:nvSpPr>
          <p:spPr bwMode="auto">
            <a:xfrm>
              <a:off x="3240" y="1218"/>
              <a:ext cx="379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>
                  <a:latin typeface="Calibri" panose="020F0502020204030204" pitchFamily="34" charset="0"/>
                </a:rPr>
                <a:t>23</a:t>
              </a:r>
            </a:p>
          </p:txBody>
        </p:sp>
        <p:sp>
          <p:nvSpPr>
            <p:cNvPr id="130074" name="ZoneTexte 31"/>
            <p:cNvSpPr txBox="1">
              <a:spLocks noChangeArrowheads="1"/>
            </p:cNvSpPr>
            <p:nvPr/>
          </p:nvSpPr>
          <p:spPr bwMode="auto">
            <a:xfrm>
              <a:off x="4031" y="1215"/>
              <a:ext cx="37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>
                  <a:latin typeface="Calibri" panose="020F0502020204030204" pitchFamily="34" charset="0"/>
                </a:rPr>
                <a:t>23</a:t>
              </a:r>
            </a:p>
          </p:txBody>
        </p:sp>
        <p:sp>
          <p:nvSpPr>
            <p:cNvPr id="130075" name="ZoneTexte 32"/>
            <p:cNvSpPr txBox="1">
              <a:spLocks noChangeArrowheads="1"/>
            </p:cNvSpPr>
            <p:nvPr/>
          </p:nvSpPr>
          <p:spPr bwMode="auto">
            <a:xfrm>
              <a:off x="2610" y="2332"/>
              <a:ext cx="37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0000"/>
                  </a:solidFill>
                  <a:latin typeface="Calibri" panose="020F0502020204030204" pitchFamily="34" charset="0"/>
                </a:rPr>
                <a:t>23</a:t>
              </a:r>
            </a:p>
          </p:txBody>
        </p:sp>
        <p:sp>
          <p:nvSpPr>
            <p:cNvPr id="130076" name="ZoneTexte 33"/>
            <p:cNvSpPr txBox="1">
              <a:spLocks noChangeArrowheads="1"/>
            </p:cNvSpPr>
            <p:nvPr/>
          </p:nvSpPr>
          <p:spPr bwMode="auto">
            <a:xfrm>
              <a:off x="3401" y="2328"/>
              <a:ext cx="379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>
                  <a:latin typeface="Calibri" panose="020F0502020204030204" pitchFamily="34" charset="0"/>
                </a:rPr>
                <a:t>23</a:t>
              </a:r>
            </a:p>
          </p:txBody>
        </p:sp>
        <p:sp>
          <p:nvSpPr>
            <p:cNvPr id="130077" name="ZoneTexte 34"/>
            <p:cNvSpPr txBox="1">
              <a:spLocks noChangeArrowheads="1"/>
            </p:cNvSpPr>
            <p:nvPr/>
          </p:nvSpPr>
          <p:spPr bwMode="auto">
            <a:xfrm>
              <a:off x="2906" y="2748"/>
              <a:ext cx="559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5400">
                  <a:solidFill>
                    <a:srgbClr val="FF0000"/>
                  </a:solidFill>
                  <a:latin typeface="Calibri" panose="020F0502020204030204" pitchFamily="34" charset="0"/>
                </a:rPr>
                <a:t>46</a:t>
              </a:r>
            </a:p>
          </p:txBody>
        </p:sp>
        <p:sp>
          <p:nvSpPr>
            <p:cNvPr id="130078" name="ZoneTexte 35"/>
            <p:cNvSpPr txBox="1">
              <a:spLocks noChangeArrowheads="1"/>
            </p:cNvSpPr>
            <p:nvPr/>
          </p:nvSpPr>
          <p:spPr bwMode="auto">
            <a:xfrm>
              <a:off x="1935" y="2745"/>
              <a:ext cx="559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5400">
                  <a:latin typeface="Calibri" panose="020F0502020204030204" pitchFamily="34" charset="0"/>
                </a:rPr>
                <a:t>46</a:t>
              </a:r>
            </a:p>
          </p:txBody>
        </p:sp>
        <p:sp>
          <p:nvSpPr>
            <p:cNvPr id="130079" name="ZoneTexte 36"/>
            <p:cNvSpPr txBox="1">
              <a:spLocks noChangeArrowheads="1"/>
            </p:cNvSpPr>
            <p:nvPr/>
          </p:nvSpPr>
          <p:spPr bwMode="auto">
            <a:xfrm>
              <a:off x="2231" y="3322"/>
              <a:ext cx="37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>
                  <a:latin typeface="Calibri" panose="020F0502020204030204" pitchFamily="34" charset="0"/>
                </a:rPr>
                <a:t>23</a:t>
              </a:r>
            </a:p>
          </p:txBody>
        </p:sp>
        <p:sp>
          <p:nvSpPr>
            <p:cNvPr id="130080" name="ZoneTexte 37"/>
            <p:cNvSpPr txBox="1">
              <a:spLocks noChangeArrowheads="1"/>
            </p:cNvSpPr>
            <p:nvPr/>
          </p:nvSpPr>
          <p:spPr bwMode="auto">
            <a:xfrm>
              <a:off x="2700" y="3318"/>
              <a:ext cx="379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>
                  <a:solidFill>
                    <a:srgbClr val="FF0000"/>
                  </a:solidFill>
                  <a:latin typeface="Calibri" panose="020F0502020204030204" pitchFamily="34" charset="0"/>
                </a:rPr>
                <a:t>23</a:t>
              </a:r>
            </a:p>
          </p:txBody>
        </p:sp>
        <p:sp>
          <p:nvSpPr>
            <p:cNvPr id="130081" name="ZoneTexte 38"/>
            <p:cNvSpPr txBox="1">
              <a:spLocks noChangeArrowheads="1"/>
            </p:cNvSpPr>
            <p:nvPr/>
          </p:nvSpPr>
          <p:spPr bwMode="auto">
            <a:xfrm>
              <a:off x="2385" y="3690"/>
              <a:ext cx="559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5400">
                  <a:solidFill>
                    <a:srgbClr val="FF0000"/>
                  </a:solidFill>
                  <a:latin typeface="Calibri" panose="020F0502020204030204" pitchFamily="34" charset="0"/>
                </a:rPr>
                <a:t>46</a:t>
              </a:r>
            </a:p>
          </p:txBody>
        </p:sp>
        <p:cxnSp>
          <p:nvCxnSpPr>
            <p:cNvPr id="40" name="Connecteur droit avec flèche 39"/>
            <p:cNvCxnSpPr/>
            <p:nvPr/>
          </p:nvCxnSpPr>
          <p:spPr>
            <a:xfrm rot="16200000" flipH="1">
              <a:off x="2205" y="1575"/>
              <a:ext cx="270" cy="18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 rot="16200000" flipH="1">
              <a:off x="2520" y="2160"/>
              <a:ext cx="270" cy="18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/>
            <p:nvPr/>
          </p:nvCxnSpPr>
          <p:spPr>
            <a:xfrm rot="16200000" flipH="1">
              <a:off x="3420" y="1620"/>
              <a:ext cx="270" cy="1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 rot="16200000" flipH="1">
              <a:off x="2835" y="2655"/>
              <a:ext cx="270" cy="18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 rot="5400000">
              <a:off x="2700" y="1620"/>
              <a:ext cx="225" cy="1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>
            <a:xfrm rot="5400000">
              <a:off x="4005" y="1620"/>
              <a:ext cx="225" cy="1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/>
            <p:nvPr/>
          </p:nvCxnSpPr>
          <p:spPr>
            <a:xfrm rot="5400000">
              <a:off x="3555" y="2205"/>
              <a:ext cx="225" cy="1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 rot="5400000">
              <a:off x="3285" y="2655"/>
              <a:ext cx="225" cy="1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 rot="5400000">
              <a:off x="2880" y="3240"/>
              <a:ext cx="225" cy="13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 rot="5400000">
              <a:off x="2700" y="3600"/>
              <a:ext cx="225" cy="13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0092" name="Text Box 165"/>
            <p:cNvSpPr txBox="1">
              <a:spLocks noChangeArrowheads="1"/>
            </p:cNvSpPr>
            <p:nvPr/>
          </p:nvSpPr>
          <p:spPr bwMode="auto">
            <a:xfrm>
              <a:off x="68" y="1870"/>
              <a:ext cx="35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/>
                <a:t>ADN</a:t>
              </a:r>
            </a:p>
          </p:txBody>
        </p:sp>
        <p:sp>
          <p:nvSpPr>
            <p:cNvPr id="130093" name="Text Box 166"/>
            <p:cNvSpPr txBox="1">
              <a:spLocks noChangeArrowheads="1"/>
            </p:cNvSpPr>
            <p:nvPr/>
          </p:nvSpPr>
          <p:spPr bwMode="auto">
            <a:xfrm>
              <a:off x="68" y="2323"/>
              <a:ext cx="43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/>
                <a:t>Noyau</a:t>
              </a:r>
            </a:p>
          </p:txBody>
        </p:sp>
        <p:sp>
          <p:nvSpPr>
            <p:cNvPr id="130094" name="Text Box 167"/>
            <p:cNvSpPr txBox="1">
              <a:spLocks noChangeArrowheads="1"/>
            </p:cNvSpPr>
            <p:nvPr/>
          </p:nvSpPr>
          <p:spPr bwMode="auto">
            <a:xfrm>
              <a:off x="68" y="2777"/>
              <a:ext cx="45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/>
                <a:t>Cellule</a:t>
              </a:r>
            </a:p>
          </p:txBody>
        </p:sp>
        <p:sp>
          <p:nvSpPr>
            <p:cNvPr id="130095" name="Line 168"/>
            <p:cNvSpPr>
              <a:spLocks noChangeShapeType="1"/>
            </p:cNvSpPr>
            <p:nvPr/>
          </p:nvSpPr>
          <p:spPr bwMode="auto">
            <a:xfrm>
              <a:off x="431" y="1979"/>
              <a:ext cx="635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0096" name="Line 169"/>
            <p:cNvSpPr>
              <a:spLocks noChangeShapeType="1"/>
            </p:cNvSpPr>
            <p:nvPr/>
          </p:nvSpPr>
          <p:spPr bwMode="auto">
            <a:xfrm flipV="1">
              <a:off x="521" y="2387"/>
              <a:ext cx="363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0097" name="Line 170"/>
            <p:cNvSpPr>
              <a:spLocks noChangeShapeType="1"/>
            </p:cNvSpPr>
            <p:nvPr/>
          </p:nvSpPr>
          <p:spPr bwMode="auto">
            <a:xfrm flipV="1">
              <a:off x="476" y="2750"/>
              <a:ext cx="272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0054" name="Freeform 171"/>
          <p:cNvSpPr>
            <a:spLocks/>
          </p:cNvSpPr>
          <p:nvPr/>
        </p:nvSpPr>
        <p:spPr bwMode="auto">
          <a:xfrm>
            <a:off x="4884738" y="1797050"/>
            <a:ext cx="503237" cy="239713"/>
          </a:xfrm>
          <a:custGeom>
            <a:avLst/>
            <a:gdLst>
              <a:gd name="T0" fmla="*/ 0 w 317"/>
              <a:gd name="T1" fmla="*/ 2147483646 h 151"/>
              <a:gd name="T2" fmla="*/ 2147483646 w 317"/>
              <a:gd name="T3" fmla="*/ 2147483646 h 151"/>
              <a:gd name="T4" fmla="*/ 2147483646 w 317"/>
              <a:gd name="T5" fmla="*/ 2147483646 h 151"/>
              <a:gd name="T6" fmla="*/ 2147483646 w 317"/>
              <a:gd name="T7" fmla="*/ 2147483646 h 151"/>
              <a:gd name="T8" fmla="*/ 2147483646 w 317"/>
              <a:gd name="T9" fmla="*/ 2147483646 h 1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151">
                <a:moveTo>
                  <a:pt x="0" y="151"/>
                </a:moveTo>
                <a:cubicBezTo>
                  <a:pt x="7" y="109"/>
                  <a:pt x="15" y="67"/>
                  <a:pt x="45" y="60"/>
                </a:cubicBezTo>
                <a:cubicBezTo>
                  <a:pt x="75" y="53"/>
                  <a:pt x="151" y="113"/>
                  <a:pt x="181" y="106"/>
                </a:cubicBezTo>
                <a:cubicBezTo>
                  <a:pt x="211" y="99"/>
                  <a:pt x="204" y="30"/>
                  <a:pt x="227" y="15"/>
                </a:cubicBezTo>
                <a:cubicBezTo>
                  <a:pt x="250" y="0"/>
                  <a:pt x="283" y="7"/>
                  <a:pt x="317" y="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0055" name="Oval 172"/>
          <p:cNvSpPr>
            <a:spLocks noChangeArrowheads="1"/>
          </p:cNvSpPr>
          <p:nvPr/>
        </p:nvSpPr>
        <p:spPr bwMode="auto">
          <a:xfrm>
            <a:off x="3059113" y="1989138"/>
            <a:ext cx="792162" cy="50323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0056" name="Oval 173"/>
          <p:cNvSpPr>
            <a:spLocks noChangeArrowheads="1"/>
          </p:cNvSpPr>
          <p:nvPr/>
        </p:nvSpPr>
        <p:spPr bwMode="auto">
          <a:xfrm rot="2386567">
            <a:off x="4476750" y="1936750"/>
            <a:ext cx="431800" cy="5746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0057" name="Freeform 174"/>
          <p:cNvSpPr>
            <a:spLocks/>
          </p:cNvSpPr>
          <p:nvPr/>
        </p:nvSpPr>
        <p:spPr bwMode="auto">
          <a:xfrm>
            <a:off x="6875463" y="1811338"/>
            <a:ext cx="503237" cy="239712"/>
          </a:xfrm>
          <a:custGeom>
            <a:avLst/>
            <a:gdLst>
              <a:gd name="T0" fmla="*/ 0 w 317"/>
              <a:gd name="T1" fmla="*/ 2147483646 h 151"/>
              <a:gd name="T2" fmla="*/ 2147483646 w 317"/>
              <a:gd name="T3" fmla="*/ 2147483646 h 151"/>
              <a:gd name="T4" fmla="*/ 2147483646 w 317"/>
              <a:gd name="T5" fmla="*/ 2147483646 h 151"/>
              <a:gd name="T6" fmla="*/ 2147483646 w 317"/>
              <a:gd name="T7" fmla="*/ 2147483646 h 151"/>
              <a:gd name="T8" fmla="*/ 2147483646 w 317"/>
              <a:gd name="T9" fmla="*/ 2147483646 h 1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151">
                <a:moveTo>
                  <a:pt x="0" y="151"/>
                </a:moveTo>
                <a:cubicBezTo>
                  <a:pt x="7" y="109"/>
                  <a:pt x="15" y="67"/>
                  <a:pt x="45" y="60"/>
                </a:cubicBezTo>
                <a:cubicBezTo>
                  <a:pt x="75" y="53"/>
                  <a:pt x="151" y="113"/>
                  <a:pt x="181" y="106"/>
                </a:cubicBezTo>
                <a:cubicBezTo>
                  <a:pt x="211" y="99"/>
                  <a:pt x="204" y="30"/>
                  <a:pt x="227" y="15"/>
                </a:cubicBezTo>
                <a:cubicBezTo>
                  <a:pt x="250" y="0"/>
                  <a:pt x="283" y="7"/>
                  <a:pt x="317" y="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0058" name="Oval 175"/>
          <p:cNvSpPr>
            <a:spLocks noChangeArrowheads="1"/>
          </p:cNvSpPr>
          <p:nvPr/>
        </p:nvSpPr>
        <p:spPr bwMode="auto">
          <a:xfrm rot="2386567">
            <a:off x="6467475" y="1951038"/>
            <a:ext cx="431800" cy="5746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0059" name="Freeform 176"/>
          <p:cNvSpPr>
            <a:spLocks/>
          </p:cNvSpPr>
          <p:nvPr/>
        </p:nvSpPr>
        <p:spPr bwMode="auto">
          <a:xfrm>
            <a:off x="5883275" y="3568700"/>
            <a:ext cx="503238" cy="239713"/>
          </a:xfrm>
          <a:custGeom>
            <a:avLst/>
            <a:gdLst>
              <a:gd name="T0" fmla="*/ 0 w 317"/>
              <a:gd name="T1" fmla="*/ 2147483646 h 151"/>
              <a:gd name="T2" fmla="*/ 2147483646 w 317"/>
              <a:gd name="T3" fmla="*/ 2147483646 h 151"/>
              <a:gd name="T4" fmla="*/ 2147483646 w 317"/>
              <a:gd name="T5" fmla="*/ 2147483646 h 151"/>
              <a:gd name="T6" fmla="*/ 2147483646 w 317"/>
              <a:gd name="T7" fmla="*/ 2147483646 h 151"/>
              <a:gd name="T8" fmla="*/ 2147483646 w 317"/>
              <a:gd name="T9" fmla="*/ 2147483646 h 1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151">
                <a:moveTo>
                  <a:pt x="0" y="151"/>
                </a:moveTo>
                <a:cubicBezTo>
                  <a:pt x="7" y="109"/>
                  <a:pt x="15" y="67"/>
                  <a:pt x="45" y="60"/>
                </a:cubicBezTo>
                <a:cubicBezTo>
                  <a:pt x="75" y="53"/>
                  <a:pt x="151" y="113"/>
                  <a:pt x="181" y="106"/>
                </a:cubicBezTo>
                <a:cubicBezTo>
                  <a:pt x="211" y="99"/>
                  <a:pt x="204" y="30"/>
                  <a:pt x="227" y="15"/>
                </a:cubicBezTo>
                <a:cubicBezTo>
                  <a:pt x="250" y="0"/>
                  <a:pt x="283" y="7"/>
                  <a:pt x="317" y="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0060" name="Oval 177"/>
          <p:cNvSpPr>
            <a:spLocks noChangeArrowheads="1"/>
          </p:cNvSpPr>
          <p:nvPr/>
        </p:nvSpPr>
        <p:spPr bwMode="auto">
          <a:xfrm rot="2386567">
            <a:off x="5475288" y="3708400"/>
            <a:ext cx="431800" cy="5746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0061" name="Freeform 178"/>
          <p:cNvSpPr>
            <a:spLocks/>
          </p:cNvSpPr>
          <p:nvPr/>
        </p:nvSpPr>
        <p:spPr bwMode="auto">
          <a:xfrm>
            <a:off x="4764088" y="5160963"/>
            <a:ext cx="503237" cy="239712"/>
          </a:xfrm>
          <a:custGeom>
            <a:avLst/>
            <a:gdLst>
              <a:gd name="T0" fmla="*/ 0 w 317"/>
              <a:gd name="T1" fmla="*/ 2147483646 h 151"/>
              <a:gd name="T2" fmla="*/ 2147483646 w 317"/>
              <a:gd name="T3" fmla="*/ 2147483646 h 151"/>
              <a:gd name="T4" fmla="*/ 2147483646 w 317"/>
              <a:gd name="T5" fmla="*/ 2147483646 h 151"/>
              <a:gd name="T6" fmla="*/ 2147483646 w 317"/>
              <a:gd name="T7" fmla="*/ 2147483646 h 151"/>
              <a:gd name="T8" fmla="*/ 2147483646 w 317"/>
              <a:gd name="T9" fmla="*/ 2147483646 h 1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7" h="151">
                <a:moveTo>
                  <a:pt x="0" y="151"/>
                </a:moveTo>
                <a:cubicBezTo>
                  <a:pt x="7" y="109"/>
                  <a:pt x="15" y="67"/>
                  <a:pt x="45" y="60"/>
                </a:cubicBezTo>
                <a:cubicBezTo>
                  <a:pt x="75" y="53"/>
                  <a:pt x="151" y="113"/>
                  <a:pt x="181" y="106"/>
                </a:cubicBezTo>
                <a:cubicBezTo>
                  <a:pt x="211" y="99"/>
                  <a:pt x="204" y="30"/>
                  <a:pt x="227" y="15"/>
                </a:cubicBezTo>
                <a:cubicBezTo>
                  <a:pt x="250" y="0"/>
                  <a:pt x="283" y="7"/>
                  <a:pt x="317" y="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0062" name="Oval 179"/>
          <p:cNvSpPr>
            <a:spLocks noChangeArrowheads="1"/>
          </p:cNvSpPr>
          <p:nvPr/>
        </p:nvSpPr>
        <p:spPr bwMode="auto">
          <a:xfrm rot="2386567">
            <a:off x="4356100" y="5300663"/>
            <a:ext cx="431800" cy="5746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0063" name="Oval 180"/>
          <p:cNvSpPr>
            <a:spLocks noChangeArrowheads="1"/>
          </p:cNvSpPr>
          <p:nvPr/>
        </p:nvSpPr>
        <p:spPr bwMode="auto">
          <a:xfrm>
            <a:off x="5076825" y="1989138"/>
            <a:ext cx="792163" cy="50323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0064" name="Oval 181"/>
          <p:cNvSpPr>
            <a:spLocks noChangeArrowheads="1"/>
          </p:cNvSpPr>
          <p:nvPr/>
        </p:nvSpPr>
        <p:spPr bwMode="auto">
          <a:xfrm>
            <a:off x="3995738" y="3716338"/>
            <a:ext cx="792162" cy="50323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0065" name="Oval 182"/>
          <p:cNvSpPr>
            <a:spLocks noChangeArrowheads="1"/>
          </p:cNvSpPr>
          <p:nvPr/>
        </p:nvSpPr>
        <p:spPr bwMode="auto">
          <a:xfrm>
            <a:off x="3419475" y="5300663"/>
            <a:ext cx="792163" cy="50323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74" name="Groupe 1"/>
          <p:cNvGrpSpPr>
            <a:grpSpLocks/>
          </p:cNvGrpSpPr>
          <p:nvPr/>
        </p:nvGrpSpPr>
        <p:grpSpPr bwMode="auto">
          <a:xfrm>
            <a:off x="71438" y="1857375"/>
            <a:ext cx="5572125" cy="571500"/>
            <a:chOff x="71406" y="1357298"/>
            <a:chExt cx="5572164" cy="571504"/>
          </a:xfrm>
        </p:grpSpPr>
        <p:sp>
          <p:nvSpPr>
            <p:cNvPr id="3" name="Ellipse 2"/>
            <p:cNvSpPr/>
            <p:nvPr/>
          </p:nvSpPr>
          <p:spPr>
            <a:xfrm>
              <a:off x="71406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" name="Ellipse 3"/>
            <p:cNvSpPr/>
            <p:nvPr/>
          </p:nvSpPr>
          <p:spPr>
            <a:xfrm>
              <a:off x="61909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1166789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6" name="Ellipse 5"/>
            <p:cNvSpPr/>
            <p:nvPr/>
          </p:nvSpPr>
          <p:spPr>
            <a:xfrm>
              <a:off x="1714479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" name="Ellipse 6"/>
            <p:cNvSpPr/>
            <p:nvPr/>
          </p:nvSpPr>
          <p:spPr>
            <a:xfrm>
              <a:off x="2262171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2809862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3357554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3905245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4452937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500062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31075" name="Groupe 12"/>
          <p:cNvGrpSpPr>
            <a:grpSpLocks/>
          </p:cNvGrpSpPr>
          <p:nvPr/>
        </p:nvGrpSpPr>
        <p:grpSpPr bwMode="auto">
          <a:xfrm>
            <a:off x="1000125" y="2844800"/>
            <a:ext cx="2071688" cy="2298700"/>
            <a:chOff x="1000100" y="2345172"/>
            <a:chExt cx="2071702" cy="2298274"/>
          </a:xfrm>
        </p:grpSpPr>
        <p:cxnSp>
          <p:nvCxnSpPr>
            <p:cNvPr id="14" name="Connecteur droit 13"/>
            <p:cNvCxnSpPr>
              <a:stCxn id="6" idx="3"/>
            </p:cNvCxnSpPr>
            <p:nvPr/>
          </p:nvCxnSpPr>
          <p:spPr>
            <a:xfrm rot="5400000">
              <a:off x="790680" y="2697468"/>
              <a:ext cx="1369759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>
              <a:stCxn id="6" idx="5"/>
            </p:cNvCxnSpPr>
            <p:nvPr/>
          </p:nvCxnSpPr>
          <p:spPr>
            <a:xfrm rot="16200000" flipH="1">
              <a:off x="1911463" y="2697468"/>
              <a:ext cx="1369759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lipse 15"/>
            <p:cNvSpPr/>
            <p:nvPr/>
          </p:nvSpPr>
          <p:spPr>
            <a:xfrm>
              <a:off x="1000100" y="2714991"/>
              <a:ext cx="2071702" cy="19284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1428728" y="3214961"/>
              <a:ext cx="1214446" cy="9999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31076" name="Groupe 17"/>
          <p:cNvGrpSpPr>
            <a:grpSpLocks/>
          </p:cNvGrpSpPr>
          <p:nvPr/>
        </p:nvGrpSpPr>
        <p:grpSpPr bwMode="auto">
          <a:xfrm>
            <a:off x="1571625" y="3919538"/>
            <a:ext cx="1116013" cy="581025"/>
            <a:chOff x="1571604" y="3419476"/>
            <a:chExt cx="1116169" cy="581028"/>
          </a:xfrm>
        </p:grpSpPr>
        <p:sp>
          <p:nvSpPr>
            <p:cNvPr id="19" name="Forme libre 18"/>
            <p:cNvSpPr/>
            <p:nvPr/>
          </p:nvSpPr>
          <p:spPr>
            <a:xfrm>
              <a:off x="1571604" y="3481388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1724025" y="3603627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1876447" y="3725865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1655754" y="3419476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1584306" y="3848103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1584306" y="3663952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1655754" y="3541714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1655754" y="3786190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31077" name="ZoneTexte 35"/>
          <p:cNvSpPr txBox="1">
            <a:spLocks noChangeArrowheads="1"/>
          </p:cNvSpPr>
          <p:nvPr/>
        </p:nvSpPr>
        <p:spPr bwMode="auto">
          <a:xfrm>
            <a:off x="3214688" y="4071938"/>
            <a:ext cx="887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5400">
                <a:latin typeface="Calibri" panose="020F0502020204030204" pitchFamily="34" charset="0"/>
              </a:rPr>
              <a:t>46</a:t>
            </a:r>
          </a:p>
        </p:txBody>
      </p:sp>
      <p:sp>
        <p:nvSpPr>
          <p:cNvPr id="131078" name="Rectangle 14"/>
          <p:cNvSpPr>
            <a:spLocks noChangeArrowheads="1"/>
          </p:cNvSpPr>
          <p:nvPr/>
        </p:nvSpPr>
        <p:spPr bwMode="auto">
          <a:xfrm>
            <a:off x="1905000" y="0"/>
            <a:ext cx="6477000" cy="8382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latin typeface="Calibri" panose="020F0502020204030204" pitchFamily="34" charset="0"/>
              </a:rPr>
              <a:t>L’ADN et les gènes</a:t>
            </a:r>
          </a:p>
        </p:txBody>
      </p:sp>
      <p:grpSp>
        <p:nvGrpSpPr>
          <p:cNvPr id="131079" name="Group 7"/>
          <p:cNvGrpSpPr>
            <a:grpSpLocks/>
          </p:cNvGrpSpPr>
          <p:nvPr/>
        </p:nvGrpSpPr>
        <p:grpSpPr bwMode="auto">
          <a:xfrm rot="5400000">
            <a:off x="5384006" y="3377407"/>
            <a:ext cx="4105275" cy="319088"/>
            <a:chOff x="528" y="2064"/>
            <a:chExt cx="4848" cy="240"/>
          </a:xfrm>
        </p:grpSpPr>
        <p:sp>
          <p:nvSpPr>
            <p:cNvPr id="131093" name="Line 8"/>
            <p:cNvSpPr>
              <a:spLocks noChangeShapeType="1"/>
            </p:cNvSpPr>
            <p:nvPr/>
          </p:nvSpPr>
          <p:spPr bwMode="auto">
            <a:xfrm>
              <a:off x="528" y="2160"/>
              <a:ext cx="48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1094" name="Rectangle 9"/>
            <p:cNvSpPr>
              <a:spLocks noChangeArrowheads="1"/>
            </p:cNvSpPr>
            <p:nvPr/>
          </p:nvSpPr>
          <p:spPr bwMode="auto">
            <a:xfrm>
              <a:off x="960" y="2064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libri" panose="020F0502020204030204" pitchFamily="34" charset="0"/>
              </a:endParaRPr>
            </a:p>
          </p:txBody>
        </p:sp>
        <p:sp>
          <p:nvSpPr>
            <p:cNvPr id="131095" name="Rectangle 10"/>
            <p:cNvSpPr>
              <a:spLocks noChangeArrowheads="1"/>
            </p:cNvSpPr>
            <p:nvPr/>
          </p:nvSpPr>
          <p:spPr bwMode="auto">
            <a:xfrm>
              <a:off x="1536" y="2064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libri" panose="020F0502020204030204" pitchFamily="34" charset="0"/>
              </a:endParaRPr>
            </a:p>
          </p:txBody>
        </p:sp>
        <p:sp>
          <p:nvSpPr>
            <p:cNvPr id="131096" name="Rectangle 11"/>
            <p:cNvSpPr>
              <a:spLocks noChangeArrowheads="1"/>
            </p:cNvSpPr>
            <p:nvPr/>
          </p:nvSpPr>
          <p:spPr bwMode="auto">
            <a:xfrm>
              <a:off x="2112" y="2064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libri" panose="020F0502020204030204" pitchFamily="34" charset="0"/>
              </a:endParaRPr>
            </a:p>
          </p:txBody>
        </p:sp>
        <p:sp>
          <p:nvSpPr>
            <p:cNvPr id="131097" name="Rectangle 12"/>
            <p:cNvSpPr>
              <a:spLocks noChangeArrowheads="1"/>
            </p:cNvSpPr>
            <p:nvPr/>
          </p:nvSpPr>
          <p:spPr bwMode="auto">
            <a:xfrm>
              <a:off x="2688" y="2064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libri" panose="020F0502020204030204" pitchFamily="34" charset="0"/>
              </a:endParaRPr>
            </a:p>
          </p:txBody>
        </p:sp>
        <p:sp>
          <p:nvSpPr>
            <p:cNvPr id="131098" name="Rectangle 13"/>
            <p:cNvSpPr>
              <a:spLocks noChangeArrowheads="1"/>
            </p:cNvSpPr>
            <p:nvPr/>
          </p:nvSpPr>
          <p:spPr bwMode="auto">
            <a:xfrm>
              <a:off x="3360" y="2064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libri" panose="020F0502020204030204" pitchFamily="34" charset="0"/>
              </a:endParaRPr>
            </a:p>
          </p:txBody>
        </p:sp>
        <p:sp>
          <p:nvSpPr>
            <p:cNvPr id="131099" name="Rectangle 14"/>
            <p:cNvSpPr>
              <a:spLocks noChangeArrowheads="1"/>
            </p:cNvSpPr>
            <p:nvPr/>
          </p:nvSpPr>
          <p:spPr bwMode="auto">
            <a:xfrm>
              <a:off x="4128" y="2064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libri" panose="020F0502020204030204" pitchFamily="34" charset="0"/>
              </a:endParaRPr>
            </a:p>
          </p:txBody>
        </p:sp>
      </p:grpSp>
      <p:grpSp>
        <p:nvGrpSpPr>
          <p:cNvPr id="131080" name="Group 7"/>
          <p:cNvGrpSpPr>
            <a:grpSpLocks/>
          </p:cNvGrpSpPr>
          <p:nvPr/>
        </p:nvGrpSpPr>
        <p:grpSpPr bwMode="auto">
          <a:xfrm rot="5400000">
            <a:off x="4774406" y="3377407"/>
            <a:ext cx="4105275" cy="319088"/>
            <a:chOff x="528" y="2064"/>
            <a:chExt cx="4848" cy="240"/>
          </a:xfrm>
        </p:grpSpPr>
        <p:sp>
          <p:nvSpPr>
            <p:cNvPr id="131086" name="Line 8"/>
            <p:cNvSpPr>
              <a:spLocks noChangeShapeType="1"/>
            </p:cNvSpPr>
            <p:nvPr/>
          </p:nvSpPr>
          <p:spPr bwMode="auto">
            <a:xfrm>
              <a:off x="528" y="2160"/>
              <a:ext cx="48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1087" name="Rectangle 9"/>
            <p:cNvSpPr>
              <a:spLocks noChangeArrowheads="1"/>
            </p:cNvSpPr>
            <p:nvPr/>
          </p:nvSpPr>
          <p:spPr bwMode="auto">
            <a:xfrm>
              <a:off x="960" y="2064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libri" panose="020F0502020204030204" pitchFamily="34" charset="0"/>
              </a:endParaRPr>
            </a:p>
          </p:txBody>
        </p:sp>
        <p:sp>
          <p:nvSpPr>
            <p:cNvPr id="131088" name="Rectangle 10"/>
            <p:cNvSpPr>
              <a:spLocks noChangeArrowheads="1"/>
            </p:cNvSpPr>
            <p:nvPr/>
          </p:nvSpPr>
          <p:spPr bwMode="auto">
            <a:xfrm>
              <a:off x="1536" y="2064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libri" panose="020F0502020204030204" pitchFamily="34" charset="0"/>
              </a:endParaRPr>
            </a:p>
          </p:txBody>
        </p:sp>
        <p:sp>
          <p:nvSpPr>
            <p:cNvPr id="131089" name="Rectangle 11"/>
            <p:cNvSpPr>
              <a:spLocks noChangeArrowheads="1"/>
            </p:cNvSpPr>
            <p:nvPr/>
          </p:nvSpPr>
          <p:spPr bwMode="auto">
            <a:xfrm>
              <a:off x="2112" y="2064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libri" panose="020F0502020204030204" pitchFamily="34" charset="0"/>
              </a:endParaRPr>
            </a:p>
          </p:txBody>
        </p:sp>
        <p:sp>
          <p:nvSpPr>
            <p:cNvPr id="131090" name="Rectangle 12"/>
            <p:cNvSpPr>
              <a:spLocks noChangeArrowheads="1"/>
            </p:cNvSpPr>
            <p:nvPr/>
          </p:nvSpPr>
          <p:spPr bwMode="auto">
            <a:xfrm>
              <a:off x="2688" y="2064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libri" panose="020F0502020204030204" pitchFamily="34" charset="0"/>
              </a:endParaRPr>
            </a:p>
          </p:txBody>
        </p:sp>
        <p:sp>
          <p:nvSpPr>
            <p:cNvPr id="131091" name="Rectangle 13"/>
            <p:cNvSpPr>
              <a:spLocks noChangeArrowheads="1"/>
            </p:cNvSpPr>
            <p:nvPr/>
          </p:nvSpPr>
          <p:spPr bwMode="auto">
            <a:xfrm>
              <a:off x="3360" y="2064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libri" panose="020F0502020204030204" pitchFamily="34" charset="0"/>
              </a:endParaRPr>
            </a:p>
          </p:txBody>
        </p:sp>
        <p:sp>
          <p:nvSpPr>
            <p:cNvPr id="131092" name="Rectangle 14"/>
            <p:cNvSpPr>
              <a:spLocks noChangeArrowheads="1"/>
            </p:cNvSpPr>
            <p:nvPr/>
          </p:nvSpPr>
          <p:spPr bwMode="auto">
            <a:xfrm>
              <a:off x="4128" y="2064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>
                <a:latin typeface="Calibri" panose="020F0502020204030204" pitchFamily="34" charset="0"/>
              </a:endParaRPr>
            </a:p>
          </p:txBody>
        </p:sp>
      </p:grpSp>
      <p:sp>
        <p:nvSpPr>
          <p:cNvPr id="131081" name="ZoneTexte 73"/>
          <p:cNvSpPr txBox="1">
            <a:spLocks noChangeArrowheads="1"/>
          </p:cNvSpPr>
          <p:nvPr/>
        </p:nvSpPr>
        <p:spPr bwMode="auto">
          <a:xfrm>
            <a:off x="7273925" y="977900"/>
            <a:ext cx="3937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P</a:t>
            </a:r>
          </a:p>
        </p:txBody>
      </p:sp>
      <p:sp>
        <p:nvSpPr>
          <p:cNvPr id="131082" name="ZoneTexte 74"/>
          <p:cNvSpPr txBox="1">
            <a:spLocks noChangeArrowheads="1"/>
          </p:cNvSpPr>
          <p:nvPr/>
        </p:nvSpPr>
        <p:spPr bwMode="auto">
          <a:xfrm>
            <a:off x="6626225" y="981075"/>
            <a:ext cx="5318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M</a:t>
            </a:r>
          </a:p>
        </p:txBody>
      </p:sp>
      <p:sp>
        <p:nvSpPr>
          <p:cNvPr id="131083" name="Text Box 47"/>
          <p:cNvSpPr txBox="1">
            <a:spLocks noChangeArrowheads="1"/>
          </p:cNvSpPr>
          <p:nvPr/>
        </p:nvSpPr>
        <p:spPr bwMode="auto">
          <a:xfrm>
            <a:off x="4067175" y="4497388"/>
            <a:ext cx="28384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2x20 000 gènes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100 000 fonctions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Chaque gène code pour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une ou plusieurs fonctions</a:t>
            </a:r>
          </a:p>
        </p:txBody>
      </p:sp>
      <p:pic>
        <p:nvPicPr>
          <p:cNvPr id="131084" name="Picture 3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5" name="Picture 49" descr="Logo_DRO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4"/>
          <p:cNvSpPr>
            <a:spLocks noChangeArrowheads="1"/>
          </p:cNvSpPr>
          <p:nvPr/>
        </p:nvSpPr>
        <p:spPr bwMode="auto">
          <a:xfrm>
            <a:off x="1905000" y="0"/>
            <a:ext cx="6477000" cy="8382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latin typeface="Calibri" panose="020F0502020204030204" pitchFamily="34" charset="0"/>
              </a:rPr>
              <a:t>Dosage génique</a:t>
            </a:r>
          </a:p>
        </p:txBody>
      </p:sp>
      <p:pic>
        <p:nvPicPr>
          <p:cNvPr id="132099" name="Picture 3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0" name="Picture 49" descr="Logo_DRO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1052513"/>
            <a:ext cx="7850187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22" name="Groupe 1"/>
          <p:cNvGrpSpPr>
            <a:grpSpLocks/>
          </p:cNvGrpSpPr>
          <p:nvPr/>
        </p:nvGrpSpPr>
        <p:grpSpPr bwMode="auto">
          <a:xfrm>
            <a:off x="71438" y="1857375"/>
            <a:ext cx="5572125" cy="571500"/>
            <a:chOff x="71406" y="1357298"/>
            <a:chExt cx="5572164" cy="571504"/>
          </a:xfrm>
        </p:grpSpPr>
        <p:sp>
          <p:nvSpPr>
            <p:cNvPr id="3" name="Ellipse 2"/>
            <p:cNvSpPr/>
            <p:nvPr/>
          </p:nvSpPr>
          <p:spPr>
            <a:xfrm>
              <a:off x="71406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" name="Ellipse 3"/>
            <p:cNvSpPr/>
            <p:nvPr/>
          </p:nvSpPr>
          <p:spPr>
            <a:xfrm>
              <a:off x="61909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1166789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6" name="Ellipse 5"/>
            <p:cNvSpPr/>
            <p:nvPr/>
          </p:nvSpPr>
          <p:spPr>
            <a:xfrm>
              <a:off x="1714479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" name="Ellipse 6"/>
            <p:cNvSpPr/>
            <p:nvPr/>
          </p:nvSpPr>
          <p:spPr>
            <a:xfrm>
              <a:off x="2262171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2809862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3357554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3905245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4452937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500062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33123" name="Groupe 12"/>
          <p:cNvGrpSpPr>
            <a:grpSpLocks/>
          </p:cNvGrpSpPr>
          <p:nvPr/>
        </p:nvGrpSpPr>
        <p:grpSpPr bwMode="auto">
          <a:xfrm>
            <a:off x="1000125" y="2844800"/>
            <a:ext cx="2071688" cy="2298700"/>
            <a:chOff x="1000100" y="2345172"/>
            <a:chExt cx="2071702" cy="2298274"/>
          </a:xfrm>
        </p:grpSpPr>
        <p:cxnSp>
          <p:nvCxnSpPr>
            <p:cNvPr id="14" name="Connecteur droit 13"/>
            <p:cNvCxnSpPr>
              <a:stCxn id="6" idx="3"/>
            </p:cNvCxnSpPr>
            <p:nvPr/>
          </p:nvCxnSpPr>
          <p:spPr>
            <a:xfrm rot="5400000">
              <a:off x="790680" y="2697468"/>
              <a:ext cx="1369759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>
              <a:stCxn id="6" idx="5"/>
            </p:cNvCxnSpPr>
            <p:nvPr/>
          </p:nvCxnSpPr>
          <p:spPr>
            <a:xfrm rot="16200000" flipH="1">
              <a:off x="1911463" y="2697468"/>
              <a:ext cx="1369759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lipse 15"/>
            <p:cNvSpPr/>
            <p:nvPr/>
          </p:nvSpPr>
          <p:spPr>
            <a:xfrm>
              <a:off x="1000100" y="2714991"/>
              <a:ext cx="2071702" cy="19284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1428728" y="3214961"/>
              <a:ext cx="1214446" cy="9999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33124" name="Groupe 17"/>
          <p:cNvGrpSpPr>
            <a:grpSpLocks/>
          </p:cNvGrpSpPr>
          <p:nvPr/>
        </p:nvGrpSpPr>
        <p:grpSpPr bwMode="auto">
          <a:xfrm>
            <a:off x="1571625" y="3919538"/>
            <a:ext cx="1116013" cy="581025"/>
            <a:chOff x="1571604" y="3419476"/>
            <a:chExt cx="1116169" cy="581028"/>
          </a:xfrm>
        </p:grpSpPr>
        <p:sp>
          <p:nvSpPr>
            <p:cNvPr id="19" name="Forme libre 18"/>
            <p:cNvSpPr/>
            <p:nvPr/>
          </p:nvSpPr>
          <p:spPr>
            <a:xfrm>
              <a:off x="1571604" y="3481388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1724025" y="3603627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1876447" y="3725865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1655754" y="3419476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1584306" y="3848103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1584306" y="3663952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1655754" y="3541714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1655754" y="3786190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33125" name="ZoneTexte 35"/>
          <p:cNvSpPr txBox="1">
            <a:spLocks noChangeArrowheads="1"/>
          </p:cNvSpPr>
          <p:nvPr/>
        </p:nvSpPr>
        <p:spPr bwMode="auto">
          <a:xfrm>
            <a:off x="3214688" y="4071938"/>
            <a:ext cx="887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5400">
                <a:latin typeface="Calibri" panose="020F0502020204030204" pitchFamily="34" charset="0"/>
              </a:rPr>
              <a:t>46</a:t>
            </a:r>
          </a:p>
        </p:txBody>
      </p:sp>
      <p:sp>
        <p:nvSpPr>
          <p:cNvPr id="133126" name="Rectangle 14"/>
          <p:cNvSpPr>
            <a:spLocks noChangeArrowheads="1"/>
          </p:cNvSpPr>
          <p:nvPr/>
        </p:nvSpPr>
        <p:spPr bwMode="auto">
          <a:xfrm>
            <a:off x="1905000" y="0"/>
            <a:ext cx="6477000" cy="8382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latin typeface="Calibri" panose="020F0502020204030204" pitchFamily="34" charset="0"/>
              </a:rPr>
              <a:t>Gènes dominant</a:t>
            </a:r>
          </a:p>
        </p:txBody>
      </p:sp>
      <p:sp>
        <p:nvSpPr>
          <p:cNvPr id="133127" name="Line 8"/>
          <p:cNvSpPr>
            <a:spLocks noChangeShapeType="1"/>
          </p:cNvSpPr>
          <p:nvPr/>
        </p:nvSpPr>
        <p:spPr bwMode="auto">
          <a:xfrm>
            <a:off x="4000500" y="2913063"/>
            <a:ext cx="41052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128" name="Rectangle 9"/>
          <p:cNvSpPr>
            <a:spLocks noChangeArrowheads="1"/>
          </p:cNvSpPr>
          <p:nvPr/>
        </p:nvSpPr>
        <p:spPr bwMode="auto">
          <a:xfrm>
            <a:off x="4365625" y="2786063"/>
            <a:ext cx="285750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33129" name="Rectangle 10"/>
          <p:cNvSpPr>
            <a:spLocks noChangeArrowheads="1"/>
          </p:cNvSpPr>
          <p:nvPr/>
        </p:nvSpPr>
        <p:spPr bwMode="auto">
          <a:xfrm>
            <a:off x="4854575" y="2786063"/>
            <a:ext cx="284163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33130" name="Rectangle 11"/>
          <p:cNvSpPr>
            <a:spLocks noChangeArrowheads="1"/>
          </p:cNvSpPr>
          <p:nvPr/>
        </p:nvSpPr>
        <p:spPr bwMode="auto">
          <a:xfrm>
            <a:off x="5341938" y="2786063"/>
            <a:ext cx="284162" cy="319087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33131" name="Rectangle 12"/>
          <p:cNvSpPr>
            <a:spLocks noChangeArrowheads="1"/>
          </p:cNvSpPr>
          <p:nvPr/>
        </p:nvSpPr>
        <p:spPr bwMode="auto">
          <a:xfrm>
            <a:off x="5829300" y="2786063"/>
            <a:ext cx="284163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33132" name="Rectangle 13"/>
          <p:cNvSpPr>
            <a:spLocks noChangeArrowheads="1"/>
          </p:cNvSpPr>
          <p:nvPr/>
        </p:nvSpPr>
        <p:spPr bwMode="auto">
          <a:xfrm>
            <a:off x="6399213" y="2786063"/>
            <a:ext cx="284162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33133" name="Rectangle 14"/>
          <p:cNvSpPr>
            <a:spLocks noChangeArrowheads="1"/>
          </p:cNvSpPr>
          <p:nvPr/>
        </p:nvSpPr>
        <p:spPr bwMode="auto">
          <a:xfrm>
            <a:off x="7048500" y="2786063"/>
            <a:ext cx="285750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33134" name="Line 8"/>
          <p:cNvSpPr>
            <a:spLocks noChangeShapeType="1"/>
          </p:cNvSpPr>
          <p:nvPr/>
        </p:nvSpPr>
        <p:spPr bwMode="auto">
          <a:xfrm>
            <a:off x="4000500" y="3522663"/>
            <a:ext cx="41052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135" name="Rectangle 9"/>
          <p:cNvSpPr>
            <a:spLocks noChangeArrowheads="1"/>
          </p:cNvSpPr>
          <p:nvPr/>
        </p:nvSpPr>
        <p:spPr bwMode="auto">
          <a:xfrm>
            <a:off x="4365625" y="3395663"/>
            <a:ext cx="285750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33136" name="Rectangle 10"/>
          <p:cNvSpPr>
            <a:spLocks noChangeArrowheads="1"/>
          </p:cNvSpPr>
          <p:nvPr/>
        </p:nvSpPr>
        <p:spPr bwMode="auto">
          <a:xfrm>
            <a:off x="4854575" y="3395663"/>
            <a:ext cx="284163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33137" name="Rectangle 11"/>
          <p:cNvSpPr>
            <a:spLocks noChangeArrowheads="1"/>
          </p:cNvSpPr>
          <p:nvPr/>
        </p:nvSpPr>
        <p:spPr bwMode="auto">
          <a:xfrm>
            <a:off x="5341938" y="3395663"/>
            <a:ext cx="284162" cy="319087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33138" name="Rectangle 12"/>
          <p:cNvSpPr>
            <a:spLocks noChangeArrowheads="1"/>
          </p:cNvSpPr>
          <p:nvPr/>
        </p:nvSpPr>
        <p:spPr bwMode="auto">
          <a:xfrm>
            <a:off x="5829300" y="3395663"/>
            <a:ext cx="284163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33139" name="Rectangle 13"/>
          <p:cNvSpPr>
            <a:spLocks noChangeArrowheads="1"/>
          </p:cNvSpPr>
          <p:nvPr/>
        </p:nvSpPr>
        <p:spPr bwMode="auto">
          <a:xfrm>
            <a:off x="6399213" y="3395663"/>
            <a:ext cx="284162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33140" name="Rectangle 14"/>
          <p:cNvSpPr>
            <a:spLocks noChangeArrowheads="1"/>
          </p:cNvSpPr>
          <p:nvPr/>
        </p:nvSpPr>
        <p:spPr bwMode="auto">
          <a:xfrm>
            <a:off x="7048500" y="3395663"/>
            <a:ext cx="285750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33141" name="ZoneTexte 73"/>
          <p:cNvSpPr txBox="1">
            <a:spLocks noChangeArrowheads="1"/>
          </p:cNvSpPr>
          <p:nvPr/>
        </p:nvSpPr>
        <p:spPr bwMode="auto">
          <a:xfrm>
            <a:off x="3571875" y="2643188"/>
            <a:ext cx="396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P</a:t>
            </a:r>
          </a:p>
        </p:txBody>
      </p:sp>
      <p:sp>
        <p:nvSpPr>
          <p:cNvPr id="133142" name="ZoneTexte 74"/>
          <p:cNvSpPr txBox="1">
            <a:spLocks noChangeArrowheads="1"/>
          </p:cNvSpPr>
          <p:nvPr/>
        </p:nvSpPr>
        <p:spPr bwMode="auto">
          <a:xfrm>
            <a:off x="3571875" y="3201988"/>
            <a:ext cx="534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M</a:t>
            </a:r>
          </a:p>
        </p:txBody>
      </p:sp>
      <p:sp>
        <p:nvSpPr>
          <p:cNvPr id="133143" name="ZoneTexte 49"/>
          <p:cNvSpPr txBox="1">
            <a:spLocks noChangeArrowheads="1"/>
          </p:cNvSpPr>
          <p:nvPr/>
        </p:nvSpPr>
        <p:spPr bwMode="auto">
          <a:xfrm>
            <a:off x="4929188" y="3773488"/>
            <a:ext cx="1195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100 %</a:t>
            </a:r>
          </a:p>
        </p:txBody>
      </p:sp>
      <p:pic>
        <p:nvPicPr>
          <p:cNvPr id="133144" name="Picture 3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5" name="Picture 47" descr="Logo_DRO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0" y="1447800"/>
            <a:ext cx="5715000" cy="3581400"/>
          </a:xfrm>
          <a:gradFill rotWithShape="0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extLst>
            <a:ext uri="{91240B29-F687-4F45-9708-019B960494DF}">
              <a14:hiddenLine xmlns:a14="http://schemas.microsoft.com/office/drawing/2010/main" w="2857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altLang="fr-FR" sz="3200" smtClean="0">
                <a:solidFill>
                  <a:schemeClr val="tx1"/>
                </a:solidFill>
              </a:rPr>
              <a:t>Maladies humaine </a:t>
            </a:r>
            <a:br>
              <a:rPr lang="fr-FR" altLang="fr-FR" sz="3200" smtClean="0">
                <a:solidFill>
                  <a:schemeClr val="tx1"/>
                </a:solidFill>
              </a:rPr>
            </a:br>
            <a:r>
              <a:rPr lang="fr-FR" altLang="fr-FR" sz="3200" smtClean="0">
                <a:solidFill>
                  <a:schemeClr val="tx1"/>
                </a:solidFill>
              </a:rPr>
              <a:t>dominante</a:t>
            </a:r>
            <a:br>
              <a:rPr lang="fr-FR" altLang="fr-FR" sz="3200" smtClean="0">
                <a:solidFill>
                  <a:schemeClr val="tx1"/>
                </a:solidFill>
              </a:rPr>
            </a:br>
            <a:r>
              <a:rPr lang="fr-FR" altLang="fr-FR" sz="3200" smtClean="0">
                <a:solidFill>
                  <a:schemeClr val="tx1"/>
                </a:solidFill>
              </a:rPr>
              <a:t>récessive</a:t>
            </a:r>
            <a:br>
              <a:rPr lang="fr-FR" altLang="fr-FR" sz="3200" smtClean="0">
                <a:solidFill>
                  <a:schemeClr val="tx1"/>
                </a:solidFill>
              </a:rPr>
            </a:br>
            <a:r>
              <a:rPr lang="fr-FR" altLang="fr-FR" sz="3200" smtClean="0">
                <a:solidFill>
                  <a:schemeClr val="tx1"/>
                </a:solidFill>
              </a:rPr>
              <a:t>lié au chromosome X</a:t>
            </a:r>
          </a:p>
        </p:txBody>
      </p:sp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2098675" y="5178425"/>
            <a:ext cx="48895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Professeur David Geneviève, PU-PH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Génétique Médicale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Centre de Référence Anomalies du Développement</a:t>
            </a:r>
          </a:p>
        </p:txBody>
      </p:sp>
      <p:pic>
        <p:nvPicPr>
          <p:cNvPr id="134148" name="Picture 4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0"/>
            <a:ext cx="10763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9" name="Picture 5" descr="logo CHRU 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70" name="Groupe 1"/>
          <p:cNvGrpSpPr>
            <a:grpSpLocks/>
          </p:cNvGrpSpPr>
          <p:nvPr/>
        </p:nvGrpSpPr>
        <p:grpSpPr bwMode="auto">
          <a:xfrm>
            <a:off x="71438" y="1857375"/>
            <a:ext cx="5572125" cy="571500"/>
            <a:chOff x="71406" y="1357298"/>
            <a:chExt cx="5572164" cy="571504"/>
          </a:xfrm>
        </p:grpSpPr>
        <p:sp>
          <p:nvSpPr>
            <p:cNvPr id="3" name="Ellipse 2"/>
            <p:cNvSpPr/>
            <p:nvPr/>
          </p:nvSpPr>
          <p:spPr>
            <a:xfrm>
              <a:off x="71406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" name="Ellipse 3"/>
            <p:cNvSpPr/>
            <p:nvPr/>
          </p:nvSpPr>
          <p:spPr>
            <a:xfrm>
              <a:off x="61909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1166789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6" name="Ellipse 5"/>
            <p:cNvSpPr/>
            <p:nvPr/>
          </p:nvSpPr>
          <p:spPr>
            <a:xfrm>
              <a:off x="1714479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" name="Ellipse 6"/>
            <p:cNvSpPr/>
            <p:nvPr/>
          </p:nvSpPr>
          <p:spPr>
            <a:xfrm>
              <a:off x="2262171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2809862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3357554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3905245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4452937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500062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35171" name="Groupe 12"/>
          <p:cNvGrpSpPr>
            <a:grpSpLocks/>
          </p:cNvGrpSpPr>
          <p:nvPr/>
        </p:nvGrpSpPr>
        <p:grpSpPr bwMode="auto">
          <a:xfrm>
            <a:off x="1000125" y="2844800"/>
            <a:ext cx="2071688" cy="2298700"/>
            <a:chOff x="1000100" y="2345172"/>
            <a:chExt cx="2071702" cy="2298274"/>
          </a:xfrm>
        </p:grpSpPr>
        <p:cxnSp>
          <p:nvCxnSpPr>
            <p:cNvPr id="14" name="Connecteur droit 13"/>
            <p:cNvCxnSpPr>
              <a:stCxn id="6" idx="3"/>
            </p:cNvCxnSpPr>
            <p:nvPr/>
          </p:nvCxnSpPr>
          <p:spPr>
            <a:xfrm rot="5400000">
              <a:off x="790680" y="2697468"/>
              <a:ext cx="1369759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>
              <a:stCxn id="6" idx="5"/>
            </p:cNvCxnSpPr>
            <p:nvPr/>
          </p:nvCxnSpPr>
          <p:spPr>
            <a:xfrm rot="16200000" flipH="1">
              <a:off x="1911463" y="2697468"/>
              <a:ext cx="1369759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lipse 15"/>
            <p:cNvSpPr/>
            <p:nvPr/>
          </p:nvSpPr>
          <p:spPr>
            <a:xfrm>
              <a:off x="1000100" y="2714991"/>
              <a:ext cx="2071702" cy="19284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1428728" y="3214961"/>
              <a:ext cx="1214446" cy="9999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35172" name="Groupe 17"/>
          <p:cNvGrpSpPr>
            <a:grpSpLocks/>
          </p:cNvGrpSpPr>
          <p:nvPr/>
        </p:nvGrpSpPr>
        <p:grpSpPr bwMode="auto">
          <a:xfrm>
            <a:off x="1571625" y="3919538"/>
            <a:ext cx="1116013" cy="581025"/>
            <a:chOff x="1571604" y="3419476"/>
            <a:chExt cx="1116169" cy="581028"/>
          </a:xfrm>
        </p:grpSpPr>
        <p:sp>
          <p:nvSpPr>
            <p:cNvPr id="19" name="Forme libre 18"/>
            <p:cNvSpPr/>
            <p:nvPr/>
          </p:nvSpPr>
          <p:spPr>
            <a:xfrm>
              <a:off x="1571604" y="3481388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1724025" y="3603627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1876447" y="3725865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1655754" y="3419476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1584306" y="3848103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1584306" y="3663952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1655754" y="3541714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1655754" y="3786190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35173" name="ZoneTexte 35"/>
          <p:cNvSpPr txBox="1">
            <a:spLocks noChangeArrowheads="1"/>
          </p:cNvSpPr>
          <p:nvPr/>
        </p:nvSpPr>
        <p:spPr bwMode="auto">
          <a:xfrm>
            <a:off x="3214688" y="4071938"/>
            <a:ext cx="887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5400">
                <a:latin typeface="Calibri" panose="020F0502020204030204" pitchFamily="34" charset="0"/>
              </a:rPr>
              <a:t>46</a:t>
            </a:r>
          </a:p>
        </p:txBody>
      </p:sp>
      <p:sp>
        <p:nvSpPr>
          <p:cNvPr id="135174" name="Rectangle 14"/>
          <p:cNvSpPr>
            <a:spLocks noChangeArrowheads="1"/>
          </p:cNvSpPr>
          <p:nvPr/>
        </p:nvSpPr>
        <p:spPr bwMode="auto">
          <a:xfrm>
            <a:off x="1905000" y="0"/>
            <a:ext cx="6477000" cy="8382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Gène « dominant »</a:t>
            </a:r>
          </a:p>
        </p:txBody>
      </p:sp>
      <p:sp>
        <p:nvSpPr>
          <p:cNvPr id="135175" name="Line 8"/>
          <p:cNvSpPr>
            <a:spLocks noChangeShapeType="1"/>
          </p:cNvSpPr>
          <p:nvPr/>
        </p:nvSpPr>
        <p:spPr bwMode="auto">
          <a:xfrm>
            <a:off x="4000500" y="2913063"/>
            <a:ext cx="41052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5176" name="Rectangle 9"/>
          <p:cNvSpPr>
            <a:spLocks noChangeArrowheads="1"/>
          </p:cNvSpPr>
          <p:nvPr/>
        </p:nvSpPr>
        <p:spPr bwMode="auto">
          <a:xfrm>
            <a:off x="4365625" y="2786063"/>
            <a:ext cx="285750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35177" name="Rectangle 10"/>
          <p:cNvSpPr>
            <a:spLocks noChangeArrowheads="1"/>
          </p:cNvSpPr>
          <p:nvPr/>
        </p:nvSpPr>
        <p:spPr bwMode="auto">
          <a:xfrm>
            <a:off x="4854575" y="2786063"/>
            <a:ext cx="284163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35178" name="Rectangle 11"/>
          <p:cNvSpPr>
            <a:spLocks noChangeArrowheads="1"/>
          </p:cNvSpPr>
          <p:nvPr/>
        </p:nvSpPr>
        <p:spPr bwMode="auto">
          <a:xfrm>
            <a:off x="5341938" y="2786063"/>
            <a:ext cx="284162" cy="319087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35179" name="Rectangle 12"/>
          <p:cNvSpPr>
            <a:spLocks noChangeArrowheads="1"/>
          </p:cNvSpPr>
          <p:nvPr/>
        </p:nvSpPr>
        <p:spPr bwMode="auto">
          <a:xfrm>
            <a:off x="5829300" y="2786063"/>
            <a:ext cx="284163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35180" name="Rectangle 13"/>
          <p:cNvSpPr>
            <a:spLocks noChangeArrowheads="1"/>
          </p:cNvSpPr>
          <p:nvPr/>
        </p:nvSpPr>
        <p:spPr bwMode="auto">
          <a:xfrm>
            <a:off x="6399213" y="2786063"/>
            <a:ext cx="284162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35181" name="Rectangle 14"/>
          <p:cNvSpPr>
            <a:spLocks noChangeArrowheads="1"/>
          </p:cNvSpPr>
          <p:nvPr/>
        </p:nvSpPr>
        <p:spPr bwMode="auto">
          <a:xfrm>
            <a:off x="7048500" y="2786063"/>
            <a:ext cx="285750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35182" name="Line 8"/>
          <p:cNvSpPr>
            <a:spLocks noChangeShapeType="1"/>
          </p:cNvSpPr>
          <p:nvPr/>
        </p:nvSpPr>
        <p:spPr bwMode="auto">
          <a:xfrm>
            <a:off x="4000500" y="3522663"/>
            <a:ext cx="41052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5183" name="Rectangle 9"/>
          <p:cNvSpPr>
            <a:spLocks noChangeArrowheads="1"/>
          </p:cNvSpPr>
          <p:nvPr/>
        </p:nvSpPr>
        <p:spPr bwMode="auto">
          <a:xfrm>
            <a:off x="4365625" y="3395663"/>
            <a:ext cx="285750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35184" name="Rectangle 10"/>
          <p:cNvSpPr>
            <a:spLocks noChangeArrowheads="1"/>
          </p:cNvSpPr>
          <p:nvPr/>
        </p:nvSpPr>
        <p:spPr bwMode="auto">
          <a:xfrm>
            <a:off x="4854575" y="3395663"/>
            <a:ext cx="284163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70" name="Rectangle 11"/>
          <p:cNvSpPr>
            <a:spLocks noChangeArrowheads="1"/>
          </p:cNvSpPr>
          <p:nvPr/>
        </p:nvSpPr>
        <p:spPr bwMode="auto">
          <a:xfrm>
            <a:off x="5341938" y="3395663"/>
            <a:ext cx="284162" cy="319087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</a:endParaRPr>
          </a:p>
        </p:txBody>
      </p:sp>
      <p:sp>
        <p:nvSpPr>
          <p:cNvPr id="135186" name="Rectangle 12"/>
          <p:cNvSpPr>
            <a:spLocks noChangeArrowheads="1"/>
          </p:cNvSpPr>
          <p:nvPr/>
        </p:nvSpPr>
        <p:spPr bwMode="auto">
          <a:xfrm>
            <a:off x="5829300" y="3395663"/>
            <a:ext cx="284163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35187" name="Rectangle 13"/>
          <p:cNvSpPr>
            <a:spLocks noChangeArrowheads="1"/>
          </p:cNvSpPr>
          <p:nvPr/>
        </p:nvSpPr>
        <p:spPr bwMode="auto">
          <a:xfrm>
            <a:off x="6399213" y="3395663"/>
            <a:ext cx="284162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35188" name="Rectangle 14"/>
          <p:cNvSpPr>
            <a:spLocks noChangeArrowheads="1"/>
          </p:cNvSpPr>
          <p:nvPr/>
        </p:nvSpPr>
        <p:spPr bwMode="auto">
          <a:xfrm>
            <a:off x="7048500" y="3395663"/>
            <a:ext cx="285750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35189" name="ZoneTexte 73"/>
          <p:cNvSpPr txBox="1">
            <a:spLocks noChangeArrowheads="1"/>
          </p:cNvSpPr>
          <p:nvPr/>
        </p:nvSpPr>
        <p:spPr bwMode="auto">
          <a:xfrm>
            <a:off x="3571875" y="2643188"/>
            <a:ext cx="396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P</a:t>
            </a:r>
          </a:p>
        </p:txBody>
      </p:sp>
      <p:sp>
        <p:nvSpPr>
          <p:cNvPr id="135190" name="ZoneTexte 74"/>
          <p:cNvSpPr txBox="1">
            <a:spLocks noChangeArrowheads="1"/>
          </p:cNvSpPr>
          <p:nvPr/>
        </p:nvSpPr>
        <p:spPr bwMode="auto">
          <a:xfrm>
            <a:off x="3571875" y="3201988"/>
            <a:ext cx="534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M</a:t>
            </a:r>
          </a:p>
        </p:txBody>
      </p:sp>
      <p:sp>
        <p:nvSpPr>
          <p:cNvPr id="135191" name="ZoneTexte 49"/>
          <p:cNvSpPr txBox="1">
            <a:spLocks noChangeArrowheads="1"/>
          </p:cNvSpPr>
          <p:nvPr/>
        </p:nvSpPr>
        <p:spPr bwMode="auto">
          <a:xfrm>
            <a:off x="4929188" y="3773488"/>
            <a:ext cx="1195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100 %</a:t>
            </a:r>
          </a:p>
        </p:txBody>
      </p:sp>
      <p:cxnSp>
        <p:nvCxnSpPr>
          <p:cNvPr id="54" name="Connecteur droit 53"/>
          <p:cNvCxnSpPr/>
          <p:nvPr/>
        </p:nvCxnSpPr>
        <p:spPr>
          <a:xfrm flipV="1">
            <a:off x="4857750" y="3857625"/>
            <a:ext cx="1071563" cy="571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193" name="ZoneTexte 54"/>
          <p:cNvSpPr txBox="1">
            <a:spLocks noChangeArrowheads="1"/>
          </p:cNvSpPr>
          <p:nvPr/>
        </p:nvSpPr>
        <p:spPr bwMode="auto">
          <a:xfrm>
            <a:off x="5013325" y="4273550"/>
            <a:ext cx="987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FF0000"/>
                </a:solidFill>
                <a:latin typeface="Calibri" panose="020F0502020204030204" pitchFamily="34" charset="0"/>
              </a:rPr>
              <a:t>50 %</a:t>
            </a:r>
          </a:p>
        </p:txBody>
      </p:sp>
      <p:sp>
        <p:nvSpPr>
          <p:cNvPr id="135194" name="ZoneTexte 55"/>
          <p:cNvSpPr txBox="1">
            <a:spLocks noChangeArrowheads="1"/>
          </p:cNvSpPr>
          <p:nvPr/>
        </p:nvSpPr>
        <p:spPr bwMode="auto">
          <a:xfrm>
            <a:off x="3429000" y="5059363"/>
            <a:ext cx="5189538" cy="5794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Maladie génétique dominante</a:t>
            </a:r>
          </a:p>
        </p:txBody>
      </p:sp>
      <p:pic>
        <p:nvPicPr>
          <p:cNvPr id="135195" name="Picture 3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96" name="Picture 50" descr="Logo_DRO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4"/>
          <p:cNvSpPr>
            <a:spLocks noChangeArrowheads="1"/>
          </p:cNvSpPr>
          <p:nvPr/>
        </p:nvSpPr>
        <p:spPr bwMode="auto">
          <a:xfrm>
            <a:off x="1905000" y="0"/>
            <a:ext cx="6477000" cy="8382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Pathologie dominante</a:t>
            </a:r>
          </a:p>
        </p:txBody>
      </p:sp>
      <p:pic>
        <p:nvPicPr>
          <p:cNvPr id="136195" name="Picture 3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6" name="Picture 51" descr="Logo_DRO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Picture 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1341438"/>
            <a:ext cx="7986712" cy="514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18" name="Groupe 1"/>
          <p:cNvGrpSpPr>
            <a:grpSpLocks/>
          </p:cNvGrpSpPr>
          <p:nvPr/>
        </p:nvGrpSpPr>
        <p:grpSpPr bwMode="auto">
          <a:xfrm>
            <a:off x="71438" y="1143000"/>
            <a:ext cx="5572125" cy="571500"/>
            <a:chOff x="71406" y="1357298"/>
            <a:chExt cx="5572164" cy="571504"/>
          </a:xfrm>
        </p:grpSpPr>
        <p:sp>
          <p:nvSpPr>
            <p:cNvPr id="3" name="Ellipse 2"/>
            <p:cNvSpPr/>
            <p:nvPr/>
          </p:nvSpPr>
          <p:spPr>
            <a:xfrm>
              <a:off x="71406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" name="Ellipse 3"/>
            <p:cNvSpPr/>
            <p:nvPr/>
          </p:nvSpPr>
          <p:spPr>
            <a:xfrm>
              <a:off x="61909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1166789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6" name="Ellipse 5"/>
            <p:cNvSpPr/>
            <p:nvPr/>
          </p:nvSpPr>
          <p:spPr>
            <a:xfrm>
              <a:off x="1714479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" name="Ellipse 6"/>
            <p:cNvSpPr/>
            <p:nvPr/>
          </p:nvSpPr>
          <p:spPr>
            <a:xfrm>
              <a:off x="2262171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2809862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3357554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3905245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4452937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500062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37219" name="Groupe 12"/>
          <p:cNvGrpSpPr>
            <a:grpSpLocks/>
          </p:cNvGrpSpPr>
          <p:nvPr/>
        </p:nvGrpSpPr>
        <p:grpSpPr bwMode="auto">
          <a:xfrm>
            <a:off x="1000125" y="1416050"/>
            <a:ext cx="2071688" cy="3013075"/>
            <a:chOff x="1000100" y="1630792"/>
            <a:chExt cx="2071702" cy="3012654"/>
          </a:xfrm>
        </p:grpSpPr>
        <p:cxnSp>
          <p:nvCxnSpPr>
            <p:cNvPr id="14" name="Connecteur droit 13"/>
            <p:cNvCxnSpPr>
              <a:stCxn id="6" idx="3"/>
            </p:cNvCxnSpPr>
            <p:nvPr/>
          </p:nvCxnSpPr>
          <p:spPr>
            <a:xfrm rot="5400000">
              <a:off x="790649" y="1983119"/>
              <a:ext cx="1369822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>
              <a:stCxn id="6" idx="5"/>
            </p:cNvCxnSpPr>
            <p:nvPr/>
          </p:nvCxnSpPr>
          <p:spPr>
            <a:xfrm rot="16200000" flipH="1">
              <a:off x="1911431" y="1983119"/>
              <a:ext cx="1369822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lipse 15"/>
            <p:cNvSpPr/>
            <p:nvPr/>
          </p:nvSpPr>
          <p:spPr>
            <a:xfrm>
              <a:off x="1000100" y="2714904"/>
              <a:ext cx="2071702" cy="19285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1428728" y="3214896"/>
              <a:ext cx="1214446" cy="9999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37220" name="Groupe 17"/>
          <p:cNvGrpSpPr>
            <a:grpSpLocks/>
          </p:cNvGrpSpPr>
          <p:nvPr/>
        </p:nvGrpSpPr>
        <p:grpSpPr bwMode="auto">
          <a:xfrm>
            <a:off x="1571625" y="3205163"/>
            <a:ext cx="1116013" cy="581025"/>
            <a:chOff x="1571604" y="3419476"/>
            <a:chExt cx="1116169" cy="581028"/>
          </a:xfrm>
        </p:grpSpPr>
        <p:sp>
          <p:nvSpPr>
            <p:cNvPr id="19" name="Forme libre 18"/>
            <p:cNvSpPr/>
            <p:nvPr/>
          </p:nvSpPr>
          <p:spPr>
            <a:xfrm>
              <a:off x="1571604" y="3481388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1724025" y="3603627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1876447" y="3725865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1655754" y="3419476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1584306" y="3848103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1584306" y="3663952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1655754" y="3541714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1655754" y="3786190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37221" name="ZoneTexte 26"/>
          <p:cNvSpPr txBox="1">
            <a:spLocks noChangeArrowheads="1"/>
          </p:cNvSpPr>
          <p:nvPr/>
        </p:nvSpPr>
        <p:spPr bwMode="auto">
          <a:xfrm>
            <a:off x="3643313" y="2643188"/>
            <a:ext cx="887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5400">
                <a:solidFill>
                  <a:srgbClr val="FF0000"/>
                </a:solidFill>
                <a:latin typeface="Calibri" panose="020F0502020204030204" pitchFamily="34" charset="0"/>
              </a:rPr>
              <a:t>46</a:t>
            </a:r>
          </a:p>
        </p:txBody>
      </p:sp>
      <p:sp>
        <p:nvSpPr>
          <p:cNvPr id="137222" name="ZoneTexte 27"/>
          <p:cNvSpPr txBox="1">
            <a:spLocks noChangeArrowheads="1"/>
          </p:cNvSpPr>
          <p:nvPr/>
        </p:nvSpPr>
        <p:spPr bwMode="auto">
          <a:xfrm>
            <a:off x="3143250" y="1933575"/>
            <a:ext cx="6016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rgbClr val="FF0000"/>
                </a:solidFill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37223" name="ZoneTexte 28"/>
          <p:cNvSpPr txBox="1">
            <a:spLocks noChangeArrowheads="1"/>
          </p:cNvSpPr>
          <p:nvPr/>
        </p:nvSpPr>
        <p:spPr bwMode="auto">
          <a:xfrm>
            <a:off x="4398963" y="1928813"/>
            <a:ext cx="601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37224" name="ZoneTexte 29"/>
          <p:cNvSpPr txBox="1">
            <a:spLocks noChangeArrowheads="1"/>
          </p:cNvSpPr>
          <p:nvPr/>
        </p:nvSpPr>
        <p:spPr bwMode="auto">
          <a:xfrm>
            <a:off x="5643563" y="2643188"/>
            <a:ext cx="885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5400">
                <a:latin typeface="Calibri" panose="020F0502020204030204" pitchFamily="34" charset="0"/>
              </a:rPr>
              <a:t>46</a:t>
            </a:r>
          </a:p>
        </p:txBody>
      </p:sp>
      <p:sp>
        <p:nvSpPr>
          <p:cNvPr id="137225" name="ZoneTexte 30"/>
          <p:cNvSpPr txBox="1">
            <a:spLocks noChangeArrowheads="1"/>
          </p:cNvSpPr>
          <p:nvPr/>
        </p:nvSpPr>
        <p:spPr bwMode="auto">
          <a:xfrm>
            <a:off x="5143500" y="1933575"/>
            <a:ext cx="6016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37226" name="ZoneTexte 31"/>
          <p:cNvSpPr txBox="1">
            <a:spLocks noChangeArrowheads="1"/>
          </p:cNvSpPr>
          <p:nvPr/>
        </p:nvSpPr>
        <p:spPr bwMode="auto">
          <a:xfrm>
            <a:off x="6399213" y="1928813"/>
            <a:ext cx="601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37227" name="ZoneTexte 32"/>
          <p:cNvSpPr txBox="1">
            <a:spLocks noChangeArrowheads="1"/>
          </p:cNvSpPr>
          <p:nvPr/>
        </p:nvSpPr>
        <p:spPr bwMode="auto">
          <a:xfrm>
            <a:off x="4143375" y="3702050"/>
            <a:ext cx="601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rgbClr val="FF0000"/>
                </a:solidFill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37228" name="ZoneTexte 33"/>
          <p:cNvSpPr txBox="1">
            <a:spLocks noChangeArrowheads="1"/>
          </p:cNvSpPr>
          <p:nvPr/>
        </p:nvSpPr>
        <p:spPr bwMode="auto">
          <a:xfrm>
            <a:off x="5399088" y="3695700"/>
            <a:ext cx="6016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37229" name="ZoneTexte 34"/>
          <p:cNvSpPr txBox="1">
            <a:spLocks noChangeArrowheads="1"/>
          </p:cNvSpPr>
          <p:nvPr/>
        </p:nvSpPr>
        <p:spPr bwMode="auto">
          <a:xfrm>
            <a:off x="4613275" y="4362450"/>
            <a:ext cx="8874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5400">
                <a:solidFill>
                  <a:srgbClr val="FF0000"/>
                </a:solidFill>
                <a:latin typeface="Calibri" panose="020F0502020204030204" pitchFamily="34" charset="0"/>
              </a:rPr>
              <a:t>46</a:t>
            </a:r>
          </a:p>
        </p:txBody>
      </p:sp>
      <p:sp>
        <p:nvSpPr>
          <p:cNvPr id="137230" name="ZoneTexte 35"/>
          <p:cNvSpPr txBox="1">
            <a:spLocks noChangeArrowheads="1"/>
          </p:cNvSpPr>
          <p:nvPr/>
        </p:nvSpPr>
        <p:spPr bwMode="auto">
          <a:xfrm>
            <a:off x="3071813" y="4357688"/>
            <a:ext cx="887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5400">
                <a:latin typeface="Calibri" panose="020F0502020204030204" pitchFamily="34" charset="0"/>
              </a:rPr>
              <a:t>46</a:t>
            </a:r>
          </a:p>
        </p:txBody>
      </p:sp>
      <p:sp>
        <p:nvSpPr>
          <p:cNvPr id="137231" name="ZoneTexte 36"/>
          <p:cNvSpPr txBox="1">
            <a:spLocks noChangeArrowheads="1"/>
          </p:cNvSpPr>
          <p:nvPr/>
        </p:nvSpPr>
        <p:spPr bwMode="auto">
          <a:xfrm>
            <a:off x="3541713" y="5273675"/>
            <a:ext cx="601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37232" name="ZoneTexte 37"/>
          <p:cNvSpPr txBox="1">
            <a:spLocks noChangeArrowheads="1"/>
          </p:cNvSpPr>
          <p:nvPr/>
        </p:nvSpPr>
        <p:spPr bwMode="auto">
          <a:xfrm>
            <a:off x="4286250" y="5267325"/>
            <a:ext cx="6016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rgbClr val="FF0000"/>
                </a:solidFill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37233" name="ZoneTexte 38"/>
          <p:cNvSpPr txBox="1">
            <a:spLocks noChangeArrowheads="1"/>
          </p:cNvSpPr>
          <p:nvPr/>
        </p:nvSpPr>
        <p:spPr bwMode="auto">
          <a:xfrm>
            <a:off x="3786188" y="5857875"/>
            <a:ext cx="8874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5400">
                <a:solidFill>
                  <a:srgbClr val="FF0000"/>
                </a:solidFill>
                <a:latin typeface="Calibri" panose="020F0502020204030204" pitchFamily="34" charset="0"/>
              </a:rPr>
              <a:t>46</a:t>
            </a:r>
          </a:p>
        </p:txBody>
      </p:sp>
      <p:cxnSp>
        <p:nvCxnSpPr>
          <p:cNvPr id="40" name="Connecteur droit avec flèche 39"/>
          <p:cNvCxnSpPr/>
          <p:nvPr/>
        </p:nvCxnSpPr>
        <p:spPr>
          <a:xfrm rot="16200000" flipH="1">
            <a:off x="3500437" y="2500313"/>
            <a:ext cx="428625" cy="285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rot="16200000" flipH="1">
            <a:off x="4000500" y="3429001"/>
            <a:ext cx="428625" cy="285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rot="16200000" flipH="1">
            <a:off x="5429250" y="2571751"/>
            <a:ext cx="428625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rot="16200000" flipH="1">
            <a:off x="4500562" y="4214813"/>
            <a:ext cx="428625" cy="285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rot="5400000">
            <a:off x="4286250" y="2571751"/>
            <a:ext cx="357187" cy="21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rot="5400000">
            <a:off x="6357938" y="2571750"/>
            <a:ext cx="357187" cy="214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 rot="5400000">
            <a:off x="5643563" y="3500437"/>
            <a:ext cx="357188" cy="214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 rot="5400000">
            <a:off x="5214938" y="4214812"/>
            <a:ext cx="357188" cy="214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 rot="5400000">
            <a:off x="4572000" y="5143501"/>
            <a:ext cx="357187" cy="2143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 rot="5400000">
            <a:off x="4286250" y="5715001"/>
            <a:ext cx="357187" cy="2143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7244" name="Rectangle 14"/>
          <p:cNvSpPr>
            <a:spLocks noChangeArrowheads="1"/>
          </p:cNvSpPr>
          <p:nvPr/>
        </p:nvSpPr>
        <p:spPr bwMode="auto">
          <a:xfrm>
            <a:off x="1905000" y="0"/>
            <a:ext cx="6477000" cy="8382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latin typeface="Calibri" panose="020F0502020204030204" pitchFamily="34" charset="0"/>
              </a:rPr>
              <a:t>L’ADN</a:t>
            </a:r>
          </a:p>
        </p:txBody>
      </p:sp>
      <p:pic>
        <p:nvPicPr>
          <p:cNvPr id="137245" name="Picture 3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46" name="Picture 52" descr="Logo_DRO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76400" y="1066800"/>
            <a:ext cx="5867400" cy="17526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altLang="fr-FR" sz="2800" smtClean="0"/>
              <a:t>Transmission verticale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altLang="fr-FR" sz="2800" smtClean="0"/>
              <a:t>Toutes les générations atteintes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altLang="fr-FR" sz="2800" smtClean="0"/>
              <a:t>50% de risque de transmission</a:t>
            </a:r>
          </a:p>
        </p:txBody>
      </p:sp>
      <p:grpSp>
        <p:nvGrpSpPr>
          <p:cNvPr id="138243" name="Group 3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38308" name="Rectangle 4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Maladie dominante rappel</a:t>
              </a:r>
            </a:p>
          </p:txBody>
        </p:sp>
        <p:pic>
          <p:nvPicPr>
            <p:cNvPr id="138309" name="Picture 5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310" name="Picture 6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8244" name="Rectangle 7"/>
          <p:cNvSpPr>
            <a:spLocks noChangeArrowheads="1"/>
          </p:cNvSpPr>
          <p:nvPr/>
        </p:nvSpPr>
        <p:spPr bwMode="auto">
          <a:xfrm>
            <a:off x="4046538" y="2706688"/>
            <a:ext cx="166687" cy="163512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45" name="Rectangle 8"/>
          <p:cNvSpPr>
            <a:spLocks noChangeArrowheads="1"/>
          </p:cNvSpPr>
          <p:nvPr/>
        </p:nvSpPr>
        <p:spPr bwMode="auto">
          <a:xfrm>
            <a:off x="4046538" y="2706688"/>
            <a:ext cx="166687" cy="163512"/>
          </a:xfrm>
          <a:prstGeom prst="rect">
            <a:avLst/>
          </a:prstGeom>
          <a:solidFill>
            <a:schemeClr val="tx1"/>
          </a:solidFill>
          <a:ln w="1588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46" name="Line 9"/>
          <p:cNvSpPr>
            <a:spLocks noChangeShapeType="1"/>
          </p:cNvSpPr>
          <p:nvPr/>
        </p:nvSpPr>
        <p:spPr bwMode="auto">
          <a:xfrm flipV="1">
            <a:off x="4005263" y="2667000"/>
            <a:ext cx="249237" cy="242888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47" name="Line 10"/>
          <p:cNvSpPr>
            <a:spLocks noChangeShapeType="1"/>
          </p:cNvSpPr>
          <p:nvPr/>
        </p:nvSpPr>
        <p:spPr bwMode="auto">
          <a:xfrm flipH="1">
            <a:off x="4206875" y="2787650"/>
            <a:ext cx="503238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48" name="Oval 11"/>
          <p:cNvSpPr>
            <a:spLocks noChangeArrowheads="1"/>
          </p:cNvSpPr>
          <p:nvPr/>
        </p:nvSpPr>
        <p:spPr bwMode="auto">
          <a:xfrm>
            <a:off x="4710113" y="2706688"/>
            <a:ext cx="168275" cy="163512"/>
          </a:xfrm>
          <a:prstGeom prst="ellips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49" name="Line 12"/>
          <p:cNvSpPr>
            <a:spLocks noChangeShapeType="1"/>
          </p:cNvSpPr>
          <p:nvPr/>
        </p:nvSpPr>
        <p:spPr bwMode="auto">
          <a:xfrm flipH="1">
            <a:off x="4206875" y="2787650"/>
            <a:ext cx="503238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50" name="Rectangle 13"/>
          <p:cNvSpPr>
            <a:spLocks noChangeArrowheads="1"/>
          </p:cNvSpPr>
          <p:nvPr/>
        </p:nvSpPr>
        <p:spPr bwMode="auto">
          <a:xfrm>
            <a:off x="1385888" y="3913188"/>
            <a:ext cx="166687" cy="163512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51" name="Freeform 14"/>
          <p:cNvSpPr>
            <a:spLocks/>
          </p:cNvSpPr>
          <p:nvPr/>
        </p:nvSpPr>
        <p:spPr bwMode="auto">
          <a:xfrm>
            <a:off x="1470025" y="2787650"/>
            <a:ext cx="2992438" cy="1125538"/>
          </a:xfrm>
          <a:custGeom>
            <a:avLst/>
            <a:gdLst>
              <a:gd name="T0" fmla="*/ 2147483646 w 5881"/>
              <a:gd name="T1" fmla="*/ 0 h 2349"/>
              <a:gd name="T2" fmla="*/ 2147483646 w 5881"/>
              <a:gd name="T3" fmla="*/ 2147483646 h 2349"/>
              <a:gd name="T4" fmla="*/ 0 w 5881"/>
              <a:gd name="T5" fmla="*/ 2147483646 h 2349"/>
              <a:gd name="T6" fmla="*/ 0 w 5881"/>
              <a:gd name="T7" fmla="*/ 2147483646 h 23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881" h="2349">
                <a:moveTo>
                  <a:pt x="5881" y="0"/>
                </a:moveTo>
                <a:lnTo>
                  <a:pt x="5881" y="1900"/>
                </a:lnTo>
                <a:lnTo>
                  <a:pt x="0" y="1900"/>
                </a:lnTo>
                <a:lnTo>
                  <a:pt x="0" y="2349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52" name="Line 15"/>
          <p:cNvSpPr>
            <a:spLocks noChangeShapeType="1"/>
          </p:cNvSpPr>
          <p:nvPr/>
        </p:nvSpPr>
        <p:spPr bwMode="auto">
          <a:xfrm flipH="1">
            <a:off x="1546225" y="3997325"/>
            <a:ext cx="5048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53" name="Oval 16"/>
          <p:cNvSpPr>
            <a:spLocks noChangeArrowheads="1"/>
          </p:cNvSpPr>
          <p:nvPr/>
        </p:nvSpPr>
        <p:spPr bwMode="auto">
          <a:xfrm>
            <a:off x="4378325" y="3913188"/>
            <a:ext cx="166688" cy="163512"/>
          </a:xfrm>
          <a:prstGeom prst="ellips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54" name="Oval 17"/>
          <p:cNvSpPr>
            <a:spLocks noChangeArrowheads="1"/>
          </p:cNvSpPr>
          <p:nvPr/>
        </p:nvSpPr>
        <p:spPr bwMode="auto">
          <a:xfrm>
            <a:off x="4378325" y="3913188"/>
            <a:ext cx="166688" cy="163512"/>
          </a:xfrm>
          <a:prstGeom prst="ellipse">
            <a:avLst/>
          </a:prstGeom>
          <a:solidFill>
            <a:schemeClr val="tx1"/>
          </a:solidFill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55" name="Freeform 18"/>
          <p:cNvSpPr>
            <a:spLocks/>
          </p:cNvSpPr>
          <p:nvPr/>
        </p:nvSpPr>
        <p:spPr bwMode="auto">
          <a:xfrm>
            <a:off x="4462463" y="2787650"/>
            <a:ext cx="0" cy="1125538"/>
          </a:xfrm>
          <a:custGeom>
            <a:avLst/>
            <a:gdLst>
              <a:gd name="T0" fmla="*/ 0 h 2349"/>
              <a:gd name="T1" fmla="*/ 2147483646 h 2349"/>
              <a:gd name="T2" fmla="*/ 2147483646 h 2349"/>
              <a:gd name="T3" fmla="*/ 2147483646 h 2349"/>
              <a:gd name="T4" fmla="*/ 0 60000 65536"/>
              <a:gd name="T5" fmla="*/ 0 60000 65536"/>
              <a:gd name="T6" fmla="*/ 0 60000 65536"/>
              <a:gd name="T7" fmla="*/ 0 60000 65536"/>
            </a:gdLst>
            <a:ahLst/>
            <a:cxnLst>
              <a:cxn ang="T4">
                <a:pos x="0" y="T0"/>
              </a:cxn>
              <a:cxn ang="T5">
                <a:pos x="0" y="T1"/>
              </a:cxn>
              <a:cxn ang="T6">
                <a:pos x="0" y="T2"/>
              </a:cxn>
              <a:cxn ang="T7">
                <a:pos x="0" y="T3"/>
              </a:cxn>
            </a:cxnLst>
            <a:rect l="0" t="0" r="r" b="b"/>
            <a:pathLst>
              <a:path h="2349">
                <a:moveTo>
                  <a:pt x="0" y="0"/>
                </a:moveTo>
                <a:lnTo>
                  <a:pt x="0" y="1900"/>
                </a:lnTo>
                <a:lnTo>
                  <a:pt x="0" y="2349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56" name="Line 19"/>
          <p:cNvSpPr>
            <a:spLocks noChangeShapeType="1"/>
          </p:cNvSpPr>
          <p:nvPr/>
        </p:nvSpPr>
        <p:spPr bwMode="auto">
          <a:xfrm flipH="1">
            <a:off x="3873500" y="3997325"/>
            <a:ext cx="5048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57" name="Oval 20"/>
          <p:cNvSpPr>
            <a:spLocks noChangeArrowheads="1"/>
          </p:cNvSpPr>
          <p:nvPr/>
        </p:nvSpPr>
        <p:spPr bwMode="auto">
          <a:xfrm>
            <a:off x="6040438" y="3913188"/>
            <a:ext cx="166687" cy="163512"/>
          </a:xfrm>
          <a:prstGeom prst="ellips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58" name="Freeform 21"/>
          <p:cNvSpPr>
            <a:spLocks/>
          </p:cNvSpPr>
          <p:nvPr/>
        </p:nvSpPr>
        <p:spPr bwMode="auto">
          <a:xfrm>
            <a:off x="4462463" y="2787650"/>
            <a:ext cx="1662112" cy="1125538"/>
          </a:xfrm>
          <a:custGeom>
            <a:avLst/>
            <a:gdLst>
              <a:gd name="T0" fmla="*/ 0 w 3269"/>
              <a:gd name="T1" fmla="*/ 0 h 2349"/>
              <a:gd name="T2" fmla="*/ 0 w 3269"/>
              <a:gd name="T3" fmla="*/ 2147483646 h 2349"/>
              <a:gd name="T4" fmla="*/ 2147483646 w 3269"/>
              <a:gd name="T5" fmla="*/ 2147483646 h 2349"/>
              <a:gd name="T6" fmla="*/ 2147483646 w 3269"/>
              <a:gd name="T7" fmla="*/ 2147483646 h 23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269" h="2349">
                <a:moveTo>
                  <a:pt x="0" y="0"/>
                </a:moveTo>
                <a:lnTo>
                  <a:pt x="0" y="1900"/>
                </a:lnTo>
                <a:lnTo>
                  <a:pt x="3269" y="1900"/>
                </a:lnTo>
                <a:lnTo>
                  <a:pt x="3269" y="2349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59" name="Line 22"/>
          <p:cNvSpPr>
            <a:spLocks noChangeShapeType="1"/>
          </p:cNvSpPr>
          <p:nvPr/>
        </p:nvSpPr>
        <p:spPr bwMode="auto">
          <a:xfrm flipH="1">
            <a:off x="5537200" y="3997325"/>
            <a:ext cx="5032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60" name="Rectangle 23"/>
          <p:cNvSpPr>
            <a:spLocks noChangeArrowheads="1"/>
          </p:cNvSpPr>
          <p:nvPr/>
        </p:nvSpPr>
        <p:spPr bwMode="auto">
          <a:xfrm>
            <a:off x="7370763" y="3913188"/>
            <a:ext cx="166687" cy="163512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61" name="Rectangle 24"/>
          <p:cNvSpPr>
            <a:spLocks noChangeArrowheads="1"/>
          </p:cNvSpPr>
          <p:nvPr/>
        </p:nvSpPr>
        <p:spPr bwMode="auto">
          <a:xfrm>
            <a:off x="7370763" y="3913188"/>
            <a:ext cx="166687" cy="163512"/>
          </a:xfrm>
          <a:prstGeom prst="rect">
            <a:avLst/>
          </a:prstGeom>
          <a:solidFill>
            <a:schemeClr val="tx1"/>
          </a:solidFill>
          <a:ln w="1588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62" name="Freeform 25"/>
          <p:cNvSpPr>
            <a:spLocks/>
          </p:cNvSpPr>
          <p:nvPr/>
        </p:nvSpPr>
        <p:spPr bwMode="auto">
          <a:xfrm>
            <a:off x="4462463" y="2787650"/>
            <a:ext cx="2990850" cy="1125538"/>
          </a:xfrm>
          <a:custGeom>
            <a:avLst/>
            <a:gdLst>
              <a:gd name="T0" fmla="*/ 0 w 5883"/>
              <a:gd name="T1" fmla="*/ 0 h 2349"/>
              <a:gd name="T2" fmla="*/ 0 w 5883"/>
              <a:gd name="T3" fmla="*/ 2147483646 h 2349"/>
              <a:gd name="T4" fmla="*/ 2147483646 w 5883"/>
              <a:gd name="T5" fmla="*/ 2147483646 h 2349"/>
              <a:gd name="T6" fmla="*/ 2147483646 w 5883"/>
              <a:gd name="T7" fmla="*/ 2147483646 h 23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883" h="2349">
                <a:moveTo>
                  <a:pt x="0" y="0"/>
                </a:moveTo>
                <a:lnTo>
                  <a:pt x="0" y="1900"/>
                </a:lnTo>
                <a:lnTo>
                  <a:pt x="5883" y="1900"/>
                </a:lnTo>
                <a:lnTo>
                  <a:pt x="5883" y="2349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63" name="Line 26"/>
          <p:cNvSpPr>
            <a:spLocks noChangeShapeType="1"/>
          </p:cNvSpPr>
          <p:nvPr/>
        </p:nvSpPr>
        <p:spPr bwMode="auto">
          <a:xfrm flipH="1">
            <a:off x="7531100" y="3997325"/>
            <a:ext cx="5048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64" name="Oval 27"/>
          <p:cNvSpPr>
            <a:spLocks noChangeArrowheads="1"/>
          </p:cNvSpPr>
          <p:nvPr/>
        </p:nvSpPr>
        <p:spPr bwMode="auto">
          <a:xfrm>
            <a:off x="2051050" y="3913188"/>
            <a:ext cx="165100" cy="163512"/>
          </a:xfrm>
          <a:prstGeom prst="ellips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65" name="Line 28"/>
          <p:cNvSpPr>
            <a:spLocks noChangeShapeType="1"/>
          </p:cNvSpPr>
          <p:nvPr/>
        </p:nvSpPr>
        <p:spPr bwMode="auto">
          <a:xfrm flipH="1">
            <a:off x="1546225" y="3997325"/>
            <a:ext cx="5048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66" name="Rectangle 29"/>
          <p:cNvSpPr>
            <a:spLocks noChangeArrowheads="1"/>
          </p:cNvSpPr>
          <p:nvPr/>
        </p:nvSpPr>
        <p:spPr bwMode="auto">
          <a:xfrm>
            <a:off x="1054100" y="5122863"/>
            <a:ext cx="165100" cy="160337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67" name="Freeform 30"/>
          <p:cNvSpPr>
            <a:spLocks/>
          </p:cNvSpPr>
          <p:nvPr/>
        </p:nvSpPr>
        <p:spPr bwMode="auto">
          <a:xfrm>
            <a:off x="1136650" y="3997325"/>
            <a:ext cx="663575" cy="1125538"/>
          </a:xfrm>
          <a:custGeom>
            <a:avLst/>
            <a:gdLst>
              <a:gd name="T0" fmla="*/ 2147483646 w 1306"/>
              <a:gd name="T1" fmla="*/ 0 h 2349"/>
              <a:gd name="T2" fmla="*/ 2147483646 w 1306"/>
              <a:gd name="T3" fmla="*/ 2147483646 h 2349"/>
              <a:gd name="T4" fmla="*/ 0 w 1306"/>
              <a:gd name="T5" fmla="*/ 2147483646 h 2349"/>
              <a:gd name="T6" fmla="*/ 0 w 1306"/>
              <a:gd name="T7" fmla="*/ 2147483646 h 23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06" h="2349">
                <a:moveTo>
                  <a:pt x="1306" y="0"/>
                </a:moveTo>
                <a:lnTo>
                  <a:pt x="1306" y="1900"/>
                </a:lnTo>
                <a:lnTo>
                  <a:pt x="0" y="1900"/>
                </a:lnTo>
                <a:lnTo>
                  <a:pt x="0" y="2349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68" name="Oval 31"/>
          <p:cNvSpPr>
            <a:spLocks noChangeArrowheads="1"/>
          </p:cNvSpPr>
          <p:nvPr/>
        </p:nvSpPr>
        <p:spPr bwMode="auto">
          <a:xfrm>
            <a:off x="2384425" y="5122863"/>
            <a:ext cx="165100" cy="160337"/>
          </a:xfrm>
          <a:prstGeom prst="ellips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69" name="Freeform 32"/>
          <p:cNvSpPr>
            <a:spLocks/>
          </p:cNvSpPr>
          <p:nvPr/>
        </p:nvSpPr>
        <p:spPr bwMode="auto">
          <a:xfrm>
            <a:off x="1800225" y="3997325"/>
            <a:ext cx="665163" cy="1125538"/>
          </a:xfrm>
          <a:custGeom>
            <a:avLst/>
            <a:gdLst>
              <a:gd name="T0" fmla="*/ 0 w 1308"/>
              <a:gd name="T1" fmla="*/ 0 h 2349"/>
              <a:gd name="T2" fmla="*/ 0 w 1308"/>
              <a:gd name="T3" fmla="*/ 2147483646 h 2349"/>
              <a:gd name="T4" fmla="*/ 2147483646 w 1308"/>
              <a:gd name="T5" fmla="*/ 2147483646 h 2349"/>
              <a:gd name="T6" fmla="*/ 2147483646 w 1308"/>
              <a:gd name="T7" fmla="*/ 2147483646 h 23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08" h="2349">
                <a:moveTo>
                  <a:pt x="0" y="0"/>
                </a:moveTo>
                <a:lnTo>
                  <a:pt x="0" y="1900"/>
                </a:lnTo>
                <a:lnTo>
                  <a:pt x="1308" y="1900"/>
                </a:lnTo>
                <a:lnTo>
                  <a:pt x="1308" y="2349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70" name="Line 33"/>
          <p:cNvSpPr>
            <a:spLocks noChangeShapeType="1"/>
          </p:cNvSpPr>
          <p:nvPr/>
        </p:nvSpPr>
        <p:spPr bwMode="auto">
          <a:xfrm flipH="1">
            <a:off x="1879600" y="5203825"/>
            <a:ext cx="5048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71" name="Rectangle 34"/>
          <p:cNvSpPr>
            <a:spLocks noChangeArrowheads="1"/>
          </p:cNvSpPr>
          <p:nvPr/>
        </p:nvSpPr>
        <p:spPr bwMode="auto">
          <a:xfrm>
            <a:off x="3713163" y="3913188"/>
            <a:ext cx="165100" cy="163512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72" name="Line 35"/>
          <p:cNvSpPr>
            <a:spLocks noChangeShapeType="1"/>
          </p:cNvSpPr>
          <p:nvPr/>
        </p:nvSpPr>
        <p:spPr bwMode="auto">
          <a:xfrm flipH="1">
            <a:off x="3873500" y="3997325"/>
            <a:ext cx="5048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73" name="Oval 36"/>
          <p:cNvSpPr>
            <a:spLocks noChangeArrowheads="1"/>
          </p:cNvSpPr>
          <p:nvPr/>
        </p:nvSpPr>
        <p:spPr bwMode="auto">
          <a:xfrm>
            <a:off x="3713163" y="5122863"/>
            <a:ext cx="165100" cy="160337"/>
          </a:xfrm>
          <a:prstGeom prst="ellipse">
            <a:avLst/>
          </a:prstGeom>
          <a:solidFill>
            <a:schemeClr val="tx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74" name="Freeform 37"/>
          <p:cNvSpPr>
            <a:spLocks/>
          </p:cNvSpPr>
          <p:nvPr/>
        </p:nvSpPr>
        <p:spPr bwMode="auto">
          <a:xfrm>
            <a:off x="3797300" y="3997325"/>
            <a:ext cx="331788" cy="1125538"/>
          </a:xfrm>
          <a:custGeom>
            <a:avLst/>
            <a:gdLst>
              <a:gd name="T0" fmla="*/ 2147483646 w 652"/>
              <a:gd name="T1" fmla="*/ 0 h 2349"/>
              <a:gd name="T2" fmla="*/ 2147483646 w 652"/>
              <a:gd name="T3" fmla="*/ 2147483646 h 2349"/>
              <a:gd name="T4" fmla="*/ 0 w 652"/>
              <a:gd name="T5" fmla="*/ 2147483646 h 2349"/>
              <a:gd name="T6" fmla="*/ 0 w 652"/>
              <a:gd name="T7" fmla="*/ 2147483646 h 23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52" h="2349">
                <a:moveTo>
                  <a:pt x="652" y="0"/>
                </a:moveTo>
                <a:lnTo>
                  <a:pt x="652" y="1900"/>
                </a:lnTo>
                <a:lnTo>
                  <a:pt x="0" y="1900"/>
                </a:lnTo>
                <a:lnTo>
                  <a:pt x="0" y="2349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75" name="Line 38"/>
          <p:cNvSpPr>
            <a:spLocks noChangeShapeType="1"/>
          </p:cNvSpPr>
          <p:nvPr/>
        </p:nvSpPr>
        <p:spPr bwMode="auto">
          <a:xfrm flipH="1">
            <a:off x="3208338" y="5203825"/>
            <a:ext cx="5048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76" name="Oval 39"/>
          <p:cNvSpPr>
            <a:spLocks noChangeArrowheads="1"/>
          </p:cNvSpPr>
          <p:nvPr/>
        </p:nvSpPr>
        <p:spPr bwMode="auto">
          <a:xfrm>
            <a:off x="4378325" y="5122863"/>
            <a:ext cx="166688" cy="160337"/>
          </a:xfrm>
          <a:prstGeom prst="ellips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77" name="Freeform 40"/>
          <p:cNvSpPr>
            <a:spLocks/>
          </p:cNvSpPr>
          <p:nvPr/>
        </p:nvSpPr>
        <p:spPr bwMode="auto">
          <a:xfrm>
            <a:off x="4129088" y="3997325"/>
            <a:ext cx="333375" cy="1125538"/>
          </a:xfrm>
          <a:custGeom>
            <a:avLst/>
            <a:gdLst>
              <a:gd name="T0" fmla="*/ 0 w 655"/>
              <a:gd name="T1" fmla="*/ 0 h 2349"/>
              <a:gd name="T2" fmla="*/ 0 w 655"/>
              <a:gd name="T3" fmla="*/ 2147483646 h 2349"/>
              <a:gd name="T4" fmla="*/ 2147483646 w 655"/>
              <a:gd name="T5" fmla="*/ 2147483646 h 2349"/>
              <a:gd name="T6" fmla="*/ 2147483646 w 655"/>
              <a:gd name="T7" fmla="*/ 2147483646 h 23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55" h="2349">
                <a:moveTo>
                  <a:pt x="0" y="0"/>
                </a:moveTo>
                <a:lnTo>
                  <a:pt x="0" y="1900"/>
                </a:lnTo>
                <a:lnTo>
                  <a:pt x="655" y="1900"/>
                </a:lnTo>
                <a:lnTo>
                  <a:pt x="655" y="2349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78" name="Rectangle 41"/>
          <p:cNvSpPr>
            <a:spLocks noChangeArrowheads="1"/>
          </p:cNvSpPr>
          <p:nvPr/>
        </p:nvSpPr>
        <p:spPr bwMode="auto">
          <a:xfrm>
            <a:off x="5375275" y="3913188"/>
            <a:ext cx="166688" cy="163512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79" name="Line 42"/>
          <p:cNvSpPr>
            <a:spLocks noChangeShapeType="1"/>
          </p:cNvSpPr>
          <p:nvPr/>
        </p:nvSpPr>
        <p:spPr bwMode="auto">
          <a:xfrm flipH="1">
            <a:off x="5537200" y="3997325"/>
            <a:ext cx="5032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80" name="Rectangle 43"/>
          <p:cNvSpPr>
            <a:spLocks noChangeArrowheads="1"/>
          </p:cNvSpPr>
          <p:nvPr/>
        </p:nvSpPr>
        <p:spPr bwMode="auto">
          <a:xfrm>
            <a:off x="5043488" y="5122863"/>
            <a:ext cx="166687" cy="160337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81" name="Freeform 44"/>
          <p:cNvSpPr>
            <a:spLocks/>
          </p:cNvSpPr>
          <p:nvPr/>
        </p:nvSpPr>
        <p:spPr bwMode="auto">
          <a:xfrm>
            <a:off x="5126038" y="3997325"/>
            <a:ext cx="665162" cy="1125538"/>
          </a:xfrm>
          <a:custGeom>
            <a:avLst/>
            <a:gdLst>
              <a:gd name="T0" fmla="*/ 2147483646 w 1306"/>
              <a:gd name="T1" fmla="*/ 0 h 2349"/>
              <a:gd name="T2" fmla="*/ 2147483646 w 1306"/>
              <a:gd name="T3" fmla="*/ 2147483646 h 2349"/>
              <a:gd name="T4" fmla="*/ 0 w 1306"/>
              <a:gd name="T5" fmla="*/ 2147483646 h 2349"/>
              <a:gd name="T6" fmla="*/ 0 w 1306"/>
              <a:gd name="T7" fmla="*/ 2147483646 h 23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06" h="2349">
                <a:moveTo>
                  <a:pt x="1306" y="0"/>
                </a:moveTo>
                <a:lnTo>
                  <a:pt x="1306" y="1900"/>
                </a:lnTo>
                <a:lnTo>
                  <a:pt x="0" y="1900"/>
                </a:lnTo>
                <a:lnTo>
                  <a:pt x="0" y="2349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82" name="Oval 45"/>
          <p:cNvSpPr>
            <a:spLocks noChangeArrowheads="1"/>
          </p:cNvSpPr>
          <p:nvPr/>
        </p:nvSpPr>
        <p:spPr bwMode="auto">
          <a:xfrm>
            <a:off x="5708650" y="5122863"/>
            <a:ext cx="166688" cy="160337"/>
          </a:xfrm>
          <a:prstGeom prst="ellips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83" name="Freeform 46"/>
          <p:cNvSpPr>
            <a:spLocks/>
          </p:cNvSpPr>
          <p:nvPr/>
        </p:nvSpPr>
        <p:spPr bwMode="auto">
          <a:xfrm>
            <a:off x="5791200" y="3997325"/>
            <a:ext cx="1588" cy="1125538"/>
          </a:xfrm>
          <a:custGeom>
            <a:avLst/>
            <a:gdLst>
              <a:gd name="T0" fmla="*/ 0 w 1588"/>
              <a:gd name="T1" fmla="*/ 0 h 2349"/>
              <a:gd name="T2" fmla="*/ 0 w 1588"/>
              <a:gd name="T3" fmla="*/ 2147483646 h 2349"/>
              <a:gd name="T4" fmla="*/ 0 w 1588"/>
              <a:gd name="T5" fmla="*/ 2147483646 h 2349"/>
              <a:gd name="T6" fmla="*/ 0 w 1588"/>
              <a:gd name="T7" fmla="*/ 2147483646 h 23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88" h="2349">
                <a:moveTo>
                  <a:pt x="0" y="0"/>
                </a:moveTo>
                <a:lnTo>
                  <a:pt x="0" y="1900"/>
                </a:lnTo>
                <a:lnTo>
                  <a:pt x="0" y="2349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84" name="Oval 47"/>
          <p:cNvSpPr>
            <a:spLocks noChangeArrowheads="1"/>
          </p:cNvSpPr>
          <p:nvPr/>
        </p:nvSpPr>
        <p:spPr bwMode="auto">
          <a:xfrm>
            <a:off x="6372225" y="5122863"/>
            <a:ext cx="168275" cy="160337"/>
          </a:xfrm>
          <a:prstGeom prst="ellips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85" name="Freeform 48"/>
          <p:cNvSpPr>
            <a:spLocks/>
          </p:cNvSpPr>
          <p:nvPr/>
        </p:nvSpPr>
        <p:spPr bwMode="auto">
          <a:xfrm>
            <a:off x="5791200" y="3997325"/>
            <a:ext cx="665163" cy="1125538"/>
          </a:xfrm>
          <a:custGeom>
            <a:avLst/>
            <a:gdLst>
              <a:gd name="T0" fmla="*/ 0 w 1308"/>
              <a:gd name="T1" fmla="*/ 0 h 2349"/>
              <a:gd name="T2" fmla="*/ 0 w 1308"/>
              <a:gd name="T3" fmla="*/ 2147483646 h 2349"/>
              <a:gd name="T4" fmla="*/ 2147483646 w 1308"/>
              <a:gd name="T5" fmla="*/ 2147483646 h 2349"/>
              <a:gd name="T6" fmla="*/ 2147483646 w 1308"/>
              <a:gd name="T7" fmla="*/ 2147483646 h 23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08" h="2349">
                <a:moveTo>
                  <a:pt x="0" y="0"/>
                </a:moveTo>
                <a:lnTo>
                  <a:pt x="0" y="1900"/>
                </a:lnTo>
                <a:lnTo>
                  <a:pt x="1308" y="1900"/>
                </a:lnTo>
                <a:lnTo>
                  <a:pt x="1308" y="2349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86" name="Oval 49"/>
          <p:cNvSpPr>
            <a:spLocks noChangeArrowheads="1"/>
          </p:cNvSpPr>
          <p:nvPr/>
        </p:nvSpPr>
        <p:spPr bwMode="auto">
          <a:xfrm>
            <a:off x="8035925" y="3913188"/>
            <a:ext cx="166688" cy="163512"/>
          </a:xfrm>
          <a:prstGeom prst="ellips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87" name="Line 50"/>
          <p:cNvSpPr>
            <a:spLocks noChangeShapeType="1"/>
          </p:cNvSpPr>
          <p:nvPr/>
        </p:nvSpPr>
        <p:spPr bwMode="auto">
          <a:xfrm flipH="1">
            <a:off x="7531100" y="3997325"/>
            <a:ext cx="5048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88" name="Rectangle 51"/>
          <p:cNvSpPr>
            <a:spLocks noChangeArrowheads="1"/>
          </p:cNvSpPr>
          <p:nvPr/>
        </p:nvSpPr>
        <p:spPr bwMode="auto">
          <a:xfrm>
            <a:off x="7038975" y="5122863"/>
            <a:ext cx="165100" cy="160337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89" name="Rectangle 52"/>
          <p:cNvSpPr>
            <a:spLocks noChangeArrowheads="1"/>
          </p:cNvSpPr>
          <p:nvPr/>
        </p:nvSpPr>
        <p:spPr bwMode="auto">
          <a:xfrm>
            <a:off x="7038975" y="5122863"/>
            <a:ext cx="165100" cy="160337"/>
          </a:xfrm>
          <a:prstGeom prst="rect">
            <a:avLst/>
          </a:prstGeom>
          <a:noFill/>
          <a:ln w="1588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90" name="Freeform 53"/>
          <p:cNvSpPr>
            <a:spLocks/>
          </p:cNvSpPr>
          <p:nvPr/>
        </p:nvSpPr>
        <p:spPr bwMode="auto">
          <a:xfrm>
            <a:off x="7121525" y="3997325"/>
            <a:ext cx="665163" cy="1125538"/>
          </a:xfrm>
          <a:custGeom>
            <a:avLst/>
            <a:gdLst>
              <a:gd name="T0" fmla="*/ 2147483646 w 1306"/>
              <a:gd name="T1" fmla="*/ 0 h 2349"/>
              <a:gd name="T2" fmla="*/ 2147483646 w 1306"/>
              <a:gd name="T3" fmla="*/ 2147483646 h 2349"/>
              <a:gd name="T4" fmla="*/ 0 w 1306"/>
              <a:gd name="T5" fmla="*/ 2147483646 h 2349"/>
              <a:gd name="T6" fmla="*/ 0 w 1306"/>
              <a:gd name="T7" fmla="*/ 2147483646 h 23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06" h="2349">
                <a:moveTo>
                  <a:pt x="1306" y="0"/>
                </a:moveTo>
                <a:lnTo>
                  <a:pt x="1306" y="1900"/>
                </a:lnTo>
                <a:lnTo>
                  <a:pt x="0" y="1900"/>
                </a:lnTo>
                <a:lnTo>
                  <a:pt x="0" y="2349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91" name="Oval 54"/>
          <p:cNvSpPr>
            <a:spLocks noChangeArrowheads="1"/>
          </p:cNvSpPr>
          <p:nvPr/>
        </p:nvSpPr>
        <p:spPr bwMode="auto">
          <a:xfrm>
            <a:off x="7702550" y="5122863"/>
            <a:ext cx="166688" cy="160337"/>
          </a:xfrm>
          <a:prstGeom prst="ellips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92" name="Oval 55"/>
          <p:cNvSpPr>
            <a:spLocks noChangeArrowheads="1"/>
          </p:cNvSpPr>
          <p:nvPr/>
        </p:nvSpPr>
        <p:spPr bwMode="auto">
          <a:xfrm>
            <a:off x="7702550" y="5122863"/>
            <a:ext cx="166688" cy="160337"/>
          </a:xfrm>
          <a:prstGeom prst="ellipse">
            <a:avLst/>
          </a:prstGeom>
          <a:solidFill>
            <a:schemeClr val="tx1"/>
          </a:solidFill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93" name="Freeform 56"/>
          <p:cNvSpPr>
            <a:spLocks/>
          </p:cNvSpPr>
          <p:nvPr/>
        </p:nvSpPr>
        <p:spPr bwMode="auto">
          <a:xfrm>
            <a:off x="7786688" y="3997325"/>
            <a:ext cx="0" cy="1125538"/>
          </a:xfrm>
          <a:custGeom>
            <a:avLst/>
            <a:gdLst>
              <a:gd name="T0" fmla="*/ 0 h 2349"/>
              <a:gd name="T1" fmla="*/ 2147483646 h 2349"/>
              <a:gd name="T2" fmla="*/ 2147483646 h 2349"/>
              <a:gd name="T3" fmla="*/ 2147483646 h 2349"/>
              <a:gd name="T4" fmla="*/ 0 60000 65536"/>
              <a:gd name="T5" fmla="*/ 0 60000 65536"/>
              <a:gd name="T6" fmla="*/ 0 60000 65536"/>
              <a:gd name="T7" fmla="*/ 0 60000 65536"/>
            </a:gdLst>
            <a:ahLst/>
            <a:cxnLst>
              <a:cxn ang="T4">
                <a:pos x="0" y="T0"/>
              </a:cxn>
              <a:cxn ang="T5">
                <a:pos x="0" y="T1"/>
              </a:cxn>
              <a:cxn ang="T6">
                <a:pos x="0" y="T2"/>
              </a:cxn>
              <a:cxn ang="T7">
                <a:pos x="0" y="T3"/>
              </a:cxn>
            </a:cxnLst>
            <a:rect l="0" t="0" r="r" b="b"/>
            <a:pathLst>
              <a:path h="2349">
                <a:moveTo>
                  <a:pt x="0" y="0"/>
                </a:moveTo>
                <a:lnTo>
                  <a:pt x="0" y="1900"/>
                </a:lnTo>
                <a:lnTo>
                  <a:pt x="0" y="2349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94" name="Rectangle 57"/>
          <p:cNvSpPr>
            <a:spLocks noChangeArrowheads="1"/>
          </p:cNvSpPr>
          <p:nvPr/>
        </p:nvSpPr>
        <p:spPr bwMode="auto">
          <a:xfrm>
            <a:off x="8369300" y="5122863"/>
            <a:ext cx="165100" cy="160337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95" name="Freeform 58"/>
          <p:cNvSpPr>
            <a:spLocks/>
          </p:cNvSpPr>
          <p:nvPr/>
        </p:nvSpPr>
        <p:spPr bwMode="auto">
          <a:xfrm>
            <a:off x="7786688" y="3997325"/>
            <a:ext cx="663575" cy="1125538"/>
          </a:xfrm>
          <a:custGeom>
            <a:avLst/>
            <a:gdLst>
              <a:gd name="T0" fmla="*/ 0 w 1309"/>
              <a:gd name="T1" fmla="*/ 0 h 2349"/>
              <a:gd name="T2" fmla="*/ 0 w 1309"/>
              <a:gd name="T3" fmla="*/ 2147483646 h 2349"/>
              <a:gd name="T4" fmla="*/ 2147483646 w 1309"/>
              <a:gd name="T5" fmla="*/ 2147483646 h 2349"/>
              <a:gd name="T6" fmla="*/ 2147483646 w 1309"/>
              <a:gd name="T7" fmla="*/ 2147483646 h 23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09" h="2349">
                <a:moveTo>
                  <a:pt x="0" y="0"/>
                </a:moveTo>
                <a:lnTo>
                  <a:pt x="0" y="1900"/>
                </a:lnTo>
                <a:lnTo>
                  <a:pt x="1309" y="1900"/>
                </a:lnTo>
                <a:lnTo>
                  <a:pt x="1309" y="2349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96" name="Rectangle 59"/>
          <p:cNvSpPr>
            <a:spLocks noChangeArrowheads="1"/>
          </p:cNvSpPr>
          <p:nvPr/>
        </p:nvSpPr>
        <p:spPr bwMode="auto">
          <a:xfrm>
            <a:off x="1719263" y="5122863"/>
            <a:ext cx="166687" cy="160337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97" name="Line 60"/>
          <p:cNvSpPr>
            <a:spLocks noChangeShapeType="1"/>
          </p:cNvSpPr>
          <p:nvPr/>
        </p:nvSpPr>
        <p:spPr bwMode="auto">
          <a:xfrm flipH="1">
            <a:off x="1879600" y="5203825"/>
            <a:ext cx="5048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298" name="Rectangle 61"/>
          <p:cNvSpPr>
            <a:spLocks noChangeArrowheads="1"/>
          </p:cNvSpPr>
          <p:nvPr/>
        </p:nvSpPr>
        <p:spPr bwMode="auto">
          <a:xfrm>
            <a:off x="2051050" y="5992813"/>
            <a:ext cx="165100" cy="160337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299" name="Freeform 62"/>
          <p:cNvSpPr>
            <a:spLocks/>
          </p:cNvSpPr>
          <p:nvPr/>
        </p:nvSpPr>
        <p:spPr bwMode="auto">
          <a:xfrm flipH="1">
            <a:off x="2076450" y="5203825"/>
            <a:ext cx="98425" cy="788988"/>
          </a:xfrm>
          <a:custGeom>
            <a:avLst/>
            <a:gdLst>
              <a:gd name="T0" fmla="*/ 0 w 98425"/>
              <a:gd name="T1" fmla="*/ 0 h 2349"/>
              <a:gd name="T2" fmla="*/ 0 w 98425"/>
              <a:gd name="T3" fmla="*/ 2147483646 h 2349"/>
              <a:gd name="T4" fmla="*/ 0 w 98425"/>
              <a:gd name="T5" fmla="*/ 2147483646 h 2349"/>
              <a:gd name="T6" fmla="*/ 0 w 98425"/>
              <a:gd name="T7" fmla="*/ 2147483646 h 23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8425" h="2349">
                <a:moveTo>
                  <a:pt x="0" y="0"/>
                </a:moveTo>
                <a:lnTo>
                  <a:pt x="0" y="1899"/>
                </a:lnTo>
                <a:lnTo>
                  <a:pt x="0" y="2349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300" name="Rectangle 63"/>
          <p:cNvSpPr>
            <a:spLocks noChangeArrowheads="1"/>
          </p:cNvSpPr>
          <p:nvPr/>
        </p:nvSpPr>
        <p:spPr bwMode="auto">
          <a:xfrm>
            <a:off x="3048000" y="5122863"/>
            <a:ext cx="168275" cy="160337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301" name="Oval 64"/>
          <p:cNvSpPr>
            <a:spLocks noChangeArrowheads="1"/>
          </p:cNvSpPr>
          <p:nvPr/>
        </p:nvSpPr>
        <p:spPr bwMode="auto">
          <a:xfrm>
            <a:off x="3352800" y="5992813"/>
            <a:ext cx="165100" cy="160337"/>
          </a:xfrm>
          <a:prstGeom prst="ellips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302" name="Freeform 65"/>
          <p:cNvSpPr>
            <a:spLocks/>
          </p:cNvSpPr>
          <p:nvPr/>
        </p:nvSpPr>
        <p:spPr bwMode="auto">
          <a:xfrm>
            <a:off x="3411538" y="5243513"/>
            <a:ext cx="80962" cy="749300"/>
          </a:xfrm>
          <a:custGeom>
            <a:avLst/>
            <a:gdLst>
              <a:gd name="T0" fmla="*/ 0 w 80962"/>
              <a:gd name="T1" fmla="*/ 0 h 2349"/>
              <a:gd name="T2" fmla="*/ 0 w 80962"/>
              <a:gd name="T3" fmla="*/ 2147483646 h 2349"/>
              <a:gd name="T4" fmla="*/ 0 w 80962"/>
              <a:gd name="T5" fmla="*/ 2147483646 h 2349"/>
              <a:gd name="T6" fmla="*/ 0 w 80962"/>
              <a:gd name="T7" fmla="*/ 2147483646 h 23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962" h="2349">
                <a:moveTo>
                  <a:pt x="0" y="0"/>
                </a:moveTo>
                <a:lnTo>
                  <a:pt x="0" y="1899"/>
                </a:lnTo>
                <a:lnTo>
                  <a:pt x="0" y="2349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303" name="Text Box 66"/>
          <p:cNvSpPr txBox="1">
            <a:spLocks noChangeArrowheads="1"/>
          </p:cNvSpPr>
          <p:nvPr/>
        </p:nvSpPr>
        <p:spPr bwMode="auto">
          <a:xfrm>
            <a:off x="3948113" y="4849813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>
              <a:latin typeface="Times New Roman" panose="02020603050405020304" pitchFamily="18" charset="0"/>
            </a:endParaRPr>
          </a:p>
        </p:txBody>
      </p:sp>
      <p:sp>
        <p:nvSpPr>
          <p:cNvPr id="138304" name="Line 67"/>
          <p:cNvSpPr>
            <a:spLocks noChangeShapeType="1"/>
          </p:cNvSpPr>
          <p:nvPr/>
        </p:nvSpPr>
        <p:spPr bwMode="auto">
          <a:xfrm>
            <a:off x="3429000" y="5826125"/>
            <a:ext cx="8651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8305" name="Line 68"/>
          <p:cNvSpPr>
            <a:spLocks noChangeShapeType="1"/>
          </p:cNvSpPr>
          <p:nvPr/>
        </p:nvSpPr>
        <p:spPr bwMode="auto">
          <a:xfrm>
            <a:off x="4267200" y="5826125"/>
            <a:ext cx="0" cy="1666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8306" name="AutoShape 69"/>
          <p:cNvSpPr>
            <a:spLocks noChangeArrowheads="1"/>
          </p:cNvSpPr>
          <p:nvPr/>
        </p:nvSpPr>
        <p:spPr bwMode="auto">
          <a:xfrm>
            <a:off x="4114800" y="5992813"/>
            <a:ext cx="304800" cy="331787"/>
          </a:xfrm>
          <a:prstGeom prst="diamond">
            <a:avLst/>
          </a:prstGeom>
          <a:noFill/>
          <a:ln w="2857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8307" name="Line 70"/>
          <p:cNvSpPr>
            <a:spLocks noChangeShapeType="1"/>
          </p:cNvSpPr>
          <p:nvPr/>
        </p:nvSpPr>
        <p:spPr bwMode="auto">
          <a:xfrm flipH="1">
            <a:off x="4572000" y="5715000"/>
            <a:ext cx="1219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78" descr="Filament ADN chromosome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500438"/>
            <a:ext cx="428625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>
            <a:off x="71438" y="1857375"/>
            <a:ext cx="642937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619125" y="1857375"/>
            <a:ext cx="642938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1166813" y="1857375"/>
            <a:ext cx="642937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714500" y="1857375"/>
            <a:ext cx="642938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2262188" y="1857375"/>
            <a:ext cx="642937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809875" y="1857375"/>
            <a:ext cx="642938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Explosion 2 8"/>
          <p:cNvSpPr/>
          <p:nvPr/>
        </p:nvSpPr>
        <p:spPr>
          <a:xfrm>
            <a:off x="3357563" y="1857375"/>
            <a:ext cx="642937" cy="571500"/>
          </a:xfrm>
          <a:prstGeom prst="irregularSeal2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3905250" y="1857375"/>
            <a:ext cx="642938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4452938" y="1857375"/>
            <a:ext cx="642937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5000625" y="1857375"/>
            <a:ext cx="642938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5373" name="Groupe 12"/>
          <p:cNvGrpSpPr>
            <a:grpSpLocks/>
          </p:cNvGrpSpPr>
          <p:nvPr/>
        </p:nvGrpSpPr>
        <p:grpSpPr bwMode="auto">
          <a:xfrm>
            <a:off x="642938" y="2844800"/>
            <a:ext cx="2071687" cy="2298700"/>
            <a:chOff x="1000100" y="2345172"/>
            <a:chExt cx="2071702" cy="2298274"/>
          </a:xfrm>
        </p:grpSpPr>
        <p:cxnSp>
          <p:nvCxnSpPr>
            <p:cNvPr id="14" name="Connecteur droit 13"/>
            <p:cNvCxnSpPr>
              <a:stCxn id="6" idx="3"/>
            </p:cNvCxnSpPr>
            <p:nvPr/>
          </p:nvCxnSpPr>
          <p:spPr>
            <a:xfrm rot="5400000">
              <a:off x="790679" y="2697469"/>
              <a:ext cx="1369759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>
              <a:stCxn id="6" idx="5"/>
            </p:cNvCxnSpPr>
            <p:nvPr/>
          </p:nvCxnSpPr>
          <p:spPr>
            <a:xfrm rot="16200000" flipH="1">
              <a:off x="1911463" y="2697469"/>
              <a:ext cx="1369759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lipse 15"/>
            <p:cNvSpPr/>
            <p:nvPr/>
          </p:nvSpPr>
          <p:spPr>
            <a:xfrm>
              <a:off x="1000100" y="2714991"/>
              <a:ext cx="2071702" cy="19284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1428728" y="3214961"/>
              <a:ext cx="1214446" cy="9999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5374" name="Groupe 17"/>
          <p:cNvGrpSpPr>
            <a:grpSpLocks/>
          </p:cNvGrpSpPr>
          <p:nvPr/>
        </p:nvGrpSpPr>
        <p:grpSpPr bwMode="auto">
          <a:xfrm>
            <a:off x="1214438" y="3919538"/>
            <a:ext cx="1116012" cy="581025"/>
            <a:chOff x="1571604" y="3419476"/>
            <a:chExt cx="1116169" cy="581028"/>
          </a:xfrm>
        </p:grpSpPr>
        <p:sp>
          <p:nvSpPr>
            <p:cNvPr id="19" name="Forme libre 18"/>
            <p:cNvSpPr/>
            <p:nvPr/>
          </p:nvSpPr>
          <p:spPr>
            <a:xfrm>
              <a:off x="1571604" y="3481388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1724025" y="3603627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1876447" y="3725865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1655753" y="3419476"/>
              <a:ext cx="811327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1584306" y="3848103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1584306" y="3663952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1655753" y="3541714"/>
              <a:ext cx="811327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1655753" y="3786190"/>
              <a:ext cx="811327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5375" name="ZoneTexte 35"/>
          <p:cNvSpPr txBox="1">
            <a:spLocks noChangeArrowheads="1"/>
          </p:cNvSpPr>
          <p:nvPr/>
        </p:nvSpPr>
        <p:spPr bwMode="auto">
          <a:xfrm>
            <a:off x="2500313" y="4362450"/>
            <a:ext cx="2247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5400">
                <a:latin typeface="Calibri" panose="020F0502020204030204" pitchFamily="34" charset="0"/>
              </a:rPr>
              <a:t>46 &gt; 92</a:t>
            </a:r>
          </a:p>
        </p:txBody>
      </p:sp>
      <p:cxnSp>
        <p:nvCxnSpPr>
          <p:cNvPr id="54" name="Connecteur droit 53"/>
          <p:cNvCxnSpPr/>
          <p:nvPr/>
        </p:nvCxnSpPr>
        <p:spPr>
          <a:xfrm rot="5400000" flipH="1" flipV="1">
            <a:off x="3178969" y="1821657"/>
            <a:ext cx="928687" cy="571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 rot="16200000" flipH="1">
            <a:off x="2964656" y="1964532"/>
            <a:ext cx="1500187" cy="571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lèche courbée vers le haut 56"/>
          <p:cNvSpPr/>
          <p:nvPr/>
        </p:nvSpPr>
        <p:spPr>
          <a:xfrm>
            <a:off x="3000375" y="2428875"/>
            <a:ext cx="785813" cy="64293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66" name="Connecteur droit avec flèche 65"/>
          <p:cNvCxnSpPr/>
          <p:nvPr/>
        </p:nvCxnSpPr>
        <p:spPr>
          <a:xfrm>
            <a:off x="2857500" y="4071938"/>
            <a:ext cx="142875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Ellipse 76"/>
          <p:cNvSpPr/>
          <p:nvPr/>
        </p:nvSpPr>
        <p:spPr>
          <a:xfrm>
            <a:off x="4429125" y="3429000"/>
            <a:ext cx="642938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78" name="Ellipse 77"/>
          <p:cNvSpPr/>
          <p:nvPr/>
        </p:nvSpPr>
        <p:spPr>
          <a:xfrm>
            <a:off x="4429125" y="3929063"/>
            <a:ext cx="642938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15382" name="Rectangle 80"/>
          <p:cNvSpPr>
            <a:spLocks noChangeArrowheads="1"/>
          </p:cNvSpPr>
          <p:nvPr/>
        </p:nvSpPr>
        <p:spPr bwMode="auto">
          <a:xfrm>
            <a:off x="8143875" y="5929313"/>
            <a:ext cx="7556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4400">
                <a:latin typeface="Calibri" panose="020F0502020204030204" pitchFamily="34" charset="0"/>
              </a:rPr>
              <a:t>46</a:t>
            </a:r>
          </a:p>
        </p:txBody>
      </p:sp>
      <p:sp>
        <p:nvSpPr>
          <p:cNvPr id="15383" name="Rectangle 14"/>
          <p:cNvSpPr>
            <a:spLocks noChangeArrowheads="1"/>
          </p:cNvSpPr>
          <p:nvPr/>
        </p:nvSpPr>
        <p:spPr bwMode="auto">
          <a:xfrm>
            <a:off x="1905000" y="0"/>
            <a:ext cx="6477000" cy="8382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latin typeface="Calibri" panose="020F0502020204030204" pitchFamily="34" charset="0"/>
              </a:rPr>
              <a:t>L’ADN et les chromosomes</a:t>
            </a:r>
          </a:p>
        </p:txBody>
      </p:sp>
      <p:pic>
        <p:nvPicPr>
          <p:cNvPr id="15384" name="Picture 3" descr="logo genetiq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5" name="Picture 37" descr="Logo_DRO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1600" y="1066800"/>
            <a:ext cx="6705600" cy="52578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altLang="fr-FR" sz="2800" smtClean="0"/>
              <a:t>Syndrome de Marfan : 1/3000 à 1/5000</a:t>
            </a:r>
          </a:p>
          <a:p>
            <a:pPr lvl="1" eaLnBrk="1" hangingPunct="1">
              <a:buClr>
                <a:srgbClr val="00FF00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Avance staturale modérée vers 5-6 ans</a:t>
            </a:r>
          </a:p>
          <a:p>
            <a:pPr lvl="1" eaLnBrk="1" hangingPunct="1">
              <a:buClr>
                <a:srgbClr val="00FF00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Habitus marfanoide</a:t>
            </a:r>
          </a:p>
          <a:p>
            <a:pPr lvl="2" eaLnBrk="1" hangingPunct="1">
              <a:buClr>
                <a:srgbClr val="FF66CC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Grande envergure de bras</a:t>
            </a:r>
          </a:p>
          <a:p>
            <a:pPr lvl="2" eaLnBrk="1" hangingPunct="1">
              <a:buClr>
                <a:srgbClr val="FF66CC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grandes jambes</a:t>
            </a:r>
          </a:p>
          <a:p>
            <a:pPr lvl="2" eaLnBrk="1" hangingPunct="1">
              <a:buClr>
                <a:srgbClr val="FF66CC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thorax long et étroit</a:t>
            </a:r>
          </a:p>
          <a:p>
            <a:pPr lvl="1" eaLnBrk="1" hangingPunct="1">
              <a:buClr>
                <a:srgbClr val="00FF00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Arachnodactylie, palais ogival </a:t>
            </a:r>
          </a:p>
          <a:p>
            <a:pPr lvl="1" eaLnBrk="1" hangingPunct="1">
              <a:buClr>
                <a:srgbClr val="00FF00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>
                <a:solidFill>
                  <a:srgbClr val="FF0000"/>
                </a:solidFill>
              </a:rPr>
              <a:t>Luxation du cristallin</a:t>
            </a:r>
          </a:p>
          <a:p>
            <a:pPr lvl="1" eaLnBrk="1" hangingPunct="1">
              <a:buClr>
                <a:srgbClr val="00FF00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>
                <a:solidFill>
                  <a:srgbClr val="FF0000"/>
                </a:solidFill>
              </a:rPr>
              <a:t>Scoliose</a:t>
            </a:r>
            <a:r>
              <a:rPr lang="fr-FR" altLang="fr-FR" sz="2400" smtClean="0"/>
              <a:t>, protusion acétabulaire</a:t>
            </a:r>
          </a:p>
          <a:p>
            <a:pPr lvl="1" eaLnBrk="1" hangingPunct="1">
              <a:buClr>
                <a:srgbClr val="00FF00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>
                <a:solidFill>
                  <a:srgbClr val="FF0000"/>
                </a:solidFill>
              </a:rPr>
              <a:t>Dilatations et ruptures aortiques</a:t>
            </a:r>
          </a:p>
          <a:p>
            <a:pPr lvl="1" eaLnBrk="1" hangingPunct="1">
              <a:buClr>
                <a:srgbClr val="00FF00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Pathologie de la matrice extracellulaire</a:t>
            </a:r>
          </a:p>
          <a:p>
            <a:pPr lvl="1" eaLnBrk="1" hangingPunct="1">
              <a:buClr>
                <a:srgbClr val="00FF00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Mutations dans la fibrilline 1 (15q15)</a:t>
            </a:r>
          </a:p>
        </p:txBody>
      </p:sp>
      <p:grpSp>
        <p:nvGrpSpPr>
          <p:cNvPr id="139267" name="Group 3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39268" name="Rectangle 4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Syndrome de Marfan (1)</a:t>
              </a:r>
            </a:p>
          </p:txBody>
        </p:sp>
        <p:pic>
          <p:nvPicPr>
            <p:cNvPr id="139269" name="Picture 5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9270" name="Picture 6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90" name="Group 2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40292" name="Rectangle 3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Syndrome de Marfan (2)</a:t>
              </a:r>
            </a:p>
          </p:txBody>
        </p:sp>
        <p:pic>
          <p:nvPicPr>
            <p:cNvPr id="140293" name="Picture 4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0294" name="Picture 5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0291" name="Picture 6" descr="syndrome de marf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1206500"/>
            <a:ext cx="7523162" cy="56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mtClean="0"/>
              <a:t>Pénétrance incomplète</a:t>
            </a:r>
          </a:p>
          <a:p>
            <a:pPr lvl="1" eaLnBrk="1" hangingPunct="1"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mtClean="0"/>
              <a:t>Individu avec mutation dans le gène sans manifestation clinique</a:t>
            </a:r>
          </a:p>
          <a:p>
            <a:pPr eaLnBrk="1" hangingPunct="1"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mtClean="0"/>
              <a:t>Expression variable de la maladie</a:t>
            </a:r>
          </a:p>
          <a:p>
            <a:pPr lvl="1" eaLnBrk="1" hangingPunct="1"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mtClean="0"/>
              <a:t>Individu avec mutation mais expression incomplète de la maladie</a:t>
            </a:r>
          </a:p>
          <a:p>
            <a:pPr lvl="1" eaLnBrk="1" hangingPunct="1"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mtClean="0"/>
              <a:t>Ex: dilatation aorte sans habitus marfanoïde</a:t>
            </a:r>
          </a:p>
        </p:txBody>
      </p:sp>
      <p:grpSp>
        <p:nvGrpSpPr>
          <p:cNvPr id="141315" name="Group 3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41316" name="Rectangle 4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Syndrome de Marfan (3)</a:t>
              </a:r>
            </a:p>
          </p:txBody>
        </p:sp>
        <p:pic>
          <p:nvPicPr>
            <p:cNvPr id="141317" name="Picture 5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318" name="Picture 6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8077200" cy="54102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fr-FR" sz="2800" smtClean="0"/>
              <a:t>			Prise en charge</a:t>
            </a:r>
          </a:p>
          <a:p>
            <a:pPr marL="1298575" lvl="1" indent="-533400" eaLnBrk="1" hangingPunct="1"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fr-FR" sz="2400" smtClean="0"/>
              <a:t>Du risque de la dissection aortique</a:t>
            </a:r>
          </a:p>
          <a:p>
            <a:pPr marL="1946275" lvl="2" indent="-457200" eaLnBrk="1" hangingPunct="1">
              <a:buClr>
                <a:srgbClr val="00FF00"/>
              </a:buClr>
              <a:buFont typeface="Wingdings" pitchFamily="2" charset="2"/>
              <a:buChar char="§"/>
              <a:defRPr/>
            </a:pPr>
            <a:r>
              <a:rPr lang="fr-FR" sz="2000" smtClean="0"/>
              <a:t>Surveillance échographique</a:t>
            </a:r>
          </a:p>
          <a:p>
            <a:pPr marL="1946275" lvl="2" indent="-457200" eaLnBrk="1" hangingPunct="1">
              <a:buClr>
                <a:srgbClr val="00FF00"/>
              </a:buClr>
              <a:buFont typeface="Wingdings" pitchFamily="2" charset="2"/>
              <a:buChar char="§"/>
              <a:defRPr/>
            </a:pPr>
            <a:r>
              <a:rPr lang="fr-FR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Traitement béta bloquant préventif</a:t>
            </a:r>
          </a:p>
          <a:p>
            <a:pPr marL="0" indent="0" eaLnBrk="1" hangingPunct="1">
              <a:buClr>
                <a:srgbClr val="99FF66"/>
              </a:buClr>
              <a:buFont typeface="Wingdings" pitchFamily="2" charset="2"/>
              <a:buNone/>
              <a:defRPr/>
            </a:pPr>
            <a:endParaRPr lang="fr-FR" sz="2000" b="1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buClr>
                <a:srgbClr val="99FF66"/>
              </a:buClr>
              <a:buFont typeface="Wingdings" pitchFamily="2" charset="2"/>
              <a:buNone/>
              <a:defRPr/>
            </a:pPr>
            <a:r>
              <a:rPr lang="fr-FR" sz="1600" smtClean="0"/>
              <a:t>Shores J, Berger KR, Murphy EA, Pyeritz RE, Progression of aortic dilatation and the benefit of long-term beta-adrenergic blockade in Marfan’s syndrome, </a:t>
            </a:r>
            <a:r>
              <a:rPr lang="fr-FR" sz="1600" b="1" smtClean="0"/>
              <a:t>N Engl J Med</a:t>
            </a:r>
            <a:r>
              <a:rPr lang="fr-FR" sz="1600" smtClean="0"/>
              <a:t>, 1994;330:1335–1341 </a:t>
            </a:r>
          </a:p>
          <a:p>
            <a:pPr marL="1946275" lvl="2" indent="-457200" eaLnBrk="1" hangingPunct="1">
              <a:buClr>
                <a:srgbClr val="99FF66"/>
              </a:buClr>
              <a:buFont typeface="Wingdings" pitchFamily="2" charset="2"/>
              <a:buNone/>
              <a:defRPr/>
            </a:pPr>
            <a:endParaRPr lang="fr-FR" sz="2000" smtClean="0"/>
          </a:p>
          <a:p>
            <a:pPr marL="1298575" lvl="1" indent="-533400" eaLnBrk="1" hangingPunct="1"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fr-FR" sz="2400" smtClean="0"/>
              <a:t>Du risque de luxation du cristallin</a:t>
            </a:r>
          </a:p>
          <a:p>
            <a:pPr marL="1298575" lvl="1" indent="-533400" eaLnBrk="1" hangingPunct="1"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fr-FR" sz="2400" smtClean="0"/>
              <a:t>De la scoliose</a:t>
            </a:r>
          </a:p>
          <a:p>
            <a:pPr marL="1298575" lvl="1" indent="-533400" eaLnBrk="1" hangingPunct="1"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fr-FR" sz="2400" smtClean="0">
                <a:solidFill>
                  <a:srgbClr val="FF0000"/>
                </a:solidFill>
              </a:rPr>
              <a:t>Du reste de la famille!!!!</a:t>
            </a:r>
          </a:p>
          <a:p>
            <a:pPr marL="1946275" lvl="2" indent="-457200" eaLnBrk="1" hangingPunct="1">
              <a:buClr>
                <a:srgbClr val="00FF00"/>
              </a:buClr>
              <a:buFont typeface="Wingdings" pitchFamily="2" charset="2"/>
              <a:buChar char="§"/>
              <a:defRPr/>
            </a:pPr>
            <a:r>
              <a:rPr lang="fr-FR" sz="2000" smtClean="0"/>
              <a:t>Aussi à risque de dissection aortique et cristallin</a:t>
            </a:r>
          </a:p>
          <a:p>
            <a:pPr marL="1946275" lvl="2" indent="-457200" eaLnBrk="1" hangingPunct="1">
              <a:buClr>
                <a:srgbClr val="00FF00"/>
              </a:buClr>
              <a:buFont typeface="Wingdings" pitchFamily="2" charset="2"/>
              <a:buChar char="§"/>
              <a:defRPr/>
            </a:pPr>
            <a:r>
              <a:rPr lang="fr-FR" sz="20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Dépistage familial</a:t>
            </a:r>
            <a:r>
              <a:rPr lang="fr-FR" sz="2000" smtClean="0"/>
              <a:t> </a:t>
            </a:r>
          </a:p>
        </p:txBody>
      </p:sp>
      <p:grpSp>
        <p:nvGrpSpPr>
          <p:cNvPr id="142339" name="Group 3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42340" name="Rectangle 4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Syndrome de Marfan (3)</a:t>
              </a:r>
            </a:p>
          </p:txBody>
        </p:sp>
        <p:pic>
          <p:nvPicPr>
            <p:cNvPr id="142341" name="Picture 5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2342" name="Picture 6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62" name="Groupe 1"/>
          <p:cNvGrpSpPr>
            <a:grpSpLocks/>
          </p:cNvGrpSpPr>
          <p:nvPr/>
        </p:nvGrpSpPr>
        <p:grpSpPr bwMode="auto">
          <a:xfrm>
            <a:off x="71438" y="1857375"/>
            <a:ext cx="5572125" cy="571500"/>
            <a:chOff x="71406" y="1357298"/>
            <a:chExt cx="5572164" cy="571504"/>
          </a:xfrm>
        </p:grpSpPr>
        <p:sp>
          <p:nvSpPr>
            <p:cNvPr id="3" name="Ellipse 2"/>
            <p:cNvSpPr/>
            <p:nvPr/>
          </p:nvSpPr>
          <p:spPr>
            <a:xfrm>
              <a:off x="71406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" name="Ellipse 3"/>
            <p:cNvSpPr/>
            <p:nvPr/>
          </p:nvSpPr>
          <p:spPr>
            <a:xfrm>
              <a:off x="61909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1166789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6" name="Ellipse 5"/>
            <p:cNvSpPr/>
            <p:nvPr/>
          </p:nvSpPr>
          <p:spPr>
            <a:xfrm>
              <a:off x="1714479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" name="Ellipse 6"/>
            <p:cNvSpPr/>
            <p:nvPr/>
          </p:nvSpPr>
          <p:spPr>
            <a:xfrm>
              <a:off x="2262171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2809862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3357554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3905245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4452937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500062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43363" name="Groupe 12"/>
          <p:cNvGrpSpPr>
            <a:grpSpLocks/>
          </p:cNvGrpSpPr>
          <p:nvPr/>
        </p:nvGrpSpPr>
        <p:grpSpPr bwMode="auto">
          <a:xfrm>
            <a:off x="1000125" y="2844800"/>
            <a:ext cx="2071688" cy="2298700"/>
            <a:chOff x="1000100" y="2345172"/>
            <a:chExt cx="2071702" cy="2298274"/>
          </a:xfrm>
        </p:grpSpPr>
        <p:cxnSp>
          <p:nvCxnSpPr>
            <p:cNvPr id="14" name="Connecteur droit 13"/>
            <p:cNvCxnSpPr>
              <a:stCxn id="6" idx="3"/>
            </p:cNvCxnSpPr>
            <p:nvPr/>
          </p:nvCxnSpPr>
          <p:spPr>
            <a:xfrm rot="5400000">
              <a:off x="790680" y="2697468"/>
              <a:ext cx="1369759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>
              <a:stCxn id="6" idx="5"/>
            </p:cNvCxnSpPr>
            <p:nvPr/>
          </p:nvCxnSpPr>
          <p:spPr>
            <a:xfrm rot="16200000" flipH="1">
              <a:off x="1911463" y="2697468"/>
              <a:ext cx="1369759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lipse 15"/>
            <p:cNvSpPr/>
            <p:nvPr/>
          </p:nvSpPr>
          <p:spPr>
            <a:xfrm>
              <a:off x="1000100" y="2714991"/>
              <a:ext cx="2071702" cy="19284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1428728" y="3214961"/>
              <a:ext cx="1214446" cy="9999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43364" name="Groupe 17"/>
          <p:cNvGrpSpPr>
            <a:grpSpLocks/>
          </p:cNvGrpSpPr>
          <p:nvPr/>
        </p:nvGrpSpPr>
        <p:grpSpPr bwMode="auto">
          <a:xfrm>
            <a:off x="1571625" y="3919538"/>
            <a:ext cx="1116013" cy="581025"/>
            <a:chOff x="1571604" y="3419476"/>
            <a:chExt cx="1116169" cy="581028"/>
          </a:xfrm>
        </p:grpSpPr>
        <p:sp>
          <p:nvSpPr>
            <p:cNvPr id="19" name="Forme libre 18"/>
            <p:cNvSpPr/>
            <p:nvPr/>
          </p:nvSpPr>
          <p:spPr>
            <a:xfrm>
              <a:off x="1571604" y="3481388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1724025" y="3603627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1876447" y="3725865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1655754" y="3419476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1584306" y="3848103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1584306" y="3663952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1655754" y="3541714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1655754" y="3786190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43365" name="Rectangle 14"/>
          <p:cNvSpPr>
            <a:spLocks noChangeArrowheads="1"/>
          </p:cNvSpPr>
          <p:nvPr/>
        </p:nvSpPr>
        <p:spPr bwMode="auto">
          <a:xfrm>
            <a:off x="1905000" y="0"/>
            <a:ext cx="6477000" cy="8382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Gènes récessif</a:t>
            </a:r>
          </a:p>
        </p:txBody>
      </p:sp>
      <p:sp>
        <p:nvSpPr>
          <p:cNvPr id="143366" name="Line 8"/>
          <p:cNvSpPr>
            <a:spLocks noChangeShapeType="1"/>
          </p:cNvSpPr>
          <p:nvPr/>
        </p:nvSpPr>
        <p:spPr bwMode="auto">
          <a:xfrm>
            <a:off x="4000500" y="2913063"/>
            <a:ext cx="41052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367" name="Rectangle 9"/>
          <p:cNvSpPr>
            <a:spLocks noChangeArrowheads="1"/>
          </p:cNvSpPr>
          <p:nvPr/>
        </p:nvSpPr>
        <p:spPr bwMode="auto">
          <a:xfrm>
            <a:off x="4365625" y="2786063"/>
            <a:ext cx="285750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43368" name="Rectangle 10"/>
          <p:cNvSpPr>
            <a:spLocks noChangeArrowheads="1"/>
          </p:cNvSpPr>
          <p:nvPr/>
        </p:nvSpPr>
        <p:spPr bwMode="auto">
          <a:xfrm>
            <a:off x="4854575" y="2786063"/>
            <a:ext cx="284163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43369" name="Rectangle 11"/>
          <p:cNvSpPr>
            <a:spLocks noChangeArrowheads="1"/>
          </p:cNvSpPr>
          <p:nvPr/>
        </p:nvSpPr>
        <p:spPr bwMode="auto">
          <a:xfrm>
            <a:off x="5341938" y="2786063"/>
            <a:ext cx="284162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43370" name="Rectangle 12"/>
          <p:cNvSpPr>
            <a:spLocks noChangeArrowheads="1"/>
          </p:cNvSpPr>
          <p:nvPr/>
        </p:nvSpPr>
        <p:spPr bwMode="auto">
          <a:xfrm>
            <a:off x="5829300" y="2786063"/>
            <a:ext cx="284163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43371" name="Rectangle 13"/>
          <p:cNvSpPr>
            <a:spLocks noChangeArrowheads="1"/>
          </p:cNvSpPr>
          <p:nvPr/>
        </p:nvSpPr>
        <p:spPr bwMode="auto">
          <a:xfrm>
            <a:off x="6399213" y="2786063"/>
            <a:ext cx="284162" cy="319087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43372" name="Rectangle 14"/>
          <p:cNvSpPr>
            <a:spLocks noChangeArrowheads="1"/>
          </p:cNvSpPr>
          <p:nvPr/>
        </p:nvSpPr>
        <p:spPr bwMode="auto">
          <a:xfrm>
            <a:off x="7048500" y="2786063"/>
            <a:ext cx="285750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43373" name="Line 8"/>
          <p:cNvSpPr>
            <a:spLocks noChangeShapeType="1"/>
          </p:cNvSpPr>
          <p:nvPr/>
        </p:nvSpPr>
        <p:spPr bwMode="auto">
          <a:xfrm>
            <a:off x="4000500" y="3522663"/>
            <a:ext cx="41052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374" name="Rectangle 9"/>
          <p:cNvSpPr>
            <a:spLocks noChangeArrowheads="1"/>
          </p:cNvSpPr>
          <p:nvPr/>
        </p:nvSpPr>
        <p:spPr bwMode="auto">
          <a:xfrm>
            <a:off x="4365625" y="3395663"/>
            <a:ext cx="285750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43375" name="Rectangle 10"/>
          <p:cNvSpPr>
            <a:spLocks noChangeArrowheads="1"/>
          </p:cNvSpPr>
          <p:nvPr/>
        </p:nvSpPr>
        <p:spPr bwMode="auto">
          <a:xfrm>
            <a:off x="4854575" y="3395663"/>
            <a:ext cx="284163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43376" name="Rectangle 11"/>
          <p:cNvSpPr>
            <a:spLocks noChangeArrowheads="1"/>
          </p:cNvSpPr>
          <p:nvPr/>
        </p:nvSpPr>
        <p:spPr bwMode="auto">
          <a:xfrm>
            <a:off x="5341938" y="3395663"/>
            <a:ext cx="284162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43377" name="Rectangle 12"/>
          <p:cNvSpPr>
            <a:spLocks noChangeArrowheads="1"/>
          </p:cNvSpPr>
          <p:nvPr/>
        </p:nvSpPr>
        <p:spPr bwMode="auto">
          <a:xfrm>
            <a:off x="5829300" y="3395663"/>
            <a:ext cx="284163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43378" name="Rectangle 13"/>
          <p:cNvSpPr>
            <a:spLocks noChangeArrowheads="1"/>
          </p:cNvSpPr>
          <p:nvPr/>
        </p:nvSpPr>
        <p:spPr bwMode="auto">
          <a:xfrm>
            <a:off x="6399213" y="3395663"/>
            <a:ext cx="284162" cy="319087"/>
          </a:xfrm>
          <a:prstGeom prst="irregularSeal2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43379" name="Rectangle 14"/>
          <p:cNvSpPr>
            <a:spLocks noChangeArrowheads="1"/>
          </p:cNvSpPr>
          <p:nvPr/>
        </p:nvSpPr>
        <p:spPr bwMode="auto">
          <a:xfrm>
            <a:off x="7048500" y="3395663"/>
            <a:ext cx="285750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43380" name="ZoneTexte 73"/>
          <p:cNvSpPr txBox="1">
            <a:spLocks noChangeArrowheads="1"/>
          </p:cNvSpPr>
          <p:nvPr/>
        </p:nvSpPr>
        <p:spPr bwMode="auto">
          <a:xfrm>
            <a:off x="3571875" y="2643188"/>
            <a:ext cx="396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P</a:t>
            </a:r>
          </a:p>
        </p:txBody>
      </p:sp>
      <p:sp>
        <p:nvSpPr>
          <p:cNvPr id="143381" name="ZoneTexte 74"/>
          <p:cNvSpPr txBox="1">
            <a:spLocks noChangeArrowheads="1"/>
          </p:cNvSpPr>
          <p:nvPr/>
        </p:nvSpPr>
        <p:spPr bwMode="auto">
          <a:xfrm>
            <a:off x="3571875" y="3201988"/>
            <a:ext cx="534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M</a:t>
            </a:r>
          </a:p>
        </p:txBody>
      </p:sp>
      <p:sp>
        <p:nvSpPr>
          <p:cNvPr id="143382" name="ZoneTexte 49"/>
          <p:cNvSpPr txBox="1">
            <a:spLocks noChangeArrowheads="1"/>
          </p:cNvSpPr>
          <p:nvPr/>
        </p:nvSpPr>
        <p:spPr bwMode="auto">
          <a:xfrm>
            <a:off x="6156325" y="3773488"/>
            <a:ext cx="987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50 %</a:t>
            </a:r>
          </a:p>
        </p:txBody>
      </p:sp>
      <p:sp>
        <p:nvSpPr>
          <p:cNvPr id="143383" name="AutoShape 45"/>
          <p:cNvSpPr>
            <a:spLocks noChangeArrowheads="1"/>
          </p:cNvSpPr>
          <p:nvPr/>
        </p:nvSpPr>
        <p:spPr bwMode="auto">
          <a:xfrm>
            <a:off x="6732588" y="2997200"/>
            <a:ext cx="144462" cy="503238"/>
          </a:xfrm>
          <a:prstGeom prst="curvedLeftArrow">
            <a:avLst>
              <a:gd name="adj1" fmla="val 69671"/>
              <a:gd name="adj2" fmla="val 139341"/>
              <a:gd name="adj3" fmla="val 33333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143384" name="Picture 3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5" name="Picture 47" descr="Logo_DRO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386" name="Groupe 1"/>
          <p:cNvGrpSpPr>
            <a:grpSpLocks/>
          </p:cNvGrpSpPr>
          <p:nvPr/>
        </p:nvGrpSpPr>
        <p:grpSpPr bwMode="auto">
          <a:xfrm>
            <a:off x="71438" y="1857375"/>
            <a:ext cx="5572125" cy="571500"/>
            <a:chOff x="71406" y="1357298"/>
            <a:chExt cx="5572164" cy="571504"/>
          </a:xfrm>
        </p:grpSpPr>
        <p:sp>
          <p:nvSpPr>
            <p:cNvPr id="3" name="Ellipse 2"/>
            <p:cNvSpPr/>
            <p:nvPr/>
          </p:nvSpPr>
          <p:spPr>
            <a:xfrm>
              <a:off x="71406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" name="Ellipse 3"/>
            <p:cNvSpPr/>
            <p:nvPr/>
          </p:nvSpPr>
          <p:spPr>
            <a:xfrm>
              <a:off x="61909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1166789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6" name="Ellipse 5"/>
            <p:cNvSpPr/>
            <p:nvPr/>
          </p:nvSpPr>
          <p:spPr>
            <a:xfrm>
              <a:off x="1714479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" name="Ellipse 6"/>
            <p:cNvSpPr/>
            <p:nvPr/>
          </p:nvSpPr>
          <p:spPr>
            <a:xfrm>
              <a:off x="2262171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2809862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3357554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3905245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4452937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500062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44387" name="Groupe 12"/>
          <p:cNvGrpSpPr>
            <a:grpSpLocks/>
          </p:cNvGrpSpPr>
          <p:nvPr/>
        </p:nvGrpSpPr>
        <p:grpSpPr bwMode="auto">
          <a:xfrm>
            <a:off x="1000125" y="2844800"/>
            <a:ext cx="2071688" cy="2298700"/>
            <a:chOff x="1000100" y="2345172"/>
            <a:chExt cx="2071702" cy="2298274"/>
          </a:xfrm>
        </p:grpSpPr>
        <p:cxnSp>
          <p:nvCxnSpPr>
            <p:cNvPr id="14" name="Connecteur droit 13"/>
            <p:cNvCxnSpPr>
              <a:stCxn id="6" idx="3"/>
            </p:cNvCxnSpPr>
            <p:nvPr/>
          </p:nvCxnSpPr>
          <p:spPr>
            <a:xfrm rot="5400000">
              <a:off x="790680" y="2697468"/>
              <a:ext cx="1369759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>
              <a:stCxn id="6" idx="5"/>
            </p:cNvCxnSpPr>
            <p:nvPr/>
          </p:nvCxnSpPr>
          <p:spPr>
            <a:xfrm rot="16200000" flipH="1">
              <a:off x="1911463" y="2697468"/>
              <a:ext cx="1369759" cy="665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lipse 15"/>
            <p:cNvSpPr/>
            <p:nvPr/>
          </p:nvSpPr>
          <p:spPr>
            <a:xfrm>
              <a:off x="1000100" y="2714991"/>
              <a:ext cx="2071702" cy="19284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1428728" y="3214961"/>
              <a:ext cx="1214446" cy="9999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44388" name="Groupe 17"/>
          <p:cNvGrpSpPr>
            <a:grpSpLocks/>
          </p:cNvGrpSpPr>
          <p:nvPr/>
        </p:nvGrpSpPr>
        <p:grpSpPr bwMode="auto">
          <a:xfrm>
            <a:off x="1571625" y="3919538"/>
            <a:ext cx="1116013" cy="581025"/>
            <a:chOff x="1571604" y="3419476"/>
            <a:chExt cx="1116169" cy="581028"/>
          </a:xfrm>
        </p:grpSpPr>
        <p:sp>
          <p:nvSpPr>
            <p:cNvPr id="19" name="Forme libre 18"/>
            <p:cNvSpPr/>
            <p:nvPr/>
          </p:nvSpPr>
          <p:spPr>
            <a:xfrm>
              <a:off x="1571604" y="3481388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1724025" y="3603627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1876447" y="3725865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1655754" y="3419476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1584306" y="3848103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1584306" y="3663952"/>
              <a:ext cx="811326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1655754" y="3541714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1655754" y="3786190"/>
              <a:ext cx="811325" cy="152401"/>
            </a:xfrm>
            <a:custGeom>
              <a:avLst/>
              <a:gdLst>
                <a:gd name="connsiteX0" fmla="*/ 0 w 811369"/>
                <a:gd name="connsiteY0" fmla="*/ 126642 h 152400"/>
                <a:gd name="connsiteX1" fmla="*/ 64394 w 811369"/>
                <a:gd name="connsiteY1" fmla="*/ 88005 h 152400"/>
                <a:gd name="connsiteX2" fmla="*/ 257577 w 811369"/>
                <a:gd name="connsiteY2" fmla="*/ 10732 h 152400"/>
                <a:gd name="connsiteX3" fmla="*/ 412124 w 811369"/>
                <a:gd name="connsiteY3" fmla="*/ 152400 h 152400"/>
                <a:gd name="connsiteX4" fmla="*/ 682580 w 811369"/>
                <a:gd name="connsiteY4" fmla="*/ 10732 h 152400"/>
                <a:gd name="connsiteX5" fmla="*/ 811369 w 811369"/>
                <a:gd name="connsiteY5" fmla="*/ 88005 h 152400"/>
                <a:gd name="connsiteX6" fmla="*/ 811369 w 811369"/>
                <a:gd name="connsiteY6" fmla="*/ 8800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1369" h="152400">
                  <a:moveTo>
                    <a:pt x="0" y="126642"/>
                  </a:moveTo>
                  <a:cubicBezTo>
                    <a:pt x="10732" y="116982"/>
                    <a:pt x="21464" y="107323"/>
                    <a:pt x="64394" y="88005"/>
                  </a:cubicBezTo>
                  <a:cubicBezTo>
                    <a:pt x="107324" y="68687"/>
                    <a:pt x="199622" y="0"/>
                    <a:pt x="257577" y="10732"/>
                  </a:cubicBezTo>
                  <a:cubicBezTo>
                    <a:pt x="315532" y="21465"/>
                    <a:pt x="341290" y="152400"/>
                    <a:pt x="412124" y="152400"/>
                  </a:cubicBezTo>
                  <a:cubicBezTo>
                    <a:pt x="482958" y="152400"/>
                    <a:pt x="616039" y="21464"/>
                    <a:pt x="682580" y="10732"/>
                  </a:cubicBezTo>
                  <a:cubicBezTo>
                    <a:pt x="749121" y="0"/>
                    <a:pt x="811369" y="88005"/>
                    <a:pt x="811369" y="88005"/>
                  </a:cubicBezTo>
                  <a:lnTo>
                    <a:pt x="811369" y="88005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44389" name="Rectangle 14"/>
          <p:cNvSpPr>
            <a:spLocks noChangeArrowheads="1"/>
          </p:cNvSpPr>
          <p:nvPr/>
        </p:nvSpPr>
        <p:spPr bwMode="auto">
          <a:xfrm>
            <a:off x="1905000" y="0"/>
            <a:ext cx="6477000" cy="8382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L’ADN et les gènes</a:t>
            </a:r>
          </a:p>
        </p:txBody>
      </p:sp>
      <p:sp>
        <p:nvSpPr>
          <p:cNvPr id="144390" name="Line 8"/>
          <p:cNvSpPr>
            <a:spLocks noChangeShapeType="1"/>
          </p:cNvSpPr>
          <p:nvPr/>
        </p:nvSpPr>
        <p:spPr bwMode="auto">
          <a:xfrm>
            <a:off x="4000500" y="2913063"/>
            <a:ext cx="41052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4391" name="Rectangle 9"/>
          <p:cNvSpPr>
            <a:spLocks noChangeArrowheads="1"/>
          </p:cNvSpPr>
          <p:nvPr/>
        </p:nvSpPr>
        <p:spPr bwMode="auto">
          <a:xfrm>
            <a:off x="4365625" y="2786063"/>
            <a:ext cx="285750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44392" name="Rectangle 10"/>
          <p:cNvSpPr>
            <a:spLocks noChangeArrowheads="1"/>
          </p:cNvSpPr>
          <p:nvPr/>
        </p:nvSpPr>
        <p:spPr bwMode="auto">
          <a:xfrm>
            <a:off x="4854575" y="2786063"/>
            <a:ext cx="284163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44393" name="Rectangle 11"/>
          <p:cNvSpPr>
            <a:spLocks noChangeArrowheads="1"/>
          </p:cNvSpPr>
          <p:nvPr/>
        </p:nvSpPr>
        <p:spPr bwMode="auto">
          <a:xfrm>
            <a:off x="5341938" y="2786063"/>
            <a:ext cx="284162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44394" name="Rectangle 12"/>
          <p:cNvSpPr>
            <a:spLocks noChangeArrowheads="1"/>
          </p:cNvSpPr>
          <p:nvPr/>
        </p:nvSpPr>
        <p:spPr bwMode="auto">
          <a:xfrm>
            <a:off x="5829300" y="2786063"/>
            <a:ext cx="284163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64" name="Rectangle 13"/>
          <p:cNvSpPr>
            <a:spLocks noChangeArrowheads="1"/>
          </p:cNvSpPr>
          <p:nvPr/>
        </p:nvSpPr>
        <p:spPr bwMode="auto">
          <a:xfrm>
            <a:off x="6399213" y="2786063"/>
            <a:ext cx="284162" cy="319087"/>
          </a:xfrm>
          <a:prstGeom prst="irregularSeal2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</a:endParaRPr>
          </a:p>
        </p:txBody>
      </p:sp>
      <p:sp>
        <p:nvSpPr>
          <p:cNvPr id="144396" name="Rectangle 14"/>
          <p:cNvSpPr>
            <a:spLocks noChangeArrowheads="1"/>
          </p:cNvSpPr>
          <p:nvPr/>
        </p:nvSpPr>
        <p:spPr bwMode="auto">
          <a:xfrm>
            <a:off x="7048500" y="2786063"/>
            <a:ext cx="285750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44397" name="Line 8"/>
          <p:cNvSpPr>
            <a:spLocks noChangeShapeType="1"/>
          </p:cNvSpPr>
          <p:nvPr/>
        </p:nvSpPr>
        <p:spPr bwMode="auto">
          <a:xfrm>
            <a:off x="4000500" y="3522663"/>
            <a:ext cx="41052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4398" name="Rectangle 9"/>
          <p:cNvSpPr>
            <a:spLocks noChangeArrowheads="1"/>
          </p:cNvSpPr>
          <p:nvPr/>
        </p:nvSpPr>
        <p:spPr bwMode="auto">
          <a:xfrm>
            <a:off x="4365625" y="3395663"/>
            <a:ext cx="285750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44399" name="Rectangle 10"/>
          <p:cNvSpPr>
            <a:spLocks noChangeArrowheads="1"/>
          </p:cNvSpPr>
          <p:nvPr/>
        </p:nvSpPr>
        <p:spPr bwMode="auto">
          <a:xfrm>
            <a:off x="4854575" y="3395663"/>
            <a:ext cx="284163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44400" name="Rectangle 11"/>
          <p:cNvSpPr>
            <a:spLocks noChangeArrowheads="1"/>
          </p:cNvSpPr>
          <p:nvPr/>
        </p:nvSpPr>
        <p:spPr bwMode="auto">
          <a:xfrm>
            <a:off x="5341938" y="3395663"/>
            <a:ext cx="284162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44401" name="Rectangle 12"/>
          <p:cNvSpPr>
            <a:spLocks noChangeArrowheads="1"/>
          </p:cNvSpPr>
          <p:nvPr/>
        </p:nvSpPr>
        <p:spPr bwMode="auto">
          <a:xfrm>
            <a:off x="5829300" y="3395663"/>
            <a:ext cx="284163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72" name="Rectangle 13"/>
          <p:cNvSpPr>
            <a:spLocks noChangeArrowheads="1"/>
          </p:cNvSpPr>
          <p:nvPr/>
        </p:nvSpPr>
        <p:spPr bwMode="auto">
          <a:xfrm>
            <a:off x="6399213" y="3395663"/>
            <a:ext cx="284162" cy="319087"/>
          </a:xfrm>
          <a:prstGeom prst="irregularSeal2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</a:endParaRPr>
          </a:p>
        </p:txBody>
      </p:sp>
      <p:sp>
        <p:nvSpPr>
          <p:cNvPr id="144403" name="Rectangle 14"/>
          <p:cNvSpPr>
            <a:spLocks noChangeArrowheads="1"/>
          </p:cNvSpPr>
          <p:nvPr/>
        </p:nvSpPr>
        <p:spPr bwMode="auto">
          <a:xfrm>
            <a:off x="7048500" y="3395663"/>
            <a:ext cx="285750" cy="319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44404" name="ZoneTexte 73"/>
          <p:cNvSpPr txBox="1">
            <a:spLocks noChangeArrowheads="1"/>
          </p:cNvSpPr>
          <p:nvPr/>
        </p:nvSpPr>
        <p:spPr bwMode="auto">
          <a:xfrm>
            <a:off x="3571875" y="2643188"/>
            <a:ext cx="396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P</a:t>
            </a:r>
          </a:p>
        </p:txBody>
      </p:sp>
      <p:sp>
        <p:nvSpPr>
          <p:cNvPr id="144405" name="ZoneTexte 74"/>
          <p:cNvSpPr txBox="1">
            <a:spLocks noChangeArrowheads="1"/>
          </p:cNvSpPr>
          <p:nvPr/>
        </p:nvSpPr>
        <p:spPr bwMode="auto">
          <a:xfrm>
            <a:off x="3571875" y="3201988"/>
            <a:ext cx="534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M</a:t>
            </a:r>
          </a:p>
        </p:txBody>
      </p:sp>
      <p:sp>
        <p:nvSpPr>
          <p:cNvPr id="144406" name="ZoneTexte 49"/>
          <p:cNvSpPr txBox="1">
            <a:spLocks noChangeArrowheads="1"/>
          </p:cNvSpPr>
          <p:nvPr/>
        </p:nvSpPr>
        <p:spPr bwMode="auto">
          <a:xfrm>
            <a:off x="6156325" y="3773488"/>
            <a:ext cx="987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50 %</a:t>
            </a:r>
          </a:p>
        </p:txBody>
      </p:sp>
      <p:sp>
        <p:nvSpPr>
          <p:cNvPr id="144407" name="ZoneTexte 55"/>
          <p:cNvSpPr txBox="1">
            <a:spLocks noChangeArrowheads="1"/>
          </p:cNvSpPr>
          <p:nvPr/>
        </p:nvSpPr>
        <p:spPr bwMode="auto">
          <a:xfrm>
            <a:off x="3429000" y="5059363"/>
            <a:ext cx="4972050" cy="579437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Maladie génétique Récessive</a:t>
            </a:r>
          </a:p>
        </p:txBody>
      </p:sp>
      <p:cxnSp>
        <p:nvCxnSpPr>
          <p:cNvPr id="54" name="Connecteur droit 53"/>
          <p:cNvCxnSpPr/>
          <p:nvPr/>
        </p:nvCxnSpPr>
        <p:spPr>
          <a:xfrm flipV="1">
            <a:off x="6143625" y="3929063"/>
            <a:ext cx="785813" cy="357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409" name="ZoneTexte 54"/>
          <p:cNvSpPr txBox="1">
            <a:spLocks noChangeArrowheads="1"/>
          </p:cNvSpPr>
          <p:nvPr/>
        </p:nvSpPr>
        <p:spPr bwMode="auto">
          <a:xfrm>
            <a:off x="6292850" y="4273550"/>
            <a:ext cx="779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0 %</a:t>
            </a:r>
          </a:p>
        </p:txBody>
      </p:sp>
      <p:pic>
        <p:nvPicPr>
          <p:cNvPr id="144410" name="Picture 3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411" name="Picture 49" descr="Logo_DRO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14"/>
          <p:cNvSpPr>
            <a:spLocks noChangeArrowheads="1"/>
          </p:cNvSpPr>
          <p:nvPr/>
        </p:nvSpPr>
        <p:spPr bwMode="auto">
          <a:xfrm>
            <a:off x="1905000" y="0"/>
            <a:ext cx="6477000" cy="8382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latin typeface="Calibri" panose="020F0502020204030204" pitchFamily="34" charset="0"/>
              </a:rPr>
              <a:t>Pathologie récessive</a:t>
            </a:r>
          </a:p>
        </p:txBody>
      </p:sp>
      <p:pic>
        <p:nvPicPr>
          <p:cNvPr id="145411" name="Picture 3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2" name="Picture 57" descr="Logo_DRO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125538"/>
            <a:ext cx="8228012" cy="533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4876800" cy="4724400"/>
          </a:xfrm>
          <a:noFill/>
        </p:spPr>
        <p:txBody>
          <a:bodyPr/>
          <a:lstStyle/>
          <a:p>
            <a:pPr marL="0" indent="0"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Exemple : mucoviscidose</a:t>
            </a:r>
          </a:p>
          <a:p>
            <a:pPr marL="0" indent="0"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 Fréquence : 1/4500</a:t>
            </a:r>
          </a:p>
          <a:p>
            <a:pPr marL="0" indent="0"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 Chromosome 7q 31.3</a:t>
            </a:r>
          </a:p>
          <a:p>
            <a:pPr marL="0" indent="0"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 Gène CFTR</a:t>
            </a:r>
          </a:p>
          <a:p>
            <a:pPr marL="0" indent="0"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 Rôle : fluidification mucus</a:t>
            </a:r>
          </a:p>
          <a:p>
            <a:pPr marL="0" indent="0"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 Plusieurs formes :</a:t>
            </a:r>
          </a:p>
          <a:p>
            <a:pPr marL="190500" lvl="1" indent="287338" algn="just" eaLnBrk="1" hangingPunct="1">
              <a:lnSpc>
                <a:spcPct val="90000"/>
              </a:lnSpc>
              <a:buClr>
                <a:srgbClr val="00FF00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>
                <a:solidFill>
                  <a:schemeClr val="tx2"/>
                </a:solidFill>
              </a:rPr>
              <a:t>la plus fréquente = respiratoire + atteinte digestive</a:t>
            </a:r>
            <a:r>
              <a:rPr lang="fr-FR" altLang="fr-FR" sz="2400" smtClean="0">
                <a:solidFill>
                  <a:schemeClr val="tx2"/>
                </a:solidFill>
              </a:rPr>
              <a:t> </a:t>
            </a:r>
          </a:p>
          <a:p>
            <a:pPr marL="0" indent="0" algn="just"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fr-FR" altLang="fr-FR" sz="2000" smtClean="0"/>
              <a:t>(destruction des glandes par stase du mucus et infections)</a:t>
            </a:r>
          </a:p>
          <a:p>
            <a:pPr marL="190500" lvl="1" indent="287338" eaLnBrk="1" hangingPunct="1">
              <a:lnSpc>
                <a:spcPct val="90000"/>
              </a:lnSpc>
              <a:buClr>
                <a:srgbClr val="00FF00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 ABCD</a:t>
            </a:r>
          </a:p>
        </p:txBody>
      </p:sp>
      <p:pic>
        <p:nvPicPr>
          <p:cNvPr id="146435" name="Picture 3" descr="mucoviscidose prote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9200"/>
            <a:ext cx="35385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6436" name="Group 4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46437" name="Rectangle 5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>
                  <a:latin typeface="Times New Roman" panose="02020603050405020304" pitchFamily="18" charset="0"/>
                </a:rPr>
                <a:t>Hérédité AR (2)</a:t>
              </a:r>
            </a:p>
          </p:txBody>
        </p:sp>
        <p:pic>
          <p:nvPicPr>
            <p:cNvPr id="146438" name="Picture 6" descr="logo CHRU 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439" name="Picture 7" descr="logo genetiq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762000"/>
          </a:xfrm>
          <a:noFill/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altLang="fr-FR" sz="3600" smtClean="0"/>
              <a:t>consultation d ’un apparenté</a:t>
            </a:r>
            <a:endParaRPr lang="fr-FR" altLang="fr-FR" smtClean="0"/>
          </a:p>
        </p:txBody>
      </p:sp>
      <p:sp>
        <p:nvSpPr>
          <p:cNvPr id="147459" name="Rectangle 3"/>
          <p:cNvSpPr>
            <a:spLocks noChangeArrowheads="1"/>
          </p:cNvSpPr>
          <p:nvPr/>
        </p:nvSpPr>
        <p:spPr bwMode="auto">
          <a:xfrm>
            <a:off x="3429000" y="2438400"/>
            <a:ext cx="254000" cy="209550"/>
          </a:xfrm>
          <a:prstGeom prst="rect">
            <a:avLst/>
          </a:prstGeom>
          <a:noFill/>
          <a:ln w="33338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7460" name="Line 4"/>
          <p:cNvSpPr>
            <a:spLocks noChangeShapeType="1"/>
          </p:cNvSpPr>
          <p:nvPr/>
        </p:nvSpPr>
        <p:spPr bwMode="auto">
          <a:xfrm flipH="1">
            <a:off x="3679825" y="2570163"/>
            <a:ext cx="768350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7461" name="Oval 5"/>
          <p:cNvSpPr>
            <a:spLocks noChangeArrowheads="1"/>
          </p:cNvSpPr>
          <p:nvPr/>
        </p:nvSpPr>
        <p:spPr bwMode="auto">
          <a:xfrm>
            <a:off x="4448175" y="2438400"/>
            <a:ext cx="254000" cy="209550"/>
          </a:xfrm>
          <a:prstGeom prst="ellipse">
            <a:avLst/>
          </a:prstGeom>
          <a:noFill/>
          <a:ln w="3333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7462" name="Oval 6"/>
          <p:cNvSpPr>
            <a:spLocks noChangeArrowheads="1"/>
          </p:cNvSpPr>
          <p:nvPr/>
        </p:nvSpPr>
        <p:spPr bwMode="auto">
          <a:xfrm>
            <a:off x="901700" y="3992563"/>
            <a:ext cx="252413" cy="211137"/>
          </a:xfrm>
          <a:prstGeom prst="ellipse">
            <a:avLst/>
          </a:prstGeom>
          <a:noFill/>
          <a:ln w="3333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7463" name="Oval 7"/>
          <p:cNvSpPr>
            <a:spLocks noChangeArrowheads="1"/>
          </p:cNvSpPr>
          <p:nvPr/>
        </p:nvSpPr>
        <p:spPr bwMode="auto">
          <a:xfrm>
            <a:off x="901700" y="3992563"/>
            <a:ext cx="252413" cy="211137"/>
          </a:xfrm>
          <a:prstGeom prst="ellipse">
            <a:avLst/>
          </a:prstGeom>
          <a:solidFill>
            <a:schemeClr val="tx1"/>
          </a:solidFill>
          <a:ln w="1588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7464" name="Line 8"/>
          <p:cNvSpPr>
            <a:spLocks noChangeShapeType="1"/>
          </p:cNvSpPr>
          <p:nvPr/>
        </p:nvSpPr>
        <p:spPr bwMode="auto">
          <a:xfrm flipV="1">
            <a:off x="838200" y="3940175"/>
            <a:ext cx="379413" cy="315913"/>
          </a:xfrm>
          <a:prstGeom prst="line">
            <a:avLst/>
          </a:prstGeom>
          <a:noFill/>
          <a:ln w="3333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7465" name="Freeform 9"/>
          <p:cNvSpPr>
            <a:spLocks/>
          </p:cNvSpPr>
          <p:nvPr/>
        </p:nvSpPr>
        <p:spPr bwMode="auto">
          <a:xfrm>
            <a:off x="1027113" y="2579688"/>
            <a:ext cx="3040062" cy="1463675"/>
          </a:xfrm>
          <a:custGeom>
            <a:avLst/>
            <a:gdLst>
              <a:gd name="T0" fmla="*/ 2147483646 w 3830"/>
              <a:gd name="T1" fmla="*/ 0 h 2137"/>
              <a:gd name="T2" fmla="*/ 2147483646 w 3830"/>
              <a:gd name="T3" fmla="*/ 2147483646 h 2137"/>
              <a:gd name="T4" fmla="*/ 0 w 3830"/>
              <a:gd name="T5" fmla="*/ 2147483646 h 2137"/>
              <a:gd name="T6" fmla="*/ 0 w 3830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830" h="2137">
                <a:moveTo>
                  <a:pt x="3830" y="0"/>
                </a:moveTo>
                <a:lnTo>
                  <a:pt x="3830" y="1728"/>
                </a:lnTo>
                <a:lnTo>
                  <a:pt x="0" y="1728"/>
                </a:lnTo>
                <a:lnTo>
                  <a:pt x="0" y="2137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7466" name="Rectangle 10"/>
          <p:cNvSpPr>
            <a:spLocks noChangeArrowheads="1"/>
          </p:cNvSpPr>
          <p:nvPr/>
        </p:nvSpPr>
        <p:spPr bwMode="auto">
          <a:xfrm>
            <a:off x="1914525" y="3992563"/>
            <a:ext cx="254000" cy="211137"/>
          </a:xfrm>
          <a:prstGeom prst="rect">
            <a:avLst/>
          </a:prstGeom>
          <a:noFill/>
          <a:ln w="33338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7467" name="Freeform 11"/>
          <p:cNvSpPr>
            <a:spLocks/>
          </p:cNvSpPr>
          <p:nvPr/>
        </p:nvSpPr>
        <p:spPr bwMode="auto">
          <a:xfrm>
            <a:off x="2041525" y="2579688"/>
            <a:ext cx="2025650" cy="1463675"/>
          </a:xfrm>
          <a:custGeom>
            <a:avLst/>
            <a:gdLst>
              <a:gd name="T0" fmla="*/ 2147483646 w 2553"/>
              <a:gd name="T1" fmla="*/ 0 h 2137"/>
              <a:gd name="T2" fmla="*/ 2147483646 w 2553"/>
              <a:gd name="T3" fmla="*/ 2147483646 h 2137"/>
              <a:gd name="T4" fmla="*/ 0 w 2553"/>
              <a:gd name="T5" fmla="*/ 2147483646 h 2137"/>
              <a:gd name="T6" fmla="*/ 0 w 2553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553" h="2137">
                <a:moveTo>
                  <a:pt x="2553" y="0"/>
                </a:moveTo>
                <a:lnTo>
                  <a:pt x="2553" y="1728"/>
                </a:lnTo>
                <a:lnTo>
                  <a:pt x="0" y="1728"/>
                </a:lnTo>
                <a:lnTo>
                  <a:pt x="0" y="2137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7468" name="Line 12"/>
          <p:cNvSpPr>
            <a:spLocks noChangeShapeType="1"/>
          </p:cNvSpPr>
          <p:nvPr/>
        </p:nvSpPr>
        <p:spPr bwMode="auto">
          <a:xfrm flipH="1">
            <a:off x="2159000" y="4098925"/>
            <a:ext cx="769938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7469" name="Oval 13"/>
          <p:cNvSpPr>
            <a:spLocks noChangeArrowheads="1"/>
          </p:cNvSpPr>
          <p:nvPr/>
        </p:nvSpPr>
        <p:spPr bwMode="auto">
          <a:xfrm>
            <a:off x="4956175" y="3992563"/>
            <a:ext cx="252413" cy="211137"/>
          </a:xfrm>
          <a:prstGeom prst="ellipse">
            <a:avLst/>
          </a:prstGeom>
          <a:noFill/>
          <a:ln w="3333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7470" name="Line 14"/>
          <p:cNvSpPr>
            <a:spLocks noChangeShapeType="1"/>
          </p:cNvSpPr>
          <p:nvPr/>
        </p:nvSpPr>
        <p:spPr bwMode="auto">
          <a:xfrm flipH="1">
            <a:off x="4186238" y="4098925"/>
            <a:ext cx="769937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7471" name="Rectangle 15"/>
          <p:cNvSpPr>
            <a:spLocks noChangeArrowheads="1"/>
          </p:cNvSpPr>
          <p:nvPr/>
        </p:nvSpPr>
        <p:spPr bwMode="auto">
          <a:xfrm>
            <a:off x="7996238" y="3992563"/>
            <a:ext cx="254000" cy="211137"/>
          </a:xfrm>
          <a:prstGeom prst="rect">
            <a:avLst/>
          </a:prstGeom>
          <a:noFill/>
          <a:ln w="33338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7472" name="Freeform 16"/>
          <p:cNvSpPr>
            <a:spLocks/>
          </p:cNvSpPr>
          <p:nvPr/>
        </p:nvSpPr>
        <p:spPr bwMode="auto">
          <a:xfrm>
            <a:off x="4038600" y="2622550"/>
            <a:ext cx="4084638" cy="1420813"/>
          </a:xfrm>
          <a:custGeom>
            <a:avLst/>
            <a:gdLst>
              <a:gd name="T0" fmla="*/ 0 w 5109"/>
              <a:gd name="T1" fmla="*/ 0 h 2137"/>
              <a:gd name="T2" fmla="*/ 0 w 5109"/>
              <a:gd name="T3" fmla="*/ 2147483646 h 2137"/>
              <a:gd name="T4" fmla="*/ 2147483646 w 5109"/>
              <a:gd name="T5" fmla="*/ 2147483646 h 2137"/>
              <a:gd name="T6" fmla="*/ 2147483646 w 5109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109" h="2137">
                <a:moveTo>
                  <a:pt x="0" y="0"/>
                </a:moveTo>
                <a:lnTo>
                  <a:pt x="0" y="1728"/>
                </a:lnTo>
                <a:lnTo>
                  <a:pt x="5109" y="1728"/>
                </a:lnTo>
                <a:lnTo>
                  <a:pt x="5109" y="2137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7473" name="Oval 17"/>
          <p:cNvSpPr>
            <a:spLocks noChangeArrowheads="1"/>
          </p:cNvSpPr>
          <p:nvPr/>
        </p:nvSpPr>
        <p:spPr bwMode="auto">
          <a:xfrm>
            <a:off x="2928938" y="3992563"/>
            <a:ext cx="252412" cy="211137"/>
          </a:xfrm>
          <a:prstGeom prst="ellipse">
            <a:avLst/>
          </a:prstGeom>
          <a:noFill/>
          <a:ln w="3333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7474" name="Line 18"/>
          <p:cNvSpPr>
            <a:spLocks noChangeShapeType="1"/>
          </p:cNvSpPr>
          <p:nvPr/>
        </p:nvSpPr>
        <p:spPr bwMode="auto">
          <a:xfrm flipH="1">
            <a:off x="2159000" y="4098925"/>
            <a:ext cx="769938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7475" name="Rectangle 19"/>
          <p:cNvSpPr>
            <a:spLocks noChangeArrowheads="1"/>
          </p:cNvSpPr>
          <p:nvPr/>
        </p:nvSpPr>
        <p:spPr bwMode="auto">
          <a:xfrm>
            <a:off x="2438400" y="4857750"/>
            <a:ext cx="254000" cy="209550"/>
          </a:xfrm>
          <a:prstGeom prst="rect">
            <a:avLst/>
          </a:prstGeom>
          <a:noFill/>
          <a:ln w="33338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7476" name="Freeform 20"/>
          <p:cNvSpPr>
            <a:spLocks/>
          </p:cNvSpPr>
          <p:nvPr/>
        </p:nvSpPr>
        <p:spPr bwMode="auto">
          <a:xfrm flipH="1">
            <a:off x="2549525" y="4098925"/>
            <a:ext cx="74613" cy="758825"/>
          </a:xfrm>
          <a:custGeom>
            <a:avLst/>
            <a:gdLst>
              <a:gd name="T0" fmla="*/ 0 w 74613"/>
              <a:gd name="T1" fmla="*/ 0 h 2137"/>
              <a:gd name="T2" fmla="*/ 0 w 74613"/>
              <a:gd name="T3" fmla="*/ 2147483646 h 2137"/>
              <a:gd name="T4" fmla="*/ 0 w 74613"/>
              <a:gd name="T5" fmla="*/ 2147483646 h 2137"/>
              <a:gd name="T6" fmla="*/ 0 w 74613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4613" h="2137">
                <a:moveTo>
                  <a:pt x="0" y="0"/>
                </a:moveTo>
                <a:lnTo>
                  <a:pt x="0" y="1728"/>
                </a:lnTo>
                <a:lnTo>
                  <a:pt x="0" y="2137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7477" name="Rectangle 21"/>
          <p:cNvSpPr>
            <a:spLocks noChangeArrowheads="1"/>
          </p:cNvSpPr>
          <p:nvPr/>
        </p:nvSpPr>
        <p:spPr bwMode="auto">
          <a:xfrm>
            <a:off x="3941763" y="3992563"/>
            <a:ext cx="254000" cy="211137"/>
          </a:xfrm>
          <a:prstGeom prst="rect">
            <a:avLst/>
          </a:prstGeom>
          <a:noFill/>
          <a:ln w="33338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7478" name="Line 22"/>
          <p:cNvSpPr>
            <a:spLocks noChangeShapeType="1"/>
          </p:cNvSpPr>
          <p:nvPr/>
        </p:nvSpPr>
        <p:spPr bwMode="auto">
          <a:xfrm flipH="1">
            <a:off x="4186238" y="4098925"/>
            <a:ext cx="769937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7479" name="Oval 23"/>
          <p:cNvSpPr>
            <a:spLocks noChangeArrowheads="1"/>
          </p:cNvSpPr>
          <p:nvPr/>
        </p:nvSpPr>
        <p:spPr bwMode="auto">
          <a:xfrm>
            <a:off x="4394200" y="4876800"/>
            <a:ext cx="254000" cy="209550"/>
          </a:xfrm>
          <a:prstGeom prst="ellipse">
            <a:avLst/>
          </a:prstGeom>
          <a:noFill/>
          <a:ln w="3333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7480" name="Freeform 24"/>
          <p:cNvSpPr>
            <a:spLocks/>
          </p:cNvSpPr>
          <p:nvPr/>
        </p:nvSpPr>
        <p:spPr bwMode="auto">
          <a:xfrm>
            <a:off x="4495800" y="4098925"/>
            <a:ext cx="80963" cy="758825"/>
          </a:xfrm>
          <a:custGeom>
            <a:avLst/>
            <a:gdLst>
              <a:gd name="T0" fmla="*/ 0 w 80963"/>
              <a:gd name="T1" fmla="*/ 0 h 2137"/>
              <a:gd name="T2" fmla="*/ 0 w 80963"/>
              <a:gd name="T3" fmla="*/ 2147483646 h 2137"/>
              <a:gd name="T4" fmla="*/ 0 w 80963"/>
              <a:gd name="T5" fmla="*/ 2147483646 h 2137"/>
              <a:gd name="T6" fmla="*/ 0 w 80963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963" h="2137">
                <a:moveTo>
                  <a:pt x="0" y="0"/>
                </a:moveTo>
                <a:lnTo>
                  <a:pt x="0" y="1728"/>
                </a:lnTo>
                <a:lnTo>
                  <a:pt x="0" y="2137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7481" name="Text Box 25"/>
          <p:cNvSpPr txBox="1">
            <a:spLocks noChangeArrowheads="1"/>
          </p:cNvSpPr>
          <p:nvPr/>
        </p:nvSpPr>
        <p:spPr bwMode="auto">
          <a:xfrm>
            <a:off x="228600" y="4324350"/>
            <a:ext cx="1912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ΔF508/ΔF508</a:t>
            </a:r>
          </a:p>
        </p:txBody>
      </p:sp>
      <p:grpSp>
        <p:nvGrpSpPr>
          <p:cNvPr id="116762" name="Group 26"/>
          <p:cNvGrpSpPr>
            <a:grpSpLocks/>
          </p:cNvGrpSpPr>
          <p:nvPr/>
        </p:nvGrpSpPr>
        <p:grpSpPr bwMode="auto">
          <a:xfrm>
            <a:off x="6213475" y="4038600"/>
            <a:ext cx="1022350" cy="211138"/>
            <a:chOff x="3914" y="2911"/>
            <a:chExt cx="644" cy="133"/>
          </a:xfrm>
        </p:grpSpPr>
        <p:sp>
          <p:nvSpPr>
            <p:cNvPr id="147499" name="Line 27"/>
            <p:cNvSpPr>
              <a:spLocks noChangeShapeType="1"/>
            </p:cNvSpPr>
            <p:nvPr/>
          </p:nvSpPr>
          <p:spPr bwMode="auto">
            <a:xfrm flipH="1">
              <a:off x="3914" y="2966"/>
              <a:ext cx="485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7500" name="Rectangle 28"/>
            <p:cNvSpPr>
              <a:spLocks noChangeArrowheads="1"/>
            </p:cNvSpPr>
            <p:nvPr/>
          </p:nvSpPr>
          <p:spPr bwMode="auto">
            <a:xfrm>
              <a:off x="4399" y="2911"/>
              <a:ext cx="159" cy="133"/>
            </a:xfrm>
            <a:prstGeom prst="rect">
              <a:avLst/>
            </a:prstGeom>
            <a:noFill/>
            <a:ln w="33338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sp>
        <p:nvSpPr>
          <p:cNvPr id="116765" name="Text Box 29"/>
          <p:cNvSpPr txBox="1">
            <a:spLocks noChangeArrowheads="1"/>
          </p:cNvSpPr>
          <p:nvPr/>
        </p:nvSpPr>
        <p:spPr bwMode="auto">
          <a:xfrm>
            <a:off x="6781800" y="4267200"/>
            <a:ext cx="725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1/33</a:t>
            </a:r>
          </a:p>
        </p:txBody>
      </p:sp>
      <p:sp>
        <p:nvSpPr>
          <p:cNvPr id="116766" name="Text Box 30"/>
          <p:cNvSpPr txBox="1">
            <a:spLocks noChangeArrowheads="1"/>
          </p:cNvSpPr>
          <p:nvPr/>
        </p:nvSpPr>
        <p:spPr bwMode="auto">
          <a:xfrm>
            <a:off x="7696200" y="4724400"/>
            <a:ext cx="1125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= 1/198</a:t>
            </a:r>
          </a:p>
        </p:txBody>
      </p:sp>
      <p:sp>
        <p:nvSpPr>
          <p:cNvPr id="116767" name="Text Box 31"/>
          <p:cNvSpPr txBox="1">
            <a:spLocks noChangeArrowheads="1"/>
          </p:cNvSpPr>
          <p:nvPr/>
        </p:nvSpPr>
        <p:spPr bwMode="auto">
          <a:xfrm>
            <a:off x="5164138" y="5486400"/>
            <a:ext cx="347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Si Htz risque 1/100 = DPN</a:t>
            </a:r>
          </a:p>
        </p:txBody>
      </p:sp>
      <p:sp>
        <p:nvSpPr>
          <p:cNvPr id="116768" name="Line 32"/>
          <p:cNvSpPr>
            <a:spLocks noChangeShapeType="1"/>
          </p:cNvSpPr>
          <p:nvPr/>
        </p:nvSpPr>
        <p:spPr bwMode="auto">
          <a:xfrm>
            <a:off x="4038600" y="371475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6769" name="Text Box 33"/>
          <p:cNvSpPr txBox="1">
            <a:spLocks noChangeArrowheads="1"/>
          </p:cNvSpPr>
          <p:nvPr/>
        </p:nvSpPr>
        <p:spPr bwMode="auto">
          <a:xfrm>
            <a:off x="5751513" y="4267200"/>
            <a:ext cx="573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2/3</a:t>
            </a:r>
          </a:p>
        </p:txBody>
      </p:sp>
      <p:grpSp>
        <p:nvGrpSpPr>
          <p:cNvPr id="116770" name="Group 34"/>
          <p:cNvGrpSpPr>
            <a:grpSpLocks/>
          </p:cNvGrpSpPr>
          <p:nvPr/>
        </p:nvGrpSpPr>
        <p:grpSpPr bwMode="auto">
          <a:xfrm>
            <a:off x="5969000" y="3714750"/>
            <a:ext cx="254000" cy="488950"/>
            <a:chOff x="3760" y="2724"/>
            <a:chExt cx="160" cy="308"/>
          </a:xfrm>
        </p:grpSpPr>
        <p:sp>
          <p:nvSpPr>
            <p:cNvPr id="147497" name="Oval 35"/>
            <p:cNvSpPr>
              <a:spLocks noChangeArrowheads="1"/>
            </p:cNvSpPr>
            <p:nvPr/>
          </p:nvSpPr>
          <p:spPr bwMode="auto">
            <a:xfrm>
              <a:off x="3760" y="2899"/>
              <a:ext cx="160" cy="133"/>
            </a:xfrm>
            <a:prstGeom prst="ellipse">
              <a:avLst/>
            </a:prstGeom>
            <a:noFill/>
            <a:ln w="333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47498" name="Line 36"/>
            <p:cNvSpPr>
              <a:spLocks noChangeShapeType="1"/>
            </p:cNvSpPr>
            <p:nvPr/>
          </p:nvSpPr>
          <p:spPr bwMode="auto">
            <a:xfrm>
              <a:off x="3840" y="2724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16773" name="Text Box 37"/>
          <p:cNvSpPr txBox="1">
            <a:spLocks noChangeArrowheads="1"/>
          </p:cNvSpPr>
          <p:nvPr/>
        </p:nvSpPr>
        <p:spPr bwMode="auto">
          <a:xfrm>
            <a:off x="6019800" y="5029200"/>
            <a:ext cx="1030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x 1/4 x</a:t>
            </a:r>
          </a:p>
        </p:txBody>
      </p:sp>
      <p:grpSp>
        <p:nvGrpSpPr>
          <p:cNvPr id="116774" name="Group 38"/>
          <p:cNvGrpSpPr>
            <a:grpSpLocks/>
          </p:cNvGrpSpPr>
          <p:nvPr/>
        </p:nvGrpSpPr>
        <p:grpSpPr bwMode="auto">
          <a:xfrm>
            <a:off x="6400800" y="4114800"/>
            <a:ext cx="304800" cy="838200"/>
            <a:chOff x="4032" y="2976"/>
            <a:chExt cx="192" cy="528"/>
          </a:xfrm>
        </p:grpSpPr>
        <p:sp>
          <p:nvSpPr>
            <p:cNvPr id="147495" name="Line 39"/>
            <p:cNvSpPr>
              <a:spLocks noChangeShapeType="1"/>
            </p:cNvSpPr>
            <p:nvPr/>
          </p:nvSpPr>
          <p:spPr bwMode="auto">
            <a:xfrm>
              <a:off x="4128" y="297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496" name="Oval 40"/>
            <p:cNvSpPr>
              <a:spLocks noChangeArrowheads="1"/>
            </p:cNvSpPr>
            <p:nvPr/>
          </p:nvSpPr>
          <p:spPr bwMode="auto">
            <a:xfrm>
              <a:off x="4032" y="3312"/>
              <a:ext cx="192" cy="19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grpSp>
        <p:nvGrpSpPr>
          <p:cNvPr id="147491" name="Group 41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47492" name="Rectangle 42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>
                  <a:latin typeface="Times New Roman" panose="02020603050405020304" pitchFamily="18" charset="0"/>
                </a:rPr>
                <a:t>Hérédité AR (3)</a:t>
              </a:r>
            </a:p>
          </p:txBody>
        </p:sp>
        <p:pic>
          <p:nvPicPr>
            <p:cNvPr id="147493" name="Picture 43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494" name="Picture 44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65" grpId="0" build="p" autoUpdateAnimBg="0"/>
      <p:bldP spid="116766" grpId="0" build="p" autoUpdateAnimBg="0"/>
      <p:bldP spid="116767" grpId="0" build="p" autoUpdateAnimBg="0"/>
      <p:bldP spid="116768" grpId="0" build="p" autoUpdateAnimBg="0"/>
      <p:bldP spid="116769" grpId="0" build="p" autoUpdateAnimBg="0"/>
      <p:bldP spid="116770" grpId="0" build="p" autoUpdateAnimBg="0"/>
      <p:bldP spid="116773" grpId="0" build="p" autoUpdateAnimBg="0"/>
      <p:bldP spid="116774" grpId="0" build="p" autoUpdateAnimBg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/>
          <p:cNvSpPr txBox="1">
            <a:spLocks noChangeArrowheads="1"/>
          </p:cNvSpPr>
          <p:nvPr/>
        </p:nvSpPr>
        <p:spPr bwMode="auto">
          <a:xfrm>
            <a:off x="0" y="2413000"/>
            <a:ext cx="124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Gamètes</a:t>
            </a:r>
          </a:p>
        </p:txBody>
      </p:sp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0" y="3067050"/>
            <a:ext cx="1114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Enfants</a:t>
            </a:r>
          </a:p>
        </p:txBody>
      </p:sp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1801813" y="3648075"/>
            <a:ext cx="573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1/2</a:t>
            </a:r>
          </a:p>
        </p:txBody>
      </p:sp>
      <p:sp>
        <p:nvSpPr>
          <p:cNvPr id="148485" name="Oval 5"/>
          <p:cNvSpPr>
            <a:spLocks noChangeArrowheads="1"/>
          </p:cNvSpPr>
          <p:nvPr/>
        </p:nvSpPr>
        <p:spPr bwMode="auto">
          <a:xfrm>
            <a:off x="2065338" y="1676400"/>
            <a:ext cx="427037" cy="4841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486" name="Rectangle 6"/>
          <p:cNvSpPr>
            <a:spLocks noChangeArrowheads="1"/>
          </p:cNvSpPr>
          <p:nvPr/>
        </p:nvSpPr>
        <p:spPr bwMode="auto">
          <a:xfrm>
            <a:off x="2133600" y="1751013"/>
            <a:ext cx="80963" cy="35401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487" name="Rectangle 7"/>
          <p:cNvSpPr>
            <a:spLocks noChangeArrowheads="1"/>
          </p:cNvSpPr>
          <p:nvPr/>
        </p:nvSpPr>
        <p:spPr bwMode="auto">
          <a:xfrm>
            <a:off x="2309813" y="1743075"/>
            <a:ext cx="79375" cy="352425"/>
          </a:xfrm>
          <a:prstGeom prst="rect">
            <a:avLst/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488" name="Oval 8"/>
          <p:cNvSpPr>
            <a:spLocks noChangeArrowheads="1"/>
          </p:cNvSpPr>
          <p:nvPr/>
        </p:nvSpPr>
        <p:spPr bwMode="auto">
          <a:xfrm>
            <a:off x="4452938" y="3006725"/>
            <a:ext cx="427037" cy="4841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489" name="Rectangle 9"/>
          <p:cNvSpPr>
            <a:spLocks noChangeArrowheads="1"/>
          </p:cNvSpPr>
          <p:nvPr/>
        </p:nvSpPr>
        <p:spPr bwMode="auto">
          <a:xfrm>
            <a:off x="4708525" y="3086100"/>
            <a:ext cx="80963" cy="354013"/>
          </a:xfrm>
          <a:prstGeom prst="rect">
            <a:avLst/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490" name="Rectangle 10"/>
          <p:cNvSpPr>
            <a:spLocks noChangeArrowheads="1"/>
          </p:cNvSpPr>
          <p:nvPr/>
        </p:nvSpPr>
        <p:spPr bwMode="auto">
          <a:xfrm>
            <a:off x="4554538" y="3084513"/>
            <a:ext cx="80962" cy="352425"/>
          </a:xfrm>
          <a:prstGeom prst="rect">
            <a:avLst/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491" name="Text Box 11"/>
          <p:cNvSpPr txBox="1">
            <a:spLocks noChangeArrowheads="1"/>
          </p:cNvSpPr>
          <p:nvPr/>
        </p:nvSpPr>
        <p:spPr bwMode="auto">
          <a:xfrm>
            <a:off x="4497388" y="3540125"/>
            <a:ext cx="573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1/4</a:t>
            </a:r>
          </a:p>
        </p:txBody>
      </p:sp>
      <p:sp>
        <p:nvSpPr>
          <p:cNvPr id="148492" name="Rectangle 12"/>
          <p:cNvSpPr>
            <a:spLocks noChangeArrowheads="1"/>
          </p:cNvSpPr>
          <p:nvPr/>
        </p:nvSpPr>
        <p:spPr bwMode="auto">
          <a:xfrm>
            <a:off x="2457450" y="2441575"/>
            <a:ext cx="80963" cy="352425"/>
          </a:xfrm>
          <a:prstGeom prst="rect">
            <a:avLst/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493" name="Oval 13"/>
          <p:cNvSpPr>
            <a:spLocks noChangeArrowheads="1"/>
          </p:cNvSpPr>
          <p:nvPr/>
        </p:nvSpPr>
        <p:spPr bwMode="auto">
          <a:xfrm>
            <a:off x="3313113" y="3046413"/>
            <a:ext cx="427037" cy="4841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494" name="Rectangle 14"/>
          <p:cNvSpPr>
            <a:spLocks noChangeArrowheads="1"/>
          </p:cNvSpPr>
          <p:nvPr/>
        </p:nvSpPr>
        <p:spPr bwMode="auto">
          <a:xfrm>
            <a:off x="3405188" y="3121025"/>
            <a:ext cx="79375" cy="3524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495" name="Rectangle 15"/>
          <p:cNvSpPr>
            <a:spLocks noChangeArrowheads="1"/>
          </p:cNvSpPr>
          <p:nvPr/>
        </p:nvSpPr>
        <p:spPr bwMode="auto">
          <a:xfrm>
            <a:off x="3571875" y="3117850"/>
            <a:ext cx="79375" cy="35401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496" name="Rectangle 16"/>
          <p:cNvSpPr>
            <a:spLocks noChangeArrowheads="1"/>
          </p:cNvSpPr>
          <p:nvPr/>
        </p:nvSpPr>
        <p:spPr bwMode="auto">
          <a:xfrm>
            <a:off x="3789363" y="2428875"/>
            <a:ext cx="80962" cy="354013"/>
          </a:xfrm>
          <a:prstGeom prst="rect">
            <a:avLst/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497" name="Oval 17"/>
          <p:cNvSpPr>
            <a:spLocks noChangeArrowheads="1"/>
          </p:cNvSpPr>
          <p:nvPr/>
        </p:nvSpPr>
        <p:spPr bwMode="auto">
          <a:xfrm>
            <a:off x="3302000" y="1684338"/>
            <a:ext cx="427038" cy="4841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498" name="Rectangle 18"/>
          <p:cNvSpPr>
            <a:spLocks noChangeArrowheads="1"/>
          </p:cNvSpPr>
          <p:nvPr/>
        </p:nvSpPr>
        <p:spPr bwMode="auto">
          <a:xfrm>
            <a:off x="3397250" y="1752600"/>
            <a:ext cx="80963" cy="35401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499" name="Rectangle 19"/>
          <p:cNvSpPr>
            <a:spLocks noChangeArrowheads="1"/>
          </p:cNvSpPr>
          <p:nvPr/>
        </p:nvSpPr>
        <p:spPr bwMode="auto">
          <a:xfrm>
            <a:off x="3546475" y="1751013"/>
            <a:ext cx="79375" cy="352425"/>
          </a:xfrm>
          <a:prstGeom prst="rect">
            <a:avLst/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00" name="Oval 20"/>
          <p:cNvSpPr>
            <a:spLocks noChangeArrowheads="1"/>
          </p:cNvSpPr>
          <p:nvPr/>
        </p:nvSpPr>
        <p:spPr bwMode="auto">
          <a:xfrm>
            <a:off x="2330450" y="3016250"/>
            <a:ext cx="427038" cy="4841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01" name="Rectangle 21"/>
          <p:cNvSpPr>
            <a:spLocks noChangeArrowheads="1"/>
          </p:cNvSpPr>
          <p:nvPr/>
        </p:nvSpPr>
        <p:spPr bwMode="auto">
          <a:xfrm>
            <a:off x="2425700" y="3084513"/>
            <a:ext cx="80963" cy="35401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02" name="Rectangle 22"/>
          <p:cNvSpPr>
            <a:spLocks noChangeArrowheads="1"/>
          </p:cNvSpPr>
          <p:nvPr/>
        </p:nvSpPr>
        <p:spPr bwMode="auto">
          <a:xfrm>
            <a:off x="2574925" y="3082925"/>
            <a:ext cx="79375" cy="352425"/>
          </a:xfrm>
          <a:prstGeom prst="rect">
            <a:avLst/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03" name="Oval 23"/>
          <p:cNvSpPr>
            <a:spLocks noChangeArrowheads="1"/>
          </p:cNvSpPr>
          <p:nvPr/>
        </p:nvSpPr>
        <p:spPr bwMode="auto">
          <a:xfrm>
            <a:off x="1284288" y="3013075"/>
            <a:ext cx="427037" cy="4857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04" name="Rectangle 24"/>
          <p:cNvSpPr>
            <a:spLocks noChangeArrowheads="1"/>
          </p:cNvSpPr>
          <p:nvPr/>
        </p:nvSpPr>
        <p:spPr bwMode="auto">
          <a:xfrm>
            <a:off x="1379538" y="3081338"/>
            <a:ext cx="80962" cy="35401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05" name="Rectangle 25"/>
          <p:cNvSpPr>
            <a:spLocks noChangeArrowheads="1"/>
          </p:cNvSpPr>
          <p:nvPr/>
        </p:nvSpPr>
        <p:spPr bwMode="auto">
          <a:xfrm>
            <a:off x="1528763" y="3079750"/>
            <a:ext cx="79375" cy="354013"/>
          </a:xfrm>
          <a:prstGeom prst="rect">
            <a:avLst/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06" name="Rectangle 26"/>
          <p:cNvSpPr>
            <a:spLocks noChangeArrowheads="1"/>
          </p:cNvSpPr>
          <p:nvPr/>
        </p:nvSpPr>
        <p:spPr bwMode="auto">
          <a:xfrm>
            <a:off x="1881188" y="2444750"/>
            <a:ext cx="80962" cy="3524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07" name="Rectangle 27"/>
          <p:cNvSpPr>
            <a:spLocks noChangeArrowheads="1"/>
          </p:cNvSpPr>
          <p:nvPr/>
        </p:nvSpPr>
        <p:spPr bwMode="auto">
          <a:xfrm>
            <a:off x="3178175" y="2436813"/>
            <a:ext cx="80963" cy="35401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08" name="Text Box 28"/>
          <p:cNvSpPr txBox="1">
            <a:spLocks noChangeArrowheads="1"/>
          </p:cNvSpPr>
          <p:nvPr/>
        </p:nvSpPr>
        <p:spPr bwMode="auto">
          <a:xfrm>
            <a:off x="3333750" y="3549650"/>
            <a:ext cx="57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tx2"/>
                </a:solidFill>
                <a:latin typeface="Times New Roman" panose="02020603050405020304" pitchFamily="18" charset="0"/>
              </a:rPr>
              <a:t>1/4</a:t>
            </a:r>
          </a:p>
        </p:txBody>
      </p:sp>
      <p:sp>
        <p:nvSpPr>
          <p:cNvPr id="148509" name="AutoShape 29"/>
          <p:cNvSpPr>
            <a:spLocks/>
          </p:cNvSpPr>
          <p:nvPr/>
        </p:nvSpPr>
        <p:spPr bwMode="auto">
          <a:xfrm rot="5391987">
            <a:off x="1915319" y="3120232"/>
            <a:ext cx="282575" cy="998537"/>
          </a:xfrm>
          <a:prstGeom prst="rightBrace">
            <a:avLst>
              <a:gd name="adj1" fmla="val 29448"/>
              <a:gd name="adj2" fmla="val 50681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10" name="Line 30"/>
          <p:cNvSpPr>
            <a:spLocks noChangeShapeType="1"/>
          </p:cNvSpPr>
          <p:nvPr/>
        </p:nvSpPr>
        <p:spPr bwMode="auto">
          <a:xfrm flipV="1">
            <a:off x="2119313" y="1817688"/>
            <a:ext cx="196850" cy="22066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11" name="Line 31"/>
          <p:cNvSpPr>
            <a:spLocks noChangeShapeType="1"/>
          </p:cNvSpPr>
          <p:nvPr/>
        </p:nvSpPr>
        <p:spPr bwMode="auto">
          <a:xfrm rot="5474544" flipV="1">
            <a:off x="2120107" y="1842293"/>
            <a:ext cx="222250" cy="195263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12" name="Line 32"/>
          <p:cNvSpPr>
            <a:spLocks noChangeShapeType="1"/>
          </p:cNvSpPr>
          <p:nvPr/>
        </p:nvSpPr>
        <p:spPr bwMode="auto">
          <a:xfrm flipV="1">
            <a:off x="1341438" y="3133725"/>
            <a:ext cx="196850" cy="220663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13" name="Line 33"/>
          <p:cNvSpPr>
            <a:spLocks noChangeShapeType="1"/>
          </p:cNvSpPr>
          <p:nvPr/>
        </p:nvSpPr>
        <p:spPr bwMode="auto">
          <a:xfrm rot="5474544" flipV="1">
            <a:off x="1337469" y="3155157"/>
            <a:ext cx="222250" cy="19526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14" name="Line 34"/>
          <p:cNvSpPr>
            <a:spLocks noChangeShapeType="1"/>
          </p:cNvSpPr>
          <p:nvPr/>
        </p:nvSpPr>
        <p:spPr bwMode="auto">
          <a:xfrm flipV="1">
            <a:off x="2381250" y="3151188"/>
            <a:ext cx="196850" cy="22066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15" name="Line 35"/>
          <p:cNvSpPr>
            <a:spLocks noChangeShapeType="1"/>
          </p:cNvSpPr>
          <p:nvPr/>
        </p:nvSpPr>
        <p:spPr bwMode="auto">
          <a:xfrm rot="5474544" flipV="1">
            <a:off x="2377282" y="3172618"/>
            <a:ext cx="222250" cy="195263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16" name="Line 36"/>
          <p:cNvSpPr>
            <a:spLocks noChangeShapeType="1"/>
          </p:cNvSpPr>
          <p:nvPr/>
        </p:nvSpPr>
        <p:spPr bwMode="auto">
          <a:xfrm flipV="1">
            <a:off x="3349625" y="3198813"/>
            <a:ext cx="196850" cy="22066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17" name="Line 37"/>
          <p:cNvSpPr>
            <a:spLocks noChangeShapeType="1"/>
          </p:cNvSpPr>
          <p:nvPr/>
        </p:nvSpPr>
        <p:spPr bwMode="auto">
          <a:xfrm rot="5474544" flipV="1">
            <a:off x="3345657" y="3220243"/>
            <a:ext cx="222250" cy="195263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18" name="Line 38"/>
          <p:cNvSpPr>
            <a:spLocks noChangeShapeType="1"/>
          </p:cNvSpPr>
          <p:nvPr/>
        </p:nvSpPr>
        <p:spPr bwMode="auto">
          <a:xfrm flipV="1">
            <a:off x="3505200" y="3198813"/>
            <a:ext cx="196850" cy="22066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19" name="Line 39"/>
          <p:cNvSpPr>
            <a:spLocks noChangeShapeType="1"/>
          </p:cNvSpPr>
          <p:nvPr/>
        </p:nvSpPr>
        <p:spPr bwMode="auto">
          <a:xfrm rot="5474544" flipV="1">
            <a:off x="3501232" y="3220243"/>
            <a:ext cx="222250" cy="195263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20" name="Line 40"/>
          <p:cNvSpPr>
            <a:spLocks noChangeShapeType="1"/>
          </p:cNvSpPr>
          <p:nvPr/>
        </p:nvSpPr>
        <p:spPr bwMode="auto">
          <a:xfrm flipV="1">
            <a:off x="3352800" y="1828800"/>
            <a:ext cx="196850" cy="220663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21" name="Line 41"/>
          <p:cNvSpPr>
            <a:spLocks noChangeShapeType="1"/>
          </p:cNvSpPr>
          <p:nvPr/>
        </p:nvSpPr>
        <p:spPr bwMode="auto">
          <a:xfrm rot="5474544" flipV="1">
            <a:off x="3348832" y="1851818"/>
            <a:ext cx="222250" cy="195263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22" name="Line 42"/>
          <p:cNvSpPr>
            <a:spLocks noChangeShapeType="1"/>
          </p:cNvSpPr>
          <p:nvPr/>
        </p:nvSpPr>
        <p:spPr bwMode="auto">
          <a:xfrm flipH="1">
            <a:off x="2032000" y="2211388"/>
            <a:ext cx="13335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23" name="Line 43"/>
          <p:cNvSpPr>
            <a:spLocks noChangeShapeType="1"/>
          </p:cNvSpPr>
          <p:nvPr/>
        </p:nvSpPr>
        <p:spPr bwMode="auto">
          <a:xfrm>
            <a:off x="2387600" y="2179638"/>
            <a:ext cx="115888" cy="2016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24" name="Line 44"/>
          <p:cNvSpPr>
            <a:spLocks noChangeShapeType="1"/>
          </p:cNvSpPr>
          <p:nvPr/>
        </p:nvSpPr>
        <p:spPr bwMode="auto">
          <a:xfrm>
            <a:off x="3721100" y="2176463"/>
            <a:ext cx="115888" cy="2016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25" name="Line 45"/>
          <p:cNvSpPr>
            <a:spLocks noChangeShapeType="1"/>
          </p:cNvSpPr>
          <p:nvPr/>
        </p:nvSpPr>
        <p:spPr bwMode="auto">
          <a:xfrm flipH="1">
            <a:off x="3276600" y="2228850"/>
            <a:ext cx="13335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26" name="Line 46"/>
          <p:cNvSpPr>
            <a:spLocks noChangeShapeType="1"/>
          </p:cNvSpPr>
          <p:nvPr/>
        </p:nvSpPr>
        <p:spPr bwMode="auto">
          <a:xfrm flipH="1">
            <a:off x="1506538" y="2755900"/>
            <a:ext cx="346075" cy="2000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27" name="Line 47"/>
          <p:cNvSpPr>
            <a:spLocks noChangeShapeType="1"/>
          </p:cNvSpPr>
          <p:nvPr/>
        </p:nvSpPr>
        <p:spPr bwMode="auto">
          <a:xfrm>
            <a:off x="2057400" y="2765425"/>
            <a:ext cx="1301750" cy="31273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28" name="Line 48"/>
          <p:cNvSpPr>
            <a:spLocks noChangeShapeType="1"/>
          </p:cNvSpPr>
          <p:nvPr/>
        </p:nvSpPr>
        <p:spPr bwMode="auto">
          <a:xfrm>
            <a:off x="2566988" y="2784475"/>
            <a:ext cx="71437" cy="23177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29" name="Line 49"/>
          <p:cNvSpPr>
            <a:spLocks noChangeShapeType="1"/>
          </p:cNvSpPr>
          <p:nvPr/>
        </p:nvSpPr>
        <p:spPr bwMode="auto">
          <a:xfrm>
            <a:off x="2646363" y="2663825"/>
            <a:ext cx="1836737" cy="4540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30" name="Line 50"/>
          <p:cNvSpPr>
            <a:spLocks noChangeShapeType="1"/>
          </p:cNvSpPr>
          <p:nvPr/>
        </p:nvSpPr>
        <p:spPr bwMode="auto">
          <a:xfrm>
            <a:off x="3938588" y="2684463"/>
            <a:ext cx="776287" cy="3524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31" name="Line 51"/>
          <p:cNvSpPr>
            <a:spLocks noChangeShapeType="1"/>
          </p:cNvSpPr>
          <p:nvPr/>
        </p:nvSpPr>
        <p:spPr bwMode="auto">
          <a:xfrm flipH="1">
            <a:off x="1674813" y="2733675"/>
            <a:ext cx="2032000" cy="344488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32" name="Line 52"/>
          <p:cNvSpPr>
            <a:spLocks noChangeShapeType="1"/>
          </p:cNvSpPr>
          <p:nvPr/>
        </p:nvSpPr>
        <p:spPr bwMode="auto">
          <a:xfrm>
            <a:off x="3297238" y="2874963"/>
            <a:ext cx="266700" cy="1619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33" name="Line 53"/>
          <p:cNvSpPr>
            <a:spLocks noChangeShapeType="1"/>
          </p:cNvSpPr>
          <p:nvPr/>
        </p:nvSpPr>
        <p:spPr bwMode="auto">
          <a:xfrm flipH="1">
            <a:off x="2459038" y="2825750"/>
            <a:ext cx="749300" cy="1905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34" name="Text Box 54"/>
          <p:cNvSpPr txBox="1">
            <a:spLocks noChangeArrowheads="1"/>
          </p:cNvSpPr>
          <p:nvPr/>
        </p:nvSpPr>
        <p:spPr bwMode="auto">
          <a:xfrm>
            <a:off x="304800" y="1706563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Parents</a:t>
            </a:r>
          </a:p>
        </p:txBody>
      </p:sp>
      <p:sp>
        <p:nvSpPr>
          <p:cNvPr id="117815" name="Text Box 55"/>
          <p:cNvSpPr txBox="1">
            <a:spLocks noChangeArrowheads="1"/>
          </p:cNvSpPr>
          <p:nvPr/>
        </p:nvSpPr>
        <p:spPr bwMode="auto">
          <a:xfrm>
            <a:off x="6172200" y="3733800"/>
            <a:ext cx="57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2/3</a:t>
            </a:r>
          </a:p>
        </p:txBody>
      </p:sp>
      <p:sp>
        <p:nvSpPr>
          <p:cNvPr id="148536" name="Oval 56"/>
          <p:cNvSpPr>
            <a:spLocks noChangeArrowheads="1"/>
          </p:cNvSpPr>
          <p:nvPr/>
        </p:nvSpPr>
        <p:spPr bwMode="auto">
          <a:xfrm>
            <a:off x="6115050" y="1676400"/>
            <a:ext cx="427038" cy="4841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37" name="Rectangle 57"/>
          <p:cNvSpPr>
            <a:spLocks noChangeArrowheads="1"/>
          </p:cNvSpPr>
          <p:nvPr/>
        </p:nvSpPr>
        <p:spPr bwMode="auto">
          <a:xfrm>
            <a:off x="6210300" y="1744663"/>
            <a:ext cx="80963" cy="35401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38" name="Rectangle 58"/>
          <p:cNvSpPr>
            <a:spLocks noChangeArrowheads="1"/>
          </p:cNvSpPr>
          <p:nvPr/>
        </p:nvSpPr>
        <p:spPr bwMode="auto">
          <a:xfrm>
            <a:off x="6359525" y="1743075"/>
            <a:ext cx="79375" cy="352425"/>
          </a:xfrm>
          <a:prstGeom prst="rect">
            <a:avLst/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39" name="Oval 59"/>
          <p:cNvSpPr>
            <a:spLocks noChangeArrowheads="1"/>
          </p:cNvSpPr>
          <p:nvPr/>
        </p:nvSpPr>
        <p:spPr bwMode="auto">
          <a:xfrm>
            <a:off x="7239000" y="3021013"/>
            <a:ext cx="427038" cy="4841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40" name="Rectangle 60"/>
          <p:cNvSpPr>
            <a:spLocks noChangeArrowheads="1"/>
          </p:cNvSpPr>
          <p:nvPr/>
        </p:nvSpPr>
        <p:spPr bwMode="auto">
          <a:xfrm>
            <a:off x="7494588" y="3100388"/>
            <a:ext cx="80962" cy="354012"/>
          </a:xfrm>
          <a:prstGeom prst="rect">
            <a:avLst/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41" name="Rectangle 61"/>
          <p:cNvSpPr>
            <a:spLocks noChangeArrowheads="1"/>
          </p:cNvSpPr>
          <p:nvPr/>
        </p:nvSpPr>
        <p:spPr bwMode="auto">
          <a:xfrm>
            <a:off x="7340600" y="3098800"/>
            <a:ext cx="80963" cy="352425"/>
          </a:xfrm>
          <a:prstGeom prst="rect">
            <a:avLst/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42" name="Rectangle 62"/>
          <p:cNvSpPr>
            <a:spLocks noChangeArrowheads="1"/>
          </p:cNvSpPr>
          <p:nvPr/>
        </p:nvSpPr>
        <p:spPr bwMode="auto">
          <a:xfrm>
            <a:off x="6496050" y="2441575"/>
            <a:ext cx="80963" cy="352425"/>
          </a:xfrm>
          <a:prstGeom prst="rect">
            <a:avLst/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43" name="Rectangle 63"/>
          <p:cNvSpPr>
            <a:spLocks noChangeArrowheads="1"/>
          </p:cNvSpPr>
          <p:nvPr/>
        </p:nvSpPr>
        <p:spPr bwMode="auto">
          <a:xfrm>
            <a:off x="7827963" y="2428875"/>
            <a:ext cx="80962" cy="354013"/>
          </a:xfrm>
          <a:prstGeom prst="rect">
            <a:avLst/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44" name="Oval 64"/>
          <p:cNvSpPr>
            <a:spLocks noChangeArrowheads="1"/>
          </p:cNvSpPr>
          <p:nvPr/>
        </p:nvSpPr>
        <p:spPr bwMode="auto">
          <a:xfrm>
            <a:off x="7351713" y="1684338"/>
            <a:ext cx="427037" cy="4841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45" name="Rectangle 65"/>
          <p:cNvSpPr>
            <a:spLocks noChangeArrowheads="1"/>
          </p:cNvSpPr>
          <p:nvPr/>
        </p:nvSpPr>
        <p:spPr bwMode="auto">
          <a:xfrm>
            <a:off x="7446963" y="1752600"/>
            <a:ext cx="80962" cy="35401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46" name="Rectangle 66"/>
          <p:cNvSpPr>
            <a:spLocks noChangeArrowheads="1"/>
          </p:cNvSpPr>
          <p:nvPr/>
        </p:nvSpPr>
        <p:spPr bwMode="auto">
          <a:xfrm>
            <a:off x="7596188" y="1751013"/>
            <a:ext cx="79375" cy="352425"/>
          </a:xfrm>
          <a:prstGeom prst="rect">
            <a:avLst/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47" name="Oval 67"/>
          <p:cNvSpPr>
            <a:spLocks noChangeArrowheads="1"/>
          </p:cNvSpPr>
          <p:nvPr/>
        </p:nvSpPr>
        <p:spPr bwMode="auto">
          <a:xfrm>
            <a:off x="6380163" y="3016250"/>
            <a:ext cx="427037" cy="4841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48" name="Rectangle 68"/>
          <p:cNvSpPr>
            <a:spLocks noChangeArrowheads="1"/>
          </p:cNvSpPr>
          <p:nvPr/>
        </p:nvSpPr>
        <p:spPr bwMode="auto">
          <a:xfrm>
            <a:off x="6475413" y="3084513"/>
            <a:ext cx="80962" cy="35401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49" name="Rectangle 69"/>
          <p:cNvSpPr>
            <a:spLocks noChangeArrowheads="1"/>
          </p:cNvSpPr>
          <p:nvPr/>
        </p:nvSpPr>
        <p:spPr bwMode="auto">
          <a:xfrm>
            <a:off x="6624638" y="3082925"/>
            <a:ext cx="79375" cy="352425"/>
          </a:xfrm>
          <a:prstGeom prst="rect">
            <a:avLst/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50" name="Oval 70"/>
          <p:cNvSpPr>
            <a:spLocks noChangeArrowheads="1"/>
          </p:cNvSpPr>
          <p:nvPr/>
        </p:nvSpPr>
        <p:spPr bwMode="auto">
          <a:xfrm>
            <a:off x="5334000" y="3013075"/>
            <a:ext cx="427038" cy="4857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51" name="Rectangle 71"/>
          <p:cNvSpPr>
            <a:spLocks noChangeArrowheads="1"/>
          </p:cNvSpPr>
          <p:nvPr/>
        </p:nvSpPr>
        <p:spPr bwMode="auto">
          <a:xfrm>
            <a:off x="5429250" y="3081338"/>
            <a:ext cx="80963" cy="35401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52" name="Rectangle 72"/>
          <p:cNvSpPr>
            <a:spLocks noChangeArrowheads="1"/>
          </p:cNvSpPr>
          <p:nvPr/>
        </p:nvSpPr>
        <p:spPr bwMode="auto">
          <a:xfrm>
            <a:off x="5578475" y="3079750"/>
            <a:ext cx="79375" cy="354013"/>
          </a:xfrm>
          <a:prstGeom prst="rect">
            <a:avLst/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53" name="Rectangle 73"/>
          <p:cNvSpPr>
            <a:spLocks noChangeArrowheads="1"/>
          </p:cNvSpPr>
          <p:nvPr/>
        </p:nvSpPr>
        <p:spPr bwMode="auto">
          <a:xfrm>
            <a:off x="5967413" y="2446338"/>
            <a:ext cx="80962" cy="3524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54" name="Rectangle 74"/>
          <p:cNvSpPr>
            <a:spLocks noChangeArrowheads="1"/>
          </p:cNvSpPr>
          <p:nvPr/>
        </p:nvSpPr>
        <p:spPr bwMode="auto">
          <a:xfrm>
            <a:off x="7264400" y="2443163"/>
            <a:ext cx="80963" cy="35401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55" name="Text Box 75"/>
          <p:cNvSpPr txBox="1">
            <a:spLocks noChangeArrowheads="1"/>
          </p:cNvSpPr>
          <p:nvPr/>
        </p:nvSpPr>
        <p:spPr bwMode="auto">
          <a:xfrm>
            <a:off x="8382000" y="3429000"/>
            <a:ext cx="57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1/4</a:t>
            </a:r>
          </a:p>
        </p:txBody>
      </p:sp>
      <p:sp>
        <p:nvSpPr>
          <p:cNvPr id="148556" name="AutoShape 76"/>
          <p:cNvSpPr>
            <a:spLocks/>
          </p:cNvSpPr>
          <p:nvPr/>
        </p:nvSpPr>
        <p:spPr bwMode="auto">
          <a:xfrm rot="5391987">
            <a:off x="6365875" y="2630488"/>
            <a:ext cx="331788" cy="2024062"/>
          </a:xfrm>
          <a:prstGeom prst="rightBrace">
            <a:avLst>
              <a:gd name="adj1" fmla="val 50837"/>
              <a:gd name="adj2" fmla="val 50681"/>
            </a:avLst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57" name="Line 77"/>
          <p:cNvSpPr>
            <a:spLocks noChangeShapeType="1"/>
          </p:cNvSpPr>
          <p:nvPr/>
        </p:nvSpPr>
        <p:spPr bwMode="auto">
          <a:xfrm flipV="1">
            <a:off x="6157913" y="1817688"/>
            <a:ext cx="196850" cy="22066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58" name="Line 78"/>
          <p:cNvSpPr>
            <a:spLocks noChangeShapeType="1"/>
          </p:cNvSpPr>
          <p:nvPr/>
        </p:nvSpPr>
        <p:spPr bwMode="auto">
          <a:xfrm rot="5474544" flipV="1">
            <a:off x="6153944" y="1839119"/>
            <a:ext cx="222250" cy="19526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59" name="Line 79"/>
          <p:cNvSpPr>
            <a:spLocks noChangeShapeType="1"/>
          </p:cNvSpPr>
          <p:nvPr/>
        </p:nvSpPr>
        <p:spPr bwMode="auto">
          <a:xfrm flipV="1">
            <a:off x="5380038" y="3133725"/>
            <a:ext cx="196850" cy="220663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60" name="Line 80"/>
          <p:cNvSpPr>
            <a:spLocks noChangeShapeType="1"/>
          </p:cNvSpPr>
          <p:nvPr/>
        </p:nvSpPr>
        <p:spPr bwMode="auto">
          <a:xfrm rot="5474544" flipV="1">
            <a:off x="5376069" y="3155157"/>
            <a:ext cx="222250" cy="19526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61" name="Line 81"/>
          <p:cNvSpPr>
            <a:spLocks noChangeShapeType="1"/>
          </p:cNvSpPr>
          <p:nvPr/>
        </p:nvSpPr>
        <p:spPr bwMode="auto">
          <a:xfrm flipV="1">
            <a:off x="6419850" y="3151188"/>
            <a:ext cx="196850" cy="22066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62" name="Line 82"/>
          <p:cNvSpPr>
            <a:spLocks noChangeShapeType="1"/>
          </p:cNvSpPr>
          <p:nvPr/>
        </p:nvSpPr>
        <p:spPr bwMode="auto">
          <a:xfrm rot="5474544" flipV="1">
            <a:off x="6415882" y="3172618"/>
            <a:ext cx="222250" cy="195263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63" name="Oval 83"/>
          <p:cNvSpPr>
            <a:spLocks noChangeArrowheads="1"/>
          </p:cNvSpPr>
          <p:nvPr/>
        </p:nvSpPr>
        <p:spPr bwMode="auto">
          <a:xfrm>
            <a:off x="8458200" y="3046413"/>
            <a:ext cx="427038" cy="4841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64" name="Rectangle 84"/>
          <p:cNvSpPr>
            <a:spLocks noChangeArrowheads="1"/>
          </p:cNvSpPr>
          <p:nvPr/>
        </p:nvSpPr>
        <p:spPr bwMode="auto">
          <a:xfrm>
            <a:off x="8556625" y="3121025"/>
            <a:ext cx="79375" cy="3524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48565" name="Rectangle 85"/>
          <p:cNvSpPr>
            <a:spLocks noChangeArrowheads="1"/>
          </p:cNvSpPr>
          <p:nvPr/>
        </p:nvSpPr>
        <p:spPr bwMode="auto">
          <a:xfrm>
            <a:off x="8723313" y="3117850"/>
            <a:ext cx="79375" cy="35401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grpSp>
        <p:nvGrpSpPr>
          <p:cNvPr id="148566" name="Group 86"/>
          <p:cNvGrpSpPr>
            <a:grpSpLocks/>
          </p:cNvGrpSpPr>
          <p:nvPr/>
        </p:nvGrpSpPr>
        <p:grpSpPr bwMode="auto">
          <a:xfrm>
            <a:off x="8494713" y="3198813"/>
            <a:ext cx="204787" cy="230187"/>
            <a:chOff x="1274" y="2802"/>
            <a:chExt cx="189" cy="188"/>
          </a:xfrm>
        </p:grpSpPr>
        <p:sp>
          <p:nvSpPr>
            <p:cNvPr id="148619" name="Line 87"/>
            <p:cNvSpPr>
              <a:spLocks noChangeShapeType="1"/>
            </p:cNvSpPr>
            <p:nvPr/>
          </p:nvSpPr>
          <p:spPr bwMode="auto">
            <a:xfrm flipV="1">
              <a:off x="1274" y="2802"/>
              <a:ext cx="181" cy="18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8620" name="Line 88"/>
            <p:cNvSpPr>
              <a:spLocks noChangeShapeType="1"/>
            </p:cNvSpPr>
            <p:nvPr/>
          </p:nvSpPr>
          <p:spPr bwMode="auto">
            <a:xfrm rot="5474544" flipV="1">
              <a:off x="1282" y="2810"/>
              <a:ext cx="181" cy="18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48567" name="Group 89"/>
          <p:cNvGrpSpPr>
            <a:grpSpLocks/>
          </p:cNvGrpSpPr>
          <p:nvPr/>
        </p:nvGrpSpPr>
        <p:grpSpPr bwMode="auto">
          <a:xfrm>
            <a:off x="8661400" y="3206750"/>
            <a:ext cx="204788" cy="230188"/>
            <a:chOff x="1274" y="2802"/>
            <a:chExt cx="189" cy="188"/>
          </a:xfrm>
        </p:grpSpPr>
        <p:sp>
          <p:nvSpPr>
            <p:cNvPr id="148617" name="Line 90"/>
            <p:cNvSpPr>
              <a:spLocks noChangeShapeType="1"/>
            </p:cNvSpPr>
            <p:nvPr/>
          </p:nvSpPr>
          <p:spPr bwMode="auto">
            <a:xfrm flipV="1">
              <a:off x="1274" y="2802"/>
              <a:ext cx="181" cy="18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8618" name="Line 91"/>
            <p:cNvSpPr>
              <a:spLocks noChangeShapeType="1"/>
            </p:cNvSpPr>
            <p:nvPr/>
          </p:nvSpPr>
          <p:spPr bwMode="auto">
            <a:xfrm rot="5474544" flipV="1">
              <a:off x="1282" y="2810"/>
              <a:ext cx="181" cy="18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48568" name="Line 92"/>
          <p:cNvSpPr>
            <a:spLocks noChangeShapeType="1"/>
          </p:cNvSpPr>
          <p:nvPr/>
        </p:nvSpPr>
        <p:spPr bwMode="auto">
          <a:xfrm flipV="1">
            <a:off x="7391400" y="1830388"/>
            <a:ext cx="196850" cy="22066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69" name="Line 93"/>
          <p:cNvSpPr>
            <a:spLocks noChangeShapeType="1"/>
          </p:cNvSpPr>
          <p:nvPr/>
        </p:nvSpPr>
        <p:spPr bwMode="auto">
          <a:xfrm rot="5474544" flipV="1">
            <a:off x="7387432" y="1851818"/>
            <a:ext cx="222250" cy="195263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70" name="Line 94"/>
          <p:cNvSpPr>
            <a:spLocks noChangeShapeType="1"/>
          </p:cNvSpPr>
          <p:nvPr/>
        </p:nvSpPr>
        <p:spPr bwMode="auto">
          <a:xfrm flipH="1">
            <a:off x="6070600" y="2211388"/>
            <a:ext cx="13335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71" name="Line 95"/>
          <p:cNvSpPr>
            <a:spLocks noChangeShapeType="1"/>
          </p:cNvSpPr>
          <p:nvPr/>
        </p:nvSpPr>
        <p:spPr bwMode="auto">
          <a:xfrm>
            <a:off x="6426200" y="2179638"/>
            <a:ext cx="115888" cy="2016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72" name="Line 96"/>
          <p:cNvSpPr>
            <a:spLocks noChangeShapeType="1"/>
          </p:cNvSpPr>
          <p:nvPr/>
        </p:nvSpPr>
        <p:spPr bwMode="auto">
          <a:xfrm>
            <a:off x="7759700" y="2176463"/>
            <a:ext cx="115888" cy="2016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73" name="Line 97"/>
          <p:cNvSpPr>
            <a:spLocks noChangeShapeType="1"/>
          </p:cNvSpPr>
          <p:nvPr/>
        </p:nvSpPr>
        <p:spPr bwMode="auto">
          <a:xfrm flipH="1">
            <a:off x="7315200" y="2228850"/>
            <a:ext cx="133350" cy="17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74" name="Line 98"/>
          <p:cNvSpPr>
            <a:spLocks noChangeShapeType="1"/>
          </p:cNvSpPr>
          <p:nvPr/>
        </p:nvSpPr>
        <p:spPr bwMode="auto">
          <a:xfrm flipH="1">
            <a:off x="5545138" y="2755900"/>
            <a:ext cx="346075" cy="2000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75" name="Line 99"/>
          <p:cNvSpPr>
            <a:spLocks noChangeShapeType="1"/>
          </p:cNvSpPr>
          <p:nvPr/>
        </p:nvSpPr>
        <p:spPr bwMode="auto">
          <a:xfrm>
            <a:off x="6096000" y="2765425"/>
            <a:ext cx="1301750" cy="312738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76" name="Line 100"/>
          <p:cNvSpPr>
            <a:spLocks noChangeShapeType="1"/>
          </p:cNvSpPr>
          <p:nvPr/>
        </p:nvSpPr>
        <p:spPr bwMode="auto">
          <a:xfrm>
            <a:off x="6605588" y="2784475"/>
            <a:ext cx="71437" cy="23177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77" name="Line 101"/>
          <p:cNvSpPr>
            <a:spLocks noChangeShapeType="1"/>
          </p:cNvSpPr>
          <p:nvPr/>
        </p:nvSpPr>
        <p:spPr bwMode="auto">
          <a:xfrm>
            <a:off x="6684963" y="2663825"/>
            <a:ext cx="1836737" cy="4540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78" name="Line 102"/>
          <p:cNvSpPr>
            <a:spLocks noChangeShapeType="1"/>
          </p:cNvSpPr>
          <p:nvPr/>
        </p:nvSpPr>
        <p:spPr bwMode="auto">
          <a:xfrm>
            <a:off x="7977188" y="2684463"/>
            <a:ext cx="776287" cy="3524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79" name="Line 103"/>
          <p:cNvSpPr>
            <a:spLocks noChangeShapeType="1"/>
          </p:cNvSpPr>
          <p:nvPr/>
        </p:nvSpPr>
        <p:spPr bwMode="auto">
          <a:xfrm flipH="1">
            <a:off x="5713413" y="2733675"/>
            <a:ext cx="2032000" cy="344488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80" name="Line 104"/>
          <p:cNvSpPr>
            <a:spLocks noChangeShapeType="1"/>
          </p:cNvSpPr>
          <p:nvPr/>
        </p:nvSpPr>
        <p:spPr bwMode="auto">
          <a:xfrm>
            <a:off x="7335838" y="2874963"/>
            <a:ext cx="266700" cy="161925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8581" name="Line 105"/>
          <p:cNvSpPr>
            <a:spLocks noChangeShapeType="1"/>
          </p:cNvSpPr>
          <p:nvPr/>
        </p:nvSpPr>
        <p:spPr bwMode="auto">
          <a:xfrm flipH="1">
            <a:off x="6781800" y="2895600"/>
            <a:ext cx="749300" cy="1905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48582" name="Group 106"/>
          <p:cNvGrpSpPr>
            <a:grpSpLocks/>
          </p:cNvGrpSpPr>
          <p:nvPr/>
        </p:nvGrpSpPr>
        <p:grpSpPr bwMode="auto">
          <a:xfrm>
            <a:off x="990600" y="4114800"/>
            <a:ext cx="6724650" cy="2119313"/>
            <a:chOff x="624" y="2592"/>
            <a:chExt cx="4236" cy="1335"/>
          </a:xfrm>
        </p:grpSpPr>
        <p:sp>
          <p:nvSpPr>
            <p:cNvPr id="148587" name="Rectangle 107"/>
            <p:cNvSpPr>
              <a:spLocks noChangeArrowheads="1"/>
            </p:cNvSpPr>
            <p:nvPr/>
          </p:nvSpPr>
          <p:spPr bwMode="auto">
            <a:xfrm>
              <a:off x="2361" y="2592"/>
              <a:ext cx="132" cy="99"/>
            </a:xfrm>
            <a:prstGeom prst="rect">
              <a:avLst/>
            </a:prstGeom>
            <a:noFill/>
            <a:ln w="33338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48588" name="Line 108"/>
            <p:cNvSpPr>
              <a:spLocks noChangeShapeType="1"/>
            </p:cNvSpPr>
            <p:nvPr/>
          </p:nvSpPr>
          <p:spPr bwMode="auto">
            <a:xfrm flipH="1">
              <a:off x="2488" y="2642"/>
              <a:ext cx="39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8589" name="Oval 109"/>
            <p:cNvSpPr>
              <a:spLocks noChangeArrowheads="1"/>
            </p:cNvSpPr>
            <p:nvPr/>
          </p:nvSpPr>
          <p:spPr bwMode="auto">
            <a:xfrm>
              <a:off x="2886" y="2592"/>
              <a:ext cx="132" cy="99"/>
            </a:xfrm>
            <a:prstGeom prst="ellipse">
              <a:avLst/>
            </a:prstGeom>
            <a:noFill/>
            <a:ln w="333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48590" name="Line 110"/>
            <p:cNvSpPr>
              <a:spLocks noChangeShapeType="1"/>
            </p:cNvSpPr>
            <p:nvPr/>
          </p:nvSpPr>
          <p:spPr bwMode="auto">
            <a:xfrm flipH="1">
              <a:off x="2488" y="2642"/>
              <a:ext cx="39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8591" name="Oval 111"/>
            <p:cNvSpPr>
              <a:spLocks noChangeArrowheads="1"/>
            </p:cNvSpPr>
            <p:nvPr/>
          </p:nvSpPr>
          <p:spPr bwMode="auto">
            <a:xfrm>
              <a:off x="1046" y="3334"/>
              <a:ext cx="131" cy="100"/>
            </a:xfrm>
            <a:prstGeom prst="ellipse">
              <a:avLst/>
            </a:prstGeom>
            <a:noFill/>
            <a:ln w="333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48592" name="Oval 112"/>
            <p:cNvSpPr>
              <a:spLocks noChangeArrowheads="1"/>
            </p:cNvSpPr>
            <p:nvPr/>
          </p:nvSpPr>
          <p:spPr bwMode="auto">
            <a:xfrm>
              <a:off x="1046" y="3334"/>
              <a:ext cx="131" cy="100"/>
            </a:xfrm>
            <a:prstGeom prst="ellipse">
              <a:avLst/>
            </a:prstGeom>
            <a:solidFill>
              <a:schemeClr val="tx1"/>
            </a:solidFill>
            <a:ln w="15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48593" name="Line 113"/>
            <p:cNvSpPr>
              <a:spLocks noChangeShapeType="1"/>
            </p:cNvSpPr>
            <p:nvPr/>
          </p:nvSpPr>
          <p:spPr bwMode="auto">
            <a:xfrm flipV="1">
              <a:off x="1013" y="3309"/>
              <a:ext cx="197" cy="150"/>
            </a:xfrm>
            <a:prstGeom prst="line">
              <a:avLst/>
            </a:prstGeom>
            <a:noFill/>
            <a:ln w="333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8594" name="Freeform 114"/>
            <p:cNvSpPr>
              <a:spLocks/>
            </p:cNvSpPr>
            <p:nvPr/>
          </p:nvSpPr>
          <p:spPr bwMode="auto">
            <a:xfrm>
              <a:off x="1111" y="2642"/>
              <a:ext cx="1578" cy="692"/>
            </a:xfrm>
            <a:custGeom>
              <a:avLst/>
              <a:gdLst>
                <a:gd name="T0" fmla="*/ 268 w 3830"/>
                <a:gd name="T1" fmla="*/ 0 h 2137"/>
                <a:gd name="T2" fmla="*/ 268 w 3830"/>
                <a:gd name="T3" fmla="*/ 59 h 2137"/>
                <a:gd name="T4" fmla="*/ 0 w 3830"/>
                <a:gd name="T5" fmla="*/ 59 h 2137"/>
                <a:gd name="T6" fmla="*/ 0 w 3830"/>
                <a:gd name="T7" fmla="*/ 73 h 21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30" h="2137">
                  <a:moveTo>
                    <a:pt x="3830" y="0"/>
                  </a:moveTo>
                  <a:lnTo>
                    <a:pt x="3830" y="1728"/>
                  </a:lnTo>
                  <a:lnTo>
                    <a:pt x="0" y="1728"/>
                  </a:lnTo>
                  <a:lnTo>
                    <a:pt x="0" y="2137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8595" name="Rectangle 115"/>
            <p:cNvSpPr>
              <a:spLocks noChangeArrowheads="1"/>
            </p:cNvSpPr>
            <p:nvPr/>
          </p:nvSpPr>
          <p:spPr bwMode="auto">
            <a:xfrm>
              <a:off x="1571" y="3334"/>
              <a:ext cx="132" cy="100"/>
            </a:xfrm>
            <a:prstGeom prst="rect">
              <a:avLst/>
            </a:prstGeom>
            <a:noFill/>
            <a:ln w="33338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48596" name="Freeform 116"/>
            <p:cNvSpPr>
              <a:spLocks/>
            </p:cNvSpPr>
            <p:nvPr/>
          </p:nvSpPr>
          <p:spPr bwMode="auto">
            <a:xfrm>
              <a:off x="1637" y="2642"/>
              <a:ext cx="1052" cy="692"/>
            </a:xfrm>
            <a:custGeom>
              <a:avLst/>
              <a:gdLst>
                <a:gd name="T0" fmla="*/ 178 w 2553"/>
                <a:gd name="T1" fmla="*/ 0 h 2137"/>
                <a:gd name="T2" fmla="*/ 178 w 2553"/>
                <a:gd name="T3" fmla="*/ 59 h 2137"/>
                <a:gd name="T4" fmla="*/ 0 w 2553"/>
                <a:gd name="T5" fmla="*/ 59 h 2137"/>
                <a:gd name="T6" fmla="*/ 0 w 2553"/>
                <a:gd name="T7" fmla="*/ 73 h 21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53" h="2137">
                  <a:moveTo>
                    <a:pt x="2553" y="0"/>
                  </a:moveTo>
                  <a:lnTo>
                    <a:pt x="2553" y="1728"/>
                  </a:lnTo>
                  <a:lnTo>
                    <a:pt x="0" y="1728"/>
                  </a:lnTo>
                  <a:lnTo>
                    <a:pt x="0" y="2137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8597" name="Line 117"/>
            <p:cNvSpPr>
              <a:spLocks noChangeShapeType="1"/>
            </p:cNvSpPr>
            <p:nvPr/>
          </p:nvSpPr>
          <p:spPr bwMode="auto">
            <a:xfrm flipH="1">
              <a:off x="1699" y="3384"/>
              <a:ext cx="399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8598" name="Oval 118"/>
            <p:cNvSpPr>
              <a:spLocks noChangeArrowheads="1"/>
            </p:cNvSpPr>
            <p:nvPr/>
          </p:nvSpPr>
          <p:spPr bwMode="auto">
            <a:xfrm>
              <a:off x="3150" y="3334"/>
              <a:ext cx="131" cy="100"/>
            </a:xfrm>
            <a:prstGeom prst="ellipse">
              <a:avLst/>
            </a:prstGeom>
            <a:noFill/>
            <a:ln w="333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48599" name="Freeform 119"/>
            <p:cNvSpPr>
              <a:spLocks/>
            </p:cNvSpPr>
            <p:nvPr/>
          </p:nvSpPr>
          <p:spPr bwMode="auto">
            <a:xfrm>
              <a:off x="2689" y="2642"/>
              <a:ext cx="526" cy="692"/>
            </a:xfrm>
            <a:custGeom>
              <a:avLst/>
              <a:gdLst>
                <a:gd name="T0" fmla="*/ 0 w 1278"/>
                <a:gd name="T1" fmla="*/ 0 h 2137"/>
                <a:gd name="T2" fmla="*/ 0 w 1278"/>
                <a:gd name="T3" fmla="*/ 59 h 2137"/>
                <a:gd name="T4" fmla="*/ 89 w 1278"/>
                <a:gd name="T5" fmla="*/ 59 h 2137"/>
                <a:gd name="T6" fmla="*/ 89 w 1278"/>
                <a:gd name="T7" fmla="*/ 73 h 21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78" h="2137">
                  <a:moveTo>
                    <a:pt x="0" y="0"/>
                  </a:moveTo>
                  <a:lnTo>
                    <a:pt x="0" y="1728"/>
                  </a:lnTo>
                  <a:lnTo>
                    <a:pt x="1278" y="1728"/>
                  </a:lnTo>
                  <a:lnTo>
                    <a:pt x="1278" y="2137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8600" name="Line 120"/>
            <p:cNvSpPr>
              <a:spLocks noChangeShapeType="1"/>
            </p:cNvSpPr>
            <p:nvPr/>
          </p:nvSpPr>
          <p:spPr bwMode="auto">
            <a:xfrm flipH="1">
              <a:off x="2751" y="3384"/>
              <a:ext cx="399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8601" name="Oval 121"/>
            <p:cNvSpPr>
              <a:spLocks noChangeArrowheads="1"/>
            </p:cNvSpPr>
            <p:nvPr/>
          </p:nvSpPr>
          <p:spPr bwMode="auto">
            <a:xfrm>
              <a:off x="3676" y="3334"/>
              <a:ext cx="132" cy="100"/>
            </a:xfrm>
            <a:prstGeom prst="ellipse">
              <a:avLst/>
            </a:prstGeom>
            <a:noFill/>
            <a:ln w="333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48602" name="Freeform 122"/>
            <p:cNvSpPr>
              <a:spLocks/>
            </p:cNvSpPr>
            <p:nvPr/>
          </p:nvSpPr>
          <p:spPr bwMode="auto">
            <a:xfrm>
              <a:off x="2689" y="2642"/>
              <a:ext cx="1053" cy="692"/>
            </a:xfrm>
            <a:custGeom>
              <a:avLst/>
              <a:gdLst>
                <a:gd name="T0" fmla="*/ 0 w 2555"/>
                <a:gd name="T1" fmla="*/ 0 h 2137"/>
                <a:gd name="T2" fmla="*/ 0 w 2555"/>
                <a:gd name="T3" fmla="*/ 59 h 2137"/>
                <a:gd name="T4" fmla="*/ 179 w 2555"/>
                <a:gd name="T5" fmla="*/ 59 h 2137"/>
                <a:gd name="T6" fmla="*/ 179 w 2555"/>
                <a:gd name="T7" fmla="*/ 73 h 21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55" h="2137">
                  <a:moveTo>
                    <a:pt x="0" y="0"/>
                  </a:moveTo>
                  <a:lnTo>
                    <a:pt x="0" y="1728"/>
                  </a:lnTo>
                  <a:lnTo>
                    <a:pt x="2555" y="1728"/>
                  </a:lnTo>
                  <a:lnTo>
                    <a:pt x="2555" y="2137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8603" name="Line 123"/>
            <p:cNvSpPr>
              <a:spLocks noChangeShapeType="1"/>
            </p:cNvSpPr>
            <p:nvPr/>
          </p:nvSpPr>
          <p:spPr bwMode="auto">
            <a:xfrm flipH="1">
              <a:off x="3803" y="3384"/>
              <a:ext cx="399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8604" name="Rectangle 124"/>
            <p:cNvSpPr>
              <a:spLocks noChangeArrowheads="1"/>
            </p:cNvSpPr>
            <p:nvPr/>
          </p:nvSpPr>
          <p:spPr bwMode="auto">
            <a:xfrm>
              <a:off x="4728" y="3334"/>
              <a:ext cx="132" cy="100"/>
            </a:xfrm>
            <a:prstGeom prst="rect">
              <a:avLst/>
            </a:prstGeom>
            <a:noFill/>
            <a:ln w="33338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48605" name="Freeform 125"/>
            <p:cNvSpPr>
              <a:spLocks/>
            </p:cNvSpPr>
            <p:nvPr/>
          </p:nvSpPr>
          <p:spPr bwMode="auto">
            <a:xfrm>
              <a:off x="2689" y="2642"/>
              <a:ext cx="2105" cy="692"/>
            </a:xfrm>
            <a:custGeom>
              <a:avLst/>
              <a:gdLst>
                <a:gd name="T0" fmla="*/ 0 w 5109"/>
                <a:gd name="T1" fmla="*/ 0 h 2137"/>
                <a:gd name="T2" fmla="*/ 0 w 5109"/>
                <a:gd name="T3" fmla="*/ 59 h 2137"/>
                <a:gd name="T4" fmla="*/ 357 w 5109"/>
                <a:gd name="T5" fmla="*/ 59 h 2137"/>
                <a:gd name="T6" fmla="*/ 357 w 5109"/>
                <a:gd name="T7" fmla="*/ 73 h 21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09" h="2137">
                  <a:moveTo>
                    <a:pt x="0" y="0"/>
                  </a:moveTo>
                  <a:lnTo>
                    <a:pt x="0" y="1728"/>
                  </a:lnTo>
                  <a:lnTo>
                    <a:pt x="5109" y="1728"/>
                  </a:lnTo>
                  <a:lnTo>
                    <a:pt x="5109" y="2137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8606" name="Oval 126"/>
            <p:cNvSpPr>
              <a:spLocks noChangeArrowheads="1"/>
            </p:cNvSpPr>
            <p:nvPr/>
          </p:nvSpPr>
          <p:spPr bwMode="auto">
            <a:xfrm>
              <a:off x="2098" y="3334"/>
              <a:ext cx="131" cy="100"/>
            </a:xfrm>
            <a:prstGeom prst="ellipse">
              <a:avLst/>
            </a:prstGeom>
            <a:noFill/>
            <a:ln w="333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48607" name="Line 127"/>
            <p:cNvSpPr>
              <a:spLocks noChangeShapeType="1"/>
            </p:cNvSpPr>
            <p:nvPr/>
          </p:nvSpPr>
          <p:spPr bwMode="auto">
            <a:xfrm flipH="1">
              <a:off x="1699" y="3384"/>
              <a:ext cx="399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8608" name="Rectangle 128"/>
            <p:cNvSpPr>
              <a:spLocks noChangeArrowheads="1"/>
            </p:cNvSpPr>
            <p:nvPr/>
          </p:nvSpPr>
          <p:spPr bwMode="auto">
            <a:xfrm>
              <a:off x="1853" y="3828"/>
              <a:ext cx="132" cy="99"/>
            </a:xfrm>
            <a:prstGeom prst="rect">
              <a:avLst/>
            </a:prstGeom>
            <a:noFill/>
            <a:ln w="33338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48609" name="Freeform 129"/>
            <p:cNvSpPr>
              <a:spLocks/>
            </p:cNvSpPr>
            <p:nvPr/>
          </p:nvSpPr>
          <p:spPr bwMode="auto">
            <a:xfrm>
              <a:off x="1900" y="3384"/>
              <a:ext cx="46" cy="444"/>
            </a:xfrm>
            <a:custGeom>
              <a:avLst/>
              <a:gdLst>
                <a:gd name="T0" fmla="*/ 0 w 46"/>
                <a:gd name="T1" fmla="*/ 0 h 2137"/>
                <a:gd name="T2" fmla="*/ 0 w 46"/>
                <a:gd name="T3" fmla="*/ 16 h 2137"/>
                <a:gd name="T4" fmla="*/ 0 w 46"/>
                <a:gd name="T5" fmla="*/ 16 h 2137"/>
                <a:gd name="T6" fmla="*/ 0 w 46"/>
                <a:gd name="T7" fmla="*/ 19 h 21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2137">
                  <a:moveTo>
                    <a:pt x="0" y="0"/>
                  </a:moveTo>
                  <a:lnTo>
                    <a:pt x="0" y="1728"/>
                  </a:lnTo>
                  <a:lnTo>
                    <a:pt x="0" y="2137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8610" name="Rectangle 130"/>
            <p:cNvSpPr>
              <a:spLocks noChangeArrowheads="1"/>
            </p:cNvSpPr>
            <p:nvPr/>
          </p:nvSpPr>
          <p:spPr bwMode="auto">
            <a:xfrm>
              <a:off x="2624" y="3334"/>
              <a:ext cx="132" cy="100"/>
            </a:xfrm>
            <a:prstGeom prst="rect">
              <a:avLst/>
            </a:prstGeom>
            <a:noFill/>
            <a:ln w="33338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48611" name="Line 131"/>
            <p:cNvSpPr>
              <a:spLocks noChangeShapeType="1"/>
            </p:cNvSpPr>
            <p:nvPr/>
          </p:nvSpPr>
          <p:spPr bwMode="auto">
            <a:xfrm flipH="1">
              <a:off x="2751" y="3384"/>
              <a:ext cx="399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8612" name="Oval 132"/>
            <p:cNvSpPr>
              <a:spLocks noChangeArrowheads="1"/>
            </p:cNvSpPr>
            <p:nvPr/>
          </p:nvSpPr>
          <p:spPr bwMode="auto">
            <a:xfrm>
              <a:off x="2923" y="3825"/>
              <a:ext cx="132" cy="99"/>
            </a:xfrm>
            <a:prstGeom prst="ellipse">
              <a:avLst/>
            </a:prstGeom>
            <a:noFill/>
            <a:ln w="333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48613" name="Rectangle 133"/>
            <p:cNvSpPr>
              <a:spLocks noChangeArrowheads="1"/>
            </p:cNvSpPr>
            <p:nvPr/>
          </p:nvSpPr>
          <p:spPr bwMode="auto">
            <a:xfrm>
              <a:off x="4202" y="3334"/>
              <a:ext cx="131" cy="100"/>
            </a:xfrm>
            <a:prstGeom prst="rect">
              <a:avLst/>
            </a:prstGeom>
            <a:noFill/>
            <a:ln w="33338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48614" name="Line 134"/>
            <p:cNvSpPr>
              <a:spLocks noChangeShapeType="1"/>
            </p:cNvSpPr>
            <p:nvPr/>
          </p:nvSpPr>
          <p:spPr bwMode="auto">
            <a:xfrm flipH="1">
              <a:off x="3803" y="3384"/>
              <a:ext cx="399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8615" name="Text Box 135"/>
            <p:cNvSpPr txBox="1">
              <a:spLocks noChangeArrowheads="1"/>
            </p:cNvSpPr>
            <p:nvPr/>
          </p:nvSpPr>
          <p:spPr bwMode="auto">
            <a:xfrm>
              <a:off x="624" y="3527"/>
              <a:ext cx="120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latin typeface="Times New Roman" panose="02020603050405020304" pitchFamily="18" charset="0"/>
                </a:rPr>
                <a:t>ΔF508/ΔF508</a:t>
              </a:r>
            </a:p>
          </p:txBody>
        </p:sp>
        <p:sp>
          <p:nvSpPr>
            <p:cNvPr id="148616" name="Freeform 136"/>
            <p:cNvSpPr>
              <a:spLocks/>
            </p:cNvSpPr>
            <p:nvPr/>
          </p:nvSpPr>
          <p:spPr bwMode="auto">
            <a:xfrm>
              <a:off x="2962" y="3396"/>
              <a:ext cx="46" cy="444"/>
            </a:xfrm>
            <a:custGeom>
              <a:avLst/>
              <a:gdLst>
                <a:gd name="T0" fmla="*/ 0 w 46"/>
                <a:gd name="T1" fmla="*/ 0 h 2137"/>
                <a:gd name="T2" fmla="*/ 0 w 46"/>
                <a:gd name="T3" fmla="*/ 16 h 2137"/>
                <a:gd name="T4" fmla="*/ 0 w 46"/>
                <a:gd name="T5" fmla="*/ 16 h 2137"/>
                <a:gd name="T6" fmla="*/ 0 w 46"/>
                <a:gd name="T7" fmla="*/ 19 h 21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2137">
                  <a:moveTo>
                    <a:pt x="0" y="0"/>
                  </a:moveTo>
                  <a:lnTo>
                    <a:pt x="0" y="1728"/>
                  </a:lnTo>
                  <a:lnTo>
                    <a:pt x="0" y="2137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8583" name="Group 137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48584" name="Rectangle 138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>
                  <a:latin typeface="Times New Roman" panose="02020603050405020304" pitchFamily="18" charset="0"/>
                </a:rPr>
                <a:t>Hérédité AR (4)</a:t>
              </a:r>
            </a:p>
          </p:txBody>
        </p:sp>
        <p:pic>
          <p:nvPicPr>
            <p:cNvPr id="148585" name="Picture 139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8586" name="Picture 140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3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528"/>
          </a:xfrm>
        </p:grpSpPr>
        <p:sp>
          <p:nvSpPr>
            <p:cNvPr id="18437" name="Rectangle 4"/>
            <p:cNvSpPr>
              <a:spLocks noChangeArrowheads="1"/>
            </p:cNvSpPr>
            <p:nvPr/>
          </p:nvSpPr>
          <p:spPr bwMode="auto">
            <a:xfrm>
              <a:off x="1248" y="0"/>
              <a:ext cx="4032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3600">
                  <a:latin typeface="Times New Roman" panose="02020603050405020304" pitchFamily="18" charset="0"/>
                </a:rPr>
                <a:t>Eucaryote (3)</a:t>
              </a:r>
            </a:p>
          </p:txBody>
        </p:sp>
        <p:pic>
          <p:nvPicPr>
            <p:cNvPr id="18438" name="Picture 5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51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9" name="Picture 6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35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981075"/>
            <a:ext cx="8159750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21" descr="Nucléos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930775"/>
            <a:ext cx="1687512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41438"/>
            <a:ext cx="8132763" cy="5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9507" name="Group 4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49508" name="Rectangle 5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>
                  <a:latin typeface="Times New Roman" panose="02020603050405020304" pitchFamily="18" charset="0"/>
                </a:rPr>
                <a:t>Hérédité récessive liée à  l’X</a:t>
              </a:r>
            </a:p>
          </p:txBody>
        </p:sp>
        <p:pic>
          <p:nvPicPr>
            <p:cNvPr id="149509" name="Picture 6" descr="logo CHRU 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9510" name="Picture 7" descr="logo genetiq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6106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altLang="fr-FR" sz="2800" smtClean="0"/>
              <a:t>Dystrophie musculaire de Duchenne de Boulogne 1/3500 </a:t>
            </a:r>
            <a:r>
              <a:rPr lang="fr-FR" altLang="fr-FR" sz="2800" smtClean="0">
                <a:cs typeface="Times New Roman" panose="02020603050405020304" pitchFamily="18" charset="0"/>
              </a:rPr>
              <a:t>♂</a:t>
            </a:r>
            <a:r>
              <a:rPr lang="fr-FR" altLang="fr-FR" sz="2800" smtClean="0"/>
              <a:t> 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altLang="fr-FR" sz="2800" smtClean="0"/>
              <a:t>Mutations dans le gène de la Dystrophine (Xp21)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altLang="fr-FR" sz="2800" smtClean="0"/>
              <a:t>Femmes non symptomatiques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altLang="fr-FR" sz="2800" smtClean="0"/>
              <a:t>Que les hommes atteints</a:t>
            </a:r>
          </a:p>
        </p:txBody>
      </p:sp>
      <p:grpSp>
        <p:nvGrpSpPr>
          <p:cNvPr id="150531" name="Group 3"/>
          <p:cNvGrpSpPr>
            <a:grpSpLocks/>
          </p:cNvGrpSpPr>
          <p:nvPr/>
        </p:nvGrpSpPr>
        <p:grpSpPr bwMode="auto">
          <a:xfrm>
            <a:off x="914400" y="3336925"/>
            <a:ext cx="6858000" cy="2971800"/>
            <a:chOff x="576" y="2304"/>
            <a:chExt cx="4320" cy="1872"/>
          </a:xfrm>
        </p:grpSpPr>
        <p:sp>
          <p:nvSpPr>
            <p:cNvPr id="150536" name="Rectangle 4"/>
            <p:cNvSpPr>
              <a:spLocks noChangeArrowheads="1"/>
            </p:cNvSpPr>
            <p:nvPr/>
          </p:nvSpPr>
          <p:spPr bwMode="auto">
            <a:xfrm>
              <a:off x="2827" y="2304"/>
              <a:ext cx="129" cy="115"/>
            </a:xfrm>
            <a:prstGeom prst="rect">
              <a:avLst/>
            </a:prstGeom>
            <a:noFill/>
            <a:ln w="349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50537" name="Line 5"/>
            <p:cNvSpPr>
              <a:spLocks noChangeShapeType="1"/>
            </p:cNvSpPr>
            <p:nvPr/>
          </p:nvSpPr>
          <p:spPr bwMode="auto">
            <a:xfrm flipH="1">
              <a:off x="2952" y="2361"/>
              <a:ext cx="393" cy="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38" name="Oval 6"/>
            <p:cNvSpPr>
              <a:spLocks noChangeArrowheads="1"/>
            </p:cNvSpPr>
            <p:nvPr/>
          </p:nvSpPr>
          <p:spPr bwMode="auto">
            <a:xfrm>
              <a:off x="3345" y="2304"/>
              <a:ext cx="128" cy="115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50539" name="Oval 7"/>
            <p:cNvSpPr>
              <a:spLocks noChangeArrowheads="1"/>
            </p:cNvSpPr>
            <p:nvPr/>
          </p:nvSpPr>
          <p:spPr bwMode="auto">
            <a:xfrm>
              <a:off x="3388" y="2352"/>
              <a:ext cx="42" cy="38"/>
            </a:xfrm>
            <a:prstGeom prst="ellipse">
              <a:avLst/>
            </a:prstGeom>
            <a:solidFill>
              <a:schemeClr val="tx1"/>
            </a:solidFill>
            <a:ln w="15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50540" name="Line 8"/>
            <p:cNvSpPr>
              <a:spLocks noChangeShapeType="1"/>
            </p:cNvSpPr>
            <p:nvPr/>
          </p:nvSpPr>
          <p:spPr bwMode="auto">
            <a:xfrm flipH="1">
              <a:off x="2952" y="2361"/>
              <a:ext cx="393" cy="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41" name="Oval 9"/>
            <p:cNvSpPr>
              <a:spLocks noChangeArrowheads="1"/>
            </p:cNvSpPr>
            <p:nvPr/>
          </p:nvSpPr>
          <p:spPr bwMode="auto">
            <a:xfrm>
              <a:off x="1404" y="3159"/>
              <a:ext cx="130" cy="114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50542" name="Freeform 10"/>
            <p:cNvSpPr>
              <a:spLocks/>
            </p:cNvSpPr>
            <p:nvPr/>
          </p:nvSpPr>
          <p:spPr bwMode="auto">
            <a:xfrm>
              <a:off x="1469" y="2361"/>
              <a:ext cx="1681" cy="798"/>
            </a:xfrm>
            <a:custGeom>
              <a:avLst/>
              <a:gdLst>
                <a:gd name="T0" fmla="*/ 269 w 4206"/>
                <a:gd name="T1" fmla="*/ 0 h 2669"/>
                <a:gd name="T2" fmla="*/ 269 w 4206"/>
                <a:gd name="T3" fmla="*/ 58 h 2669"/>
                <a:gd name="T4" fmla="*/ 0 w 4206"/>
                <a:gd name="T5" fmla="*/ 58 h 2669"/>
                <a:gd name="T6" fmla="*/ 0 w 4206"/>
                <a:gd name="T7" fmla="*/ 71 h 266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06" h="2669">
                  <a:moveTo>
                    <a:pt x="4206" y="0"/>
                  </a:moveTo>
                  <a:lnTo>
                    <a:pt x="4206" y="2158"/>
                  </a:lnTo>
                  <a:lnTo>
                    <a:pt x="0" y="2158"/>
                  </a:lnTo>
                  <a:lnTo>
                    <a:pt x="0" y="2669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43" name="Line 11"/>
            <p:cNvSpPr>
              <a:spLocks noChangeShapeType="1"/>
            </p:cNvSpPr>
            <p:nvPr/>
          </p:nvSpPr>
          <p:spPr bwMode="auto">
            <a:xfrm flipH="1">
              <a:off x="1013" y="3216"/>
              <a:ext cx="391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44" name="Rectangle 12"/>
            <p:cNvSpPr>
              <a:spLocks noChangeArrowheads="1"/>
            </p:cNvSpPr>
            <p:nvPr/>
          </p:nvSpPr>
          <p:spPr bwMode="auto">
            <a:xfrm>
              <a:off x="2698" y="3159"/>
              <a:ext cx="129" cy="114"/>
            </a:xfrm>
            <a:prstGeom prst="rect">
              <a:avLst/>
            </a:prstGeom>
            <a:noFill/>
            <a:ln w="349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50545" name="Freeform 13"/>
            <p:cNvSpPr>
              <a:spLocks/>
            </p:cNvSpPr>
            <p:nvPr/>
          </p:nvSpPr>
          <p:spPr bwMode="auto">
            <a:xfrm>
              <a:off x="2762" y="2361"/>
              <a:ext cx="388" cy="798"/>
            </a:xfrm>
            <a:custGeom>
              <a:avLst/>
              <a:gdLst>
                <a:gd name="T0" fmla="*/ 62 w 970"/>
                <a:gd name="T1" fmla="*/ 0 h 2669"/>
                <a:gd name="T2" fmla="*/ 62 w 970"/>
                <a:gd name="T3" fmla="*/ 58 h 2669"/>
                <a:gd name="T4" fmla="*/ 0 w 970"/>
                <a:gd name="T5" fmla="*/ 58 h 2669"/>
                <a:gd name="T6" fmla="*/ 0 w 970"/>
                <a:gd name="T7" fmla="*/ 71 h 266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0" h="2669">
                  <a:moveTo>
                    <a:pt x="970" y="0"/>
                  </a:moveTo>
                  <a:lnTo>
                    <a:pt x="970" y="2158"/>
                  </a:lnTo>
                  <a:lnTo>
                    <a:pt x="0" y="2158"/>
                  </a:lnTo>
                  <a:lnTo>
                    <a:pt x="0" y="2669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46" name="Line 14"/>
            <p:cNvSpPr>
              <a:spLocks noChangeShapeType="1"/>
            </p:cNvSpPr>
            <p:nvPr/>
          </p:nvSpPr>
          <p:spPr bwMode="auto">
            <a:xfrm flipH="1">
              <a:off x="2823" y="3216"/>
              <a:ext cx="39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47" name="Oval 15"/>
            <p:cNvSpPr>
              <a:spLocks noChangeArrowheads="1"/>
            </p:cNvSpPr>
            <p:nvPr/>
          </p:nvSpPr>
          <p:spPr bwMode="auto">
            <a:xfrm>
              <a:off x="4767" y="3159"/>
              <a:ext cx="129" cy="114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50548" name="Oval 16"/>
            <p:cNvSpPr>
              <a:spLocks noChangeArrowheads="1"/>
            </p:cNvSpPr>
            <p:nvPr/>
          </p:nvSpPr>
          <p:spPr bwMode="auto">
            <a:xfrm>
              <a:off x="4810" y="3197"/>
              <a:ext cx="43" cy="38"/>
            </a:xfrm>
            <a:prstGeom prst="ellipse">
              <a:avLst/>
            </a:prstGeom>
            <a:solidFill>
              <a:schemeClr val="tx1"/>
            </a:solidFill>
            <a:ln w="15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50549" name="Freeform 17"/>
            <p:cNvSpPr>
              <a:spLocks/>
            </p:cNvSpPr>
            <p:nvPr/>
          </p:nvSpPr>
          <p:spPr bwMode="auto">
            <a:xfrm>
              <a:off x="3150" y="2361"/>
              <a:ext cx="1681" cy="798"/>
            </a:xfrm>
            <a:custGeom>
              <a:avLst/>
              <a:gdLst>
                <a:gd name="T0" fmla="*/ 0 w 4208"/>
                <a:gd name="T1" fmla="*/ 0 h 2669"/>
                <a:gd name="T2" fmla="*/ 0 w 4208"/>
                <a:gd name="T3" fmla="*/ 58 h 2669"/>
                <a:gd name="T4" fmla="*/ 268 w 4208"/>
                <a:gd name="T5" fmla="*/ 58 h 2669"/>
                <a:gd name="T6" fmla="*/ 268 w 4208"/>
                <a:gd name="T7" fmla="*/ 71 h 266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208" h="2669">
                  <a:moveTo>
                    <a:pt x="0" y="0"/>
                  </a:moveTo>
                  <a:lnTo>
                    <a:pt x="0" y="2158"/>
                  </a:lnTo>
                  <a:lnTo>
                    <a:pt x="4208" y="2158"/>
                  </a:lnTo>
                  <a:lnTo>
                    <a:pt x="4208" y="2669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50" name="Line 18"/>
            <p:cNvSpPr>
              <a:spLocks noChangeShapeType="1"/>
            </p:cNvSpPr>
            <p:nvPr/>
          </p:nvSpPr>
          <p:spPr bwMode="auto">
            <a:xfrm flipH="1">
              <a:off x="4375" y="3216"/>
              <a:ext cx="39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51" name="Rectangle 19"/>
            <p:cNvSpPr>
              <a:spLocks noChangeArrowheads="1"/>
            </p:cNvSpPr>
            <p:nvPr/>
          </p:nvSpPr>
          <p:spPr bwMode="auto">
            <a:xfrm>
              <a:off x="887" y="3159"/>
              <a:ext cx="130" cy="114"/>
            </a:xfrm>
            <a:prstGeom prst="rect">
              <a:avLst/>
            </a:prstGeom>
            <a:noFill/>
            <a:ln w="349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50552" name="Line 20"/>
            <p:cNvSpPr>
              <a:spLocks noChangeShapeType="1"/>
            </p:cNvSpPr>
            <p:nvPr/>
          </p:nvSpPr>
          <p:spPr bwMode="auto">
            <a:xfrm flipH="1">
              <a:off x="1013" y="3216"/>
              <a:ext cx="391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53" name="Rectangle 21"/>
            <p:cNvSpPr>
              <a:spLocks noChangeArrowheads="1"/>
            </p:cNvSpPr>
            <p:nvPr/>
          </p:nvSpPr>
          <p:spPr bwMode="auto">
            <a:xfrm>
              <a:off x="629" y="4013"/>
              <a:ext cx="129" cy="115"/>
            </a:xfrm>
            <a:prstGeom prst="rect">
              <a:avLst/>
            </a:prstGeom>
            <a:solidFill>
              <a:schemeClr val="tx1"/>
            </a:solidFill>
            <a:ln w="349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50554" name="Freeform 22"/>
            <p:cNvSpPr>
              <a:spLocks/>
            </p:cNvSpPr>
            <p:nvPr/>
          </p:nvSpPr>
          <p:spPr bwMode="auto">
            <a:xfrm>
              <a:off x="693" y="3216"/>
              <a:ext cx="517" cy="797"/>
            </a:xfrm>
            <a:custGeom>
              <a:avLst/>
              <a:gdLst>
                <a:gd name="T0" fmla="*/ 83 w 1293"/>
                <a:gd name="T1" fmla="*/ 0 h 2669"/>
                <a:gd name="T2" fmla="*/ 83 w 1293"/>
                <a:gd name="T3" fmla="*/ 57 h 2669"/>
                <a:gd name="T4" fmla="*/ 0 w 1293"/>
                <a:gd name="T5" fmla="*/ 57 h 2669"/>
                <a:gd name="T6" fmla="*/ 0 w 1293"/>
                <a:gd name="T7" fmla="*/ 71 h 266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3" h="2669">
                  <a:moveTo>
                    <a:pt x="1293" y="0"/>
                  </a:moveTo>
                  <a:lnTo>
                    <a:pt x="1293" y="2158"/>
                  </a:lnTo>
                  <a:lnTo>
                    <a:pt x="0" y="2158"/>
                  </a:lnTo>
                  <a:lnTo>
                    <a:pt x="0" y="2669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55" name="Oval 23"/>
            <p:cNvSpPr>
              <a:spLocks noChangeArrowheads="1"/>
            </p:cNvSpPr>
            <p:nvPr/>
          </p:nvSpPr>
          <p:spPr bwMode="auto">
            <a:xfrm>
              <a:off x="1146" y="4013"/>
              <a:ext cx="130" cy="115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50556" name="Freeform 24"/>
            <p:cNvSpPr>
              <a:spLocks/>
            </p:cNvSpPr>
            <p:nvPr/>
          </p:nvSpPr>
          <p:spPr bwMode="auto">
            <a:xfrm>
              <a:off x="1210" y="3216"/>
              <a:ext cx="1" cy="797"/>
            </a:xfrm>
            <a:custGeom>
              <a:avLst/>
              <a:gdLst>
                <a:gd name="T0" fmla="*/ 0 w 1"/>
                <a:gd name="T1" fmla="*/ 0 h 2669"/>
                <a:gd name="T2" fmla="*/ 0 w 1"/>
                <a:gd name="T3" fmla="*/ 57 h 2669"/>
                <a:gd name="T4" fmla="*/ 0 w 1"/>
                <a:gd name="T5" fmla="*/ 57 h 2669"/>
                <a:gd name="T6" fmla="*/ 0 w 1"/>
                <a:gd name="T7" fmla="*/ 71 h 266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669">
                  <a:moveTo>
                    <a:pt x="0" y="0"/>
                  </a:moveTo>
                  <a:lnTo>
                    <a:pt x="0" y="2158"/>
                  </a:lnTo>
                  <a:lnTo>
                    <a:pt x="0" y="2669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57" name="Oval 25"/>
            <p:cNvSpPr>
              <a:spLocks noChangeArrowheads="1"/>
            </p:cNvSpPr>
            <p:nvPr/>
          </p:nvSpPr>
          <p:spPr bwMode="auto">
            <a:xfrm>
              <a:off x="1663" y="4013"/>
              <a:ext cx="130" cy="115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50558" name="Freeform 26"/>
            <p:cNvSpPr>
              <a:spLocks/>
            </p:cNvSpPr>
            <p:nvPr/>
          </p:nvSpPr>
          <p:spPr bwMode="auto">
            <a:xfrm>
              <a:off x="1210" y="3216"/>
              <a:ext cx="518" cy="797"/>
            </a:xfrm>
            <a:custGeom>
              <a:avLst/>
              <a:gdLst>
                <a:gd name="T0" fmla="*/ 0 w 1296"/>
                <a:gd name="T1" fmla="*/ 0 h 2669"/>
                <a:gd name="T2" fmla="*/ 0 w 1296"/>
                <a:gd name="T3" fmla="*/ 57 h 2669"/>
                <a:gd name="T4" fmla="*/ 83 w 1296"/>
                <a:gd name="T5" fmla="*/ 57 h 2669"/>
                <a:gd name="T6" fmla="*/ 83 w 1296"/>
                <a:gd name="T7" fmla="*/ 71 h 266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6" h="2669">
                  <a:moveTo>
                    <a:pt x="0" y="0"/>
                  </a:moveTo>
                  <a:lnTo>
                    <a:pt x="0" y="2158"/>
                  </a:lnTo>
                  <a:lnTo>
                    <a:pt x="1296" y="2158"/>
                  </a:lnTo>
                  <a:lnTo>
                    <a:pt x="1296" y="2669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59" name="Oval 27"/>
            <p:cNvSpPr>
              <a:spLocks noChangeArrowheads="1"/>
            </p:cNvSpPr>
            <p:nvPr/>
          </p:nvSpPr>
          <p:spPr bwMode="auto">
            <a:xfrm>
              <a:off x="3215" y="3159"/>
              <a:ext cx="130" cy="114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50560" name="Oval 28"/>
            <p:cNvSpPr>
              <a:spLocks noChangeArrowheads="1"/>
            </p:cNvSpPr>
            <p:nvPr/>
          </p:nvSpPr>
          <p:spPr bwMode="auto">
            <a:xfrm>
              <a:off x="1440" y="3197"/>
              <a:ext cx="44" cy="38"/>
            </a:xfrm>
            <a:prstGeom prst="ellipse">
              <a:avLst/>
            </a:prstGeom>
            <a:solidFill>
              <a:schemeClr val="tx1"/>
            </a:solidFill>
            <a:ln w="15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50561" name="Line 29"/>
            <p:cNvSpPr>
              <a:spLocks noChangeShapeType="1"/>
            </p:cNvSpPr>
            <p:nvPr/>
          </p:nvSpPr>
          <p:spPr bwMode="auto">
            <a:xfrm flipH="1">
              <a:off x="2823" y="3216"/>
              <a:ext cx="39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62" name="Rectangle 30"/>
            <p:cNvSpPr>
              <a:spLocks noChangeArrowheads="1"/>
            </p:cNvSpPr>
            <p:nvPr/>
          </p:nvSpPr>
          <p:spPr bwMode="auto">
            <a:xfrm>
              <a:off x="2180" y="4013"/>
              <a:ext cx="130" cy="115"/>
            </a:xfrm>
            <a:prstGeom prst="rect">
              <a:avLst/>
            </a:prstGeom>
            <a:noFill/>
            <a:ln w="349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50563" name="Freeform 31"/>
            <p:cNvSpPr>
              <a:spLocks/>
            </p:cNvSpPr>
            <p:nvPr/>
          </p:nvSpPr>
          <p:spPr bwMode="auto">
            <a:xfrm>
              <a:off x="2245" y="3216"/>
              <a:ext cx="776" cy="797"/>
            </a:xfrm>
            <a:custGeom>
              <a:avLst/>
              <a:gdLst>
                <a:gd name="T0" fmla="*/ 124 w 1941"/>
                <a:gd name="T1" fmla="*/ 0 h 2669"/>
                <a:gd name="T2" fmla="*/ 124 w 1941"/>
                <a:gd name="T3" fmla="*/ 57 h 2669"/>
                <a:gd name="T4" fmla="*/ 0 w 1941"/>
                <a:gd name="T5" fmla="*/ 57 h 2669"/>
                <a:gd name="T6" fmla="*/ 0 w 1941"/>
                <a:gd name="T7" fmla="*/ 71 h 266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1" h="2669">
                  <a:moveTo>
                    <a:pt x="1941" y="0"/>
                  </a:moveTo>
                  <a:lnTo>
                    <a:pt x="1941" y="2158"/>
                  </a:lnTo>
                  <a:lnTo>
                    <a:pt x="0" y="2158"/>
                  </a:lnTo>
                  <a:lnTo>
                    <a:pt x="0" y="2669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64" name="Rectangle 32"/>
            <p:cNvSpPr>
              <a:spLocks noChangeArrowheads="1"/>
            </p:cNvSpPr>
            <p:nvPr/>
          </p:nvSpPr>
          <p:spPr bwMode="auto">
            <a:xfrm>
              <a:off x="2698" y="4013"/>
              <a:ext cx="129" cy="115"/>
            </a:xfrm>
            <a:prstGeom prst="rect">
              <a:avLst/>
            </a:prstGeom>
            <a:noFill/>
            <a:ln w="349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50565" name="Freeform 33"/>
            <p:cNvSpPr>
              <a:spLocks/>
            </p:cNvSpPr>
            <p:nvPr/>
          </p:nvSpPr>
          <p:spPr bwMode="auto">
            <a:xfrm>
              <a:off x="2762" y="3216"/>
              <a:ext cx="259" cy="797"/>
            </a:xfrm>
            <a:custGeom>
              <a:avLst/>
              <a:gdLst>
                <a:gd name="T0" fmla="*/ 42 w 646"/>
                <a:gd name="T1" fmla="*/ 0 h 2669"/>
                <a:gd name="T2" fmla="*/ 42 w 646"/>
                <a:gd name="T3" fmla="*/ 57 h 2669"/>
                <a:gd name="T4" fmla="*/ 0 w 646"/>
                <a:gd name="T5" fmla="*/ 57 h 2669"/>
                <a:gd name="T6" fmla="*/ 0 w 646"/>
                <a:gd name="T7" fmla="*/ 71 h 266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46" h="2669">
                  <a:moveTo>
                    <a:pt x="646" y="0"/>
                  </a:moveTo>
                  <a:lnTo>
                    <a:pt x="646" y="2158"/>
                  </a:lnTo>
                  <a:lnTo>
                    <a:pt x="0" y="2158"/>
                  </a:lnTo>
                  <a:lnTo>
                    <a:pt x="0" y="2669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66" name="Oval 34"/>
            <p:cNvSpPr>
              <a:spLocks noChangeArrowheads="1"/>
            </p:cNvSpPr>
            <p:nvPr/>
          </p:nvSpPr>
          <p:spPr bwMode="auto">
            <a:xfrm>
              <a:off x="3215" y="4013"/>
              <a:ext cx="130" cy="115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50567" name="Oval 35"/>
            <p:cNvSpPr>
              <a:spLocks noChangeArrowheads="1"/>
            </p:cNvSpPr>
            <p:nvPr/>
          </p:nvSpPr>
          <p:spPr bwMode="auto">
            <a:xfrm>
              <a:off x="1200" y="4042"/>
              <a:ext cx="44" cy="38"/>
            </a:xfrm>
            <a:prstGeom prst="ellipse">
              <a:avLst/>
            </a:prstGeom>
            <a:solidFill>
              <a:schemeClr val="tx1"/>
            </a:solidFill>
            <a:ln w="15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50568" name="Freeform 36"/>
            <p:cNvSpPr>
              <a:spLocks/>
            </p:cNvSpPr>
            <p:nvPr/>
          </p:nvSpPr>
          <p:spPr bwMode="auto">
            <a:xfrm>
              <a:off x="3021" y="3216"/>
              <a:ext cx="259" cy="797"/>
            </a:xfrm>
            <a:custGeom>
              <a:avLst/>
              <a:gdLst>
                <a:gd name="T0" fmla="*/ 0 w 648"/>
                <a:gd name="T1" fmla="*/ 0 h 2669"/>
                <a:gd name="T2" fmla="*/ 0 w 648"/>
                <a:gd name="T3" fmla="*/ 57 h 2669"/>
                <a:gd name="T4" fmla="*/ 42 w 648"/>
                <a:gd name="T5" fmla="*/ 57 h 2669"/>
                <a:gd name="T6" fmla="*/ 42 w 648"/>
                <a:gd name="T7" fmla="*/ 71 h 266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48" h="2669">
                  <a:moveTo>
                    <a:pt x="0" y="0"/>
                  </a:moveTo>
                  <a:lnTo>
                    <a:pt x="0" y="2158"/>
                  </a:lnTo>
                  <a:lnTo>
                    <a:pt x="648" y="2158"/>
                  </a:lnTo>
                  <a:lnTo>
                    <a:pt x="648" y="2669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69" name="Oval 37"/>
            <p:cNvSpPr>
              <a:spLocks noChangeArrowheads="1"/>
            </p:cNvSpPr>
            <p:nvPr/>
          </p:nvSpPr>
          <p:spPr bwMode="auto">
            <a:xfrm>
              <a:off x="3732" y="4013"/>
              <a:ext cx="130" cy="115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50570" name="Freeform 38"/>
            <p:cNvSpPr>
              <a:spLocks/>
            </p:cNvSpPr>
            <p:nvPr/>
          </p:nvSpPr>
          <p:spPr bwMode="auto">
            <a:xfrm>
              <a:off x="3021" y="3216"/>
              <a:ext cx="776" cy="797"/>
            </a:xfrm>
            <a:custGeom>
              <a:avLst/>
              <a:gdLst>
                <a:gd name="T0" fmla="*/ 0 w 1943"/>
                <a:gd name="T1" fmla="*/ 0 h 2669"/>
                <a:gd name="T2" fmla="*/ 0 w 1943"/>
                <a:gd name="T3" fmla="*/ 57 h 2669"/>
                <a:gd name="T4" fmla="*/ 124 w 1943"/>
                <a:gd name="T5" fmla="*/ 57 h 2669"/>
                <a:gd name="T6" fmla="*/ 124 w 1943"/>
                <a:gd name="T7" fmla="*/ 71 h 266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" h="2669">
                  <a:moveTo>
                    <a:pt x="0" y="0"/>
                  </a:moveTo>
                  <a:lnTo>
                    <a:pt x="0" y="2158"/>
                  </a:lnTo>
                  <a:lnTo>
                    <a:pt x="1943" y="2158"/>
                  </a:lnTo>
                  <a:lnTo>
                    <a:pt x="1943" y="2669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71" name="Rectangle 39"/>
            <p:cNvSpPr>
              <a:spLocks noChangeArrowheads="1"/>
            </p:cNvSpPr>
            <p:nvPr/>
          </p:nvSpPr>
          <p:spPr bwMode="auto">
            <a:xfrm>
              <a:off x="4249" y="3159"/>
              <a:ext cx="130" cy="114"/>
            </a:xfrm>
            <a:prstGeom prst="rect">
              <a:avLst/>
            </a:prstGeom>
            <a:noFill/>
            <a:ln w="349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50572" name="Line 40"/>
            <p:cNvSpPr>
              <a:spLocks noChangeShapeType="1"/>
            </p:cNvSpPr>
            <p:nvPr/>
          </p:nvSpPr>
          <p:spPr bwMode="auto">
            <a:xfrm flipH="1">
              <a:off x="4375" y="3216"/>
              <a:ext cx="392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73" name="Oval 41"/>
            <p:cNvSpPr>
              <a:spLocks noChangeArrowheads="1"/>
            </p:cNvSpPr>
            <p:nvPr/>
          </p:nvSpPr>
          <p:spPr bwMode="auto">
            <a:xfrm>
              <a:off x="4249" y="4013"/>
              <a:ext cx="130" cy="115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50574" name="Oval 42"/>
            <p:cNvSpPr>
              <a:spLocks noChangeArrowheads="1"/>
            </p:cNvSpPr>
            <p:nvPr/>
          </p:nvSpPr>
          <p:spPr bwMode="auto">
            <a:xfrm>
              <a:off x="4293" y="4052"/>
              <a:ext cx="43" cy="38"/>
            </a:xfrm>
            <a:prstGeom prst="ellipse">
              <a:avLst/>
            </a:prstGeom>
            <a:solidFill>
              <a:schemeClr val="tx1"/>
            </a:solidFill>
            <a:ln w="15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50575" name="Freeform 43"/>
            <p:cNvSpPr>
              <a:spLocks/>
            </p:cNvSpPr>
            <p:nvPr/>
          </p:nvSpPr>
          <p:spPr bwMode="auto">
            <a:xfrm>
              <a:off x="4314" y="3216"/>
              <a:ext cx="258" cy="797"/>
            </a:xfrm>
            <a:custGeom>
              <a:avLst/>
              <a:gdLst>
                <a:gd name="T0" fmla="*/ 41 w 647"/>
                <a:gd name="T1" fmla="*/ 0 h 2669"/>
                <a:gd name="T2" fmla="*/ 41 w 647"/>
                <a:gd name="T3" fmla="*/ 57 h 2669"/>
                <a:gd name="T4" fmla="*/ 0 w 647"/>
                <a:gd name="T5" fmla="*/ 57 h 2669"/>
                <a:gd name="T6" fmla="*/ 0 w 647"/>
                <a:gd name="T7" fmla="*/ 71 h 266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47" h="2669">
                  <a:moveTo>
                    <a:pt x="647" y="0"/>
                  </a:moveTo>
                  <a:lnTo>
                    <a:pt x="647" y="2158"/>
                  </a:lnTo>
                  <a:lnTo>
                    <a:pt x="0" y="2158"/>
                  </a:lnTo>
                  <a:lnTo>
                    <a:pt x="0" y="2669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76" name="Rectangle 44"/>
            <p:cNvSpPr>
              <a:spLocks noChangeArrowheads="1"/>
            </p:cNvSpPr>
            <p:nvPr/>
          </p:nvSpPr>
          <p:spPr bwMode="auto">
            <a:xfrm>
              <a:off x="4767" y="4013"/>
              <a:ext cx="129" cy="115"/>
            </a:xfrm>
            <a:prstGeom prst="rect">
              <a:avLst/>
            </a:prstGeom>
            <a:solidFill>
              <a:schemeClr val="tx1"/>
            </a:solidFill>
            <a:ln w="349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50577" name="Freeform 45"/>
            <p:cNvSpPr>
              <a:spLocks/>
            </p:cNvSpPr>
            <p:nvPr/>
          </p:nvSpPr>
          <p:spPr bwMode="auto">
            <a:xfrm>
              <a:off x="4572" y="3216"/>
              <a:ext cx="259" cy="797"/>
            </a:xfrm>
            <a:custGeom>
              <a:avLst/>
              <a:gdLst>
                <a:gd name="T0" fmla="*/ 0 w 648"/>
                <a:gd name="T1" fmla="*/ 0 h 2669"/>
                <a:gd name="T2" fmla="*/ 0 w 648"/>
                <a:gd name="T3" fmla="*/ 57 h 2669"/>
                <a:gd name="T4" fmla="*/ 42 w 648"/>
                <a:gd name="T5" fmla="*/ 57 h 2669"/>
                <a:gd name="T6" fmla="*/ 42 w 648"/>
                <a:gd name="T7" fmla="*/ 71 h 266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48" h="2669">
                  <a:moveTo>
                    <a:pt x="0" y="0"/>
                  </a:moveTo>
                  <a:lnTo>
                    <a:pt x="0" y="2158"/>
                  </a:lnTo>
                  <a:lnTo>
                    <a:pt x="648" y="2158"/>
                  </a:lnTo>
                  <a:lnTo>
                    <a:pt x="648" y="2669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78" name="Rectangle 46"/>
            <p:cNvSpPr>
              <a:spLocks noChangeArrowheads="1"/>
            </p:cNvSpPr>
            <p:nvPr/>
          </p:nvSpPr>
          <p:spPr bwMode="auto">
            <a:xfrm>
              <a:off x="2180" y="3159"/>
              <a:ext cx="130" cy="114"/>
            </a:xfrm>
            <a:prstGeom prst="rect">
              <a:avLst/>
            </a:prstGeom>
            <a:solidFill>
              <a:schemeClr val="tx1"/>
            </a:solidFill>
            <a:ln w="349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50579" name="Freeform 47"/>
            <p:cNvSpPr>
              <a:spLocks/>
            </p:cNvSpPr>
            <p:nvPr/>
          </p:nvSpPr>
          <p:spPr bwMode="auto">
            <a:xfrm>
              <a:off x="2245" y="2361"/>
              <a:ext cx="905" cy="798"/>
            </a:xfrm>
            <a:custGeom>
              <a:avLst/>
              <a:gdLst>
                <a:gd name="T0" fmla="*/ 145 w 2265"/>
                <a:gd name="T1" fmla="*/ 0 h 2669"/>
                <a:gd name="T2" fmla="*/ 145 w 2265"/>
                <a:gd name="T3" fmla="*/ 58 h 2669"/>
                <a:gd name="T4" fmla="*/ 0 w 2265"/>
                <a:gd name="T5" fmla="*/ 58 h 2669"/>
                <a:gd name="T6" fmla="*/ 0 w 2265"/>
                <a:gd name="T7" fmla="*/ 71 h 266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65" h="2669">
                  <a:moveTo>
                    <a:pt x="2265" y="0"/>
                  </a:moveTo>
                  <a:lnTo>
                    <a:pt x="2265" y="2158"/>
                  </a:lnTo>
                  <a:lnTo>
                    <a:pt x="0" y="2158"/>
                  </a:lnTo>
                  <a:lnTo>
                    <a:pt x="0" y="2669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0580" name="Line 48"/>
            <p:cNvSpPr>
              <a:spLocks noChangeShapeType="1"/>
            </p:cNvSpPr>
            <p:nvPr/>
          </p:nvSpPr>
          <p:spPr bwMode="auto">
            <a:xfrm flipV="1">
              <a:off x="2112" y="3072"/>
              <a:ext cx="288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0581" name="Line 49"/>
            <p:cNvSpPr>
              <a:spLocks noChangeShapeType="1"/>
            </p:cNvSpPr>
            <p:nvPr/>
          </p:nvSpPr>
          <p:spPr bwMode="auto">
            <a:xfrm flipV="1">
              <a:off x="576" y="3936"/>
              <a:ext cx="288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50532" name="Group 50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50533" name="Rectangle 51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>
                  <a:latin typeface="Times New Roman" panose="02020603050405020304" pitchFamily="18" charset="0"/>
                </a:rPr>
                <a:t>Hérédité récessive liée à  l’X (1) </a:t>
              </a:r>
            </a:p>
          </p:txBody>
        </p:sp>
        <p:pic>
          <p:nvPicPr>
            <p:cNvPr id="150534" name="Picture 52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0535" name="Picture 53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4267200" cy="48768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altLang="fr-FR" sz="2800" smtClean="0"/>
              <a:t>Très grand gène : 79 exons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altLang="fr-FR" sz="2800" smtClean="0"/>
              <a:t>2/3 des cas hérités (femmes conductrices)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altLang="fr-FR" sz="2800" smtClean="0"/>
              <a:t>1/3 des cas de novo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altLang="fr-FR" sz="2800" b="1" smtClean="0">
                <a:solidFill>
                  <a:schemeClr val="tx2"/>
                </a:solidFill>
              </a:rPr>
              <a:t>10 % de mosaïque germinale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altLang="fr-FR" sz="2800" smtClean="0">
                <a:solidFill>
                  <a:schemeClr val="tx2"/>
                </a:solidFill>
              </a:rPr>
              <a:t>RM 1/3 des cas</a:t>
            </a:r>
          </a:p>
          <a:p>
            <a:pPr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altLang="fr-FR" sz="2800" smtClean="0">
                <a:solidFill>
                  <a:schemeClr val="tx2"/>
                </a:solidFill>
              </a:rPr>
              <a:t>+ freq si mutations exons 62 à 72</a:t>
            </a:r>
            <a:endParaRPr lang="fr-FR" altLang="fr-FR" sz="3400" smtClean="0"/>
          </a:p>
        </p:txBody>
      </p:sp>
      <p:pic>
        <p:nvPicPr>
          <p:cNvPr id="151555" name="Picture 3" descr="dystrophine imunomarqu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0" y="990600"/>
            <a:ext cx="25463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1556" name="Group 4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51559" name="Rectangle 5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>
                  <a:latin typeface="Times New Roman" panose="02020603050405020304" pitchFamily="18" charset="0"/>
                </a:rPr>
                <a:t>Hérédité récessive liée à  l’X (2)</a:t>
              </a:r>
            </a:p>
          </p:txBody>
        </p:sp>
        <p:pic>
          <p:nvPicPr>
            <p:cNvPr id="151560" name="Picture 6" descr="logo CHRU 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561" name="Picture 7" descr="logo genetiq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1557" name="Rectangle 8"/>
          <p:cNvSpPr>
            <a:spLocks noChangeArrowheads="1"/>
          </p:cNvSpPr>
          <p:nvPr/>
        </p:nvSpPr>
        <p:spPr bwMode="auto">
          <a:xfrm>
            <a:off x="1838325" y="1681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15155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3114675"/>
            <a:ext cx="478155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198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Syndrome de l ’X fragile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fr-FR" altLang="fr-FR" sz="2400" smtClean="0"/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1 </a:t>
            </a:r>
            <a:r>
              <a:rPr lang="fr-FR" altLang="fr-FR" sz="2400" smtClean="0">
                <a:cs typeface="Times New Roman" panose="02020603050405020304" pitchFamily="18" charset="0"/>
              </a:rPr>
              <a:t>♂/2000, 1 fille /4000</a:t>
            </a:r>
            <a:endParaRPr lang="fr-FR" altLang="fr-FR" sz="2400" smtClean="0"/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Amplification de triplet CGG (Xq28)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>
                <a:solidFill>
                  <a:schemeClr val="tx2"/>
                </a:solidFill>
              </a:rPr>
              <a:t>Conseil génétique difficile</a:t>
            </a:r>
          </a:p>
        </p:txBody>
      </p:sp>
      <p:sp>
        <p:nvSpPr>
          <p:cNvPr id="152579" name="Rectangle 3"/>
          <p:cNvSpPr>
            <a:spLocks noChangeArrowheads="1"/>
          </p:cNvSpPr>
          <p:nvPr/>
        </p:nvSpPr>
        <p:spPr bwMode="auto">
          <a:xfrm>
            <a:off x="4343400" y="3489325"/>
            <a:ext cx="127000" cy="157163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580" name="Line 4"/>
          <p:cNvSpPr>
            <a:spLocks noChangeShapeType="1"/>
          </p:cNvSpPr>
          <p:nvPr/>
        </p:nvSpPr>
        <p:spPr bwMode="auto">
          <a:xfrm flipH="1">
            <a:off x="4465638" y="3568700"/>
            <a:ext cx="385762" cy="0"/>
          </a:xfrm>
          <a:prstGeom prst="line">
            <a:avLst/>
          </a:prstGeom>
          <a:noFill/>
          <a:ln w="269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581" name="Oval 5"/>
          <p:cNvSpPr>
            <a:spLocks noChangeArrowheads="1"/>
          </p:cNvSpPr>
          <p:nvPr/>
        </p:nvSpPr>
        <p:spPr bwMode="auto">
          <a:xfrm>
            <a:off x="4851400" y="3489325"/>
            <a:ext cx="127000" cy="157163"/>
          </a:xfrm>
          <a:prstGeom prst="ellipse">
            <a:avLst/>
          </a:prstGeom>
          <a:solidFill>
            <a:schemeClr val="folHlink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582" name="Line 6"/>
          <p:cNvSpPr>
            <a:spLocks noChangeShapeType="1"/>
          </p:cNvSpPr>
          <p:nvPr/>
        </p:nvSpPr>
        <p:spPr bwMode="auto">
          <a:xfrm flipH="1">
            <a:off x="4465638" y="3568700"/>
            <a:ext cx="385762" cy="0"/>
          </a:xfrm>
          <a:prstGeom prst="line">
            <a:avLst/>
          </a:prstGeom>
          <a:noFill/>
          <a:ln w="269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583" name="Rectangle 7"/>
          <p:cNvSpPr>
            <a:spLocks noChangeArrowheads="1"/>
          </p:cNvSpPr>
          <p:nvPr/>
        </p:nvSpPr>
        <p:spPr bwMode="auto">
          <a:xfrm>
            <a:off x="406400" y="4667250"/>
            <a:ext cx="127000" cy="158750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584" name="Freeform 8"/>
          <p:cNvSpPr>
            <a:spLocks/>
          </p:cNvSpPr>
          <p:nvPr/>
        </p:nvSpPr>
        <p:spPr bwMode="auto">
          <a:xfrm>
            <a:off x="469900" y="3568700"/>
            <a:ext cx="4189413" cy="1098550"/>
          </a:xfrm>
          <a:custGeom>
            <a:avLst/>
            <a:gdLst>
              <a:gd name="T0" fmla="*/ 2147483646 w 10969"/>
              <a:gd name="T1" fmla="*/ 0 h 2137"/>
              <a:gd name="T2" fmla="*/ 2147483646 w 10969"/>
              <a:gd name="T3" fmla="*/ 2147483646 h 2137"/>
              <a:gd name="T4" fmla="*/ 0 w 10969"/>
              <a:gd name="T5" fmla="*/ 2147483646 h 2137"/>
              <a:gd name="T6" fmla="*/ 0 w 10969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969" h="2137">
                <a:moveTo>
                  <a:pt x="10969" y="0"/>
                </a:moveTo>
                <a:lnTo>
                  <a:pt x="10969" y="1728"/>
                </a:lnTo>
                <a:lnTo>
                  <a:pt x="0" y="1728"/>
                </a:lnTo>
                <a:lnTo>
                  <a:pt x="0" y="2137"/>
                </a:lnTo>
              </a:path>
            </a:pathLst>
          </a:custGeom>
          <a:noFill/>
          <a:ln w="26988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585" name="Line 9"/>
          <p:cNvSpPr>
            <a:spLocks noChangeShapeType="1"/>
          </p:cNvSpPr>
          <p:nvPr/>
        </p:nvSpPr>
        <p:spPr bwMode="auto">
          <a:xfrm flipH="1">
            <a:off x="530225" y="4746625"/>
            <a:ext cx="384175" cy="1588"/>
          </a:xfrm>
          <a:prstGeom prst="line">
            <a:avLst/>
          </a:prstGeom>
          <a:noFill/>
          <a:ln w="269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586" name="Rectangle 10"/>
          <p:cNvSpPr>
            <a:spLocks noChangeArrowheads="1"/>
          </p:cNvSpPr>
          <p:nvPr/>
        </p:nvSpPr>
        <p:spPr bwMode="auto">
          <a:xfrm>
            <a:off x="2184400" y="4667250"/>
            <a:ext cx="127000" cy="158750"/>
          </a:xfrm>
          <a:prstGeom prst="rect">
            <a:avLst/>
          </a:prstGeom>
          <a:solidFill>
            <a:schemeClr val="folHlink"/>
          </a:solidFill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587" name="Freeform 11"/>
          <p:cNvSpPr>
            <a:spLocks/>
          </p:cNvSpPr>
          <p:nvPr/>
        </p:nvSpPr>
        <p:spPr bwMode="auto">
          <a:xfrm>
            <a:off x="2247900" y="3568700"/>
            <a:ext cx="2411413" cy="1098550"/>
          </a:xfrm>
          <a:custGeom>
            <a:avLst/>
            <a:gdLst>
              <a:gd name="T0" fmla="*/ 2147483646 w 6315"/>
              <a:gd name="T1" fmla="*/ 0 h 2137"/>
              <a:gd name="T2" fmla="*/ 2147483646 w 6315"/>
              <a:gd name="T3" fmla="*/ 2147483646 h 2137"/>
              <a:gd name="T4" fmla="*/ 0 w 6315"/>
              <a:gd name="T5" fmla="*/ 2147483646 h 2137"/>
              <a:gd name="T6" fmla="*/ 0 w 6315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15" h="2137">
                <a:moveTo>
                  <a:pt x="6315" y="0"/>
                </a:moveTo>
                <a:lnTo>
                  <a:pt x="6315" y="1728"/>
                </a:lnTo>
                <a:lnTo>
                  <a:pt x="0" y="1728"/>
                </a:lnTo>
                <a:lnTo>
                  <a:pt x="0" y="2137"/>
                </a:lnTo>
              </a:path>
            </a:pathLst>
          </a:custGeom>
          <a:noFill/>
          <a:ln w="26988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588" name="Line 12"/>
          <p:cNvSpPr>
            <a:spLocks noChangeShapeType="1"/>
          </p:cNvSpPr>
          <p:nvPr/>
        </p:nvSpPr>
        <p:spPr bwMode="auto">
          <a:xfrm flipH="1">
            <a:off x="2308225" y="4746625"/>
            <a:ext cx="384175" cy="1588"/>
          </a:xfrm>
          <a:prstGeom prst="line">
            <a:avLst/>
          </a:prstGeom>
          <a:noFill/>
          <a:ln w="269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589" name="Oval 13"/>
          <p:cNvSpPr>
            <a:spLocks noChangeArrowheads="1"/>
          </p:cNvSpPr>
          <p:nvPr/>
        </p:nvSpPr>
        <p:spPr bwMode="auto">
          <a:xfrm>
            <a:off x="4724400" y="4667250"/>
            <a:ext cx="127000" cy="158750"/>
          </a:xfrm>
          <a:prstGeom prst="ellipse">
            <a:avLst/>
          </a:prstGeom>
          <a:solidFill>
            <a:schemeClr val="folHlink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590" name="Freeform 14"/>
          <p:cNvSpPr>
            <a:spLocks/>
          </p:cNvSpPr>
          <p:nvPr/>
        </p:nvSpPr>
        <p:spPr bwMode="auto">
          <a:xfrm>
            <a:off x="4659313" y="3568700"/>
            <a:ext cx="128587" cy="1098550"/>
          </a:xfrm>
          <a:custGeom>
            <a:avLst/>
            <a:gdLst>
              <a:gd name="T0" fmla="*/ 0 w 334"/>
              <a:gd name="T1" fmla="*/ 0 h 2137"/>
              <a:gd name="T2" fmla="*/ 0 w 334"/>
              <a:gd name="T3" fmla="*/ 2147483646 h 2137"/>
              <a:gd name="T4" fmla="*/ 2147483646 w 334"/>
              <a:gd name="T5" fmla="*/ 2147483646 h 2137"/>
              <a:gd name="T6" fmla="*/ 2147483646 w 334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4" h="2137">
                <a:moveTo>
                  <a:pt x="0" y="0"/>
                </a:moveTo>
                <a:lnTo>
                  <a:pt x="0" y="1728"/>
                </a:lnTo>
                <a:lnTo>
                  <a:pt x="334" y="1728"/>
                </a:lnTo>
                <a:lnTo>
                  <a:pt x="334" y="2137"/>
                </a:lnTo>
              </a:path>
            </a:pathLst>
          </a:custGeom>
          <a:noFill/>
          <a:ln w="26988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591" name="Line 15"/>
          <p:cNvSpPr>
            <a:spLocks noChangeShapeType="1"/>
          </p:cNvSpPr>
          <p:nvPr/>
        </p:nvSpPr>
        <p:spPr bwMode="auto">
          <a:xfrm flipH="1">
            <a:off x="4338638" y="4746625"/>
            <a:ext cx="385762" cy="1588"/>
          </a:xfrm>
          <a:prstGeom prst="line">
            <a:avLst/>
          </a:prstGeom>
          <a:noFill/>
          <a:ln w="269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592" name="Oval 16"/>
          <p:cNvSpPr>
            <a:spLocks noChangeArrowheads="1"/>
          </p:cNvSpPr>
          <p:nvPr/>
        </p:nvSpPr>
        <p:spPr bwMode="auto">
          <a:xfrm>
            <a:off x="7010400" y="4667250"/>
            <a:ext cx="128588" cy="158750"/>
          </a:xfrm>
          <a:prstGeom prst="ellipse">
            <a:avLst/>
          </a:prstGeom>
          <a:solidFill>
            <a:schemeClr val="folHlink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593" name="Freeform 17"/>
          <p:cNvSpPr>
            <a:spLocks/>
          </p:cNvSpPr>
          <p:nvPr/>
        </p:nvSpPr>
        <p:spPr bwMode="auto">
          <a:xfrm>
            <a:off x="4659313" y="3568700"/>
            <a:ext cx="2414587" cy="1098550"/>
          </a:xfrm>
          <a:custGeom>
            <a:avLst/>
            <a:gdLst>
              <a:gd name="T0" fmla="*/ 0 w 6318"/>
              <a:gd name="T1" fmla="*/ 0 h 2137"/>
              <a:gd name="T2" fmla="*/ 0 w 6318"/>
              <a:gd name="T3" fmla="*/ 2147483646 h 2137"/>
              <a:gd name="T4" fmla="*/ 2147483646 w 6318"/>
              <a:gd name="T5" fmla="*/ 2147483646 h 2137"/>
              <a:gd name="T6" fmla="*/ 2147483646 w 6318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18" h="2137">
                <a:moveTo>
                  <a:pt x="0" y="0"/>
                </a:moveTo>
                <a:lnTo>
                  <a:pt x="0" y="1728"/>
                </a:lnTo>
                <a:lnTo>
                  <a:pt x="6318" y="1728"/>
                </a:lnTo>
                <a:lnTo>
                  <a:pt x="6318" y="2137"/>
                </a:lnTo>
              </a:path>
            </a:pathLst>
          </a:custGeom>
          <a:noFill/>
          <a:ln w="26988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594" name="Line 18"/>
          <p:cNvSpPr>
            <a:spLocks noChangeShapeType="1"/>
          </p:cNvSpPr>
          <p:nvPr/>
        </p:nvSpPr>
        <p:spPr bwMode="auto">
          <a:xfrm flipH="1">
            <a:off x="6624638" y="4746625"/>
            <a:ext cx="385762" cy="1588"/>
          </a:xfrm>
          <a:prstGeom prst="line">
            <a:avLst/>
          </a:prstGeom>
          <a:noFill/>
          <a:ln w="269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595" name="Oval 19"/>
          <p:cNvSpPr>
            <a:spLocks noChangeArrowheads="1"/>
          </p:cNvSpPr>
          <p:nvPr/>
        </p:nvSpPr>
        <p:spPr bwMode="auto">
          <a:xfrm>
            <a:off x="8788400" y="4667250"/>
            <a:ext cx="127000" cy="158750"/>
          </a:xfrm>
          <a:prstGeom prst="ellips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596" name="Freeform 20"/>
          <p:cNvSpPr>
            <a:spLocks/>
          </p:cNvSpPr>
          <p:nvPr/>
        </p:nvSpPr>
        <p:spPr bwMode="auto">
          <a:xfrm>
            <a:off x="4659313" y="3568700"/>
            <a:ext cx="4192587" cy="1098550"/>
          </a:xfrm>
          <a:custGeom>
            <a:avLst/>
            <a:gdLst>
              <a:gd name="T0" fmla="*/ 0 w 10972"/>
              <a:gd name="T1" fmla="*/ 0 h 2137"/>
              <a:gd name="T2" fmla="*/ 0 w 10972"/>
              <a:gd name="T3" fmla="*/ 2147483646 h 2137"/>
              <a:gd name="T4" fmla="*/ 2147483646 w 10972"/>
              <a:gd name="T5" fmla="*/ 2147483646 h 2137"/>
              <a:gd name="T6" fmla="*/ 2147483646 w 10972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972" h="2137">
                <a:moveTo>
                  <a:pt x="0" y="0"/>
                </a:moveTo>
                <a:lnTo>
                  <a:pt x="0" y="1728"/>
                </a:lnTo>
                <a:lnTo>
                  <a:pt x="10972" y="1728"/>
                </a:lnTo>
                <a:lnTo>
                  <a:pt x="10972" y="2137"/>
                </a:lnTo>
              </a:path>
            </a:pathLst>
          </a:custGeom>
          <a:noFill/>
          <a:ln w="26988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597" name="Line 21"/>
          <p:cNvSpPr>
            <a:spLocks noChangeShapeType="1"/>
          </p:cNvSpPr>
          <p:nvPr/>
        </p:nvSpPr>
        <p:spPr bwMode="auto">
          <a:xfrm flipH="1">
            <a:off x="8402638" y="4746625"/>
            <a:ext cx="385762" cy="1588"/>
          </a:xfrm>
          <a:prstGeom prst="line">
            <a:avLst/>
          </a:prstGeom>
          <a:noFill/>
          <a:ln w="269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598" name="Oval 22"/>
          <p:cNvSpPr>
            <a:spLocks noChangeArrowheads="1"/>
          </p:cNvSpPr>
          <p:nvPr/>
        </p:nvSpPr>
        <p:spPr bwMode="auto">
          <a:xfrm>
            <a:off x="914400" y="4667250"/>
            <a:ext cx="127000" cy="158750"/>
          </a:xfrm>
          <a:prstGeom prst="ellips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599" name="Line 23"/>
          <p:cNvSpPr>
            <a:spLocks noChangeShapeType="1"/>
          </p:cNvSpPr>
          <p:nvPr/>
        </p:nvSpPr>
        <p:spPr bwMode="auto">
          <a:xfrm flipH="1">
            <a:off x="530225" y="4746625"/>
            <a:ext cx="384175" cy="1588"/>
          </a:xfrm>
          <a:prstGeom prst="line">
            <a:avLst/>
          </a:prstGeom>
          <a:noFill/>
          <a:ln w="269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600" name="Rectangle 24"/>
          <p:cNvSpPr>
            <a:spLocks noChangeArrowheads="1"/>
          </p:cNvSpPr>
          <p:nvPr/>
        </p:nvSpPr>
        <p:spPr bwMode="auto">
          <a:xfrm>
            <a:off x="152400" y="5846763"/>
            <a:ext cx="127000" cy="157162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601" name="Freeform 25"/>
          <p:cNvSpPr>
            <a:spLocks/>
          </p:cNvSpPr>
          <p:nvPr/>
        </p:nvSpPr>
        <p:spPr bwMode="auto">
          <a:xfrm>
            <a:off x="217488" y="4746625"/>
            <a:ext cx="506412" cy="1100138"/>
          </a:xfrm>
          <a:custGeom>
            <a:avLst/>
            <a:gdLst>
              <a:gd name="T0" fmla="*/ 2147483646 w 1329"/>
              <a:gd name="T1" fmla="*/ 0 h 2137"/>
              <a:gd name="T2" fmla="*/ 2147483646 w 1329"/>
              <a:gd name="T3" fmla="*/ 2147483646 h 2137"/>
              <a:gd name="T4" fmla="*/ 0 w 1329"/>
              <a:gd name="T5" fmla="*/ 2147483646 h 2137"/>
              <a:gd name="T6" fmla="*/ 0 w 1329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29" h="2137">
                <a:moveTo>
                  <a:pt x="1329" y="0"/>
                </a:moveTo>
                <a:lnTo>
                  <a:pt x="1329" y="1728"/>
                </a:lnTo>
                <a:lnTo>
                  <a:pt x="0" y="1728"/>
                </a:lnTo>
                <a:lnTo>
                  <a:pt x="0" y="2137"/>
                </a:lnTo>
              </a:path>
            </a:pathLst>
          </a:custGeom>
          <a:noFill/>
          <a:ln w="26988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602" name="Oval 26"/>
          <p:cNvSpPr>
            <a:spLocks noChangeArrowheads="1"/>
          </p:cNvSpPr>
          <p:nvPr/>
        </p:nvSpPr>
        <p:spPr bwMode="auto">
          <a:xfrm>
            <a:off x="660400" y="5846763"/>
            <a:ext cx="127000" cy="157162"/>
          </a:xfrm>
          <a:prstGeom prst="ellipse">
            <a:avLst/>
          </a:prstGeom>
          <a:solidFill>
            <a:schemeClr val="folHlink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603" name="Freeform 27"/>
          <p:cNvSpPr>
            <a:spLocks/>
          </p:cNvSpPr>
          <p:nvPr/>
        </p:nvSpPr>
        <p:spPr bwMode="auto">
          <a:xfrm>
            <a:off x="723900" y="4746625"/>
            <a:ext cx="0" cy="1100138"/>
          </a:xfrm>
          <a:custGeom>
            <a:avLst/>
            <a:gdLst>
              <a:gd name="T0" fmla="*/ 0 h 2137"/>
              <a:gd name="T1" fmla="*/ 2147483646 h 2137"/>
              <a:gd name="T2" fmla="*/ 2147483646 h 2137"/>
              <a:gd name="T3" fmla="*/ 2147483646 h 2137"/>
              <a:gd name="T4" fmla="*/ 0 60000 65536"/>
              <a:gd name="T5" fmla="*/ 0 60000 65536"/>
              <a:gd name="T6" fmla="*/ 0 60000 65536"/>
              <a:gd name="T7" fmla="*/ 0 60000 65536"/>
            </a:gdLst>
            <a:ahLst/>
            <a:cxnLst>
              <a:cxn ang="T4">
                <a:pos x="0" y="T0"/>
              </a:cxn>
              <a:cxn ang="T5">
                <a:pos x="0" y="T1"/>
              </a:cxn>
              <a:cxn ang="T6">
                <a:pos x="0" y="T2"/>
              </a:cxn>
              <a:cxn ang="T7">
                <a:pos x="0" y="T3"/>
              </a:cxn>
            </a:cxnLst>
            <a:rect l="0" t="0" r="r" b="b"/>
            <a:pathLst>
              <a:path h="2137">
                <a:moveTo>
                  <a:pt x="0" y="0"/>
                </a:moveTo>
                <a:lnTo>
                  <a:pt x="0" y="1728"/>
                </a:lnTo>
                <a:lnTo>
                  <a:pt x="0" y="2137"/>
                </a:lnTo>
              </a:path>
            </a:pathLst>
          </a:custGeom>
          <a:noFill/>
          <a:ln w="26988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604" name="Oval 28"/>
          <p:cNvSpPr>
            <a:spLocks noChangeArrowheads="1"/>
          </p:cNvSpPr>
          <p:nvPr/>
        </p:nvSpPr>
        <p:spPr bwMode="auto">
          <a:xfrm>
            <a:off x="1168400" y="5846763"/>
            <a:ext cx="127000" cy="157162"/>
          </a:xfrm>
          <a:prstGeom prst="ellipse">
            <a:avLst/>
          </a:prstGeom>
          <a:solidFill>
            <a:schemeClr val="folHlink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605" name="Freeform 29"/>
          <p:cNvSpPr>
            <a:spLocks/>
          </p:cNvSpPr>
          <p:nvPr/>
        </p:nvSpPr>
        <p:spPr bwMode="auto">
          <a:xfrm>
            <a:off x="723900" y="4746625"/>
            <a:ext cx="508000" cy="1100138"/>
          </a:xfrm>
          <a:custGeom>
            <a:avLst/>
            <a:gdLst>
              <a:gd name="T0" fmla="*/ 0 w 1331"/>
              <a:gd name="T1" fmla="*/ 0 h 2137"/>
              <a:gd name="T2" fmla="*/ 0 w 1331"/>
              <a:gd name="T3" fmla="*/ 2147483646 h 2137"/>
              <a:gd name="T4" fmla="*/ 2147483646 w 1331"/>
              <a:gd name="T5" fmla="*/ 2147483646 h 2137"/>
              <a:gd name="T6" fmla="*/ 2147483646 w 1331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31" h="2137">
                <a:moveTo>
                  <a:pt x="0" y="0"/>
                </a:moveTo>
                <a:lnTo>
                  <a:pt x="0" y="1728"/>
                </a:lnTo>
                <a:lnTo>
                  <a:pt x="1331" y="1728"/>
                </a:lnTo>
                <a:lnTo>
                  <a:pt x="1331" y="2137"/>
                </a:lnTo>
              </a:path>
            </a:pathLst>
          </a:custGeom>
          <a:noFill/>
          <a:ln w="26988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606" name="Oval 30"/>
          <p:cNvSpPr>
            <a:spLocks noChangeArrowheads="1"/>
          </p:cNvSpPr>
          <p:nvPr/>
        </p:nvSpPr>
        <p:spPr bwMode="auto">
          <a:xfrm>
            <a:off x="2692400" y="4667250"/>
            <a:ext cx="127000" cy="158750"/>
          </a:xfrm>
          <a:prstGeom prst="ellips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607" name="Line 31"/>
          <p:cNvSpPr>
            <a:spLocks noChangeShapeType="1"/>
          </p:cNvSpPr>
          <p:nvPr/>
        </p:nvSpPr>
        <p:spPr bwMode="auto">
          <a:xfrm flipH="1">
            <a:off x="2308225" y="4746625"/>
            <a:ext cx="384175" cy="1588"/>
          </a:xfrm>
          <a:prstGeom prst="line">
            <a:avLst/>
          </a:prstGeom>
          <a:noFill/>
          <a:ln w="269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608" name="Oval 32"/>
          <p:cNvSpPr>
            <a:spLocks noChangeArrowheads="1"/>
          </p:cNvSpPr>
          <p:nvPr/>
        </p:nvSpPr>
        <p:spPr bwMode="auto">
          <a:xfrm>
            <a:off x="1676400" y="5846763"/>
            <a:ext cx="127000" cy="157162"/>
          </a:xfrm>
          <a:prstGeom prst="ellips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609" name="Freeform 33"/>
          <p:cNvSpPr>
            <a:spLocks/>
          </p:cNvSpPr>
          <p:nvPr/>
        </p:nvSpPr>
        <p:spPr bwMode="auto">
          <a:xfrm>
            <a:off x="1739900" y="4746625"/>
            <a:ext cx="762000" cy="1100138"/>
          </a:xfrm>
          <a:custGeom>
            <a:avLst/>
            <a:gdLst>
              <a:gd name="T0" fmla="*/ 2147483646 w 1994"/>
              <a:gd name="T1" fmla="*/ 0 h 2137"/>
              <a:gd name="T2" fmla="*/ 2147483646 w 1994"/>
              <a:gd name="T3" fmla="*/ 2147483646 h 2137"/>
              <a:gd name="T4" fmla="*/ 0 w 1994"/>
              <a:gd name="T5" fmla="*/ 2147483646 h 2137"/>
              <a:gd name="T6" fmla="*/ 0 w 1994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4" h="2137">
                <a:moveTo>
                  <a:pt x="1994" y="0"/>
                </a:moveTo>
                <a:lnTo>
                  <a:pt x="1994" y="1728"/>
                </a:lnTo>
                <a:lnTo>
                  <a:pt x="0" y="1728"/>
                </a:lnTo>
                <a:lnTo>
                  <a:pt x="0" y="2137"/>
                </a:lnTo>
              </a:path>
            </a:pathLst>
          </a:custGeom>
          <a:noFill/>
          <a:ln w="26988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610" name="Oval 34"/>
          <p:cNvSpPr>
            <a:spLocks noChangeArrowheads="1"/>
          </p:cNvSpPr>
          <p:nvPr/>
        </p:nvSpPr>
        <p:spPr bwMode="auto">
          <a:xfrm>
            <a:off x="2184400" y="5846763"/>
            <a:ext cx="127000" cy="157162"/>
          </a:xfrm>
          <a:prstGeom prst="ellipse">
            <a:avLst/>
          </a:prstGeom>
          <a:solidFill>
            <a:schemeClr val="folHlink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611" name="Freeform 35"/>
          <p:cNvSpPr>
            <a:spLocks/>
          </p:cNvSpPr>
          <p:nvPr/>
        </p:nvSpPr>
        <p:spPr bwMode="auto">
          <a:xfrm>
            <a:off x="2247900" y="4746625"/>
            <a:ext cx="254000" cy="1100138"/>
          </a:xfrm>
          <a:custGeom>
            <a:avLst/>
            <a:gdLst>
              <a:gd name="T0" fmla="*/ 2147483646 w 664"/>
              <a:gd name="T1" fmla="*/ 0 h 2137"/>
              <a:gd name="T2" fmla="*/ 2147483646 w 664"/>
              <a:gd name="T3" fmla="*/ 2147483646 h 2137"/>
              <a:gd name="T4" fmla="*/ 0 w 664"/>
              <a:gd name="T5" fmla="*/ 2147483646 h 2137"/>
              <a:gd name="T6" fmla="*/ 0 w 664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64" h="2137">
                <a:moveTo>
                  <a:pt x="664" y="0"/>
                </a:moveTo>
                <a:lnTo>
                  <a:pt x="664" y="1728"/>
                </a:lnTo>
                <a:lnTo>
                  <a:pt x="0" y="1728"/>
                </a:lnTo>
                <a:lnTo>
                  <a:pt x="0" y="2137"/>
                </a:lnTo>
              </a:path>
            </a:pathLst>
          </a:custGeom>
          <a:noFill/>
          <a:ln w="26988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612" name="Rectangle 36"/>
          <p:cNvSpPr>
            <a:spLocks noChangeArrowheads="1"/>
          </p:cNvSpPr>
          <p:nvPr/>
        </p:nvSpPr>
        <p:spPr bwMode="auto">
          <a:xfrm>
            <a:off x="2692400" y="5846763"/>
            <a:ext cx="127000" cy="157162"/>
          </a:xfrm>
          <a:prstGeom prst="rect">
            <a:avLst/>
          </a:prstGeom>
          <a:solidFill>
            <a:schemeClr val="folHlink"/>
          </a:solidFill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613" name="Freeform 37"/>
          <p:cNvSpPr>
            <a:spLocks/>
          </p:cNvSpPr>
          <p:nvPr/>
        </p:nvSpPr>
        <p:spPr bwMode="auto">
          <a:xfrm>
            <a:off x="2501900" y="4746625"/>
            <a:ext cx="255588" cy="1100138"/>
          </a:xfrm>
          <a:custGeom>
            <a:avLst/>
            <a:gdLst>
              <a:gd name="T0" fmla="*/ 0 w 666"/>
              <a:gd name="T1" fmla="*/ 0 h 2137"/>
              <a:gd name="T2" fmla="*/ 0 w 666"/>
              <a:gd name="T3" fmla="*/ 2147483646 h 2137"/>
              <a:gd name="T4" fmla="*/ 2147483646 w 666"/>
              <a:gd name="T5" fmla="*/ 2147483646 h 2137"/>
              <a:gd name="T6" fmla="*/ 2147483646 w 666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66" h="2137">
                <a:moveTo>
                  <a:pt x="0" y="0"/>
                </a:moveTo>
                <a:lnTo>
                  <a:pt x="0" y="1728"/>
                </a:lnTo>
                <a:lnTo>
                  <a:pt x="666" y="1728"/>
                </a:lnTo>
                <a:lnTo>
                  <a:pt x="666" y="2137"/>
                </a:lnTo>
              </a:path>
            </a:pathLst>
          </a:custGeom>
          <a:noFill/>
          <a:ln w="26988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614" name="Rectangle 38"/>
          <p:cNvSpPr>
            <a:spLocks noChangeArrowheads="1"/>
          </p:cNvSpPr>
          <p:nvPr/>
        </p:nvSpPr>
        <p:spPr bwMode="auto">
          <a:xfrm>
            <a:off x="3200400" y="5846763"/>
            <a:ext cx="127000" cy="157162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615" name="Freeform 39"/>
          <p:cNvSpPr>
            <a:spLocks/>
          </p:cNvSpPr>
          <p:nvPr/>
        </p:nvSpPr>
        <p:spPr bwMode="auto">
          <a:xfrm>
            <a:off x="2501900" y="4746625"/>
            <a:ext cx="762000" cy="1100138"/>
          </a:xfrm>
          <a:custGeom>
            <a:avLst/>
            <a:gdLst>
              <a:gd name="T0" fmla="*/ 0 w 1996"/>
              <a:gd name="T1" fmla="*/ 0 h 2137"/>
              <a:gd name="T2" fmla="*/ 0 w 1996"/>
              <a:gd name="T3" fmla="*/ 2147483646 h 2137"/>
              <a:gd name="T4" fmla="*/ 2147483646 w 1996"/>
              <a:gd name="T5" fmla="*/ 2147483646 h 2137"/>
              <a:gd name="T6" fmla="*/ 2147483646 w 1996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6" h="2137">
                <a:moveTo>
                  <a:pt x="0" y="0"/>
                </a:moveTo>
                <a:lnTo>
                  <a:pt x="0" y="1728"/>
                </a:lnTo>
                <a:lnTo>
                  <a:pt x="1996" y="1728"/>
                </a:lnTo>
                <a:lnTo>
                  <a:pt x="1996" y="2137"/>
                </a:lnTo>
              </a:path>
            </a:pathLst>
          </a:custGeom>
          <a:noFill/>
          <a:ln w="26988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616" name="Rectangle 40"/>
          <p:cNvSpPr>
            <a:spLocks noChangeArrowheads="1"/>
          </p:cNvSpPr>
          <p:nvPr/>
        </p:nvSpPr>
        <p:spPr bwMode="auto">
          <a:xfrm>
            <a:off x="4216400" y="4667250"/>
            <a:ext cx="127000" cy="158750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617" name="Line 41"/>
          <p:cNvSpPr>
            <a:spLocks noChangeShapeType="1"/>
          </p:cNvSpPr>
          <p:nvPr/>
        </p:nvSpPr>
        <p:spPr bwMode="auto">
          <a:xfrm flipH="1">
            <a:off x="4338638" y="4746625"/>
            <a:ext cx="385762" cy="1588"/>
          </a:xfrm>
          <a:prstGeom prst="line">
            <a:avLst/>
          </a:prstGeom>
          <a:noFill/>
          <a:ln w="269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618" name="Oval 42"/>
          <p:cNvSpPr>
            <a:spLocks noChangeArrowheads="1"/>
          </p:cNvSpPr>
          <p:nvPr/>
        </p:nvSpPr>
        <p:spPr bwMode="auto">
          <a:xfrm>
            <a:off x="3708400" y="5846763"/>
            <a:ext cx="127000" cy="157162"/>
          </a:xfrm>
          <a:prstGeom prst="ellipse">
            <a:avLst/>
          </a:prstGeom>
          <a:solidFill>
            <a:schemeClr val="tx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619" name="Freeform 43"/>
          <p:cNvSpPr>
            <a:spLocks/>
          </p:cNvSpPr>
          <p:nvPr/>
        </p:nvSpPr>
        <p:spPr bwMode="auto">
          <a:xfrm>
            <a:off x="3773488" y="4746625"/>
            <a:ext cx="760412" cy="1100138"/>
          </a:xfrm>
          <a:custGeom>
            <a:avLst/>
            <a:gdLst>
              <a:gd name="T0" fmla="*/ 2147483646 w 1994"/>
              <a:gd name="T1" fmla="*/ 0 h 2137"/>
              <a:gd name="T2" fmla="*/ 2147483646 w 1994"/>
              <a:gd name="T3" fmla="*/ 2147483646 h 2137"/>
              <a:gd name="T4" fmla="*/ 0 w 1994"/>
              <a:gd name="T5" fmla="*/ 2147483646 h 2137"/>
              <a:gd name="T6" fmla="*/ 0 w 1994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4" h="2137">
                <a:moveTo>
                  <a:pt x="1994" y="0"/>
                </a:moveTo>
                <a:lnTo>
                  <a:pt x="1994" y="1728"/>
                </a:lnTo>
                <a:lnTo>
                  <a:pt x="0" y="1728"/>
                </a:lnTo>
                <a:lnTo>
                  <a:pt x="0" y="2137"/>
                </a:lnTo>
              </a:path>
            </a:pathLst>
          </a:custGeom>
          <a:noFill/>
          <a:ln w="26988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620" name="Rectangle 44"/>
          <p:cNvSpPr>
            <a:spLocks noChangeArrowheads="1"/>
          </p:cNvSpPr>
          <p:nvPr/>
        </p:nvSpPr>
        <p:spPr bwMode="auto">
          <a:xfrm>
            <a:off x="4216400" y="5846763"/>
            <a:ext cx="127000" cy="157162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621" name="Freeform 45"/>
          <p:cNvSpPr>
            <a:spLocks/>
          </p:cNvSpPr>
          <p:nvPr/>
        </p:nvSpPr>
        <p:spPr bwMode="auto">
          <a:xfrm>
            <a:off x="4279900" y="4746625"/>
            <a:ext cx="254000" cy="1100138"/>
          </a:xfrm>
          <a:custGeom>
            <a:avLst/>
            <a:gdLst>
              <a:gd name="T0" fmla="*/ 2147483646 w 664"/>
              <a:gd name="T1" fmla="*/ 0 h 2137"/>
              <a:gd name="T2" fmla="*/ 2147483646 w 664"/>
              <a:gd name="T3" fmla="*/ 2147483646 h 2137"/>
              <a:gd name="T4" fmla="*/ 0 w 664"/>
              <a:gd name="T5" fmla="*/ 2147483646 h 2137"/>
              <a:gd name="T6" fmla="*/ 0 w 664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64" h="2137">
                <a:moveTo>
                  <a:pt x="664" y="0"/>
                </a:moveTo>
                <a:lnTo>
                  <a:pt x="664" y="1728"/>
                </a:lnTo>
                <a:lnTo>
                  <a:pt x="0" y="1728"/>
                </a:lnTo>
                <a:lnTo>
                  <a:pt x="0" y="2137"/>
                </a:lnTo>
              </a:path>
            </a:pathLst>
          </a:custGeom>
          <a:noFill/>
          <a:ln w="26988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622" name="Oval 46"/>
          <p:cNvSpPr>
            <a:spLocks noChangeArrowheads="1"/>
          </p:cNvSpPr>
          <p:nvPr/>
        </p:nvSpPr>
        <p:spPr bwMode="auto">
          <a:xfrm>
            <a:off x="4724400" y="5846763"/>
            <a:ext cx="127000" cy="157162"/>
          </a:xfrm>
          <a:prstGeom prst="ellipse">
            <a:avLst/>
          </a:prstGeom>
          <a:solidFill>
            <a:schemeClr val="folHlink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623" name="Freeform 47"/>
          <p:cNvSpPr>
            <a:spLocks/>
          </p:cNvSpPr>
          <p:nvPr/>
        </p:nvSpPr>
        <p:spPr bwMode="auto">
          <a:xfrm>
            <a:off x="4533900" y="4746625"/>
            <a:ext cx="254000" cy="1100138"/>
          </a:xfrm>
          <a:custGeom>
            <a:avLst/>
            <a:gdLst>
              <a:gd name="T0" fmla="*/ 0 w 666"/>
              <a:gd name="T1" fmla="*/ 0 h 2137"/>
              <a:gd name="T2" fmla="*/ 0 w 666"/>
              <a:gd name="T3" fmla="*/ 2147483646 h 2137"/>
              <a:gd name="T4" fmla="*/ 2147483646 w 666"/>
              <a:gd name="T5" fmla="*/ 2147483646 h 2137"/>
              <a:gd name="T6" fmla="*/ 2147483646 w 666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66" h="2137">
                <a:moveTo>
                  <a:pt x="0" y="0"/>
                </a:moveTo>
                <a:lnTo>
                  <a:pt x="0" y="1728"/>
                </a:lnTo>
                <a:lnTo>
                  <a:pt x="666" y="1728"/>
                </a:lnTo>
                <a:lnTo>
                  <a:pt x="666" y="2137"/>
                </a:lnTo>
              </a:path>
            </a:pathLst>
          </a:custGeom>
          <a:noFill/>
          <a:ln w="26988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624" name="Rectangle 48"/>
          <p:cNvSpPr>
            <a:spLocks noChangeArrowheads="1"/>
          </p:cNvSpPr>
          <p:nvPr/>
        </p:nvSpPr>
        <p:spPr bwMode="auto">
          <a:xfrm>
            <a:off x="5232400" y="5846763"/>
            <a:ext cx="127000" cy="157162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625" name="Freeform 49"/>
          <p:cNvSpPr>
            <a:spLocks/>
          </p:cNvSpPr>
          <p:nvPr/>
        </p:nvSpPr>
        <p:spPr bwMode="auto">
          <a:xfrm>
            <a:off x="4533900" y="4746625"/>
            <a:ext cx="760413" cy="1100138"/>
          </a:xfrm>
          <a:custGeom>
            <a:avLst/>
            <a:gdLst>
              <a:gd name="T0" fmla="*/ 0 w 1996"/>
              <a:gd name="T1" fmla="*/ 0 h 2137"/>
              <a:gd name="T2" fmla="*/ 0 w 1996"/>
              <a:gd name="T3" fmla="*/ 2147483646 h 2137"/>
              <a:gd name="T4" fmla="*/ 2147483646 w 1996"/>
              <a:gd name="T5" fmla="*/ 2147483646 h 2137"/>
              <a:gd name="T6" fmla="*/ 2147483646 w 1996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6" h="2137">
                <a:moveTo>
                  <a:pt x="0" y="0"/>
                </a:moveTo>
                <a:lnTo>
                  <a:pt x="0" y="1728"/>
                </a:lnTo>
                <a:lnTo>
                  <a:pt x="1996" y="1728"/>
                </a:lnTo>
                <a:lnTo>
                  <a:pt x="1996" y="2137"/>
                </a:lnTo>
              </a:path>
            </a:pathLst>
          </a:custGeom>
          <a:noFill/>
          <a:ln w="26988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626" name="Rectangle 50"/>
          <p:cNvSpPr>
            <a:spLocks noChangeArrowheads="1"/>
          </p:cNvSpPr>
          <p:nvPr/>
        </p:nvSpPr>
        <p:spPr bwMode="auto">
          <a:xfrm>
            <a:off x="6502400" y="4667250"/>
            <a:ext cx="127000" cy="158750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627" name="Line 51"/>
          <p:cNvSpPr>
            <a:spLocks noChangeShapeType="1"/>
          </p:cNvSpPr>
          <p:nvPr/>
        </p:nvSpPr>
        <p:spPr bwMode="auto">
          <a:xfrm flipH="1">
            <a:off x="6624638" y="4746625"/>
            <a:ext cx="385762" cy="1588"/>
          </a:xfrm>
          <a:prstGeom prst="line">
            <a:avLst/>
          </a:prstGeom>
          <a:noFill/>
          <a:ln w="269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628" name="Oval 52"/>
          <p:cNvSpPr>
            <a:spLocks noChangeArrowheads="1"/>
          </p:cNvSpPr>
          <p:nvPr/>
        </p:nvSpPr>
        <p:spPr bwMode="auto">
          <a:xfrm>
            <a:off x="5740400" y="5846763"/>
            <a:ext cx="127000" cy="157162"/>
          </a:xfrm>
          <a:prstGeom prst="ellips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629" name="Freeform 53"/>
          <p:cNvSpPr>
            <a:spLocks/>
          </p:cNvSpPr>
          <p:nvPr/>
        </p:nvSpPr>
        <p:spPr bwMode="auto">
          <a:xfrm>
            <a:off x="5803900" y="4746625"/>
            <a:ext cx="1014413" cy="1100138"/>
          </a:xfrm>
          <a:custGeom>
            <a:avLst/>
            <a:gdLst>
              <a:gd name="T0" fmla="*/ 2147483646 w 2659"/>
              <a:gd name="T1" fmla="*/ 0 h 2137"/>
              <a:gd name="T2" fmla="*/ 2147483646 w 2659"/>
              <a:gd name="T3" fmla="*/ 2147483646 h 2137"/>
              <a:gd name="T4" fmla="*/ 0 w 2659"/>
              <a:gd name="T5" fmla="*/ 2147483646 h 2137"/>
              <a:gd name="T6" fmla="*/ 0 w 2659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659" h="2137">
                <a:moveTo>
                  <a:pt x="2659" y="0"/>
                </a:moveTo>
                <a:lnTo>
                  <a:pt x="2659" y="1728"/>
                </a:lnTo>
                <a:lnTo>
                  <a:pt x="0" y="1728"/>
                </a:lnTo>
                <a:lnTo>
                  <a:pt x="0" y="2137"/>
                </a:lnTo>
              </a:path>
            </a:pathLst>
          </a:custGeom>
          <a:noFill/>
          <a:ln w="26988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630" name="Rectangle 54"/>
          <p:cNvSpPr>
            <a:spLocks noChangeArrowheads="1"/>
          </p:cNvSpPr>
          <p:nvPr/>
        </p:nvSpPr>
        <p:spPr bwMode="auto">
          <a:xfrm>
            <a:off x="6248400" y="5846763"/>
            <a:ext cx="127000" cy="157162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631" name="Freeform 55"/>
          <p:cNvSpPr>
            <a:spLocks/>
          </p:cNvSpPr>
          <p:nvPr/>
        </p:nvSpPr>
        <p:spPr bwMode="auto">
          <a:xfrm>
            <a:off x="6310313" y="4746625"/>
            <a:ext cx="508000" cy="1100138"/>
          </a:xfrm>
          <a:custGeom>
            <a:avLst/>
            <a:gdLst>
              <a:gd name="T0" fmla="*/ 2147483646 w 1329"/>
              <a:gd name="T1" fmla="*/ 0 h 2137"/>
              <a:gd name="T2" fmla="*/ 2147483646 w 1329"/>
              <a:gd name="T3" fmla="*/ 2147483646 h 2137"/>
              <a:gd name="T4" fmla="*/ 0 w 1329"/>
              <a:gd name="T5" fmla="*/ 2147483646 h 2137"/>
              <a:gd name="T6" fmla="*/ 0 w 1329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29" h="2137">
                <a:moveTo>
                  <a:pt x="1329" y="0"/>
                </a:moveTo>
                <a:lnTo>
                  <a:pt x="1329" y="1728"/>
                </a:lnTo>
                <a:lnTo>
                  <a:pt x="0" y="1728"/>
                </a:lnTo>
                <a:lnTo>
                  <a:pt x="0" y="2137"/>
                </a:lnTo>
              </a:path>
            </a:pathLst>
          </a:custGeom>
          <a:noFill/>
          <a:ln w="26988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632" name="Rectangle 56"/>
          <p:cNvSpPr>
            <a:spLocks noChangeArrowheads="1"/>
          </p:cNvSpPr>
          <p:nvPr/>
        </p:nvSpPr>
        <p:spPr bwMode="auto">
          <a:xfrm>
            <a:off x="6756400" y="5846763"/>
            <a:ext cx="127000" cy="157162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633" name="Freeform 57"/>
          <p:cNvSpPr>
            <a:spLocks/>
          </p:cNvSpPr>
          <p:nvPr/>
        </p:nvSpPr>
        <p:spPr bwMode="auto">
          <a:xfrm>
            <a:off x="6818313" y="4746625"/>
            <a:ext cx="1587" cy="1100138"/>
          </a:xfrm>
          <a:custGeom>
            <a:avLst/>
            <a:gdLst>
              <a:gd name="T0" fmla="*/ 0 w 1587"/>
              <a:gd name="T1" fmla="*/ 0 h 2137"/>
              <a:gd name="T2" fmla="*/ 0 w 1587"/>
              <a:gd name="T3" fmla="*/ 2147483646 h 2137"/>
              <a:gd name="T4" fmla="*/ 0 w 1587"/>
              <a:gd name="T5" fmla="*/ 2147483646 h 2137"/>
              <a:gd name="T6" fmla="*/ 0 w 1587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87" h="2137">
                <a:moveTo>
                  <a:pt x="0" y="0"/>
                </a:moveTo>
                <a:lnTo>
                  <a:pt x="0" y="1728"/>
                </a:lnTo>
                <a:lnTo>
                  <a:pt x="0" y="2137"/>
                </a:lnTo>
              </a:path>
            </a:pathLst>
          </a:custGeom>
          <a:noFill/>
          <a:ln w="26988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634" name="Oval 58"/>
          <p:cNvSpPr>
            <a:spLocks noChangeArrowheads="1"/>
          </p:cNvSpPr>
          <p:nvPr/>
        </p:nvSpPr>
        <p:spPr bwMode="auto">
          <a:xfrm>
            <a:off x="7264400" y="5846763"/>
            <a:ext cx="127000" cy="157162"/>
          </a:xfrm>
          <a:prstGeom prst="ellipse">
            <a:avLst/>
          </a:prstGeom>
          <a:solidFill>
            <a:schemeClr val="tx1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635" name="Freeform 59"/>
          <p:cNvSpPr>
            <a:spLocks/>
          </p:cNvSpPr>
          <p:nvPr/>
        </p:nvSpPr>
        <p:spPr bwMode="auto">
          <a:xfrm>
            <a:off x="6818313" y="4746625"/>
            <a:ext cx="509587" cy="1100138"/>
          </a:xfrm>
          <a:custGeom>
            <a:avLst/>
            <a:gdLst>
              <a:gd name="T0" fmla="*/ 0 w 1331"/>
              <a:gd name="T1" fmla="*/ 0 h 2137"/>
              <a:gd name="T2" fmla="*/ 0 w 1331"/>
              <a:gd name="T3" fmla="*/ 2147483646 h 2137"/>
              <a:gd name="T4" fmla="*/ 2147483646 w 1331"/>
              <a:gd name="T5" fmla="*/ 2147483646 h 2137"/>
              <a:gd name="T6" fmla="*/ 2147483646 w 1331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31" h="2137">
                <a:moveTo>
                  <a:pt x="0" y="0"/>
                </a:moveTo>
                <a:lnTo>
                  <a:pt x="0" y="1728"/>
                </a:lnTo>
                <a:lnTo>
                  <a:pt x="1331" y="1728"/>
                </a:lnTo>
                <a:lnTo>
                  <a:pt x="1331" y="2137"/>
                </a:lnTo>
              </a:path>
            </a:pathLst>
          </a:custGeom>
          <a:noFill/>
          <a:ln w="26988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636" name="Oval 60"/>
          <p:cNvSpPr>
            <a:spLocks noChangeArrowheads="1"/>
          </p:cNvSpPr>
          <p:nvPr/>
        </p:nvSpPr>
        <p:spPr bwMode="auto">
          <a:xfrm>
            <a:off x="7772400" y="5846763"/>
            <a:ext cx="127000" cy="157162"/>
          </a:xfrm>
          <a:prstGeom prst="ellipse">
            <a:avLst/>
          </a:prstGeom>
          <a:solidFill>
            <a:schemeClr val="folHlink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637" name="Freeform 61"/>
          <p:cNvSpPr>
            <a:spLocks/>
          </p:cNvSpPr>
          <p:nvPr/>
        </p:nvSpPr>
        <p:spPr bwMode="auto">
          <a:xfrm>
            <a:off x="6818313" y="4746625"/>
            <a:ext cx="1017587" cy="1100138"/>
          </a:xfrm>
          <a:custGeom>
            <a:avLst/>
            <a:gdLst>
              <a:gd name="T0" fmla="*/ 0 w 2661"/>
              <a:gd name="T1" fmla="*/ 0 h 2137"/>
              <a:gd name="T2" fmla="*/ 0 w 2661"/>
              <a:gd name="T3" fmla="*/ 2147483646 h 2137"/>
              <a:gd name="T4" fmla="*/ 2147483646 w 2661"/>
              <a:gd name="T5" fmla="*/ 2147483646 h 2137"/>
              <a:gd name="T6" fmla="*/ 2147483646 w 2661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661" h="2137">
                <a:moveTo>
                  <a:pt x="0" y="0"/>
                </a:moveTo>
                <a:lnTo>
                  <a:pt x="0" y="1728"/>
                </a:lnTo>
                <a:lnTo>
                  <a:pt x="2661" y="1728"/>
                </a:lnTo>
                <a:lnTo>
                  <a:pt x="2661" y="2137"/>
                </a:lnTo>
              </a:path>
            </a:pathLst>
          </a:custGeom>
          <a:noFill/>
          <a:ln w="26988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638" name="Rectangle 62"/>
          <p:cNvSpPr>
            <a:spLocks noChangeArrowheads="1"/>
          </p:cNvSpPr>
          <p:nvPr/>
        </p:nvSpPr>
        <p:spPr bwMode="auto">
          <a:xfrm>
            <a:off x="8280400" y="4667250"/>
            <a:ext cx="127000" cy="158750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639" name="Line 63"/>
          <p:cNvSpPr>
            <a:spLocks noChangeShapeType="1"/>
          </p:cNvSpPr>
          <p:nvPr/>
        </p:nvSpPr>
        <p:spPr bwMode="auto">
          <a:xfrm flipH="1">
            <a:off x="8402638" y="4746625"/>
            <a:ext cx="385762" cy="1588"/>
          </a:xfrm>
          <a:prstGeom prst="line">
            <a:avLst/>
          </a:prstGeom>
          <a:noFill/>
          <a:ln w="26988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640" name="Rectangle 64"/>
          <p:cNvSpPr>
            <a:spLocks noChangeArrowheads="1"/>
          </p:cNvSpPr>
          <p:nvPr/>
        </p:nvSpPr>
        <p:spPr bwMode="auto">
          <a:xfrm>
            <a:off x="8280400" y="5846763"/>
            <a:ext cx="127000" cy="157162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641" name="Freeform 65"/>
          <p:cNvSpPr>
            <a:spLocks/>
          </p:cNvSpPr>
          <p:nvPr/>
        </p:nvSpPr>
        <p:spPr bwMode="auto">
          <a:xfrm>
            <a:off x="8343900" y="4746625"/>
            <a:ext cx="254000" cy="1100138"/>
          </a:xfrm>
          <a:custGeom>
            <a:avLst/>
            <a:gdLst>
              <a:gd name="T0" fmla="*/ 2147483646 w 664"/>
              <a:gd name="T1" fmla="*/ 0 h 2137"/>
              <a:gd name="T2" fmla="*/ 2147483646 w 664"/>
              <a:gd name="T3" fmla="*/ 2147483646 h 2137"/>
              <a:gd name="T4" fmla="*/ 0 w 664"/>
              <a:gd name="T5" fmla="*/ 2147483646 h 2137"/>
              <a:gd name="T6" fmla="*/ 0 w 664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64" h="2137">
                <a:moveTo>
                  <a:pt x="664" y="0"/>
                </a:moveTo>
                <a:lnTo>
                  <a:pt x="664" y="1728"/>
                </a:lnTo>
                <a:lnTo>
                  <a:pt x="0" y="1728"/>
                </a:lnTo>
                <a:lnTo>
                  <a:pt x="0" y="2137"/>
                </a:lnTo>
              </a:path>
            </a:pathLst>
          </a:custGeom>
          <a:noFill/>
          <a:ln w="26988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642" name="Oval 66"/>
          <p:cNvSpPr>
            <a:spLocks noChangeArrowheads="1"/>
          </p:cNvSpPr>
          <p:nvPr/>
        </p:nvSpPr>
        <p:spPr bwMode="auto">
          <a:xfrm>
            <a:off x="8788400" y="5846763"/>
            <a:ext cx="127000" cy="157162"/>
          </a:xfrm>
          <a:prstGeom prst="ellips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2643" name="Freeform 67"/>
          <p:cNvSpPr>
            <a:spLocks/>
          </p:cNvSpPr>
          <p:nvPr/>
        </p:nvSpPr>
        <p:spPr bwMode="auto">
          <a:xfrm>
            <a:off x="8610600" y="4724400"/>
            <a:ext cx="254000" cy="1100138"/>
          </a:xfrm>
          <a:custGeom>
            <a:avLst/>
            <a:gdLst>
              <a:gd name="T0" fmla="*/ 0 w 666"/>
              <a:gd name="T1" fmla="*/ 0 h 2137"/>
              <a:gd name="T2" fmla="*/ 0 w 666"/>
              <a:gd name="T3" fmla="*/ 2147483646 h 2137"/>
              <a:gd name="T4" fmla="*/ 2147483646 w 666"/>
              <a:gd name="T5" fmla="*/ 2147483646 h 2137"/>
              <a:gd name="T6" fmla="*/ 2147483646 w 666"/>
              <a:gd name="T7" fmla="*/ 2147483646 h 21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66" h="2137">
                <a:moveTo>
                  <a:pt x="0" y="0"/>
                </a:moveTo>
                <a:lnTo>
                  <a:pt x="0" y="1728"/>
                </a:lnTo>
                <a:lnTo>
                  <a:pt x="666" y="1728"/>
                </a:lnTo>
                <a:lnTo>
                  <a:pt x="666" y="2137"/>
                </a:lnTo>
              </a:path>
            </a:pathLst>
          </a:custGeom>
          <a:noFill/>
          <a:ln w="26988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644" name="Text Box 68"/>
          <p:cNvSpPr txBox="1">
            <a:spLocks noChangeArrowheads="1"/>
          </p:cNvSpPr>
          <p:nvPr/>
        </p:nvSpPr>
        <p:spPr bwMode="auto">
          <a:xfrm>
            <a:off x="5029200" y="3336925"/>
            <a:ext cx="1206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100 CGG</a:t>
            </a:r>
          </a:p>
        </p:txBody>
      </p:sp>
      <p:sp>
        <p:nvSpPr>
          <p:cNvPr id="152645" name="Text Box 69"/>
          <p:cNvSpPr txBox="1">
            <a:spLocks noChangeArrowheads="1"/>
          </p:cNvSpPr>
          <p:nvPr/>
        </p:nvSpPr>
        <p:spPr bwMode="auto">
          <a:xfrm>
            <a:off x="1568450" y="4556125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180</a:t>
            </a:r>
          </a:p>
        </p:txBody>
      </p:sp>
      <p:sp>
        <p:nvSpPr>
          <p:cNvPr id="152646" name="Text Box 70"/>
          <p:cNvSpPr txBox="1">
            <a:spLocks noChangeArrowheads="1"/>
          </p:cNvSpPr>
          <p:nvPr/>
        </p:nvSpPr>
        <p:spPr bwMode="auto">
          <a:xfrm>
            <a:off x="4953000" y="4556125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450</a:t>
            </a:r>
          </a:p>
        </p:txBody>
      </p:sp>
      <p:sp>
        <p:nvSpPr>
          <p:cNvPr id="152647" name="Text Box 71"/>
          <p:cNvSpPr txBox="1">
            <a:spLocks noChangeArrowheads="1"/>
          </p:cNvSpPr>
          <p:nvPr/>
        </p:nvSpPr>
        <p:spPr bwMode="auto">
          <a:xfrm>
            <a:off x="7143750" y="4556125"/>
            <a:ext cx="628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400 </a:t>
            </a:r>
          </a:p>
        </p:txBody>
      </p:sp>
      <p:sp>
        <p:nvSpPr>
          <p:cNvPr id="152648" name="Text Box 72"/>
          <p:cNvSpPr txBox="1">
            <a:spLocks noChangeArrowheads="1"/>
          </p:cNvSpPr>
          <p:nvPr/>
        </p:nvSpPr>
        <p:spPr bwMode="auto">
          <a:xfrm>
            <a:off x="6013450" y="5988050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1800</a:t>
            </a:r>
          </a:p>
        </p:txBody>
      </p:sp>
      <p:sp>
        <p:nvSpPr>
          <p:cNvPr id="152649" name="Text Box 73"/>
          <p:cNvSpPr txBox="1">
            <a:spLocks noChangeArrowheads="1"/>
          </p:cNvSpPr>
          <p:nvPr/>
        </p:nvSpPr>
        <p:spPr bwMode="auto">
          <a:xfrm>
            <a:off x="3429000" y="5992813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1500</a:t>
            </a:r>
          </a:p>
        </p:txBody>
      </p:sp>
      <p:sp>
        <p:nvSpPr>
          <p:cNvPr id="152650" name="Text Box 74"/>
          <p:cNvSpPr txBox="1">
            <a:spLocks noChangeArrowheads="1"/>
          </p:cNvSpPr>
          <p:nvPr/>
        </p:nvSpPr>
        <p:spPr bwMode="auto">
          <a:xfrm>
            <a:off x="4489450" y="5992813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1500</a:t>
            </a:r>
          </a:p>
        </p:txBody>
      </p:sp>
      <p:sp>
        <p:nvSpPr>
          <p:cNvPr id="152651" name="Text Box 75"/>
          <p:cNvSpPr txBox="1">
            <a:spLocks noChangeArrowheads="1"/>
          </p:cNvSpPr>
          <p:nvPr/>
        </p:nvSpPr>
        <p:spPr bwMode="auto">
          <a:xfrm>
            <a:off x="6934200" y="5988050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1200</a:t>
            </a:r>
          </a:p>
        </p:txBody>
      </p:sp>
      <p:sp>
        <p:nvSpPr>
          <p:cNvPr id="152652" name="Text Box 76"/>
          <p:cNvSpPr txBox="1">
            <a:spLocks noChangeArrowheads="1"/>
          </p:cNvSpPr>
          <p:nvPr/>
        </p:nvSpPr>
        <p:spPr bwMode="auto">
          <a:xfrm>
            <a:off x="1949450" y="5988050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180</a:t>
            </a:r>
          </a:p>
        </p:txBody>
      </p:sp>
      <p:sp>
        <p:nvSpPr>
          <p:cNvPr id="152653" name="Text Box 77"/>
          <p:cNvSpPr txBox="1">
            <a:spLocks noChangeArrowheads="1"/>
          </p:cNvSpPr>
          <p:nvPr/>
        </p:nvSpPr>
        <p:spPr bwMode="auto">
          <a:xfrm>
            <a:off x="2514600" y="6003925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180</a:t>
            </a:r>
          </a:p>
        </p:txBody>
      </p:sp>
      <p:sp>
        <p:nvSpPr>
          <p:cNvPr id="152654" name="Text Box 78"/>
          <p:cNvSpPr txBox="1">
            <a:spLocks noChangeArrowheads="1"/>
          </p:cNvSpPr>
          <p:nvPr/>
        </p:nvSpPr>
        <p:spPr bwMode="auto">
          <a:xfrm>
            <a:off x="44450" y="4800600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450</a:t>
            </a:r>
          </a:p>
        </p:txBody>
      </p:sp>
      <p:sp>
        <p:nvSpPr>
          <p:cNvPr id="152655" name="Text Box 79"/>
          <p:cNvSpPr txBox="1">
            <a:spLocks noChangeArrowheads="1"/>
          </p:cNvSpPr>
          <p:nvPr/>
        </p:nvSpPr>
        <p:spPr bwMode="auto">
          <a:xfrm>
            <a:off x="958850" y="6019800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450</a:t>
            </a:r>
          </a:p>
        </p:txBody>
      </p:sp>
      <p:sp>
        <p:nvSpPr>
          <p:cNvPr id="152656" name="Text Box 80"/>
          <p:cNvSpPr txBox="1">
            <a:spLocks noChangeArrowheads="1"/>
          </p:cNvSpPr>
          <p:nvPr/>
        </p:nvSpPr>
        <p:spPr bwMode="auto">
          <a:xfrm>
            <a:off x="425450" y="6019800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450</a:t>
            </a:r>
          </a:p>
        </p:txBody>
      </p:sp>
      <p:sp>
        <p:nvSpPr>
          <p:cNvPr id="152657" name="Text Box 81"/>
          <p:cNvSpPr txBox="1">
            <a:spLocks noChangeArrowheads="1"/>
          </p:cNvSpPr>
          <p:nvPr/>
        </p:nvSpPr>
        <p:spPr bwMode="auto">
          <a:xfrm>
            <a:off x="7620000" y="6003925"/>
            <a:ext cx="628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550 </a:t>
            </a:r>
          </a:p>
        </p:txBody>
      </p:sp>
      <p:sp>
        <p:nvSpPr>
          <p:cNvPr id="152658" name="Text Box 82"/>
          <p:cNvSpPr txBox="1">
            <a:spLocks noChangeArrowheads="1"/>
          </p:cNvSpPr>
          <p:nvPr/>
        </p:nvSpPr>
        <p:spPr bwMode="auto">
          <a:xfrm>
            <a:off x="746125" y="3470275"/>
            <a:ext cx="2687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tx2"/>
                </a:solidFill>
                <a:latin typeface="Times New Roman" panose="02020603050405020304" pitchFamily="18" charset="0"/>
              </a:rPr>
              <a:t>Pré mutation 59-200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grpSp>
        <p:nvGrpSpPr>
          <p:cNvPr id="118867" name="Group 83"/>
          <p:cNvGrpSpPr>
            <a:grpSpLocks/>
          </p:cNvGrpSpPr>
          <p:nvPr/>
        </p:nvGrpSpPr>
        <p:grpSpPr bwMode="auto">
          <a:xfrm>
            <a:off x="381000" y="6019800"/>
            <a:ext cx="7315200" cy="228600"/>
            <a:chOff x="240" y="3792"/>
            <a:chExt cx="4608" cy="144"/>
          </a:xfrm>
        </p:grpSpPr>
        <p:sp>
          <p:nvSpPr>
            <p:cNvPr id="152664" name="Line 84"/>
            <p:cNvSpPr>
              <a:spLocks noChangeShapeType="1"/>
            </p:cNvSpPr>
            <p:nvPr/>
          </p:nvSpPr>
          <p:spPr bwMode="auto">
            <a:xfrm flipV="1">
              <a:off x="1200" y="3792"/>
              <a:ext cx="96" cy="144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2665" name="Line 85"/>
            <p:cNvSpPr>
              <a:spLocks noChangeShapeType="1"/>
            </p:cNvSpPr>
            <p:nvPr/>
          </p:nvSpPr>
          <p:spPr bwMode="auto">
            <a:xfrm flipV="1">
              <a:off x="240" y="3792"/>
              <a:ext cx="96" cy="144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2666" name="Line 86"/>
            <p:cNvSpPr>
              <a:spLocks noChangeShapeType="1"/>
            </p:cNvSpPr>
            <p:nvPr/>
          </p:nvSpPr>
          <p:spPr bwMode="auto">
            <a:xfrm flipV="1">
              <a:off x="4752" y="3792"/>
              <a:ext cx="96" cy="144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2667" name="Line 87"/>
            <p:cNvSpPr>
              <a:spLocks noChangeShapeType="1"/>
            </p:cNvSpPr>
            <p:nvPr/>
          </p:nvSpPr>
          <p:spPr bwMode="auto">
            <a:xfrm flipV="1">
              <a:off x="576" y="3792"/>
              <a:ext cx="96" cy="144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52660" name="Group 88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52661" name="Rectangle 89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>
                  <a:latin typeface="Times New Roman" panose="02020603050405020304" pitchFamily="18" charset="0"/>
                </a:rPr>
                <a:t>Hérédité dominant liée à  l’X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>
                  <a:latin typeface="Times New Roman" panose="02020603050405020304" pitchFamily="18" charset="0"/>
                </a:rPr>
                <a:t>avec paradoxe de Shermann</a:t>
              </a:r>
            </a:p>
          </p:txBody>
        </p:sp>
        <p:pic>
          <p:nvPicPr>
            <p:cNvPr id="152662" name="Picture 90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663" name="Picture 91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/>
          <p:cNvSpPr>
            <a:spLocks noChangeArrowheads="1"/>
          </p:cNvSpPr>
          <p:nvPr/>
        </p:nvSpPr>
        <p:spPr bwMode="auto">
          <a:xfrm>
            <a:off x="1117600" y="2276872"/>
            <a:ext cx="6838950" cy="28083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3366FF">
                  <a:alpha val="35001"/>
                </a:srgbClr>
              </a:gs>
              <a:gs pos="100000">
                <a:srgbClr val="B1C5FF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Maladies génétique</a:t>
            </a:r>
          </a:p>
          <a:p>
            <a:pPr algn="ctr">
              <a:defRPr/>
            </a:pPr>
            <a:r>
              <a:rPr lang="fr-F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Nouveaux outils </a:t>
            </a:r>
            <a:r>
              <a:rPr lang="fr-F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diagnostics:</a:t>
            </a:r>
            <a:endParaRPr lang="fr-FR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lvl="6" eaLnBrk="0" hangingPunct="0">
              <a:buFont typeface="Arial" pitchFamily="34" charset="0"/>
              <a:buChar char="•"/>
              <a:defRPr/>
            </a:pPr>
            <a:r>
              <a:rPr lang="fr-F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ACPA</a:t>
            </a:r>
          </a:p>
          <a:p>
            <a:pPr lvl="6" eaLnBrk="0" hangingPunct="0">
              <a:buFont typeface="Arial" pitchFamily="34" charset="0"/>
              <a:buChar char="•"/>
              <a:defRPr/>
            </a:pPr>
            <a:r>
              <a:rPr lang="fr-F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NGS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925513"/>
            <a:ext cx="4510088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146050" y="4338638"/>
            <a:ext cx="46799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46,XX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ea typeface="ＭＳ Ｐゴシック" panose="020B0600070205080204" pitchFamily="34" charset="-128"/>
              </a:rPr>
              <a:t>remaniements </a:t>
            </a:r>
            <a:r>
              <a:rPr lang="fr-FR" altLang="fr-FR" sz="2400" b="1">
                <a:ea typeface="ＭＳ Ｐゴシック" panose="020B0600070205080204" pitchFamily="34" charset="-128"/>
              </a:rPr>
              <a:t>équilibrés</a:t>
            </a:r>
            <a:r>
              <a:rPr lang="fr-FR" altLang="fr-FR" sz="2400">
                <a:ea typeface="ＭＳ Ｐゴシック" panose="020B0600070205080204" pitchFamily="34" charset="-128"/>
              </a:rPr>
              <a:t> et </a:t>
            </a:r>
            <a:r>
              <a:rPr lang="fr-FR" altLang="fr-FR" sz="2400" b="1">
                <a:ea typeface="ＭＳ Ｐゴシック" panose="020B0600070205080204" pitchFamily="34" charset="-128"/>
              </a:rPr>
              <a:t>déséquilibrés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ea typeface="ＭＳ Ｐゴシック" panose="020B0600070205080204" pitchFamily="34" charset="-128"/>
              </a:rPr>
              <a:t>Limite principale : le niveau de </a:t>
            </a:r>
            <a:r>
              <a:rPr lang="fr-FR" altLang="fr-FR" sz="2400" b="1">
                <a:ea typeface="ＭＳ Ｐゴシック" panose="020B0600070205080204" pitchFamily="34" charset="-128"/>
              </a:rPr>
              <a:t>résolution</a:t>
            </a:r>
            <a:r>
              <a:rPr lang="fr-FR" altLang="fr-FR" sz="2400">
                <a:ea typeface="ＭＳ Ｐゴシック" panose="020B0600070205080204" pitchFamily="34" charset="-128"/>
              </a:rPr>
              <a:t> : </a:t>
            </a:r>
            <a:r>
              <a:rPr lang="fr-FR" altLang="fr-FR" sz="2400" b="1">
                <a:ea typeface="ＭＳ Ｐゴシック" panose="020B0600070205080204" pitchFamily="34" charset="-128"/>
              </a:rPr>
              <a:t>10 Mb </a:t>
            </a:r>
            <a:r>
              <a:rPr lang="fr-FR" altLang="fr-FR" sz="2400">
                <a:ea typeface="ＭＳ Ｐゴシック" panose="020B0600070205080204" pitchFamily="34" charset="-128"/>
              </a:rPr>
              <a:t>en période prénatale</a:t>
            </a:r>
          </a:p>
        </p:txBody>
      </p:sp>
      <p:pic>
        <p:nvPicPr>
          <p:cNvPr id="154628" name="Picture 7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" t="29625" r="1848" b="22740"/>
          <a:stretch>
            <a:fillRect/>
          </a:stretch>
        </p:blipFill>
        <p:spPr>
          <a:xfrm>
            <a:off x="4887913" y="1008063"/>
            <a:ext cx="4105275" cy="2854325"/>
          </a:xfrm>
        </p:spPr>
      </p:pic>
      <p:sp>
        <p:nvSpPr>
          <p:cNvPr id="154629" name="Text Box 8"/>
          <p:cNvSpPr txBox="1">
            <a:spLocks noChangeArrowheads="1"/>
          </p:cNvSpPr>
          <p:nvPr/>
        </p:nvSpPr>
        <p:spPr bwMode="auto">
          <a:xfrm>
            <a:off x="5218113" y="6292850"/>
            <a:ext cx="3908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Niveau de résolution:   100 kb</a:t>
            </a:r>
          </a:p>
        </p:txBody>
      </p:sp>
      <p:pic>
        <p:nvPicPr>
          <p:cNvPr id="15463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9" t="14778" r="7968" b="15820"/>
          <a:stretch>
            <a:fillRect/>
          </a:stretch>
        </p:blipFill>
        <p:spPr bwMode="auto">
          <a:xfrm>
            <a:off x="5705475" y="3810000"/>
            <a:ext cx="244633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1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alibri" panose="020F0502020204030204" pitchFamily="34" charset="0"/>
              </a:rPr>
              <a:t>Du caryotype à l’ACPA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4" descr="https://encrypted-tbn1.gstatic.com/images?q=tbn:ANd9GcQ89YhuDAkaHd2MhO9YIE0SvGg5bzG53nZL7uZITgP_y8sHHjDn-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72"/>
          <a:stretch>
            <a:fillRect/>
          </a:stretch>
        </p:blipFill>
        <p:spPr bwMode="auto">
          <a:xfrm>
            <a:off x="4424363" y="1497013"/>
            <a:ext cx="130175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ZoneTexte 2"/>
          <p:cNvSpPr txBox="1">
            <a:spLocks noChangeArrowheads="1"/>
          </p:cNvSpPr>
          <p:nvPr/>
        </p:nvSpPr>
        <p:spPr bwMode="auto">
          <a:xfrm>
            <a:off x="4140200" y="836613"/>
            <a:ext cx="51800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000" b="1">
                <a:latin typeface="Calibri" panose="020F0502020204030204" pitchFamily="34" charset="0"/>
                <a:ea typeface="ＭＳ Ｐゴシック" panose="020B0600070205080204" pitchFamily="34" charset="-128"/>
              </a:rPr>
              <a:t>Ion Torrent/Illumina</a:t>
            </a:r>
          </a:p>
        </p:txBody>
      </p:sp>
      <p:pic>
        <p:nvPicPr>
          <p:cNvPr id="156676" name="Picture 24" descr="http://pathogenomics.bham.ac.uk/blog/wp-content/uploads/low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0" t="7841" r="24544" b="17638"/>
          <a:stretch>
            <a:fillRect/>
          </a:stretch>
        </p:blipFill>
        <p:spPr bwMode="auto">
          <a:xfrm>
            <a:off x="5897563" y="1336675"/>
            <a:ext cx="1512887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7" name="ZoneTexte 3"/>
          <p:cNvSpPr txBox="1">
            <a:spLocks noChangeArrowheads="1"/>
          </p:cNvSpPr>
          <p:nvPr/>
        </p:nvSpPr>
        <p:spPr bwMode="auto">
          <a:xfrm>
            <a:off x="4591050" y="4005263"/>
            <a:ext cx="4125913" cy="132238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Calibri" panose="020F0502020204030204" pitchFamily="34" charset="0"/>
                <a:ea typeface="ＭＳ Ｐゴシック" panose="020B0600070205080204" pitchFamily="34" charset="-128"/>
              </a:rPr>
              <a:t>1 puce PI : </a:t>
            </a:r>
            <a:r>
              <a:rPr lang="fr-FR" altLang="fr-FR" sz="2000" b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12 Gb en 3 heures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00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Calibri" panose="020F0502020204030204" pitchFamily="34" charset="0"/>
                <a:ea typeface="ＭＳ Ｐゴシック" panose="020B0600070205080204" pitchFamily="34" charset="-128"/>
              </a:rPr>
              <a:t>= 80 millions de lectures de 150 bases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200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6678" name="ZoneTexte 6"/>
          <p:cNvSpPr txBox="1">
            <a:spLocks noChangeArrowheads="1"/>
          </p:cNvSpPr>
          <p:nvPr/>
        </p:nvSpPr>
        <p:spPr bwMode="auto">
          <a:xfrm>
            <a:off x="5041900" y="5332413"/>
            <a:ext cx="34686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1 génome </a:t>
            </a:r>
            <a:r>
              <a:rPr lang="fr-FR" altLang="fr-FR" sz="2800">
                <a:latin typeface="Calibri" panose="020F0502020204030204" pitchFamily="34" charset="0"/>
                <a:ea typeface="ＭＳ Ｐゴシック" panose="020B0600070205080204" pitchFamily="34" charset="-128"/>
              </a:rPr>
              <a:t>3Gb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>
                <a:latin typeface="Calibri" panose="020F0502020204030204" pitchFamily="34" charset="0"/>
                <a:ea typeface="ＭＳ Ｐゴシック" panose="020B0600070205080204" pitchFamily="34" charset="-128"/>
              </a:rPr>
              <a:t>Profondeur : 4x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1 semaine</a:t>
            </a:r>
            <a:r>
              <a:rPr lang="fr-FR" altLang="fr-FR" sz="2800">
                <a:latin typeface="Calibri" panose="020F0502020204030204" pitchFamily="34" charset="0"/>
                <a:ea typeface="ＭＳ Ｐゴシック" panose="020B0600070205080204" pitchFamily="34" charset="-128"/>
              </a:rPr>
              <a:t>… technique</a:t>
            </a:r>
          </a:p>
        </p:txBody>
      </p:sp>
      <p:grpSp>
        <p:nvGrpSpPr>
          <p:cNvPr id="156679" name="Groupe 1"/>
          <p:cNvGrpSpPr>
            <a:grpSpLocks/>
          </p:cNvGrpSpPr>
          <p:nvPr/>
        </p:nvGrpSpPr>
        <p:grpSpPr bwMode="auto">
          <a:xfrm>
            <a:off x="-122238" y="884238"/>
            <a:ext cx="4406901" cy="5540375"/>
            <a:chOff x="4818805" y="818355"/>
            <a:chExt cx="4406158" cy="5539583"/>
          </a:xfrm>
        </p:grpSpPr>
        <p:pic>
          <p:nvPicPr>
            <p:cNvPr id="156682" name="Picture 2" descr="https://encrypted-tbn1.gstatic.com/images?q=tbn:ANd9GcQ4gE4eAPKwxYEDdjgnolmc2xvzQXWpqfD_2dSXES9TTtyrGvGPyQ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57"/>
            <a:stretch>
              <a:fillRect/>
            </a:stretch>
          </p:blipFill>
          <p:spPr bwMode="auto">
            <a:xfrm>
              <a:off x="5989638" y="1429544"/>
              <a:ext cx="2335212" cy="2332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683" name="ZoneTexte 1"/>
            <p:cNvSpPr txBox="1">
              <a:spLocks noChangeArrowheads="1"/>
            </p:cNvSpPr>
            <p:nvPr/>
          </p:nvSpPr>
          <p:spPr bwMode="auto">
            <a:xfrm>
              <a:off x="4818805" y="818355"/>
              <a:ext cx="4319587" cy="70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4000" b="1">
                  <a:latin typeface="Calibri" panose="020F0502020204030204" pitchFamily="34" charset="0"/>
                  <a:ea typeface="ＭＳ Ｐゴシック" panose="020B0600070205080204" pitchFamily="34" charset="-128"/>
                </a:rPr>
                <a:t>Sanger</a:t>
              </a:r>
            </a:p>
          </p:txBody>
        </p:sp>
        <p:sp>
          <p:nvSpPr>
            <p:cNvPr id="156684" name="ZoneTexte 4"/>
            <p:cNvSpPr txBox="1">
              <a:spLocks noChangeArrowheads="1"/>
            </p:cNvSpPr>
            <p:nvPr/>
          </p:nvSpPr>
          <p:spPr bwMode="auto">
            <a:xfrm>
              <a:off x="4968875" y="4102894"/>
              <a:ext cx="4256088" cy="1630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000" b="1">
                  <a:solidFill>
                    <a:srgbClr val="0070C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125 000 séquenceurs </a:t>
              </a:r>
              <a:r>
                <a:rPr lang="fr-FR" altLang="fr-FR" sz="2000">
                  <a:latin typeface="Calibri" panose="020F0502020204030204" pitchFamily="34" charset="0"/>
                  <a:ea typeface="ＭＳ Ｐゴシック" panose="020B0600070205080204" pitchFamily="34" charset="-128"/>
                </a:rPr>
                <a:t>96 capillaires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000">
                  <a:latin typeface="Calibri" panose="020F0502020204030204" pitchFamily="34" charset="0"/>
                  <a:ea typeface="ＭＳ Ｐゴシック" panose="020B0600070205080204" pitchFamily="34" charset="-128"/>
                </a:rPr>
                <a:t>(environ 100 Kb en 3 heures)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2000">
                <a:latin typeface="Calibri" panose="020F0502020204030204" pitchFamily="34" charset="0"/>
                <a:ea typeface="ＭＳ Ｐゴシック" panose="020B0600070205080204" pitchFamily="34" charset="-128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000">
                  <a:latin typeface="Calibri" panose="020F0502020204030204" pitchFamily="34" charset="0"/>
                  <a:ea typeface="ＭＳ Ｐゴシック" panose="020B0600070205080204" pitchFamily="34" charset="-128"/>
                </a:rPr>
                <a:t>= 12 millions de lectures de 1000 bases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2000">
                <a:latin typeface="Calibri" panose="020F050202020403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56685" name="ZoneTexte 7"/>
            <p:cNvSpPr txBox="1">
              <a:spLocks noChangeArrowheads="1"/>
            </p:cNvSpPr>
            <p:nvPr/>
          </p:nvSpPr>
          <p:spPr bwMode="auto">
            <a:xfrm>
              <a:off x="5627688" y="5834063"/>
              <a:ext cx="3370262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 b="1">
                  <a:solidFill>
                    <a:srgbClr val="0070C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rPr>
                <a:t>Un génome : 15 ans</a:t>
              </a:r>
              <a:r>
                <a:rPr lang="fr-FR" altLang="fr-FR" sz="2800">
                  <a:latin typeface="Calibri" panose="020F0502020204030204" pitchFamily="34" charset="0"/>
                  <a:ea typeface="ＭＳ Ｐゴシック" panose="020B0600070205080204" pitchFamily="34" charset="-128"/>
                </a:rPr>
                <a:t>…</a:t>
              </a:r>
            </a:p>
          </p:txBody>
        </p:sp>
      </p:grpSp>
      <p:sp>
        <p:nvSpPr>
          <p:cNvPr id="156680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alibri" panose="020F0502020204030204" pitchFamily="34" charset="0"/>
              </a:rPr>
              <a:t>Du séquençage classique au NGS</a:t>
            </a:r>
          </a:p>
        </p:txBody>
      </p:sp>
      <p:pic>
        <p:nvPicPr>
          <p:cNvPr id="15668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6" t="26088" r="17953" b="39706"/>
          <a:stretch>
            <a:fillRect/>
          </a:stretch>
        </p:blipFill>
        <p:spPr bwMode="auto">
          <a:xfrm>
            <a:off x="5292725" y="2646363"/>
            <a:ext cx="35687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193"/>
          <a:stretch>
            <a:fillRect/>
          </a:stretch>
        </p:blipFill>
        <p:spPr bwMode="auto">
          <a:xfrm>
            <a:off x="4157663" y="1797050"/>
            <a:ext cx="4906962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69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5" t="44872" r="13962" b="25990"/>
          <a:stretch>
            <a:fillRect/>
          </a:stretch>
        </p:blipFill>
        <p:spPr bwMode="auto">
          <a:xfrm>
            <a:off x="141288" y="2914650"/>
            <a:ext cx="38100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Text Box 12"/>
          <p:cNvSpPr txBox="1">
            <a:spLocks noChangeArrowheads="1"/>
          </p:cNvSpPr>
          <p:nvPr/>
        </p:nvSpPr>
        <p:spPr bwMode="auto">
          <a:xfrm>
            <a:off x="1298575" y="736600"/>
            <a:ext cx="1922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4000" b="1">
                <a:ea typeface="ＭＳ Ｐゴシック" panose="020B0600070205080204" pitchFamily="34" charset="-128"/>
              </a:rPr>
              <a:t>Sanger</a:t>
            </a:r>
          </a:p>
        </p:txBody>
      </p:sp>
      <p:sp>
        <p:nvSpPr>
          <p:cNvPr id="157701" name="Text Box 12"/>
          <p:cNvSpPr txBox="1">
            <a:spLocks noChangeArrowheads="1"/>
          </p:cNvSpPr>
          <p:nvPr/>
        </p:nvSpPr>
        <p:spPr bwMode="auto">
          <a:xfrm>
            <a:off x="5875338" y="736600"/>
            <a:ext cx="129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4000" b="1">
                <a:ea typeface="ＭＳ Ｐゴシック" panose="020B0600070205080204" pitchFamily="34" charset="-128"/>
              </a:rPr>
              <a:t>NGS</a:t>
            </a:r>
          </a:p>
        </p:txBody>
      </p:sp>
      <p:sp>
        <p:nvSpPr>
          <p:cNvPr id="2" name="Rectangle à coins arrondis 1"/>
          <p:cNvSpPr/>
          <p:nvPr/>
        </p:nvSpPr>
        <p:spPr>
          <a:xfrm>
            <a:off x="1687513" y="2835275"/>
            <a:ext cx="358775" cy="20526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6513513" y="3035300"/>
            <a:ext cx="360362" cy="20510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57704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alibri" panose="020F0502020204030204" pitchFamily="34" charset="0"/>
              </a:rPr>
              <a:t>Type de données séquençage classique vs 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8BA5A3E-24D6-4A9A-89AC-D6719752B172}" type="slidenum">
              <a:rPr lang="fr-FR" altLang="en-US" sz="1400"/>
              <a:pPr>
                <a:spcBef>
                  <a:spcPct val="0"/>
                </a:spcBef>
                <a:buFontTx/>
                <a:buNone/>
              </a:pPr>
              <a:t>148</a:t>
            </a:fld>
            <a:endParaRPr lang="fr-FR" altLang="en-US" sz="1400"/>
          </a:p>
        </p:txBody>
      </p:sp>
      <p:pic>
        <p:nvPicPr>
          <p:cNvPr id="158723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38" y="2027238"/>
            <a:ext cx="1208087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4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7" r="28667"/>
          <a:stretch>
            <a:fillRect/>
          </a:stretch>
        </p:blipFill>
        <p:spPr bwMode="auto">
          <a:xfrm>
            <a:off x="323850" y="1128713"/>
            <a:ext cx="738188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5" name="ZoneTexte 3"/>
          <p:cNvSpPr txBox="1">
            <a:spLocks noChangeArrowheads="1"/>
          </p:cNvSpPr>
          <p:nvPr/>
        </p:nvSpPr>
        <p:spPr bwMode="auto">
          <a:xfrm>
            <a:off x="1460500" y="3159125"/>
            <a:ext cx="2305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Caryotype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(1956)</a:t>
            </a:r>
          </a:p>
        </p:txBody>
      </p:sp>
      <p:sp>
        <p:nvSpPr>
          <p:cNvPr id="158726" name="Rectangle 4"/>
          <p:cNvSpPr>
            <a:spLocks noChangeArrowheads="1"/>
          </p:cNvSpPr>
          <p:nvPr/>
        </p:nvSpPr>
        <p:spPr bwMode="auto">
          <a:xfrm>
            <a:off x="868363" y="971550"/>
            <a:ext cx="3475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u="sng">
                <a:latin typeface="Times New Roman" panose="02020603050405020304" pitchFamily="18" charset="0"/>
                <a:cs typeface="Times New Roman" panose="02020603050405020304" pitchFamily="18" charset="0"/>
              </a:rPr>
              <a:t>Génétique chromosomique</a:t>
            </a:r>
          </a:p>
        </p:txBody>
      </p:sp>
      <p:pic>
        <p:nvPicPr>
          <p:cNvPr id="158727" name="Picture 2" descr="t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290638"/>
            <a:ext cx="2624138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8" name="Rectangle 4"/>
          <p:cNvSpPr>
            <a:spLocks noChangeArrowheads="1"/>
          </p:cNvSpPr>
          <p:nvPr/>
        </p:nvSpPr>
        <p:spPr bwMode="auto">
          <a:xfrm>
            <a:off x="4211638" y="971550"/>
            <a:ext cx="3475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u="sng">
                <a:latin typeface="Times New Roman" panose="02020603050405020304" pitchFamily="18" charset="0"/>
                <a:cs typeface="Times New Roman" panose="02020603050405020304" pitchFamily="18" charset="0"/>
              </a:rPr>
              <a:t>Génétique moléculaire</a:t>
            </a:r>
          </a:p>
        </p:txBody>
      </p:sp>
      <p:pic>
        <p:nvPicPr>
          <p:cNvPr id="15872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5" t="44872" r="13962" b="25990"/>
          <a:stretch>
            <a:fillRect/>
          </a:stretch>
        </p:blipFill>
        <p:spPr bwMode="auto">
          <a:xfrm>
            <a:off x="4621213" y="1598613"/>
            <a:ext cx="2887662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30" name="Rectangle 23"/>
          <p:cNvSpPr>
            <a:spLocks noChangeArrowheads="1"/>
          </p:cNvSpPr>
          <p:nvPr/>
        </p:nvSpPr>
        <p:spPr bwMode="auto">
          <a:xfrm>
            <a:off x="5853113" y="1608138"/>
            <a:ext cx="133350" cy="13049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ea typeface="ＭＳ Ｐゴシック" panose="020B0600070205080204" pitchFamily="34" charset="-128"/>
            </a:endParaRPr>
          </a:p>
        </p:txBody>
      </p:sp>
      <p:sp>
        <p:nvSpPr>
          <p:cNvPr id="158731" name="Oval 22"/>
          <p:cNvSpPr>
            <a:spLocks noChangeArrowheads="1"/>
          </p:cNvSpPr>
          <p:nvPr/>
        </p:nvSpPr>
        <p:spPr bwMode="auto">
          <a:xfrm>
            <a:off x="2165350" y="2817813"/>
            <a:ext cx="466725" cy="2667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ea typeface="ＭＳ Ｐゴシック" panose="020B0600070205080204" pitchFamily="34" charset="-128"/>
            </a:endParaRPr>
          </a:p>
        </p:txBody>
      </p:sp>
      <p:sp>
        <p:nvSpPr>
          <p:cNvPr id="158732" name="ZoneTexte 3"/>
          <p:cNvSpPr txBox="1">
            <a:spLocks noChangeArrowheads="1"/>
          </p:cNvSpPr>
          <p:nvPr/>
        </p:nvSpPr>
        <p:spPr bwMode="auto">
          <a:xfrm>
            <a:off x="4976813" y="3162300"/>
            <a:ext cx="2305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Séquençage Sanger (1977)</a:t>
            </a:r>
          </a:p>
        </p:txBody>
      </p:sp>
      <p:sp>
        <p:nvSpPr>
          <p:cNvPr id="158733" name="ZoneTexte 3"/>
          <p:cNvSpPr txBox="1">
            <a:spLocks noChangeArrowheads="1"/>
          </p:cNvSpPr>
          <p:nvPr/>
        </p:nvSpPr>
        <p:spPr bwMode="auto">
          <a:xfrm>
            <a:off x="5118100" y="6083300"/>
            <a:ext cx="23050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NGS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(2005)</a:t>
            </a:r>
          </a:p>
        </p:txBody>
      </p:sp>
      <p:pic>
        <p:nvPicPr>
          <p:cNvPr id="15873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50" y="4430713"/>
            <a:ext cx="1239838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5" name="Picture 26" descr="incyte_rati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4514850"/>
            <a:ext cx="1497013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36" name="ZoneTexte 3"/>
          <p:cNvSpPr txBox="1">
            <a:spLocks noChangeArrowheads="1"/>
          </p:cNvSpPr>
          <p:nvPr/>
        </p:nvSpPr>
        <p:spPr bwMode="auto">
          <a:xfrm>
            <a:off x="1427163" y="6083300"/>
            <a:ext cx="23050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CGH array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(1997)</a:t>
            </a:r>
          </a:p>
        </p:txBody>
      </p:sp>
      <p:sp>
        <p:nvSpPr>
          <p:cNvPr id="18" name="Virage 17"/>
          <p:cNvSpPr/>
          <p:nvPr/>
        </p:nvSpPr>
        <p:spPr>
          <a:xfrm rot="6736308">
            <a:off x="2920206" y="3677444"/>
            <a:ext cx="708025" cy="484188"/>
          </a:xfrm>
          <a:prstGeom prst="ben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Virage 18"/>
          <p:cNvSpPr/>
          <p:nvPr/>
        </p:nvSpPr>
        <p:spPr>
          <a:xfrm rot="6736308">
            <a:off x="6811963" y="3676650"/>
            <a:ext cx="708025" cy="485775"/>
          </a:xfrm>
          <a:prstGeom prst="ben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chemeClr val="tx1"/>
              </a:solidFill>
            </a:endParaRPr>
          </a:p>
        </p:txBody>
      </p:sp>
      <p:pic>
        <p:nvPicPr>
          <p:cNvPr id="158739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0" t="8376" r="65282" b="4193"/>
          <a:stretch>
            <a:fillRect/>
          </a:stretch>
        </p:blipFill>
        <p:spPr bwMode="auto">
          <a:xfrm>
            <a:off x="5815013" y="3984625"/>
            <a:ext cx="86360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40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alibri" panose="020F0502020204030204" pitchFamily="34" charset="0"/>
              </a:rPr>
              <a:t>Mutations des outils génétiques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451725" y="6381750"/>
            <a:ext cx="1481138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</a:rPr>
              <a:t>Meyerson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erlin Sans FB" panose="020E0602020502020306" pitchFamily="34" charset="0"/>
              </a:rPr>
              <a:t> et al. 2010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8" t="15125" r="23096" b="42459"/>
          <a:stretch/>
        </p:blipFill>
        <p:spPr bwMode="auto">
          <a:xfrm>
            <a:off x="611560" y="822364"/>
            <a:ext cx="7920880" cy="3902780"/>
          </a:xfrm>
          <a:prstGeom prst="rect">
            <a:avLst/>
          </a:prstGeom>
          <a:gradFill flip="none" rotWithShape="1">
            <a:gsLst>
              <a:gs pos="28000">
                <a:schemeClr val="tx2"/>
              </a:gs>
              <a:gs pos="2000">
                <a:schemeClr val="tx2">
                  <a:lumMod val="20000"/>
                  <a:lumOff val="80000"/>
                  <a:alpha val="99000"/>
                </a:schemeClr>
              </a:gs>
              <a:gs pos="100000">
                <a:srgbClr val="FEE7F2"/>
              </a:gs>
            </a:gsLst>
            <a:lin ang="108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8" name="ZoneTexte 9"/>
          <p:cNvSpPr txBox="1">
            <a:spLocks noChangeArrowheads="1"/>
          </p:cNvSpPr>
          <p:nvPr/>
        </p:nvSpPr>
        <p:spPr bwMode="auto">
          <a:xfrm>
            <a:off x="3292475" y="758825"/>
            <a:ext cx="1855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Berlin Sans FB" panose="020E0602020502020306" pitchFamily="34" charset="0"/>
              </a:rPr>
              <a:t>Séquence de référence</a:t>
            </a:r>
          </a:p>
        </p:txBody>
      </p:sp>
      <p:sp>
        <p:nvSpPr>
          <p:cNvPr id="159749" name="ZoneTexte 10"/>
          <p:cNvSpPr txBox="1">
            <a:spLocks noChangeArrowheads="1"/>
          </p:cNvSpPr>
          <p:nvPr/>
        </p:nvSpPr>
        <p:spPr bwMode="auto">
          <a:xfrm>
            <a:off x="1362075" y="4724400"/>
            <a:ext cx="122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Berlin Sans FB" panose="020E0602020502020306" pitchFamily="34" charset="0"/>
              </a:rPr>
              <a:t>Mutation Ponctuelle</a:t>
            </a:r>
          </a:p>
        </p:txBody>
      </p:sp>
      <p:sp>
        <p:nvSpPr>
          <p:cNvPr id="159750" name="ZoneTexte 11"/>
          <p:cNvSpPr txBox="1">
            <a:spLocks noChangeArrowheads="1"/>
          </p:cNvSpPr>
          <p:nvPr/>
        </p:nvSpPr>
        <p:spPr bwMode="auto">
          <a:xfrm>
            <a:off x="2582863" y="4724400"/>
            <a:ext cx="549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Berlin Sans FB" panose="020E0602020502020306" pitchFamily="34" charset="0"/>
              </a:rPr>
              <a:t>Indel</a:t>
            </a:r>
          </a:p>
        </p:txBody>
      </p:sp>
      <p:sp>
        <p:nvSpPr>
          <p:cNvPr id="159751" name="ZoneTexte 12"/>
          <p:cNvSpPr txBox="1">
            <a:spLocks noChangeArrowheads="1"/>
          </p:cNvSpPr>
          <p:nvPr/>
        </p:nvSpPr>
        <p:spPr bwMode="auto">
          <a:xfrm>
            <a:off x="3505200" y="4724400"/>
            <a:ext cx="1138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Berlin Sans FB" panose="020E0602020502020306" pitchFamily="34" charset="0"/>
              </a:rPr>
              <a:t>Délétion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Berlin Sans FB" panose="020E0602020502020306" pitchFamily="34" charset="0"/>
              </a:rPr>
              <a:t>Homozygote</a:t>
            </a:r>
          </a:p>
        </p:txBody>
      </p:sp>
      <p:sp>
        <p:nvSpPr>
          <p:cNvPr id="159752" name="ZoneTexte 13"/>
          <p:cNvSpPr txBox="1">
            <a:spLocks noChangeArrowheads="1"/>
          </p:cNvSpPr>
          <p:nvPr/>
        </p:nvSpPr>
        <p:spPr bwMode="auto">
          <a:xfrm>
            <a:off x="6191250" y="4724400"/>
            <a:ext cx="541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Berlin Sans FB" panose="020E0602020502020306" pitchFamily="34" charset="0"/>
              </a:rPr>
              <a:t>Gain</a:t>
            </a:r>
          </a:p>
        </p:txBody>
      </p:sp>
      <p:sp>
        <p:nvSpPr>
          <p:cNvPr id="159753" name="ZoneTexte 14"/>
          <p:cNvSpPr txBox="1">
            <a:spLocks noChangeArrowheads="1"/>
          </p:cNvSpPr>
          <p:nvPr/>
        </p:nvSpPr>
        <p:spPr bwMode="auto">
          <a:xfrm>
            <a:off x="4716463" y="4724400"/>
            <a:ext cx="1150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Berlin Sans FB" panose="020E0602020502020306" pitchFamily="34" charset="0"/>
              </a:rPr>
              <a:t>Délétion Hémizygote</a:t>
            </a:r>
          </a:p>
        </p:txBody>
      </p:sp>
      <p:sp>
        <p:nvSpPr>
          <p:cNvPr id="159754" name="ZoneTexte 15"/>
          <p:cNvSpPr txBox="1">
            <a:spLocks noChangeArrowheads="1"/>
          </p:cNvSpPr>
          <p:nvPr/>
        </p:nvSpPr>
        <p:spPr bwMode="auto">
          <a:xfrm>
            <a:off x="7294563" y="4724400"/>
            <a:ext cx="1381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Berlin Sans FB" panose="020E0602020502020306" pitchFamily="34" charset="0"/>
              </a:rPr>
              <a:t>Point de cassure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Berlin Sans FB" panose="020E0602020502020306" pitchFamily="34" charset="0"/>
              </a:rPr>
              <a:t>Translocation</a:t>
            </a:r>
          </a:p>
        </p:txBody>
      </p:sp>
      <p:sp>
        <p:nvSpPr>
          <p:cNvPr id="159755" name="ZoneTexte 16"/>
          <p:cNvSpPr txBox="1">
            <a:spLocks noChangeArrowheads="1"/>
          </p:cNvSpPr>
          <p:nvPr/>
        </p:nvSpPr>
        <p:spPr bwMode="auto">
          <a:xfrm>
            <a:off x="4006850" y="5289550"/>
            <a:ext cx="2571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>
                <a:latin typeface="Berlin Sans FB" panose="020E0602020502020306" pitchFamily="34" charset="0"/>
              </a:rPr>
              <a:t>Altération du nombre de copies</a:t>
            </a:r>
          </a:p>
        </p:txBody>
      </p:sp>
      <p:sp>
        <p:nvSpPr>
          <p:cNvPr id="18" name="Triangle isocèle 17"/>
          <p:cNvSpPr/>
          <p:nvPr/>
        </p:nvSpPr>
        <p:spPr bwMode="auto">
          <a:xfrm rot="5400000">
            <a:off x="4524375" y="2301876"/>
            <a:ext cx="1081087" cy="7510462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82001">
                <a:schemeClr val="tx2"/>
              </a:gs>
              <a:gs pos="33000">
                <a:schemeClr val="tx2">
                  <a:lumMod val="20000"/>
                  <a:lumOff val="80000"/>
                </a:schemeClr>
              </a:gs>
              <a:gs pos="100000">
                <a:srgbClr val="FEE7F2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 sz="2400">
              <a:latin typeface="Helvetica" pitchFamily="1" charset="0"/>
            </a:endParaRPr>
          </a:p>
        </p:txBody>
      </p:sp>
      <p:cxnSp>
        <p:nvCxnSpPr>
          <p:cNvPr id="159757" name="Connecteur droit 20"/>
          <p:cNvCxnSpPr>
            <a:cxnSpLocks noChangeShapeType="1"/>
          </p:cNvCxnSpPr>
          <p:nvPr/>
        </p:nvCxnSpPr>
        <p:spPr bwMode="auto">
          <a:xfrm>
            <a:off x="3563938" y="5300663"/>
            <a:ext cx="3455987" cy="0"/>
          </a:xfrm>
          <a:prstGeom prst="line">
            <a:avLst/>
          </a:prstGeom>
          <a:noFill/>
          <a:ln w="9525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Rectangle à coins arrondis 2"/>
          <p:cNvSpPr/>
          <p:nvPr/>
        </p:nvSpPr>
        <p:spPr>
          <a:xfrm>
            <a:off x="1309688" y="4724400"/>
            <a:ext cx="1008062" cy="576263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582863" y="4724400"/>
            <a:ext cx="549275" cy="30797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505200" y="4724400"/>
            <a:ext cx="3514725" cy="87312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7294563" y="4724400"/>
            <a:ext cx="1381125" cy="523875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59762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Génome l’outil privilégié</a:t>
            </a:r>
            <a:endParaRPr lang="fr-FR" altLang="fr-FR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etit gr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3829050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mito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3598863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812925" y="5537200"/>
            <a:ext cx="785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X 10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215063" y="5537200"/>
            <a:ext cx="938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X 100</a:t>
            </a:r>
          </a:p>
        </p:txBody>
      </p:sp>
      <p:grpSp>
        <p:nvGrpSpPr>
          <p:cNvPr id="19462" name="Group 6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9463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Organisation du génome: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Chromosomes (1)</a:t>
              </a:r>
            </a:p>
          </p:txBody>
        </p:sp>
        <p:pic>
          <p:nvPicPr>
            <p:cNvPr id="19464" name="Picture 8" descr="logo CHRU 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5" name="Picture 9" descr="logo genetiqu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6" t="5283" r="41402" b="58752"/>
          <a:stretch>
            <a:fillRect/>
          </a:stretch>
        </p:blipFill>
        <p:spPr bwMode="auto">
          <a:xfrm>
            <a:off x="2708275" y="1341438"/>
            <a:ext cx="3508375" cy="20526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1" name="Groupe 6"/>
          <p:cNvGrpSpPr>
            <a:grpSpLocks/>
          </p:cNvGrpSpPr>
          <p:nvPr/>
        </p:nvGrpSpPr>
        <p:grpSpPr bwMode="auto">
          <a:xfrm>
            <a:off x="395288" y="3429000"/>
            <a:ext cx="8280400" cy="3213100"/>
            <a:chOff x="179388" y="4175125"/>
            <a:chExt cx="5256212" cy="1917700"/>
          </a:xfrm>
        </p:grpSpPr>
        <p:pic>
          <p:nvPicPr>
            <p:cNvPr id="22536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52" t="59303" r="41338" b="17181"/>
            <a:stretch>
              <a:fillRect/>
            </a:stretch>
          </p:blipFill>
          <p:spPr bwMode="auto">
            <a:xfrm>
              <a:off x="179388" y="4175125"/>
              <a:ext cx="5256212" cy="19177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Connecteur droit 3"/>
            <p:cNvCxnSpPr/>
            <p:nvPr/>
          </p:nvCxnSpPr>
          <p:spPr>
            <a:xfrm>
              <a:off x="540148" y="5152925"/>
              <a:ext cx="39602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4"/>
            <p:cNvCxnSpPr/>
            <p:nvPr/>
          </p:nvCxnSpPr>
          <p:spPr>
            <a:xfrm>
              <a:off x="827345" y="4436630"/>
              <a:ext cx="169194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323490" y="4524746"/>
              <a:ext cx="4969015" cy="3439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3635896" y="908720"/>
            <a:ext cx="1343638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/>
              <a:t>30 juin 2015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Plan de santé médecine génomique</a:t>
            </a:r>
            <a:endParaRPr lang="fr-FR" altLang="fr-FR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79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4788024" y="5517232"/>
            <a:ext cx="3888432" cy="64807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dirty="0" smtClean="0">
                <a:solidFill>
                  <a:schemeClr val="bg1"/>
                </a:solidFill>
                <a:latin typeface="Calibri" pitchFamily="34" charset="0"/>
              </a:rPr>
              <a:t>Plan </a:t>
            </a:r>
            <a:r>
              <a:rPr lang="fr-FR" altLang="fr-FR" dirty="0">
                <a:solidFill>
                  <a:schemeClr val="bg1"/>
                </a:solidFill>
                <a:latin typeface="Calibri" pitchFamily="34" charset="0"/>
              </a:rPr>
              <a:t>France génomique 2025</a:t>
            </a:r>
          </a:p>
        </p:txBody>
      </p:sp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1075"/>
            <a:ext cx="3997325" cy="561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4500563" y="1351309"/>
            <a:ext cx="4316412" cy="4525963"/>
          </a:xfrm>
        </p:spPr>
        <p:txBody>
          <a:bodyPr/>
          <a:lstStyle/>
          <a:p>
            <a:pPr>
              <a:defRPr/>
            </a:pPr>
            <a:r>
              <a:rPr lang="fr-FR" b="1" dirty="0"/>
              <a:t>Quatre enjeux </a:t>
            </a:r>
            <a:r>
              <a:rPr lang="fr-FR" b="1" dirty="0" smtClean="0"/>
              <a:t>majeurs</a:t>
            </a:r>
          </a:p>
          <a:p>
            <a:pPr lvl="1">
              <a:defRPr/>
            </a:pPr>
            <a:r>
              <a:rPr lang="fr-FR" b="1" dirty="0"/>
              <a:t>enjeu de </a:t>
            </a:r>
            <a:r>
              <a:rPr lang="fr-FR" b="1" dirty="0" smtClean="0"/>
              <a:t>santé publique</a:t>
            </a:r>
            <a:r>
              <a:rPr lang="fr-FR" dirty="0"/>
              <a:t>. La médecine génomique </a:t>
            </a:r>
            <a:r>
              <a:rPr lang="fr-FR" dirty="0" smtClean="0"/>
              <a:t>révolutionne le </a:t>
            </a:r>
            <a:r>
              <a:rPr lang="fr-FR" dirty="0"/>
              <a:t>parcours de </a:t>
            </a:r>
            <a:r>
              <a:rPr lang="fr-FR" dirty="0" smtClean="0"/>
              <a:t>soin</a:t>
            </a:r>
          </a:p>
          <a:p>
            <a:pPr lvl="1">
              <a:defRPr/>
            </a:pPr>
            <a:r>
              <a:rPr lang="fr-FR" b="1" dirty="0" smtClean="0"/>
              <a:t>Scientifique et clinique</a:t>
            </a:r>
          </a:p>
          <a:p>
            <a:pPr lvl="1">
              <a:defRPr/>
            </a:pPr>
            <a:r>
              <a:rPr lang="fr-FR" b="1" dirty="0" smtClean="0"/>
              <a:t>Enjeu technologique</a:t>
            </a:r>
          </a:p>
          <a:p>
            <a:pPr lvl="1">
              <a:defRPr/>
            </a:pPr>
            <a:r>
              <a:rPr lang="fr-FR" b="1" dirty="0" smtClean="0"/>
              <a:t>Enjeu économique</a:t>
            </a:r>
          </a:p>
          <a:p>
            <a:pPr lvl="1">
              <a:defRPr/>
            </a:pPr>
            <a:endParaRPr lang="fr-FR" dirty="0" smtClean="0"/>
          </a:p>
          <a:p>
            <a:pPr marL="457200" lvl="1" indent="0">
              <a:buFontTx/>
              <a:buNone/>
              <a:defRPr/>
            </a:pPr>
            <a:r>
              <a:rPr lang="fr-FR" sz="2000" b="1" dirty="0" smtClean="0"/>
              <a:t>2025 = 235 000 génomes/an</a:t>
            </a:r>
          </a:p>
        </p:txBody>
      </p:sp>
      <p:sp>
        <p:nvSpPr>
          <p:cNvPr id="23560" name="ZoneTexte 5"/>
          <p:cNvSpPr txBox="1">
            <a:spLocks noChangeArrowheads="1"/>
          </p:cNvSpPr>
          <p:nvPr/>
        </p:nvSpPr>
        <p:spPr bwMode="auto">
          <a:xfrm>
            <a:off x="3492500" y="24923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/>
          </a:p>
        </p:txBody>
      </p:sp>
    </p:spTree>
    <p:extLst>
      <p:ext uri="{BB962C8B-B14F-4D97-AF65-F5344CB8AC3E}">
        <p14:creationId xmlns:p14="http://schemas.microsoft.com/office/powerpoint/2010/main" val="322795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>
                <a:solidFill>
                  <a:schemeClr val="bg1"/>
                </a:solidFill>
                <a:latin typeface="Calibri" pitchFamily="34" charset="0"/>
              </a:rPr>
              <a:t>Programme France génomique 2025</a:t>
            </a:r>
          </a:p>
        </p:txBody>
      </p:sp>
      <p:pic>
        <p:nvPicPr>
          <p:cNvPr id="9" name="Imag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4" y="3573016"/>
            <a:ext cx="5374352" cy="3284984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836712"/>
            <a:ext cx="4986119" cy="3251879"/>
          </a:xfrm>
          <a:prstGeom prst="rect">
            <a:avLst/>
          </a:prstGeom>
        </p:spPr>
      </p:pic>
      <p:pic>
        <p:nvPicPr>
          <p:cNvPr id="10" name="Image 9" descr="FMG2025Aviesan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395536" y="1353219"/>
            <a:ext cx="30861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1467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962" y="-27384"/>
            <a:ext cx="9144000" cy="838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smtClean="0">
                <a:solidFill>
                  <a:schemeClr val="bg1"/>
                </a:solidFill>
                <a:latin typeface="Calibri" pitchFamily="34" charset="0"/>
              </a:rPr>
              <a:t>Indications en France en 2020</a:t>
            </a:r>
            <a:endParaRPr lang="fr-FR" altLang="fr-FR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7875" t="11200" r="33851" b="14601"/>
          <a:stretch/>
        </p:blipFill>
        <p:spPr>
          <a:xfrm>
            <a:off x="467544" y="1275291"/>
            <a:ext cx="7776864" cy="556991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67544" y="855122"/>
            <a:ext cx="8080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https://pfmg2025.aviesan.fr/le-plan/indications-dacces-au-sequencage-genomique/</a:t>
            </a:r>
          </a:p>
        </p:txBody>
      </p:sp>
    </p:spTree>
    <p:extLst>
      <p:ext uri="{BB962C8B-B14F-4D97-AF65-F5344CB8AC3E}">
        <p14:creationId xmlns:p14="http://schemas.microsoft.com/office/powerpoint/2010/main" val="383790666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962" y="-27384"/>
            <a:ext cx="9144000" cy="838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dirty="0" smtClean="0">
                <a:solidFill>
                  <a:schemeClr val="bg1"/>
                </a:solidFill>
                <a:latin typeface="Calibri" pitchFamily="34" charset="0"/>
              </a:rPr>
              <a:t>Indications en France en 2020</a:t>
            </a:r>
            <a:endParaRPr lang="fr-FR" altLang="fr-FR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688" t="12676" r="38975" b="8837"/>
          <a:stretch/>
        </p:blipFill>
        <p:spPr>
          <a:xfrm>
            <a:off x="938558" y="815271"/>
            <a:ext cx="7272808" cy="590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1439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AutoShape 10"/>
          <p:cNvSpPr>
            <a:spLocks noChangeArrowheads="1"/>
          </p:cNvSpPr>
          <p:nvPr/>
        </p:nvSpPr>
        <p:spPr bwMode="auto">
          <a:xfrm>
            <a:off x="1189038" y="1793875"/>
            <a:ext cx="6838950" cy="24479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3366FF">
                  <a:alpha val="35001"/>
                </a:srgbClr>
              </a:gs>
              <a:gs pos="100000">
                <a:srgbClr val="B1C5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Applications « classiques » en pratique</a:t>
            </a:r>
            <a:endParaRPr lang="fr-FR" alt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19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NGS diagnostic cardiologie</a:t>
            </a:r>
            <a:endParaRPr lang="fr-F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4927"/>
            <a:ext cx="8028384" cy="602128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891261" y="1673127"/>
            <a:ext cx="18206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Philippe CHARON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03503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NGS diagnostic DI TSA schizophrénie épilepsie</a:t>
            </a:r>
            <a:endParaRPr lang="fr-F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9" y="838200"/>
            <a:ext cx="3384240" cy="152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00698"/>
            <a:ext cx="25146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12670"/>
            <a:ext cx="235743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54429"/>
            <a:ext cx="3489679" cy="310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14"/>
          <p:cNvCxnSpPr/>
          <p:nvPr/>
        </p:nvCxnSpPr>
        <p:spPr>
          <a:xfrm>
            <a:off x="498360" y="4330543"/>
            <a:ext cx="3053438" cy="318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34969" y="2363372"/>
            <a:ext cx="35861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65 à 70% mendéliens</a:t>
            </a:r>
          </a:p>
          <a:p>
            <a:r>
              <a:rPr lang="fr-FR" dirty="0" smtClean="0"/>
              <a:t>1000 gènes</a:t>
            </a:r>
          </a:p>
          <a:p>
            <a:r>
              <a:rPr lang="fr-FR" dirty="0" smtClean="0"/>
              <a:t>60 nouveaux gènes sur l’année 2016</a:t>
            </a:r>
          </a:p>
          <a:p>
            <a:r>
              <a:rPr lang="fr-FR" dirty="0" smtClean="0"/>
              <a:t>100 en 2017</a:t>
            </a:r>
          </a:p>
          <a:p>
            <a:r>
              <a:rPr lang="fr-FR" dirty="0" smtClean="0"/>
              <a:t>100 en 2018</a:t>
            </a:r>
            <a:endParaRPr lang="fr-FR" dirty="0"/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765" y="2636912"/>
            <a:ext cx="4635510" cy="32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139952" y="4002227"/>
            <a:ext cx="1095898" cy="182455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555832" y="5373216"/>
            <a:ext cx="1248415" cy="460301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ZoneTexte 1"/>
          <p:cNvSpPr txBox="1"/>
          <p:nvPr/>
        </p:nvSpPr>
        <p:spPr>
          <a:xfrm>
            <a:off x="4283968" y="1600786"/>
            <a:ext cx="4589686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La cause principale du trouble du développement intellectuel est d’origine génétique (60%)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574640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AutoShape 10"/>
          <p:cNvSpPr>
            <a:spLocks noChangeArrowheads="1"/>
          </p:cNvSpPr>
          <p:nvPr/>
        </p:nvSpPr>
        <p:spPr bwMode="auto">
          <a:xfrm>
            <a:off x="1189038" y="1793875"/>
            <a:ext cx="6838950" cy="24479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3366FF">
                  <a:alpha val="35001"/>
                </a:srgbClr>
              </a:gs>
              <a:gs pos="100000">
                <a:srgbClr val="B1C5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Mais aussi</a:t>
            </a:r>
            <a:endParaRPr lang="fr-FR" altLang="fr-F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0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Calibri" pitchFamily="34" charset="0"/>
              </a:rPr>
              <a:t>Cancer du sein</a:t>
            </a:r>
            <a:endParaRPr lang="fr-FR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75" name="Rectangl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250825" y="1052736"/>
            <a:ext cx="8785225" cy="5328245"/>
          </a:xfrm>
        </p:spPr>
        <p:txBody>
          <a:bodyPr>
            <a:normAutofit lnSpcReduction="10000"/>
          </a:bodyPr>
          <a:lstStyle/>
          <a:p>
            <a:pPr marL="0" lvl="1" indent="0" algn="ctr">
              <a:buClr>
                <a:srgbClr val="FF0000"/>
              </a:buClr>
              <a:buNone/>
            </a:pPr>
            <a:r>
              <a:rPr lang="fr-FR" sz="2400" dirty="0" smtClean="0">
                <a:latin typeface="Calibri" pitchFamily="34" charset="0"/>
              </a:rPr>
              <a:t>L’identification de variant pathogène de BRCA1 ou BRCA2 permet:</a:t>
            </a:r>
          </a:p>
          <a:p>
            <a:pPr marL="0" lvl="1" indent="0" algn="ctr">
              <a:buClr>
                <a:srgbClr val="FF0000"/>
              </a:buClr>
              <a:buNone/>
            </a:pPr>
            <a:endParaRPr lang="fr-FR" sz="2400" dirty="0" smtClean="0">
              <a:latin typeface="Calibri" pitchFamily="34" charset="0"/>
            </a:endParaRPr>
          </a:p>
          <a:p>
            <a:pPr marL="342900" lvl="1" indent="-342900">
              <a:buClr>
                <a:srgbClr val="FF0000"/>
              </a:buClr>
              <a:buFont typeface="Wingdings" pitchFamily="2" charset="2"/>
              <a:buChar char="§"/>
            </a:pPr>
            <a:r>
              <a:rPr lang="fr-FR" sz="2400" dirty="0" smtClean="0">
                <a:latin typeface="Calibri" pitchFamily="34" charset="0"/>
              </a:rPr>
              <a:t>Dépistage</a:t>
            </a:r>
          </a:p>
          <a:p>
            <a:pPr lvl="1">
              <a:buClr>
                <a:srgbClr val="92D050"/>
              </a:buClr>
              <a:buFont typeface="Wingdings" pitchFamily="2" charset="2"/>
              <a:buChar char="§"/>
            </a:pPr>
            <a:r>
              <a:rPr lang="fr-FR" sz="2400" dirty="0" smtClean="0">
                <a:latin typeface="Calibri" pitchFamily="34" charset="0"/>
              </a:rPr>
              <a:t>Du patient</a:t>
            </a:r>
          </a:p>
          <a:p>
            <a:pPr lvl="1">
              <a:buClr>
                <a:srgbClr val="92D050"/>
              </a:buClr>
              <a:buFont typeface="Wingdings" pitchFamily="2" charset="2"/>
              <a:buChar char="§"/>
            </a:pPr>
            <a:r>
              <a:rPr lang="fr-FR" sz="2400" dirty="0" smtClean="0">
                <a:latin typeface="Calibri" pitchFamily="34" charset="0"/>
              </a:rPr>
              <a:t>Des autres membres de la famille</a:t>
            </a:r>
          </a:p>
          <a:p>
            <a:pPr lvl="1">
              <a:buClr>
                <a:srgbClr val="92D050"/>
              </a:buClr>
              <a:buFont typeface="Wingdings" pitchFamily="2" charset="2"/>
              <a:buChar char="§"/>
            </a:pPr>
            <a:r>
              <a:rPr lang="fr-FR" sz="2400" dirty="0" smtClean="0">
                <a:latin typeface="Calibri" pitchFamily="34" charset="0"/>
              </a:rPr>
              <a:t>Des cancers (sein/ovaire/poumon) et/ou autres symptômes associés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fr-FR" sz="2400" dirty="0" smtClean="0">
                <a:latin typeface="Calibri" pitchFamily="34" charset="0"/>
              </a:rPr>
              <a:t>Prévention des complications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fr-FR" sz="2400" dirty="0" smtClean="0">
                <a:latin typeface="Calibri" pitchFamily="34" charset="0"/>
              </a:rPr>
              <a:t>Éducation thérapeutique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fr-FR" sz="2400" dirty="0" smtClean="0">
                <a:latin typeface="Calibri" pitchFamily="34" charset="0"/>
              </a:rPr>
              <a:t>Thérapie ciblées</a:t>
            </a:r>
          </a:p>
          <a:p>
            <a:pPr lvl="1">
              <a:buClr>
                <a:srgbClr val="92D050"/>
              </a:buClr>
              <a:buFont typeface="Wingdings" pitchFamily="2" charset="2"/>
              <a:buChar char="§"/>
            </a:pPr>
            <a:r>
              <a:rPr lang="fr-FR" sz="2400" dirty="0" smtClean="0">
                <a:latin typeface="Calibri" pitchFamily="34" charset="0"/>
              </a:rPr>
              <a:t>Inhibiteur de PARP et cancer de l’ovaire + cancer du sein métastasé</a:t>
            </a:r>
          </a:p>
          <a:p>
            <a:pPr lvl="1">
              <a:buClr>
                <a:srgbClr val="92D050"/>
              </a:buClr>
              <a:buFont typeface="Wingdings" pitchFamily="2" charset="2"/>
              <a:buChar char="§"/>
            </a:pPr>
            <a:r>
              <a:rPr lang="fr-FR" sz="2400" dirty="0" err="1" smtClean="0">
                <a:latin typeface="Calibri" pitchFamily="34" charset="0"/>
              </a:rPr>
              <a:t>Cisplatine</a:t>
            </a:r>
            <a:r>
              <a:rPr lang="fr-FR" sz="2400" dirty="0" smtClean="0">
                <a:latin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207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76200" y="1695450"/>
            <a:ext cx="9067800" cy="4552950"/>
            <a:chOff x="48" y="1452"/>
            <a:chExt cx="5712" cy="2868"/>
          </a:xfrm>
        </p:grpSpPr>
        <p:pic>
          <p:nvPicPr>
            <p:cNvPr id="20490" name="Picture 3" descr="caryotyp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2375"/>
              <a:ext cx="2832" cy="1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Picture 4" descr="mitose caryotyp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1452"/>
              <a:ext cx="2692" cy="2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3" name="Picture 5" descr="mitose 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133475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mitose 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 descr="mitose 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1133475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6" name="Group 8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20487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Organisation du génome: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Chromosomes (2)</a:t>
              </a:r>
            </a:p>
          </p:txBody>
        </p:sp>
        <p:pic>
          <p:nvPicPr>
            <p:cNvPr id="20488" name="Picture 10" descr="logo CHRU jpe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Picture 11" descr="logo genetiqu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3600" dirty="0" smtClean="0">
                <a:solidFill>
                  <a:schemeClr val="bg1"/>
                </a:solidFill>
                <a:latin typeface="Calibri" pitchFamily="34" charset="0"/>
              </a:rPr>
              <a:t>Guidance thérapies cancers</a:t>
            </a:r>
            <a:endParaRPr lang="fr-FR" altLang="fr-FR" sz="3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39552" y="1215954"/>
            <a:ext cx="4608512" cy="5597422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Diagnostic par </a:t>
            </a:r>
            <a:r>
              <a:rPr lang="fr-FR" dirty="0" err="1" smtClean="0"/>
              <a:t>ADNlc</a:t>
            </a:r>
            <a:endParaRPr lang="fr-FR" dirty="0" smtClean="0"/>
          </a:p>
          <a:p>
            <a:pPr lvl="1"/>
            <a:r>
              <a:rPr lang="fr-FR" dirty="0" smtClean="0"/>
              <a:t>Éviter un prélèvement invasif</a:t>
            </a:r>
          </a:p>
          <a:p>
            <a:r>
              <a:rPr lang="fr-FR" dirty="0" smtClean="0"/>
              <a:t>Dépistage ?</a:t>
            </a:r>
          </a:p>
          <a:p>
            <a:r>
              <a:rPr lang="fr-FR" dirty="0" smtClean="0"/>
              <a:t>Rechercher récidive = surveillance post traitement</a:t>
            </a:r>
          </a:p>
          <a:p>
            <a:r>
              <a:rPr lang="fr-FR" dirty="0" smtClean="0"/>
              <a:t>Guider une thérapie ciblée</a:t>
            </a:r>
          </a:p>
          <a:p>
            <a:pPr lvl="1"/>
            <a:r>
              <a:rPr lang="fr-FR" dirty="0" smtClean="0"/>
              <a:t>Leucémie translocation </a:t>
            </a:r>
          </a:p>
          <a:p>
            <a:pPr lvl="2"/>
            <a:r>
              <a:rPr lang="fr-FR" dirty="0" smtClean="0"/>
              <a:t>BCR-ABL et </a:t>
            </a:r>
            <a:r>
              <a:rPr lang="fr-FR" dirty="0" err="1" smtClean="0"/>
              <a:t>Glivec</a:t>
            </a:r>
            <a:r>
              <a:rPr lang="fr-FR" dirty="0" smtClean="0"/>
              <a:t>  </a:t>
            </a:r>
          </a:p>
          <a:p>
            <a:pPr lvl="1"/>
            <a:r>
              <a:rPr lang="fr-FR" dirty="0" err="1" smtClean="0"/>
              <a:t>Kc</a:t>
            </a:r>
            <a:r>
              <a:rPr lang="fr-FR" dirty="0" smtClean="0"/>
              <a:t> Poumon mutation</a:t>
            </a:r>
          </a:p>
          <a:p>
            <a:pPr lvl="3"/>
            <a:r>
              <a:rPr lang="fr-FR" dirty="0" smtClean="0"/>
              <a:t>Thérapies ciblées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4006032"/>
            <a:ext cx="3187494" cy="28519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123851"/>
            <a:ext cx="3661095" cy="209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7740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800" dirty="0" smtClean="0">
                <a:solidFill>
                  <a:schemeClr val="bg1"/>
                </a:solidFill>
                <a:latin typeface="Calibri" pitchFamily="34" charset="0"/>
              </a:rPr>
              <a:t>Maladies coronariennes (ACD)</a:t>
            </a:r>
            <a:endParaRPr lang="fr-FR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5279277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00150"/>
            <a:ext cx="26289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2670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91999"/>
            <a:ext cx="8080200" cy="429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843808" y="2204864"/>
            <a:ext cx="4043543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Une application en médecine génomique</a:t>
            </a:r>
          </a:p>
          <a:p>
            <a:r>
              <a:rPr lang="fr-FR" dirty="0" smtClean="0"/>
              <a:t>Diagnostic de précision = thérapie ciblée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620654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0" y="1447800"/>
            <a:ext cx="5715000" cy="3581400"/>
          </a:xfrm>
          <a:gradFill rotWithShape="0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extLst>
            <a:ext uri="{91240B29-F687-4F45-9708-019B960494DF}">
              <a14:hiddenLine xmlns:a14="http://schemas.microsoft.com/office/drawing/2010/main" w="2857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altLang="fr-FR" sz="3200" smtClean="0">
                <a:solidFill>
                  <a:schemeClr val="tx1"/>
                </a:solidFill>
              </a:rPr>
              <a:t/>
            </a:r>
            <a:br>
              <a:rPr lang="fr-FR" altLang="fr-FR" sz="3200" smtClean="0">
                <a:solidFill>
                  <a:schemeClr val="tx1"/>
                </a:solidFill>
              </a:rPr>
            </a:br>
            <a:r>
              <a:rPr lang="fr-FR" altLang="fr-FR" sz="3200" smtClean="0">
                <a:solidFill>
                  <a:schemeClr val="tx1"/>
                </a:solidFill>
              </a:rPr>
              <a:t> maladies génétique </a:t>
            </a:r>
            <a:br>
              <a:rPr lang="fr-FR" altLang="fr-FR" sz="3200" smtClean="0">
                <a:solidFill>
                  <a:schemeClr val="tx1"/>
                </a:solidFill>
              </a:rPr>
            </a:br>
            <a:r>
              <a:rPr lang="fr-FR" altLang="fr-FR" sz="3200" smtClean="0">
                <a:solidFill>
                  <a:schemeClr val="tx1"/>
                </a:solidFill>
              </a:rPr>
              <a:t>traitements</a:t>
            </a:r>
            <a:br>
              <a:rPr lang="fr-FR" altLang="fr-FR" sz="3200" smtClean="0">
                <a:solidFill>
                  <a:schemeClr val="tx1"/>
                </a:solidFill>
              </a:rPr>
            </a:br>
            <a:endParaRPr lang="fr-FR" altLang="fr-FR" sz="3200" smtClean="0">
              <a:solidFill>
                <a:schemeClr val="tx1"/>
              </a:solidFill>
            </a:endParaRPr>
          </a:p>
        </p:txBody>
      </p:sp>
      <p:sp>
        <p:nvSpPr>
          <p:cNvPr id="161795" name="Text Box 3"/>
          <p:cNvSpPr txBox="1">
            <a:spLocks noChangeArrowheads="1"/>
          </p:cNvSpPr>
          <p:nvPr/>
        </p:nvSpPr>
        <p:spPr bwMode="auto">
          <a:xfrm>
            <a:off x="2098675" y="5178425"/>
            <a:ext cx="48895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Professeur David Geneviève, PU-PH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Génétique Médicale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Centre de Référence Anomalies du Développement</a:t>
            </a:r>
          </a:p>
        </p:txBody>
      </p:sp>
      <p:pic>
        <p:nvPicPr>
          <p:cNvPr id="161796" name="Picture 4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0"/>
            <a:ext cx="10763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7" name="Picture 5" descr="logo CHRU 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Espace réservé du contenu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3 grandes pistes</a:t>
            </a:r>
          </a:p>
          <a:p>
            <a:pPr lvl="1" eaLnBrk="1" hangingPunct="1"/>
            <a:r>
              <a:rPr lang="fr-FR" altLang="fr-FR" smtClean="0"/>
              <a:t>A court terme : Utilisation de la pharmacopée existante.</a:t>
            </a:r>
          </a:p>
          <a:p>
            <a:pPr lvl="1" eaLnBrk="1" hangingPunct="1"/>
            <a:r>
              <a:rPr lang="fr-FR" altLang="fr-FR" smtClean="0"/>
              <a:t>A court moyen terme : Développement de nouvelles molécules.</a:t>
            </a:r>
          </a:p>
          <a:p>
            <a:pPr lvl="1" eaLnBrk="1" hangingPunct="1"/>
            <a:r>
              <a:rPr lang="fr-FR" altLang="fr-FR" smtClean="0"/>
              <a:t>A moyen-long terme : Cellules souches. </a:t>
            </a:r>
          </a:p>
          <a:p>
            <a:pPr lvl="1" eaLnBrk="1" hangingPunct="1"/>
            <a:r>
              <a:rPr lang="fr-FR" altLang="fr-FR" smtClean="0"/>
              <a:t>A moyen-long terme : Thérapie génique.</a:t>
            </a:r>
          </a:p>
        </p:txBody>
      </p:sp>
      <p:grpSp>
        <p:nvGrpSpPr>
          <p:cNvPr id="162819" name="Group 17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528"/>
          </a:xfrm>
        </p:grpSpPr>
        <p:sp>
          <p:nvSpPr>
            <p:cNvPr id="162820" name="Rectangle 14"/>
            <p:cNvSpPr>
              <a:spLocks noChangeArrowheads="1"/>
            </p:cNvSpPr>
            <p:nvPr/>
          </p:nvSpPr>
          <p:spPr bwMode="auto">
            <a:xfrm>
              <a:off x="1260" y="0"/>
              <a:ext cx="4020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 b="1">
                  <a:latin typeface="Calibri" panose="020F0502020204030204" pitchFamily="34" charset="0"/>
                </a:rPr>
                <a:t>Maladies génétiques et traitements</a:t>
              </a:r>
              <a:endParaRPr lang="fr-FR" altLang="fr-FR" sz="2800">
                <a:latin typeface="Calibri" panose="020F0502020204030204" pitchFamily="34" charset="0"/>
              </a:endParaRPr>
            </a:p>
          </p:txBody>
        </p:sp>
        <p:pic>
          <p:nvPicPr>
            <p:cNvPr id="162821" name="Picture 15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51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22" name="Picture 16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eaLnBrk="1" hangingPunct="1"/>
            <a:r>
              <a:rPr lang="fr-FR" altLang="fr-FR" sz="2800" smtClean="0"/>
              <a:t>Utilisation de la pharmacopée existante.</a:t>
            </a:r>
          </a:p>
          <a:p>
            <a:pPr eaLnBrk="1" hangingPunct="1"/>
            <a:r>
              <a:rPr lang="fr-FR" altLang="fr-FR" sz="2400" smtClean="0"/>
              <a:t>Maladie de Marfan:</a:t>
            </a:r>
          </a:p>
          <a:p>
            <a:pPr lvl="1" eaLnBrk="1" hangingPunct="1"/>
            <a:r>
              <a:rPr lang="fr-FR" altLang="fr-FR" sz="2000" smtClean="0"/>
              <a:t>Fréquence 1/4000 personnes</a:t>
            </a:r>
          </a:p>
          <a:p>
            <a:pPr lvl="1" eaLnBrk="1" hangingPunct="1"/>
            <a:r>
              <a:rPr lang="fr-FR" altLang="fr-FR" sz="2000" smtClean="0"/>
              <a:t>Traitement </a:t>
            </a:r>
            <a:r>
              <a:rPr lang="fr-FR" altLang="fr-FR" sz="2000" b="1" u="sng" smtClean="0"/>
              <a:t>préventif</a:t>
            </a:r>
            <a:r>
              <a:rPr lang="fr-FR" altLang="fr-FR" sz="2000" smtClean="0"/>
              <a:t> par bêta bloquant pour empêcher dilatation aortique et dissection aortique</a:t>
            </a:r>
          </a:p>
          <a:p>
            <a:pPr eaLnBrk="1" hangingPunct="1"/>
            <a:r>
              <a:rPr lang="fr-FR" altLang="fr-FR" sz="2400" smtClean="0"/>
              <a:t>Ostéogenèse imparfaite (maladies des os de verre)</a:t>
            </a:r>
          </a:p>
          <a:p>
            <a:pPr lvl="1" eaLnBrk="1" hangingPunct="1"/>
            <a:r>
              <a:rPr lang="fr-FR" altLang="fr-FR" sz="2000" smtClean="0"/>
              <a:t>Fréquence: </a:t>
            </a:r>
          </a:p>
          <a:p>
            <a:pPr lvl="1" eaLnBrk="1" hangingPunct="1"/>
            <a:r>
              <a:rPr lang="fr-FR" altLang="fr-FR" sz="2000" smtClean="0"/>
              <a:t>Traitement par bisphosphonates (traitement de l’ostéoporose)</a:t>
            </a:r>
          </a:p>
        </p:txBody>
      </p:sp>
      <p:grpSp>
        <p:nvGrpSpPr>
          <p:cNvPr id="163843" name="Group 17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528"/>
          </a:xfrm>
        </p:grpSpPr>
        <p:sp>
          <p:nvSpPr>
            <p:cNvPr id="163847" name="Rectangle 14"/>
            <p:cNvSpPr>
              <a:spLocks noChangeArrowheads="1"/>
            </p:cNvSpPr>
            <p:nvPr/>
          </p:nvSpPr>
          <p:spPr bwMode="auto">
            <a:xfrm>
              <a:off x="1260" y="0"/>
              <a:ext cx="4020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 b="1">
                  <a:latin typeface="Calibri" panose="020F0502020204030204" pitchFamily="34" charset="0"/>
                </a:rPr>
                <a:t>Maladies génétiques et traitements</a:t>
              </a:r>
              <a:endParaRPr lang="fr-FR" altLang="fr-FR" sz="2800">
                <a:latin typeface="Calibri" panose="020F0502020204030204" pitchFamily="34" charset="0"/>
              </a:endParaRPr>
            </a:p>
          </p:txBody>
        </p:sp>
        <p:pic>
          <p:nvPicPr>
            <p:cNvPr id="163848" name="Picture 15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51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49" name="Picture 16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844" name="Picture 8" descr="\\Clr1donnees\0105_0109\01075300\My Documents\Cours\Congrès orthopédie Dimeglio\action bisphosphonat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0"/>
            <a:ext cx="32004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5" name="Picture 8" descr="fracture humérus Dt 12-2008 (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9"/>
          <a:stretch>
            <a:fillRect/>
          </a:stretch>
        </p:blipFill>
        <p:spPr bwMode="auto">
          <a:xfrm>
            <a:off x="795338" y="4495800"/>
            <a:ext cx="14906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6" name="Picture 9" descr="Fracture Fémur G 21-12-2008 (2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3" t="20677" r="17445" b="26154"/>
          <a:stretch>
            <a:fillRect/>
          </a:stretch>
        </p:blipFill>
        <p:spPr bwMode="auto">
          <a:xfrm>
            <a:off x="2362200" y="4495800"/>
            <a:ext cx="19431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Espace réservé du contenu 2"/>
          <p:cNvSpPr>
            <a:spLocks noGrp="1"/>
          </p:cNvSpPr>
          <p:nvPr>
            <p:ph idx="4294967295"/>
          </p:nvPr>
        </p:nvSpPr>
        <p:spPr>
          <a:xfrm>
            <a:off x="685800" y="1066800"/>
            <a:ext cx="7772400" cy="5334000"/>
          </a:xfrm>
        </p:spPr>
        <p:txBody>
          <a:bodyPr/>
          <a:lstStyle/>
          <a:p>
            <a:pPr eaLnBrk="1" hangingPunct="1"/>
            <a:r>
              <a:rPr lang="fr-FR" altLang="fr-FR" smtClean="0"/>
              <a:t>Développement de nouvelles molécules.</a:t>
            </a:r>
          </a:p>
          <a:p>
            <a:pPr lvl="1" eaLnBrk="1" hangingPunct="1"/>
            <a:r>
              <a:rPr lang="fr-FR" altLang="fr-FR" sz="2400" smtClean="0"/>
              <a:t>PTC 124 (Ataluren) Translarna AMM myopathie</a:t>
            </a:r>
          </a:p>
          <a:p>
            <a:pPr lvl="1" eaLnBrk="1" hangingPunct="1"/>
            <a:endParaRPr lang="fr-FR" altLang="fr-FR" smtClean="0"/>
          </a:p>
          <a:p>
            <a:pPr lvl="1" eaLnBrk="1" hangingPunct="1"/>
            <a:endParaRPr lang="fr-FR" altLang="fr-FR" smtClean="0"/>
          </a:p>
          <a:p>
            <a:pPr lvl="1" eaLnBrk="1" hangingPunct="1"/>
            <a:endParaRPr lang="fr-FR" altLang="fr-FR" smtClean="0"/>
          </a:p>
          <a:p>
            <a:pPr lvl="1" eaLnBrk="1" hangingPunct="1"/>
            <a:endParaRPr lang="fr-FR" altLang="fr-FR" smtClean="0"/>
          </a:p>
          <a:p>
            <a:pPr lvl="1" eaLnBrk="1" hangingPunct="1"/>
            <a:endParaRPr lang="fr-FR" altLang="fr-FR" smtClean="0"/>
          </a:p>
          <a:p>
            <a:pPr lvl="1" eaLnBrk="1" hangingPunct="1"/>
            <a:endParaRPr lang="fr-FR" altLang="fr-FR" smtClean="0"/>
          </a:p>
          <a:p>
            <a:pPr lvl="1" eaLnBrk="1" hangingPunct="1"/>
            <a:endParaRPr lang="fr-FR" altLang="fr-FR" smtClean="0"/>
          </a:p>
          <a:p>
            <a:pPr lvl="1" eaLnBrk="1" hangingPunct="1"/>
            <a:r>
              <a:rPr lang="fr-FR" altLang="fr-FR" smtClean="0"/>
              <a:t>Lumacaftor et</a:t>
            </a:r>
          </a:p>
        </p:txBody>
      </p:sp>
      <p:grpSp>
        <p:nvGrpSpPr>
          <p:cNvPr id="164867" name="Group 17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528"/>
          </a:xfrm>
        </p:grpSpPr>
        <p:sp>
          <p:nvSpPr>
            <p:cNvPr id="164869" name="Rectangle 14"/>
            <p:cNvSpPr>
              <a:spLocks noChangeArrowheads="1"/>
            </p:cNvSpPr>
            <p:nvPr/>
          </p:nvSpPr>
          <p:spPr bwMode="auto">
            <a:xfrm>
              <a:off x="1260" y="0"/>
              <a:ext cx="4020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 b="1">
                  <a:latin typeface="Calibri" panose="020F0502020204030204" pitchFamily="34" charset="0"/>
                </a:rPr>
                <a:t>Maladies génétiques et traitements</a:t>
              </a:r>
              <a:endParaRPr lang="fr-FR" altLang="fr-FR" sz="2800">
                <a:latin typeface="Calibri" panose="020F0502020204030204" pitchFamily="34" charset="0"/>
              </a:endParaRPr>
            </a:p>
          </p:txBody>
        </p:sp>
        <p:pic>
          <p:nvPicPr>
            <p:cNvPr id="164870" name="Picture 15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51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71" name="Picture 16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4868" name="Picture 7" descr="ptc_technology_white-with-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565400"/>
            <a:ext cx="54102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17663"/>
            <a:ext cx="4387850" cy="245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114425"/>
            <a:ext cx="434657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357188"/>
            <a:ext cx="4251325" cy="64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1187450" y="3201988"/>
            <a:ext cx="11144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914" name="Group 6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528"/>
          </a:xfrm>
        </p:grpSpPr>
        <p:sp>
          <p:nvSpPr>
            <p:cNvPr id="166918" name="Rectangle 7"/>
            <p:cNvSpPr>
              <a:spLocks noChangeArrowheads="1"/>
            </p:cNvSpPr>
            <p:nvPr/>
          </p:nvSpPr>
          <p:spPr bwMode="auto">
            <a:xfrm>
              <a:off x="1152" y="0"/>
              <a:ext cx="4176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>
                  <a:latin typeface="Times New Roman" panose="02020603050405020304" pitchFamily="18" charset="0"/>
                </a:rPr>
                <a:t>Thérapies ciblées</a:t>
              </a:r>
            </a:p>
          </p:txBody>
        </p:sp>
        <p:pic>
          <p:nvPicPr>
            <p:cNvPr id="166919" name="Picture 8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51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920" name="Picture 9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6915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5375275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6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91113"/>
            <a:ext cx="6403975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7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49938"/>
            <a:ext cx="66548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eaLnBrk="1" hangingPunct="1"/>
            <a:r>
              <a:rPr lang="fr-FR" altLang="fr-FR" sz="2800" smtClean="0"/>
              <a:t>Projets en cours d’évaluation (éssais thérapeutiques)</a:t>
            </a:r>
          </a:p>
          <a:p>
            <a:pPr lvl="1" eaLnBrk="1" hangingPunct="1"/>
            <a:r>
              <a:rPr lang="fr-FR" altLang="fr-FR" sz="2000" smtClean="0"/>
              <a:t>X fragile</a:t>
            </a:r>
          </a:p>
          <a:p>
            <a:pPr lvl="1" eaLnBrk="1" hangingPunct="1"/>
            <a:r>
              <a:rPr lang="fr-FR" altLang="fr-FR" sz="2000" smtClean="0"/>
              <a:t>Trisomie 21</a:t>
            </a:r>
          </a:p>
          <a:p>
            <a:pPr lvl="1" eaLnBrk="1" hangingPunct="1"/>
            <a:r>
              <a:rPr lang="fr-FR" altLang="fr-FR" sz="2000" smtClean="0"/>
              <a:t>Achondroplasie</a:t>
            </a:r>
          </a:p>
        </p:txBody>
      </p:sp>
      <p:grpSp>
        <p:nvGrpSpPr>
          <p:cNvPr id="167939" name="Group 17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528"/>
          </a:xfrm>
        </p:grpSpPr>
        <p:sp>
          <p:nvSpPr>
            <p:cNvPr id="167943" name="Rectangle 14"/>
            <p:cNvSpPr>
              <a:spLocks noChangeArrowheads="1"/>
            </p:cNvSpPr>
            <p:nvPr/>
          </p:nvSpPr>
          <p:spPr bwMode="auto">
            <a:xfrm>
              <a:off x="1260" y="0"/>
              <a:ext cx="4020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 b="1">
                  <a:latin typeface="Calibri" panose="020F0502020204030204" pitchFamily="34" charset="0"/>
                </a:rPr>
                <a:t>Maladies génétiques et traitements</a:t>
              </a:r>
              <a:endParaRPr lang="fr-FR" altLang="fr-FR" sz="2800">
                <a:latin typeface="Calibri" panose="020F0502020204030204" pitchFamily="34" charset="0"/>
              </a:endParaRPr>
            </a:p>
          </p:txBody>
        </p:sp>
        <p:pic>
          <p:nvPicPr>
            <p:cNvPr id="167944" name="Picture 15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51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945" name="Picture 16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7940" name="Picture 10" descr="X frag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481388"/>
            <a:ext cx="21209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1" name="Picture 11" descr="Achond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125538"/>
            <a:ext cx="1987550" cy="552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2" name="Picture 12" descr="Trisomi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2636838"/>
            <a:ext cx="3213100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8962" name="Object 2"/>
          <p:cNvGraphicFramePr>
            <a:graphicFrameLocks noChangeAspect="1"/>
          </p:cNvGraphicFramePr>
          <p:nvPr/>
        </p:nvGraphicFramePr>
        <p:xfrm>
          <a:off x="2209800" y="1219200"/>
          <a:ext cx="4746625" cy="555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78" name="Photo Editor Photo" r:id="rId3" imgW="5714286" imgH="6687483" progId="MSPhotoEd.3">
                  <p:embed/>
                </p:oleObj>
              </mc:Choice>
              <mc:Fallback>
                <p:oleObj name="Photo Editor Photo" r:id="rId3" imgW="5714286" imgH="6687483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219200"/>
                        <a:ext cx="4746625" cy="555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8963" name="Group 17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528"/>
          </a:xfrm>
        </p:grpSpPr>
        <p:sp>
          <p:nvSpPr>
            <p:cNvPr id="168964" name="Rectangle 14"/>
            <p:cNvSpPr>
              <a:spLocks noChangeArrowheads="1"/>
            </p:cNvSpPr>
            <p:nvPr/>
          </p:nvSpPr>
          <p:spPr bwMode="auto">
            <a:xfrm>
              <a:off x="1260" y="0"/>
              <a:ext cx="4020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>
                  <a:latin typeface="Calibri" panose="020F0502020204030204" pitchFamily="34" charset="0"/>
                </a:rPr>
                <a:t>Saut d’éxons</a:t>
              </a:r>
            </a:p>
          </p:txBody>
        </p:sp>
        <p:pic>
          <p:nvPicPr>
            <p:cNvPr id="168965" name="Picture 15" descr="logo CHRU 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51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966" name="Picture 16" descr="logo genetiqu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371600" y="0"/>
            <a:ext cx="7772400" cy="9906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fr-FR" altLang="fr-FR" sz="3600">
                <a:latin typeface="Calibri" panose="020F0502020204030204" pitchFamily="34" charset="0"/>
              </a:rPr>
              <a:t>Anatomie d’un chromosome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3" t="6502" r="19360" b="43109"/>
          <a:stretch>
            <a:fillRect/>
          </a:stretch>
        </p:blipFill>
        <p:spPr bwMode="auto">
          <a:xfrm>
            <a:off x="6156325" y="2060575"/>
            <a:ext cx="1357313" cy="294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7762875" y="2792413"/>
            <a:ext cx="1233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Bras court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7762875" y="3829050"/>
            <a:ext cx="1163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Bras long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7762875" y="3235325"/>
            <a:ext cx="1381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Centromère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7762875" y="2205038"/>
            <a:ext cx="1155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Télomère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7762875" y="4338638"/>
            <a:ext cx="1155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Télomère</a:t>
            </a: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H="1">
            <a:off x="7388225" y="3444875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H="1">
            <a:off x="7397750" y="3006725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H="1">
            <a:off x="7239000" y="2433638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 flipH="1">
            <a:off x="7397750" y="4073525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H="1">
            <a:off x="7239000" y="4567238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6398" name="Group 14"/>
          <p:cNvGrpSpPr>
            <a:grpSpLocks/>
          </p:cNvGrpSpPr>
          <p:nvPr/>
        </p:nvGrpSpPr>
        <p:grpSpPr bwMode="auto">
          <a:xfrm>
            <a:off x="107950" y="1628775"/>
            <a:ext cx="6335713" cy="4056063"/>
            <a:chOff x="68" y="1026"/>
            <a:chExt cx="3991" cy="2555"/>
          </a:xfrm>
        </p:grpSpPr>
        <p:pic>
          <p:nvPicPr>
            <p:cNvPr id="16403" name="Picture 15" descr="caryotyp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1026"/>
              <a:ext cx="3720" cy="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4" name="Line 16"/>
            <p:cNvSpPr>
              <a:spLocks noChangeShapeType="1"/>
            </p:cNvSpPr>
            <p:nvPr/>
          </p:nvSpPr>
          <p:spPr bwMode="auto">
            <a:xfrm flipV="1">
              <a:off x="2426" y="2341"/>
              <a:ext cx="1633" cy="31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405" name="Rectangle 17"/>
            <p:cNvSpPr>
              <a:spLocks noChangeArrowheads="1"/>
            </p:cNvSpPr>
            <p:nvPr/>
          </p:nvSpPr>
          <p:spPr bwMode="auto">
            <a:xfrm>
              <a:off x="3833" y="2160"/>
              <a:ext cx="181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sp>
        <p:nvSpPr>
          <p:cNvPr id="16399" name="AutoShape 18"/>
          <p:cNvSpPr>
            <a:spLocks/>
          </p:cNvSpPr>
          <p:nvPr/>
        </p:nvSpPr>
        <p:spPr bwMode="auto">
          <a:xfrm rot="-5400000">
            <a:off x="5026819" y="5279231"/>
            <a:ext cx="142875" cy="1052513"/>
          </a:xfrm>
          <a:prstGeom prst="leftBrace">
            <a:avLst>
              <a:gd name="adj1" fmla="val 6138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6400" name="Text Box 19"/>
          <p:cNvSpPr txBox="1">
            <a:spLocks noChangeArrowheads="1"/>
          </p:cNvSpPr>
          <p:nvPr/>
        </p:nvSpPr>
        <p:spPr bwMode="auto">
          <a:xfrm>
            <a:off x="3635375" y="6021388"/>
            <a:ext cx="2889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Gonosomes =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Chromosomes « sexuels »</a:t>
            </a:r>
          </a:p>
        </p:txBody>
      </p:sp>
      <p:pic>
        <p:nvPicPr>
          <p:cNvPr id="16401" name="Picture 3" descr="logo genetiq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21" descr="Logo_DROI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7938"/>
            <a:ext cx="1727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9002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86" name="Group 17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528"/>
          </a:xfrm>
        </p:grpSpPr>
        <p:sp>
          <p:nvSpPr>
            <p:cNvPr id="169988" name="Rectangle 14"/>
            <p:cNvSpPr>
              <a:spLocks noChangeArrowheads="1"/>
            </p:cNvSpPr>
            <p:nvPr/>
          </p:nvSpPr>
          <p:spPr bwMode="auto">
            <a:xfrm>
              <a:off x="1260" y="0"/>
              <a:ext cx="4020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>
                  <a:latin typeface="Calibri" panose="020F0502020204030204" pitchFamily="34" charset="0"/>
                </a:rPr>
                <a:t>Cellules souches</a:t>
              </a:r>
            </a:p>
          </p:txBody>
        </p:sp>
        <p:pic>
          <p:nvPicPr>
            <p:cNvPr id="169989" name="Picture 15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51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9990" name="Picture 16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9987" name="Picture 6" descr="cellule-souche-diabe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81100"/>
            <a:ext cx="70104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10" name="Group 17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528"/>
          </a:xfrm>
        </p:grpSpPr>
        <p:sp>
          <p:nvSpPr>
            <p:cNvPr id="171013" name="Rectangle 14"/>
            <p:cNvSpPr>
              <a:spLocks noChangeArrowheads="1"/>
            </p:cNvSpPr>
            <p:nvPr/>
          </p:nvSpPr>
          <p:spPr bwMode="auto">
            <a:xfrm>
              <a:off x="1260" y="0"/>
              <a:ext cx="4020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>
                  <a:latin typeface="Calibri" panose="020F0502020204030204" pitchFamily="34" charset="0"/>
                </a:rPr>
                <a:t>Thérapie génique</a:t>
              </a:r>
            </a:p>
          </p:txBody>
        </p:sp>
        <p:pic>
          <p:nvPicPr>
            <p:cNvPr id="171014" name="Picture 15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51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1015" name="Picture 16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1011" name="Picture 6" descr="Thérapie géniq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1" b="4669"/>
          <a:stretch>
            <a:fillRect/>
          </a:stretch>
        </p:blipFill>
        <p:spPr bwMode="auto">
          <a:xfrm>
            <a:off x="762000" y="838200"/>
            <a:ext cx="487045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2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5638800" y="1600200"/>
            <a:ext cx="3048000" cy="4525963"/>
          </a:xfrm>
        </p:spPr>
        <p:txBody>
          <a:bodyPr/>
          <a:lstStyle/>
          <a:p>
            <a:pPr eaLnBrk="1" hangingPunct="1"/>
            <a:r>
              <a:rPr lang="fr-FR" altLang="fr-FR" sz="2000" smtClean="0"/>
              <a:t>Traitement optimal: on guérit la maladie</a:t>
            </a:r>
          </a:p>
          <a:p>
            <a:pPr eaLnBrk="1" hangingPunct="1"/>
            <a:r>
              <a:rPr lang="fr-FR" altLang="fr-FR" sz="2000" smtClean="0"/>
              <a:t>Problème: comment traiter toutes les cellules?</a:t>
            </a:r>
          </a:p>
          <a:p>
            <a:pPr eaLnBrk="1" hangingPunct="1"/>
            <a:r>
              <a:rPr lang="fr-FR" altLang="fr-FR" sz="2000" smtClean="0"/>
              <a:t>Probablement réservé  pour soigner de petites « surface »</a:t>
            </a:r>
          </a:p>
          <a:p>
            <a:pPr eaLnBrk="1" hangingPunct="1"/>
            <a:r>
              <a:rPr lang="fr-FR" altLang="fr-FR" sz="2000" smtClean="0"/>
              <a:t>Ex: traitement des maladies de la rétine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0" y="1447800"/>
            <a:ext cx="5715000" cy="3581400"/>
          </a:xfrm>
          <a:gradFill rotWithShape="0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extLst>
            <a:ext uri="{91240B29-F687-4F45-9708-019B960494DF}">
              <a14:hiddenLine xmlns:a14="http://schemas.microsoft.com/office/drawing/2010/main" w="2857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altLang="fr-FR" sz="3200" smtClean="0">
                <a:solidFill>
                  <a:schemeClr val="tx1"/>
                </a:solidFill>
              </a:rPr>
              <a:t/>
            </a:r>
            <a:br>
              <a:rPr lang="fr-FR" altLang="fr-FR" sz="3200" smtClean="0">
                <a:solidFill>
                  <a:schemeClr val="tx1"/>
                </a:solidFill>
              </a:rPr>
            </a:br>
            <a:r>
              <a:rPr lang="fr-FR" altLang="fr-FR" sz="3200" smtClean="0">
                <a:solidFill>
                  <a:schemeClr val="tx1"/>
                </a:solidFill>
              </a:rPr>
              <a:t> maladies génétique </a:t>
            </a:r>
            <a:br>
              <a:rPr lang="fr-FR" altLang="fr-FR" sz="3200" smtClean="0">
                <a:solidFill>
                  <a:schemeClr val="tx1"/>
                </a:solidFill>
              </a:rPr>
            </a:br>
            <a:r>
              <a:rPr lang="fr-FR" altLang="fr-FR" sz="3200" smtClean="0">
                <a:solidFill>
                  <a:schemeClr val="tx1"/>
                </a:solidFill>
              </a:rPr>
              <a:t>comment s’informer </a:t>
            </a:r>
            <a:br>
              <a:rPr lang="fr-FR" altLang="fr-FR" sz="3200" smtClean="0">
                <a:solidFill>
                  <a:schemeClr val="tx1"/>
                </a:solidFill>
              </a:rPr>
            </a:br>
            <a:r>
              <a:rPr lang="fr-FR" altLang="fr-FR" sz="3200" smtClean="0">
                <a:solidFill>
                  <a:schemeClr val="tx1"/>
                </a:solidFill>
              </a:rPr>
              <a:t>et se former</a:t>
            </a:r>
            <a:br>
              <a:rPr lang="fr-FR" altLang="fr-FR" sz="3200" smtClean="0">
                <a:solidFill>
                  <a:schemeClr val="tx1"/>
                </a:solidFill>
              </a:rPr>
            </a:br>
            <a:endParaRPr lang="fr-FR" altLang="fr-FR" sz="3200" smtClean="0">
              <a:solidFill>
                <a:schemeClr val="tx1"/>
              </a:solidFill>
            </a:endParaRPr>
          </a:p>
        </p:txBody>
      </p:sp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2098675" y="5178425"/>
            <a:ext cx="48895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Professeur David Geneviève, PU-PH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Génétique Médicale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Centre de Référence Anomalies du Développement</a:t>
            </a:r>
          </a:p>
        </p:txBody>
      </p:sp>
      <p:pic>
        <p:nvPicPr>
          <p:cNvPr id="172036" name="Picture 4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0"/>
            <a:ext cx="10763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7" name="Picture 5" descr="logo CHRU 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058" name="Group 4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73060" name="Rectangle 5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Comment se renseigner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sur une maladie génétique/rare ?</a:t>
              </a:r>
            </a:p>
          </p:txBody>
        </p:sp>
        <p:pic>
          <p:nvPicPr>
            <p:cNvPr id="173061" name="Picture 6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062" name="Picture 7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305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82" name="Group 4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74084" name="Rectangle 5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Comment se renseigner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sur une maladie génétique/rare ?</a:t>
              </a:r>
            </a:p>
          </p:txBody>
        </p:sp>
        <p:pic>
          <p:nvPicPr>
            <p:cNvPr id="174085" name="Picture 6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086" name="Picture 7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08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6" t="7532" r="21194" b="5583"/>
          <a:stretch>
            <a:fillRect/>
          </a:stretch>
        </p:blipFill>
        <p:spPr bwMode="auto">
          <a:xfrm>
            <a:off x="1116013" y="1079500"/>
            <a:ext cx="6985000" cy="580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106" name="Group 4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75109" name="Rectangle 5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Comment se renseigner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sur une maladie génétique/rare ?</a:t>
              </a:r>
            </a:p>
          </p:txBody>
        </p:sp>
        <p:pic>
          <p:nvPicPr>
            <p:cNvPr id="175110" name="Picture 6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111" name="Picture 7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510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2" t="8133" r="28079" b="5740"/>
          <a:stretch>
            <a:fillRect/>
          </a:stretch>
        </p:blipFill>
        <p:spPr bwMode="auto">
          <a:xfrm>
            <a:off x="-36513" y="1295400"/>
            <a:ext cx="4697413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510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0" t="8084" r="28203" b="4176"/>
          <a:stretch>
            <a:fillRect/>
          </a:stretch>
        </p:blipFill>
        <p:spPr bwMode="auto">
          <a:xfrm>
            <a:off x="4606925" y="1295400"/>
            <a:ext cx="4645025" cy="51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130" name="Group 4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76134" name="Rectangle 5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Comment se renseigner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sur une maladie génétique/rare ?</a:t>
              </a:r>
            </a:p>
          </p:txBody>
        </p:sp>
        <p:pic>
          <p:nvPicPr>
            <p:cNvPr id="176135" name="Picture 6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6136" name="Picture 7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613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t="9784" r="21649" b="3395"/>
          <a:stretch>
            <a:fillRect/>
          </a:stretch>
        </p:blipFill>
        <p:spPr bwMode="auto">
          <a:xfrm>
            <a:off x="179388" y="1484313"/>
            <a:ext cx="5329237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613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8" t="57408" r="61406" b="7593"/>
          <a:stretch>
            <a:fillRect/>
          </a:stretch>
        </p:blipFill>
        <p:spPr bwMode="auto">
          <a:xfrm>
            <a:off x="5651500" y="1555750"/>
            <a:ext cx="335915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6133" name="Line 8"/>
          <p:cNvSpPr>
            <a:spLocks noChangeShapeType="1"/>
          </p:cNvSpPr>
          <p:nvPr/>
        </p:nvSpPr>
        <p:spPr bwMode="auto">
          <a:xfrm flipV="1">
            <a:off x="1835150" y="3643313"/>
            <a:ext cx="3889375" cy="129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298" name="Group 4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83303" name="Rectangle 5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Ouvrage</a:t>
              </a:r>
            </a:p>
          </p:txBody>
        </p:sp>
        <p:pic>
          <p:nvPicPr>
            <p:cNvPr id="183304" name="Picture 6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3305" name="Picture 7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3299" name="ZoneTexte 6"/>
          <p:cNvSpPr txBox="1">
            <a:spLocks noChangeArrowheads="1"/>
          </p:cNvSpPr>
          <p:nvPr/>
        </p:nvSpPr>
        <p:spPr bwMode="auto">
          <a:xfrm>
            <a:off x="1323975" y="5348288"/>
            <a:ext cx="1814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Chapitres 7 et 8</a:t>
            </a:r>
          </a:p>
        </p:txBody>
      </p:sp>
      <p:pic>
        <p:nvPicPr>
          <p:cNvPr id="183300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3821112" cy="382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1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412875"/>
            <a:ext cx="2817812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2" name="ZoneTexte 6"/>
          <p:cNvSpPr txBox="1">
            <a:spLocks noChangeArrowheads="1"/>
          </p:cNvSpPr>
          <p:nvPr/>
        </p:nvSpPr>
        <p:spPr bwMode="auto">
          <a:xfrm>
            <a:off x="5121275" y="5348288"/>
            <a:ext cx="2070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Partie 1 et partie 2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25" y="2780928"/>
            <a:ext cx="8574233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45792" y="908720"/>
            <a:ext cx="3241675" cy="792162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 questions ?</a:t>
            </a:r>
            <a:endParaRPr lang="fr-FR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084" name="ZoneTexte 8"/>
          <p:cNvSpPr txBox="1">
            <a:spLocks noChangeArrowheads="1"/>
          </p:cNvSpPr>
          <p:nvPr/>
        </p:nvSpPr>
        <p:spPr bwMode="auto">
          <a:xfrm>
            <a:off x="1773707" y="1700808"/>
            <a:ext cx="566186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3200" dirty="0" smtClean="0">
                <a:latin typeface="Calibri" pitchFamily="34" charset="0"/>
              </a:rPr>
              <a:t>Pr David GENEVIEVE</a:t>
            </a:r>
            <a:endParaRPr lang="fr-FR" altLang="fr-FR" sz="3200" dirty="0">
              <a:latin typeface="Calibri" pitchFamily="34" charset="0"/>
            </a:endParaRPr>
          </a:p>
          <a:p>
            <a:pPr algn="ctr"/>
            <a:r>
              <a:rPr lang="fr-FR" altLang="fr-FR" sz="3200" dirty="0" smtClean="0">
                <a:latin typeface="Calibri" pitchFamily="34" charset="0"/>
                <a:hlinkClick r:id="rId4"/>
              </a:rPr>
              <a:t>d-genevieve@chu-montpellier.fr</a:t>
            </a:r>
            <a:r>
              <a:rPr lang="fr-FR" altLang="fr-FR" sz="3200" dirty="0" smtClean="0">
                <a:latin typeface="Calibri" pitchFamily="34" charset="0"/>
              </a:rPr>
              <a:t> </a:t>
            </a:r>
            <a:endParaRPr lang="fr-FR" altLang="fr-FR" sz="3200" dirty="0">
              <a:latin typeface="Calibri" pitchFamily="34" charset="0"/>
            </a:endParaRPr>
          </a:p>
          <a:p>
            <a:pPr algn="ctr"/>
            <a:endParaRPr lang="fr-FR" altLang="fr-FR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26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2042219" y="1957388"/>
            <a:ext cx="5129213" cy="3150394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3366FF">
                  <a:alpha val="35001"/>
                </a:srgbClr>
              </a:gs>
              <a:gs pos="100000">
                <a:srgbClr val="B1C5FF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génétiques et leurs conséquences sur le langage</a:t>
            </a:r>
            <a:endParaRPr lang="fr-FR" sz="3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18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1" t="6502" r="19360" b="43109"/>
          <a:stretch>
            <a:fillRect/>
          </a:stretch>
        </p:blipFill>
        <p:spPr bwMode="auto">
          <a:xfrm>
            <a:off x="1371600" y="1319213"/>
            <a:ext cx="5029200" cy="294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507" name="Group 3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21522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Organisation du génome: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Chromosomes (3)</a:t>
              </a:r>
            </a:p>
          </p:txBody>
        </p:sp>
        <p:pic>
          <p:nvPicPr>
            <p:cNvPr id="21523" name="Picture 5" descr="logo CHRU 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4" name="Picture 6" descr="logo genetiq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6543675" y="2035175"/>
            <a:ext cx="1233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Bras court</a:t>
            </a: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6543675" y="3071813"/>
            <a:ext cx="1163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Bras long</a:t>
            </a:r>
          </a:p>
        </p:txBody>
      </p:sp>
      <p:sp>
        <p:nvSpPr>
          <p:cNvPr id="21510" name="Text Box 9"/>
          <p:cNvSpPr txBox="1">
            <a:spLocks noChangeArrowheads="1"/>
          </p:cNvSpPr>
          <p:nvPr/>
        </p:nvSpPr>
        <p:spPr bwMode="auto">
          <a:xfrm>
            <a:off x="6543675" y="2478088"/>
            <a:ext cx="1381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Centromère</a:t>
            </a:r>
          </a:p>
        </p:txBody>
      </p:sp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6543675" y="1447800"/>
            <a:ext cx="1155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Télomère</a:t>
            </a:r>
          </a:p>
        </p:txBody>
      </p:sp>
      <p:sp>
        <p:nvSpPr>
          <p:cNvPr id="21512" name="Text Box 11"/>
          <p:cNvSpPr txBox="1">
            <a:spLocks noChangeArrowheads="1"/>
          </p:cNvSpPr>
          <p:nvPr/>
        </p:nvSpPr>
        <p:spPr bwMode="auto">
          <a:xfrm>
            <a:off x="6543675" y="3581400"/>
            <a:ext cx="1155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Télomère</a:t>
            </a:r>
          </a:p>
        </p:txBody>
      </p:sp>
      <p:sp>
        <p:nvSpPr>
          <p:cNvPr id="21513" name="Line 12"/>
          <p:cNvSpPr>
            <a:spLocks noChangeShapeType="1"/>
          </p:cNvSpPr>
          <p:nvPr/>
        </p:nvSpPr>
        <p:spPr bwMode="auto">
          <a:xfrm flipH="1">
            <a:off x="6169025" y="2687638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14" name="Line 13"/>
          <p:cNvSpPr>
            <a:spLocks noChangeShapeType="1"/>
          </p:cNvSpPr>
          <p:nvPr/>
        </p:nvSpPr>
        <p:spPr bwMode="auto">
          <a:xfrm flipH="1">
            <a:off x="6178550" y="2249488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15" name="Line 14"/>
          <p:cNvSpPr>
            <a:spLocks noChangeShapeType="1"/>
          </p:cNvSpPr>
          <p:nvPr/>
        </p:nvSpPr>
        <p:spPr bwMode="auto">
          <a:xfrm flipH="1">
            <a:off x="6019800" y="16764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16" name="Line 15"/>
          <p:cNvSpPr>
            <a:spLocks noChangeShapeType="1"/>
          </p:cNvSpPr>
          <p:nvPr/>
        </p:nvSpPr>
        <p:spPr bwMode="auto">
          <a:xfrm flipH="1">
            <a:off x="6178550" y="3316288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17" name="Line 16"/>
          <p:cNvSpPr>
            <a:spLocks noChangeShapeType="1"/>
          </p:cNvSpPr>
          <p:nvPr/>
        </p:nvSpPr>
        <p:spPr bwMode="auto">
          <a:xfrm flipH="1">
            <a:off x="6019800" y="381000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1518" name="Picture 17" descr="chromosomes métacentrique acro et tél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13744" r="76666" b="34717"/>
          <a:stretch>
            <a:fillRect/>
          </a:stretch>
        </p:blipFill>
        <p:spPr bwMode="auto">
          <a:xfrm>
            <a:off x="6400800" y="5105400"/>
            <a:ext cx="99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8" descr="chromosomes métacentrique acro et tél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67" b="17537"/>
          <a:stretch>
            <a:fillRect/>
          </a:stretch>
        </p:blipFill>
        <p:spPr bwMode="auto">
          <a:xfrm>
            <a:off x="2057400" y="4876800"/>
            <a:ext cx="838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9" descr="chromosomes métacentrique acro et tél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4" t="6873" r="53333" b="31281"/>
          <a:stretch>
            <a:fillRect/>
          </a:stretch>
        </p:blipFill>
        <p:spPr bwMode="auto">
          <a:xfrm>
            <a:off x="4114800" y="5029200"/>
            <a:ext cx="83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5" t="70874" r="13002" b="17102"/>
          <a:stretch>
            <a:fillRect/>
          </a:stretch>
        </p:blipFill>
        <p:spPr bwMode="auto">
          <a:xfrm>
            <a:off x="1447800" y="4191000"/>
            <a:ext cx="617220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>
            <a:off x="1329215" y="2587738"/>
            <a:ext cx="2700300" cy="27003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7504" y="-14132"/>
            <a:ext cx="9144000" cy="735546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100" dirty="0">
                <a:solidFill>
                  <a:schemeClr val="bg1"/>
                </a:solidFill>
                <a:latin typeface="Calibri" pitchFamily="34" charset="0"/>
              </a:rPr>
              <a:t>Personnes avec </a:t>
            </a:r>
            <a:r>
              <a:rPr lang="fr-FR" sz="2100" dirty="0" err="1">
                <a:solidFill>
                  <a:schemeClr val="bg1"/>
                </a:solidFill>
                <a:latin typeface="Calibri" pitchFamily="34" charset="0"/>
              </a:rPr>
              <a:t>microdélétion</a:t>
            </a:r>
            <a:r>
              <a:rPr lang="fr-FR" sz="2100" dirty="0">
                <a:solidFill>
                  <a:schemeClr val="bg1"/>
                </a:solidFill>
                <a:latin typeface="Calibri" pitchFamily="34" charset="0"/>
              </a:rPr>
              <a:t> 22q11.2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38497" y="1748579"/>
            <a:ext cx="3591018" cy="4050450"/>
          </a:xfrm>
        </p:spPr>
        <p:txBody>
          <a:bodyPr>
            <a:normAutofit fontScale="62500" lnSpcReduction="20000"/>
          </a:bodyPr>
          <a:lstStyle/>
          <a:p>
            <a:r>
              <a:rPr lang="fr-FR" dirty="0"/>
              <a:t>Maladie rare</a:t>
            </a:r>
          </a:p>
          <a:p>
            <a:pPr lvl="1"/>
            <a:r>
              <a:rPr lang="fr-FR" dirty="0"/>
              <a:t>1 naissance sur 3000 individu</a:t>
            </a:r>
          </a:p>
          <a:p>
            <a:pPr lvl="2"/>
            <a:r>
              <a:rPr lang="fr-FR" dirty="0"/>
              <a:t>Étude récente DPNI  1/1000</a:t>
            </a:r>
          </a:p>
          <a:p>
            <a:pPr lvl="3"/>
            <a:r>
              <a:rPr lang="fr-FR" dirty="0"/>
              <a:t>1/100 Fœtus avec malformation « majeure » comme malformation cardiaque</a:t>
            </a:r>
          </a:p>
          <a:p>
            <a:pPr lvl="1"/>
            <a:r>
              <a:rPr lang="fr-FR" dirty="0"/>
              <a:t>90–95% de novo (« accident génétique »)</a:t>
            </a:r>
          </a:p>
          <a:p>
            <a:pPr lvl="2"/>
            <a:r>
              <a:rPr lang="fr-FR" dirty="0"/>
              <a:t>2 type d’anomalies chromosomique différente</a:t>
            </a:r>
          </a:p>
          <a:p>
            <a:pPr lvl="3"/>
            <a:r>
              <a:rPr lang="fr-FR" dirty="0"/>
              <a:t>« classique » plus grave (5 à 10% hérité)</a:t>
            </a:r>
          </a:p>
          <a:p>
            <a:pPr lvl="3"/>
            <a:r>
              <a:rPr lang="fr-FR" dirty="0"/>
              <a:t>« plus petite » non détectée par FISH et moins grave 60% hérité d’un parent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3296" y="1589221"/>
            <a:ext cx="2932448" cy="199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3296" y="3558063"/>
            <a:ext cx="3158970" cy="234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634" y="5481228"/>
            <a:ext cx="417344" cy="417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2266" y="2500409"/>
            <a:ext cx="1514475" cy="170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0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952986" y="3764757"/>
            <a:ext cx="2268141" cy="47386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838686" y="2219326"/>
            <a:ext cx="2672954" cy="156567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891073" y="1808560"/>
            <a:ext cx="2653904" cy="3394472"/>
          </a:xfrm>
        </p:spPr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fr-FR" dirty="0" smtClean="0"/>
              <a:t>Atteinte de nombreux organes</a:t>
            </a:r>
          </a:p>
          <a:p>
            <a:pPr>
              <a:defRPr/>
            </a:pPr>
            <a:r>
              <a:rPr lang="fr-FR" dirty="0" smtClean="0"/>
              <a:t>Anomalie palais 75%</a:t>
            </a:r>
          </a:p>
          <a:p>
            <a:pPr lvl="1">
              <a:defRPr/>
            </a:pPr>
            <a:r>
              <a:rPr lang="fr-FR" dirty="0" smtClean="0"/>
              <a:t>65% fente sous muqueuse, luette bifide, dysfonction </a:t>
            </a:r>
            <a:r>
              <a:rPr lang="fr-FR" dirty="0" err="1" smtClean="0"/>
              <a:t>velopharyngée</a:t>
            </a:r>
            <a:r>
              <a:rPr lang="fr-FR" dirty="0" smtClean="0"/>
              <a:t>,</a:t>
            </a:r>
          </a:p>
          <a:p>
            <a:pPr lvl="1">
              <a:defRPr/>
            </a:pPr>
            <a:r>
              <a:rPr lang="fr-FR" dirty="0" smtClean="0"/>
              <a:t>11% FP</a:t>
            </a:r>
          </a:p>
          <a:p>
            <a:pPr lvl="1">
              <a:defRPr/>
            </a:pPr>
            <a:r>
              <a:rPr lang="fr-FR" dirty="0" smtClean="0"/>
              <a:t>1-2% FLP</a:t>
            </a:r>
          </a:p>
          <a:p>
            <a:pPr>
              <a:defRPr/>
            </a:pPr>
            <a:r>
              <a:rPr lang="fr-FR" dirty="0" smtClean="0"/>
              <a:t>Voie </a:t>
            </a:r>
            <a:r>
              <a:rPr lang="fr-FR" dirty="0" err="1" smtClean="0"/>
              <a:t>hypernasale</a:t>
            </a:r>
            <a:r>
              <a:rPr lang="fr-FR" dirty="0" smtClean="0"/>
              <a:t> et insuffisance </a:t>
            </a:r>
            <a:r>
              <a:rPr lang="fr-FR" dirty="0" err="1" smtClean="0"/>
              <a:t>velaire</a:t>
            </a:r>
            <a:endParaRPr lang="fr-FR" dirty="0" smtClean="0"/>
          </a:p>
          <a:p>
            <a:pPr>
              <a:defRPr/>
            </a:pPr>
            <a:r>
              <a:rPr lang="fr-FR" dirty="0" smtClean="0"/>
              <a:t>Difficultés alimentaire 30% </a:t>
            </a:r>
          </a:p>
          <a:p>
            <a:pPr>
              <a:defRPr/>
            </a:pPr>
            <a:r>
              <a:rPr lang="fr-FR" dirty="0" smtClean="0"/>
              <a:t>Prise en charge multidisciplinaire</a:t>
            </a:r>
          </a:p>
          <a:p>
            <a:pPr>
              <a:defRPr/>
            </a:pPr>
            <a:endParaRPr lang="fr-FR" dirty="0"/>
          </a:p>
        </p:txBody>
      </p:sp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00" y="1593056"/>
            <a:ext cx="312301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ctangle 5"/>
          <p:cNvSpPr>
            <a:spLocks noChangeArrowheads="1"/>
          </p:cNvSpPr>
          <p:nvPr/>
        </p:nvSpPr>
        <p:spPr bwMode="auto">
          <a:xfrm>
            <a:off x="0" y="-27385"/>
            <a:ext cx="9144000" cy="735807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100" dirty="0" err="1">
                <a:solidFill>
                  <a:schemeClr val="bg1"/>
                </a:solidFill>
                <a:latin typeface="Calibri" panose="020F0502020204030204" pitchFamily="34" charset="0"/>
              </a:rPr>
              <a:t>Microdélétion</a:t>
            </a:r>
            <a:r>
              <a:rPr lang="fr-FR" altLang="fr-FR" sz="2100" dirty="0">
                <a:solidFill>
                  <a:schemeClr val="bg1"/>
                </a:solidFill>
                <a:latin typeface="Calibri" panose="020F0502020204030204" pitchFamily="34" charset="0"/>
              </a:rPr>
              <a:t> 22q11.2 : généralités</a:t>
            </a:r>
          </a:p>
        </p:txBody>
      </p:sp>
      <p:pic>
        <p:nvPicPr>
          <p:cNvPr id="378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612" y="5386389"/>
            <a:ext cx="2170510" cy="57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62" y="5037535"/>
            <a:ext cx="2437210" cy="34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2266" y="2500409"/>
            <a:ext cx="1514475" cy="170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59229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ChangeArrowheads="1"/>
          </p:cNvSpPr>
          <p:nvPr/>
        </p:nvSpPr>
        <p:spPr bwMode="auto">
          <a:xfrm>
            <a:off x="-2180" y="0"/>
            <a:ext cx="9144000" cy="735807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100">
                <a:solidFill>
                  <a:schemeClr val="bg1"/>
                </a:solidFill>
                <a:latin typeface="Calibri" panose="020F0502020204030204" pitchFamily="34" charset="0"/>
              </a:rPr>
              <a:t>Aspect chromosomique</a:t>
            </a:r>
          </a:p>
        </p:txBody>
      </p:sp>
      <p:sp>
        <p:nvSpPr>
          <p:cNvPr id="38915" name="Espace réservé du contenu 3"/>
          <p:cNvSpPr>
            <a:spLocks noGrp="1"/>
          </p:cNvSpPr>
          <p:nvPr>
            <p:ph idx="1"/>
          </p:nvPr>
        </p:nvSpPr>
        <p:spPr>
          <a:xfrm>
            <a:off x="251520" y="735807"/>
            <a:ext cx="7723287" cy="3394472"/>
          </a:xfrm>
        </p:spPr>
        <p:txBody>
          <a:bodyPr/>
          <a:lstStyle/>
          <a:p>
            <a:r>
              <a:rPr lang="fr-FR" altLang="fr-FR" dirty="0"/>
              <a:t>Anomalie chromosomique</a:t>
            </a:r>
          </a:p>
          <a:p>
            <a:pPr lvl="1"/>
            <a:r>
              <a:rPr lang="fr-FR" altLang="fr-FR" dirty="0" err="1"/>
              <a:t>Microdélétion</a:t>
            </a:r>
            <a:r>
              <a:rPr lang="fr-FR" altLang="fr-FR" dirty="0"/>
              <a:t> bras long chromosome 22</a:t>
            </a:r>
          </a:p>
          <a:p>
            <a:pPr lvl="1"/>
            <a:r>
              <a:rPr lang="fr-FR" altLang="fr-FR" dirty="0"/>
              <a:t>Taille variable = 0.7–3 million de base </a:t>
            </a: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7" y="2888456"/>
            <a:ext cx="3217069" cy="300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444" y="5503070"/>
            <a:ext cx="1757363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2500409"/>
            <a:ext cx="2304501" cy="258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0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20" y="2181225"/>
            <a:ext cx="6091238" cy="332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0" y="0"/>
            <a:ext cx="9144000" cy="735807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100" dirty="0">
                <a:solidFill>
                  <a:schemeClr val="bg1"/>
                </a:solidFill>
                <a:latin typeface="Calibri" panose="020F0502020204030204" pitchFamily="34" charset="0"/>
              </a:rPr>
              <a:t>Plusieurs </a:t>
            </a:r>
            <a:r>
              <a:rPr lang="fr-FR" altLang="fr-FR" sz="2100" dirty="0" err="1">
                <a:solidFill>
                  <a:schemeClr val="bg1"/>
                </a:solidFill>
                <a:latin typeface="Calibri" panose="020F0502020204030204" pitchFamily="34" charset="0"/>
              </a:rPr>
              <a:t>microdélétions</a:t>
            </a:r>
            <a:r>
              <a:rPr lang="fr-FR" altLang="fr-FR" sz="2100" dirty="0">
                <a:solidFill>
                  <a:schemeClr val="bg1"/>
                </a:solidFill>
                <a:latin typeface="Calibri" panose="020F0502020204030204" pitchFamily="34" charset="0"/>
              </a:rPr>
              <a:t> 22q11.2</a:t>
            </a:r>
          </a:p>
        </p:txBody>
      </p:sp>
      <p:sp>
        <p:nvSpPr>
          <p:cNvPr id="6" name="Rectangle 5"/>
          <p:cNvSpPr/>
          <p:nvPr/>
        </p:nvSpPr>
        <p:spPr>
          <a:xfrm>
            <a:off x="1727621" y="4563667"/>
            <a:ext cx="5023247" cy="2155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438298" y="2564607"/>
            <a:ext cx="485775" cy="3786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6318670" y="2589611"/>
            <a:ext cx="485775" cy="3786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cxnSp>
        <p:nvCxnSpPr>
          <p:cNvPr id="10" name="Connecteur droit 9"/>
          <p:cNvCxnSpPr>
            <a:stCxn id="7" idx="4"/>
            <a:endCxn id="6" idx="1"/>
          </p:cNvCxnSpPr>
          <p:nvPr/>
        </p:nvCxnSpPr>
        <p:spPr>
          <a:xfrm>
            <a:off x="1681186" y="2943226"/>
            <a:ext cx="46434" cy="17275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>
            <a:stCxn id="8" idx="4"/>
          </p:cNvCxnSpPr>
          <p:nvPr/>
        </p:nvCxnSpPr>
        <p:spPr>
          <a:xfrm>
            <a:off x="6561558" y="2968228"/>
            <a:ext cx="189310" cy="15954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626" y="5503070"/>
            <a:ext cx="1757363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ZoneTexte 14"/>
          <p:cNvSpPr txBox="1">
            <a:spLocks noChangeArrowheads="1"/>
          </p:cNvSpPr>
          <p:nvPr/>
        </p:nvSpPr>
        <p:spPr bwMode="auto">
          <a:xfrm>
            <a:off x="2862286" y="1808560"/>
            <a:ext cx="3608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Classique 3 Mb 85% des patients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266" y="2500409"/>
            <a:ext cx="1514475" cy="170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13901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r="60304"/>
          <a:stretch/>
        </p:blipFill>
        <p:spPr>
          <a:xfrm>
            <a:off x="736736" y="1291125"/>
            <a:ext cx="1922489" cy="470642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4855"/>
            <a:ext cx="9144000" cy="545088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100" dirty="0">
                <a:solidFill>
                  <a:schemeClr val="bg1"/>
                </a:solidFill>
                <a:latin typeface="Calibri" panose="020F0502020204030204" pitchFamily="34" charset="0"/>
              </a:rPr>
              <a:t>Bilan psychométrique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327" y="3133483"/>
            <a:ext cx="3401784" cy="26344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40515" t="9615" b="47414"/>
          <a:stretch/>
        </p:blipFill>
        <p:spPr>
          <a:xfrm>
            <a:off x="3092322" y="1554493"/>
            <a:ext cx="2352509" cy="165151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253" y="1519506"/>
            <a:ext cx="3195189" cy="54139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1678" y="2431136"/>
            <a:ext cx="1978819" cy="2286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4967" y="3206011"/>
            <a:ext cx="1514475" cy="170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9867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42" y="2237403"/>
            <a:ext cx="3777853" cy="329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-36512" y="-7770"/>
            <a:ext cx="9144000" cy="735807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100" dirty="0">
                <a:solidFill>
                  <a:schemeClr val="bg1"/>
                </a:solidFill>
                <a:latin typeface="Calibri" panose="020F0502020204030204" pitchFamily="34" charset="0"/>
              </a:rPr>
              <a:t>Anomalie du développement</a:t>
            </a: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054" y="2075478"/>
            <a:ext cx="2619375" cy="57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217" y="2663645"/>
            <a:ext cx="2450306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81" y="2993448"/>
            <a:ext cx="2867025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4" y="1946889"/>
            <a:ext cx="183594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27667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ChangeArrowheads="1"/>
          </p:cNvSpPr>
          <p:nvPr/>
        </p:nvSpPr>
        <p:spPr bwMode="auto">
          <a:xfrm>
            <a:off x="-32959" y="0"/>
            <a:ext cx="9144000" cy="735807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100">
                <a:solidFill>
                  <a:schemeClr val="bg1"/>
                </a:solidFill>
                <a:latin typeface="Calibri" panose="020F0502020204030204" pitchFamily="34" charset="0"/>
              </a:rPr>
              <a:t>Cardio-vasculaire</a:t>
            </a:r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1701405"/>
            <a:ext cx="3033713" cy="296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ZoneTexte 4"/>
          <p:cNvSpPr txBox="1">
            <a:spLocks noChangeArrowheads="1"/>
          </p:cNvSpPr>
          <p:nvPr/>
        </p:nvSpPr>
        <p:spPr bwMode="auto">
          <a:xfrm>
            <a:off x="1547814" y="5588794"/>
            <a:ext cx="642699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050"/>
              <a:t> The genetic basis of conotruncal heart defects: the chromosome 22q11.2 deletion. In: Heart Development, Rosenthal, N, Harvey, R (Eds), Academic Press, 1998.</a:t>
            </a:r>
            <a:endParaRPr lang="fr-FR" altLang="fr-FR" sz="1050"/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32"/>
          <a:stretch>
            <a:fillRect/>
          </a:stretch>
        </p:blipFill>
        <p:spPr bwMode="auto">
          <a:xfrm>
            <a:off x="4408885" y="4023124"/>
            <a:ext cx="3475434" cy="145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447" y="1808560"/>
            <a:ext cx="2857500" cy="210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77224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u contenu 2"/>
          <p:cNvSpPr>
            <a:spLocks noGrp="1"/>
          </p:cNvSpPr>
          <p:nvPr>
            <p:ph idx="1"/>
          </p:nvPr>
        </p:nvSpPr>
        <p:spPr>
          <a:xfrm>
            <a:off x="4895850" y="3050381"/>
            <a:ext cx="2815829" cy="1047750"/>
          </a:xfrm>
        </p:spPr>
        <p:txBody>
          <a:bodyPr/>
          <a:lstStyle/>
          <a:p>
            <a:r>
              <a:rPr lang="fr-FR" altLang="fr-FR" smtClean="0"/>
              <a:t>Défaut d’élévation du palais</a:t>
            </a:r>
          </a:p>
          <a:p>
            <a:endParaRPr lang="fr-FR" altLang="fr-FR" smtClean="0"/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2232424"/>
            <a:ext cx="3557588" cy="239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0"/>
            <a:ext cx="9144000" cy="735807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100" dirty="0">
                <a:solidFill>
                  <a:schemeClr val="bg1"/>
                </a:solidFill>
                <a:latin typeface="Calibri" panose="020F0502020204030204" pitchFamily="34" charset="0"/>
              </a:rPr>
              <a:t>Palais : modèle murin </a:t>
            </a:r>
            <a:r>
              <a:rPr lang="fr-FR" altLang="fr-FR" sz="2100" dirty="0" err="1">
                <a:solidFill>
                  <a:schemeClr val="bg1"/>
                </a:solidFill>
                <a:latin typeface="Calibri" panose="020F0502020204030204" pitchFamily="34" charset="0"/>
              </a:rPr>
              <a:t>microdélétion</a:t>
            </a:r>
            <a:r>
              <a:rPr lang="fr-FR" altLang="fr-FR" sz="2100" dirty="0">
                <a:solidFill>
                  <a:schemeClr val="bg1"/>
                </a:solidFill>
                <a:latin typeface="Calibri" panose="020F0502020204030204" pitchFamily="34" charset="0"/>
              </a:rPr>
              <a:t> 22q11.2 (</a:t>
            </a:r>
            <a:r>
              <a:rPr lang="fr-FR" altLang="fr-FR" sz="2100" dirty="0" err="1">
                <a:solidFill>
                  <a:schemeClr val="bg1"/>
                </a:solidFill>
                <a:latin typeface="Calibri" panose="020F0502020204030204" pitchFamily="34" charset="0"/>
              </a:rPr>
              <a:t>LgDel</a:t>
            </a:r>
            <a:r>
              <a:rPr lang="fr-FR" altLang="fr-FR" sz="2100" dirty="0">
                <a:solidFill>
                  <a:schemeClr val="bg1"/>
                </a:solidFill>
                <a:latin typeface="Calibri" panose="020F0502020204030204" pitchFamily="34" charset="0"/>
              </a:rPr>
              <a:t> +)</a:t>
            </a:r>
          </a:p>
        </p:txBody>
      </p:sp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930" y="4725591"/>
            <a:ext cx="5722144" cy="94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04562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35" y="1572816"/>
            <a:ext cx="3165992" cy="438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-36512" y="28897"/>
            <a:ext cx="9144000" cy="735807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100" dirty="0">
                <a:solidFill>
                  <a:schemeClr val="bg1"/>
                </a:solidFill>
                <a:latin typeface="Calibri" panose="020F0502020204030204" pitchFamily="34" charset="0"/>
              </a:rPr>
              <a:t>Schéma </a:t>
            </a:r>
            <a:r>
              <a:rPr lang="fr-FR" altLang="fr-FR" sz="21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Innervation cranio-faciale</a:t>
            </a:r>
            <a:endParaRPr lang="fr-FR" altLang="fr-FR" sz="21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2" t="20595"/>
          <a:stretch>
            <a:fillRect/>
          </a:stretch>
        </p:blipFill>
        <p:spPr bwMode="auto">
          <a:xfrm>
            <a:off x="4886325" y="1840405"/>
            <a:ext cx="3651185" cy="322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008" y="5069682"/>
            <a:ext cx="2641997" cy="84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23287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u contenu 2"/>
          <p:cNvSpPr>
            <a:spLocks noGrp="1"/>
          </p:cNvSpPr>
          <p:nvPr>
            <p:ph idx="1"/>
          </p:nvPr>
        </p:nvSpPr>
        <p:spPr>
          <a:xfrm>
            <a:off x="4572000" y="1701403"/>
            <a:ext cx="3086100" cy="3394472"/>
          </a:xfrm>
        </p:spPr>
        <p:txBody>
          <a:bodyPr/>
          <a:lstStyle/>
          <a:p>
            <a:r>
              <a:rPr lang="fr-FR" altLang="fr-FR" sz="1800"/>
              <a:t>Anomalie de développement des trajets nerveux</a:t>
            </a:r>
          </a:p>
          <a:p>
            <a:r>
              <a:rPr lang="fr-FR" altLang="fr-FR" sz="1800"/>
              <a:t>Ponts entre les nerfs glossopharyngeal (IX) et vague (X)</a:t>
            </a:r>
          </a:p>
          <a:p>
            <a:endParaRPr lang="fr-FR" altLang="fr-FR" sz="1800"/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5658" y="6061"/>
            <a:ext cx="9144000" cy="735807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100" dirty="0">
                <a:solidFill>
                  <a:schemeClr val="bg1"/>
                </a:solidFill>
                <a:latin typeface="Calibri" panose="020F0502020204030204" pitchFamily="34" charset="0"/>
              </a:rPr>
              <a:t>Innervation Modèle murin </a:t>
            </a:r>
            <a:r>
              <a:rPr lang="fr-FR" altLang="fr-FR" sz="2100" dirty="0" err="1">
                <a:solidFill>
                  <a:schemeClr val="bg1"/>
                </a:solidFill>
                <a:latin typeface="Calibri" panose="020F0502020204030204" pitchFamily="34" charset="0"/>
              </a:rPr>
              <a:t>microdélétion</a:t>
            </a:r>
            <a:r>
              <a:rPr lang="fr-FR" altLang="fr-FR" sz="2100" dirty="0">
                <a:solidFill>
                  <a:schemeClr val="bg1"/>
                </a:solidFill>
                <a:latin typeface="Calibri" panose="020F0502020204030204" pitchFamily="34" charset="0"/>
              </a:rPr>
              <a:t> 22q11.2 (</a:t>
            </a:r>
            <a:r>
              <a:rPr lang="fr-FR" altLang="fr-FR" sz="2100" dirty="0" err="1">
                <a:solidFill>
                  <a:schemeClr val="bg1"/>
                </a:solidFill>
                <a:latin typeface="Calibri" panose="020F0502020204030204" pitchFamily="34" charset="0"/>
              </a:rPr>
              <a:t>LgDel</a:t>
            </a:r>
            <a:r>
              <a:rPr lang="fr-FR" altLang="fr-FR" sz="2100" dirty="0">
                <a:solidFill>
                  <a:schemeClr val="bg1"/>
                </a:solidFill>
                <a:latin typeface="Calibri" panose="020F0502020204030204" pitchFamily="34" charset="0"/>
              </a:rPr>
              <a:t> +)</a:t>
            </a:r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39" y="5314950"/>
            <a:ext cx="3940969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1593056"/>
            <a:ext cx="2700338" cy="433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avec flèche 8"/>
          <p:cNvCxnSpPr/>
          <p:nvPr/>
        </p:nvCxnSpPr>
        <p:spPr>
          <a:xfrm flipH="1">
            <a:off x="3815953" y="2726531"/>
            <a:ext cx="917972" cy="270033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7" y="3053953"/>
            <a:ext cx="1862138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354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1248" y="0"/>
              <a:ext cx="4032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 dirty="0">
                  <a:latin typeface="Times New Roman" panose="02020603050405020304" pitchFamily="18" charset="0"/>
                </a:rPr>
                <a:t>Conséquences des </a:t>
              </a:r>
              <a:r>
                <a:rPr lang="fr-FR" altLang="fr-FR" sz="2800" dirty="0" smtClean="0">
                  <a:latin typeface="Times New Roman" panose="02020603050405020304" pitchFamily="18" charset="0"/>
                </a:rPr>
                <a:t>variants </a:t>
              </a:r>
              <a:endParaRPr lang="fr-FR" altLang="fr-FR" sz="2800" dirty="0"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 dirty="0">
                  <a:latin typeface="Times New Roman" panose="02020603050405020304" pitchFamily="18" charset="0"/>
                </a:rPr>
                <a:t>chromosomiques (1)</a:t>
              </a:r>
            </a:p>
          </p:txBody>
        </p:sp>
        <p:pic>
          <p:nvPicPr>
            <p:cNvPr id="22534" name="Picture 4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5" name="Picture 5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1" name="Picture 6" descr="trisomie-21 caryoty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52578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 descr="T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631" y="2511029"/>
            <a:ext cx="5662613" cy="313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ZoneTexte 4"/>
          <p:cNvSpPr txBox="1">
            <a:spLocks noChangeArrowheads="1"/>
          </p:cNvSpPr>
          <p:nvPr/>
        </p:nvSpPr>
        <p:spPr bwMode="auto">
          <a:xfrm>
            <a:off x="417391" y="2034695"/>
            <a:ext cx="20441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/>
              <a:t>Indice de nasalité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922170" y="2511030"/>
            <a:ext cx="158889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/>
              <a:t>Autres (n=45)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465786" y="2511030"/>
            <a:ext cx="350820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/>
              <a:t>Patients délétion 22q11.2 (n=14)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2087222" y="4921243"/>
            <a:ext cx="59406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7"/>
          <a:stretch>
            <a:fillRect/>
          </a:stretch>
        </p:blipFill>
        <p:spPr bwMode="auto">
          <a:xfrm>
            <a:off x="1439466" y="5643563"/>
            <a:ext cx="6313884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ZoneTexte 12"/>
          <p:cNvSpPr txBox="1">
            <a:spLocks noChangeArrowheads="1"/>
          </p:cNvSpPr>
          <p:nvPr/>
        </p:nvSpPr>
        <p:spPr bwMode="auto">
          <a:xfrm>
            <a:off x="1369220" y="4779169"/>
            <a:ext cx="941283" cy="36933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/>
              <a:t>Sévère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2056318" y="4195568"/>
            <a:ext cx="594066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0" name="ZoneTexte 14"/>
          <p:cNvSpPr txBox="1">
            <a:spLocks noChangeArrowheads="1"/>
          </p:cNvSpPr>
          <p:nvPr/>
        </p:nvSpPr>
        <p:spPr bwMode="auto">
          <a:xfrm>
            <a:off x="1331120" y="4023122"/>
            <a:ext cx="966931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modéré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2050637" y="3018916"/>
            <a:ext cx="594066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2" name="ZoneTexte 16"/>
          <p:cNvSpPr txBox="1">
            <a:spLocks noChangeArrowheads="1"/>
          </p:cNvSpPr>
          <p:nvPr/>
        </p:nvSpPr>
        <p:spPr bwMode="auto">
          <a:xfrm>
            <a:off x="1331120" y="2888456"/>
            <a:ext cx="825867" cy="369332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légère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 flipH="1">
            <a:off x="7308304" y="2500400"/>
            <a:ext cx="643176" cy="708428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4" name="ZoneTexte 18"/>
          <p:cNvSpPr txBox="1">
            <a:spLocks noChangeArrowheads="1"/>
          </p:cNvSpPr>
          <p:nvPr/>
        </p:nvSpPr>
        <p:spPr bwMode="auto">
          <a:xfrm>
            <a:off x="7884368" y="2117177"/>
            <a:ext cx="1005403" cy="369332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absente</a:t>
            </a:r>
          </a:p>
        </p:txBody>
      </p:sp>
      <p:sp>
        <p:nvSpPr>
          <p:cNvPr id="51215" name="Rectangle 22"/>
          <p:cNvSpPr>
            <a:spLocks noChangeArrowheads="1"/>
          </p:cNvSpPr>
          <p:nvPr/>
        </p:nvSpPr>
        <p:spPr bwMode="auto">
          <a:xfrm>
            <a:off x="24408" y="32862"/>
            <a:ext cx="9144000" cy="735807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100" dirty="0">
                <a:solidFill>
                  <a:schemeClr val="bg1"/>
                </a:solidFill>
                <a:latin typeface="Calibri" panose="020F0502020204030204" pitchFamily="34" charset="0"/>
              </a:rPr>
              <a:t>Récupération post chirurgie : Del 22q11.2 des patients différents</a:t>
            </a:r>
          </a:p>
        </p:txBody>
      </p:sp>
      <p:pic>
        <p:nvPicPr>
          <p:cNvPr id="512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7" y="1593058"/>
            <a:ext cx="4320779" cy="7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17473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43000" y="4455320"/>
            <a:ext cx="6858000" cy="15454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06" y="1646636"/>
            <a:ext cx="3077766" cy="6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-19644"/>
            <a:ext cx="9144000" cy="735807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100">
                <a:solidFill>
                  <a:schemeClr val="bg1"/>
                </a:solidFill>
                <a:latin typeface="Calibri" panose="020F0502020204030204" pitchFamily="34" charset="0"/>
              </a:rPr>
              <a:t>Coordination anormale succion déglutition</a:t>
            </a:r>
          </a:p>
        </p:txBody>
      </p:sp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61" y="2349105"/>
            <a:ext cx="1107281" cy="28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42" y="1863328"/>
            <a:ext cx="1782365" cy="396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95" y="1858567"/>
            <a:ext cx="1835944" cy="405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ZoneTexte 8"/>
          <p:cNvSpPr txBox="1">
            <a:spLocks noChangeArrowheads="1"/>
          </p:cNvSpPr>
          <p:nvPr/>
        </p:nvSpPr>
        <p:spPr bwMode="auto">
          <a:xfrm>
            <a:off x="4895851" y="2672955"/>
            <a:ext cx="1877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Muscle </a:t>
            </a:r>
          </a:p>
          <a:p>
            <a:pPr eaLnBrk="1" hangingPunct="1"/>
            <a:r>
              <a:rPr lang="fr-FR" altLang="fr-FR"/>
              <a:t>cricopharyngeus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6084095" y="2888458"/>
            <a:ext cx="1026319" cy="1083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4" name="ZoneTexte 11"/>
          <p:cNvSpPr txBox="1">
            <a:spLocks noChangeArrowheads="1"/>
          </p:cNvSpPr>
          <p:nvPr/>
        </p:nvSpPr>
        <p:spPr bwMode="auto">
          <a:xfrm>
            <a:off x="4895850" y="3213497"/>
            <a:ext cx="1143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Fin transfert pharyngé avant respiration</a:t>
            </a:r>
          </a:p>
        </p:txBody>
      </p:sp>
      <p:sp>
        <p:nvSpPr>
          <p:cNvPr id="52235" name="Rectangle 12"/>
          <p:cNvSpPr>
            <a:spLocks noChangeArrowheads="1"/>
          </p:cNvSpPr>
          <p:nvPr/>
        </p:nvSpPr>
        <p:spPr bwMode="auto">
          <a:xfrm>
            <a:off x="2951560" y="3186113"/>
            <a:ext cx="20526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Apposition palais au mur postérieur du pharynx</a:t>
            </a:r>
          </a:p>
        </p:txBody>
      </p:sp>
      <p:sp>
        <p:nvSpPr>
          <p:cNvPr id="52236" name="Rectangle 15"/>
          <p:cNvSpPr>
            <a:spLocks noChangeArrowheads="1"/>
          </p:cNvSpPr>
          <p:nvPr/>
        </p:nvSpPr>
        <p:spPr bwMode="auto">
          <a:xfrm>
            <a:off x="3113486" y="5211367"/>
            <a:ext cx="162044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mur postérieur du pharynx hyperdynamique</a:t>
            </a:r>
          </a:p>
        </p:txBody>
      </p:sp>
      <p:cxnSp>
        <p:nvCxnSpPr>
          <p:cNvPr id="18" name="Connecteur droit avec flèche 17"/>
          <p:cNvCxnSpPr>
            <a:stCxn id="52236" idx="1"/>
          </p:cNvCxnSpPr>
          <p:nvPr/>
        </p:nvCxnSpPr>
        <p:spPr>
          <a:xfrm flipH="1" flipV="1">
            <a:off x="2627710" y="5373291"/>
            <a:ext cx="485775" cy="18454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52239" idx="1"/>
          </p:cNvCxnSpPr>
          <p:nvPr/>
        </p:nvCxnSpPr>
        <p:spPr>
          <a:xfrm flipH="1">
            <a:off x="2736058" y="4967289"/>
            <a:ext cx="432197" cy="13573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9" name="ZoneTexte 22"/>
          <p:cNvSpPr txBox="1">
            <a:spLocks noChangeArrowheads="1"/>
          </p:cNvSpPr>
          <p:nvPr/>
        </p:nvSpPr>
        <p:spPr bwMode="auto">
          <a:xfrm>
            <a:off x="3168255" y="4725592"/>
            <a:ext cx="16466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Reflux </a:t>
            </a:r>
          </a:p>
          <a:p>
            <a:pPr eaLnBrk="1" hangingPunct="1"/>
            <a:r>
              <a:rPr lang="fr-FR" altLang="fr-FR"/>
              <a:t>nasopharyngé</a:t>
            </a:r>
          </a:p>
        </p:txBody>
      </p:sp>
      <p:sp>
        <p:nvSpPr>
          <p:cNvPr id="52240" name="ZoneTexte 26"/>
          <p:cNvSpPr txBox="1">
            <a:spLocks noChangeArrowheads="1"/>
          </p:cNvSpPr>
          <p:nvPr/>
        </p:nvSpPr>
        <p:spPr bwMode="auto">
          <a:xfrm>
            <a:off x="3006330" y="3699274"/>
            <a:ext cx="19030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Bolus descend </a:t>
            </a:r>
          </a:p>
          <a:p>
            <a:pPr eaLnBrk="1" hangingPunct="1"/>
            <a:r>
              <a:rPr lang="fr-FR" altLang="fr-FR"/>
              <a:t>par hypopharynx</a:t>
            </a:r>
          </a:p>
        </p:txBody>
      </p:sp>
      <p:sp>
        <p:nvSpPr>
          <p:cNvPr id="52241" name="Rectangle 27"/>
          <p:cNvSpPr>
            <a:spLocks noChangeArrowheads="1"/>
          </p:cNvSpPr>
          <p:nvPr/>
        </p:nvSpPr>
        <p:spPr bwMode="auto">
          <a:xfrm>
            <a:off x="4572001" y="4887517"/>
            <a:ext cx="156567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Reflux du bolus au </a:t>
            </a:r>
            <a:r>
              <a:rPr lang="en-US" altLang="fr-FR"/>
              <a:t>cricopharynx et sous l’epiglotte.</a:t>
            </a:r>
            <a:endParaRPr lang="fr-FR" altLang="fr-FR"/>
          </a:p>
        </p:txBody>
      </p:sp>
      <p:sp>
        <p:nvSpPr>
          <p:cNvPr id="30" name="ZoneTexte 29"/>
          <p:cNvSpPr txBox="1"/>
          <p:nvPr/>
        </p:nvSpPr>
        <p:spPr>
          <a:xfrm>
            <a:off x="4079081" y="4455319"/>
            <a:ext cx="1411477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/>
              <a:t>Del 22q11.2</a:t>
            </a:r>
          </a:p>
        </p:txBody>
      </p:sp>
    </p:spTree>
    <p:extLst>
      <p:ext uri="{BB962C8B-B14F-4D97-AF65-F5344CB8AC3E}">
        <p14:creationId xmlns:p14="http://schemas.microsoft.com/office/powerpoint/2010/main" val="3538455041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e 39"/>
          <p:cNvGrpSpPr>
            <a:grpSpLocks/>
          </p:cNvGrpSpPr>
          <p:nvPr/>
        </p:nvGrpSpPr>
        <p:grpSpPr bwMode="auto">
          <a:xfrm>
            <a:off x="1656161" y="2672955"/>
            <a:ext cx="2321719" cy="2715815"/>
            <a:chOff x="755576" y="2996952"/>
            <a:chExt cx="3096344" cy="3620881"/>
          </a:xfrm>
        </p:grpSpPr>
        <p:pic>
          <p:nvPicPr>
            <p:cNvPr id="5325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2996952"/>
              <a:ext cx="3096344" cy="3620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" name="Connecteur droit 26"/>
            <p:cNvCxnSpPr/>
            <p:nvPr/>
          </p:nvCxnSpPr>
          <p:spPr>
            <a:xfrm flipH="1">
              <a:off x="2124319" y="4220844"/>
              <a:ext cx="1224246" cy="14445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flipH="1">
              <a:off x="1763872" y="4365299"/>
              <a:ext cx="360447" cy="57622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H="1">
              <a:off x="1692419" y="4365299"/>
              <a:ext cx="358858" cy="503208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 flipV="1">
              <a:off x="1331972" y="4868508"/>
              <a:ext cx="360447" cy="144455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flipV="1">
              <a:off x="1187476" y="5084395"/>
              <a:ext cx="647850" cy="217476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1547922" y="5084395"/>
              <a:ext cx="215950" cy="504796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251" name="Rectangle 22"/>
          <p:cNvSpPr>
            <a:spLocks noChangeArrowheads="1"/>
          </p:cNvSpPr>
          <p:nvPr/>
        </p:nvSpPr>
        <p:spPr bwMode="auto">
          <a:xfrm>
            <a:off x="0" y="11906"/>
            <a:ext cx="9144000" cy="647701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100" dirty="0" err="1">
                <a:solidFill>
                  <a:schemeClr val="bg1"/>
                </a:solidFill>
                <a:latin typeface="Calibri" panose="020F0502020204030204" pitchFamily="34" charset="0"/>
              </a:rPr>
              <a:t>Platybasie</a:t>
            </a:r>
            <a:endParaRPr lang="fr-FR" altLang="fr-FR" sz="21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94" y="1593056"/>
            <a:ext cx="3781425" cy="121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ZoneTexte 21"/>
          <p:cNvSpPr txBox="1">
            <a:spLocks noChangeArrowheads="1"/>
          </p:cNvSpPr>
          <p:nvPr/>
        </p:nvSpPr>
        <p:spPr bwMode="auto">
          <a:xfrm>
            <a:off x="5292080" y="1417743"/>
            <a:ext cx="287771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dirty="0"/>
              <a:t>IRM 3D</a:t>
            </a:r>
          </a:p>
          <a:p>
            <a:pPr eaLnBrk="1" hangingPunct="1"/>
            <a:r>
              <a:rPr lang="fr-FR" altLang="fr-FR" dirty="0"/>
              <a:t>	5 patients 22q1.2</a:t>
            </a:r>
          </a:p>
          <a:p>
            <a:pPr eaLnBrk="1" hangingPunct="1"/>
            <a:r>
              <a:rPr lang="fr-FR" altLang="fr-FR" dirty="0"/>
              <a:t>	123 témoins</a:t>
            </a:r>
          </a:p>
          <a:p>
            <a:pPr eaLnBrk="1" hangingPunct="1"/>
            <a:r>
              <a:rPr lang="fr-FR" altLang="fr-FR" dirty="0" err="1"/>
              <a:t>platybasie</a:t>
            </a:r>
            <a:endParaRPr lang="fr-FR" altLang="fr-FR" dirty="0"/>
          </a:p>
        </p:txBody>
      </p:sp>
      <p:pic>
        <p:nvPicPr>
          <p:cNvPr id="5325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736" y="3590925"/>
            <a:ext cx="2269331" cy="197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6165056" y="2686973"/>
            <a:ext cx="3024188" cy="13542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sz="1600" u="heavy" dirty="0">
                <a:uFill>
                  <a:solidFill>
                    <a:srgbClr val="FF0000"/>
                  </a:solidFill>
                </a:uFill>
              </a:rPr>
              <a:t>ACBA </a:t>
            </a:r>
            <a:r>
              <a:rPr lang="fr-FR" sz="1600" u="heavy" dirty="0" err="1">
                <a:uFill>
                  <a:solidFill>
                    <a:srgbClr val="FF0000"/>
                  </a:solidFill>
                </a:uFill>
              </a:rPr>
              <a:t>anterior</a:t>
            </a:r>
            <a:r>
              <a:rPr lang="fr-FR" sz="1600" u="heavy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fr-FR" sz="1600" u="heavy" dirty="0" err="1">
                <a:uFill>
                  <a:solidFill>
                    <a:srgbClr val="FF0000"/>
                  </a:solidFill>
                </a:uFill>
              </a:rPr>
              <a:t>cranial</a:t>
            </a:r>
            <a:r>
              <a:rPr lang="fr-FR" sz="1600" u="heavy" dirty="0">
                <a:uFill>
                  <a:solidFill>
                    <a:srgbClr val="FF0000"/>
                  </a:solidFill>
                </a:uFill>
              </a:rPr>
              <a:t> base angle</a:t>
            </a:r>
          </a:p>
          <a:p>
            <a:pPr eaLnBrk="1" hangingPunct="1">
              <a:defRPr/>
            </a:pPr>
            <a:r>
              <a:rPr lang="fr-FR" sz="1600" u="heavy" dirty="0">
                <a:uFill>
                  <a:solidFill>
                    <a:srgbClr val="92D050"/>
                  </a:solidFill>
                </a:uFill>
              </a:rPr>
              <a:t>PCBA </a:t>
            </a:r>
            <a:r>
              <a:rPr lang="fr-FR" sz="1600" u="heavy" dirty="0" err="1">
                <a:uFill>
                  <a:solidFill>
                    <a:srgbClr val="92D050"/>
                  </a:solidFill>
                </a:uFill>
              </a:rPr>
              <a:t>posterior</a:t>
            </a:r>
            <a:r>
              <a:rPr lang="fr-FR" sz="1600" u="heavy" dirty="0">
                <a:uFill>
                  <a:solidFill>
                    <a:srgbClr val="92D050"/>
                  </a:solidFill>
                </a:uFill>
              </a:rPr>
              <a:t> </a:t>
            </a:r>
            <a:r>
              <a:rPr lang="fr-FR" sz="1600" u="heavy" dirty="0" err="1">
                <a:uFill>
                  <a:solidFill>
                    <a:srgbClr val="92D050"/>
                  </a:solidFill>
                </a:uFill>
              </a:rPr>
              <a:t>cranial</a:t>
            </a:r>
            <a:r>
              <a:rPr lang="fr-FR" sz="1600" u="heavy" dirty="0">
                <a:uFill>
                  <a:solidFill>
                    <a:srgbClr val="92D050"/>
                  </a:solidFill>
                </a:uFill>
              </a:rPr>
              <a:t> base angle</a:t>
            </a:r>
          </a:p>
          <a:p>
            <a:pPr eaLnBrk="1" hangingPunct="1">
              <a:defRPr/>
            </a:pPr>
            <a:r>
              <a:rPr lang="fr-FR" sz="1600" u="heavy" dirty="0">
                <a:uFill>
                  <a:solidFill>
                    <a:schemeClr val="tx2"/>
                  </a:solidFill>
                </a:uFill>
              </a:rPr>
              <a:t>ADA </a:t>
            </a:r>
            <a:r>
              <a:rPr lang="fr-FR" sz="1600" u="heavy" dirty="0" err="1">
                <a:uFill>
                  <a:solidFill>
                    <a:schemeClr val="tx2"/>
                  </a:solidFill>
                </a:uFill>
              </a:rPr>
              <a:t>atlanto</a:t>
            </a:r>
            <a:r>
              <a:rPr lang="fr-FR" sz="1600" u="heavy" dirty="0">
                <a:uFill>
                  <a:solidFill>
                    <a:schemeClr val="tx2"/>
                  </a:solidFill>
                </a:uFill>
              </a:rPr>
              <a:t>-dental angle</a:t>
            </a:r>
          </a:p>
        </p:txBody>
      </p:sp>
      <p:sp>
        <p:nvSpPr>
          <p:cNvPr id="53256" name="ZoneTexte 38"/>
          <p:cNvSpPr txBox="1">
            <a:spLocks noChangeArrowheads="1"/>
          </p:cNvSpPr>
          <p:nvPr/>
        </p:nvSpPr>
        <p:spPr bwMode="auto">
          <a:xfrm>
            <a:off x="1466850" y="5481639"/>
            <a:ext cx="6210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/>
              <a:t>Velopharynx + large, palais dur plus court. Platybasie avec allongement pharynx</a:t>
            </a: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8917525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2132411"/>
            <a:ext cx="6296025" cy="320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0" y="9008"/>
            <a:ext cx="9144000" cy="647701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100">
                <a:solidFill>
                  <a:schemeClr val="bg1"/>
                </a:solidFill>
                <a:latin typeface="Calibri" panose="020F0502020204030204" pitchFamily="34" charset="0"/>
              </a:rPr>
              <a:t>Platybasie</a:t>
            </a:r>
          </a:p>
        </p:txBody>
      </p:sp>
    </p:spTree>
    <p:extLst>
      <p:ext uri="{BB962C8B-B14F-4D97-AF65-F5344CB8AC3E}">
        <p14:creationId xmlns:p14="http://schemas.microsoft.com/office/powerpoint/2010/main" val="270655922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2"/>
          <p:cNvSpPr>
            <a:spLocks noChangeArrowheads="1"/>
          </p:cNvSpPr>
          <p:nvPr/>
        </p:nvSpPr>
        <p:spPr bwMode="auto">
          <a:xfrm>
            <a:off x="0" y="9008"/>
            <a:ext cx="9144000" cy="735807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100">
                <a:solidFill>
                  <a:schemeClr val="bg1"/>
                </a:solidFill>
                <a:latin typeface="Calibri" panose="020F0502020204030204" pitchFamily="34" charset="0"/>
              </a:rPr>
              <a:t>Disproportion vélopharyngée</a:t>
            </a:r>
          </a:p>
        </p:txBody>
      </p:sp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283" y="1808561"/>
            <a:ext cx="5050631" cy="406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004199" y="1646636"/>
            <a:ext cx="1172116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/>
              <a:t>Contrôles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950619" y="3752850"/>
            <a:ext cx="1001108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/>
              <a:t>22q11.2</a:t>
            </a:r>
          </a:p>
        </p:txBody>
      </p:sp>
      <p:sp>
        <p:nvSpPr>
          <p:cNvPr id="7" name="Rectangle 6"/>
          <p:cNvSpPr/>
          <p:nvPr/>
        </p:nvSpPr>
        <p:spPr>
          <a:xfrm>
            <a:off x="1115615" y="2078832"/>
            <a:ext cx="1107282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dirty="0"/>
              <a:t>PNS = </a:t>
            </a:r>
            <a:r>
              <a:rPr lang="fr-FR" dirty="0" err="1"/>
              <a:t>posterior</a:t>
            </a:r>
            <a:r>
              <a:rPr lang="fr-FR" dirty="0"/>
              <a:t> nasal </a:t>
            </a:r>
            <a:r>
              <a:rPr lang="fr-FR" dirty="0" err="1"/>
              <a:t>spine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143001" y="3290888"/>
            <a:ext cx="147348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/>
              <a:t>E = épiglotte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195514" y="5723336"/>
            <a:ext cx="2535694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/>
              <a:t>Vue </a:t>
            </a:r>
            <a:r>
              <a:rPr lang="fr-FR" dirty="0" err="1"/>
              <a:t>antéro-postérieure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294585" y="5723336"/>
            <a:ext cx="140718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/>
              <a:t>Vue latérale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813824" y="5723336"/>
            <a:ext cx="1394356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/>
              <a:t>Vue oblique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62" y="812938"/>
            <a:ext cx="1862138" cy="59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026906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ChangeArrowheads="1"/>
          </p:cNvSpPr>
          <p:nvPr/>
        </p:nvSpPr>
        <p:spPr bwMode="auto">
          <a:xfrm>
            <a:off x="25107" y="-19652"/>
            <a:ext cx="9144000" cy="735807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100" dirty="0">
                <a:solidFill>
                  <a:schemeClr val="bg1"/>
                </a:solidFill>
                <a:latin typeface="Calibri" panose="020F0502020204030204" pitchFamily="34" charset="0"/>
              </a:rPr>
              <a:t>Phonation et 22q11.2</a:t>
            </a:r>
          </a:p>
        </p:txBody>
      </p:sp>
      <p:sp>
        <p:nvSpPr>
          <p:cNvPr id="56323" name="Espace réservé du contenu 3"/>
          <p:cNvSpPr>
            <a:spLocks noGrp="1"/>
          </p:cNvSpPr>
          <p:nvPr>
            <p:ph idx="1"/>
          </p:nvPr>
        </p:nvSpPr>
        <p:spPr>
          <a:xfrm>
            <a:off x="251520" y="680442"/>
            <a:ext cx="7217981" cy="3671888"/>
          </a:xfrm>
        </p:spPr>
        <p:txBody>
          <a:bodyPr/>
          <a:lstStyle/>
          <a:p>
            <a:r>
              <a:rPr lang="fr-FR" altLang="fr-FR" dirty="0" smtClean="0"/>
              <a:t>Problèmes </a:t>
            </a:r>
            <a:r>
              <a:rPr lang="fr-FR" altLang="fr-FR" dirty="0" err="1" smtClean="0"/>
              <a:t>vélopharyngés</a:t>
            </a:r>
            <a:r>
              <a:rPr lang="fr-FR" altLang="fr-FR" dirty="0" smtClean="0"/>
              <a:t> de la </a:t>
            </a:r>
            <a:r>
              <a:rPr lang="fr-FR" altLang="fr-FR" dirty="0" err="1" smtClean="0"/>
              <a:t>microdélétion</a:t>
            </a:r>
            <a:r>
              <a:rPr lang="fr-FR" altLang="fr-FR" dirty="0" smtClean="0"/>
              <a:t> 22q11.2</a:t>
            </a:r>
          </a:p>
          <a:p>
            <a:pPr lvl="1"/>
            <a:r>
              <a:rPr lang="fr-FR" altLang="fr-FR" dirty="0"/>
              <a:t>Complexe</a:t>
            </a:r>
          </a:p>
          <a:p>
            <a:pPr lvl="1"/>
            <a:r>
              <a:rPr lang="fr-FR" altLang="fr-FR" dirty="0"/>
              <a:t>Lié à plusieurs phénomènes</a:t>
            </a:r>
          </a:p>
          <a:p>
            <a:pPr lvl="2"/>
            <a:r>
              <a:rPr lang="fr-FR" altLang="fr-FR" dirty="0"/>
              <a:t>Hypotonie musculaire,</a:t>
            </a:r>
          </a:p>
          <a:p>
            <a:pPr lvl="2"/>
            <a:r>
              <a:rPr lang="fr-FR" altLang="fr-FR" dirty="0"/>
              <a:t>Hypoplasie adénoïde, </a:t>
            </a:r>
          </a:p>
          <a:p>
            <a:pPr lvl="2"/>
            <a:r>
              <a:rPr lang="fr-FR" altLang="fr-FR" dirty="0" err="1"/>
              <a:t>Platybasie</a:t>
            </a:r>
            <a:r>
              <a:rPr lang="fr-FR" altLang="fr-FR" dirty="0"/>
              <a:t>, </a:t>
            </a:r>
          </a:p>
          <a:p>
            <a:pPr lvl="2"/>
            <a:r>
              <a:rPr lang="fr-FR" altLang="fr-FR" dirty="0"/>
              <a:t>Asymétrie des voies aériennes supérieures</a:t>
            </a:r>
          </a:p>
          <a:p>
            <a:pPr lvl="2"/>
            <a:r>
              <a:rPr lang="fr-FR" altLang="fr-FR" dirty="0"/>
              <a:t>Anomalies innervation</a:t>
            </a:r>
          </a:p>
          <a:p>
            <a:pPr lvl="2"/>
            <a:r>
              <a:rPr lang="fr-FR" altLang="fr-FR" dirty="0"/>
              <a:t>Neurologique</a:t>
            </a:r>
          </a:p>
          <a:p>
            <a:pPr lvl="3"/>
            <a:r>
              <a:rPr lang="fr-FR" altLang="fr-FR" dirty="0"/>
              <a:t>DI léger</a:t>
            </a:r>
          </a:p>
          <a:p>
            <a:pPr lvl="3"/>
            <a:r>
              <a:rPr lang="fr-FR" altLang="fr-FR" dirty="0"/>
              <a:t>Déclin cognitif</a:t>
            </a: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2294336"/>
            <a:ext cx="2645058" cy="185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124" y="4173700"/>
            <a:ext cx="25146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949408"/>
            <a:ext cx="2664296" cy="85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09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32008" y="-43390"/>
            <a:ext cx="9144000" cy="735546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100" dirty="0">
                <a:solidFill>
                  <a:schemeClr val="bg1"/>
                </a:solidFill>
                <a:latin typeface="Calibri" pitchFamily="34" charset="0"/>
              </a:rPr>
              <a:t>Diagnostic de précision et compréhension fine neuropsychologique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974071" y="2199043"/>
            <a:ext cx="2526493" cy="325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636534" y="2145104"/>
            <a:ext cx="2526493" cy="325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9" y="2621756"/>
            <a:ext cx="1762646" cy="197881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998" y="2621755"/>
            <a:ext cx="1762646" cy="197881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61987" y="1885978"/>
            <a:ext cx="1911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Délétion 7q11.23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424721" y="1868105"/>
            <a:ext cx="1381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Trisomie 21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2520520" y="1459799"/>
            <a:ext cx="210410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dirty="0" smtClean="0"/>
              <a:t>ORPHANET : 904 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5028205" y="1452607"/>
            <a:ext cx="210410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dirty="0" smtClean="0"/>
              <a:t>ORPHANET : 870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494" y="5147918"/>
            <a:ext cx="2724150" cy="16764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008" y="5147918"/>
            <a:ext cx="2951838" cy="166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1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085" y="1963385"/>
            <a:ext cx="6886300" cy="411353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188" y="1587649"/>
            <a:ext cx="768932" cy="86323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593" y="1635581"/>
            <a:ext cx="721947" cy="81048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05072" y="1255900"/>
            <a:ext cx="1911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Délétion 7q11.23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467544" y="932107"/>
            <a:ext cx="210410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dirty="0" smtClean="0"/>
              <a:t>ORPHANET : 904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660232" y="1495640"/>
            <a:ext cx="1381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Trisomie 21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6588224" y="1029981"/>
            <a:ext cx="210410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dirty="0" smtClean="0"/>
              <a:t>ORPHANET : 870 </a:t>
            </a:r>
            <a:endParaRPr lang="fr-FR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9144000" cy="735546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100" dirty="0">
                <a:solidFill>
                  <a:schemeClr val="bg1"/>
                </a:solidFill>
                <a:latin typeface="Calibri" pitchFamily="34" charset="0"/>
              </a:rPr>
              <a:t>Diagnostic de précision et compréhension fine neuropsychologique</a:t>
            </a:r>
          </a:p>
        </p:txBody>
      </p:sp>
    </p:spTree>
    <p:extLst>
      <p:ext uri="{BB962C8B-B14F-4D97-AF65-F5344CB8AC3E}">
        <p14:creationId xmlns:p14="http://schemas.microsoft.com/office/powerpoint/2010/main" val="146071759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210" y="3394780"/>
            <a:ext cx="5157788" cy="222170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278" y="2308217"/>
            <a:ext cx="1144784" cy="128518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582" y="2309180"/>
            <a:ext cx="1147043" cy="128771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062255" y="1941989"/>
            <a:ext cx="1911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Délétion 7q11.23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5580112" y="1481670"/>
            <a:ext cx="210410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dirty="0" smtClean="0"/>
              <a:t>ORPHANET : 904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990973" y="1960567"/>
            <a:ext cx="1381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Trisomie 21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3350124" y="1500248"/>
            <a:ext cx="210410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dirty="0" smtClean="0"/>
              <a:t>ORPHANET : 870 </a:t>
            </a:r>
            <a:endParaRPr lang="fr-FR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746" y="29740"/>
            <a:ext cx="9144000" cy="735546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100" dirty="0">
                <a:solidFill>
                  <a:schemeClr val="bg1"/>
                </a:solidFill>
                <a:latin typeface="Calibri" pitchFamily="34" charset="0"/>
              </a:rPr>
              <a:t>Diagnostic de précision et compréhension fine neuropsychologique</a:t>
            </a:r>
          </a:p>
        </p:txBody>
      </p:sp>
    </p:spTree>
    <p:extLst>
      <p:ext uri="{BB962C8B-B14F-4D97-AF65-F5344CB8AC3E}">
        <p14:creationId xmlns:p14="http://schemas.microsoft.com/office/powerpoint/2010/main" val="2135941586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592" y="1826380"/>
            <a:ext cx="3372178" cy="417437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43" y="3270974"/>
            <a:ext cx="1144784" cy="128518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62740" y="2645427"/>
            <a:ext cx="1911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Délétion 7q11.23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466496" y="2276872"/>
            <a:ext cx="210410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dirty="0" smtClean="0"/>
              <a:t>ORPHANET : 904 </a:t>
            </a:r>
            <a:endParaRPr lang="fr-FR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433" y="0"/>
            <a:ext cx="9144000" cy="735546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100" dirty="0">
                <a:solidFill>
                  <a:schemeClr val="bg1"/>
                </a:solidFill>
                <a:latin typeface="Calibri" pitchFamily="34" charset="0"/>
              </a:rPr>
              <a:t>Diagnostic de précision et compréhension fine neuropsychologique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767754" y="4923693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12 ans et 11 mois</a:t>
            </a:r>
          </a:p>
          <a:p>
            <a:r>
              <a:rPr lang="fr-FR" dirty="0" smtClean="0"/>
              <a:t>Après rééducation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4714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0" y="1447800"/>
            <a:ext cx="5715000" cy="3581400"/>
          </a:xfrm>
          <a:gradFill rotWithShape="0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extLst>
            <a:ext uri="{91240B29-F687-4F45-9708-019B960494DF}">
              <a14:hiddenLine xmlns:a14="http://schemas.microsoft.com/office/drawing/2010/main" w="2857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altLang="fr-FR" sz="3200" smtClean="0">
                <a:solidFill>
                  <a:schemeClr val="tx1"/>
                </a:solidFill>
              </a:rPr>
              <a:t>Différences procaryote-eucaryote </a:t>
            </a:r>
            <a:br>
              <a:rPr lang="fr-FR" altLang="fr-FR" sz="3200" smtClean="0">
                <a:solidFill>
                  <a:schemeClr val="tx1"/>
                </a:solidFill>
              </a:rPr>
            </a:br>
            <a:endParaRPr lang="fr-FR" altLang="fr-FR" sz="3200" smtClean="0">
              <a:solidFill>
                <a:schemeClr val="tx1"/>
              </a:solidFill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098675" y="5178425"/>
            <a:ext cx="48895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Professeur David Geneviève, PU-PH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Génétique Médicale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Centre de Référence Anomalies du Développement</a:t>
            </a:r>
          </a:p>
        </p:txBody>
      </p:sp>
      <p:pic>
        <p:nvPicPr>
          <p:cNvPr id="4100" name="Picture 4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0"/>
            <a:ext cx="10763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logo CHRU 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23559" name="Rectangle 3"/>
            <p:cNvSpPr>
              <a:spLocks noChangeArrowheads="1"/>
            </p:cNvSpPr>
            <p:nvPr/>
          </p:nvSpPr>
          <p:spPr bwMode="auto">
            <a:xfrm>
              <a:off x="1248" y="0"/>
              <a:ext cx="4032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 dirty="0">
                  <a:latin typeface="Times New Roman" panose="02020603050405020304" pitchFamily="18" charset="0"/>
                </a:rPr>
                <a:t>Conséquences des </a:t>
              </a:r>
              <a:r>
                <a:rPr lang="fr-FR" altLang="fr-FR" sz="2800" dirty="0" smtClean="0">
                  <a:latin typeface="Times New Roman" panose="02020603050405020304" pitchFamily="18" charset="0"/>
                </a:rPr>
                <a:t>variants </a:t>
              </a:r>
              <a:endParaRPr lang="fr-FR" altLang="fr-FR" sz="2800" dirty="0"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 dirty="0">
                  <a:latin typeface="Times New Roman" panose="02020603050405020304" pitchFamily="18" charset="0"/>
                </a:rPr>
                <a:t>chromosomiques (2)</a:t>
              </a:r>
            </a:p>
          </p:txBody>
        </p:sp>
        <p:pic>
          <p:nvPicPr>
            <p:cNvPr id="23560" name="Picture 4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1" name="Picture 5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55" name="Group 6"/>
          <p:cNvGrpSpPr>
            <a:grpSpLocks/>
          </p:cNvGrpSpPr>
          <p:nvPr/>
        </p:nvGrpSpPr>
        <p:grpSpPr bwMode="auto">
          <a:xfrm>
            <a:off x="4940300" y="1143000"/>
            <a:ext cx="4203700" cy="4940300"/>
            <a:chOff x="3112" y="720"/>
            <a:chExt cx="2648" cy="3112"/>
          </a:xfrm>
        </p:grpSpPr>
        <p:pic>
          <p:nvPicPr>
            <p:cNvPr id="23557" name="Picture 7" descr="turnerphot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" y="720"/>
              <a:ext cx="2648" cy="3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8" name="Rectangle 8"/>
            <p:cNvSpPr>
              <a:spLocks noChangeArrowheads="1"/>
            </p:cNvSpPr>
            <p:nvPr/>
          </p:nvSpPr>
          <p:spPr bwMode="auto">
            <a:xfrm>
              <a:off x="5136" y="2160"/>
              <a:ext cx="144" cy="1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pic>
        <p:nvPicPr>
          <p:cNvPr id="23556" name="Picture 9" descr="45XAK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44450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36" y="1711759"/>
            <a:ext cx="8415062" cy="414749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12" y="-31080"/>
            <a:ext cx="9144000" cy="735546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100" dirty="0">
                <a:solidFill>
                  <a:schemeClr val="bg1"/>
                </a:solidFill>
                <a:latin typeface="Calibri" pitchFamily="34" charset="0"/>
              </a:rPr>
              <a:t>Diagnostic de précision et compréhension fine neuropsychologique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681" y="4585189"/>
            <a:ext cx="820250" cy="92084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341734" y="1742723"/>
            <a:ext cx="1381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Trisomie 21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7148418" y="1369387"/>
            <a:ext cx="210410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dirty="0" smtClean="0"/>
              <a:t>ORPHANET : 870 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149" y="1850260"/>
            <a:ext cx="818230" cy="91857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674687" y="1808401"/>
            <a:ext cx="1911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Délétion 7q11.23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4482199" y="1334418"/>
            <a:ext cx="210410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dirty="0" smtClean="0"/>
              <a:t>ORPHANET : 904 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42" y="2914377"/>
            <a:ext cx="3346524" cy="220662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5867258"/>
            <a:ext cx="3177912" cy="82448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6512" y="6165304"/>
            <a:ext cx="1895475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2400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ChangeArrowheads="1"/>
          </p:cNvSpPr>
          <p:nvPr/>
        </p:nvSpPr>
        <p:spPr bwMode="auto">
          <a:xfrm>
            <a:off x="25107" y="-19652"/>
            <a:ext cx="9144000" cy="735807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1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Conclusions</a:t>
            </a:r>
            <a:endParaRPr lang="fr-FR" altLang="fr-FR" sz="21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6323" name="Espace réservé du contenu 3"/>
          <p:cNvSpPr>
            <a:spLocks noGrp="1"/>
          </p:cNvSpPr>
          <p:nvPr>
            <p:ph idx="1"/>
          </p:nvPr>
        </p:nvSpPr>
        <p:spPr>
          <a:xfrm>
            <a:off x="251520" y="680442"/>
            <a:ext cx="7217981" cy="3671888"/>
          </a:xfrm>
        </p:spPr>
        <p:txBody>
          <a:bodyPr/>
          <a:lstStyle/>
          <a:p>
            <a:r>
              <a:rPr lang="fr-FR" altLang="fr-FR" dirty="0" smtClean="0"/>
              <a:t>La stratification (diagnostic de précision) apporte des connaissances 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24158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25" y="2780928"/>
            <a:ext cx="8574233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3045792" y="908720"/>
            <a:ext cx="3241675" cy="792162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 questions ?</a:t>
            </a:r>
            <a:endParaRPr lang="fr-FR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084" name="ZoneTexte 8"/>
          <p:cNvSpPr txBox="1">
            <a:spLocks noChangeArrowheads="1"/>
          </p:cNvSpPr>
          <p:nvPr/>
        </p:nvSpPr>
        <p:spPr bwMode="auto">
          <a:xfrm>
            <a:off x="1773707" y="1700808"/>
            <a:ext cx="566186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3200" dirty="0" smtClean="0">
                <a:latin typeface="Calibri" pitchFamily="34" charset="0"/>
              </a:rPr>
              <a:t>Pr David GENEVIEVE</a:t>
            </a:r>
            <a:endParaRPr lang="fr-FR" altLang="fr-FR" sz="3200" dirty="0">
              <a:latin typeface="Calibri" pitchFamily="34" charset="0"/>
            </a:endParaRPr>
          </a:p>
          <a:p>
            <a:pPr algn="ctr"/>
            <a:r>
              <a:rPr lang="fr-FR" altLang="fr-FR" sz="3200" dirty="0" smtClean="0">
                <a:latin typeface="Calibri" pitchFamily="34" charset="0"/>
                <a:hlinkClick r:id="rId4"/>
              </a:rPr>
              <a:t>d-genevieve@chu-montpellier.fr</a:t>
            </a:r>
            <a:r>
              <a:rPr lang="fr-FR" altLang="fr-FR" sz="3200" dirty="0" smtClean="0">
                <a:latin typeface="Calibri" pitchFamily="34" charset="0"/>
              </a:rPr>
              <a:t> </a:t>
            </a:r>
            <a:endParaRPr lang="fr-FR" altLang="fr-FR" sz="3200" dirty="0">
              <a:latin typeface="Calibri" pitchFamily="34" charset="0"/>
            </a:endParaRPr>
          </a:p>
          <a:p>
            <a:pPr algn="ctr"/>
            <a:endParaRPr lang="fr-FR" altLang="fr-FR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88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Organiser le génome dans le noyau</a:t>
            </a:r>
          </a:p>
          <a:p>
            <a:pPr eaLnBrk="1" hangingPunct="1"/>
            <a:r>
              <a:rPr lang="fr-FR" altLang="fr-FR" smtClean="0"/>
              <a:t>Mécanique cellulaire</a:t>
            </a:r>
          </a:p>
          <a:p>
            <a:pPr lvl="1" eaLnBrk="1" hangingPunct="1"/>
            <a:r>
              <a:rPr lang="fr-FR" altLang="fr-FR" smtClean="0"/>
              <a:t>Permettre la bonne transmission de l’information génétique d’une cellule mère à 2 cellules filles</a:t>
            </a:r>
          </a:p>
          <a:p>
            <a:pPr lvl="1" eaLnBrk="1" hangingPunct="1"/>
            <a:r>
              <a:rPr lang="fr-FR" altLang="fr-FR" smtClean="0"/>
              <a:t>Lors de la division cellulaire </a:t>
            </a:r>
          </a:p>
          <a:p>
            <a:pPr lvl="1" eaLnBrk="1" hangingPunct="1"/>
            <a:r>
              <a:rPr lang="fr-FR" altLang="fr-FR" smtClean="0"/>
              <a:t>Lors de la réplication</a:t>
            </a:r>
          </a:p>
          <a:p>
            <a:pPr lvl="1" eaLnBrk="1" hangingPunct="1"/>
            <a:endParaRPr lang="fr-FR" altLang="fr-FR" smtClean="0"/>
          </a:p>
        </p:txBody>
      </p:sp>
      <p:grpSp>
        <p:nvGrpSpPr>
          <p:cNvPr id="24579" name="Group 4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24580" name="Rectangle 5"/>
            <p:cNvSpPr>
              <a:spLocks noChangeArrowheads="1"/>
            </p:cNvSpPr>
            <p:nvPr/>
          </p:nvSpPr>
          <p:spPr bwMode="auto">
            <a:xfrm>
              <a:off x="864" y="0"/>
              <a:ext cx="4896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Les chromosomes : rôles</a:t>
              </a:r>
            </a:p>
          </p:txBody>
        </p:sp>
        <p:pic>
          <p:nvPicPr>
            <p:cNvPr id="24581" name="Picture 6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2" name="Picture 7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0" y="1447800"/>
            <a:ext cx="5715000" cy="3581400"/>
          </a:xfrm>
          <a:gradFill rotWithShape="0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extLst>
            <a:ext uri="{91240B29-F687-4F45-9708-019B960494DF}">
              <a14:hiddenLine xmlns:a14="http://schemas.microsoft.com/office/drawing/2010/main" w="2857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altLang="fr-FR" sz="3200" smtClean="0">
                <a:solidFill>
                  <a:schemeClr val="tx1"/>
                </a:solidFill>
              </a:rPr>
              <a:t>La mitose</a:t>
            </a:r>
            <a:br>
              <a:rPr lang="fr-FR" altLang="fr-FR" sz="3200" smtClean="0">
                <a:solidFill>
                  <a:schemeClr val="tx1"/>
                </a:solidFill>
              </a:rPr>
            </a:br>
            <a:endParaRPr lang="fr-FR" altLang="fr-FR" sz="3200" smtClean="0">
              <a:solidFill>
                <a:schemeClr val="tx1"/>
              </a:solidFill>
            </a:endParaRPr>
          </a:p>
        </p:txBody>
      </p:sp>
      <p:pic>
        <p:nvPicPr>
          <p:cNvPr id="25603" name="Picture 4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0"/>
            <a:ext cx="10763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 descr="logo CHRU 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1524000"/>
            <a:ext cx="7772400" cy="4572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smtClean="0"/>
              <a:t>Durée 1 à 3 heures</a:t>
            </a:r>
          </a:p>
          <a:p>
            <a:pPr eaLnBrk="1" hangingPunct="1">
              <a:buFontTx/>
              <a:buNone/>
            </a:pPr>
            <a:r>
              <a:rPr lang="fr-FR" altLang="fr-FR" smtClean="0"/>
              <a:t>4 stades:</a:t>
            </a:r>
          </a:p>
          <a:p>
            <a:pPr eaLnBrk="1" hangingPunct="1"/>
            <a:endParaRPr lang="fr-FR" altLang="fr-FR" smtClean="0"/>
          </a:p>
          <a:p>
            <a:pPr eaLnBrk="1" hangingPunct="1"/>
            <a:r>
              <a:rPr lang="fr-FR" altLang="fr-FR" smtClean="0"/>
              <a:t>Prophase</a:t>
            </a:r>
          </a:p>
          <a:p>
            <a:pPr eaLnBrk="1" hangingPunct="1"/>
            <a:r>
              <a:rPr lang="fr-FR" altLang="fr-FR" smtClean="0"/>
              <a:t>Métaphase</a:t>
            </a:r>
          </a:p>
          <a:p>
            <a:pPr eaLnBrk="1" hangingPunct="1"/>
            <a:r>
              <a:rPr lang="fr-FR" altLang="fr-FR" smtClean="0"/>
              <a:t>Anaphase</a:t>
            </a:r>
          </a:p>
          <a:p>
            <a:pPr eaLnBrk="1" hangingPunct="1"/>
            <a:r>
              <a:rPr lang="fr-FR" altLang="fr-FR" smtClean="0"/>
              <a:t>Télophase</a:t>
            </a:r>
          </a:p>
        </p:txBody>
      </p:sp>
      <p:pic>
        <p:nvPicPr>
          <p:cNvPr id="26627" name="Picture 3" descr="Prophase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9200"/>
            <a:ext cx="19050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Métaphase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971800"/>
            <a:ext cx="19050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anaphase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59300"/>
            <a:ext cx="19050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Telophase wiki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90800"/>
            <a:ext cx="22860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7010400" y="1371600"/>
            <a:ext cx="130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Prophase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7620000" y="4876800"/>
            <a:ext cx="1503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Métaphase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7162800" y="6172200"/>
            <a:ext cx="1385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Anaphase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3505200" y="5791200"/>
            <a:ext cx="1435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Télophase</a:t>
            </a:r>
          </a:p>
        </p:txBody>
      </p:sp>
      <p:grpSp>
        <p:nvGrpSpPr>
          <p:cNvPr id="26635" name="Group 11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26636" name="Rectangle 12"/>
            <p:cNvSpPr>
              <a:spLocks noChangeArrowheads="1"/>
            </p:cNvSpPr>
            <p:nvPr/>
          </p:nvSpPr>
          <p:spPr bwMode="auto">
            <a:xfrm>
              <a:off x="864" y="0"/>
              <a:ext cx="4896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Rôle des chromosomes : division cellulaire </a:t>
              </a:r>
            </a:p>
          </p:txBody>
        </p:sp>
        <p:pic>
          <p:nvPicPr>
            <p:cNvPr id="26637" name="Picture 13" descr="logo CHRU 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8" name="Picture 14" descr="logo genetiqu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ile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11238"/>
            <a:ext cx="9144000" cy="577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1" name="Group 3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27652" name="Rectangle 4"/>
            <p:cNvSpPr>
              <a:spLocks noChangeArrowheads="1"/>
            </p:cNvSpPr>
            <p:nvPr/>
          </p:nvSpPr>
          <p:spPr bwMode="auto">
            <a:xfrm>
              <a:off x="864" y="0"/>
              <a:ext cx="4896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Organisation du génome: </a:t>
              </a:r>
            </a:p>
            <a:p>
              <a:pPr algn="ctr" eaLnBrk="1" hangingPunct="1"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Cohésions des chromatides sœurs</a:t>
              </a:r>
            </a:p>
          </p:txBody>
        </p:sp>
        <p:pic>
          <p:nvPicPr>
            <p:cNvPr id="27653" name="Picture 5" descr="logo CHRU 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4" name="Picture 6" descr="logo genetiq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3025775"/>
            <a:ext cx="8229600" cy="1255713"/>
          </a:xfrm>
        </p:spPr>
        <p:txBody>
          <a:bodyPr/>
          <a:lstStyle/>
          <a:p>
            <a:pPr marL="0" indent="288925" eaLnBrk="1" hangingPunct="1">
              <a:buFontTx/>
              <a:buNone/>
            </a:pPr>
            <a:r>
              <a:rPr lang="fr-FR" altLang="fr-FR" sz="2800" smtClean="0"/>
              <a:t>Le complexe cohésine est présent tout au long du cycle cellulaire</a:t>
            </a:r>
            <a:endParaRPr lang="fr-FR" altLang="fr-FR" smtClean="0"/>
          </a:p>
        </p:txBody>
      </p:sp>
      <p:pic>
        <p:nvPicPr>
          <p:cNvPr id="28675" name="Picture 3" descr="cohésine et cycle cellula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8534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049463" y="6324600"/>
            <a:ext cx="5043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b="1" i="1">
                <a:solidFill>
                  <a:srgbClr val="FF6D30"/>
                </a:solidFill>
                <a:cs typeface="Arial" panose="020B0604020202020204" pitchFamily="34" charset="0"/>
              </a:rPr>
              <a:t>PLoS Biol. </a:t>
            </a:r>
            <a:r>
              <a:rPr lang="fr-FR" altLang="fr-FR" sz="2400" b="1">
                <a:solidFill>
                  <a:srgbClr val="FF6D30"/>
                </a:solidFill>
                <a:cs typeface="Arial" panose="020B0604020202020204" pitchFamily="34" charset="0"/>
              </a:rPr>
              <a:t>2005 March; 3(3): e94. </a:t>
            </a:r>
          </a:p>
        </p:txBody>
      </p:sp>
      <p:pic>
        <p:nvPicPr>
          <p:cNvPr id="28677" name="Picture 5" descr="localisation des complexes cohésines sur les chromoso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590800"/>
            <a:ext cx="5080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304800" y="1371600"/>
            <a:ext cx="8610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/>
          <a:lstStyle>
            <a:lvl1pPr indent="2889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fr-FR" altLang="fr-FR" sz="2800">
                <a:latin typeface="Times" panose="02020603050405020304" pitchFamily="18" charset="0"/>
              </a:rPr>
              <a:t>Le complexe cohésine est localisé sur tout le chromosome mais condensé dans la région centromérique</a:t>
            </a:r>
            <a:endParaRPr lang="fr-FR" altLang="fr-FR">
              <a:latin typeface="Times" panose="02020603050405020304" pitchFamily="18" charset="0"/>
            </a:endParaRPr>
          </a:p>
        </p:txBody>
      </p:sp>
      <p:grpSp>
        <p:nvGrpSpPr>
          <p:cNvPr id="28679" name="Group 7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28680" name="Rectangle 8"/>
            <p:cNvSpPr>
              <a:spLocks noChangeArrowheads="1"/>
            </p:cNvSpPr>
            <p:nvPr/>
          </p:nvSpPr>
          <p:spPr bwMode="auto">
            <a:xfrm>
              <a:off x="864" y="0"/>
              <a:ext cx="4896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Organisation du génome: </a:t>
              </a:r>
            </a:p>
            <a:p>
              <a:pPr algn="ctr" eaLnBrk="1" hangingPunct="1"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Complexes cohésines (2)</a:t>
              </a:r>
            </a:p>
          </p:txBody>
        </p:sp>
        <p:pic>
          <p:nvPicPr>
            <p:cNvPr id="28681" name="Picture 9" descr="logo CHRU 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2" name="Picture 10" descr="logo genetiqu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1143000"/>
            <a:ext cx="7772400" cy="1600200"/>
          </a:xfrm>
        </p:spPr>
        <p:txBody>
          <a:bodyPr/>
          <a:lstStyle/>
          <a:p>
            <a:pPr eaLnBrk="1" hangingPunct="1"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mtClean="0"/>
              <a:t>Cornelia de Lange</a:t>
            </a:r>
          </a:p>
          <a:p>
            <a:pPr eaLnBrk="1" hangingPunct="1"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mtClean="0"/>
              <a:t>Mutations dans le gène NIPBL et Smc1A</a:t>
            </a:r>
          </a:p>
        </p:txBody>
      </p:sp>
      <p:pic>
        <p:nvPicPr>
          <p:cNvPr id="29699" name="Picture 3" descr="Cornelia del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194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Schéma cohesine et NIP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84488"/>
            <a:ext cx="3886200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1" name="Group 5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29702" name="Rectangle 6"/>
            <p:cNvSpPr>
              <a:spLocks noChangeArrowheads="1"/>
            </p:cNvSpPr>
            <p:nvPr/>
          </p:nvSpPr>
          <p:spPr bwMode="auto">
            <a:xfrm>
              <a:off x="864" y="0"/>
              <a:ext cx="4896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Organisation du génome: </a:t>
              </a:r>
            </a:p>
            <a:p>
              <a:pPr algn="ctr" eaLnBrk="1" hangingPunct="1"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Complexes cohésines (5)</a:t>
              </a:r>
            </a:p>
          </p:txBody>
        </p:sp>
        <p:pic>
          <p:nvPicPr>
            <p:cNvPr id="29703" name="Picture 7" descr="logo CHRU 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Picture 8" descr="logo genetiqu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0" y="1447800"/>
            <a:ext cx="5715000" cy="3581400"/>
          </a:xfrm>
          <a:gradFill rotWithShape="0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extLst>
            <a:ext uri="{91240B29-F687-4F45-9708-019B960494DF}">
              <a14:hiddenLine xmlns:a14="http://schemas.microsoft.com/office/drawing/2010/main" w="2857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altLang="fr-FR" sz="3200" smtClean="0">
                <a:solidFill>
                  <a:schemeClr val="tx1"/>
                </a:solidFill>
              </a:rPr>
              <a:t>La méiose</a:t>
            </a:r>
          </a:p>
        </p:txBody>
      </p:sp>
      <p:pic>
        <p:nvPicPr>
          <p:cNvPr id="30723" name="Picture 4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0"/>
            <a:ext cx="10763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 descr="logo CHRU 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ile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11238"/>
            <a:ext cx="9144000" cy="577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47" name="Group 3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31748" name="Rectangle 4"/>
            <p:cNvSpPr>
              <a:spLocks noChangeArrowheads="1"/>
            </p:cNvSpPr>
            <p:nvPr/>
          </p:nvSpPr>
          <p:spPr bwMode="auto">
            <a:xfrm>
              <a:off x="864" y="0"/>
              <a:ext cx="4896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Organisation du génome: </a:t>
              </a:r>
            </a:p>
            <a:p>
              <a:pPr algn="ctr" eaLnBrk="1" hangingPunct="1"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Appariement des chromosomes</a:t>
              </a:r>
            </a:p>
          </p:txBody>
        </p:sp>
        <p:pic>
          <p:nvPicPr>
            <p:cNvPr id="31749" name="Picture 5" descr="logo CHRU 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0" name="Picture 6" descr="logo genetiq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ile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11238"/>
            <a:ext cx="9144000" cy="577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1" name="Group 3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32773" name="Rectangle 4"/>
            <p:cNvSpPr>
              <a:spLocks noChangeArrowheads="1"/>
            </p:cNvSpPr>
            <p:nvPr/>
          </p:nvSpPr>
          <p:spPr bwMode="auto">
            <a:xfrm>
              <a:off x="864" y="0"/>
              <a:ext cx="4896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Organisation du génome: </a:t>
              </a:r>
            </a:p>
            <a:p>
              <a:pPr algn="ctr" eaLnBrk="1" hangingPunct="1"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Appariement des chromosomes</a:t>
              </a:r>
            </a:p>
          </p:txBody>
        </p:sp>
        <p:pic>
          <p:nvPicPr>
            <p:cNvPr id="32774" name="Picture 5" descr="logo CHRU 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5" name="Picture 6" descr="logo genetiq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Ellipse 1"/>
          <p:cNvSpPr/>
          <p:nvPr/>
        </p:nvSpPr>
        <p:spPr>
          <a:xfrm>
            <a:off x="1258888" y="5300663"/>
            <a:ext cx="4176712" cy="7207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hylogénie pro et eucaryo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3"/>
          <a:stretch>
            <a:fillRect/>
          </a:stretch>
        </p:blipFill>
        <p:spPr bwMode="auto">
          <a:xfrm>
            <a:off x="1028700" y="1828800"/>
            <a:ext cx="7086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528"/>
          </a:xfrm>
        </p:grpSpPr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1248" y="0"/>
              <a:ext cx="4032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3600">
                  <a:latin typeface="Times New Roman" panose="02020603050405020304" pitchFamily="18" charset="0"/>
                </a:rPr>
                <a:t>Relation procaryote et eucaryote</a:t>
              </a:r>
            </a:p>
          </p:txBody>
        </p:sp>
        <p:pic>
          <p:nvPicPr>
            <p:cNvPr id="5125" name="Picture 5" descr="logo CHRU 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51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6" name="Picture 6" descr="logo genetiq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33800" name="Rectangle 3"/>
            <p:cNvSpPr>
              <a:spLocks noChangeArrowheads="1"/>
            </p:cNvSpPr>
            <p:nvPr/>
          </p:nvSpPr>
          <p:spPr bwMode="auto">
            <a:xfrm>
              <a:off x="864" y="0"/>
              <a:ext cx="4896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Pathologie des régions sous télomériques</a:t>
              </a:r>
            </a:p>
          </p:txBody>
        </p:sp>
        <p:pic>
          <p:nvPicPr>
            <p:cNvPr id="33801" name="Picture 4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2" name="Picture 5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795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pPr eaLnBrk="1" hangingPunct="1"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mtClean="0"/>
              <a:t>Responsable de déficit intellectuel (DI) syndromiques (3% des DI modérés à sévères)</a:t>
            </a:r>
          </a:p>
          <a:p>
            <a:pPr eaLnBrk="1" hangingPunct="1"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mtClean="0"/>
              <a:t>Délétion 1p36, 9q34, 22qter, etc…</a:t>
            </a:r>
          </a:p>
        </p:txBody>
      </p:sp>
      <p:pic>
        <p:nvPicPr>
          <p:cNvPr id="33796" name="Picture 7" descr="MASSON Lola 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t="7936" r="9525"/>
          <a:stretch>
            <a:fillRect/>
          </a:stretch>
        </p:blipFill>
        <p:spPr bwMode="auto">
          <a:xfrm>
            <a:off x="381000" y="4343400"/>
            <a:ext cx="2438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1981200" y="4343400"/>
            <a:ext cx="762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33798" name="Picture 9" descr="SOUID Wissim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4191000"/>
            <a:ext cx="18859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0" descr="MASGNAUX Chloé 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91000"/>
            <a:ext cx="1828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73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34907" name="Rectangle 74"/>
            <p:cNvSpPr>
              <a:spLocks noChangeArrowheads="1"/>
            </p:cNvSpPr>
            <p:nvPr/>
          </p:nvSpPr>
          <p:spPr bwMode="auto">
            <a:xfrm>
              <a:off x="864" y="0"/>
              <a:ext cx="4896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Organisation du génome: </a:t>
              </a:r>
            </a:p>
            <a:p>
              <a:pPr algn="ctr" eaLnBrk="1" hangingPunct="1"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mésappariement des chromosomes</a:t>
              </a:r>
            </a:p>
          </p:txBody>
        </p:sp>
        <p:pic>
          <p:nvPicPr>
            <p:cNvPr id="34908" name="Picture 75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909" name="Picture 76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19" name="Rectangle 77"/>
          <p:cNvSpPr>
            <a:spLocks noChangeArrowheads="1"/>
          </p:cNvSpPr>
          <p:nvPr/>
        </p:nvSpPr>
        <p:spPr bwMode="auto">
          <a:xfrm>
            <a:off x="304800" y="1125538"/>
            <a:ext cx="7772400" cy="127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z="2400">
                <a:latin typeface="Calibri" panose="020F0502020204030204" pitchFamily="34" charset="0"/>
              </a:rPr>
              <a:t>Syndromes microdélétionnels</a:t>
            </a:r>
          </a:p>
          <a:p>
            <a:pPr lvl="1" eaLnBrk="1" hangingPunct="1">
              <a:lnSpc>
                <a:spcPct val="90000"/>
              </a:lnSpc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z="2000">
                <a:latin typeface="Calibri" panose="020F0502020204030204" pitchFamily="34" charset="0"/>
              </a:rPr>
              <a:t>Tout confondu 1/3000 individus</a:t>
            </a:r>
          </a:p>
          <a:p>
            <a:pPr lvl="1" eaLnBrk="1" hangingPunct="1">
              <a:lnSpc>
                <a:spcPct val="90000"/>
              </a:lnSpc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z="2000">
                <a:latin typeface="Calibri" panose="020F0502020204030204" pitchFamily="34" charset="0"/>
              </a:rPr>
              <a:t>Syndromes génétique microdélétion 22q11.2, williams, etc…</a:t>
            </a:r>
          </a:p>
        </p:txBody>
      </p:sp>
      <p:grpSp>
        <p:nvGrpSpPr>
          <p:cNvPr id="34820" name="Group 94"/>
          <p:cNvGrpSpPr>
            <a:grpSpLocks/>
          </p:cNvGrpSpPr>
          <p:nvPr/>
        </p:nvGrpSpPr>
        <p:grpSpPr bwMode="auto">
          <a:xfrm>
            <a:off x="1054100" y="4292600"/>
            <a:ext cx="7653338" cy="2503488"/>
            <a:chOff x="664" y="2237"/>
            <a:chExt cx="4821" cy="2044"/>
          </a:xfrm>
        </p:grpSpPr>
        <p:grpSp>
          <p:nvGrpSpPr>
            <p:cNvPr id="34832" name="Group 79"/>
            <p:cNvGrpSpPr>
              <a:grpSpLocks/>
            </p:cNvGrpSpPr>
            <p:nvPr/>
          </p:nvGrpSpPr>
          <p:grpSpPr bwMode="auto">
            <a:xfrm rot="5400000">
              <a:off x="964" y="3095"/>
              <a:ext cx="1823" cy="517"/>
              <a:chOff x="975" y="3303"/>
              <a:chExt cx="1823" cy="517"/>
            </a:xfrm>
          </p:grpSpPr>
          <p:sp>
            <p:nvSpPr>
              <p:cNvPr id="34891" name="Oval 4"/>
              <p:cNvSpPr>
                <a:spLocks noChangeAspect="1" noChangeArrowheads="1"/>
              </p:cNvSpPr>
              <p:nvPr/>
            </p:nvSpPr>
            <p:spPr bwMode="auto">
              <a:xfrm>
                <a:off x="975" y="3575"/>
                <a:ext cx="1823" cy="245"/>
              </a:xfrm>
              <a:prstGeom prst="ellipse">
                <a:avLst/>
              </a:prstGeom>
              <a:solidFill>
                <a:srgbClr val="DDDDDD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  <p:sp>
            <p:nvSpPr>
              <p:cNvPr id="34892" name="Oval 5"/>
              <p:cNvSpPr>
                <a:spLocks noChangeAspect="1" noChangeArrowheads="1"/>
              </p:cNvSpPr>
              <p:nvPr/>
            </p:nvSpPr>
            <p:spPr bwMode="auto">
              <a:xfrm>
                <a:off x="975" y="3303"/>
                <a:ext cx="1823" cy="245"/>
              </a:xfrm>
              <a:prstGeom prst="ellipse">
                <a:avLst/>
              </a:prstGeom>
              <a:solidFill>
                <a:srgbClr val="DDDDDD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  <p:sp>
            <p:nvSpPr>
              <p:cNvPr id="34893" name="Line 17"/>
              <p:cNvSpPr>
                <a:spLocks noChangeAspect="1" noChangeShapeType="1"/>
              </p:cNvSpPr>
              <p:nvPr/>
            </p:nvSpPr>
            <p:spPr bwMode="auto">
              <a:xfrm>
                <a:off x="1067" y="3686"/>
                <a:ext cx="16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94" name="Line 18"/>
              <p:cNvSpPr>
                <a:spLocks noChangeAspect="1" noChangeShapeType="1"/>
              </p:cNvSpPr>
              <p:nvPr/>
            </p:nvSpPr>
            <p:spPr bwMode="auto">
              <a:xfrm>
                <a:off x="1067" y="3434"/>
                <a:ext cx="16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95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1395" y="3393"/>
                <a:ext cx="124" cy="8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A</a:t>
                </a:r>
              </a:p>
            </p:txBody>
          </p:sp>
          <p:sp>
            <p:nvSpPr>
              <p:cNvPr id="34896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1873" y="3646"/>
                <a:ext cx="124" cy="82"/>
              </a:xfrm>
              <a:prstGeom prst="rect">
                <a:avLst/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C</a:t>
                </a:r>
              </a:p>
            </p:txBody>
          </p:sp>
          <p:sp>
            <p:nvSpPr>
              <p:cNvPr id="34897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1395" y="3646"/>
                <a:ext cx="124" cy="82"/>
              </a:xfrm>
              <a:prstGeom prst="rect">
                <a:avLst/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A</a:t>
                </a:r>
              </a:p>
            </p:txBody>
          </p:sp>
          <p:sp>
            <p:nvSpPr>
              <p:cNvPr id="34898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1642" y="3393"/>
                <a:ext cx="71" cy="8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B</a:t>
                </a:r>
              </a:p>
            </p:txBody>
          </p:sp>
          <p:sp>
            <p:nvSpPr>
              <p:cNvPr id="34899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1642" y="3646"/>
                <a:ext cx="71" cy="82"/>
              </a:xfrm>
              <a:prstGeom prst="rect">
                <a:avLst/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B</a:t>
                </a:r>
              </a:p>
            </p:txBody>
          </p:sp>
          <p:sp>
            <p:nvSpPr>
              <p:cNvPr id="34900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873" y="3393"/>
                <a:ext cx="124" cy="8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C</a:t>
                </a:r>
              </a:p>
            </p:txBody>
          </p:sp>
          <p:sp>
            <p:nvSpPr>
              <p:cNvPr id="34901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2280" y="3646"/>
                <a:ext cx="71" cy="8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fr-FR" altLang="fr-FR" sz="1000" b="1">
                  <a:latin typeface="Calibri" panose="020F0502020204030204" pitchFamily="34" charset="0"/>
                </a:endParaRPr>
              </a:p>
            </p:txBody>
          </p:sp>
          <p:sp>
            <p:nvSpPr>
              <p:cNvPr id="34902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2210" y="3646"/>
                <a:ext cx="70" cy="82"/>
              </a:xfrm>
              <a:prstGeom prst="rect">
                <a:avLst/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fr-FR" altLang="fr-FR" sz="1000" b="1">
                  <a:latin typeface="Calibri" panose="020F0502020204030204" pitchFamily="34" charset="0"/>
                </a:endParaRPr>
              </a:p>
            </p:txBody>
          </p:sp>
          <p:sp>
            <p:nvSpPr>
              <p:cNvPr id="34903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280" y="3393"/>
                <a:ext cx="71" cy="82"/>
              </a:xfrm>
              <a:prstGeom prst="rect">
                <a:avLst/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fr-FR" altLang="fr-FR" sz="1000" b="1">
                  <a:latin typeface="Calibri" panose="020F0502020204030204" pitchFamily="34" charset="0"/>
                </a:endParaRPr>
              </a:p>
            </p:txBody>
          </p:sp>
          <p:sp>
            <p:nvSpPr>
              <p:cNvPr id="34904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2210" y="3393"/>
                <a:ext cx="70" cy="8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fr-FR" altLang="fr-FR" sz="1000" b="1">
                  <a:latin typeface="Calibri" panose="020F0502020204030204" pitchFamily="34" charset="0"/>
                </a:endParaRPr>
              </a:p>
            </p:txBody>
          </p:sp>
          <p:sp>
            <p:nvSpPr>
              <p:cNvPr id="34905" name="Text Box 29"/>
              <p:cNvSpPr txBox="1">
                <a:spLocks noChangeAspect="1" noChangeArrowheads="1"/>
              </p:cNvSpPr>
              <p:nvPr/>
            </p:nvSpPr>
            <p:spPr bwMode="auto">
              <a:xfrm>
                <a:off x="2196" y="3359"/>
                <a:ext cx="215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66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D</a:t>
                </a:r>
              </a:p>
            </p:txBody>
          </p:sp>
          <p:sp>
            <p:nvSpPr>
              <p:cNvPr id="34906" name="Text Box 30"/>
              <p:cNvSpPr txBox="1">
                <a:spLocks noChangeAspect="1" noChangeArrowheads="1"/>
              </p:cNvSpPr>
              <p:nvPr/>
            </p:nvSpPr>
            <p:spPr bwMode="auto">
              <a:xfrm>
                <a:off x="2199" y="3614"/>
                <a:ext cx="215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66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D</a:t>
                </a:r>
              </a:p>
            </p:txBody>
          </p:sp>
        </p:grpSp>
        <p:sp>
          <p:nvSpPr>
            <p:cNvPr id="34833" name="Line 33"/>
            <p:cNvSpPr>
              <a:spLocks noChangeAspect="1" noChangeShapeType="1"/>
            </p:cNvSpPr>
            <p:nvPr/>
          </p:nvSpPr>
          <p:spPr bwMode="auto">
            <a:xfrm rot="16200000" flipH="1">
              <a:off x="1371" y="3186"/>
              <a:ext cx="0" cy="22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834" name="Text Box 34"/>
            <p:cNvSpPr txBox="1">
              <a:spLocks noChangeAspect="1" noChangeArrowheads="1"/>
            </p:cNvSpPr>
            <p:nvPr/>
          </p:nvSpPr>
          <p:spPr bwMode="auto">
            <a:xfrm>
              <a:off x="1163" y="3893"/>
              <a:ext cx="396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000" b="1">
                  <a:latin typeface="Calibri" panose="020F0502020204030204" pitchFamily="34" charset="0"/>
                </a:rPr>
                <a:t>Chiasma</a:t>
              </a:r>
            </a:p>
          </p:txBody>
        </p:sp>
        <p:sp>
          <p:nvSpPr>
            <p:cNvPr id="34835" name="Text Box 35"/>
            <p:cNvSpPr txBox="1">
              <a:spLocks noChangeAspect="1" noChangeArrowheads="1"/>
            </p:cNvSpPr>
            <p:nvPr/>
          </p:nvSpPr>
          <p:spPr bwMode="auto">
            <a:xfrm>
              <a:off x="664" y="2304"/>
              <a:ext cx="809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000" b="1">
                  <a:latin typeface="Calibri" panose="020F0502020204030204" pitchFamily="34" charset="0"/>
                </a:rPr>
                <a:t>Appariement normal</a:t>
              </a:r>
            </a:p>
          </p:txBody>
        </p:sp>
        <p:sp>
          <p:nvSpPr>
            <p:cNvPr id="34836" name="Text Box 36"/>
            <p:cNvSpPr txBox="1">
              <a:spLocks noChangeAspect="1" noChangeArrowheads="1"/>
            </p:cNvSpPr>
            <p:nvPr/>
          </p:nvSpPr>
          <p:spPr bwMode="auto">
            <a:xfrm>
              <a:off x="1617" y="2304"/>
              <a:ext cx="739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000" b="1">
                  <a:latin typeface="Calibri" panose="020F0502020204030204" pitchFamily="34" charset="0"/>
                </a:rPr>
                <a:t>Gamètes normales</a:t>
              </a:r>
            </a:p>
          </p:txBody>
        </p:sp>
        <p:grpSp>
          <p:nvGrpSpPr>
            <p:cNvPr id="34837" name="Group 81"/>
            <p:cNvGrpSpPr>
              <a:grpSpLocks/>
            </p:cNvGrpSpPr>
            <p:nvPr/>
          </p:nvGrpSpPr>
          <p:grpSpPr bwMode="auto">
            <a:xfrm rot="5400000">
              <a:off x="3339" y="3243"/>
              <a:ext cx="1824" cy="252"/>
              <a:chOff x="3732" y="3322"/>
              <a:chExt cx="1824" cy="252"/>
            </a:xfrm>
          </p:grpSpPr>
          <p:sp>
            <p:nvSpPr>
              <p:cNvPr id="34885" name="Oval 38"/>
              <p:cNvSpPr>
                <a:spLocks noChangeAspect="1" noChangeArrowheads="1"/>
              </p:cNvSpPr>
              <p:nvPr/>
            </p:nvSpPr>
            <p:spPr bwMode="auto">
              <a:xfrm>
                <a:off x="3732" y="3322"/>
                <a:ext cx="1824" cy="244"/>
              </a:xfrm>
              <a:prstGeom prst="ellipse">
                <a:avLst/>
              </a:prstGeom>
              <a:solidFill>
                <a:srgbClr val="DDDDDD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  <p:sp>
            <p:nvSpPr>
              <p:cNvPr id="34886" name="Line 50"/>
              <p:cNvSpPr>
                <a:spLocks noChangeAspect="1" noChangeShapeType="1"/>
              </p:cNvSpPr>
              <p:nvPr/>
            </p:nvSpPr>
            <p:spPr bwMode="auto">
              <a:xfrm>
                <a:off x="3814" y="3467"/>
                <a:ext cx="16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87" name="Rectangle 51"/>
              <p:cNvSpPr>
                <a:spLocks noChangeAspect="1" noChangeArrowheads="1"/>
              </p:cNvSpPr>
              <p:nvPr/>
            </p:nvSpPr>
            <p:spPr bwMode="auto">
              <a:xfrm>
                <a:off x="4566" y="3427"/>
                <a:ext cx="143" cy="82"/>
              </a:xfrm>
              <a:prstGeom prst="rect">
                <a:avLst/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fr-FR" altLang="fr-FR" sz="1000" b="1">
                  <a:latin typeface="Calibri" panose="020F0502020204030204" pitchFamily="34" charset="0"/>
                </a:endParaRPr>
              </a:p>
            </p:txBody>
          </p:sp>
          <p:sp>
            <p:nvSpPr>
              <p:cNvPr id="34888" name="Rectangle 52"/>
              <p:cNvSpPr>
                <a:spLocks noChangeAspect="1" noChangeArrowheads="1"/>
              </p:cNvSpPr>
              <p:nvPr/>
            </p:nvSpPr>
            <p:spPr bwMode="auto">
              <a:xfrm>
                <a:off x="4637" y="3427"/>
                <a:ext cx="72" cy="81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fr-FR" altLang="fr-FR" sz="1000" b="1">
                  <a:latin typeface="Calibri" panose="020F0502020204030204" pitchFamily="34" charset="0"/>
                </a:endParaRPr>
              </a:p>
            </p:txBody>
          </p:sp>
          <p:sp>
            <p:nvSpPr>
              <p:cNvPr id="34889" name="Text Box 53"/>
              <p:cNvSpPr txBox="1">
                <a:spLocks noChangeAspect="1" noChangeArrowheads="1"/>
              </p:cNvSpPr>
              <p:nvPr/>
            </p:nvSpPr>
            <p:spPr bwMode="auto">
              <a:xfrm>
                <a:off x="4544" y="3420"/>
                <a:ext cx="11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A</a:t>
                </a:r>
              </a:p>
            </p:txBody>
          </p:sp>
          <p:sp>
            <p:nvSpPr>
              <p:cNvPr id="34890" name="Text Box 54"/>
              <p:cNvSpPr txBox="1">
                <a:spLocks noChangeAspect="1" noChangeArrowheads="1"/>
              </p:cNvSpPr>
              <p:nvPr/>
            </p:nvSpPr>
            <p:spPr bwMode="auto">
              <a:xfrm>
                <a:off x="4553" y="3395"/>
                <a:ext cx="215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D</a:t>
                </a:r>
              </a:p>
            </p:txBody>
          </p:sp>
        </p:grpSp>
        <p:grpSp>
          <p:nvGrpSpPr>
            <p:cNvPr id="34838" name="Group 82"/>
            <p:cNvGrpSpPr>
              <a:grpSpLocks/>
            </p:cNvGrpSpPr>
            <p:nvPr/>
          </p:nvGrpSpPr>
          <p:grpSpPr bwMode="auto">
            <a:xfrm rot="5400000">
              <a:off x="4244" y="3246"/>
              <a:ext cx="1824" cy="245"/>
              <a:chOff x="3732" y="3593"/>
              <a:chExt cx="1824" cy="245"/>
            </a:xfrm>
          </p:grpSpPr>
          <p:sp>
            <p:nvSpPr>
              <p:cNvPr id="34873" name="Oval 37"/>
              <p:cNvSpPr>
                <a:spLocks noChangeAspect="1" noChangeArrowheads="1"/>
              </p:cNvSpPr>
              <p:nvPr/>
            </p:nvSpPr>
            <p:spPr bwMode="auto">
              <a:xfrm>
                <a:off x="3732" y="3593"/>
                <a:ext cx="1824" cy="245"/>
              </a:xfrm>
              <a:prstGeom prst="ellipse">
                <a:avLst/>
              </a:prstGeom>
              <a:solidFill>
                <a:srgbClr val="DDDDDD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  <p:sp>
            <p:nvSpPr>
              <p:cNvPr id="34874" name="Line 55"/>
              <p:cNvSpPr>
                <a:spLocks noChangeAspect="1" noChangeShapeType="1"/>
              </p:cNvSpPr>
              <p:nvPr/>
            </p:nvSpPr>
            <p:spPr bwMode="auto">
              <a:xfrm>
                <a:off x="3817" y="3703"/>
                <a:ext cx="16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75" name="Rectangle 56"/>
              <p:cNvSpPr>
                <a:spLocks noChangeAspect="1" noChangeArrowheads="1"/>
              </p:cNvSpPr>
              <p:nvPr/>
            </p:nvSpPr>
            <p:spPr bwMode="auto">
              <a:xfrm>
                <a:off x="3932" y="3662"/>
                <a:ext cx="124" cy="8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A</a:t>
                </a:r>
              </a:p>
            </p:txBody>
          </p:sp>
          <p:sp>
            <p:nvSpPr>
              <p:cNvPr id="34876" name="Rectangle 57"/>
              <p:cNvSpPr>
                <a:spLocks noChangeAspect="1" noChangeArrowheads="1"/>
              </p:cNvSpPr>
              <p:nvPr/>
            </p:nvSpPr>
            <p:spPr bwMode="auto">
              <a:xfrm>
                <a:off x="4144" y="3662"/>
                <a:ext cx="71" cy="8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B</a:t>
                </a:r>
              </a:p>
            </p:txBody>
          </p:sp>
          <p:sp>
            <p:nvSpPr>
              <p:cNvPr id="34877" name="Rectangle 58"/>
              <p:cNvSpPr>
                <a:spLocks noChangeAspect="1" noChangeArrowheads="1"/>
              </p:cNvSpPr>
              <p:nvPr/>
            </p:nvSpPr>
            <p:spPr bwMode="auto">
              <a:xfrm>
                <a:off x="4782" y="3662"/>
                <a:ext cx="71" cy="82"/>
              </a:xfrm>
              <a:prstGeom prst="rect">
                <a:avLst/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B</a:t>
                </a:r>
              </a:p>
            </p:txBody>
          </p:sp>
          <p:sp>
            <p:nvSpPr>
              <p:cNvPr id="34878" name="Rectangle 59"/>
              <p:cNvSpPr>
                <a:spLocks noChangeAspect="1" noChangeArrowheads="1"/>
              </p:cNvSpPr>
              <p:nvPr/>
            </p:nvSpPr>
            <p:spPr bwMode="auto">
              <a:xfrm>
                <a:off x="4941" y="3662"/>
                <a:ext cx="142" cy="82"/>
              </a:xfrm>
              <a:prstGeom prst="rect">
                <a:avLst/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C</a:t>
                </a:r>
              </a:p>
            </p:txBody>
          </p:sp>
          <p:sp>
            <p:nvSpPr>
              <p:cNvPr id="34879" name="Rectangle 60"/>
              <p:cNvSpPr>
                <a:spLocks noChangeAspect="1" noChangeArrowheads="1"/>
              </p:cNvSpPr>
              <p:nvPr/>
            </p:nvSpPr>
            <p:spPr bwMode="auto">
              <a:xfrm>
                <a:off x="5189" y="3662"/>
                <a:ext cx="124" cy="82"/>
              </a:xfrm>
              <a:prstGeom prst="rect">
                <a:avLst/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D</a:t>
                </a:r>
              </a:p>
            </p:txBody>
          </p:sp>
          <p:sp>
            <p:nvSpPr>
              <p:cNvPr id="34880" name="Rectangle 61"/>
              <p:cNvSpPr>
                <a:spLocks noChangeAspect="1" noChangeArrowheads="1"/>
              </p:cNvSpPr>
              <p:nvPr/>
            </p:nvSpPr>
            <p:spPr bwMode="auto">
              <a:xfrm>
                <a:off x="4570" y="3662"/>
                <a:ext cx="142" cy="8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fr-FR" altLang="fr-FR" sz="1000" b="1">
                  <a:latin typeface="Calibri" panose="020F0502020204030204" pitchFamily="34" charset="0"/>
                </a:endParaRPr>
              </a:p>
            </p:txBody>
          </p:sp>
          <p:sp>
            <p:nvSpPr>
              <p:cNvPr id="34881" name="Rectangle 62"/>
              <p:cNvSpPr>
                <a:spLocks noChangeAspect="1" noChangeArrowheads="1"/>
              </p:cNvSpPr>
              <p:nvPr/>
            </p:nvSpPr>
            <p:spPr bwMode="auto">
              <a:xfrm>
                <a:off x="4640" y="3662"/>
                <a:ext cx="72" cy="82"/>
              </a:xfrm>
              <a:prstGeom prst="rect">
                <a:avLst/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fr-FR" altLang="fr-FR" sz="1000" b="1">
                  <a:latin typeface="Calibri" panose="020F0502020204030204" pitchFamily="34" charset="0"/>
                </a:endParaRPr>
              </a:p>
            </p:txBody>
          </p:sp>
          <p:sp>
            <p:nvSpPr>
              <p:cNvPr id="34882" name="Text Box 63"/>
              <p:cNvSpPr txBox="1">
                <a:spLocks noChangeAspect="1" noChangeArrowheads="1"/>
              </p:cNvSpPr>
              <p:nvPr/>
            </p:nvSpPr>
            <p:spPr bwMode="auto">
              <a:xfrm>
                <a:off x="4599" y="3632"/>
                <a:ext cx="213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66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A</a:t>
                </a:r>
              </a:p>
            </p:txBody>
          </p:sp>
          <p:sp>
            <p:nvSpPr>
              <p:cNvPr id="34883" name="Text Box 64"/>
              <p:cNvSpPr txBox="1">
                <a:spLocks noChangeAspect="1" noChangeArrowheads="1"/>
              </p:cNvSpPr>
              <p:nvPr/>
            </p:nvSpPr>
            <p:spPr bwMode="auto">
              <a:xfrm>
                <a:off x="4527" y="3632"/>
                <a:ext cx="215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D</a:t>
                </a:r>
              </a:p>
            </p:txBody>
          </p:sp>
          <p:sp>
            <p:nvSpPr>
              <p:cNvPr id="34884" name="Rectangle 65"/>
              <p:cNvSpPr>
                <a:spLocks noChangeAspect="1" noChangeArrowheads="1"/>
              </p:cNvSpPr>
              <p:nvPr/>
            </p:nvSpPr>
            <p:spPr bwMode="auto">
              <a:xfrm>
                <a:off x="4339" y="3662"/>
                <a:ext cx="142" cy="8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C</a:t>
                </a:r>
              </a:p>
            </p:txBody>
          </p:sp>
        </p:grpSp>
        <p:grpSp>
          <p:nvGrpSpPr>
            <p:cNvPr id="34839" name="Group 80"/>
            <p:cNvGrpSpPr>
              <a:grpSpLocks/>
            </p:cNvGrpSpPr>
            <p:nvPr/>
          </p:nvGrpSpPr>
          <p:grpSpPr bwMode="auto">
            <a:xfrm rot="5400000">
              <a:off x="2361" y="3163"/>
              <a:ext cx="1824" cy="381"/>
              <a:chOff x="3732" y="2804"/>
              <a:chExt cx="1824" cy="381"/>
            </a:xfrm>
          </p:grpSpPr>
          <p:sp>
            <p:nvSpPr>
              <p:cNvPr id="34860" name="Oval 39"/>
              <p:cNvSpPr>
                <a:spLocks noChangeAspect="1" noChangeArrowheads="1"/>
              </p:cNvSpPr>
              <p:nvPr/>
            </p:nvSpPr>
            <p:spPr bwMode="auto">
              <a:xfrm>
                <a:off x="3732" y="2804"/>
                <a:ext cx="1824" cy="381"/>
              </a:xfrm>
              <a:prstGeom prst="ellipse">
                <a:avLst/>
              </a:prstGeom>
              <a:solidFill>
                <a:srgbClr val="DDDDDD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  <p:sp>
            <p:nvSpPr>
              <p:cNvPr id="34861" name="Line 40"/>
              <p:cNvSpPr>
                <a:spLocks noChangeAspect="1" noChangeShapeType="1"/>
              </p:cNvSpPr>
              <p:nvPr/>
            </p:nvSpPr>
            <p:spPr bwMode="auto">
              <a:xfrm>
                <a:off x="3836" y="2927"/>
                <a:ext cx="16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62" name="Rectangle 41"/>
              <p:cNvSpPr>
                <a:spLocks noChangeAspect="1" noChangeArrowheads="1"/>
              </p:cNvSpPr>
              <p:nvPr/>
            </p:nvSpPr>
            <p:spPr bwMode="auto">
              <a:xfrm>
                <a:off x="4571" y="2886"/>
                <a:ext cx="124" cy="82"/>
              </a:xfrm>
              <a:prstGeom prst="rect">
                <a:avLst/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A</a:t>
                </a:r>
              </a:p>
            </p:txBody>
          </p:sp>
          <p:sp>
            <p:nvSpPr>
              <p:cNvPr id="34863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4802" y="2886"/>
                <a:ext cx="70" cy="82"/>
              </a:xfrm>
              <a:prstGeom prst="rect">
                <a:avLst/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B</a:t>
                </a:r>
              </a:p>
            </p:txBody>
          </p:sp>
          <p:sp>
            <p:nvSpPr>
              <p:cNvPr id="34864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4979" y="2886"/>
                <a:ext cx="141" cy="82"/>
              </a:xfrm>
              <a:prstGeom prst="rect">
                <a:avLst/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C</a:t>
                </a:r>
              </a:p>
            </p:txBody>
          </p:sp>
          <p:sp>
            <p:nvSpPr>
              <p:cNvPr id="34865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5226" y="2886"/>
                <a:ext cx="125" cy="82"/>
              </a:xfrm>
              <a:prstGeom prst="rect">
                <a:avLst/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D</a:t>
                </a:r>
              </a:p>
            </p:txBody>
          </p:sp>
          <p:sp>
            <p:nvSpPr>
              <p:cNvPr id="34866" name="Line 45"/>
              <p:cNvSpPr>
                <a:spLocks noChangeAspect="1" noChangeShapeType="1"/>
              </p:cNvSpPr>
              <p:nvPr/>
            </p:nvSpPr>
            <p:spPr bwMode="auto">
              <a:xfrm>
                <a:off x="3833" y="3081"/>
                <a:ext cx="16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67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3951" y="3036"/>
                <a:ext cx="124" cy="8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A</a:t>
                </a:r>
              </a:p>
            </p:txBody>
          </p:sp>
          <p:sp>
            <p:nvSpPr>
              <p:cNvPr id="34868" name="Rectangle 47"/>
              <p:cNvSpPr>
                <a:spLocks noChangeAspect="1" noChangeArrowheads="1"/>
              </p:cNvSpPr>
              <p:nvPr/>
            </p:nvSpPr>
            <p:spPr bwMode="auto">
              <a:xfrm>
                <a:off x="4571" y="3036"/>
                <a:ext cx="124" cy="8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D</a:t>
                </a:r>
              </a:p>
            </p:txBody>
          </p:sp>
          <p:sp>
            <p:nvSpPr>
              <p:cNvPr id="34869" name="Rectangle 48"/>
              <p:cNvSpPr>
                <a:spLocks noChangeAspect="1" noChangeArrowheads="1"/>
              </p:cNvSpPr>
              <p:nvPr/>
            </p:nvSpPr>
            <p:spPr bwMode="auto">
              <a:xfrm>
                <a:off x="4128" y="3036"/>
                <a:ext cx="71" cy="8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B</a:t>
                </a:r>
              </a:p>
            </p:txBody>
          </p:sp>
          <p:sp>
            <p:nvSpPr>
              <p:cNvPr id="34870" name="Rectangle 49"/>
              <p:cNvSpPr>
                <a:spLocks noChangeAspect="1" noChangeArrowheads="1"/>
              </p:cNvSpPr>
              <p:nvPr/>
            </p:nvSpPr>
            <p:spPr bwMode="auto">
              <a:xfrm>
                <a:off x="4287" y="3036"/>
                <a:ext cx="142" cy="82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C</a:t>
                </a:r>
              </a:p>
            </p:txBody>
          </p:sp>
          <p:sp>
            <p:nvSpPr>
              <p:cNvPr id="34871" name="Line 66"/>
              <p:cNvSpPr>
                <a:spLocks noChangeAspect="1" noChangeShapeType="1"/>
              </p:cNvSpPr>
              <p:nvPr/>
            </p:nvSpPr>
            <p:spPr bwMode="auto">
              <a:xfrm flipH="1">
                <a:off x="4570" y="2969"/>
                <a:ext cx="112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872" name="Line 67"/>
              <p:cNvSpPr>
                <a:spLocks noChangeAspect="1" noChangeShapeType="1"/>
              </p:cNvSpPr>
              <p:nvPr/>
            </p:nvSpPr>
            <p:spPr bwMode="auto">
              <a:xfrm>
                <a:off x="4568" y="2969"/>
                <a:ext cx="12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4840" name="Line 68"/>
            <p:cNvSpPr>
              <a:spLocks noChangeAspect="1" noChangeShapeType="1"/>
            </p:cNvSpPr>
            <p:nvPr/>
          </p:nvSpPr>
          <p:spPr bwMode="auto">
            <a:xfrm rot="16200000" flipH="1">
              <a:off x="3763" y="3122"/>
              <a:ext cx="0" cy="4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841" name="Text Box 69"/>
            <p:cNvSpPr txBox="1">
              <a:spLocks noChangeAspect="1" noChangeArrowheads="1"/>
            </p:cNvSpPr>
            <p:nvPr/>
          </p:nvSpPr>
          <p:spPr bwMode="auto">
            <a:xfrm>
              <a:off x="2855" y="2237"/>
              <a:ext cx="820" cy="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000" b="1">
                  <a:latin typeface="Calibri" panose="020F0502020204030204" pitchFamily="34" charset="0"/>
                </a:rPr>
                <a:t>Mésappariement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000" b="1">
                  <a:latin typeface="Calibri" panose="020F0502020204030204" pitchFamily="34" charset="0"/>
                </a:rPr>
                <a:t>(crossing over inégal)</a:t>
              </a:r>
            </a:p>
          </p:txBody>
        </p:sp>
        <p:sp>
          <p:nvSpPr>
            <p:cNvPr id="34842" name="Text Box 70"/>
            <p:cNvSpPr txBox="1">
              <a:spLocks noChangeAspect="1" noChangeArrowheads="1"/>
            </p:cNvSpPr>
            <p:nvPr/>
          </p:nvSpPr>
          <p:spPr bwMode="auto">
            <a:xfrm>
              <a:off x="3944" y="2237"/>
              <a:ext cx="582" cy="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000" b="1">
                  <a:latin typeface="Calibri" panose="020F0502020204030204" pitchFamily="34" charset="0"/>
                </a:rPr>
                <a:t>Gamètes avec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000" b="1">
                  <a:latin typeface="Calibri" panose="020F0502020204030204" pitchFamily="34" charset="0"/>
                </a:rPr>
                <a:t>microdélétion</a:t>
              </a:r>
            </a:p>
          </p:txBody>
        </p:sp>
        <p:sp>
          <p:nvSpPr>
            <p:cNvPr id="34843" name="Text Box 71"/>
            <p:cNvSpPr txBox="1">
              <a:spLocks noChangeAspect="1" noChangeArrowheads="1"/>
            </p:cNvSpPr>
            <p:nvPr/>
          </p:nvSpPr>
          <p:spPr bwMode="auto">
            <a:xfrm>
              <a:off x="4805" y="2237"/>
              <a:ext cx="680" cy="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000" b="1">
                  <a:latin typeface="Calibri" panose="020F0502020204030204" pitchFamily="34" charset="0"/>
                </a:rPr>
                <a:t>Gamètes avec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000" b="1">
                  <a:latin typeface="Calibri" panose="020F0502020204030204" pitchFamily="34" charset="0"/>
                </a:rPr>
                <a:t>microduplication</a:t>
              </a:r>
            </a:p>
          </p:txBody>
        </p:sp>
        <p:grpSp>
          <p:nvGrpSpPr>
            <p:cNvPr id="34844" name="Group 78"/>
            <p:cNvGrpSpPr>
              <a:grpSpLocks/>
            </p:cNvGrpSpPr>
            <p:nvPr/>
          </p:nvGrpSpPr>
          <p:grpSpPr bwMode="auto">
            <a:xfrm rot="5400000">
              <a:off x="79" y="3163"/>
              <a:ext cx="1823" cy="381"/>
              <a:chOff x="975" y="2786"/>
              <a:chExt cx="1823" cy="381"/>
            </a:xfrm>
          </p:grpSpPr>
          <p:sp>
            <p:nvSpPr>
              <p:cNvPr id="34846" name="Oval 6"/>
              <p:cNvSpPr>
                <a:spLocks noChangeAspect="1" noChangeArrowheads="1"/>
              </p:cNvSpPr>
              <p:nvPr/>
            </p:nvSpPr>
            <p:spPr bwMode="auto">
              <a:xfrm>
                <a:off x="975" y="2786"/>
                <a:ext cx="1823" cy="381"/>
              </a:xfrm>
              <a:prstGeom prst="ellipse">
                <a:avLst/>
              </a:prstGeom>
              <a:solidFill>
                <a:srgbClr val="DDDDDD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  <p:sp>
            <p:nvSpPr>
              <p:cNvPr id="34847" name="Line 7"/>
              <p:cNvSpPr>
                <a:spLocks noChangeAspect="1" noChangeShapeType="1"/>
              </p:cNvSpPr>
              <p:nvPr/>
            </p:nvSpPr>
            <p:spPr bwMode="auto">
              <a:xfrm>
                <a:off x="1067" y="3052"/>
                <a:ext cx="16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48" name="Line 8"/>
              <p:cNvSpPr>
                <a:spLocks noChangeAspect="1" noChangeShapeType="1"/>
              </p:cNvSpPr>
              <p:nvPr/>
            </p:nvSpPr>
            <p:spPr bwMode="auto">
              <a:xfrm>
                <a:off x="1067" y="2908"/>
                <a:ext cx="161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49" name="Rectangle 9"/>
              <p:cNvSpPr>
                <a:spLocks noChangeAspect="1" noChangeArrowheads="1"/>
              </p:cNvSpPr>
              <p:nvPr/>
            </p:nvSpPr>
            <p:spPr bwMode="auto">
              <a:xfrm>
                <a:off x="1383" y="2868"/>
                <a:ext cx="124" cy="81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A</a:t>
                </a:r>
              </a:p>
            </p:txBody>
          </p:sp>
          <p:sp>
            <p:nvSpPr>
              <p:cNvPr id="34850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2215" y="2868"/>
                <a:ext cx="124" cy="81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D</a:t>
                </a:r>
              </a:p>
            </p:txBody>
          </p:sp>
          <p:sp>
            <p:nvSpPr>
              <p:cNvPr id="34851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1383" y="3011"/>
                <a:ext cx="124" cy="82"/>
              </a:xfrm>
              <a:prstGeom prst="rect">
                <a:avLst/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A</a:t>
                </a:r>
              </a:p>
            </p:txBody>
          </p:sp>
          <p:sp>
            <p:nvSpPr>
              <p:cNvPr id="34852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1630" y="2868"/>
                <a:ext cx="72" cy="81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B</a:t>
                </a:r>
              </a:p>
            </p:txBody>
          </p:sp>
          <p:sp>
            <p:nvSpPr>
              <p:cNvPr id="34853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1630" y="3011"/>
                <a:ext cx="72" cy="82"/>
              </a:xfrm>
              <a:prstGeom prst="rect">
                <a:avLst/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B</a:t>
                </a:r>
              </a:p>
            </p:txBody>
          </p:sp>
          <p:sp>
            <p:nvSpPr>
              <p:cNvPr id="34854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1861" y="3011"/>
                <a:ext cx="142" cy="82"/>
              </a:xfrm>
              <a:prstGeom prst="rect">
                <a:avLst/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C</a:t>
                </a:r>
              </a:p>
            </p:txBody>
          </p:sp>
          <p:sp>
            <p:nvSpPr>
              <p:cNvPr id="34855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2215" y="3011"/>
                <a:ext cx="124" cy="82"/>
              </a:xfrm>
              <a:prstGeom prst="rect">
                <a:avLst/>
              </a:prstGeom>
              <a:solidFill>
                <a:srgbClr val="FF66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D</a:t>
                </a:r>
              </a:p>
            </p:txBody>
          </p:sp>
          <p:sp>
            <p:nvSpPr>
              <p:cNvPr id="34856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1861" y="2868"/>
                <a:ext cx="142" cy="81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fr-FR" sz="1000" b="1">
                    <a:latin typeface="Calibri" panose="020F0502020204030204" pitchFamily="34" charset="0"/>
                  </a:rPr>
                  <a:t>C</a:t>
                </a:r>
              </a:p>
            </p:txBody>
          </p:sp>
          <p:sp>
            <p:nvSpPr>
              <p:cNvPr id="34857" name="Line 31"/>
              <p:cNvSpPr>
                <a:spLocks noChangeAspect="1" noChangeShapeType="1"/>
              </p:cNvSpPr>
              <p:nvPr/>
            </p:nvSpPr>
            <p:spPr bwMode="auto">
              <a:xfrm flipH="1">
                <a:off x="2219" y="2945"/>
                <a:ext cx="112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858" name="Line 32"/>
              <p:cNvSpPr>
                <a:spLocks noChangeAspect="1" noChangeShapeType="1"/>
              </p:cNvSpPr>
              <p:nvPr/>
            </p:nvSpPr>
            <p:spPr bwMode="auto">
              <a:xfrm>
                <a:off x="2216" y="2945"/>
                <a:ext cx="120" cy="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859" name="Line 72"/>
              <p:cNvSpPr>
                <a:spLocks noChangeShapeType="1"/>
              </p:cNvSpPr>
              <p:nvPr/>
            </p:nvSpPr>
            <p:spPr bwMode="auto">
              <a:xfrm flipH="1">
                <a:off x="2335" y="2786"/>
                <a:ext cx="136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34845" name="Text Box 83"/>
            <p:cNvSpPr txBox="1">
              <a:spLocks noChangeArrowheads="1"/>
            </p:cNvSpPr>
            <p:nvPr/>
          </p:nvSpPr>
          <p:spPr bwMode="auto">
            <a:xfrm>
              <a:off x="4611" y="3181"/>
              <a:ext cx="276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/>
                <a:t>ou</a:t>
              </a:r>
            </a:p>
          </p:txBody>
        </p:sp>
      </p:grpSp>
      <p:pic>
        <p:nvPicPr>
          <p:cNvPr id="34821" name="Picture 85" descr="MARINOT Blandine 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5" t="5693" r="4596" b="8168"/>
          <a:stretch>
            <a:fillRect/>
          </a:stretch>
        </p:blipFill>
        <p:spPr bwMode="auto">
          <a:xfrm>
            <a:off x="6659563" y="2205038"/>
            <a:ext cx="2160587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2" name="Group 93"/>
          <p:cNvGrpSpPr>
            <a:grpSpLocks/>
          </p:cNvGrpSpPr>
          <p:nvPr/>
        </p:nvGrpSpPr>
        <p:grpSpPr bwMode="auto">
          <a:xfrm>
            <a:off x="4786313" y="2205038"/>
            <a:ext cx="1512887" cy="2016125"/>
            <a:chOff x="4608" y="1200"/>
            <a:chExt cx="1152" cy="1584"/>
          </a:xfrm>
        </p:grpSpPr>
        <p:pic>
          <p:nvPicPr>
            <p:cNvPr id="34830" name="Picture 86" descr="MARINOT Blandine 0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18" t="15100" r="12173" b="14343"/>
            <a:stretch>
              <a:fillRect/>
            </a:stretch>
          </p:blipFill>
          <p:spPr bwMode="auto">
            <a:xfrm>
              <a:off x="4608" y="1200"/>
              <a:ext cx="1152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1" name="Rectangle 87"/>
            <p:cNvSpPr>
              <a:spLocks noChangeArrowheads="1"/>
            </p:cNvSpPr>
            <p:nvPr/>
          </p:nvSpPr>
          <p:spPr bwMode="auto">
            <a:xfrm>
              <a:off x="4848" y="1920"/>
              <a:ext cx="624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pic>
        <p:nvPicPr>
          <p:cNvPr id="34823" name="Picture 88" descr="microdel22q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/>
          <a:stretch>
            <a:fillRect/>
          </a:stretch>
        </p:blipFill>
        <p:spPr bwMode="auto">
          <a:xfrm>
            <a:off x="358775" y="2205038"/>
            <a:ext cx="2455863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4" name="Group 89"/>
          <p:cNvGrpSpPr>
            <a:grpSpLocks/>
          </p:cNvGrpSpPr>
          <p:nvPr/>
        </p:nvGrpSpPr>
        <p:grpSpPr bwMode="auto">
          <a:xfrm>
            <a:off x="2914650" y="2205038"/>
            <a:ext cx="1800225" cy="2087562"/>
            <a:chOff x="3120" y="2880"/>
            <a:chExt cx="954" cy="1392"/>
          </a:xfrm>
        </p:grpSpPr>
        <p:pic>
          <p:nvPicPr>
            <p:cNvPr id="34827" name="Picture 90" descr="chromosome 2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2880"/>
              <a:ext cx="954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8" name="Rectangle 91"/>
            <p:cNvSpPr>
              <a:spLocks noChangeArrowheads="1"/>
            </p:cNvSpPr>
            <p:nvPr/>
          </p:nvSpPr>
          <p:spPr bwMode="auto">
            <a:xfrm>
              <a:off x="3192" y="3570"/>
              <a:ext cx="192" cy="48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34829" name="Rectangle 92"/>
            <p:cNvSpPr>
              <a:spLocks noChangeArrowheads="1"/>
            </p:cNvSpPr>
            <p:nvPr/>
          </p:nvSpPr>
          <p:spPr bwMode="auto">
            <a:xfrm>
              <a:off x="3186" y="4170"/>
              <a:ext cx="192" cy="4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sp>
        <p:nvSpPr>
          <p:cNvPr id="34825" name="Oval 95"/>
          <p:cNvSpPr>
            <a:spLocks noChangeArrowheads="1"/>
          </p:cNvSpPr>
          <p:nvPr/>
        </p:nvSpPr>
        <p:spPr bwMode="auto">
          <a:xfrm>
            <a:off x="1042988" y="2205038"/>
            <a:ext cx="215900" cy="360362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4826" name="Line 96"/>
          <p:cNvSpPr>
            <a:spLocks noChangeShapeType="1"/>
          </p:cNvSpPr>
          <p:nvPr/>
        </p:nvSpPr>
        <p:spPr bwMode="auto">
          <a:xfrm>
            <a:off x="955675" y="2805113"/>
            <a:ext cx="8636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ChangeArrowheads="1"/>
          </p:cNvSpPr>
          <p:nvPr/>
        </p:nvSpPr>
        <p:spPr bwMode="auto">
          <a:xfrm>
            <a:off x="0" y="-26988"/>
            <a:ext cx="9144000" cy="981076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Calibri" panose="020F0502020204030204" pitchFamily="34" charset="0"/>
              </a:rPr>
              <a:t>Mécanismes de survenue</a:t>
            </a:r>
          </a:p>
        </p:txBody>
      </p:sp>
      <p:sp>
        <p:nvSpPr>
          <p:cNvPr id="35843" name="Espace réservé du contenu 3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4525963"/>
          </a:xfrm>
        </p:spPr>
        <p:txBody>
          <a:bodyPr/>
          <a:lstStyle/>
          <a:p>
            <a:r>
              <a:rPr lang="fr-FR" altLang="fr-FR" sz="2800" smtClean="0"/>
              <a:t>Mésappariement chromosomique à la méiose</a:t>
            </a:r>
          </a:p>
          <a:p>
            <a:pPr lvl="1"/>
            <a:r>
              <a:rPr lang="fr-FR" altLang="fr-FR" sz="2400" smtClean="0"/>
              <a:t>Apparition lors de la formation des gamètes</a:t>
            </a:r>
          </a:p>
          <a:p>
            <a:pPr lvl="1"/>
            <a:r>
              <a:rPr lang="fr-FR" altLang="fr-FR" sz="2400" smtClean="0"/>
              <a:t>Appariement par les LCR (Low Copy Repeat)</a:t>
            </a:r>
          </a:p>
        </p:txBody>
      </p:sp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2420938"/>
            <a:ext cx="65436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6372225"/>
            <a:ext cx="18383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0" y="1447800"/>
            <a:ext cx="5715000" cy="3581400"/>
          </a:xfrm>
          <a:gradFill rotWithShape="0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extLst>
            <a:ext uri="{91240B29-F687-4F45-9708-019B960494DF}">
              <a14:hiddenLine xmlns:a14="http://schemas.microsoft.com/office/drawing/2010/main" w="2857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altLang="fr-FR" sz="3200" smtClean="0">
                <a:solidFill>
                  <a:schemeClr val="tx1"/>
                </a:solidFill>
              </a:rPr>
              <a:t>Intérêts du diagnostic de précision </a:t>
            </a:r>
            <a:br>
              <a:rPr lang="fr-FR" altLang="fr-FR" sz="3200" smtClean="0">
                <a:solidFill>
                  <a:schemeClr val="tx1"/>
                </a:solidFill>
              </a:rPr>
            </a:br>
            <a:r>
              <a:rPr lang="fr-FR" altLang="fr-FR" sz="3200" smtClean="0">
                <a:solidFill>
                  <a:schemeClr val="tx1"/>
                </a:solidFill>
              </a:rPr>
              <a:t>=</a:t>
            </a:r>
            <a:br>
              <a:rPr lang="fr-FR" altLang="fr-FR" sz="3200" smtClean="0">
                <a:solidFill>
                  <a:schemeClr val="tx1"/>
                </a:solidFill>
              </a:rPr>
            </a:br>
            <a:r>
              <a:rPr lang="fr-FR" altLang="fr-FR" sz="3200" smtClean="0">
                <a:solidFill>
                  <a:schemeClr val="tx1"/>
                </a:solidFill>
              </a:rPr>
              <a:t>prise en charge spécifique</a:t>
            </a:r>
          </a:p>
        </p:txBody>
      </p:sp>
      <p:pic>
        <p:nvPicPr>
          <p:cNvPr id="36867" name="Picture 4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0"/>
            <a:ext cx="10763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5" descr="logo CHRU 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2"/>
          <p:cNvSpPr/>
          <p:nvPr/>
        </p:nvSpPr>
        <p:spPr>
          <a:xfrm>
            <a:off x="539750" y="3876675"/>
            <a:ext cx="3024188" cy="6318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387350" y="1816100"/>
            <a:ext cx="3563938" cy="20875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457200" y="1268413"/>
            <a:ext cx="3538538" cy="4525962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fr-FR" dirty="0" smtClean="0"/>
              <a:t>Atteinte de nombreux organes</a:t>
            </a:r>
          </a:p>
          <a:p>
            <a:pPr>
              <a:defRPr/>
            </a:pPr>
            <a:r>
              <a:rPr lang="fr-FR" dirty="0" smtClean="0"/>
              <a:t>Anomalie palais 75%</a:t>
            </a:r>
          </a:p>
          <a:p>
            <a:pPr lvl="1">
              <a:defRPr/>
            </a:pPr>
            <a:r>
              <a:rPr lang="fr-FR" dirty="0" smtClean="0"/>
              <a:t>65% fente sous muqueuse, luette bifide, dysfonction </a:t>
            </a:r>
            <a:r>
              <a:rPr lang="fr-FR" dirty="0" err="1" smtClean="0"/>
              <a:t>velopharyngée</a:t>
            </a:r>
            <a:r>
              <a:rPr lang="fr-FR" dirty="0" smtClean="0"/>
              <a:t>,</a:t>
            </a:r>
          </a:p>
          <a:p>
            <a:pPr lvl="1">
              <a:defRPr/>
            </a:pPr>
            <a:r>
              <a:rPr lang="fr-FR" dirty="0" smtClean="0"/>
              <a:t>11% FP</a:t>
            </a:r>
          </a:p>
          <a:p>
            <a:pPr lvl="1">
              <a:defRPr/>
            </a:pPr>
            <a:r>
              <a:rPr lang="fr-FR" dirty="0" smtClean="0"/>
              <a:t>1-2% FLP</a:t>
            </a:r>
          </a:p>
          <a:p>
            <a:pPr>
              <a:defRPr/>
            </a:pPr>
            <a:r>
              <a:rPr lang="fr-FR" dirty="0" smtClean="0"/>
              <a:t>Voie </a:t>
            </a:r>
            <a:r>
              <a:rPr lang="fr-FR" dirty="0" err="1" smtClean="0"/>
              <a:t>hypernasale</a:t>
            </a:r>
            <a:r>
              <a:rPr lang="fr-FR" dirty="0" smtClean="0"/>
              <a:t> et insuffisance </a:t>
            </a:r>
            <a:r>
              <a:rPr lang="fr-FR" dirty="0" err="1" smtClean="0"/>
              <a:t>velaire</a:t>
            </a:r>
            <a:endParaRPr lang="fr-FR" dirty="0" smtClean="0"/>
          </a:p>
          <a:p>
            <a:pPr>
              <a:defRPr/>
            </a:pPr>
            <a:r>
              <a:rPr lang="fr-FR" dirty="0" smtClean="0"/>
              <a:t>Difficultés alimentaire 30% </a:t>
            </a:r>
          </a:p>
          <a:p>
            <a:pPr>
              <a:defRPr/>
            </a:pPr>
            <a:r>
              <a:rPr lang="fr-FR" dirty="0" smtClean="0"/>
              <a:t>Prise en charge multidisciplinaire</a:t>
            </a:r>
          </a:p>
          <a:p>
            <a:pPr>
              <a:defRPr/>
            </a:pPr>
            <a:endParaRPr lang="fr-FR" dirty="0"/>
          </a:p>
        </p:txBody>
      </p:sp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981075"/>
            <a:ext cx="416401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ctangle 5"/>
          <p:cNvSpPr>
            <a:spLocks noChangeArrowheads="1"/>
          </p:cNvSpPr>
          <p:nvPr/>
        </p:nvSpPr>
        <p:spPr bwMode="auto">
          <a:xfrm>
            <a:off x="0" y="-26988"/>
            <a:ext cx="9144000" cy="981076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Calibri" panose="020F0502020204030204" pitchFamily="34" charset="0"/>
              </a:rPr>
              <a:t>Généralités sur la microdélétion 22q11.2</a:t>
            </a:r>
          </a:p>
        </p:txBody>
      </p:sp>
      <p:pic>
        <p:nvPicPr>
          <p:cNvPr id="378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6038850"/>
            <a:ext cx="289401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5573713"/>
            <a:ext cx="3249613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ChangeArrowheads="1"/>
          </p:cNvSpPr>
          <p:nvPr/>
        </p:nvSpPr>
        <p:spPr bwMode="auto">
          <a:xfrm>
            <a:off x="0" y="-26988"/>
            <a:ext cx="9144000" cy="981076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Calibri" panose="020F0502020204030204" pitchFamily="34" charset="0"/>
              </a:rPr>
              <a:t>Aspect chromosomique</a:t>
            </a:r>
          </a:p>
        </p:txBody>
      </p:sp>
      <p:sp>
        <p:nvSpPr>
          <p:cNvPr id="38915" name="Espace réservé du contenu 3"/>
          <p:cNvSpPr>
            <a:spLocks noGrp="1"/>
          </p:cNvSpPr>
          <p:nvPr>
            <p:ph idx="1"/>
          </p:nvPr>
        </p:nvSpPr>
        <p:spPr>
          <a:xfrm>
            <a:off x="806450" y="1052513"/>
            <a:ext cx="7150100" cy="4525962"/>
          </a:xfrm>
        </p:spPr>
        <p:txBody>
          <a:bodyPr/>
          <a:lstStyle/>
          <a:p>
            <a:r>
              <a:rPr lang="fr-FR" altLang="fr-FR" sz="2800" smtClean="0"/>
              <a:t>Anomalie chromosomique</a:t>
            </a:r>
          </a:p>
          <a:p>
            <a:pPr lvl="1"/>
            <a:r>
              <a:rPr lang="fr-FR" altLang="fr-FR" sz="2400" smtClean="0"/>
              <a:t>Microdélétion bras long chromosome 22</a:t>
            </a:r>
          </a:p>
          <a:p>
            <a:pPr lvl="1"/>
            <a:r>
              <a:rPr lang="fr-FR" altLang="fr-FR" sz="2400" smtClean="0"/>
              <a:t>Taille variable = 0.7–3 million de base </a:t>
            </a: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708275"/>
            <a:ext cx="4289425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6194425"/>
            <a:ext cx="23431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65300"/>
            <a:ext cx="8121650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0" y="-26988"/>
            <a:ext cx="9144000" cy="981076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Calibri" panose="020F0502020204030204" pitchFamily="34" charset="0"/>
              </a:rPr>
              <a:t>Plusieurs microdélétions 22q11.2</a:t>
            </a:r>
          </a:p>
        </p:txBody>
      </p:sp>
      <p:sp>
        <p:nvSpPr>
          <p:cNvPr id="6" name="Rectangle 5"/>
          <p:cNvSpPr/>
          <p:nvPr/>
        </p:nvSpPr>
        <p:spPr>
          <a:xfrm>
            <a:off x="1619250" y="4941888"/>
            <a:ext cx="6697663" cy="28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233488" y="2276475"/>
            <a:ext cx="647700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7740650" y="2309813"/>
            <a:ext cx="647700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cxnSp>
        <p:nvCxnSpPr>
          <p:cNvPr id="10" name="Connecteur droit 9"/>
          <p:cNvCxnSpPr>
            <a:stCxn id="7" idx="4"/>
            <a:endCxn id="6" idx="1"/>
          </p:cNvCxnSpPr>
          <p:nvPr/>
        </p:nvCxnSpPr>
        <p:spPr>
          <a:xfrm>
            <a:off x="1557338" y="2781300"/>
            <a:ext cx="61912" cy="23034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>
            <a:stCxn id="8" idx="4"/>
          </p:cNvCxnSpPr>
          <p:nvPr/>
        </p:nvCxnSpPr>
        <p:spPr>
          <a:xfrm>
            <a:off x="8064500" y="2814638"/>
            <a:ext cx="252413" cy="21272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6194425"/>
            <a:ext cx="23431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ZoneTexte 14"/>
          <p:cNvSpPr txBox="1">
            <a:spLocks noChangeArrowheads="1"/>
          </p:cNvSpPr>
          <p:nvPr/>
        </p:nvSpPr>
        <p:spPr bwMode="auto">
          <a:xfrm>
            <a:off x="3132138" y="1268413"/>
            <a:ext cx="322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Classique 3 Mb 85% des patients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65300"/>
            <a:ext cx="8121650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0" y="-26988"/>
            <a:ext cx="9144000" cy="981076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Calibri" panose="020F0502020204030204" pitchFamily="34" charset="0"/>
              </a:rPr>
              <a:t>Plusieurs microdélétions 22q11.2</a:t>
            </a:r>
          </a:p>
        </p:txBody>
      </p:sp>
      <p:sp>
        <p:nvSpPr>
          <p:cNvPr id="6" name="Rectangle 5"/>
          <p:cNvSpPr/>
          <p:nvPr/>
        </p:nvSpPr>
        <p:spPr>
          <a:xfrm>
            <a:off x="1692275" y="5157788"/>
            <a:ext cx="6624638" cy="1008062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1403350" y="2636838"/>
            <a:ext cx="288925" cy="266382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H="1">
            <a:off x="5219700" y="2636838"/>
            <a:ext cx="288925" cy="273685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5148263" y="2708275"/>
            <a:ext cx="0" cy="3097213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H="1">
            <a:off x="8101013" y="2708275"/>
            <a:ext cx="71437" cy="2881313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5580063" y="2636838"/>
            <a:ext cx="1079500" cy="331311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>
            <a:off x="8172450" y="2636838"/>
            <a:ext cx="144463" cy="324008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692275" y="5157788"/>
            <a:ext cx="3455988" cy="2159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1692275" y="5373688"/>
            <a:ext cx="4967288" cy="2159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cxnSp>
        <p:nvCxnSpPr>
          <p:cNvPr id="22" name="Connecteur droit 21"/>
          <p:cNvCxnSpPr/>
          <p:nvPr/>
        </p:nvCxnSpPr>
        <p:spPr>
          <a:xfrm>
            <a:off x="1476375" y="2636838"/>
            <a:ext cx="358775" cy="273685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6588125" y="2636838"/>
            <a:ext cx="0" cy="273685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à coins arrondis 24"/>
          <p:cNvSpPr/>
          <p:nvPr/>
        </p:nvSpPr>
        <p:spPr>
          <a:xfrm>
            <a:off x="5148263" y="5589588"/>
            <a:ext cx="3024187" cy="215900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7" name="Rectangle à coins arrondis 26"/>
          <p:cNvSpPr/>
          <p:nvPr/>
        </p:nvSpPr>
        <p:spPr>
          <a:xfrm>
            <a:off x="6659563" y="5805488"/>
            <a:ext cx="1512887" cy="21590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4097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6194425"/>
            <a:ext cx="23431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8" name="ZoneTexte 28"/>
          <p:cNvSpPr txBox="1">
            <a:spLocks noChangeArrowheads="1"/>
          </p:cNvSpPr>
          <p:nvPr/>
        </p:nvSpPr>
        <p:spPr bwMode="auto">
          <a:xfrm>
            <a:off x="2484438" y="4581525"/>
            <a:ext cx="847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1,5 Mb</a:t>
            </a:r>
          </a:p>
        </p:txBody>
      </p:sp>
      <p:sp>
        <p:nvSpPr>
          <p:cNvPr id="40979" name="ZoneTexte 29"/>
          <p:cNvSpPr txBox="1">
            <a:spLocks noChangeArrowheads="1"/>
          </p:cNvSpPr>
          <p:nvPr/>
        </p:nvSpPr>
        <p:spPr bwMode="auto">
          <a:xfrm>
            <a:off x="3724275" y="5516563"/>
            <a:ext cx="67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2 Mb</a:t>
            </a:r>
          </a:p>
        </p:txBody>
      </p:sp>
      <p:sp>
        <p:nvSpPr>
          <p:cNvPr id="31" name="Ellipse 30"/>
          <p:cNvSpPr/>
          <p:nvPr/>
        </p:nvSpPr>
        <p:spPr>
          <a:xfrm>
            <a:off x="3348038" y="2519363"/>
            <a:ext cx="503237" cy="358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40981" name="ZoneTexte 20"/>
          <p:cNvSpPr txBox="1">
            <a:spLocks noChangeArrowheads="1"/>
          </p:cNvSpPr>
          <p:nvPr/>
        </p:nvSpPr>
        <p:spPr bwMode="auto">
          <a:xfrm>
            <a:off x="3419475" y="1268413"/>
            <a:ext cx="2287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/>
              <a:t>Moins classiques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65300"/>
            <a:ext cx="8121650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0" y="-26988"/>
            <a:ext cx="9144000" cy="981076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Calibri" panose="020F0502020204030204" pitchFamily="34" charset="0"/>
              </a:rPr>
              <a:t>Plusieurs microdélétions 22q11.2</a:t>
            </a:r>
          </a:p>
        </p:txBody>
      </p:sp>
      <p:sp>
        <p:nvSpPr>
          <p:cNvPr id="6" name="Rectangle 5"/>
          <p:cNvSpPr/>
          <p:nvPr/>
        </p:nvSpPr>
        <p:spPr>
          <a:xfrm>
            <a:off x="1692275" y="5157788"/>
            <a:ext cx="6624638" cy="1008062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1403350" y="2636838"/>
            <a:ext cx="288925" cy="266382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H="1">
            <a:off x="5219700" y="2636838"/>
            <a:ext cx="288925" cy="273685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5148263" y="2708275"/>
            <a:ext cx="0" cy="3097213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H="1">
            <a:off x="8101013" y="2708275"/>
            <a:ext cx="71437" cy="2881313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5580063" y="2636838"/>
            <a:ext cx="1079500" cy="331311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>
            <a:off x="8172450" y="2636838"/>
            <a:ext cx="144463" cy="324008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692275" y="5157788"/>
            <a:ext cx="3455988" cy="2159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1692275" y="5373688"/>
            <a:ext cx="4967288" cy="2159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cxnSp>
        <p:nvCxnSpPr>
          <p:cNvPr id="22" name="Connecteur droit 21"/>
          <p:cNvCxnSpPr/>
          <p:nvPr/>
        </p:nvCxnSpPr>
        <p:spPr>
          <a:xfrm>
            <a:off x="1476375" y="2636838"/>
            <a:ext cx="358775" cy="273685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6588125" y="2636838"/>
            <a:ext cx="0" cy="273685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à coins arrondis 24"/>
          <p:cNvSpPr/>
          <p:nvPr/>
        </p:nvSpPr>
        <p:spPr>
          <a:xfrm>
            <a:off x="5148263" y="5589588"/>
            <a:ext cx="3024187" cy="215900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7" name="Rectangle à coins arrondis 26"/>
          <p:cNvSpPr/>
          <p:nvPr/>
        </p:nvSpPr>
        <p:spPr>
          <a:xfrm>
            <a:off x="6659563" y="5805488"/>
            <a:ext cx="1512887" cy="21590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4200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6194425"/>
            <a:ext cx="23431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2" name="ZoneTexte 28"/>
          <p:cNvSpPr txBox="1">
            <a:spLocks noChangeArrowheads="1"/>
          </p:cNvSpPr>
          <p:nvPr/>
        </p:nvSpPr>
        <p:spPr bwMode="auto">
          <a:xfrm>
            <a:off x="2484438" y="4581525"/>
            <a:ext cx="847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1,5 Mb</a:t>
            </a:r>
          </a:p>
        </p:txBody>
      </p:sp>
      <p:sp>
        <p:nvSpPr>
          <p:cNvPr id="42003" name="ZoneTexte 29"/>
          <p:cNvSpPr txBox="1">
            <a:spLocks noChangeArrowheads="1"/>
          </p:cNvSpPr>
          <p:nvPr/>
        </p:nvSpPr>
        <p:spPr bwMode="auto">
          <a:xfrm>
            <a:off x="3724275" y="5516563"/>
            <a:ext cx="67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2 Mb</a:t>
            </a:r>
          </a:p>
        </p:txBody>
      </p:sp>
      <p:sp>
        <p:nvSpPr>
          <p:cNvPr id="31" name="Ellipse 30"/>
          <p:cNvSpPr/>
          <p:nvPr/>
        </p:nvSpPr>
        <p:spPr>
          <a:xfrm>
            <a:off x="3348038" y="2519363"/>
            <a:ext cx="503237" cy="358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1547813" y="1773238"/>
            <a:ext cx="5111750" cy="45354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42006" name="ZoneTexte 23"/>
          <p:cNvSpPr txBox="1">
            <a:spLocks noChangeArrowheads="1"/>
          </p:cNvSpPr>
          <p:nvPr/>
        </p:nvSpPr>
        <p:spPr bwMode="auto">
          <a:xfrm>
            <a:off x="3128963" y="1052513"/>
            <a:ext cx="2019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5-10 % des patients</a:t>
            </a:r>
          </a:p>
          <a:p>
            <a:pPr eaLnBrk="1" hangingPunct="1"/>
            <a:r>
              <a:rPr lang="fr-FR" altLang="fr-FR"/>
              <a:t>Clinique similaire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à coins arrondis 31"/>
          <p:cNvSpPr/>
          <p:nvPr/>
        </p:nvSpPr>
        <p:spPr>
          <a:xfrm>
            <a:off x="1547813" y="1125538"/>
            <a:ext cx="3240087" cy="5032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65300"/>
            <a:ext cx="8121650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-26988"/>
            <a:ext cx="9144000" cy="981076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Calibri" panose="020F0502020204030204" pitchFamily="34" charset="0"/>
              </a:rPr>
              <a:t>Plusieurs microdélétions 22q11.2</a:t>
            </a:r>
          </a:p>
        </p:txBody>
      </p:sp>
      <p:sp>
        <p:nvSpPr>
          <p:cNvPr id="6" name="Rectangle 5"/>
          <p:cNvSpPr/>
          <p:nvPr/>
        </p:nvSpPr>
        <p:spPr>
          <a:xfrm>
            <a:off x="1692275" y="5157788"/>
            <a:ext cx="6624638" cy="1008062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1403350" y="2636838"/>
            <a:ext cx="288925" cy="2663825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H="1">
            <a:off x="5219700" y="2636838"/>
            <a:ext cx="288925" cy="273685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5148263" y="2708275"/>
            <a:ext cx="0" cy="3097213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H="1">
            <a:off x="8101013" y="2708275"/>
            <a:ext cx="71437" cy="2881313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5580063" y="2636838"/>
            <a:ext cx="1079500" cy="331311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>
            <a:off x="8172450" y="2636838"/>
            <a:ext cx="144463" cy="324008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692275" y="5157788"/>
            <a:ext cx="3455988" cy="2159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1692275" y="5373688"/>
            <a:ext cx="4967288" cy="2159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cxnSp>
        <p:nvCxnSpPr>
          <p:cNvPr id="22" name="Connecteur droit 21"/>
          <p:cNvCxnSpPr/>
          <p:nvPr/>
        </p:nvCxnSpPr>
        <p:spPr>
          <a:xfrm>
            <a:off x="1476375" y="2636838"/>
            <a:ext cx="358775" cy="273685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6588125" y="2636838"/>
            <a:ext cx="0" cy="273685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à coins arrondis 24"/>
          <p:cNvSpPr/>
          <p:nvPr/>
        </p:nvSpPr>
        <p:spPr>
          <a:xfrm>
            <a:off x="5148263" y="5589588"/>
            <a:ext cx="3024187" cy="215900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7" name="Rectangle à coins arrondis 26"/>
          <p:cNvSpPr/>
          <p:nvPr/>
        </p:nvSpPr>
        <p:spPr>
          <a:xfrm>
            <a:off x="6659563" y="5805488"/>
            <a:ext cx="1512887" cy="21590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430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6194425"/>
            <a:ext cx="23431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7" name="ZoneTexte 28"/>
          <p:cNvSpPr txBox="1">
            <a:spLocks noChangeArrowheads="1"/>
          </p:cNvSpPr>
          <p:nvPr/>
        </p:nvSpPr>
        <p:spPr bwMode="auto">
          <a:xfrm>
            <a:off x="2484438" y="4581525"/>
            <a:ext cx="847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1,5 Mb</a:t>
            </a:r>
          </a:p>
        </p:txBody>
      </p:sp>
      <p:sp>
        <p:nvSpPr>
          <p:cNvPr id="43028" name="ZoneTexte 29"/>
          <p:cNvSpPr txBox="1">
            <a:spLocks noChangeArrowheads="1"/>
          </p:cNvSpPr>
          <p:nvPr/>
        </p:nvSpPr>
        <p:spPr bwMode="auto">
          <a:xfrm>
            <a:off x="3724275" y="5516563"/>
            <a:ext cx="67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2 Mb</a:t>
            </a:r>
          </a:p>
        </p:txBody>
      </p:sp>
      <p:sp>
        <p:nvSpPr>
          <p:cNvPr id="31" name="Ellipse 30"/>
          <p:cNvSpPr/>
          <p:nvPr/>
        </p:nvSpPr>
        <p:spPr>
          <a:xfrm>
            <a:off x="3348038" y="2519363"/>
            <a:ext cx="503237" cy="358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5076825" y="1844675"/>
            <a:ext cx="3311525" cy="4464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43031" name="ZoneTexte 23"/>
          <p:cNvSpPr txBox="1">
            <a:spLocks noChangeArrowheads="1"/>
          </p:cNvSpPr>
          <p:nvPr/>
        </p:nvSpPr>
        <p:spPr bwMode="auto">
          <a:xfrm>
            <a:off x="5105400" y="908050"/>
            <a:ext cx="32115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/>
              <a:t>Moins grave</a:t>
            </a:r>
          </a:p>
          <a:p>
            <a:pPr algn="ctr" eaLnBrk="1" hangingPunct="1"/>
            <a:r>
              <a:rPr lang="fr-FR" altLang="fr-FR"/>
              <a:t> (symptômes moins pénétrants) </a:t>
            </a:r>
          </a:p>
          <a:p>
            <a:pPr algn="ctr" eaLnBrk="1" hangingPunct="1"/>
            <a:r>
              <a:rPr lang="fr-FR" altLang="fr-FR"/>
              <a:t>plus hérité</a:t>
            </a:r>
          </a:p>
        </p:txBody>
      </p:sp>
      <p:sp>
        <p:nvSpPr>
          <p:cNvPr id="43032" name="Rectangle 25"/>
          <p:cNvSpPr>
            <a:spLocks noChangeArrowheads="1"/>
          </p:cNvSpPr>
          <p:nvPr/>
        </p:nvSpPr>
        <p:spPr bwMode="auto">
          <a:xfrm>
            <a:off x="1476375" y="1196975"/>
            <a:ext cx="3308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Non vues par FISH (vue par ACPA)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981075"/>
            <a:ext cx="4038600" cy="4114800"/>
          </a:xfrm>
        </p:spPr>
        <p:txBody>
          <a:bodyPr/>
          <a:lstStyle/>
          <a:p>
            <a:pPr eaLnBrk="1" hangingPunct="1"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mtClean="0"/>
              <a:t>Procaryote</a:t>
            </a:r>
          </a:p>
          <a:p>
            <a:pPr lvl="1" eaLnBrk="1" hangingPunct="1"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Pas de noyau</a:t>
            </a:r>
          </a:p>
          <a:p>
            <a:pPr lvl="1" eaLnBrk="1" hangingPunct="1"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Pas d’organite cellulaire</a:t>
            </a:r>
          </a:p>
          <a:p>
            <a:pPr lvl="1" eaLnBrk="1" hangingPunct="1"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ADN circulaire</a:t>
            </a:r>
          </a:p>
          <a:p>
            <a:pPr lvl="1" eaLnBrk="1" hangingPunct="1"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Reproduction assexuée</a:t>
            </a:r>
          </a:p>
          <a:p>
            <a:pPr lvl="1" eaLnBrk="1" hangingPunct="1"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Tout l’ADN est codant</a:t>
            </a:r>
          </a:p>
          <a:p>
            <a:pPr lvl="1" eaLnBrk="1" hangingPunct="1"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Pas d’intron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981075"/>
            <a:ext cx="4033837" cy="4525963"/>
          </a:xfrm>
        </p:spPr>
        <p:txBody>
          <a:bodyPr/>
          <a:lstStyle/>
          <a:p>
            <a:pPr eaLnBrk="1" hangingPunct="1"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mtClean="0"/>
              <a:t>Eucaryote</a:t>
            </a:r>
          </a:p>
          <a:p>
            <a:pPr lvl="1" eaLnBrk="1" hangingPunct="1"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Noyau</a:t>
            </a:r>
          </a:p>
          <a:p>
            <a:pPr lvl="1" eaLnBrk="1" hangingPunct="1"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Organites cellulaires</a:t>
            </a:r>
          </a:p>
          <a:p>
            <a:pPr lvl="1" eaLnBrk="1" hangingPunct="1"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Chromosomes</a:t>
            </a:r>
          </a:p>
          <a:p>
            <a:pPr lvl="1" eaLnBrk="1" hangingPunct="1"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Reproduction sexuée</a:t>
            </a:r>
          </a:p>
          <a:p>
            <a:pPr lvl="1" eaLnBrk="1" hangingPunct="1"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Fraction codante faible</a:t>
            </a:r>
          </a:p>
          <a:p>
            <a:pPr lvl="1" eaLnBrk="1" hangingPunct="1"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Introns</a:t>
            </a:r>
          </a:p>
          <a:p>
            <a:pPr eaLnBrk="1" hangingPunct="1"/>
            <a:endParaRPr lang="fr-FR" altLang="fr-FR" sz="2000" smtClean="0"/>
          </a:p>
        </p:txBody>
      </p:sp>
      <p:grpSp>
        <p:nvGrpSpPr>
          <p:cNvPr id="6148" name="Group 4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528"/>
          </a:xfrm>
        </p:grpSpPr>
        <p:sp>
          <p:nvSpPr>
            <p:cNvPr id="6150" name="Rectangle 5"/>
            <p:cNvSpPr>
              <a:spLocks noChangeArrowheads="1"/>
            </p:cNvSpPr>
            <p:nvPr/>
          </p:nvSpPr>
          <p:spPr bwMode="auto">
            <a:xfrm>
              <a:off x="1248" y="0"/>
              <a:ext cx="4032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3600">
                  <a:latin typeface="Times New Roman" panose="02020603050405020304" pitchFamily="18" charset="0"/>
                </a:rPr>
                <a:t>Différence procaryote et eucaryote</a:t>
              </a:r>
            </a:p>
          </p:txBody>
        </p:sp>
        <p:pic>
          <p:nvPicPr>
            <p:cNvPr id="6151" name="Picture 6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51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2" name="Picture 7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594100"/>
            <a:ext cx="5934075" cy="3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ChangeArrowheads="1"/>
          </p:cNvSpPr>
          <p:nvPr/>
        </p:nvSpPr>
        <p:spPr bwMode="auto">
          <a:xfrm>
            <a:off x="0" y="-26988"/>
            <a:ext cx="9144000" cy="981076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Calibri" panose="020F0502020204030204" pitchFamily="34" charset="0"/>
              </a:rPr>
              <a:t>Corrélations génotype-Phénotype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5949950"/>
            <a:ext cx="43449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1412875"/>
            <a:ext cx="6048375" cy="4437063"/>
          </a:xfrm>
        </p:spPr>
      </p:pic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4625"/>
            <a:ext cx="48069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850" y="1268413"/>
            <a:ext cx="8229600" cy="316865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fr-FR" dirty="0" smtClean="0"/>
              <a:t>Anomalies palais très pénétrant</a:t>
            </a:r>
          </a:p>
          <a:p>
            <a:pPr>
              <a:defRPr/>
            </a:pPr>
            <a:endParaRPr lang="fr-FR" sz="400" dirty="0" smtClean="0"/>
          </a:p>
          <a:p>
            <a:pPr>
              <a:defRPr/>
            </a:pPr>
            <a:endParaRPr lang="fr-FR" dirty="0" smtClean="0"/>
          </a:p>
          <a:p>
            <a:pPr>
              <a:defRPr/>
            </a:pPr>
            <a:endParaRPr lang="fr-FR" dirty="0" smtClean="0"/>
          </a:p>
          <a:p>
            <a:pPr>
              <a:defRPr/>
            </a:pPr>
            <a:endParaRPr lang="fr-FR" dirty="0" smtClean="0"/>
          </a:p>
          <a:p>
            <a:pPr>
              <a:defRPr/>
            </a:pPr>
            <a:endParaRPr lang="fr-FR" dirty="0" smtClean="0"/>
          </a:p>
          <a:p>
            <a:pPr>
              <a:defRPr/>
            </a:pPr>
            <a:r>
              <a:rPr lang="fr-FR" dirty="0" smtClean="0"/>
              <a:t>Troubles cognitifs et  neuropsychiatriques</a:t>
            </a:r>
            <a:endParaRPr lang="fr-FR" dirty="0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1916113"/>
            <a:ext cx="9082087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6"/>
          <p:cNvSpPr>
            <a:spLocks noChangeArrowheads="1"/>
          </p:cNvSpPr>
          <p:nvPr/>
        </p:nvSpPr>
        <p:spPr bwMode="auto">
          <a:xfrm>
            <a:off x="0" y="-26988"/>
            <a:ext cx="9144000" cy="981076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Calibri" panose="020F0502020204030204" pitchFamily="34" charset="0"/>
              </a:rPr>
              <a:t>Corrélations génotype-Phénotype</a:t>
            </a:r>
          </a:p>
        </p:txBody>
      </p:sp>
      <p:pic>
        <p:nvPicPr>
          <p:cNvPr id="4506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581525"/>
            <a:ext cx="912653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ZoneTexte 8"/>
          <p:cNvSpPr txBox="1">
            <a:spLocks noChangeArrowheads="1"/>
          </p:cNvSpPr>
          <p:nvPr/>
        </p:nvSpPr>
        <p:spPr bwMode="auto">
          <a:xfrm>
            <a:off x="2268538" y="4365625"/>
            <a:ext cx="766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verbal</a:t>
            </a:r>
          </a:p>
        </p:txBody>
      </p:sp>
      <p:sp>
        <p:nvSpPr>
          <p:cNvPr id="45063" name="ZoneTexte 10"/>
          <p:cNvSpPr txBox="1">
            <a:spLocks noChangeArrowheads="1"/>
          </p:cNvSpPr>
          <p:nvPr/>
        </p:nvSpPr>
        <p:spPr bwMode="auto">
          <a:xfrm>
            <a:off x="2987675" y="4356100"/>
            <a:ext cx="1392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Performance</a:t>
            </a:r>
          </a:p>
        </p:txBody>
      </p:sp>
      <p:sp>
        <p:nvSpPr>
          <p:cNvPr id="45064" name="ZoneTexte 11"/>
          <p:cNvSpPr txBox="1">
            <a:spLocks noChangeArrowheads="1"/>
          </p:cNvSpPr>
          <p:nvPr/>
        </p:nvSpPr>
        <p:spPr bwMode="auto">
          <a:xfrm>
            <a:off x="4140200" y="4978400"/>
            <a:ext cx="509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QIT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2124075" y="4437063"/>
            <a:ext cx="935038" cy="21605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4067175" y="2197100"/>
            <a:ext cx="1368425" cy="16557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450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125538"/>
            <a:ext cx="327660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5" y="6524625"/>
            <a:ext cx="48069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503713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0" y="-26988"/>
            <a:ext cx="9144000" cy="981076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Calibri" panose="020F0502020204030204" pitchFamily="34" charset="0"/>
              </a:rPr>
              <a:t>Massif cranio-facial + cou</a:t>
            </a: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38" y="1125538"/>
            <a:ext cx="34925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88" y="1909763"/>
            <a:ext cx="32670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349500"/>
            <a:ext cx="38227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54088"/>
            <a:ext cx="24479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ChangeArrowheads="1"/>
          </p:cNvSpPr>
          <p:nvPr/>
        </p:nvSpPr>
        <p:spPr bwMode="auto">
          <a:xfrm>
            <a:off x="0" y="-26988"/>
            <a:ext cx="9144000" cy="981076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Calibri" panose="020F0502020204030204" pitchFamily="34" charset="0"/>
              </a:rPr>
              <a:t>Cardio-vasculaire</a:t>
            </a:r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404495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ZoneTexte 4"/>
          <p:cNvSpPr txBox="1">
            <a:spLocks noChangeArrowheads="1"/>
          </p:cNvSpPr>
          <p:nvPr/>
        </p:nvSpPr>
        <p:spPr bwMode="auto">
          <a:xfrm>
            <a:off x="539750" y="6308725"/>
            <a:ext cx="8569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400"/>
              <a:t> The genetic basis of conotruncal heart defects: the chromosome 22q11.2 deletion. In: Heart Development, Rosenthal, N, Harvey, R (Eds), Academic Press, 1998.</a:t>
            </a:r>
            <a:endParaRPr lang="fr-FR" altLang="fr-FR" sz="1400"/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32"/>
          <a:stretch>
            <a:fillRect/>
          </a:stretch>
        </p:blipFill>
        <p:spPr bwMode="auto">
          <a:xfrm>
            <a:off x="4354513" y="4221163"/>
            <a:ext cx="463391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1268413"/>
            <a:ext cx="3810000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128713"/>
            <a:ext cx="4030663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0" y="-26988"/>
            <a:ext cx="9144000" cy="981076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Calibri" panose="020F0502020204030204" pitchFamily="34" charset="0"/>
              </a:rPr>
              <a:t>innervation</a:t>
            </a:r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2" t="20595"/>
          <a:stretch>
            <a:fillRect/>
          </a:stretch>
        </p:blipFill>
        <p:spPr bwMode="auto">
          <a:xfrm>
            <a:off x="4991100" y="2420938"/>
            <a:ext cx="3613150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5664200"/>
            <a:ext cx="3522662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u contenu 2"/>
          <p:cNvSpPr>
            <a:spLocks noGrp="1"/>
          </p:cNvSpPr>
          <p:nvPr>
            <p:ph idx="1"/>
          </p:nvPr>
        </p:nvSpPr>
        <p:spPr>
          <a:xfrm>
            <a:off x="5003800" y="2924175"/>
            <a:ext cx="3754438" cy="1397000"/>
          </a:xfrm>
        </p:spPr>
        <p:txBody>
          <a:bodyPr/>
          <a:lstStyle/>
          <a:p>
            <a:r>
              <a:rPr lang="fr-FR" altLang="fr-FR" smtClean="0"/>
              <a:t>Défaut d’élévation du palais</a:t>
            </a:r>
          </a:p>
          <a:p>
            <a:endParaRPr lang="fr-FR" altLang="fr-FR" smtClean="0"/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33563"/>
            <a:ext cx="474345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-26988"/>
            <a:ext cx="9144000" cy="981076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Calibri" panose="020F0502020204030204" pitchFamily="34" charset="0"/>
              </a:rPr>
              <a:t>Modèle murin microdélétion 22q11.2 (LgDel +)</a:t>
            </a:r>
          </a:p>
        </p:txBody>
      </p:sp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5157788"/>
            <a:ext cx="762952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u contenu 2"/>
          <p:cNvSpPr>
            <a:spLocks noGrp="1"/>
          </p:cNvSpPr>
          <p:nvPr>
            <p:ph idx="1"/>
          </p:nvPr>
        </p:nvSpPr>
        <p:spPr>
          <a:xfrm>
            <a:off x="4572000" y="1125538"/>
            <a:ext cx="4114800" cy="4525962"/>
          </a:xfrm>
        </p:spPr>
        <p:txBody>
          <a:bodyPr/>
          <a:lstStyle/>
          <a:p>
            <a:r>
              <a:rPr lang="fr-FR" altLang="fr-FR" sz="2400" smtClean="0"/>
              <a:t>Anomalie de développement des trajets nerveux</a:t>
            </a:r>
          </a:p>
          <a:p>
            <a:r>
              <a:rPr lang="fr-FR" altLang="fr-FR" sz="2400" smtClean="0"/>
              <a:t>Ponts entre les nerfs glossopharyngeal (IX) et vague (X)</a:t>
            </a:r>
          </a:p>
          <a:p>
            <a:endParaRPr lang="fr-FR" altLang="fr-FR" sz="2400" smtClean="0"/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0" y="-26988"/>
            <a:ext cx="9144000" cy="981076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Calibri" panose="020F0502020204030204" pitchFamily="34" charset="0"/>
              </a:rPr>
              <a:t>Modèle murin microdélétion 22q11.2 (LgDel +)</a:t>
            </a:r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50" y="5943600"/>
            <a:ext cx="52546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3600450" cy="578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avec flèche 8"/>
          <p:cNvCxnSpPr/>
          <p:nvPr/>
        </p:nvCxnSpPr>
        <p:spPr>
          <a:xfrm flipH="1">
            <a:off x="3563938" y="2492375"/>
            <a:ext cx="1223962" cy="36004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3359610"/>
            <a:ext cx="2122265" cy="253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205038"/>
            <a:ext cx="75501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ZoneTexte 4"/>
          <p:cNvSpPr txBox="1">
            <a:spLocks noChangeArrowheads="1"/>
          </p:cNvSpPr>
          <p:nvPr/>
        </p:nvSpPr>
        <p:spPr bwMode="auto">
          <a:xfrm>
            <a:off x="0" y="1773238"/>
            <a:ext cx="1876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Indice de nasalité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372225" y="2205038"/>
            <a:ext cx="1463675" cy="369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/>
              <a:t>Autres (n=45)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763713" y="2205038"/>
            <a:ext cx="3252787" cy="369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/>
              <a:t>Patients délétion 22q11.2 (n=14)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1259632" y="5138738"/>
            <a:ext cx="792088" cy="0"/>
          </a:xfrm>
          <a:prstGeom prst="straightConnector1">
            <a:avLst/>
          </a:prstGeom>
          <a:ln w="38100"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7"/>
          <a:stretch>
            <a:fillRect/>
          </a:stretch>
        </p:blipFill>
        <p:spPr bwMode="auto">
          <a:xfrm>
            <a:off x="395288" y="6381750"/>
            <a:ext cx="84185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ZoneTexte 12"/>
          <p:cNvSpPr txBox="1">
            <a:spLocks noChangeArrowheads="1"/>
          </p:cNvSpPr>
          <p:nvPr/>
        </p:nvSpPr>
        <p:spPr bwMode="auto">
          <a:xfrm>
            <a:off x="301625" y="5229225"/>
            <a:ext cx="823913" cy="3698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/>
              <a:t>Sévère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1210183" y="4133850"/>
            <a:ext cx="792088" cy="0"/>
          </a:xfrm>
          <a:prstGeom prst="straightConnector1">
            <a:avLst/>
          </a:prstGeom>
          <a:ln w="38100"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0" name="ZoneTexte 14"/>
          <p:cNvSpPr txBox="1">
            <a:spLocks noChangeArrowheads="1"/>
          </p:cNvSpPr>
          <p:nvPr/>
        </p:nvSpPr>
        <p:spPr bwMode="auto">
          <a:xfrm>
            <a:off x="250825" y="4221163"/>
            <a:ext cx="920750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modéré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1210183" y="2620963"/>
            <a:ext cx="792088" cy="0"/>
          </a:xfrm>
          <a:prstGeom prst="straightConnector1">
            <a:avLst/>
          </a:prstGeom>
          <a:ln w="38100"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2" name="ZoneTexte 16"/>
          <p:cNvSpPr txBox="1">
            <a:spLocks noChangeArrowheads="1"/>
          </p:cNvSpPr>
          <p:nvPr/>
        </p:nvSpPr>
        <p:spPr bwMode="auto">
          <a:xfrm>
            <a:off x="250825" y="2708275"/>
            <a:ext cx="768350" cy="3698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légère</a:t>
            </a:r>
          </a:p>
        </p:txBody>
      </p:sp>
      <p:cxnSp>
        <p:nvCxnSpPr>
          <p:cNvPr id="18" name="Connecteur droit avec flèche 17"/>
          <p:cNvCxnSpPr>
            <a:stCxn id="19" idx="2"/>
          </p:cNvCxnSpPr>
          <p:nvPr/>
        </p:nvCxnSpPr>
        <p:spPr>
          <a:xfrm flipH="1">
            <a:off x="8028384" y="1926124"/>
            <a:ext cx="393344" cy="710788"/>
          </a:xfrm>
          <a:prstGeom prst="straightConnector1">
            <a:avLst/>
          </a:prstGeom>
          <a:ln w="38100"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4" name="ZoneTexte 18"/>
          <p:cNvSpPr txBox="1">
            <a:spLocks noChangeArrowheads="1"/>
          </p:cNvSpPr>
          <p:nvPr/>
        </p:nvSpPr>
        <p:spPr bwMode="auto">
          <a:xfrm>
            <a:off x="7956550" y="1557338"/>
            <a:ext cx="930275" cy="3683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absente</a:t>
            </a:r>
          </a:p>
        </p:txBody>
      </p:sp>
      <p:sp>
        <p:nvSpPr>
          <p:cNvPr id="51215" name="Rectangle 22"/>
          <p:cNvSpPr>
            <a:spLocks noChangeArrowheads="1"/>
          </p:cNvSpPr>
          <p:nvPr/>
        </p:nvSpPr>
        <p:spPr bwMode="auto">
          <a:xfrm>
            <a:off x="0" y="-26988"/>
            <a:ext cx="9144000" cy="981076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Calibri" panose="020F0502020204030204" pitchFamily="34" charset="0"/>
              </a:rPr>
              <a:t>Del 22q11.2 des patients différents</a:t>
            </a:r>
          </a:p>
        </p:txBody>
      </p:sp>
      <p:pic>
        <p:nvPicPr>
          <p:cNvPr id="512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981075"/>
            <a:ext cx="576103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052513"/>
            <a:ext cx="4103688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-26988"/>
            <a:ext cx="9144000" cy="981076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Calibri" panose="020F0502020204030204" pitchFamily="34" charset="0"/>
              </a:rPr>
              <a:t>Coordination anormale succion déglutition</a:t>
            </a:r>
          </a:p>
        </p:txBody>
      </p:sp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3" y="1989138"/>
            <a:ext cx="147637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2376487" cy="52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335088"/>
            <a:ext cx="2447925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ZoneTexte 8"/>
          <p:cNvSpPr txBox="1">
            <a:spLocks noChangeArrowheads="1"/>
          </p:cNvSpPr>
          <p:nvPr/>
        </p:nvSpPr>
        <p:spPr bwMode="auto">
          <a:xfrm>
            <a:off x="5003800" y="2420938"/>
            <a:ext cx="1728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Muscle </a:t>
            </a:r>
          </a:p>
          <a:p>
            <a:pPr eaLnBrk="1" hangingPunct="1"/>
            <a:r>
              <a:rPr lang="fr-FR" altLang="fr-FR"/>
              <a:t>cricopharyngeus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6588125" y="2708275"/>
            <a:ext cx="1368425" cy="1444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4" name="ZoneTexte 11"/>
          <p:cNvSpPr txBox="1">
            <a:spLocks noChangeArrowheads="1"/>
          </p:cNvSpPr>
          <p:nvPr/>
        </p:nvSpPr>
        <p:spPr bwMode="auto">
          <a:xfrm>
            <a:off x="5003800" y="3141663"/>
            <a:ext cx="152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Fin transfert pharyngé avant respiration</a:t>
            </a:r>
          </a:p>
        </p:txBody>
      </p:sp>
      <p:sp>
        <p:nvSpPr>
          <p:cNvPr id="52235" name="Rectangle 12"/>
          <p:cNvSpPr>
            <a:spLocks noChangeArrowheads="1"/>
          </p:cNvSpPr>
          <p:nvPr/>
        </p:nvSpPr>
        <p:spPr bwMode="auto">
          <a:xfrm>
            <a:off x="2411413" y="3105150"/>
            <a:ext cx="2736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Apposition palais au mur postérieur du pharynx</a:t>
            </a:r>
          </a:p>
        </p:txBody>
      </p:sp>
      <p:sp>
        <p:nvSpPr>
          <p:cNvPr id="52236" name="Rectangle 15"/>
          <p:cNvSpPr>
            <a:spLocks noChangeArrowheads="1"/>
          </p:cNvSpPr>
          <p:nvPr/>
        </p:nvSpPr>
        <p:spPr bwMode="auto">
          <a:xfrm>
            <a:off x="2627313" y="5805488"/>
            <a:ext cx="216058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mur postérieur du pharynx hyperdynamique</a:t>
            </a:r>
          </a:p>
        </p:txBody>
      </p:sp>
      <p:cxnSp>
        <p:nvCxnSpPr>
          <p:cNvPr id="18" name="Connecteur droit avec flèche 17"/>
          <p:cNvCxnSpPr>
            <a:stCxn id="52236" idx="1"/>
          </p:cNvCxnSpPr>
          <p:nvPr/>
        </p:nvCxnSpPr>
        <p:spPr>
          <a:xfrm flipH="1" flipV="1">
            <a:off x="1979613" y="6021388"/>
            <a:ext cx="647700" cy="24606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52239" idx="1"/>
          </p:cNvCxnSpPr>
          <p:nvPr/>
        </p:nvCxnSpPr>
        <p:spPr>
          <a:xfrm flipH="1">
            <a:off x="2124075" y="5480050"/>
            <a:ext cx="576263" cy="1809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9" name="ZoneTexte 22"/>
          <p:cNvSpPr txBox="1">
            <a:spLocks noChangeArrowheads="1"/>
          </p:cNvSpPr>
          <p:nvPr/>
        </p:nvSpPr>
        <p:spPr bwMode="auto">
          <a:xfrm>
            <a:off x="2700338" y="5157788"/>
            <a:ext cx="15128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Reflux </a:t>
            </a:r>
          </a:p>
          <a:p>
            <a:pPr eaLnBrk="1" hangingPunct="1"/>
            <a:r>
              <a:rPr lang="fr-FR" altLang="fr-FR"/>
              <a:t>nasopharyngé</a:t>
            </a:r>
          </a:p>
        </p:txBody>
      </p:sp>
      <p:sp>
        <p:nvSpPr>
          <p:cNvPr id="52240" name="ZoneTexte 26"/>
          <p:cNvSpPr txBox="1">
            <a:spLocks noChangeArrowheads="1"/>
          </p:cNvSpPr>
          <p:nvPr/>
        </p:nvSpPr>
        <p:spPr bwMode="auto">
          <a:xfrm>
            <a:off x="2484438" y="3789363"/>
            <a:ext cx="17732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Bolus descend </a:t>
            </a:r>
          </a:p>
          <a:p>
            <a:pPr eaLnBrk="1" hangingPunct="1"/>
            <a:r>
              <a:rPr lang="fr-FR" altLang="fr-FR"/>
              <a:t>par hypopharynx</a:t>
            </a:r>
          </a:p>
        </p:txBody>
      </p:sp>
      <p:sp>
        <p:nvSpPr>
          <p:cNvPr id="52241" name="Rectangle 27"/>
          <p:cNvSpPr>
            <a:spLocks noChangeArrowheads="1"/>
          </p:cNvSpPr>
          <p:nvPr/>
        </p:nvSpPr>
        <p:spPr bwMode="auto">
          <a:xfrm>
            <a:off x="4572000" y="5373688"/>
            <a:ext cx="20875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Reflux du bolus au </a:t>
            </a:r>
            <a:r>
              <a:rPr lang="en-US" altLang="fr-FR"/>
              <a:t>cricopharynx et sous l’epiglotte.</a:t>
            </a:r>
            <a:endParaRPr lang="fr-FR" altLang="fr-FR"/>
          </a:p>
        </p:txBody>
      </p:sp>
      <p:sp>
        <p:nvSpPr>
          <p:cNvPr id="30" name="ZoneTexte 29"/>
          <p:cNvSpPr txBox="1"/>
          <p:nvPr/>
        </p:nvSpPr>
        <p:spPr>
          <a:xfrm>
            <a:off x="3914775" y="4797425"/>
            <a:ext cx="1314450" cy="3683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/>
              <a:t>Del 22q11.2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e 39"/>
          <p:cNvGrpSpPr>
            <a:grpSpLocks/>
          </p:cNvGrpSpPr>
          <p:nvPr/>
        </p:nvGrpSpPr>
        <p:grpSpPr bwMode="auto">
          <a:xfrm>
            <a:off x="684213" y="2420938"/>
            <a:ext cx="3095625" cy="3621087"/>
            <a:chOff x="755576" y="2996952"/>
            <a:chExt cx="3096344" cy="3620881"/>
          </a:xfrm>
        </p:grpSpPr>
        <p:pic>
          <p:nvPicPr>
            <p:cNvPr id="5325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2996952"/>
              <a:ext cx="3096344" cy="3620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" name="Connecteur droit 26"/>
            <p:cNvCxnSpPr/>
            <p:nvPr/>
          </p:nvCxnSpPr>
          <p:spPr>
            <a:xfrm flipH="1">
              <a:off x="2124319" y="4220844"/>
              <a:ext cx="1224246" cy="14445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flipH="1">
              <a:off x="1763872" y="4365299"/>
              <a:ext cx="360447" cy="57622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H="1">
              <a:off x="1692419" y="4365299"/>
              <a:ext cx="358858" cy="503208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 flipV="1">
              <a:off x="1331972" y="4868508"/>
              <a:ext cx="360447" cy="144455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flipV="1">
              <a:off x="1187476" y="5084395"/>
              <a:ext cx="647850" cy="217476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1547922" y="5084395"/>
              <a:ext cx="215950" cy="504796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251" name="Rectangle 22"/>
          <p:cNvSpPr>
            <a:spLocks noChangeArrowheads="1"/>
          </p:cNvSpPr>
          <p:nvPr/>
        </p:nvSpPr>
        <p:spPr bwMode="auto">
          <a:xfrm>
            <a:off x="0" y="-26988"/>
            <a:ext cx="9144000" cy="863601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Calibri" panose="020F0502020204030204" pitchFamily="34" charset="0"/>
              </a:rPr>
              <a:t>Disproportion vélopharyngée</a:t>
            </a: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981075"/>
            <a:ext cx="504190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ZoneTexte 21"/>
          <p:cNvSpPr txBox="1">
            <a:spLocks noChangeArrowheads="1"/>
          </p:cNvSpPr>
          <p:nvPr/>
        </p:nvSpPr>
        <p:spPr bwMode="auto">
          <a:xfrm>
            <a:off x="5508625" y="1052513"/>
            <a:ext cx="32766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/>
              <a:t>IRM 3D</a:t>
            </a:r>
          </a:p>
          <a:p>
            <a:pPr eaLnBrk="1" hangingPunct="1"/>
            <a:r>
              <a:rPr lang="fr-FR" altLang="fr-FR" sz="2400"/>
              <a:t>	5 patients 22q1.2</a:t>
            </a:r>
          </a:p>
          <a:p>
            <a:pPr eaLnBrk="1" hangingPunct="1"/>
            <a:r>
              <a:rPr lang="fr-FR" altLang="fr-FR" sz="2400"/>
              <a:t>	123 témoins</a:t>
            </a:r>
          </a:p>
          <a:p>
            <a:pPr eaLnBrk="1" hangingPunct="1"/>
            <a:r>
              <a:rPr lang="fr-FR" altLang="fr-FR" sz="2400"/>
              <a:t>platybasie</a:t>
            </a:r>
          </a:p>
        </p:txBody>
      </p:sp>
      <p:pic>
        <p:nvPicPr>
          <p:cNvPr id="5325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644900"/>
            <a:ext cx="3025775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4932363" y="2708275"/>
            <a:ext cx="40322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u="heavy" dirty="0">
                <a:uFill>
                  <a:solidFill>
                    <a:srgbClr val="FF0000"/>
                  </a:solidFill>
                </a:uFill>
              </a:rPr>
              <a:t>ACBA </a:t>
            </a:r>
            <a:r>
              <a:rPr lang="fr-FR" u="heavy" dirty="0" err="1">
                <a:uFill>
                  <a:solidFill>
                    <a:srgbClr val="FF0000"/>
                  </a:solidFill>
                </a:uFill>
              </a:rPr>
              <a:t>anterior</a:t>
            </a:r>
            <a:r>
              <a:rPr lang="fr-FR" u="heavy" dirty="0">
                <a:uFill>
                  <a:solidFill>
                    <a:srgbClr val="FF0000"/>
                  </a:solidFill>
                </a:uFill>
              </a:rPr>
              <a:t> </a:t>
            </a:r>
            <a:r>
              <a:rPr lang="fr-FR" u="heavy" dirty="0" err="1">
                <a:uFill>
                  <a:solidFill>
                    <a:srgbClr val="FF0000"/>
                  </a:solidFill>
                </a:uFill>
              </a:rPr>
              <a:t>cranial</a:t>
            </a:r>
            <a:r>
              <a:rPr lang="fr-FR" u="heavy" dirty="0">
                <a:uFill>
                  <a:solidFill>
                    <a:srgbClr val="FF0000"/>
                  </a:solidFill>
                </a:uFill>
              </a:rPr>
              <a:t> base angle</a:t>
            </a:r>
          </a:p>
          <a:p>
            <a:pPr eaLnBrk="1" hangingPunct="1">
              <a:defRPr/>
            </a:pPr>
            <a:r>
              <a:rPr lang="fr-FR" u="heavy" dirty="0">
                <a:uFill>
                  <a:solidFill>
                    <a:srgbClr val="92D050"/>
                  </a:solidFill>
                </a:uFill>
              </a:rPr>
              <a:t>PCBA </a:t>
            </a:r>
            <a:r>
              <a:rPr lang="fr-FR" u="heavy" dirty="0" err="1">
                <a:uFill>
                  <a:solidFill>
                    <a:srgbClr val="92D050"/>
                  </a:solidFill>
                </a:uFill>
              </a:rPr>
              <a:t>posterior</a:t>
            </a:r>
            <a:r>
              <a:rPr lang="fr-FR" u="heavy" dirty="0">
                <a:uFill>
                  <a:solidFill>
                    <a:srgbClr val="92D050"/>
                  </a:solidFill>
                </a:uFill>
              </a:rPr>
              <a:t> </a:t>
            </a:r>
            <a:r>
              <a:rPr lang="fr-FR" u="heavy" dirty="0" err="1">
                <a:uFill>
                  <a:solidFill>
                    <a:srgbClr val="92D050"/>
                  </a:solidFill>
                </a:uFill>
              </a:rPr>
              <a:t>cranial</a:t>
            </a:r>
            <a:r>
              <a:rPr lang="fr-FR" u="heavy" dirty="0">
                <a:uFill>
                  <a:solidFill>
                    <a:srgbClr val="92D050"/>
                  </a:solidFill>
                </a:uFill>
              </a:rPr>
              <a:t> base angle</a:t>
            </a:r>
          </a:p>
          <a:p>
            <a:pPr eaLnBrk="1" hangingPunct="1">
              <a:defRPr/>
            </a:pPr>
            <a:r>
              <a:rPr lang="fr-FR" u="heavy" dirty="0">
                <a:uFill>
                  <a:solidFill>
                    <a:schemeClr val="tx2"/>
                  </a:solidFill>
                </a:uFill>
              </a:rPr>
              <a:t>ADA </a:t>
            </a:r>
            <a:r>
              <a:rPr lang="fr-FR" u="heavy" dirty="0" err="1">
                <a:uFill>
                  <a:solidFill>
                    <a:schemeClr val="tx2"/>
                  </a:solidFill>
                </a:uFill>
              </a:rPr>
              <a:t>atlanto</a:t>
            </a:r>
            <a:r>
              <a:rPr lang="fr-FR" u="heavy" dirty="0">
                <a:uFill>
                  <a:solidFill>
                    <a:schemeClr val="tx2"/>
                  </a:solidFill>
                </a:uFill>
              </a:rPr>
              <a:t>-dental angle</a:t>
            </a:r>
          </a:p>
        </p:txBody>
      </p:sp>
      <p:sp>
        <p:nvSpPr>
          <p:cNvPr id="53256" name="ZoneTexte 38"/>
          <p:cNvSpPr txBox="1">
            <a:spLocks noChangeArrowheads="1"/>
          </p:cNvSpPr>
          <p:nvPr/>
        </p:nvSpPr>
        <p:spPr bwMode="auto">
          <a:xfrm>
            <a:off x="431800" y="6165850"/>
            <a:ext cx="8280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/>
              <a:t>Velopharynx + large, palais dur plus court. Platybasie avec allongement pharynx</a:t>
            </a:r>
            <a:endParaRPr lang="fr-FR" altLang="fr-F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5608" r="12079" b="10280"/>
          <a:stretch>
            <a:fillRect/>
          </a:stretch>
        </p:blipFill>
        <p:spPr bwMode="auto">
          <a:xfrm>
            <a:off x="4648200" y="3540125"/>
            <a:ext cx="4419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150938" y="1419225"/>
            <a:ext cx="68738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z="2400">
                <a:latin typeface="Times New Roman" panose="02020603050405020304" pitchFamily="18" charset="0"/>
              </a:rPr>
              <a:t> Micro-organismes unicellulaires: bactéries et archées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z="2400">
                <a:latin typeface="Times New Roman" panose="02020603050405020304" pitchFamily="18" charset="0"/>
              </a:rPr>
              <a:t> Du latin </a:t>
            </a:r>
            <a:r>
              <a:rPr lang="fr-FR" altLang="fr-FR" sz="2400" i="1">
                <a:latin typeface="Times New Roman" panose="02020603050405020304" pitchFamily="18" charset="0"/>
              </a:rPr>
              <a:t>pro</a:t>
            </a:r>
            <a:r>
              <a:rPr lang="fr-FR" altLang="fr-FR" sz="2400">
                <a:latin typeface="Times New Roman" panose="02020603050405020304" pitchFamily="18" charset="0"/>
              </a:rPr>
              <a:t>, « avant » et du grec </a:t>
            </a:r>
            <a:r>
              <a:rPr lang="fr-FR" altLang="fr-FR" sz="2400" i="1">
                <a:latin typeface="Times New Roman" panose="02020603050405020304" pitchFamily="18" charset="0"/>
              </a:rPr>
              <a:t>caryon</a:t>
            </a:r>
            <a:r>
              <a:rPr lang="fr-FR" altLang="fr-FR" sz="2400">
                <a:latin typeface="Times New Roman" panose="02020603050405020304" pitchFamily="18" charset="0"/>
              </a:rPr>
              <a:t>, « noyau » 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z="2400">
                <a:latin typeface="Times New Roman" panose="02020603050405020304" pitchFamily="18" charset="0"/>
              </a:rPr>
              <a:t> Généralement un seul chromosome circulaire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z="2400">
                <a:latin typeface="Times New Roman" panose="02020603050405020304" pitchFamily="18" charset="0"/>
              </a:rPr>
              <a:t> Existences de plasmides</a:t>
            </a:r>
          </a:p>
        </p:txBody>
      </p:sp>
      <p:pic>
        <p:nvPicPr>
          <p:cNvPr id="7172" name="Picture 4" descr="bactérie x2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930650"/>
            <a:ext cx="205740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200px-EscherichiaColi_NIA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37000"/>
            <a:ext cx="21590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57200" y="5846763"/>
            <a:ext cx="1655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E Coli x250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746125" y="3429000"/>
            <a:ext cx="1196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Bactérie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2803525" y="3429000"/>
            <a:ext cx="1096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archées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2514600" y="5846763"/>
            <a:ext cx="1924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halobacetrium</a:t>
            </a:r>
          </a:p>
        </p:txBody>
      </p:sp>
      <p:grpSp>
        <p:nvGrpSpPr>
          <p:cNvPr id="7178" name="Group 10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528"/>
          </a:xfrm>
        </p:grpSpPr>
        <p:sp>
          <p:nvSpPr>
            <p:cNvPr id="7179" name="Rectangle 11"/>
            <p:cNvSpPr>
              <a:spLocks noChangeArrowheads="1"/>
            </p:cNvSpPr>
            <p:nvPr/>
          </p:nvSpPr>
          <p:spPr bwMode="auto">
            <a:xfrm>
              <a:off x="1248" y="0"/>
              <a:ext cx="4032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3600">
                  <a:latin typeface="Times New Roman" panose="02020603050405020304" pitchFamily="18" charset="0"/>
                </a:rPr>
                <a:t>Procaryote (1)</a:t>
              </a:r>
            </a:p>
          </p:txBody>
        </p:sp>
        <p:pic>
          <p:nvPicPr>
            <p:cNvPr id="7180" name="Picture 12" descr="logo CHRU 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51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13" descr="logo genetiqu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83947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0" y="-26988"/>
            <a:ext cx="9144000" cy="863601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Calibri" panose="020F0502020204030204" pitchFamily="34" charset="0"/>
              </a:rPr>
              <a:t>Platybasie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2"/>
          <p:cNvSpPr>
            <a:spLocks noChangeArrowheads="1"/>
          </p:cNvSpPr>
          <p:nvPr/>
        </p:nvSpPr>
        <p:spPr bwMode="auto">
          <a:xfrm>
            <a:off x="0" y="-26988"/>
            <a:ext cx="9144000" cy="981076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Calibri" panose="020F0502020204030204" pitchFamily="34" charset="0"/>
              </a:rPr>
              <a:t>Disproportion vélopharyngée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60350"/>
            <a:ext cx="248285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68413"/>
            <a:ext cx="673417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148263" y="1052513"/>
            <a:ext cx="1082675" cy="369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/>
              <a:t>Contrôles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076825" y="3860800"/>
            <a:ext cx="947738" cy="3698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/>
              <a:t>22q11.2</a:t>
            </a:r>
          </a:p>
        </p:txBody>
      </p:sp>
      <p:sp>
        <p:nvSpPr>
          <p:cNvPr id="7" name="Rectangle 6"/>
          <p:cNvSpPr/>
          <p:nvPr/>
        </p:nvSpPr>
        <p:spPr>
          <a:xfrm>
            <a:off x="-36513" y="1628775"/>
            <a:ext cx="1476376" cy="9239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dirty="0"/>
              <a:t>PNS = </a:t>
            </a:r>
            <a:r>
              <a:rPr lang="fr-FR" dirty="0" err="1"/>
              <a:t>posterior</a:t>
            </a:r>
            <a:r>
              <a:rPr lang="fr-FR" dirty="0"/>
              <a:t> nasal </a:t>
            </a:r>
            <a:r>
              <a:rPr lang="fr-FR" dirty="0" err="1"/>
              <a:t>spine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0" y="3244850"/>
            <a:ext cx="1355725" cy="3683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/>
              <a:t>E = épiglotte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403350" y="6488113"/>
            <a:ext cx="2373313" cy="369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/>
              <a:t>Vue </a:t>
            </a:r>
            <a:r>
              <a:rPr lang="fr-FR" dirty="0" err="1"/>
              <a:t>antéro-postérieure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202113" y="6488113"/>
            <a:ext cx="1306512" cy="369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/>
              <a:t>Vue latérale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227763" y="6488113"/>
            <a:ext cx="1309687" cy="369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dirty="0"/>
              <a:t>Vue oblique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ChangeArrowheads="1"/>
          </p:cNvSpPr>
          <p:nvPr/>
        </p:nvSpPr>
        <p:spPr bwMode="auto">
          <a:xfrm>
            <a:off x="0" y="-26988"/>
            <a:ext cx="9144000" cy="981076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Calibri" panose="020F0502020204030204" pitchFamily="34" charset="0"/>
              </a:rPr>
              <a:t>Conclusion (1)</a:t>
            </a:r>
          </a:p>
        </p:txBody>
      </p:sp>
      <p:sp>
        <p:nvSpPr>
          <p:cNvPr id="56323" name="Espace réservé du contenu 3"/>
          <p:cNvSpPr>
            <a:spLocks noGrp="1"/>
          </p:cNvSpPr>
          <p:nvPr>
            <p:ph idx="1"/>
          </p:nvPr>
        </p:nvSpPr>
        <p:spPr>
          <a:xfrm>
            <a:off x="179388" y="981075"/>
            <a:ext cx="8208962" cy="4895850"/>
          </a:xfrm>
        </p:spPr>
        <p:txBody>
          <a:bodyPr/>
          <a:lstStyle/>
          <a:p>
            <a:r>
              <a:rPr lang="fr-FR" altLang="fr-FR" smtClean="0"/>
              <a:t>Problèmes vélopharyngés de la microdélétion 22q11.2</a:t>
            </a:r>
          </a:p>
          <a:p>
            <a:pPr lvl="1"/>
            <a:r>
              <a:rPr lang="fr-FR" altLang="fr-FR" sz="2400" smtClean="0"/>
              <a:t>Complexe</a:t>
            </a:r>
          </a:p>
          <a:p>
            <a:pPr lvl="1"/>
            <a:r>
              <a:rPr lang="fr-FR" altLang="fr-FR" sz="2400" smtClean="0"/>
              <a:t>Lié à plusieurs phénomènes</a:t>
            </a:r>
          </a:p>
          <a:p>
            <a:pPr lvl="2"/>
            <a:r>
              <a:rPr lang="fr-FR" altLang="fr-FR" sz="2000" smtClean="0"/>
              <a:t>Hypotonie musculaire,</a:t>
            </a:r>
          </a:p>
          <a:p>
            <a:pPr lvl="2"/>
            <a:r>
              <a:rPr lang="fr-FR" altLang="fr-FR" sz="2000" smtClean="0"/>
              <a:t>Hypoplasie adénoïde, </a:t>
            </a:r>
          </a:p>
          <a:p>
            <a:pPr lvl="2"/>
            <a:r>
              <a:rPr lang="fr-FR" altLang="fr-FR" sz="2000" smtClean="0"/>
              <a:t>Platybasie, </a:t>
            </a:r>
          </a:p>
          <a:p>
            <a:pPr lvl="2"/>
            <a:r>
              <a:rPr lang="fr-FR" altLang="fr-FR" sz="2000" smtClean="0"/>
              <a:t>Asymétrie des voies aériennes supérieures</a:t>
            </a:r>
          </a:p>
          <a:p>
            <a:pPr lvl="2"/>
            <a:r>
              <a:rPr lang="fr-FR" altLang="fr-FR" sz="2000" smtClean="0"/>
              <a:t>Anomalies innervation</a:t>
            </a:r>
          </a:p>
          <a:p>
            <a:pPr lvl="2"/>
            <a:r>
              <a:rPr lang="fr-FR" altLang="fr-FR" sz="2000" smtClean="0"/>
              <a:t>Neurologique</a:t>
            </a:r>
          </a:p>
          <a:p>
            <a:pPr lvl="3"/>
            <a:r>
              <a:rPr lang="fr-FR" altLang="fr-FR" sz="1800" smtClean="0"/>
              <a:t>DI léger</a:t>
            </a:r>
          </a:p>
          <a:p>
            <a:pPr lvl="3"/>
            <a:r>
              <a:rPr lang="fr-FR" altLang="fr-FR" sz="1800" smtClean="0"/>
              <a:t>Déclin cognitif</a:t>
            </a: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916113"/>
            <a:ext cx="277971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5" y="4533900"/>
            <a:ext cx="33528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5732463"/>
            <a:ext cx="3522663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hromos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901700"/>
            <a:ext cx="5103813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Line 3"/>
          <p:cNvSpPr>
            <a:spLocks noChangeShapeType="1"/>
          </p:cNvSpPr>
          <p:nvPr/>
        </p:nvSpPr>
        <p:spPr bwMode="auto">
          <a:xfrm>
            <a:off x="7315200" y="147320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>
            <a:off x="7315200" y="2209800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7467600" y="1600200"/>
            <a:ext cx="1673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Bras court p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7467600" y="2413000"/>
            <a:ext cx="158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Bras long q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5791200" y="5486400"/>
            <a:ext cx="2986088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Origines de réplication</a:t>
            </a: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6534150" y="2057400"/>
            <a:ext cx="533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6534150" y="1490663"/>
            <a:ext cx="533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grpSp>
        <p:nvGrpSpPr>
          <p:cNvPr id="57354" name="Group 10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57355" name="Rectangle 11"/>
            <p:cNvSpPr>
              <a:spLocks noChangeArrowheads="1"/>
            </p:cNvSpPr>
            <p:nvPr/>
          </p:nvSpPr>
          <p:spPr bwMode="auto">
            <a:xfrm>
              <a:off x="864" y="0"/>
              <a:ext cx="4896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Organisation du génome: </a:t>
              </a:r>
            </a:p>
            <a:p>
              <a:pPr algn="ctr" eaLnBrk="1" hangingPunct="1"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Condensation de la chromatine</a:t>
              </a:r>
            </a:p>
          </p:txBody>
        </p:sp>
        <p:pic>
          <p:nvPicPr>
            <p:cNvPr id="57356" name="Picture 12" descr="logo CHRU 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7" name="Picture 13" descr="logo genetiqu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But : </a:t>
            </a:r>
          </a:p>
          <a:p>
            <a:pPr lvl="1" eaLnBrk="1" hangingPunct="1">
              <a:lnSpc>
                <a:spcPct val="90000"/>
              </a:lnSpc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Limiter la taille physique de l’information génétique</a:t>
            </a:r>
          </a:p>
          <a:p>
            <a:pPr lvl="1" eaLnBrk="1" hangingPunct="1">
              <a:lnSpc>
                <a:spcPct val="90000"/>
              </a:lnSpc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Permettre transmission efficace de l’information génétique</a:t>
            </a:r>
          </a:p>
          <a:p>
            <a:pPr lvl="1" eaLnBrk="1" hangingPunct="1">
              <a:lnSpc>
                <a:spcPct val="90000"/>
              </a:lnSpc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Régulation des gènes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Euchromatine</a:t>
            </a:r>
          </a:p>
          <a:p>
            <a:pPr lvl="1" eaLnBrk="1" hangingPunct="1">
              <a:lnSpc>
                <a:spcPct val="90000"/>
              </a:lnSpc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Fraction de chromatine se condensant ou se décondensant</a:t>
            </a:r>
          </a:p>
          <a:p>
            <a:pPr lvl="1" eaLnBrk="1" hangingPunct="1">
              <a:lnSpc>
                <a:spcPct val="90000"/>
              </a:lnSpc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Contient l’ADN transcrit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Hétérochromatine</a:t>
            </a:r>
          </a:p>
          <a:p>
            <a:pPr lvl="1" eaLnBrk="1" hangingPunct="1">
              <a:lnSpc>
                <a:spcPct val="90000"/>
              </a:lnSpc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Fraction de chromatine invariable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Régulation conformation chromosomes</a:t>
            </a:r>
          </a:p>
          <a:p>
            <a:pPr lvl="1" eaLnBrk="1" hangingPunct="1">
              <a:lnSpc>
                <a:spcPct val="90000"/>
              </a:lnSpc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Acétylation des histones</a:t>
            </a:r>
          </a:p>
        </p:txBody>
      </p:sp>
      <p:grpSp>
        <p:nvGrpSpPr>
          <p:cNvPr id="59395" name="Group 3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59397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>
                  <a:latin typeface="Calibri" panose="020F0502020204030204" pitchFamily="34" charset="0"/>
                </a:rPr>
                <a:t>Condensation de la chromatine</a:t>
              </a:r>
            </a:p>
          </p:txBody>
        </p:sp>
        <p:pic>
          <p:nvPicPr>
            <p:cNvPr id="59398" name="Picture 5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399" name="Picture 6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9396" name="Picture 7" descr="acétylation histo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r="13333" b="50000"/>
          <a:stretch>
            <a:fillRect/>
          </a:stretch>
        </p:blipFill>
        <p:spPr bwMode="auto">
          <a:xfrm>
            <a:off x="1905000" y="5010150"/>
            <a:ext cx="51054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95450" y="223838"/>
            <a:ext cx="5757863" cy="9144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fr-FR" altLang="fr-FR" sz="2800" smtClean="0"/>
              <a:t>Microscopie électronique :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fr-FR" altLang="fr-FR" sz="2800" smtClean="0"/>
              <a:t>fibre de 30 nm et nucléofilament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6700"/>
            <a:ext cx="9144000" cy="516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838200"/>
          </a:xfrm>
        </p:spPr>
        <p:txBody>
          <a:bodyPr/>
          <a:lstStyle/>
          <a:p>
            <a:pPr eaLnBrk="1" hangingPunct="1"/>
            <a:r>
              <a:rPr lang="fr-FR" altLang="fr-FR" smtClean="0"/>
              <a:t>Rôle : régulation d’un groupe de gène</a:t>
            </a:r>
          </a:p>
        </p:txBody>
      </p:sp>
      <p:grpSp>
        <p:nvGrpSpPr>
          <p:cNvPr id="62467" name="Group 3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62469" name="Rectangle 4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Acétylation des histones</a:t>
              </a:r>
            </a:p>
          </p:txBody>
        </p:sp>
        <p:pic>
          <p:nvPicPr>
            <p:cNvPr id="62470" name="Picture 5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1" name="Picture 6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2468" name="Picture 7" descr="Acetylation histones symplifi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5791200" cy="41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eaLnBrk="1" hangingPunct="1"/>
            <a:r>
              <a:rPr lang="fr-FR" altLang="fr-FR" smtClean="0"/>
              <a:t>MLL2 et syndrome de Kabuki</a:t>
            </a:r>
          </a:p>
          <a:p>
            <a:pPr eaLnBrk="1" hangingPunct="1"/>
            <a:r>
              <a:rPr lang="fr-FR" altLang="fr-FR" smtClean="0"/>
              <a:t>MLL2  = H3 lysine 4 méthyltransférase </a:t>
            </a:r>
          </a:p>
        </p:txBody>
      </p:sp>
      <p:grpSp>
        <p:nvGrpSpPr>
          <p:cNvPr id="63491" name="Group 3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63493" name="Rectangle 4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Acétylation des histones</a:t>
              </a:r>
            </a:p>
          </p:txBody>
        </p:sp>
        <p:pic>
          <p:nvPicPr>
            <p:cNvPr id="63494" name="Picture 5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495" name="Picture 6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3492" name="Picture 7" descr="Modif histones, type et seq pr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743200"/>
            <a:ext cx="571500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schéma kabu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1295400"/>
            <a:ext cx="5324475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 descr="00701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65788" y="1317625"/>
            <a:ext cx="3163887" cy="4968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4516" name="Group 4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64517" name="Rectangle 5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8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Le syndrome de Kabuki Généralités (3)</a:t>
              </a:r>
            </a:p>
          </p:txBody>
        </p:sp>
        <p:pic>
          <p:nvPicPr>
            <p:cNvPr id="64518" name="Picture 6" descr="logo CHRU 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19" name="Picture 7" descr="logo genetiqu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65541" name="Rectangle 3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8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Le syndrome de Kabuki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8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Patients de la littérature</a:t>
              </a:r>
            </a:p>
          </p:txBody>
        </p:sp>
        <p:pic>
          <p:nvPicPr>
            <p:cNvPr id="65542" name="Picture 4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3" name="Picture 5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5539" name="Picture 6" descr="littérature Armstr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 b="39070"/>
          <a:stretch>
            <a:fillRect/>
          </a:stretch>
        </p:blipFill>
        <p:spPr bwMode="auto">
          <a:xfrm>
            <a:off x="0" y="1219200"/>
            <a:ext cx="9144000" cy="55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7"/>
          <p:cNvSpPr txBox="1">
            <a:spLocks noChangeArrowheads="1"/>
          </p:cNvSpPr>
          <p:nvPr/>
        </p:nvSpPr>
        <p:spPr bwMode="auto">
          <a:xfrm>
            <a:off x="762000" y="6172200"/>
            <a:ext cx="526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imes New Roman" panose="02020603050405020304" pitchFamily="18" charset="0"/>
              </a:rPr>
              <a:t>Armstrong et al, 2005. Am J Med Genet 132A:265-272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1981200"/>
          </a:xfrm>
        </p:spPr>
        <p:txBody>
          <a:bodyPr/>
          <a:lstStyle/>
          <a:p>
            <a:pPr marL="282575" indent="-282575" eaLnBrk="1" hangingPunct="1">
              <a:spcBef>
                <a:spcPct val="0"/>
              </a:spcBef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z="2800" smtClean="0"/>
              <a:t>Pas d’intron</a:t>
            </a:r>
          </a:p>
          <a:p>
            <a:pPr marL="282575" indent="-282575" eaLnBrk="1" hangingPunct="1">
              <a:spcBef>
                <a:spcPct val="0"/>
              </a:spcBef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z="2800" smtClean="0"/>
              <a:t>Forte fraction codante</a:t>
            </a:r>
          </a:p>
          <a:p>
            <a:pPr marL="282575" indent="-282575" eaLnBrk="1" hangingPunct="1">
              <a:spcBef>
                <a:spcPct val="0"/>
              </a:spcBef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z="2800" smtClean="0"/>
              <a:t>Quelques espèces ont plusieurs chromosomes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133975"/>
            <a:ext cx="628015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3"/>
          <a:stretch>
            <a:fillRect/>
          </a:stretch>
        </p:blipFill>
        <p:spPr bwMode="auto">
          <a:xfrm>
            <a:off x="1524000" y="2971800"/>
            <a:ext cx="579120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197" name="Group 5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528"/>
          </a:xfrm>
        </p:grpSpPr>
        <p:sp>
          <p:nvSpPr>
            <p:cNvPr id="8198" name="Rectangle 6"/>
            <p:cNvSpPr>
              <a:spLocks noChangeArrowheads="1"/>
            </p:cNvSpPr>
            <p:nvPr/>
          </p:nvSpPr>
          <p:spPr bwMode="auto">
            <a:xfrm>
              <a:off x="1248" y="0"/>
              <a:ext cx="4032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3600">
                  <a:latin typeface="Times New Roman" panose="02020603050405020304" pitchFamily="18" charset="0"/>
                </a:rPr>
                <a:t>Procaryote (2)</a:t>
              </a:r>
            </a:p>
          </p:txBody>
        </p:sp>
        <p:pic>
          <p:nvPicPr>
            <p:cNvPr id="8199" name="Picture 7" descr="logo CHRU 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51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0" name="Picture 8" descr="logo genetiqu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0" y="1447800"/>
            <a:ext cx="5715000" cy="3581400"/>
          </a:xfrm>
          <a:gradFill rotWithShape="0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extLst>
            <a:ext uri="{91240B29-F687-4F45-9708-019B960494DF}">
              <a14:hiddenLine xmlns:a14="http://schemas.microsoft.com/office/drawing/2010/main" w="2857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altLang="fr-FR" sz="3200" smtClean="0">
                <a:solidFill>
                  <a:schemeClr val="tx1"/>
                </a:solidFill>
              </a:rPr>
              <a:t>Intérêts du diagnostic de précision </a:t>
            </a:r>
            <a:br>
              <a:rPr lang="fr-FR" altLang="fr-FR" sz="3200" smtClean="0">
                <a:solidFill>
                  <a:schemeClr val="tx1"/>
                </a:solidFill>
              </a:rPr>
            </a:br>
            <a:r>
              <a:rPr lang="fr-FR" altLang="fr-FR" sz="3200" smtClean="0">
                <a:solidFill>
                  <a:schemeClr val="tx1"/>
                </a:solidFill>
              </a:rPr>
              <a:t>=</a:t>
            </a:r>
            <a:br>
              <a:rPr lang="fr-FR" altLang="fr-FR" sz="3200" smtClean="0">
                <a:solidFill>
                  <a:schemeClr val="tx1"/>
                </a:solidFill>
              </a:rPr>
            </a:br>
            <a:r>
              <a:rPr lang="fr-FR" altLang="fr-FR" sz="3200" smtClean="0">
                <a:solidFill>
                  <a:schemeClr val="tx1"/>
                </a:solidFill>
              </a:rPr>
              <a:t>prise en charge spécifique</a:t>
            </a:r>
          </a:p>
        </p:txBody>
      </p:sp>
      <p:pic>
        <p:nvPicPr>
          <p:cNvPr id="66563" name="Picture 4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0"/>
            <a:ext cx="10763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5" descr="logo CHRU 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0736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altLang="fr-FR" sz="2400" smtClean="0"/>
              <a:t>Difficultés d’apprentissage (de légère à modérée)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000" smtClean="0"/>
              <a:t>Très fréquents 90% au moins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000" smtClean="0"/>
              <a:t>10 % sans ou avec très peu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400" smtClean="0"/>
              <a:t>Difficultés de succion/déglutition (alimentation)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400" smtClean="0"/>
              <a:t>Retard à la parole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400" smtClean="0"/>
              <a:t>Hypotonie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400" smtClean="0"/>
              <a:t>Retard à la marche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400" smtClean="0"/>
              <a:t>Fatigabilité musculaire (marches courte en durée)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400" smtClean="0"/>
              <a:t>Difficultés à l’école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000" smtClean="0"/>
              <a:t>Scolarité ordinaire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000" smtClean="0"/>
              <a:t>Scolarité adaptée (CLISS/ULIS, IME)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400" smtClean="0"/>
              <a:t>25% d’épilepsie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fr-FR" sz="2000" smtClean="0"/>
              <a:t>Le plus souvent facile à traiter</a:t>
            </a:r>
          </a:p>
          <a:p>
            <a:pPr eaLnBrk="1" hangingPunct="1">
              <a:lnSpc>
                <a:spcPct val="90000"/>
              </a:lnSpc>
            </a:pPr>
            <a:endParaRPr lang="fr-FR" altLang="fr-FR" sz="2400" smtClean="0"/>
          </a:p>
        </p:txBody>
      </p:sp>
      <p:sp>
        <p:nvSpPr>
          <p:cNvPr id="67587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600">
                <a:solidFill>
                  <a:schemeClr val="bg1"/>
                </a:solidFill>
                <a:latin typeface="Times New Roman" panose="02020603050405020304" pitchFamily="18" charset="0"/>
              </a:rPr>
              <a:t>Difficultés d’apprentissage</a:t>
            </a:r>
          </a:p>
        </p:txBody>
      </p:sp>
      <p:pic>
        <p:nvPicPr>
          <p:cNvPr id="67588" name="Picture 5" descr="Logo A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6800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Difficultés </a:t>
            </a:r>
            <a:r>
              <a:rPr lang="fr-FR" altLang="fr-FR" sz="3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d’apprentissage</a:t>
            </a:r>
            <a:endParaRPr lang="fr-FR" altLang="fr-FR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8611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5313362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63" y="3141663"/>
            <a:ext cx="35464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5073650"/>
            <a:ext cx="4854575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5" descr="Logo AS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6800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2393950"/>
            <a:ext cx="3417888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214313" y="1087438"/>
            <a:ext cx="2611437" cy="12001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dirty="0"/>
              <a:t>ICV= indice de compréhension verbale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357938" y="1071563"/>
            <a:ext cx="2433637" cy="12001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fr-FR" dirty="0"/>
              <a:t>IRP= Indice de raisonnement perceptif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164263" y="5181600"/>
            <a:ext cx="2433637" cy="12001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fr-FR" dirty="0"/>
              <a:t>IMT= indice de mémoire de travail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14313" y="5181600"/>
            <a:ext cx="2611437" cy="12001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fr-FR" dirty="0"/>
              <a:t>IVT= indice de vitesse de traitement</a:t>
            </a:r>
          </a:p>
        </p:txBody>
      </p:sp>
      <p:sp>
        <p:nvSpPr>
          <p:cNvPr id="69639" name="Rectangle 4"/>
          <p:cNvSpPr>
            <a:spLocks noChangeArrowheads="1"/>
          </p:cNvSpPr>
          <p:nvPr/>
        </p:nvSpPr>
        <p:spPr bwMode="auto">
          <a:xfrm>
            <a:off x="0" y="-26988"/>
            <a:ext cx="9144000" cy="838201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600">
                <a:solidFill>
                  <a:schemeClr val="bg1"/>
                </a:solidFill>
                <a:latin typeface="Times New Roman" panose="02020603050405020304" pitchFamily="18" charset="0"/>
              </a:rPr>
              <a:t>Contenu d’un WISC</a:t>
            </a:r>
          </a:p>
        </p:txBody>
      </p:sp>
      <p:pic>
        <p:nvPicPr>
          <p:cNvPr id="69640" name="Picture 5" descr="Logo AS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6800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u contenu 2"/>
          <p:cNvSpPr>
            <a:spLocks noGrp="1"/>
          </p:cNvSpPr>
          <p:nvPr>
            <p:ph idx="1"/>
          </p:nvPr>
        </p:nvSpPr>
        <p:spPr>
          <a:xfrm>
            <a:off x="328613" y="1228725"/>
            <a:ext cx="3306762" cy="754063"/>
          </a:xfrm>
        </p:spPr>
        <p:txBody>
          <a:bodyPr/>
          <a:lstStyle/>
          <a:p>
            <a:r>
              <a:rPr lang="fr-FR" altLang="fr-FR" sz="1800" smtClean="0"/>
              <a:t>QIT: M=57,4 (ET=14,6)</a:t>
            </a:r>
            <a:br>
              <a:rPr lang="fr-FR" altLang="fr-FR" sz="1800" smtClean="0"/>
            </a:br>
            <a:r>
              <a:rPr lang="fr-FR" altLang="fr-FR" sz="1800" smtClean="0"/>
              <a:t>min = 40; max= 103</a:t>
            </a:r>
          </a:p>
          <a:p>
            <a:endParaRPr lang="fr-FR" altLang="fr-FR" sz="1800" smtClean="0"/>
          </a:p>
          <a:p>
            <a:endParaRPr lang="fr-FR" altLang="fr-FR" sz="1800" smtClean="0"/>
          </a:p>
        </p:txBody>
      </p:sp>
      <p:graphicFrame>
        <p:nvGraphicFramePr>
          <p:cNvPr id="6" name="Graphique 5"/>
          <p:cNvGraphicFramePr>
            <a:graphicFrameLocks/>
          </p:cNvGraphicFramePr>
          <p:nvPr/>
        </p:nvGraphicFramePr>
        <p:xfrm>
          <a:off x="3216165" y="908720"/>
          <a:ext cx="5927835" cy="5835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1684" name="AutoShape 9" descr="Résultat de recherche d'images pour &quot;wisc images&quot;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ea typeface="ＭＳ Ｐゴシック" panose="020B0600070205080204" pitchFamily="34" charset="-128"/>
              <a:cs typeface="Book Antiqua" panose="02040602050305030304" pitchFamily="18" charset="0"/>
            </a:endParaRPr>
          </a:p>
        </p:txBody>
      </p:sp>
      <p:graphicFrame>
        <p:nvGraphicFramePr>
          <p:cNvPr id="71685" name="Graphique 3"/>
          <p:cNvGraphicFramePr>
            <a:graphicFrameLocks/>
          </p:cNvGraphicFramePr>
          <p:nvPr/>
        </p:nvGraphicFramePr>
        <p:xfrm>
          <a:off x="36513" y="971550"/>
          <a:ext cx="4051300" cy="421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9" r:id="rId5" imgW="4054191" imgH="4212701" progId="Excel.Chart.8">
                  <p:embed/>
                </p:oleObj>
              </mc:Choice>
              <mc:Fallback>
                <p:oleObj r:id="rId5" imgW="4054191" imgH="4212701" progId="Excel.Chart.8">
                  <p:embed/>
                  <p:pic>
                    <p:nvPicPr>
                      <p:cNvPr id="0" name="Graphique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3" y="971550"/>
                        <a:ext cx="4051300" cy="421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6" name="ZoneTexte 4"/>
          <p:cNvSpPr txBox="1">
            <a:spLocks noChangeArrowheads="1"/>
          </p:cNvSpPr>
          <p:nvPr/>
        </p:nvSpPr>
        <p:spPr bwMode="auto">
          <a:xfrm>
            <a:off x="328613" y="4835525"/>
            <a:ext cx="3235325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/>
              <a:t>Approche individuelle: hétérogénéité: </a:t>
            </a:r>
            <a:br>
              <a:rPr lang="fr-FR" altLang="fr-FR"/>
            </a:br>
            <a:r>
              <a:rPr lang="fr-FR" altLang="fr-FR"/>
              <a:t>IMT-IVT: 42% des patients; </a:t>
            </a:r>
            <a:br>
              <a:rPr lang="fr-FR" altLang="fr-FR"/>
            </a:br>
            <a:r>
              <a:rPr lang="fr-FR" altLang="fr-FR"/>
              <a:t>différence entre groupes hétérogènes et homogènes: </a:t>
            </a:r>
            <a:r>
              <a:rPr lang="fr-FR" altLang="fr-FR" i="1"/>
              <a:t>p&lt;0,05</a:t>
            </a:r>
            <a:r>
              <a:rPr lang="fr-FR" altLang="fr-FR"/>
              <a:t/>
            </a:r>
            <a:br>
              <a:rPr lang="fr-FR" altLang="fr-FR"/>
            </a:br>
            <a:endParaRPr lang="fr-FR" altLang="fr-FR"/>
          </a:p>
        </p:txBody>
      </p:sp>
      <p:sp>
        <p:nvSpPr>
          <p:cNvPr id="71687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600">
                <a:solidFill>
                  <a:schemeClr val="bg1"/>
                </a:solidFill>
                <a:latin typeface="Times New Roman" panose="02020603050405020304" pitchFamily="18" charset="0"/>
              </a:rPr>
              <a:t>Résultats WISC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19550" y="1249363"/>
            <a:ext cx="5013325" cy="541655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graphicFrame>
        <p:nvGraphicFramePr>
          <p:cNvPr id="11268" name="Espace réservé du contenu 5"/>
          <p:cNvGraphicFramePr>
            <a:graphicFrameLocks noGrp="1"/>
          </p:cNvGraphicFramePr>
          <p:nvPr>
            <p:ph idx="1"/>
          </p:nvPr>
        </p:nvGraphicFramePr>
        <p:xfrm>
          <a:off x="4103688" y="1874838"/>
          <a:ext cx="4897437" cy="476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8" name="Graphique" r:id="rId4" imgW="4895970" imgH="4762344" progId="Excel.Chart.8">
                  <p:embed/>
                </p:oleObj>
              </mc:Choice>
              <mc:Fallback>
                <p:oleObj name="Graphique" r:id="rId4" imgW="4895970" imgH="4762344" progId="Excel.Chart.8">
                  <p:embed/>
                  <p:pic>
                    <p:nvPicPr>
                      <p:cNvPr id="0" name="Espace réservé du contenu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3688" y="1874838"/>
                        <a:ext cx="4897437" cy="4764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2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AD1D879-30D9-4100-BAF1-64DE04F9D1D8}" type="slidenum">
              <a:rPr lang="fr-FR" altLang="fr-FR" sz="1400">
                <a:solidFill>
                  <a:srgbClr val="7F7F7F"/>
                </a:solidFill>
                <a:latin typeface="Corbel" panose="020B0503020204020204" pitchFamily="34" charset="0"/>
                <a:ea typeface="ＭＳ Ｐゴシック" panose="020B0600070205080204" pitchFamily="34" charset="-128"/>
                <a:cs typeface="Book Antiqua" panose="02040602050305030304" pitchFamily="18" charset="0"/>
              </a:rPr>
              <a:pPr>
                <a:spcBef>
                  <a:spcPct val="0"/>
                </a:spcBef>
                <a:buFontTx/>
                <a:buNone/>
              </a:pPr>
              <a:t>65</a:t>
            </a:fld>
            <a:endParaRPr lang="fr-FR" altLang="fr-FR" sz="1400">
              <a:solidFill>
                <a:srgbClr val="7F7F7F"/>
              </a:solidFill>
              <a:latin typeface="Corbel" panose="020B0503020204020204" pitchFamily="34" charset="0"/>
              <a:ea typeface="ＭＳ Ｐゴシック" panose="020B0600070205080204" pitchFamily="34" charset="-128"/>
              <a:cs typeface="Book Antiqua" panose="02040602050305030304" pitchFamily="18" charset="0"/>
            </a:endParaRPr>
          </a:p>
        </p:txBody>
      </p:sp>
      <p:sp>
        <p:nvSpPr>
          <p:cNvPr id="11270" name="ZoneTexte 6"/>
          <p:cNvSpPr txBox="1">
            <a:spLocks noChangeArrowheads="1"/>
          </p:cNvSpPr>
          <p:nvPr/>
        </p:nvSpPr>
        <p:spPr bwMode="auto">
          <a:xfrm>
            <a:off x="238125" y="1458913"/>
            <a:ext cx="2860675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400">
                <a:ea typeface="ＭＳ Ｐゴシック" panose="020B0600070205080204" pitchFamily="34" charset="-128"/>
                <a:cs typeface="Book Antiqua" panose="02040602050305030304" pitchFamily="18" charset="0"/>
              </a:rPr>
              <a:t>Pas de différence significative au niveau du QI: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fr-FR" altLang="fr-FR" sz="2400">
              <a:ea typeface="ＭＳ Ｐゴシック" panose="020B0600070205080204" pitchFamily="34" charset="-128"/>
              <a:cs typeface="Book Antiqua" panose="0204060205030503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ea typeface="ＭＳ Ｐゴシック" panose="020B0600070205080204" pitchFamily="34" charset="-128"/>
                <a:cs typeface="Book Antiqua" panose="02040602050305030304" pitchFamily="18" charset="0"/>
              </a:rPr>
              <a:t>-épilepsie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ea typeface="ＭＳ Ｐゴシック" panose="020B0600070205080204" pitchFamily="34" charset="-128"/>
                <a:cs typeface="Book Antiqua" panose="02040602050305030304" pitchFamily="18" charset="0"/>
              </a:rPr>
              <a:t>-microcéphalie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ea typeface="ＭＳ Ｐゴシック" panose="020B0600070205080204" pitchFamily="34" charset="-128"/>
                <a:cs typeface="Book Antiqua" panose="02040602050305030304" pitchFamily="18" charset="0"/>
              </a:rPr>
              <a:t>-fente palatine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ea typeface="ＭＳ Ｐゴシック" panose="020B0600070205080204" pitchFamily="34" charset="-128"/>
                <a:cs typeface="Book Antiqua" panose="02040602050305030304" pitchFamily="18" charset="0"/>
              </a:rPr>
              <a:t>-malformation cardiaque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ea typeface="ＭＳ Ｐゴシック" panose="020B0600070205080204" pitchFamily="34" charset="-128"/>
                <a:cs typeface="Book Antiqua" panose="02040602050305030304" pitchFamily="18" charset="0"/>
              </a:rPr>
              <a:t>-déficience auditive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>
              <a:ea typeface="ＭＳ Ｐゴシック" panose="020B0600070205080204" pitchFamily="34" charset="-128"/>
              <a:cs typeface="Book Antiqua" panose="02040602050305030304" pitchFamily="18" charset="0"/>
            </a:endParaRPr>
          </a:p>
        </p:txBody>
      </p:sp>
      <p:sp>
        <p:nvSpPr>
          <p:cNvPr id="11271" name="ZoneTexte 7"/>
          <p:cNvSpPr txBox="1">
            <a:spLocks noChangeArrowheads="1"/>
          </p:cNvSpPr>
          <p:nvPr/>
        </p:nvSpPr>
        <p:spPr bwMode="auto">
          <a:xfrm>
            <a:off x="4443413" y="1458913"/>
            <a:ext cx="32877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ea typeface="ＭＳ Ｐゴシック" panose="020B0600070205080204" pitchFamily="34" charset="-128"/>
                <a:cs typeface="Book Antiqua" panose="02040602050305030304" pitchFamily="18" charset="0"/>
              </a:rPr>
              <a:t>- trouble visuel: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400">
              <a:ea typeface="ＭＳ Ｐゴシック" panose="020B0600070205080204" pitchFamily="34" charset="-128"/>
              <a:cs typeface="Book Antiqua" panose="02040602050305030304" pitchFamily="18" charset="0"/>
            </a:endParaRPr>
          </a:p>
        </p:txBody>
      </p:sp>
      <p:sp>
        <p:nvSpPr>
          <p:cNvPr id="73735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600">
                <a:solidFill>
                  <a:schemeClr val="bg1"/>
                </a:solidFill>
                <a:latin typeface="Times New Roman" panose="02020603050405020304" pitchFamily="18" charset="0"/>
              </a:rPr>
              <a:t>Symptômes et QI</a:t>
            </a:r>
          </a:p>
        </p:txBody>
      </p:sp>
      <p:pic>
        <p:nvPicPr>
          <p:cNvPr id="73736" name="Picture 5" descr="Logo AS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6800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OleChart spid="11268" grpId="0"/>
      <p:bldP spid="11270" grpId="0"/>
      <p:bldP spid="1127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Motricité </a:t>
            </a:r>
            <a:r>
              <a:rPr lang="fr-FR" altLang="fr-FR" sz="3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fine</a:t>
            </a:r>
            <a:endParaRPr lang="fr-FR" altLang="fr-FR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79" name="Espace réservé du contenu 6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676275"/>
          </a:xfrm>
        </p:spPr>
        <p:txBody>
          <a:bodyPr/>
          <a:lstStyle/>
          <a:p>
            <a:r>
              <a:rPr lang="en-GB" altLang="fr-FR" smtClean="0"/>
              <a:t>IRM comparatives</a:t>
            </a:r>
          </a:p>
        </p:txBody>
      </p:sp>
      <p:pic>
        <p:nvPicPr>
          <p:cNvPr id="75780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84313"/>
            <a:ext cx="38100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Imag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t="4755" r="4237" b="7370"/>
          <a:stretch>
            <a:fillRect/>
          </a:stretch>
        </p:blipFill>
        <p:spPr bwMode="auto">
          <a:xfrm>
            <a:off x="323850" y="1725613"/>
            <a:ext cx="2827338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Imag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" t="4173" r="6563" b="4642"/>
          <a:stretch>
            <a:fillRect/>
          </a:stretch>
        </p:blipFill>
        <p:spPr bwMode="auto">
          <a:xfrm>
            <a:off x="323850" y="4284663"/>
            <a:ext cx="2992438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ZoneTexte 10"/>
          <p:cNvSpPr txBox="1">
            <a:spLocks noChangeArrowheads="1"/>
          </p:cNvSpPr>
          <p:nvPr/>
        </p:nvSpPr>
        <p:spPr bwMode="auto">
          <a:xfrm>
            <a:off x="3563938" y="2565400"/>
            <a:ext cx="78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fr-FR"/>
              <a:t>Aire 6</a:t>
            </a:r>
          </a:p>
        </p:txBody>
      </p:sp>
      <p:sp>
        <p:nvSpPr>
          <p:cNvPr id="75784" name="ZoneTexte 11"/>
          <p:cNvSpPr txBox="1">
            <a:spLocks noChangeArrowheads="1"/>
          </p:cNvSpPr>
          <p:nvPr/>
        </p:nvSpPr>
        <p:spPr bwMode="auto">
          <a:xfrm>
            <a:off x="3532188" y="4941888"/>
            <a:ext cx="78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fr-FR"/>
              <a:t>Aire 9</a:t>
            </a:r>
          </a:p>
        </p:txBody>
      </p:sp>
      <p:pic>
        <p:nvPicPr>
          <p:cNvPr id="75785" name="Picture 5" descr="Logo AS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6092825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8229600" cy="5073650"/>
          </a:xfrm>
        </p:spPr>
        <p:txBody>
          <a:bodyPr/>
          <a:lstStyle/>
          <a:p>
            <a:pPr eaLnBrk="1" hangingPunct="1"/>
            <a:r>
              <a:rPr lang="fr-FR" altLang="fr-FR" sz="2000" smtClean="0"/>
              <a:t>Fait par le médecin clinicien sur un faisceau d’arguments</a:t>
            </a:r>
          </a:p>
          <a:p>
            <a:pPr lvl="1" eaLnBrk="1" hangingPunct="1"/>
            <a:r>
              <a:rPr lang="fr-FR" altLang="fr-FR" sz="1800" smtClean="0"/>
              <a:t>Parfois pédiatre</a:t>
            </a:r>
          </a:p>
          <a:p>
            <a:pPr lvl="1" eaLnBrk="1" hangingPunct="1"/>
            <a:r>
              <a:rPr lang="fr-FR" altLang="fr-FR" sz="1800" smtClean="0"/>
              <a:t>Le plus souvent généticien</a:t>
            </a:r>
          </a:p>
          <a:p>
            <a:pPr lvl="2" eaLnBrk="1" hangingPunct="1"/>
            <a:r>
              <a:rPr lang="fr-FR" altLang="fr-FR" sz="1600" smtClean="0"/>
              <a:t>Très souvent que sur l’analyse de la morphologie du visage</a:t>
            </a:r>
          </a:p>
          <a:p>
            <a:pPr eaLnBrk="1" hangingPunct="1"/>
            <a:r>
              <a:rPr lang="fr-FR" altLang="fr-FR" sz="2000" smtClean="0"/>
              <a:t>Nécessite une confirmation biologique </a:t>
            </a:r>
            <a:r>
              <a:rPr lang="fr-FR" altLang="fr-FR" sz="1400" smtClean="0"/>
              <a:t>(Montpellier ou ailleurs)</a:t>
            </a:r>
          </a:p>
          <a:p>
            <a:pPr lvl="1" eaLnBrk="1" hangingPunct="1"/>
            <a:r>
              <a:rPr lang="fr-FR" altLang="fr-FR" sz="1800" smtClean="0"/>
              <a:t>Etude gène </a:t>
            </a:r>
            <a:r>
              <a:rPr lang="fr-FR" altLang="fr-FR" sz="1800" i="1" smtClean="0"/>
              <a:t>KMT2D</a:t>
            </a:r>
            <a:r>
              <a:rPr lang="fr-FR" altLang="fr-FR" sz="1800" smtClean="0"/>
              <a:t> (</a:t>
            </a:r>
            <a:r>
              <a:rPr lang="fr-FR" altLang="fr-FR" sz="1800" i="1" smtClean="0"/>
              <a:t>MLL2</a:t>
            </a:r>
            <a:r>
              <a:rPr lang="fr-FR" altLang="fr-FR" sz="1800" smtClean="0"/>
              <a:t>) </a:t>
            </a:r>
            <a:r>
              <a:rPr lang="fr-FR" altLang="fr-FR" sz="1600" smtClean="0"/>
              <a:t>94% des patients mutés</a:t>
            </a:r>
            <a:endParaRPr lang="fr-FR" altLang="fr-FR" sz="1800" smtClean="0"/>
          </a:p>
          <a:p>
            <a:pPr lvl="1" eaLnBrk="1" hangingPunct="1"/>
            <a:r>
              <a:rPr lang="fr-FR" altLang="fr-FR" sz="1800" smtClean="0"/>
              <a:t>Etude gène </a:t>
            </a:r>
            <a:r>
              <a:rPr lang="fr-FR" altLang="fr-FR" sz="1800" i="1" smtClean="0"/>
              <a:t>KDM6A (UTX) </a:t>
            </a:r>
            <a:r>
              <a:rPr lang="fr-FR" altLang="fr-FR" sz="1600" smtClean="0"/>
              <a:t>6% des patients mutés</a:t>
            </a:r>
          </a:p>
          <a:p>
            <a:pPr lvl="1" eaLnBrk="1" hangingPunct="1"/>
            <a:r>
              <a:rPr lang="fr-FR" altLang="fr-FR" sz="1800" smtClean="0"/>
              <a:t>Analyse chromosomique par puce à ADN si négatif</a:t>
            </a:r>
          </a:p>
          <a:p>
            <a:pPr lvl="1" eaLnBrk="1" hangingPunct="1"/>
            <a:r>
              <a:rPr lang="fr-FR" altLang="fr-FR" sz="1800" smtClean="0"/>
              <a:t>D’autres gènes « candidats »</a:t>
            </a:r>
          </a:p>
          <a:p>
            <a:pPr eaLnBrk="1" hangingPunct="1"/>
            <a:r>
              <a:rPr lang="fr-FR" altLang="fr-FR" sz="2000" smtClean="0"/>
              <a:t>Atténuation/disparition des plis = signe spécifique?</a:t>
            </a:r>
          </a:p>
          <a:p>
            <a:pPr lvl="1" eaLnBrk="1" hangingPunct="1"/>
            <a:r>
              <a:rPr lang="fr-FR" altLang="fr-FR" sz="1800" smtClean="0"/>
              <a:t>50% des patients, mais visible tard, souvent après 5 ans</a:t>
            </a:r>
          </a:p>
          <a:p>
            <a:pPr lvl="1" eaLnBrk="1" hangingPunct="1">
              <a:buFontTx/>
              <a:buNone/>
            </a:pPr>
            <a:endParaRPr lang="fr-FR" altLang="fr-FR" sz="1800" smtClean="0"/>
          </a:p>
        </p:txBody>
      </p:sp>
      <p:sp>
        <p:nvSpPr>
          <p:cNvPr id="77827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600">
                <a:solidFill>
                  <a:schemeClr val="bg1"/>
                </a:solidFill>
                <a:latin typeface="Times New Roman" panose="02020603050405020304" pitchFamily="18" charset="0"/>
              </a:rPr>
              <a:t>Diagnostic</a:t>
            </a:r>
          </a:p>
        </p:txBody>
      </p:sp>
      <p:pic>
        <p:nvPicPr>
          <p:cNvPr id="77828" name="Picture 5" descr="Logo A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6800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2" descr="DIOMBERA Cama 04"/>
          <p:cNvPicPr>
            <a:picLocks noChangeAspect="1" noChangeArrowheads="1"/>
          </p:cNvPicPr>
          <p:nvPr/>
        </p:nvPicPr>
        <p:blipFill>
          <a:blip r:embed="rId3">
            <a:lum bright="-6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8" t="5190" r="28571" b="49789"/>
          <a:stretch>
            <a:fillRect/>
          </a:stretch>
        </p:blipFill>
        <p:spPr bwMode="auto">
          <a:xfrm>
            <a:off x="1547813" y="4708525"/>
            <a:ext cx="2967037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3" descr="P1020554"/>
          <p:cNvPicPr>
            <a:picLocks noChangeAspect="1" noChangeArrowheads="1"/>
          </p:cNvPicPr>
          <p:nvPr/>
        </p:nvPicPr>
        <p:blipFill>
          <a:blip r:embed="rId4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8" t="43083" r="6767" b="33617"/>
          <a:stretch>
            <a:fillRect/>
          </a:stretch>
        </p:blipFill>
        <p:spPr bwMode="auto">
          <a:xfrm>
            <a:off x="4572000" y="4683125"/>
            <a:ext cx="3024188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600">
                <a:solidFill>
                  <a:schemeClr val="bg1"/>
                </a:solidFill>
                <a:latin typeface="Times New Roman" panose="02020603050405020304" pitchFamily="18" charset="0"/>
              </a:rPr>
              <a:t>Motricité fine – IRM et clinique</a:t>
            </a:r>
          </a:p>
        </p:txBody>
      </p:sp>
      <p:sp>
        <p:nvSpPr>
          <p:cNvPr id="78851" name="Espace réservé du contenu 6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676275"/>
          </a:xfrm>
        </p:spPr>
        <p:txBody>
          <a:bodyPr/>
          <a:lstStyle/>
          <a:p>
            <a:r>
              <a:rPr lang="en-GB" altLang="fr-FR" smtClean="0"/>
              <a:t>IRM comparatives</a:t>
            </a:r>
          </a:p>
        </p:txBody>
      </p:sp>
      <p:pic>
        <p:nvPicPr>
          <p:cNvPr id="78852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84313"/>
            <a:ext cx="38100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Imag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t="4755" r="4237" b="7370"/>
          <a:stretch>
            <a:fillRect/>
          </a:stretch>
        </p:blipFill>
        <p:spPr bwMode="auto">
          <a:xfrm>
            <a:off x="323850" y="1725613"/>
            <a:ext cx="2827338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Imag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" t="4173" r="6563" b="4642"/>
          <a:stretch>
            <a:fillRect/>
          </a:stretch>
        </p:blipFill>
        <p:spPr bwMode="auto">
          <a:xfrm>
            <a:off x="323850" y="4284663"/>
            <a:ext cx="2992438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ZoneTexte 10"/>
          <p:cNvSpPr txBox="1">
            <a:spLocks noChangeArrowheads="1"/>
          </p:cNvSpPr>
          <p:nvPr/>
        </p:nvSpPr>
        <p:spPr bwMode="auto">
          <a:xfrm>
            <a:off x="3563938" y="2565400"/>
            <a:ext cx="78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fr-FR"/>
              <a:t>Aire 6</a:t>
            </a:r>
          </a:p>
        </p:txBody>
      </p:sp>
      <p:sp>
        <p:nvSpPr>
          <p:cNvPr id="78856" name="ZoneTexte 11"/>
          <p:cNvSpPr txBox="1">
            <a:spLocks noChangeArrowheads="1"/>
          </p:cNvSpPr>
          <p:nvPr/>
        </p:nvSpPr>
        <p:spPr bwMode="auto">
          <a:xfrm>
            <a:off x="3532188" y="4941888"/>
            <a:ext cx="78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fr-FR"/>
              <a:t>Aire 9</a:t>
            </a:r>
          </a:p>
        </p:txBody>
      </p:sp>
      <p:pic>
        <p:nvPicPr>
          <p:cNvPr id="78857" name="Picture 3" descr="P1020554"/>
          <p:cNvPicPr>
            <a:picLocks noChangeAspect="1" noChangeArrowheads="1"/>
          </p:cNvPicPr>
          <p:nvPr/>
        </p:nvPicPr>
        <p:blipFill>
          <a:blip r:embed="rId5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8" t="43083" r="6767" b="33617"/>
          <a:stretch>
            <a:fillRect/>
          </a:stretch>
        </p:blipFill>
        <p:spPr bwMode="auto">
          <a:xfrm>
            <a:off x="5468938" y="4621213"/>
            <a:ext cx="3024187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8" name="Picture 5" descr="Logo AS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63" y="5995988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724275"/>
            <a:ext cx="28067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8"/>
          <a:stretch>
            <a:fillRect/>
          </a:stretch>
        </p:blipFill>
        <p:spPr bwMode="auto">
          <a:xfrm>
            <a:off x="5121275" y="4000500"/>
            <a:ext cx="2816225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Difficultés </a:t>
            </a:r>
            <a:r>
              <a:rPr lang="fr-FR" altLang="fr-FR" sz="3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d’apprentissage</a:t>
            </a:r>
            <a:endParaRPr lang="fr-FR" altLang="fr-FR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6805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871538"/>
            <a:ext cx="42862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5" descr="Logo AS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6800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1828800"/>
          </a:xfrm>
        </p:spPr>
        <p:txBody>
          <a:bodyPr/>
          <a:lstStyle/>
          <a:p>
            <a:pPr eaLnBrk="1" hangingPunct="1"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Eucaryotes: du grec </a:t>
            </a:r>
            <a:r>
              <a:rPr lang="fr-FR" altLang="fr-FR" sz="2400" i="1" smtClean="0"/>
              <a:t>eu</a:t>
            </a:r>
            <a:r>
              <a:rPr lang="fr-FR" altLang="fr-FR" sz="2400" smtClean="0"/>
              <a:t> =bien et </a:t>
            </a:r>
            <a:r>
              <a:rPr lang="fr-FR" altLang="fr-FR" sz="2400" i="1" smtClean="0"/>
              <a:t>caryon=</a:t>
            </a:r>
            <a:r>
              <a:rPr lang="fr-FR" altLang="fr-FR" sz="2400" smtClean="0"/>
              <a:t> noyau</a:t>
            </a:r>
          </a:p>
          <a:p>
            <a:pPr eaLnBrk="1" hangingPunct="1"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Cellule avec noyau</a:t>
            </a:r>
          </a:p>
          <a:p>
            <a:pPr eaLnBrk="1" hangingPunct="1"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ADN organisé en chromosome</a:t>
            </a:r>
          </a:p>
          <a:p>
            <a:pPr eaLnBrk="1" hangingPunct="1"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Groupe d’espèces très différentes</a:t>
            </a:r>
          </a:p>
        </p:txBody>
      </p:sp>
      <p:pic>
        <p:nvPicPr>
          <p:cNvPr id="9219" name="Picture 3" descr="hom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25" y="4165600"/>
            <a:ext cx="10826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paraméc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4181475"/>
            <a:ext cx="182880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champign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4422775"/>
            <a:ext cx="1752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plan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4494213"/>
            <a:ext cx="2133600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3" name="Group 7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528"/>
          </a:xfrm>
        </p:grpSpPr>
        <p:sp>
          <p:nvSpPr>
            <p:cNvPr id="9224" name="Rectangle 8"/>
            <p:cNvSpPr>
              <a:spLocks noChangeArrowheads="1"/>
            </p:cNvSpPr>
            <p:nvPr/>
          </p:nvSpPr>
          <p:spPr bwMode="auto">
            <a:xfrm>
              <a:off x="1248" y="0"/>
              <a:ext cx="4032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3600">
                  <a:latin typeface="Times New Roman" panose="02020603050405020304" pitchFamily="18" charset="0"/>
                </a:rPr>
                <a:t>Eucaryote (1)</a:t>
              </a:r>
            </a:p>
          </p:txBody>
        </p:sp>
        <p:pic>
          <p:nvPicPr>
            <p:cNvPr id="9225" name="Picture 9" descr="logo CHRU 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51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6" name="Picture 10" descr="logo genetiqu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0" y="1447800"/>
            <a:ext cx="5715000" cy="3581400"/>
          </a:xfrm>
          <a:gradFill rotWithShape="0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extLst>
            <a:ext uri="{91240B29-F687-4F45-9708-019B960494DF}">
              <a14:hiddenLine xmlns:a14="http://schemas.microsoft.com/office/drawing/2010/main" w="2857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altLang="fr-FR" sz="3200" smtClean="0">
                <a:solidFill>
                  <a:schemeClr val="tx1"/>
                </a:solidFill>
              </a:rPr>
              <a:t>L’ADN et les gènes</a:t>
            </a:r>
            <a:br>
              <a:rPr lang="fr-FR" altLang="fr-FR" sz="3200" smtClean="0">
                <a:solidFill>
                  <a:schemeClr val="tx1"/>
                </a:solidFill>
              </a:rPr>
            </a:br>
            <a:endParaRPr lang="fr-FR" altLang="fr-FR" sz="3200" smtClean="0">
              <a:solidFill>
                <a:schemeClr val="tx1"/>
              </a:solidFill>
            </a:endParaRP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2098675" y="5178425"/>
            <a:ext cx="48895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Professeur David Geneviève, PU-PH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Génétique Médicale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Centre de Référence Anomalies du Développement</a:t>
            </a:r>
          </a:p>
        </p:txBody>
      </p:sp>
      <p:pic>
        <p:nvPicPr>
          <p:cNvPr id="79876" name="Picture 4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0"/>
            <a:ext cx="10763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5" descr="logo CHRU 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mtClean="0"/>
              <a:t>ADN: patrimoine génétique héréditaire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mtClean="0"/>
              <a:t>Acide Desoxyribo Nucléique</a:t>
            </a:r>
          </a:p>
        </p:txBody>
      </p:sp>
      <p:pic>
        <p:nvPicPr>
          <p:cNvPr id="80899" name="Picture 3" descr="adn-acgt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3048000"/>
            <a:ext cx="349726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Line 4"/>
          <p:cNvSpPr>
            <a:spLocks noChangeShapeType="1"/>
          </p:cNvSpPr>
          <p:nvPr/>
        </p:nvSpPr>
        <p:spPr bwMode="auto">
          <a:xfrm flipV="1">
            <a:off x="4984750" y="3368675"/>
            <a:ext cx="1381125" cy="60325"/>
          </a:xfrm>
          <a:prstGeom prst="line">
            <a:avLst/>
          </a:prstGeom>
          <a:noFill/>
          <a:ln w="38100">
            <a:solidFill>
              <a:srgbClr val="FF66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01" name="Line 5"/>
          <p:cNvSpPr>
            <a:spLocks noChangeShapeType="1"/>
          </p:cNvSpPr>
          <p:nvPr/>
        </p:nvSpPr>
        <p:spPr bwMode="auto">
          <a:xfrm>
            <a:off x="4968875" y="3657600"/>
            <a:ext cx="1320800" cy="1588"/>
          </a:xfrm>
          <a:prstGeom prst="line">
            <a:avLst/>
          </a:prstGeom>
          <a:noFill/>
          <a:ln w="38100">
            <a:solidFill>
              <a:srgbClr val="FF66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02" name="Line 6"/>
          <p:cNvSpPr>
            <a:spLocks noChangeShapeType="1"/>
          </p:cNvSpPr>
          <p:nvPr/>
        </p:nvSpPr>
        <p:spPr bwMode="auto">
          <a:xfrm>
            <a:off x="4968875" y="3962400"/>
            <a:ext cx="1320800" cy="1588"/>
          </a:xfrm>
          <a:prstGeom prst="line">
            <a:avLst/>
          </a:prstGeom>
          <a:noFill/>
          <a:ln w="38100">
            <a:solidFill>
              <a:srgbClr val="FF66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03" name="Line 7"/>
          <p:cNvSpPr>
            <a:spLocks noChangeShapeType="1"/>
          </p:cNvSpPr>
          <p:nvPr/>
        </p:nvSpPr>
        <p:spPr bwMode="auto">
          <a:xfrm>
            <a:off x="4953000" y="4314825"/>
            <a:ext cx="1260475" cy="180975"/>
          </a:xfrm>
          <a:prstGeom prst="line">
            <a:avLst/>
          </a:prstGeom>
          <a:noFill/>
          <a:ln w="38100">
            <a:solidFill>
              <a:srgbClr val="FF66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6324600" y="2986088"/>
            <a:ext cx="15081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2800" b="1">
                <a:solidFill>
                  <a:srgbClr val="00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Cytosine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6326188" y="3367088"/>
            <a:ext cx="15478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2800" b="1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Thymine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6338888" y="3748088"/>
            <a:ext cx="14493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2800" b="1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Adenine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6346825" y="4205288"/>
            <a:ext cx="14890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28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Guanine</a:t>
            </a:r>
          </a:p>
        </p:txBody>
      </p:sp>
      <p:grpSp>
        <p:nvGrpSpPr>
          <p:cNvPr id="80908" name="Group 12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624"/>
          </a:xfrm>
        </p:grpSpPr>
        <p:sp>
          <p:nvSpPr>
            <p:cNvPr id="80910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3600">
                  <a:latin typeface="Times New Roman" panose="02020603050405020304" pitchFamily="18" charset="0"/>
                </a:rPr>
                <a:t>ADN</a:t>
              </a:r>
            </a:p>
          </p:txBody>
        </p:sp>
        <p:pic>
          <p:nvPicPr>
            <p:cNvPr id="80911" name="Picture 14" descr="logo CHRU 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12" name="Picture 15" descr="logo genetiq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0909" name="Text Box 16"/>
          <p:cNvSpPr txBox="1">
            <a:spLocks noChangeArrowheads="1"/>
          </p:cNvSpPr>
          <p:nvPr/>
        </p:nvSpPr>
        <p:spPr bwMode="auto">
          <a:xfrm>
            <a:off x="5029200" y="5105400"/>
            <a:ext cx="38179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1 base = 1 nucléotide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1000 bases = 1 Kilobase (Kb)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1 million = 1 Mégabase (Mb)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2" name="Group 2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624"/>
          </a:xfrm>
        </p:grpSpPr>
        <p:sp>
          <p:nvSpPr>
            <p:cNvPr id="81926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3600">
                  <a:latin typeface="Times New Roman" panose="02020603050405020304" pitchFamily="18" charset="0"/>
                </a:rPr>
                <a:t>ADN: chez l’homme</a:t>
              </a:r>
            </a:p>
          </p:txBody>
        </p:sp>
        <p:pic>
          <p:nvPicPr>
            <p:cNvPr id="81927" name="Picture 4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28" name="Picture 5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23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7772400" cy="2743200"/>
          </a:xfrm>
        </p:spPr>
        <p:txBody>
          <a:bodyPr/>
          <a:lstStyle/>
          <a:p>
            <a:pPr eaLnBrk="1" hangingPunct="1"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mtClean="0"/>
              <a:t>Double origine:</a:t>
            </a:r>
          </a:p>
          <a:p>
            <a:pPr lvl="1" eaLnBrk="1" hangingPunct="1"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mtClean="0"/>
              <a:t>ADN nucléaire</a:t>
            </a:r>
          </a:p>
          <a:p>
            <a:pPr lvl="1" eaLnBrk="1" hangingPunct="1"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mtClean="0"/>
              <a:t>ADN mitochondrial</a:t>
            </a:r>
          </a:p>
          <a:p>
            <a:pPr lvl="2" eaLnBrk="1" hangingPunct="1">
              <a:buClr>
                <a:srgbClr val="FF00FF"/>
              </a:buClr>
              <a:buFont typeface="Wingdings" panose="05000000000000000000" pitchFamily="2" charset="2"/>
              <a:buChar char="§"/>
            </a:pPr>
            <a:r>
              <a:rPr lang="fr-FR" altLang="fr-FR" smtClean="0"/>
              <a:t>Origine ancestrale</a:t>
            </a:r>
          </a:p>
          <a:p>
            <a:pPr lvl="2" eaLnBrk="1" hangingPunct="1">
              <a:buClr>
                <a:srgbClr val="FF00FF"/>
              </a:buClr>
              <a:buFont typeface="Wingdings" panose="05000000000000000000" pitchFamily="2" charset="2"/>
              <a:buChar char="§"/>
            </a:pPr>
            <a:r>
              <a:rPr lang="fr-FR" altLang="fr-FR" smtClean="0"/>
              <a:t>Probablement plasmide devenu symbiotique</a:t>
            </a:r>
          </a:p>
        </p:txBody>
      </p:sp>
      <p:sp>
        <p:nvSpPr>
          <p:cNvPr id="81924" name="Text Box 35"/>
          <p:cNvSpPr txBox="1">
            <a:spLocks noChangeArrowheads="1"/>
          </p:cNvSpPr>
          <p:nvPr/>
        </p:nvSpPr>
        <p:spPr bwMode="auto">
          <a:xfrm>
            <a:off x="1524000" y="6400800"/>
            <a:ext cx="602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Plusieurs dizaines de mitochondries par cellules</a:t>
            </a:r>
          </a:p>
        </p:txBody>
      </p:sp>
      <p:pic>
        <p:nvPicPr>
          <p:cNvPr id="81925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556000"/>
            <a:ext cx="560705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125538"/>
            <a:ext cx="7772400" cy="29083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L’ADN est constitué de 3 milliards de bases nucléotidiques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Seul 30 million est utilisé pour coder les gènes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Le reste sert à l’organisation et la régulation des gènes, des chromosomes</a:t>
            </a:r>
          </a:p>
          <a:p>
            <a:pPr lvl="1" eaLnBrk="1" hangingPunct="1">
              <a:lnSpc>
                <a:spcPct val="90000"/>
              </a:lnSpc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Permet la transmission de l’information génétique</a:t>
            </a:r>
          </a:p>
          <a:p>
            <a:pPr lvl="1" eaLnBrk="1" hangingPunct="1">
              <a:lnSpc>
                <a:spcPct val="90000"/>
              </a:lnSpc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Permet la régulation des gènes</a:t>
            </a:r>
          </a:p>
        </p:txBody>
      </p:sp>
      <p:grpSp>
        <p:nvGrpSpPr>
          <p:cNvPr id="82947" name="Group 12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624"/>
          </a:xfrm>
        </p:grpSpPr>
        <p:sp>
          <p:nvSpPr>
            <p:cNvPr id="82949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3600">
                  <a:latin typeface="Times New Roman" panose="02020603050405020304" pitchFamily="18" charset="0"/>
                </a:rPr>
                <a:t>ADN</a:t>
              </a:r>
            </a:p>
          </p:txBody>
        </p:sp>
        <p:pic>
          <p:nvPicPr>
            <p:cNvPr id="82950" name="Picture 14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1" name="Picture 15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94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5" y="3789363"/>
            <a:ext cx="4845050" cy="300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2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624"/>
          </a:xfrm>
        </p:grpSpPr>
        <p:sp>
          <p:nvSpPr>
            <p:cNvPr id="83972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3600">
                  <a:latin typeface="Times New Roman" panose="02020603050405020304" pitchFamily="18" charset="0"/>
                </a:rPr>
                <a:t>Évolution de l’ADN</a:t>
              </a:r>
            </a:p>
          </p:txBody>
        </p:sp>
        <p:pic>
          <p:nvPicPr>
            <p:cNvPr id="83973" name="Picture 4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974" name="Picture 5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3971" name="Picture 6" descr="génomes différentes espèces 4ComparGen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990600"/>
            <a:ext cx="75342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528"/>
          </a:xfrm>
        </p:grpSpPr>
        <p:sp>
          <p:nvSpPr>
            <p:cNvPr id="84999" name="Rectangle 3"/>
            <p:cNvSpPr>
              <a:spLocks noChangeArrowheads="1"/>
            </p:cNvSpPr>
            <p:nvPr/>
          </p:nvSpPr>
          <p:spPr bwMode="auto">
            <a:xfrm>
              <a:off x="1248" y="0"/>
              <a:ext cx="4032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3600">
                  <a:latin typeface="Times New Roman" panose="02020603050405020304" pitchFamily="18" charset="0"/>
                </a:rPr>
                <a:t>Organisation de l’ADN (1)</a:t>
              </a:r>
            </a:p>
          </p:txBody>
        </p:sp>
        <p:pic>
          <p:nvPicPr>
            <p:cNvPr id="85000" name="Picture 4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51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01" name="Picture 5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4995" name="Picture 6" descr="noncod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89"/>
          <a:stretch>
            <a:fillRect/>
          </a:stretch>
        </p:blipFill>
        <p:spPr bwMode="auto">
          <a:xfrm>
            <a:off x="152400" y="1066800"/>
            <a:ext cx="62071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6248400" y="3124200"/>
            <a:ext cx="2851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% d’ADN non codant</a:t>
            </a: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6384925" y="2098675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95%</a:t>
            </a:r>
          </a:p>
        </p:txBody>
      </p:sp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381000" y="5562600"/>
            <a:ext cx="8388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La complexité de l’organismes n’est pas du au nombre de gène </a:t>
            </a:r>
          </a:p>
          <a:p>
            <a:pPr eaLnBrk="1" hangingPunct="1">
              <a:defRPr/>
            </a:pPr>
            <a:r>
              <a:rPr lang="fr-FR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mais à la complexification des zones régulatrices non codantes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GenomicOrganization part codant et non cod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914400"/>
            <a:ext cx="4846637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0" y="1905000"/>
            <a:ext cx="4114800" cy="4495800"/>
          </a:xfrm>
          <a:noFill/>
        </p:spPr>
        <p:txBody>
          <a:bodyPr/>
          <a:lstStyle/>
          <a:p>
            <a:pPr eaLnBrk="1" hangingPunct="1"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z="2800" smtClean="0"/>
              <a:t>Chez l’homme</a:t>
            </a:r>
          </a:p>
          <a:p>
            <a:pPr lvl="1" eaLnBrk="1" hangingPunct="1"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ADN non conservé 95%</a:t>
            </a:r>
          </a:p>
          <a:p>
            <a:pPr lvl="1" eaLnBrk="1" hangingPunct="1">
              <a:buClr>
                <a:srgbClr val="66FF33"/>
              </a:buClr>
              <a:buFont typeface="Wingdings" panose="05000000000000000000" pitchFamily="2" charset="2"/>
              <a:buChar char="§"/>
            </a:pPr>
            <a:r>
              <a:rPr lang="fr-FR" altLang="fr-FR" sz="2400" smtClean="0"/>
              <a:t>ADN conservé 5%</a:t>
            </a:r>
          </a:p>
          <a:p>
            <a:pPr lvl="2" eaLnBrk="1" hangingPunct="1">
              <a:buClr>
                <a:srgbClr val="FF00FF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ADN codant 2%</a:t>
            </a:r>
          </a:p>
          <a:p>
            <a:pPr lvl="3" eaLnBrk="1" hangingPunct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fr-FR" altLang="fr-FR" sz="1800" smtClean="0"/>
              <a:t>ADN codant transcrit et traduit 1.5%</a:t>
            </a:r>
          </a:p>
          <a:p>
            <a:pPr lvl="3" eaLnBrk="1" hangingPunct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fr-FR" altLang="fr-FR" sz="1800" smtClean="0"/>
              <a:t>ADN codant transcrit non traduit: 0.5%</a:t>
            </a:r>
          </a:p>
          <a:p>
            <a:pPr lvl="2" eaLnBrk="1" hangingPunct="1">
              <a:buClr>
                <a:srgbClr val="FF00FF"/>
              </a:buClr>
              <a:buFont typeface="Wingdings" panose="05000000000000000000" pitchFamily="2" charset="2"/>
              <a:buChar char="§"/>
            </a:pPr>
            <a:r>
              <a:rPr lang="fr-FR" altLang="fr-FR" sz="2000" smtClean="0"/>
              <a:t>ADN non transcrit non traduit :3%</a:t>
            </a:r>
          </a:p>
        </p:txBody>
      </p:sp>
      <p:grpSp>
        <p:nvGrpSpPr>
          <p:cNvPr id="86020" name="Group 4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528"/>
          </a:xfrm>
        </p:grpSpPr>
        <p:sp>
          <p:nvSpPr>
            <p:cNvPr id="86021" name="Rectangle 5"/>
            <p:cNvSpPr>
              <a:spLocks noChangeArrowheads="1"/>
            </p:cNvSpPr>
            <p:nvPr/>
          </p:nvSpPr>
          <p:spPr bwMode="auto">
            <a:xfrm>
              <a:off x="1248" y="0"/>
              <a:ext cx="4032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3600">
                  <a:latin typeface="Times New Roman" panose="02020603050405020304" pitchFamily="18" charset="0"/>
                </a:rPr>
                <a:t>Organisation de l’ADN (2)</a:t>
              </a:r>
            </a:p>
          </p:txBody>
        </p:sp>
        <p:pic>
          <p:nvPicPr>
            <p:cNvPr id="86022" name="Picture 6" descr="logo CHRU 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51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023" name="Picture 7" descr="logo genetiq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6" t="17969" r="35625" b="44531"/>
          <a:stretch>
            <a:fillRect/>
          </a:stretch>
        </p:blipFill>
        <p:spPr bwMode="auto">
          <a:xfrm>
            <a:off x="1219200" y="1301750"/>
            <a:ext cx="6781800" cy="525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043" name="Group 3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8704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Organisation du génome: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Chromosomes (5)</a:t>
              </a:r>
            </a:p>
          </p:txBody>
        </p:sp>
        <p:pic>
          <p:nvPicPr>
            <p:cNvPr id="87045" name="Picture 5" descr="logo CHRU 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46" name="Picture 6" descr="logo genetiq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1905000" y="0"/>
            <a:ext cx="6477000" cy="9906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latin typeface="Calibri" panose="020F0502020204030204" pitchFamily="34" charset="0"/>
              </a:rPr>
              <a:t>« Anatomie » d’un gène</a:t>
            </a:r>
          </a:p>
        </p:txBody>
      </p:sp>
      <p:grpSp>
        <p:nvGrpSpPr>
          <p:cNvPr id="88067" name="Groupe 1"/>
          <p:cNvGrpSpPr>
            <a:grpSpLocks/>
          </p:cNvGrpSpPr>
          <p:nvPr/>
        </p:nvGrpSpPr>
        <p:grpSpPr bwMode="auto">
          <a:xfrm>
            <a:off x="287338" y="1341438"/>
            <a:ext cx="5572125" cy="571500"/>
            <a:chOff x="71406" y="1357298"/>
            <a:chExt cx="5572164" cy="571504"/>
          </a:xfrm>
        </p:grpSpPr>
        <p:sp>
          <p:nvSpPr>
            <p:cNvPr id="3" name="Ellipse 2"/>
            <p:cNvSpPr/>
            <p:nvPr/>
          </p:nvSpPr>
          <p:spPr>
            <a:xfrm>
              <a:off x="71406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" name="Ellipse 3"/>
            <p:cNvSpPr/>
            <p:nvPr/>
          </p:nvSpPr>
          <p:spPr>
            <a:xfrm>
              <a:off x="61909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1166789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6" name="Ellipse 5"/>
            <p:cNvSpPr/>
            <p:nvPr/>
          </p:nvSpPr>
          <p:spPr>
            <a:xfrm>
              <a:off x="1714479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" name="Ellipse 6"/>
            <p:cNvSpPr/>
            <p:nvPr/>
          </p:nvSpPr>
          <p:spPr>
            <a:xfrm>
              <a:off x="2262171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2809862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3357554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3905245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4452937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500062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pic>
        <p:nvPicPr>
          <p:cNvPr id="88068" name="Picture 3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77" descr="Logo_DRO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133600"/>
            <a:ext cx="8378825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1905000" y="0"/>
            <a:ext cx="6477000" cy="9906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latin typeface="Calibri" panose="020F0502020204030204" pitchFamily="34" charset="0"/>
              </a:rPr>
              <a:t>« Anatomie » d’un gène</a:t>
            </a:r>
          </a:p>
        </p:txBody>
      </p:sp>
      <p:grpSp>
        <p:nvGrpSpPr>
          <p:cNvPr id="89091" name="Groupe 1"/>
          <p:cNvGrpSpPr>
            <a:grpSpLocks/>
          </p:cNvGrpSpPr>
          <p:nvPr/>
        </p:nvGrpSpPr>
        <p:grpSpPr bwMode="auto">
          <a:xfrm>
            <a:off x="287338" y="1341438"/>
            <a:ext cx="5572125" cy="571500"/>
            <a:chOff x="71406" y="1357298"/>
            <a:chExt cx="5572164" cy="571504"/>
          </a:xfrm>
        </p:grpSpPr>
        <p:sp>
          <p:nvSpPr>
            <p:cNvPr id="3" name="Ellipse 2"/>
            <p:cNvSpPr/>
            <p:nvPr/>
          </p:nvSpPr>
          <p:spPr>
            <a:xfrm>
              <a:off x="71406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" name="Ellipse 3"/>
            <p:cNvSpPr/>
            <p:nvPr/>
          </p:nvSpPr>
          <p:spPr>
            <a:xfrm>
              <a:off x="61909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1166789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6" name="Ellipse 5"/>
            <p:cNvSpPr/>
            <p:nvPr/>
          </p:nvSpPr>
          <p:spPr>
            <a:xfrm>
              <a:off x="1714479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" name="Ellipse 6"/>
            <p:cNvSpPr/>
            <p:nvPr/>
          </p:nvSpPr>
          <p:spPr>
            <a:xfrm>
              <a:off x="2262171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2809862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3357554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3905245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4452937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500062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pic>
        <p:nvPicPr>
          <p:cNvPr id="89092" name="Picture 3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77" descr="Logo_DRO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133600"/>
            <a:ext cx="8378825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lipse 1"/>
          <p:cNvSpPr/>
          <p:nvPr/>
        </p:nvSpPr>
        <p:spPr>
          <a:xfrm>
            <a:off x="4356100" y="4437063"/>
            <a:ext cx="4318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4932363" y="4430713"/>
            <a:ext cx="407987" cy="1296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5532438" y="4437063"/>
            <a:ext cx="407987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6107113" y="4437063"/>
            <a:ext cx="409575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89099" name="ZoneTexte 12"/>
          <p:cNvSpPr txBox="1">
            <a:spLocks noChangeArrowheads="1"/>
          </p:cNvSpPr>
          <p:nvPr/>
        </p:nvSpPr>
        <p:spPr bwMode="auto">
          <a:xfrm>
            <a:off x="3683000" y="3789363"/>
            <a:ext cx="3865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ADN Codant pour des acide aminés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588" y="-10985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307975" y="1463675"/>
            <a:ext cx="8561388" cy="4251325"/>
            <a:chOff x="194" y="1354"/>
            <a:chExt cx="5393" cy="2678"/>
          </a:xfrm>
        </p:grpSpPr>
        <p:grpSp>
          <p:nvGrpSpPr>
            <p:cNvPr id="10248" name="Group 4"/>
            <p:cNvGrpSpPr>
              <a:grpSpLocks/>
            </p:cNvGrpSpPr>
            <p:nvPr/>
          </p:nvGrpSpPr>
          <p:grpSpPr bwMode="auto">
            <a:xfrm>
              <a:off x="194" y="1354"/>
              <a:ext cx="1330" cy="408"/>
              <a:chOff x="0" y="288"/>
              <a:chExt cx="1330" cy="518"/>
            </a:xfrm>
          </p:grpSpPr>
          <p:sp>
            <p:nvSpPr>
              <p:cNvPr id="10411" name="Rectangle 5"/>
              <p:cNvSpPr>
                <a:spLocks noChangeArrowheads="1"/>
              </p:cNvSpPr>
              <p:nvPr/>
            </p:nvSpPr>
            <p:spPr bwMode="auto">
              <a:xfrm>
                <a:off x="0" y="288"/>
                <a:ext cx="1330" cy="51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b="1">
                    <a:latin typeface="Times New Roman" panose="02020603050405020304" pitchFamily="18" charset="0"/>
                  </a:rPr>
                  <a:t>Espèce</a:t>
                </a:r>
                <a:endParaRPr lang="fr-FR" altLang="fr-FR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12" name="Rectangle 6"/>
              <p:cNvSpPr>
                <a:spLocks noChangeArrowheads="1"/>
              </p:cNvSpPr>
              <p:nvPr/>
            </p:nvSpPr>
            <p:spPr bwMode="auto">
              <a:xfrm>
                <a:off x="0" y="288"/>
                <a:ext cx="1330" cy="51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49" name="Group 7"/>
            <p:cNvGrpSpPr>
              <a:grpSpLocks/>
            </p:cNvGrpSpPr>
            <p:nvPr/>
          </p:nvGrpSpPr>
          <p:grpSpPr bwMode="auto">
            <a:xfrm>
              <a:off x="1524" y="1354"/>
              <a:ext cx="1236" cy="408"/>
              <a:chOff x="1330" y="288"/>
              <a:chExt cx="1236" cy="518"/>
            </a:xfrm>
          </p:grpSpPr>
          <p:sp>
            <p:nvSpPr>
              <p:cNvPr id="10409" name="Rectangle 8"/>
              <p:cNvSpPr>
                <a:spLocks noChangeArrowheads="1"/>
              </p:cNvSpPr>
              <p:nvPr/>
            </p:nvSpPr>
            <p:spPr bwMode="auto">
              <a:xfrm>
                <a:off x="1330" y="288"/>
                <a:ext cx="1236" cy="51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b="1">
                    <a:latin typeface="Times New Roman" panose="02020603050405020304" pitchFamily="18" charset="0"/>
                  </a:rPr>
                  <a:t>Nombre de</a:t>
                </a:r>
                <a:br>
                  <a:rPr lang="fr-FR" altLang="fr-FR" sz="1800" b="1">
                    <a:latin typeface="Times New Roman" panose="02020603050405020304" pitchFamily="18" charset="0"/>
                  </a:rPr>
                </a:br>
                <a:r>
                  <a:rPr lang="fr-FR" altLang="fr-FR" sz="1800" b="1">
                    <a:latin typeface="Times New Roman" panose="02020603050405020304" pitchFamily="18" charset="0"/>
                  </a:rPr>
                  <a:t>chromosomes</a:t>
                </a:r>
                <a:endParaRPr lang="fr-FR" altLang="fr-FR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10" name="Rectangle 9"/>
              <p:cNvSpPr>
                <a:spLocks noChangeArrowheads="1"/>
              </p:cNvSpPr>
              <p:nvPr/>
            </p:nvSpPr>
            <p:spPr bwMode="auto">
              <a:xfrm>
                <a:off x="1330" y="288"/>
                <a:ext cx="1236" cy="51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50" name="Group 10"/>
            <p:cNvGrpSpPr>
              <a:grpSpLocks/>
            </p:cNvGrpSpPr>
            <p:nvPr/>
          </p:nvGrpSpPr>
          <p:grpSpPr bwMode="auto">
            <a:xfrm>
              <a:off x="2760" y="1354"/>
              <a:ext cx="0" cy="408"/>
              <a:chOff x="2566" y="288"/>
              <a:chExt cx="0" cy="518"/>
            </a:xfrm>
          </p:grpSpPr>
          <p:sp>
            <p:nvSpPr>
              <p:cNvPr id="10407" name="Rectangle 11"/>
              <p:cNvSpPr>
                <a:spLocks noChangeArrowheads="1"/>
              </p:cNvSpPr>
              <p:nvPr/>
            </p:nvSpPr>
            <p:spPr bwMode="auto">
              <a:xfrm>
                <a:off x="2566" y="288"/>
                <a:ext cx="0" cy="51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  <p:sp>
            <p:nvSpPr>
              <p:cNvPr id="10408" name="Rectangle 12"/>
              <p:cNvSpPr>
                <a:spLocks noChangeArrowheads="1"/>
              </p:cNvSpPr>
              <p:nvPr/>
            </p:nvSpPr>
            <p:spPr bwMode="auto">
              <a:xfrm>
                <a:off x="2566" y="288"/>
                <a:ext cx="0" cy="51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51" name="Group 13"/>
            <p:cNvGrpSpPr>
              <a:grpSpLocks/>
            </p:cNvGrpSpPr>
            <p:nvPr/>
          </p:nvGrpSpPr>
          <p:grpSpPr bwMode="auto">
            <a:xfrm>
              <a:off x="2760" y="1354"/>
              <a:ext cx="1591" cy="408"/>
              <a:chOff x="2566" y="288"/>
              <a:chExt cx="1591" cy="518"/>
            </a:xfrm>
          </p:grpSpPr>
          <p:sp>
            <p:nvSpPr>
              <p:cNvPr id="10405" name="Rectangle 14"/>
              <p:cNvSpPr>
                <a:spLocks noChangeArrowheads="1"/>
              </p:cNvSpPr>
              <p:nvPr/>
            </p:nvSpPr>
            <p:spPr bwMode="auto">
              <a:xfrm>
                <a:off x="2566" y="288"/>
                <a:ext cx="1591" cy="51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b="1">
                    <a:latin typeface="Times New Roman" panose="02020603050405020304" pitchFamily="18" charset="0"/>
                  </a:rPr>
                  <a:t>Espèce</a:t>
                </a:r>
                <a:endParaRPr lang="fr-FR" altLang="fr-FR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06" name="Rectangle 15"/>
              <p:cNvSpPr>
                <a:spLocks noChangeArrowheads="1"/>
              </p:cNvSpPr>
              <p:nvPr/>
            </p:nvSpPr>
            <p:spPr bwMode="auto">
              <a:xfrm>
                <a:off x="2566" y="288"/>
                <a:ext cx="1591" cy="51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52" name="Group 16"/>
            <p:cNvGrpSpPr>
              <a:grpSpLocks/>
            </p:cNvGrpSpPr>
            <p:nvPr/>
          </p:nvGrpSpPr>
          <p:grpSpPr bwMode="auto">
            <a:xfrm>
              <a:off x="4351" y="1354"/>
              <a:ext cx="1236" cy="408"/>
              <a:chOff x="4157" y="288"/>
              <a:chExt cx="1236" cy="518"/>
            </a:xfrm>
          </p:grpSpPr>
          <p:sp>
            <p:nvSpPr>
              <p:cNvPr id="10403" name="Rectangle 17"/>
              <p:cNvSpPr>
                <a:spLocks noChangeArrowheads="1"/>
              </p:cNvSpPr>
              <p:nvPr/>
            </p:nvSpPr>
            <p:spPr bwMode="auto">
              <a:xfrm>
                <a:off x="4157" y="288"/>
                <a:ext cx="1236" cy="51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 b="1">
                    <a:latin typeface="Times New Roman" panose="02020603050405020304" pitchFamily="18" charset="0"/>
                  </a:rPr>
                  <a:t>Nombre de</a:t>
                </a:r>
                <a:br>
                  <a:rPr lang="fr-FR" altLang="fr-FR" sz="1800" b="1">
                    <a:latin typeface="Times New Roman" panose="02020603050405020304" pitchFamily="18" charset="0"/>
                  </a:rPr>
                </a:br>
                <a:r>
                  <a:rPr lang="fr-FR" altLang="fr-FR" sz="1800" b="1">
                    <a:latin typeface="Times New Roman" panose="02020603050405020304" pitchFamily="18" charset="0"/>
                  </a:rPr>
                  <a:t>chromosomes</a:t>
                </a:r>
                <a:endParaRPr lang="fr-FR" altLang="fr-FR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404" name="Rectangle 18"/>
              <p:cNvSpPr>
                <a:spLocks noChangeArrowheads="1"/>
              </p:cNvSpPr>
              <p:nvPr/>
            </p:nvSpPr>
            <p:spPr bwMode="auto">
              <a:xfrm>
                <a:off x="4157" y="288"/>
                <a:ext cx="1236" cy="51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53" name="Group 19"/>
            <p:cNvGrpSpPr>
              <a:grpSpLocks/>
            </p:cNvGrpSpPr>
            <p:nvPr/>
          </p:nvGrpSpPr>
          <p:grpSpPr bwMode="auto">
            <a:xfrm>
              <a:off x="194" y="1762"/>
              <a:ext cx="1330" cy="227"/>
              <a:chOff x="0" y="806"/>
              <a:chExt cx="1330" cy="288"/>
            </a:xfrm>
          </p:grpSpPr>
          <p:sp>
            <p:nvSpPr>
              <p:cNvPr id="10401" name="Rectangle 20"/>
              <p:cNvSpPr>
                <a:spLocks noChangeArrowheads="1"/>
              </p:cNvSpPr>
              <p:nvPr/>
            </p:nvSpPr>
            <p:spPr bwMode="auto">
              <a:xfrm>
                <a:off x="0" y="806"/>
                <a:ext cx="1330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Drosophile</a:t>
                </a:r>
              </a:p>
            </p:txBody>
          </p:sp>
          <p:sp>
            <p:nvSpPr>
              <p:cNvPr id="10402" name="Rectangle 21"/>
              <p:cNvSpPr>
                <a:spLocks noChangeArrowheads="1"/>
              </p:cNvSpPr>
              <p:nvPr/>
            </p:nvSpPr>
            <p:spPr bwMode="auto">
              <a:xfrm>
                <a:off x="0" y="806"/>
                <a:ext cx="1330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54" name="Group 22"/>
            <p:cNvGrpSpPr>
              <a:grpSpLocks/>
            </p:cNvGrpSpPr>
            <p:nvPr/>
          </p:nvGrpSpPr>
          <p:grpSpPr bwMode="auto">
            <a:xfrm>
              <a:off x="1524" y="1762"/>
              <a:ext cx="1236" cy="227"/>
              <a:chOff x="1330" y="806"/>
              <a:chExt cx="1236" cy="288"/>
            </a:xfrm>
          </p:grpSpPr>
          <p:sp>
            <p:nvSpPr>
              <p:cNvPr id="10399" name="Rectangle 23"/>
              <p:cNvSpPr>
                <a:spLocks noChangeArrowheads="1"/>
              </p:cNvSpPr>
              <p:nvPr/>
            </p:nvSpPr>
            <p:spPr bwMode="auto">
              <a:xfrm>
                <a:off x="1330" y="806"/>
                <a:ext cx="1236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10400" name="Rectangle 24"/>
              <p:cNvSpPr>
                <a:spLocks noChangeArrowheads="1"/>
              </p:cNvSpPr>
              <p:nvPr/>
            </p:nvSpPr>
            <p:spPr bwMode="auto">
              <a:xfrm>
                <a:off x="1330" y="806"/>
                <a:ext cx="1236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55" name="Group 25"/>
            <p:cNvGrpSpPr>
              <a:grpSpLocks/>
            </p:cNvGrpSpPr>
            <p:nvPr/>
          </p:nvGrpSpPr>
          <p:grpSpPr bwMode="auto">
            <a:xfrm>
              <a:off x="2760" y="1762"/>
              <a:ext cx="0" cy="227"/>
              <a:chOff x="2566" y="806"/>
              <a:chExt cx="0" cy="288"/>
            </a:xfrm>
          </p:grpSpPr>
          <p:sp>
            <p:nvSpPr>
              <p:cNvPr id="10397" name="Rectangle 26"/>
              <p:cNvSpPr>
                <a:spLocks noChangeArrowheads="1"/>
              </p:cNvSpPr>
              <p:nvPr/>
            </p:nvSpPr>
            <p:spPr bwMode="auto">
              <a:xfrm>
                <a:off x="2566" y="806"/>
                <a:ext cx="0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  <p:sp>
            <p:nvSpPr>
              <p:cNvPr id="10398" name="Rectangle 27"/>
              <p:cNvSpPr>
                <a:spLocks noChangeArrowheads="1"/>
              </p:cNvSpPr>
              <p:nvPr/>
            </p:nvSpPr>
            <p:spPr bwMode="auto">
              <a:xfrm>
                <a:off x="2566" y="806"/>
                <a:ext cx="0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56" name="Group 28"/>
            <p:cNvGrpSpPr>
              <a:grpSpLocks/>
            </p:cNvGrpSpPr>
            <p:nvPr/>
          </p:nvGrpSpPr>
          <p:grpSpPr bwMode="auto">
            <a:xfrm>
              <a:off x="2760" y="1762"/>
              <a:ext cx="1591" cy="227"/>
              <a:chOff x="2566" y="806"/>
              <a:chExt cx="1591" cy="288"/>
            </a:xfrm>
          </p:grpSpPr>
          <p:sp>
            <p:nvSpPr>
              <p:cNvPr id="11293" name="Rectangle 29"/>
              <p:cNvSpPr>
                <a:spLocks noChangeArrowheads="1"/>
              </p:cNvSpPr>
              <p:nvPr/>
            </p:nvSpPr>
            <p:spPr bwMode="auto">
              <a:xfrm>
                <a:off x="2566" y="806"/>
                <a:ext cx="1591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fr-FR" sz="24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Homme</a:t>
                </a:r>
              </a:p>
            </p:txBody>
          </p:sp>
          <p:sp>
            <p:nvSpPr>
              <p:cNvPr id="10396" name="Rectangle 30"/>
              <p:cNvSpPr>
                <a:spLocks noChangeArrowheads="1"/>
              </p:cNvSpPr>
              <p:nvPr/>
            </p:nvSpPr>
            <p:spPr bwMode="auto">
              <a:xfrm>
                <a:off x="2566" y="806"/>
                <a:ext cx="1591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57" name="Group 31"/>
            <p:cNvGrpSpPr>
              <a:grpSpLocks/>
            </p:cNvGrpSpPr>
            <p:nvPr/>
          </p:nvGrpSpPr>
          <p:grpSpPr bwMode="auto">
            <a:xfrm>
              <a:off x="4351" y="1762"/>
              <a:ext cx="1236" cy="227"/>
              <a:chOff x="4157" y="806"/>
              <a:chExt cx="1236" cy="288"/>
            </a:xfrm>
          </p:grpSpPr>
          <p:sp>
            <p:nvSpPr>
              <p:cNvPr id="11296" name="Rectangle 32"/>
              <p:cNvSpPr>
                <a:spLocks noChangeArrowheads="1"/>
              </p:cNvSpPr>
              <p:nvPr/>
            </p:nvSpPr>
            <p:spPr bwMode="auto">
              <a:xfrm>
                <a:off x="4157" y="806"/>
                <a:ext cx="1236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fr-FR" sz="24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46</a:t>
                </a:r>
              </a:p>
            </p:txBody>
          </p:sp>
          <p:sp>
            <p:nvSpPr>
              <p:cNvPr id="10394" name="Rectangle 33"/>
              <p:cNvSpPr>
                <a:spLocks noChangeArrowheads="1"/>
              </p:cNvSpPr>
              <p:nvPr/>
            </p:nvSpPr>
            <p:spPr bwMode="auto">
              <a:xfrm>
                <a:off x="4157" y="806"/>
                <a:ext cx="1236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58" name="Group 34"/>
            <p:cNvGrpSpPr>
              <a:grpSpLocks/>
            </p:cNvGrpSpPr>
            <p:nvPr/>
          </p:nvGrpSpPr>
          <p:grpSpPr bwMode="auto">
            <a:xfrm>
              <a:off x="194" y="1989"/>
              <a:ext cx="1330" cy="227"/>
              <a:chOff x="0" y="1094"/>
              <a:chExt cx="1330" cy="288"/>
            </a:xfrm>
          </p:grpSpPr>
          <p:sp>
            <p:nvSpPr>
              <p:cNvPr id="10391" name="Rectangle 35"/>
              <p:cNvSpPr>
                <a:spLocks noChangeArrowheads="1"/>
              </p:cNvSpPr>
              <p:nvPr/>
            </p:nvSpPr>
            <p:spPr bwMode="auto">
              <a:xfrm>
                <a:off x="0" y="1094"/>
                <a:ext cx="1330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Seigle</a:t>
                </a:r>
              </a:p>
            </p:txBody>
          </p:sp>
          <p:sp>
            <p:nvSpPr>
              <p:cNvPr id="10392" name="Rectangle 36"/>
              <p:cNvSpPr>
                <a:spLocks noChangeArrowheads="1"/>
              </p:cNvSpPr>
              <p:nvPr/>
            </p:nvSpPr>
            <p:spPr bwMode="auto">
              <a:xfrm>
                <a:off x="0" y="1094"/>
                <a:ext cx="1330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59" name="Group 37"/>
            <p:cNvGrpSpPr>
              <a:grpSpLocks/>
            </p:cNvGrpSpPr>
            <p:nvPr/>
          </p:nvGrpSpPr>
          <p:grpSpPr bwMode="auto">
            <a:xfrm>
              <a:off x="1524" y="1989"/>
              <a:ext cx="1236" cy="227"/>
              <a:chOff x="1330" y="1094"/>
              <a:chExt cx="1236" cy="288"/>
            </a:xfrm>
          </p:grpSpPr>
          <p:sp>
            <p:nvSpPr>
              <p:cNvPr id="10389" name="Rectangle 38"/>
              <p:cNvSpPr>
                <a:spLocks noChangeArrowheads="1"/>
              </p:cNvSpPr>
              <p:nvPr/>
            </p:nvSpPr>
            <p:spPr bwMode="auto">
              <a:xfrm>
                <a:off x="1330" y="1094"/>
                <a:ext cx="1236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14</a:t>
                </a:r>
              </a:p>
            </p:txBody>
          </p:sp>
          <p:sp>
            <p:nvSpPr>
              <p:cNvPr id="10390" name="Rectangle 39"/>
              <p:cNvSpPr>
                <a:spLocks noChangeArrowheads="1"/>
              </p:cNvSpPr>
              <p:nvPr/>
            </p:nvSpPr>
            <p:spPr bwMode="auto">
              <a:xfrm>
                <a:off x="1330" y="1094"/>
                <a:ext cx="1236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60" name="Group 40"/>
            <p:cNvGrpSpPr>
              <a:grpSpLocks/>
            </p:cNvGrpSpPr>
            <p:nvPr/>
          </p:nvGrpSpPr>
          <p:grpSpPr bwMode="auto">
            <a:xfrm>
              <a:off x="2760" y="1989"/>
              <a:ext cx="0" cy="227"/>
              <a:chOff x="2566" y="1094"/>
              <a:chExt cx="0" cy="288"/>
            </a:xfrm>
          </p:grpSpPr>
          <p:sp>
            <p:nvSpPr>
              <p:cNvPr id="10387" name="Rectangle 41"/>
              <p:cNvSpPr>
                <a:spLocks noChangeArrowheads="1"/>
              </p:cNvSpPr>
              <p:nvPr/>
            </p:nvSpPr>
            <p:spPr bwMode="auto">
              <a:xfrm>
                <a:off x="2566" y="1094"/>
                <a:ext cx="0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  <p:sp>
            <p:nvSpPr>
              <p:cNvPr id="10388" name="Rectangle 42"/>
              <p:cNvSpPr>
                <a:spLocks noChangeArrowheads="1"/>
              </p:cNvSpPr>
              <p:nvPr/>
            </p:nvSpPr>
            <p:spPr bwMode="auto">
              <a:xfrm>
                <a:off x="2566" y="1094"/>
                <a:ext cx="0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61" name="Group 43"/>
            <p:cNvGrpSpPr>
              <a:grpSpLocks/>
            </p:cNvGrpSpPr>
            <p:nvPr/>
          </p:nvGrpSpPr>
          <p:grpSpPr bwMode="auto">
            <a:xfrm>
              <a:off x="2760" y="1989"/>
              <a:ext cx="1591" cy="227"/>
              <a:chOff x="2566" y="1094"/>
              <a:chExt cx="1591" cy="288"/>
            </a:xfrm>
          </p:grpSpPr>
          <p:sp>
            <p:nvSpPr>
              <p:cNvPr id="10385" name="Rectangle 44"/>
              <p:cNvSpPr>
                <a:spLocks noChangeArrowheads="1"/>
              </p:cNvSpPr>
              <p:nvPr/>
            </p:nvSpPr>
            <p:spPr bwMode="auto">
              <a:xfrm>
                <a:off x="2566" y="1094"/>
                <a:ext cx="1591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Chimpanzé</a:t>
                </a:r>
              </a:p>
            </p:txBody>
          </p:sp>
          <p:sp>
            <p:nvSpPr>
              <p:cNvPr id="10386" name="Rectangle 45"/>
              <p:cNvSpPr>
                <a:spLocks noChangeArrowheads="1"/>
              </p:cNvSpPr>
              <p:nvPr/>
            </p:nvSpPr>
            <p:spPr bwMode="auto">
              <a:xfrm>
                <a:off x="2566" y="1094"/>
                <a:ext cx="1591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62" name="Group 46"/>
            <p:cNvGrpSpPr>
              <a:grpSpLocks/>
            </p:cNvGrpSpPr>
            <p:nvPr/>
          </p:nvGrpSpPr>
          <p:grpSpPr bwMode="auto">
            <a:xfrm>
              <a:off x="4351" y="1989"/>
              <a:ext cx="1236" cy="227"/>
              <a:chOff x="4157" y="1094"/>
              <a:chExt cx="1236" cy="288"/>
            </a:xfrm>
          </p:grpSpPr>
          <p:sp>
            <p:nvSpPr>
              <p:cNvPr id="10383" name="Rectangle 47"/>
              <p:cNvSpPr>
                <a:spLocks noChangeArrowheads="1"/>
              </p:cNvSpPr>
              <p:nvPr/>
            </p:nvSpPr>
            <p:spPr bwMode="auto">
              <a:xfrm>
                <a:off x="4157" y="1094"/>
                <a:ext cx="1236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48</a:t>
                </a:r>
              </a:p>
            </p:txBody>
          </p:sp>
          <p:sp>
            <p:nvSpPr>
              <p:cNvPr id="10384" name="Rectangle 48"/>
              <p:cNvSpPr>
                <a:spLocks noChangeArrowheads="1"/>
              </p:cNvSpPr>
              <p:nvPr/>
            </p:nvSpPr>
            <p:spPr bwMode="auto">
              <a:xfrm>
                <a:off x="4157" y="1094"/>
                <a:ext cx="1236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63" name="Group 49"/>
            <p:cNvGrpSpPr>
              <a:grpSpLocks/>
            </p:cNvGrpSpPr>
            <p:nvPr/>
          </p:nvGrpSpPr>
          <p:grpSpPr bwMode="auto">
            <a:xfrm>
              <a:off x="194" y="2216"/>
              <a:ext cx="1330" cy="227"/>
              <a:chOff x="0" y="1382"/>
              <a:chExt cx="1330" cy="288"/>
            </a:xfrm>
          </p:grpSpPr>
          <p:sp>
            <p:nvSpPr>
              <p:cNvPr id="10381" name="Rectangle 50"/>
              <p:cNvSpPr>
                <a:spLocks noChangeArrowheads="1"/>
              </p:cNvSpPr>
              <p:nvPr/>
            </p:nvSpPr>
            <p:spPr bwMode="auto">
              <a:xfrm>
                <a:off x="0" y="1382"/>
                <a:ext cx="1330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Souris</a:t>
                </a:r>
              </a:p>
            </p:txBody>
          </p:sp>
          <p:sp>
            <p:nvSpPr>
              <p:cNvPr id="10382" name="Rectangle 51"/>
              <p:cNvSpPr>
                <a:spLocks noChangeArrowheads="1"/>
              </p:cNvSpPr>
              <p:nvPr/>
            </p:nvSpPr>
            <p:spPr bwMode="auto">
              <a:xfrm>
                <a:off x="0" y="1382"/>
                <a:ext cx="1330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64" name="Group 52"/>
            <p:cNvGrpSpPr>
              <a:grpSpLocks/>
            </p:cNvGrpSpPr>
            <p:nvPr/>
          </p:nvGrpSpPr>
          <p:grpSpPr bwMode="auto">
            <a:xfrm>
              <a:off x="1524" y="2216"/>
              <a:ext cx="1236" cy="227"/>
              <a:chOff x="1330" y="1382"/>
              <a:chExt cx="1236" cy="288"/>
            </a:xfrm>
          </p:grpSpPr>
          <p:sp>
            <p:nvSpPr>
              <p:cNvPr id="10379" name="Rectangle 53"/>
              <p:cNvSpPr>
                <a:spLocks noChangeArrowheads="1"/>
              </p:cNvSpPr>
              <p:nvPr/>
            </p:nvSpPr>
            <p:spPr bwMode="auto">
              <a:xfrm>
                <a:off x="1330" y="1382"/>
                <a:ext cx="1236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40</a:t>
                </a:r>
              </a:p>
            </p:txBody>
          </p:sp>
          <p:sp>
            <p:nvSpPr>
              <p:cNvPr id="10380" name="Rectangle 54"/>
              <p:cNvSpPr>
                <a:spLocks noChangeArrowheads="1"/>
              </p:cNvSpPr>
              <p:nvPr/>
            </p:nvSpPr>
            <p:spPr bwMode="auto">
              <a:xfrm>
                <a:off x="1330" y="1382"/>
                <a:ext cx="1236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65" name="Group 55"/>
            <p:cNvGrpSpPr>
              <a:grpSpLocks/>
            </p:cNvGrpSpPr>
            <p:nvPr/>
          </p:nvGrpSpPr>
          <p:grpSpPr bwMode="auto">
            <a:xfrm>
              <a:off x="2760" y="2216"/>
              <a:ext cx="0" cy="227"/>
              <a:chOff x="2566" y="1382"/>
              <a:chExt cx="0" cy="288"/>
            </a:xfrm>
          </p:grpSpPr>
          <p:sp>
            <p:nvSpPr>
              <p:cNvPr id="10377" name="Rectangle 56"/>
              <p:cNvSpPr>
                <a:spLocks noChangeArrowheads="1"/>
              </p:cNvSpPr>
              <p:nvPr/>
            </p:nvSpPr>
            <p:spPr bwMode="auto">
              <a:xfrm>
                <a:off x="2566" y="1382"/>
                <a:ext cx="0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  <p:sp>
            <p:nvSpPr>
              <p:cNvPr id="10378" name="Rectangle 57"/>
              <p:cNvSpPr>
                <a:spLocks noChangeArrowheads="1"/>
              </p:cNvSpPr>
              <p:nvPr/>
            </p:nvSpPr>
            <p:spPr bwMode="auto">
              <a:xfrm>
                <a:off x="2566" y="1382"/>
                <a:ext cx="0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66" name="Group 58"/>
            <p:cNvGrpSpPr>
              <a:grpSpLocks/>
            </p:cNvGrpSpPr>
            <p:nvPr/>
          </p:nvGrpSpPr>
          <p:grpSpPr bwMode="auto">
            <a:xfrm>
              <a:off x="2760" y="2216"/>
              <a:ext cx="1591" cy="227"/>
              <a:chOff x="2566" y="1382"/>
              <a:chExt cx="1591" cy="288"/>
            </a:xfrm>
          </p:grpSpPr>
          <p:sp>
            <p:nvSpPr>
              <p:cNvPr id="10375" name="Rectangle 59"/>
              <p:cNvSpPr>
                <a:spLocks noChangeArrowheads="1"/>
              </p:cNvSpPr>
              <p:nvPr/>
            </p:nvSpPr>
            <p:spPr bwMode="auto">
              <a:xfrm>
                <a:off x="2566" y="1382"/>
                <a:ext cx="1591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Mouton</a:t>
                </a:r>
              </a:p>
            </p:txBody>
          </p:sp>
          <p:sp>
            <p:nvSpPr>
              <p:cNvPr id="10376" name="Rectangle 60"/>
              <p:cNvSpPr>
                <a:spLocks noChangeArrowheads="1"/>
              </p:cNvSpPr>
              <p:nvPr/>
            </p:nvSpPr>
            <p:spPr bwMode="auto">
              <a:xfrm>
                <a:off x="2566" y="1382"/>
                <a:ext cx="1591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67" name="Group 61"/>
            <p:cNvGrpSpPr>
              <a:grpSpLocks/>
            </p:cNvGrpSpPr>
            <p:nvPr/>
          </p:nvGrpSpPr>
          <p:grpSpPr bwMode="auto">
            <a:xfrm>
              <a:off x="4351" y="2216"/>
              <a:ext cx="1236" cy="227"/>
              <a:chOff x="4157" y="1382"/>
              <a:chExt cx="1236" cy="288"/>
            </a:xfrm>
          </p:grpSpPr>
          <p:sp>
            <p:nvSpPr>
              <p:cNvPr id="10373" name="Rectangle 62"/>
              <p:cNvSpPr>
                <a:spLocks noChangeArrowheads="1"/>
              </p:cNvSpPr>
              <p:nvPr/>
            </p:nvSpPr>
            <p:spPr bwMode="auto">
              <a:xfrm>
                <a:off x="4157" y="1382"/>
                <a:ext cx="1236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54</a:t>
                </a:r>
              </a:p>
            </p:txBody>
          </p:sp>
          <p:sp>
            <p:nvSpPr>
              <p:cNvPr id="10374" name="Rectangle 63"/>
              <p:cNvSpPr>
                <a:spLocks noChangeArrowheads="1"/>
              </p:cNvSpPr>
              <p:nvPr/>
            </p:nvSpPr>
            <p:spPr bwMode="auto">
              <a:xfrm>
                <a:off x="4157" y="1382"/>
                <a:ext cx="1236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68" name="Group 64"/>
            <p:cNvGrpSpPr>
              <a:grpSpLocks/>
            </p:cNvGrpSpPr>
            <p:nvPr/>
          </p:nvGrpSpPr>
          <p:grpSpPr bwMode="auto">
            <a:xfrm>
              <a:off x="194" y="2443"/>
              <a:ext cx="1330" cy="227"/>
              <a:chOff x="0" y="1670"/>
              <a:chExt cx="1330" cy="288"/>
            </a:xfrm>
          </p:grpSpPr>
          <p:sp>
            <p:nvSpPr>
              <p:cNvPr id="10371" name="Rectangle 65"/>
              <p:cNvSpPr>
                <a:spLocks noChangeArrowheads="1"/>
              </p:cNvSpPr>
              <p:nvPr/>
            </p:nvSpPr>
            <p:spPr bwMode="auto">
              <a:xfrm>
                <a:off x="0" y="1670"/>
                <a:ext cx="1330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Pigeon</a:t>
                </a:r>
              </a:p>
            </p:txBody>
          </p:sp>
          <p:sp>
            <p:nvSpPr>
              <p:cNvPr id="10372" name="Rectangle 66"/>
              <p:cNvSpPr>
                <a:spLocks noChangeArrowheads="1"/>
              </p:cNvSpPr>
              <p:nvPr/>
            </p:nvSpPr>
            <p:spPr bwMode="auto">
              <a:xfrm>
                <a:off x="0" y="1670"/>
                <a:ext cx="1330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69" name="Group 67"/>
            <p:cNvGrpSpPr>
              <a:grpSpLocks/>
            </p:cNvGrpSpPr>
            <p:nvPr/>
          </p:nvGrpSpPr>
          <p:grpSpPr bwMode="auto">
            <a:xfrm>
              <a:off x="1524" y="2443"/>
              <a:ext cx="1236" cy="227"/>
              <a:chOff x="1330" y="1670"/>
              <a:chExt cx="1236" cy="288"/>
            </a:xfrm>
          </p:grpSpPr>
          <p:sp>
            <p:nvSpPr>
              <p:cNvPr id="10369" name="Rectangle 68"/>
              <p:cNvSpPr>
                <a:spLocks noChangeArrowheads="1"/>
              </p:cNvSpPr>
              <p:nvPr/>
            </p:nvSpPr>
            <p:spPr bwMode="auto">
              <a:xfrm>
                <a:off x="1330" y="1670"/>
                <a:ext cx="1236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16</a:t>
                </a:r>
              </a:p>
            </p:txBody>
          </p:sp>
          <p:sp>
            <p:nvSpPr>
              <p:cNvPr id="10370" name="Rectangle 69"/>
              <p:cNvSpPr>
                <a:spLocks noChangeArrowheads="1"/>
              </p:cNvSpPr>
              <p:nvPr/>
            </p:nvSpPr>
            <p:spPr bwMode="auto">
              <a:xfrm>
                <a:off x="1330" y="1670"/>
                <a:ext cx="1236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70" name="Group 70"/>
            <p:cNvGrpSpPr>
              <a:grpSpLocks/>
            </p:cNvGrpSpPr>
            <p:nvPr/>
          </p:nvGrpSpPr>
          <p:grpSpPr bwMode="auto">
            <a:xfrm>
              <a:off x="2760" y="2443"/>
              <a:ext cx="0" cy="227"/>
              <a:chOff x="2566" y="1670"/>
              <a:chExt cx="0" cy="288"/>
            </a:xfrm>
          </p:grpSpPr>
          <p:sp>
            <p:nvSpPr>
              <p:cNvPr id="10367" name="Rectangle 71"/>
              <p:cNvSpPr>
                <a:spLocks noChangeArrowheads="1"/>
              </p:cNvSpPr>
              <p:nvPr/>
            </p:nvSpPr>
            <p:spPr bwMode="auto">
              <a:xfrm>
                <a:off x="2566" y="1670"/>
                <a:ext cx="0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  <p:sp>
            <p:nvSpPr>
              <p:cNvPr id="10368" name="Rectangle 72"/>
              <p:cNvSpPr>
                <a:spLocks noChangeArrowheads="1"/>
              </p:cNvSpPr>
              <p:nvPr/>
            </p:nvSpPr>
            <p:spPr bwMode="auto">
              <a:xfrm>
                <a:off x="2566" y="1670"/>
                <a:ext cx="0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71" name="Group 73"/>
            <p:cNvGrpSpPr>
              <a:grpSpLocks/>
            </p:cNvGrpSpPr>
            <p:nvPr/>
          </p:nvGrpSpPr>
          <p:grpSpPr bwMode="auto">
            <a:xfrm>
              <a:off x="2760" y="2443"/>
              <a:ext cx="1591" cy="227"/>
              <a:chOff x="2566" y="1670"/>
              <a:chExt cx="1591" cy="288"/>
            </a:xfrm>
          </p:grpSpPr>
          <p:sp>
            <p:nvSpPr>
              <p:cNvPr id="10365" name="Rectangle 74"/>
              <p:cNvSpPr>
                <a:spLocks noChangeArrowheads="1"/>
              </p:cNvSpPr>
              <p:nvPr/>
            </p:nvSpPr>
            <p:spPr bwMode="auto">
              <a:xfrm>
                <a:off x="2566" y="1670"/>
                <a:ext cx="1591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Cheval domestique</a:t>
                </a:r>
              </a:p>
            </p:txBody>
          </p:sp>
          <p:sp>
            <p:nvSpPr>
              <p:cNvPr id="10366" name="Rectangle 75"/>
              <p:cNvSpPr>
                <a:spLocks noChangeArrowheads="1"/>
              </p:cNvSpPr>
              <p:nvPr/>
            </p:nvSpPr>
            <p:spPr bwMode="auto">
              <a:xfrm>
                <a:off x="2566" y="1670"/>
                <a:ext cx="1591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72" name="Group 76"/>
            <p:cNvGrpSpPr>
              <a:grpSpLocks/>
            </p:cNvGrpSpPr>
            <p:nvPr/>
          </p:nvGrpSpPr>
          <p:grpSpPr bwMode="auto">
            <a:xfrm>
              <a:off x="4351" y="2443"/>
              <a:ext cx="1236" cy="227"/>
              <a:chOff x="4157" y="1670"/>
              <a:chExt cx="1236" cy="288"/>
            </a:xfrm>
          </p:grpSpPr>
          <p:sp>
            <p:nvSpPr>
              <p:cNvPr id="10363" name="Rectangle 77"/>
              <p:cNvSpPr>
                <a:spLocks noChangeArrowheads="1"/>
              </p:cNvSpPr>
              <p:nvPr/>
            </p:nvSpPr>
            <p:spPr bwMode="auto">
              <a:xfrm>
                <a:off x="4157" y="1670"/>
                <a:ext cx="1236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64</a:t>
                </a:r>
              </a:p>
            </p:txBody>
          </p:sp>
          <p:sp>
            <p:nvSpPr>
              <p:cNvPr id="10364" name="Rectangle 78"/>
              <p:cNvSpPr>
                <a:spLocks noChangeArrowheads="1"/>
              </p:cNvSpPr>
              <p:nvPr/>
            </p:nvSpPr>
            <p:spPr bwMode="auto">
              <a:xfrm>
                <a:off x="4157" y="1670"/>
                <a:ext cx="1236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73" name="Group 79"/>
            <p:cNvGrpSpPr>
              <a:grpSpLocks/>
            </p:cNvGrpSpPr>
            <p:nvPr/>
          </p:nvGrpSpPr>
          <p:grpSpPr bwMode="auto">
            <a:xfrm>
              <a:off x="194" y="2670"/>
              <a:ext cx="1330" cy="227"/>
              <a:chOff x="0" y="1958"/>
              <a:chExt cx="1330" cy="288"/>
            </a:xfrm>
          </p:grpSpPr>
          <p:sp>
            <p:nvSpPr>
              <p:cNvPr id="10361" name="Rectangle 80"/>
              <p:cNvSpPr>
                <a:spLocks noChangeArrowheads="1"/>
              </p:cNvSpPr>
              <p:nvPr/>
            </p:nvSpPr>
            <p:spPr bwMode="auto">
              <a:xfrm>
                <a:off x="0" y="1958"/>
                <a:ext cx="1330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Escargot</a:t>
                </a:r>
              </a:p>
            </p:txBody>
          </p:sp>
          <p:sp>
            <p:nvSpPr>
              <p:cNvPr id="10362" name="Rectangle 81"/>
              <p:cNvSpPr>
                <a:spLocks noChangeArrowheads="1"/>
              </p:cNvSpPr>
              <p:nvPr/>
            </p:nvSpPr>
            <p:spPr bwMode="auto">
              <a:xfrm>
                <a:off x="0" y="1958"/>
                <a:ext cx="1330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74" name="Group 82"/>
            <p:cNvGrpSpPr>
              <a:grpSpLocks/>
            </p:cNvGrpSpPr>
            <p:nvPr/>
          </p:nvGrpSpPr>
          <p:grpSpPr bwMode="auto">
            <a:xfrm>
              <a:off x="1524" y="2670"/>
              <a:ext cx="1236" cy="227"/>
              <a:chOff x="1330" y="1958"/>
              <a:chExt cx="1236" cy="288"/>
            </a:xfrm>
          </p:grpSpPr>
          <p:sp>
            <p:nvSpPr>
              <p:cNvPr id="10359" name="Rectangle 83"/>
              <p:cNvSpPr>
                <a:spLocks noChangeArrowheads="1"/>
              </p:cNvSpPr>
              <p:nvPr/>
            </p:nvSpPr>
            <p:spPr bwMode="auto">
              <a:xfrm>
                <a:off x="1330" y="1958"/>
                <a:ext cx="1236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24</a:t>
                </a:r>
              </a:p>
            </p:txBody>
          </p:sp>
          <p:sp>
            <p:nvSpPr>
              <p:cNvPr id="10360" name="Rectangle 84"/>
              <p:cNvSpPr>
                <a:spLocks noChangeArrowheads="1"/>
              </p:cNvSpPr>
              <p:nvPr/>
            </p:nvSpPr>
            <p:spPr bwMode="auto">
              <a:xfrm>
                <a:off x="1330" y="1958"/>
                <a:ext cx="1236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75" name="Group 85"/>
            <p:cNvGrpSpPr>
              <a:grpSpLocks/>
            </p:cNvGrpSpPr>
            <p:nvPr/>
          </p:nvGrpSpPr>
          <p:grpSpPr bwMode="auto">
            <a:xfrm>
              <a:off x="2760" y="2670"/>
              <a:ext cx="0" cy="227"/>
              <a:chOff x="2566" y="1958"/>
              <a:chExt cx="0" cy="288"/>
            </a:xfrm>
          </p:grpSpPr>
          <p:sp>
            <p:nvSpPr>
              <p:cNvPr id="10357" name="Rectangle 86"/>
              <p:cNvSpPr>
                <a:spLocks noChangeArrowheads="1"/>
              </p:cNvSpPr>
              <p:nvPr/>
            </p:nvSpPr>
            <p:spPr bwMode="auto">
              <a:xfrm>
                <a:off x="2566" y="1958"/>
                <a:ext cx="0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  <p:sp>
            <p:nvSpPr>
              <p:cNvPr id="10358" name="Rectangle 87"/>
              <p:cNvSpPr>
                <a:spLocks noChangeArrowheads="1"/>
              </p:cNvSpPr>
              <p:nvPr/>
            </p:nvSpPr>
            <p:spPr bwMode="auto">
              <a:xfrm>
                <a:off x="2566" y="1958"/>
                <a:ext cx="0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76" name="Group 88"/>
            <p:cNvGrpSpPr>
              <a:grpSpLocks/>
            </p:cNvGrpSpPr>
            <p:nvPr/>
          </p:nvGrpSpPr>
          <p:grpSpPr bwMode="auto">
            <a:xfrm>
              <a:off x="2760" y="2670"/>
              <a:ext cx="1591" cy="227"/>
              <a:chOff x="2566" y="1958"/>
              <a:chExt cx="1591" cy="288"/>
            </a:xfrm>
          </p:grpSpPr>
          <p:sp>
            <p:nvSpPr>
              <p:cNvPr id="10355" name="Rectangle 89"/>
              <p:cNvSpPr>
                <a:spLocks noChangeArrowheads="1"/>
              </p:cNvSpPr>
              <p:nvPr/>
            </p:nvSpPr>
            <p:spPr bwMode="auto">
              <a:xfrm>
                <a:off x="2566" y="1958"/>
                <a:ext cx="1591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Poule et chien</a:t>
                </a:r>
              </a:p>
            </p:txBody>
          </p:sp>
          <p:sp>
            <p:nvSpPr>
              <p:cNvPr id="10356" name="Rectangle 90"/>
              <p:cNvSpPr>
                <a:spLocks noChangeArrowheads="1"/>
              </p:cNvSpPr>
              <p:nvPr/>
            </p:nvSpPr>
            <p:spPr bwMode="auto">
              <a:xfrm>
                <a:off x="2566" y="1958"/>
                <a:ext cx="1591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77" name="Group 91"/>
            <p:cNvGrpSpPr>
              <a:grpSpLocks/>
            </p:cNvGrpSpPr>
            <p:nvPr/>
          </p:nvGrpSpPr>
          <p:grpSpPr bwMode="auto">
            <a:xfrm>
              <a:off x="4351" y="2670"/>
              <a:ext cx="1236" cy="227"/>
              <a:chOff x="4157" y="1958"/>
              <a:chExt cx="1236" cy="288"/>
            </a:xfrm>
          </p:grpSpPr>
          <p:sp>
            <p:nvSpPr>
              <p:cNvPr id="10353" name="Rectangle 92"/>
              <p:cNvSpPr>
                <a:spLocks noChangeArrowheads="1"/>
              </p:cNvSpPr>
              <p:nvPr/>
            </p:nvSpPr>
            <p:spPr bwMode="auto">
              <a:xfrm>
                <a:off x="4157" y="1958"/>
                <a:ext cx="1236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78</a:t>
                </a:r>
              </a:p>
            </p:txBody>
          </p:sp>
          <p:sp>
            <p:nvSpPr>
              <p:cNvPr id="10354" name="Rectangle 93"/>
              <p:cNvSpPr>
                <a:spLocks noChangeArrowheads="1"/>
              </p:cNvSpPr>
              <p:nvPr/>
            </p:nvSpPr>
            <p:spPr bwMode="auto">
              <a:xfrm>
                <a:off x="4157" y="1958"/>
                <a:ext cx="1236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78" name="Group 94"/>
            <p:cNvGrpSpPr>
              <a:grpSpLocks/>
            </p:cNvGrpSpPr>
            <p:nvPr/>
          </p:nvGrpSpPr>
          <p:grpSpPr bwMode="auto">
            <a:xfrm>
              <a:off x="194" y="2897"/>
              <a:ext cx="1330" cy="227"/>
              <a:chOff x="0" y="2246"/>
              <a:chExt cx="1330" cy="288"/>
            </a:xfrm>
          </p:grpSpPr>
          <p:sp>
            <p:nvSpPr>
              <p:cNvPr id="10351" name="Rectangle 95"/>
              <p:cNvSpPr>
                <a:spLocks noChangeArrowheads="1"/>
              </p:cNvSpPr>
              <p:nvPr/>
            </p:nvSpPr>
            <p:spPr bwMode="auto">
              <a:xfrm>
                <a:off x="0" y="2246"/>
                <a:ext cx="1330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Ver de terre</a:t>
                </a:r>
              </a:p>
            </p:txBody>
          </p:sp>
          <p:sp>
            <p:nvSpPr>
              <p:cNvPr id="10352" name="Rectangle 96"/>
              <p:cNvSpPr>
                <a:spLocks noChangeArrowheads="1"/>
              </p:cNvSpPr>
              <p:nvPr/>
            </p:nvSpPr>
            <p:spPr bwMode="auto">
              <a:xfrm>
                <a:off x="0" y="2246"/>
                <a:ext cx="1330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79" name="Group 97"/>
            <p:cNvGrpSpPr>
              <a:grpSpLocks/>
            </p:cNvGrpSpPr>
            <p:nvPr/>
          </p:nvGrpSpPr>
          <p:grpSpPr bwMode="auto">
            <a:xfrm>
              <a:off x="1524" y="2897"/>
              <a:ext cx="1236" cy="227"/>
              <a:chOff x="1330" y="2246"/>
              <a:chExt cx="1236" cy="288"/>
            </a:xfrm>
          </p:grpSpPr>
          <p:sp>
            <p:nvSpPr>
              <p:cNvPr id="10349" name="Rectangle 98"/>
              <p:cNvSpPr>
                <a:spLocks noChangeArrowheads="1"/>
              </p:cNvSpPr>
              <p:nvPr/>
            </p:nvSpPr>
            <p:spPr bwMode="auto">
              <a:xfrm>
                <a:off x="1330" y="2246"/>
                <a:ext cx="1236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36</a:t>
                </a:r>
              </a:p>
            </p:txBody>
          </p:sp>
          <p:sp>
            <p:nvSpPr>
              <p:cNvPr id="10350" name="Rectangle 99"/>
              <p:cNvSpPr>
                <a:spLocks noChangeArrowheads="1"/>
              </p:cNvSpPr>
              <p:nvPr/>
            </p:nvSpPr>
            <p:spPr bwMode="auto">
              <a:xfrm>
                <a:off x="1330" y="2246"/>
                <a:ext cx="1236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80" name="Group 100"/>
            <p:cNvGrpSpPr>
              <a:grpSpLocks/>
            </p:cNvGrpSpPr>
            <p:nvPr/>
          </p:nvGrpSpPr>
          <p:grpSpPr bwMode="auto">
            <a:xfrm>
              <a:off x="2760" y="2897"/>
              <a:ext cx="0" cy="227"/>
              <a:chOff x="2566" y="2246"/>
              <a:chExt cx="0" cy="288"/>
            </a:xfrm>
          </p:grpSpPr>
          <p:sp>
            <p:nvSpPr>
              <p:cNvPr id="10347" name="Rectangle 101"/>
              <p:cNvSpPr>
                <a:spLocks noChangeArrowheads="1"/>
              </p:cNvSpPr>
              <p:nvPr/>
            </p:nvSpPr>
            <p:spPr bwMode="auto">
              <a:xfrm>
                <a:off x="2566" y="2246"/>
                <a:ext cx="0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  <p:sp>
            <p:nvSpPr>
              <p:cNvPr id="10348" name="Rectangle 102"/>
              <p:cNvSpPr>
                <a:spLocks noChangeArrowheads="1"/>
              </p:cNvSpPr>
              <p:nvPr/>
            </p:nvSpPr>
            <p:spPr bwMode="auto">
              <a:xfrm>
                <a:off x="2566" y="2246"/>
                <a:ext cx="0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81" name="Group 103"/>
            <p:cNvGrpSpPr>
              <a:grpSpLocks/>
            </p:cNvGrpSpPr>
            <p:nvPr/>
          </p:nvGrpSpPr>
          <p:grpSpPr bwMode="auto">
            <a:xfrm>
              <a:off x="2760" y="2897"/>
              <a:ext cx="1591" cy="227"/>
              <a:chOff x="2566" y="2246"/>
              <a:chExt cx="1591" cy="288"/>
            </a:xfrm>
          </p:grpSpPr>
          <p:sp>
            <p:nvSpPr>
              <p:cNvPr id="10345" name="Rectangle 104"/>
              <p:cNvSpPr>
                <a:spLocks noChangeArrowheads="1"/>
              </p:cNvSpPr>
              <p:nvPr/>
            </p:nvSpPr>
            <p:spPr bwMode="auto">
              <a:xfrm>
                <a:off x="2566" y="2246"/>
                <a:ext cx="1591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Carpe</a:t>
                </a:r>
              </a:p>
            </p:txBody>
          </p:sp>
          <p:sp>
            <p:nvSpPr>
              <p:cNvPr id="10346" name="Rectangle 105"/>
              <p:cNvSpPr>
                <a:spLocks noChangeArrowheads="1"/>
              </p:cNvSpPr>
              <p:nvPr/>
            </p:nvSpPr>
            <p:spPr bwMode="auto">
              <a:xfrm>
                <a:off x="2566" y="2246"/>
                <a:ext cx="1591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82" name="Group 106"/>
            <p:cNvGrpSpPr>
              <a:grpSpLocks/>
            </p:cNvGrpSpPr>
            <p:nvPr/>
          </p:nvGrpSpPr>
          <p:grpSpPr bwMode="auto">
            <a:xfrm>
              <a:off x="4351" y="2897"/>
              <a:ext cx="1236" cy="227"/>
              <a:chOff x="4157" y="2246"/>
              <a:chExt cx="1236" cy="288"/>
            </a:xfrm>
          </p:grpSpPr>
          <p:sp>
            <p:nvSpPr>
              <p:cNvPr id="10343" name="Rectangle 107"/>
              <p:cNvSpPr>
                <a:spLocks noChangeArrowheads="1"/>
              </p:cNvSpPr>
              <p:nvPr/>
            </p:nvSpPr>
            <p:spPr bwMode="auto">
              <a:xfrm>
                <a:off x="4157" y="2246"/>
                <a:ext cx="1236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104</a:t>
                </a:r>
              </a:p>
            </p:txBody>
          </p:sp>
          <p:sp>
            <p:nvSpPr>
              <p:cNvPr id="10344" name="Rectangle 108"/>
              <p:cNvSpPr>
                <a:spLocks noChangeArrowheads="1"/>
              </p:cNvSpPr>
              <p:nvPr/>
            </p:nvSpPr>
            <p:spPr bwMode="auto">
              <a:xfrm>
                <a:off x="4157" y="2246"/>
                <a:ext cx="1236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83" name="Group 109"/>
            <p:cNvGrpSpPr>
              <a:grpSpLocks/>
            </p:cNvGrpSpPr>
            <p:nvPr/>
          </p:nvGrpSpPr>
          <p:grpSpPr bwMode="auto">
            <a:xfrm>
              <a:off x="194" y="3124"/>
              <a:ext cx="1330" cy="227"/>
              <a:chOff x="0" y="2534"/>
              <a:chExt cx="1330" cy="288"/>
            </a:xfrm>
          </p:grpSpPr>
          <p:sp>
            <p:nvSpPr>
              <p:cNvPr id="10341" name="Rectangle 110"/>
              <p:cNvSpPr>
                <a:spLocks noChangeArrowheads="1"/>
              </p:cNvSpPr>
              <p:nvPr/>
            </p:nvSpPr>
            <p:spPr bwMode="auto">
              <a:xfrm>
                <a:off x="0" y="2534"/>
                <a:ext cx="1330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Porc</a:t>
                </a:r>
              </a:p>
            </p:txBody>
          </p:sp>
          <p:sp>
            <p:nvSpPr>
              <p:cNvPr id="10342" name="Rectangle 111"/>
              <p:cNvSpPr>
                <a:spLocks noChangeArrowheads="1"/>
              </p:cNvSpPr>
              <p:nvPr/>
            </p:nvSpPr>
            <p:spPr bwMode="auto">
              <a:xfrm>
                <a:off x="0" y="2534"/>
                <a:ext cx="1330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84" name="Group 112"/>
            <p:cNvGrpSpPr>
              <a:grpSpLocks/>
            </p:cNvGrpSpPr>
            <p:nvPr/>
          </p:nvGrpSpPr>
          <p:grpSpPr bwMode="auto">
            <a:xfrm>
              <a:off x="1524" y="3124"/>
              <a:ext cx="1236" cy="227"/>
              <a:chOff x="1330" y="2534"/>
              <a:chExt cx="1236" cy="288"/>
            </a:xfrm>
          </p:grpSpPr>
          <p:sp>
            <p:nvSpPr>
              <p:cNvPr id="10339" name="Rectangle 113"/>
              <p:cNvSpPr>
                <a:spLocks noChangeArrowheads="1"/>
              </p:cNvSpPr>
              <p:nvPr/>
            </p:nvSpPr>
            <p:spPr bwMode="auto">
              <a:xfrm>
                <a:off x="1330" y="2534"/>
                <a:ext cx="1236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38</a:t>
                </a:r>
              </a:p>
            </p:txBody>
          </p:sp>
          <p:sp>
            <p:nvSpPr>
              <p:cNvPr id="10340" name="Rectangle 114"/>
              <p:cNvSpPr>
                <a:spLocks noChangeArrowheads="1"/>
              </p:cNvSpPr>
              <p:nvPr/>
            </p:nvSpPr>
            <p:spPr bwMode="auto">
              <a:xfrm>
                <a:off x="1330" y="2534"/>
                <a:ext cx="1236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85" name="Group 115"/>
            <p:cNvGrpSpPr>
              <a:grpSpLocks/>
            </p:cNvGrpSpPr>
            <p:nvPr/>
          </p:nvGrpSpPr>
          <p:grpSpPr bwMode="auto">
            <a:xfrm>
              <a:off x="2760" y="3124"/>
              <a:ext cx="0" cy="227"/>
              <a:chOff x="2566" y="2534"/>
              <a:chExt cx="0" cy="288"/>
            </a:xfrm>
          </p:grpSpPr>
          <p:sp>
            <p:nvSpPr>
              <p:cNvPr id="10337" name="Rectangle 116"/>
              <p:cNvSpPr>
                <a:spLocks noChangeArrowheads="1"/>
              </p:cNvSpPr>
              <p:nvPr/>
            </p:nvSpPr>
            <p:spPr bwMode="auto">
              <a:xfrm>
                <a:off x="2566" y="2534"/>
                <a:ext cx="0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  <p:sp>
            <p:nvSpPr>
              <p:cNvPr id="10338" name="Rectangle 117"/>
              <p:cNvSpPr>
                <a:spLocks noChangeArrowheads="1"/>
              </p:cNvSpPr>
              <p:nvPr/>
            </p:nvSpPr>
            <p:spPr bwMode="auto">
              <a:xfrm>
                <a:off x="2566" y="2534"/>
                <a:ext cx="0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86" name="Group 118"/>
            <p:cNvGrpSpPr>
              <a:grpSpLocks/>
            </p:cNvGrpSpPr>
            <p:nvPr/>
          </p:nvGrpSpPr>
          <p:grpSpPr bwMode="auto">
            <a:xfrm>
              <a:off x="2760" y="3124"/>
              <a:ext cx="1591" cy="227"/>
              <a:chOff x="2566" y="2534"/>
              <a:chExt cx="1591" cy="288"/>
            </a:xfrm>
          </p:grpSpPr>
          <p:sp>
            <p:nvSpPr>
              <p:cNvPr id="10335" name="Rectangle 119"/>
              <p:cNvSpPr>
                <a:spLocks noChangeArrowheads="1"/>
              </p:cNvSpPr>
              <p:nvPr/>
            </p:nvSpPr>
            <p:spPr bwMode="auto">
              <a:xfrm>
                <a:off x="2566" y="2534"/>
                <a:ext cx="1591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tomate</a:t>
                </a:r>
              </a:p>
            </p:txBody>
          </p:sp>
          <p:sp>
            <p:nvSpPr>
              <p:cNvPr id="10336" name="Rectangle 120"/>
              <p:cNvSpPr>
                <a:spLocks noChangeArrowheads="1"/>
              </p:cNvSpPr>
              <p:nvPr/>
            </p:nvSpPr>
            <p:spPr bwMode="auto">
              <a:xfrm>
                <a:off x="2566" y="2534"/>
                <a:ext cx="1591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87" name="Group 121"/>
            <p:cNvGrpSpPr>
              <a:grpSpLocks/>
            </p:cNvGrpSpPr>
            <p:nvPr/>
          </p:nvGrpSpPr>
          <p:grpSpPr bwMode="auto">
            <a:xfrm>
              <a:off x="4351" y="3124"/>
              <a:ext cx="1236" cy="227"/>
              <a:chOff x="4157" y="2534"/>
              <a:chExt cx="1236" cy="288"/>
            </a:xfrm>
          </p:grpSpPr>
          <p:sp>
            <p:nvSpPr>
              <p:cNvPr id="10333" name="Rectangle 122"/>
              <p:cNvSpPr>
                <a:spLocks noChangeArrowheads="1"/>
              </p:cNvSpPr>
              <p:nvPr/>
            </p:nvSpPr>
            <p:spPr bwMode="auto">
              <a:xfrm>
                <a:off x="4157" y="2534"/>
                <a:ext cx="1236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36</a:t>
                </a:r>
              </a:p>
            </p:txBody>
          </p:sp>
          <p:sp>
            <p:nvSpPr>
              <p:cNvPr id="10334" name="Rectangle 123"/>
              <p:cNvSpPr>
                <a:spLocks noChangeArrowheads="1"/>
              </p:cNvSpPr>
              <p:nvPr/>
            </p:nvSpPr>
            <p:spPr bwMode="auto">
              <a:xfrm>
                <a:off x="4157" y="2534"/>
                <a:ext cx="1236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88" name="Group 124"/>
            <p:cNvGrpSpPr>
              <a:grpSpLocks/>
            </p:cNvGrpSpPr>
            <p:nvPr/>
          </p:nvGrpSpPr>
          <p:grpSpPr bwMode="auto">
            <a:xfrm>
              <a:off x="194" y="3351"/>
              <a:ext cx="1330" cy="227"/>
              <a:chOff x="0" y="2822"/>
              <a:chExt cx="1330" cy="288"/>
            </a:xfrm>
          </p:grpSpPr>
          <p:sp>
            <p:nvSpPr>
              <p:cNvPr id="10331" name="Rectangle 125"/>
              <p:cNvSpPr>
                <a:spLocks noChangeArrowheads="1"/>
              </p:cNvSpPr>
              <p:nvPr/>
            </p:nvSpPr>
            <p:spPr bwMode="auto">
              <a:xfrm>
                <a:off x="0" y="2822"/>
                <a:ext cx="1330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Blé</a:t>
                </a:r>
              </a:p>
            </p:txBody>
          </p:sp>
          <p:sp>
            <p:nvSpPr>
              <p:cNvPr id="10332" name="Rectangle 126"/>
              <p:cNvSpPr>
                <a:spLocks noChangeArrowheads="1"/>
              </p:cNvSpPr>
              <p:nvPr/>
            </p:nvSpPr>
            <p:spPr bwMode="auto">
              <a:xfrm>
                <a:off x="0" y="2822"/>
                <a:ext cx="1330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89" name="Group 127"/>
            <p:cNvGrpSpPr>
              <a:grpSpLocks/>
            </p:cNvGrpSpPr>
            <p:nvPr/>
          </p:nvGrpSpPr>
          <p:grpSpPr bwMode="auto">
            <a:xfrm>
              <a:off x="1524" y="3351"/>
              <a:ext cx="1236" cy="227"/>
              <a:chOff x="1330" y="2822"/>
              <a:chExt cx="1236" cy="288"/>
            </a:xfrm>
          </p:grpSpPr>
          <p:sp>
            <p:nvSpPr>
              <p:cNvPr id="10329" name="Rectangle 128"/>
              <p:cNvSpPr>
                <a:spLocks noChangeArrowheads="1"/>
              </p:cNvSpPr>
              <p:nvPr/>
            </p:nvSpPr>
            <p:spPr bwMode="auto">
              <a:xfrm>
                <a:off x="1330" y="2822"/>
                <a:ext cx="1236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42</a:t>
                </a:r>
              </a:p>
            </p:txBody>
          </p:sp>
          <p:sp>
            <p:nvSpPr>
              <p:cNvPr id="10330" name="Rectangle 129"/>
              <p:cNvSpPr>
                <a:spLocks noChangeArrowheads="1"/>
              </p:cNvSpPr>
              <p:nvPr/>
            </p:nvSpPr>
            <p:spPr bwMode="auto">
              <a:xfrm>
                <a:off x="1330" y="2822"/>
                <a:ext cx="1236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90" name="Group 130"/>
            <p:cNvGrpSpPr>
              <a:grpSpLocks/>
            </p:cNvGrpSpPr>
            <p:nvPr/>
          </p:nvGrpSpPr>
          <p:grpSpPr bwMode="auto">
            <a:xfrm>
              <a:off x="2760" y="3351"/>
              <a:ext cx="0" cy="227"/>
              <a:chOff x="2566" y="2822"/>
              <a:chExt cx="0" cy="288"/>
            </a:xfrm>
          </p:grpSpPr>
          <p:sp>
            <p:nvSpPr>
              <p:cNvPr id="10327" name="Rectangle 131"/>
              <p:cNvSpPr>
                <a:spLocks noChangeArrowheads="1"/>
              </p:cNvSpPr>
              <p:nvPr/>
            </p:nvSpPr>
            <p:spPr bwMode="auto">
              <a:xfrm>
                <a:off x="2566" y="2822"/>
                <a:ext cx="0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  <p:sp>
            <p:nvSpPr>
              <p:cNvPr id="10328" name="Rectangle 132"/>
              <p:cNvSpPr>
                <a:spLocks noChangeArrowheads="1"/>
              </p:cNvSpPr>
              <p:nvPr/>
            </p:nvSpPr>
            <p:spPr bwMode="auto">
              <a:xfrm>
                <a:off x="2566" y="2822"/>
                <a:ext cx="0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91" name="Group 133"/>
            <p:cNvGrpSpPr>
              <a:grpSpLocks/>
            </p:cNvGrpSpPr>
            <p:nvPr/>
          </p:nvGrpSpPr>
          <p:grpSpPr bwMode="auto">
            <a:xfrm>
              <a:off x="2760" y="3351"/>
              <a:ext cx="1591" cy="227"/>
              <a:chOff x="2566" y="2822"/>
              <a:chExt cx="1591" cy="288"/>
            </a:xfrm>
          </p:grpSpPr>
          <p:sp>
            <p:nvSpPr>
              <p:cNvPr id="10325" name="Rectangle 134"/>
              <p:cNvSpPr>
                <a:spLocks noChangeArrowheads="1"/>
              </p:cNvSpPr>
              <p:nvPr/>
            </p:nvSpPr>
            <p:spPr bwMode="auto">
              <a:xfrm>
                <a:off x="2566" y="2822"/>
                <a:ext cx="1591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Fougère</a:t>
                </a:r>
              </a:p>
            </p:txBody>
          </p:sp>
          <p:sp>
            <p:nvSpPr>
              <p:cNvPr id="10326" name="Rectangle 135"/>
              <p:cNvSpPr>
                <a:spLocks noChangeArrowheads="1"/>
              </p:cNvSpPr>
              <p:nvPr/>
            </p:nvSpPr>
            <p:spPr bwMode="auto">
              <a:xfrm>
                <a:off x="2566" y="2822"/>
                <a:ext cx="1591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92" name="Group 136"/>
            <p:cNvGrpSpPr>
              <a:grpSpLocks/>
            </p:cNvGrpSpPr>
            <p:nvPr/>
          </p:nvGrpSpPr>
          <p:grpSpPr bwMode="auto">
            <a:xfrm>
              <a:off x="4351" y="3351"/>
              <a:ext cx="1236" cy="227"/>
              <a:chOff x="4157" y="2822"/>
              <a:chExt cx="1236" cy="288"/>
            </a:xfrm>
          </p:grpSpPr>
          <p:sp>
            <p:nvSpPr>
              <p:cNvPr id="10323" name="Rectangle 137"/>
              <p:cNvSpPr>
                <a:spLocks noChangeArrowheads="1"/>
              </p:cNvSpPr>
              <p:nvPr/>
            </p:nvSpPr>
            <p:spPr bwMode="auto">
              <a:xfrm>
                <a:off x="4157" y="2822"/>
                <a:ext cx="1236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1200</a:t>
                </a:r>
              </a:p>
            </p:txBody>
          </p:sp>
          <p:sp>
            <p:nvSpPr>
              <p:cNvPr id="10324" name="Rectangle 138"/>
              <p:cNvSpPr>
                <a:spLocks noChangeArrowheads="1"/>
              </p:cNvSpPr>
              <p:nvPr/>
            </p:nvSpPr>
            <p:spPr bwMode="auto">
              <a:xfrm>
                <a:off x="4157" y="2822"/>
                <a:ext cx="1236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93" name="Group 139"/>
            <p:cNvGrpSpPr>
              <a:grpSpLocks/>
            </p:cNvGrpSpPr>
            <p:nvPr/>
          </p:nvGrpSpPr>
          <p:grpSpPr bwMode="auto">
            <a:xfrm>
              <a:off x="194" y="3578"/>
              <a:ext cx="1330" cy="227"/>
              <a:chOff x="0" y="3110"/>
              <a:chExt cx="1330" cy="288"/>
            </a:xfrm>
          </p:grpSpPr>
          <p:sp>
            <p:nvSpPr>
              <p:cNvPr id="10321" name="Rectangle 140"/>
              <p:cNvSpPr>
                <a:spLocks noChangeArrowheads="1"/>
              </p:cNvSpPr>
              <p:nvPr/>
            </p:nvSpPr>
            <p:spPr bwMode="auto">
              <a:xfrm>
                <a:off x="0" y="3110"/>
                <a:ext cx="1330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Chat</a:t>
                </a:r>
              </a:p>
            </p:txBody>
          </p:sp>
          <p:sp>
            <p:nvSpPr>
              <p:cNvPr id="10322" name="Rectangle 141"/>
              <p:cNvSpPr>
                <a:spLocks noChangeArrowheads="1"/>
              </p:cNvSpPr>
              <p:nvPr/>
            </p:nvSpPr>
            <p:spPr bwMode="auto">
              <a:xfrm>
                <a:off x="0" y="3110"/>
                <a:ext cx="1330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94" name="Group 142"/>
            <p:cNvGrpSpPr>
              <a:grpSpLocks/>
            </p:cNvGrpSpPr>
            <p:nvPr/>
          </p:nvGrpSpPr>
          <p:grpSpPr bwMode="auto">
            <a:xfrm>
              <a:off x="1524" y="3578"/>
              <a:ext cx="1236" cy="227"/>
              <a:chOff x="1330" y="3110"/>
              <a:chExt cx="1236" cy="288"/>
            </a:xfrm>
          </p:grpSpPr>
          <p:sp>
            <p:nvSpPr>
              <p:cNvPr id="10319" name="Rectangle 143"/>
              <p:cNvSpPr>
                <a:spLocks noChangeArrowheads="1"/>
              </p:cNvSpPr>
              <p:nvPr/>
            </p:nvSpPr>
            <p:spPr bwMode="auto">
              <a:xfrm>
                <a:off x="1330" y="3110"/>
                <a:ext cx="1236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38</a:t>
                </a:r>
              </a:p>
            </p:txBody>
          </p:sp>
          <p:sp>
            <p:nvSpPr>
              <p:cNvPr id="10320" name="Rectangle 144"/>
              <p:cNvSpPr>
                <a:spLocks noChangeArrowheads="1"/>
              </p:cNvSpPr>
              <p:nvPr/>
            </p:nvSpPr>
            <p:spPr bwMode="auto">
              <a:xfrm>
                <a:off x="1330" y="3110"/>
                <a:ext cx="1236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95" name="Group 145"/>
            <p:cNvGrpSpPr>
              <a:grpSpLocks/>
            </p:cNvGrpSpPr>
            <p:nvPr/>
          </p:nvGrpSpPr>
          <p:grpSpPr bwMode="auto">
            <a:xfrm>
              <a:off x="2760" y="3578"/>
              <a:ext cx="0" cy="227"/>
              <a:chOff x="2566" y="3110"/>
              <a:chExt cx="0" cy="288"/>
            </a:xfrm>
          </p:grpSpPr>
          <p:sp>
            <p:nvSpPr>
              <p:cNvPr id="10317" name="Rectangle 146"/>
              <p:cNvSpPr>
                <a:spLocks noChangeArrowheads="1"/>
              </p:cNvSpPr>
              <p:nvPr/>
            </p:nvSpPr>
            <p:spPr bwMode="auto">
              <a:xfrm>
                <a:off x="2566" y="3110"/>
                <a:ext cx="0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  <p:sp>
            <p:nvSpPr>
              <p:cNvPr id="10318" name="Rectangle 147"/>
              <p:cNvSpPr>
                <a:spLocks noChangeArrowheads="1"/>
              </p:cNvSpPr>
              <p:nvPr/>
            </p:nvSpPr>
            <p:spPr bwMode="auto">
              <a:xfrm>
                <a:off x="2566" y="3110"/>
                <a:ext cx="0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96" name="Group 148"/>
            <p:cNvGrpSpPr>
              <a:grpSpLocks/>
            </p:cNvGrpSpPr>
            <p:nvPr/>
          </p:nvGrpSpPr>
          <p:grpSpPr bwMode="auto">
            <a:xfrm>
              <a:off x="2760" y="3578"/>
              <a:ext cx="1591" cy="227"/>
              <a:chOff x="2566" y="3110"/>
              <a:chExt cx="1591" cy="288"/>
            </a:xfrm>
          </p:grpSpPr>
          <p:sp>
            <p:nvSpPr>
              <p:cNvPr id="10315" name="Rectangle 149"/>
              <p:cNvSpPr>
                <a:spLocks noChangeArrowheads="1"/>
              </p:cNvSpPr>
              <p:nvPr/>
            </p:nvSpPr>
            <p:spPr bwMode="auto">
              <a:xfrm>
                <a:off x="2566" y="3110"/>
                <a:ext cx="1591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Grenouille</a:t>
                </a:r>
              </a:p>
            </p:txBody>
          </p:sp>
          <p:sp>
            <p:nvSpPr>
              <p:cNvPr id="10316" name="Rectangle 150"/>
              <p:cNvSpPr>
                <a:spLocks noChangeArrowheads="1"/>
              </p:cNvSpPr>
              <p:nvPr/>
            </p:nvSpPr>
            <p:spPr bwMode="auto">
              <a:xfrm>
                <a:off x="2566" y="3110"/>
                <a:ext cx="1591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97" name="Group 151"/>
            <p:cNvGrpSpPr>
              <a:grpSpLocks/>
            </p:cNvGrpSpPr>
            <p:nvPr/>
          </p:nvGrpSpPr>
          <p:grpSpPr bwMode="auto">
            <a:xfrm>
              <a:off x="4351" y="3578"/>
              <a:ext cx="1236" cy="227"/>
              <a:chOff x="4157" y="3110"/>
              <a:chExt cx="1236" cy="288"/>
            </a:xfrm>
          </p:grpSpPr>
          <p:sp>
            <p:nvSpPr>
              <p:cNvPr id="10313" name="Rectangle 152"/>
              <p:cNvSpPr>
                <a:spLocks noChangeArrowheads="1"/>
              </p:cNvSpPr>
              <p:nvPr/>
            </p:nvSpPr>
            <p:spPr bwMode="auto">
              <a:xfrm>
                <a:off x="4157" y="3110"/>
                <a:ext cx="1236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24</a:t>
                </a:r>
              </a:p>
            </p:txBody>
          </p:sp>
          <p:sp>
            <p:nvSpPr>
              <p:cNvPr id="10314" name="Rectangle 153"/>
              <p:cNvSpPr>
                <a:spLocks noChangeArrowheads="1"/>
              </p:cNvSpPr>
              <p:nvPr/>
            </p:nvSpPr>
            <p:spPr bwMode="auto">
              <a:xfrm>
                <a:off x="4157" y="3110"/>
                <a:ext cx="1236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98" name="Group 154"/>
            <p:cNvGrpSpPr>
              <a:grpSpLocks/>
            </p:cNvGrpSpPr>
            <p:nvPr/>
          </p:nvGrpSpPr>
          <p:grpSpPr bwMode="auto">
            <a:xfrm>
              <a:off x="194" y="3805"/>
              <a:ext cx="1330" cy="227"/>
              <a:chOff x="0" y="3398"/>
              <a:chExt cx="1330" cy="288"/>
            </a:xfrm>
          </p:grpSpPr>
          <p:sp>
            <p:nvSpPr>
              <p:cNvPr id="10311" name="Rectangle 155"/>
              <p:cNvSpPr>
                <a:spLocks noChangeArrowheads="1"/>
              </p:cNvSpPr>
              <p:nvPr/>
            </p:nvSpPr>
            <p:spPr bwMode="auto">
              <a:xfrm>
                <a:off x="0" y="3398"/>
                <a:ext cx="1330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Oignon</a:t>
                </a:r>
              </a:p>
            </p:txBody>
          </p:sp>
          <p:sp>
            <p:nvSpPr>
              <p:cNvPr id="10312" name="Rectangle 156"/>
              <p:cNvSpPr>
                <a:spLocks noChangeArrowheads="1"/>
              </p:cNvSpPr>
              <p:nvPr/>
            </p:nvSpPr>
            <p:spPr bwMode="auto">
              <a:xfrm>
                <a:off x="0" y="3398"/>
                <a:ext cx="1330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299" name="Group 157"/>
            <p:cNvGrpSpPr>
              <a:grpSpLocks/>
            </p:cNvGrpSpPr>
            <p:nvPr/>
          </p:nvGrpSpPr>
          <p:grpSpPr bwMode="auto">
            <a:xfrm>
              <a:off x="1524" y="3805"/>
              <a:ext cx="1236" cy="227"/>
              <a:chOff x="1330" y="3398"/>
              <a:chExt cx="1236" cy="288"/>
            </a:xfrm>
          </p:grpSpPr>
          <p:sp>
            <p:nvSpPr>
              <p:cNvPr id="10309" name="Rectangle 158"/>
              <p:cNvSpPr>
                <a:spLocks noChangeArrowheads="1"/>
              </p:cNvSpPr>
              <p:nvPr/>
            </p:nvSpPr>
            <p:spPr bwMode="auto">
              <a:xfrm>
                <a:off x="1330" y="3398"/>
                <a:ext cx="1236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16</a:t>
                </a:r>
              </a:p>
            </p:txBody>
          </p:sp>
          <p:sp>
            <p:nvSpPr>
              <p:cNvPr id="10310" name="Rectangle 159"/>
              <p:cNvSpPr>
                <a:spLocks noChangeArrowheads="1"/>
              </p:cNvSpPr>
              <p:nvPr/>
            </p:nvSpPr>
            <p:spPr bwMode="auto">
              <a:xfrm>
                <a:off x="1330" y="3398"/>
                <a:ext cx="1236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300" name="Group 160"/>
            <p:cNvGrpSpPr>
              <a:grpSpLocks/>
            </p:cNvGrpSpPr>
            <p:nvPr/>
          </p:nvGrpSpPr>
          <p:grpSpPr bwMode="auto">
            <a:xfrm>
              <a:off x="2760" y="3805"/>
              <a:ext cx="0" cy="227"/>
              <a:chOff x="2566" y="3398"/>
              <a:chExt cx="0" cy="288"/>
            </a:xfrm>
          </p:grpSpPr>
          <p:sp>
            <p:nvSpPr>
              <p:cNvPr id="10307" name="Rectangle 161"/>
              <p:cNvSpPr>
                <a:spLocks noChangeArrowheads="1"/>
              </p:cNvSpPr>
              <p:nvPr/>
            </p:nvSpPr>
            <p:spPr bwMode="auto">
              <a:xfrm>
                <a:off x="2566" y="3398"/>
                <a:ext cx="0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  <p:sp>
            <p:nvSpPr>
              <p:cNvPr id="10308" name="Rectangle 162"/>
              <p:cNvSpPr>
                <a:spLocks noChangeArrowheads="1"/>
              </p:cNvSpPr>
              <p:nvPr/>
            </p:nvSpPr>
            <p:spPr bwMode="auto">
              <a:xfrm>
                <a:off x="2566" y="3398"/>
                <a:ext cx="0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301" name="Group 163"/>
            <p:cNvGrpSpPr>
              <a:grpSpLocks/>
            </p:cNvGrpSpPr>
            <p:nvPr/>
          </p:nvGrpSpPr>
          <p:grpSpPr bwMode="auto">
            <a:xfrm>
              <a:off x="2760" y="3805"/>
              <a:ext cx="1591" cy="227"/>
              <a:chOff x="2566" y="3398"/>
              <a:chExt cx="1591" cy="288"/>
            </a:xfrm>
          </p:grpSpPr>
          <p:sp>
            <p:nvSpPr>
              <p:cNvPr id="10305" name="Rectangle 164"/>
              <p:cNvSpPr>
                <a:spLocks noChangeArrowheads="1"/>
              </p:cNvSpPr>
              <p:nvPr/>
            </p:nvSpPr>
            <p:spPr bwMode="auto">
              <a:xfrm>
                <a:off x="2566" y="3398"/>
                <a:ext cx="1591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Levure</a:t>
                </a:r>
              </a:p>
            </p:txBody>
          </p:sp>
          <p:sp>
            <p:nvSpPr>
              <p:cNvPr id="10306" name="Rectangle 165"/>
              <p:cNvSpPr>
                <a:spLocks noChangeArrowheads="1"/>
              </p:cNvSpPr>
              <p:nvPr/>
            </p:nvSpPr>
            <p:spPr bwMode="auto">
              <a:xfrm>
                <a:off x="2566" y="3398"/>
                <a:ext cx="1591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  <p:grpSp>
          <p:nvGrpSpPr>
            <p:cNvPr id="10302" name="Group 166"/>
            <p:cNvGrpSpPr>
              <a:grpSpLocks/>
            </p:cNvGrpSpPr>
            <p:nvPr/>
          </p:nvGrpSpPr>
          <p:grpSpPr bwMode="auto">
            <a:xfrm>
              <a:off x="4351" y="3805"/>
              <a:ext cx="1236" cy="227"/>
              <a:chOff x="4157" y="3398"/>
              <a:chExt cx="1236" cy="288"/>
            </a:xfrm>
          </p:grpSpPr>
          <p:sp>
            <p:nvSpPr>
              <p:cNvPr id="10303" name="Rectangle 167"/>
              <p:cNvSpPr>
                <a:spLocks noChangeArrowheads="1"/>
              </p:cNvSpPr>
              <p:nvPr/>
            </p:nvSpPr>
            <p:spPr bwMode="auto">
              <a:xfrm>
                <a:off x="4157" y="3398"/>
                <a:ext cx="1236" cy="2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800">
                    <a:latin typeface="Times New Roman" panose="02020603050405020304" pitchFamily="18" charset="0"/>
                  </a:rPr>
                  <a:t>16</a:t>
                </a:r>
              </a:p>
            </p:txBody>
          </p:sp>
          <p:sp>
            <p:nvSpPr>
              <p:cNvPr id="10304" name="Rectangle 168"/>
              <p:cNvSpPr>
                <a:spLocks noChangeArrowheads="1"/>
              </p:cNvSpPr>
              <p:nvPr/>
            </p:nvSpPr>
            <p:spPr bwMode="auto">
              <a:xfrm>
                <a:off x="4157" y="3398"/>
                <a:ext cx="1236" cy="288"/>
              </a:xfrm>
              <a:prstGeom prst="rect">
                <a:avLst/>
              </a:prstGeom>
              <a:noFill/>
              <a:ln w="28575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/>
              </a:p>
            </p:txBody>
          </p:sp>
        </p:grpSp>
      </p:grpSp>
      <p:grpSp>
        <p:nvGrpSpPr>
          <p:cNvPr id="10244" name="Group 169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528"/>
          </a:xfrm>
        </p:grpSpPr>
        <p:sp>
          <p:nvSpPr>
            <p:cNvPr id="10245" name="Rectangle 170"/>
            <p:cNvSpPr>
              <a:spLocks noChangeArrowheads="1"/>
            </p:cNvSpPr>
            <p:nvPr/>
          </p:nvSpPr>
          <p:spPr bwMode="auto">
            <a:xfrm>
              <a:off x="1248" y="0"/>
              <a:ext cx="4032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3600">
                  <a:latin typeface="Times New Roman" panose="02020603050405020304" pitchFamily="18" charset="0"/>
                </a:rPr>
                <a:t>Eucaryote (2)</a:t>
              </a:r>
            </a:p>
          </p:txBody>
        </p:sp>
        <p:pic>
          <p:nvPicPr>
            <p:cNvPr id="10246" name="Picture 171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51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7" name="Picture 172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528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1905000" y="0"/>
            <a:ext cx="6477000" cy="9906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latin typeface="Calibri" panose="020F0502020204030204" pitchFamily="34" charset="0"/>
              </a:rPr>
              <a:t>« Anatomie » d’un gène</a:t>
            </a:r>
          </a:p>
        </p:txBody>
      </p:sp>
      <p:grpSp>
        <p:nvGrpSpPr>
          <p:cNvPr id="90115" name="Groupe 1"/>
          <p:cNvGrpSpPr>
            <a:grpSpLocks/>
          </p:cNvGrpSpPr>
          <p:nvPr/>
        </p:nvGrpSpPr>
        <p:grpSpPr bwMode="auto">
          <a:xfrm>
            <a:off x="287338" y="1341438"/>
            <a:ext cx="5572125" cy="571500"/>
            <a:chOff x="71406" y="1357298"/>
            <a:chExt cx="5572164" cy="571504"/>
          </a:xfrm>
        </p:grpSpPr>
        <p:sp>
          <p:nvSpPr>
            <p:cNvPr id="3" name="Ellipse 2"/>
            <p:cNvSpPr/>
            <p:nvPr/>
          </p:nvSpPr>
          <p:spPr>
            <a:xfrm>
              <a:off x="71406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" name="Ellipse 3"/>
            <p:cNvSpPr/>
            <p:nvPr/>
          </p:nvSpPr>
          <p:spPr>
            <a:xfrm>
              <a:off x="61909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1166789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6" name="Ellipse 5"/>
            <p:cNvSpPr/>
            <p:nvPr/>
          </p:nvSpPr>
          <p:spPr>
            <a:xfrm>
              <a:off x="1714479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" name="Ellipse 6"/>
            <p:cNvSpPr/>
            <p:nvPr/>
          </p:nvSpPr>
          <p:spPr>
            <a:xfrm>
              <a:off x="2262171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2809862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3357554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3905245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4452937" y="1357298"/>
              <a:ext cx="642941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5000627" y="1357298"/>
              <a:ext cx="642943" cy="5715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pic>
        <p:nvPicPr>
          <p:cNvPr id="90116" name="Picture 3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77" descr="Logo_DRO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133600"/>
            <a:ext cx="8378825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lipse 1"/>
          <p:cNvSpPr/>
          <p:nvPr/>
        </p:nvSpPr>
        <p:spPr>
          <a:xfrm>
            <a:off x="3492500" y="4437063"/>
            <a:ext cx="8636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6516688" y="4430713"/>
            <a:ext cx="863600" cy="1296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4710113" y="4437063"/>
            <a:ext cx="2794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5311775" y="4459288"/>
            <a:ext cx="279400" cy="1296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5880100" y="4437063"/>
            <a:ext cx="279400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90124" name="ZoneTexte 22"/>
          <p:cNvSpPr txBox="1">
            <a:spLocks noChangeArrowheads="1"/>
          </p:cNvSpPr>
          <p:nvPr/>
        </p:nvSpPr>
        <p:spPr bwMode="auto">
          <a:xfrm>
            <a:off x="4591050" y="3860800"/>
            <a:ext cx="1928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ADN non Codant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2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91144" name="Rectangle 3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3600">
                  <a:latin typeface="Times New Roman" panose="02020603050405020304" pitchFamily="18" charset="0"/>
                </a:rPr>
                <a:t>Éléments transcrits et traduits: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3600">
                  <a:latin typeface="Times New Roman" panose="02020603050405020304" pitchFamily="18" charset="0"/>
                </a:rPr>
                <a:t>le gène</a:t>
              </a:r>
            </a:p>
          </p:txBody>
        </p:sp>
        <p:pic>
          <p:nvPicPr>
            <p:cNvPr id="91145" name="Picture 4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46" name="Picture 5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1139" name="Group 6"/>
          <p:cNvGrpSpPr>
            <a:grpSpLocks/>
          </p:cNvGrpSpPr>
          <p:nvPr/>
        </p:nvGrpSpPr>
        <p:grpSpPr bwMode="auto">
          <a:xfrm>
            <a:off x="1219200" y="1905000"/>
            <a:ext cx="7239000" cy="4038600"/>
            <a:chOff x="768" y="1200"/>
            <a:chExt cx="4560" cy="2544"/>
          </a:xfrm>
        </p:grpSpPr>
        <p:pic>
          <p:nvPicPr>
            <p:cNvPr id="9114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" t="6808" r="4903" b="6158"/>
            <a:stretch>
              <a:fillRect/>
            </a:stretch>
          </p:blipFill>
          <p:spPr bwMode="auto">
            <a:xfrm>
              <a:off x="768" y="1200"/>
              <a:ext cx="4560" cy="2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1142" name="Rectangle 8"/>
            <p:cNvSpPr>
              <a:spLocks noChangeArrowheads="1"/>
            </p:cNvSpPr>
            <p:nvPr/>
          </p:nvSpPr>
          <p:spPr bwMode="auto">
            <a:xfrm>
              <a:off x="3696" y="1920"/>
              <a:ext cx="1152" cy="336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latin typeface="Times New Roman" panose="02020603050405020304" pitchFamily="18" charset="0"/>
                </a:rPr>
                <a:t>Transcription</a:t>
              </a:r>
            </a:p>
          </p:txBody>
        </p:sp>
        <p:sp>
          <p:nvSpPr>
            <p:cNvPr id="91143" name="Rectangle 9"/>
            <p:cNvSpPr>
              <a:spLocks noChangeArrowheads="1"/>
            </p:cNvSpPr>
            <p:nvPr/>
          </p:nvSpPr>
          <p:spPr bwMode="auto">
            <a:xfrm>
              <a:off x="3408" y="3072"/>
              <a:ext cx="1152" cy="336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latin typeface="Times New Roman" panose="02020603050405020304" pitchFamily="18" charset="0"/>
                </a:rPr>
                <a:t>Traduction</a:t>
              </a:r>
            </a:p>
          </p:txBody>
        </p:sp>
      </p:grpSp>
      <p:sp>
        <p:nvSpPr>
          <p:cNvPr id="91140" name="Text Box 10"/>
          <p:cNvSpPr txBox="1">
            <a:spLocks noChangeArrowheads="1"/>
          </p:cNvSpPr>
          <p:nvPr/>
        </p:nvSpPr>
        <p:spPr bwMode="auto">
          <a:xfrm>
            <a:off x="1660525" y="6137275"/>
            <a:ext cx="570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Plusieurs acides aminés forment une protéine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62" name="Object 2"/>
          <p:cNvGraphicFramePr>
            <a:graphicFrameLocks noChangeAspect="1"/>
          </p:cNvGraphicFramePr>
          <p:nvPr/>
        </p:nvGraphicFramePr>
        <p:xfrm>
          <a:off x="2236788" y="990600"/>
          <a:ext cx="518795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8" name="Photo Editor Photo" r:id="rId3" imgW="5706272" imgH="6287378" progId="MSPhotoEd.3">
                  <p:embed/>
                </p:oleObj>
              </mc:Choice>
              <mc:Fallback>
                <p:oleObj name="Photo Editor Photo" r:id="rId3" imgW="5706272" imgH="6287378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6788" y="990600"/>
                        <a:ext cx="5187950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2163" name="Group 3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92164" name="Rectangle 4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Éléments transcrits et traduits: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Épissage (1)</a:t>
              </a:r>
            </a:p>
          </p:txBody>
        </p:sp>
        <p:pic>
          <p:nvPicPr>
            <p:cNvPr id="92165" name="Picture 5" descr="logo CHRU 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66" name="Picture 6" descr="logo genetiqu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0" y="1447800"/>
            <a:ext cx="5715000" cy="3581400"/>
          </a:xfrm>
          <a:gradFill rotWithShape="0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extLst>
            <a:ext uri="{91240B29-F687-4F45-9708-019B960494DF}">
              <a14:hiddenLine xmlns:a14="http://schemas.microsoft.com/office/drawing/2010/main" w="2857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altLang="fr-FR" sz="3200" smtClean="0">
                <a:solidFill>
                  <a:schemeClr val="tx1"/>
                </a:solidFill>
              </a:rPr>
              <a:t>La synthèse des protéines</a:t>
            </a:r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2098675" y="5178425"/>
            <a:ext cx="48895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Professeur David Geneviève, PU-PH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Génétique Médicale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Centre de Référence Anomalies du Développement</a:t>
            </a:r>
          </a:p>
        </p:txBody>
      </p:sp>
      <p:pic>
        <p:nvPicPr>
          <p:cNvPr id="93188" name="Picture 4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0"/>
            <a:ext cx="10763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" descr="logo CHRU 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1905000" y="0"/>
            <a:ext cx="6477000" cy="9906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latin typeface="Calibri" panose="020F0502020204030204" pitchFamily="34" charset="0"/>
              </a:rPr>
              <a:t>La cellule</a:t>
            </a:r>
          </a:p>
        </p:txBody>
      </p:sp>
      <p:pic>
        <p:nvPicPr>
          <p:cNvPr id="94211" name="Picture 3" descr="cellule et réticulum endoplasm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6400"/>
            <a:ext cx="6858000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5992813" y="1576388"/>
            <a:ext cx="2159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Noyau = ingénieurs</a:t>
            </a:r>
          </a:p>
        </p:txBody>
      </p:sp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7312025" y="3763963"/>
            <a:ext cx="17970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Réticulum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endoplasmique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= chaine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de montage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des protéines</a:t>
            </a:r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250825" y="1773238"/>
            <a:ext cx="2317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Mitochondrie =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Centrale énergétique</a:t>
            </a:r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3059113" y="981075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Lysosome =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déchetterie</a:t>
            </a:r>
          </a:p>
        </p:txBody>
      </p:sp>
      <p:pic>
        <p:nvPicPr>
          <p:cNvPr id="94216" name="Picture 3" descr="logo genetiq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7" name="Picture 9" descr="Logo_DRO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ChangeArrowheads="1"/>
          </p:cNvSpPr>
          <p:nvPr/>
        </p:nvSpPr>
        <p:spPr bwMode="auto">
          <a:xfrm>
            <a:off x="1905000" y="0"/>
            <a:ext cx="6477000" cy="9906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latin typeface="Calibri" panose="020F0502020204030204" pitchFamily="34" charset="0"/>
              </a:rPr>
              <a:t>L’ADN – l’ARN- la protéine</a:t>
            </a:r>
          </a:p>
        </p:txBody>
      </p:sp>
      <p:pic>
        <p:nvPicPr>
          <p:cNvPr id="95235" name="Picture 6" descr="cellule et réticulum endoplasm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90750"/>
            <a:ext cx="5237162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Text Box 7"/>
          <p:cNvSpPr txBox="1">
            <a:spLocks noChangeArrowheads="1"/>
          </p:cNvSpPr>
          <p:nvPr/>
        </p:nvSpPr>
        <p:spPr bwMode="auto">
          <a:xfrm>
            <a:off x="6419850" y="2133600"/>
            <a:ext cx="22939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ADN = gène (noyau)</a:t>
            </a:r>
          </a:p>
        </p:txBody>
      </p:sp>
      <p:sp>
        <p:nvSpPr>
          <p:cNvPr id="35845" name="Text Box 8"/>
          <p:cNvSpPr txBox="1">
            <a:spLocks noChangeArrowheads="1"/>
          </p:cNvSpPr>
          <p:nvPr/>
        </p:nvSpPr>
        <p:spPr bwMode="auto">
          <a:xfrm>
            <a:off x="6743700" y="3213100"/>
            <a:ext cx="1739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ARN = transcrit</a:t>
            </a:r>
          </a:p>
        </p:txBody>
      </p:sp>
      <p:sp>
        <p:nvSpPr>
          <p:cNvPr id="35846" name="Text Box 9"/>
          <p:cNvSpPr txBox="1">
            <a:spLocks noChangeArrowheads="1"/>
          </p:cNvSpPr>
          <p:nvPr/>
        </p:nvSpPr>
        <p:spPr bwMode="auto">
          <a:xfrm>
            <a:off x="6564313" y="4457700"/>
            <a:ext cx="213201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Protéine (Réticulum endoplasmique)</a:t>
            </a:r>
          </a:p>
        </p:txBody>
      </p:sp>
      <p:sp>
        <p:nvSpPr>
          <p:cNvPr id="95239" name="Line 10"/>
          <p:cNvSpPr>
            <a:spLocks noChangeShapeType="1"/>
          </p:cNvSpPr>
          <p:nvPr/>
        </p:nvSpPr>
        <p:spPr bwMode="auto">
          <a:xfrm>
            <a:off x="7643813" y="24923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40" name="Line 11"/>
          <p:cNvSpPr>
            <a:spLocks noChangeShapeType="1"/>
          </p:cNvSpPr>
          <p:nvPr/>
        </p:nvSpPr>
        <p:spPr bwMode="auto">
          <a:xfrm>
            <a:off x="7643813" y="3573463"/>
            <a:ext cx="0" cy="86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41" name="Line 12"/>
          <p:cNvSpPr>
            <a:spLocks noChangeShapeType="1"/>
          </p:cNvSpPr>
          <p:nvPr/>
        </p:nvSpPr>
        <p:spPr bwMode="auto">
          <a:xfrm flipH="1">
            <a:off x="4211638" y="2349500"/>
            <a:ext cx="2160587" cy="358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42" name="Line 13"/>
          <p:cNvSpPr>
            <a:spLocks noChangeShapeType="1"/>
          </p:cNvSpPr>
          <p:nvPr/>
        </p:nvSpPr>
        <p:spPr bwMode="auto">
          <a:xfrm flipH="1" flipV="1">
            <a:off x="4572000" y="3716338"/>
            <a:ext cx="2592388" cy="9366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95243" name="Picture 3" descr="logo genetiq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4" name="Picture 15" descr="Logo_DRO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5" name="ZoneTexte 1"/>
          <p:cNvSpPr txBox="1">
            <a:spLocks noChangeArrowheads="1"/>
          </p:cNvSpPr>
          <p:nvPr/>
        </p:nvSpPr>
        <p:spPr bwMode="auto">
          <a:xfrm>
            <a:off x="2484438" y="1484313"/>
            <a:ext cx="2235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La cellule une usine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/>
          <p:cNvSpPr>
            <a:spLocks noChangeArrowheads="1"/>
          </p:cNvSpPr>
          <p:nvPr/>
        </p:nvSpPr>
        <p:spPr bwMode="auto">
          <a:xfrm>
            <a:off x="1905000" y="0"/>
            <a:ext cx="6477000" cy="9906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latin typeface="Calibri" panose="020F0502020204030204" pitchFamily="34" charset="0"/>
              </a:rPr>
              <a:t>L’ADN – l’ARN- la protéine</a:t>
            </a:r>
          </a:p>
        </p:txBody>
      </p:sp>
      <p:pic>
        <p:nvPicPr>
          <p:cNvPr id="96259" name="Picture 6" descr="cellule et réticulum endoplasm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90750"/>
            <a:ext cx="5237162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ext Box 7"/>
          <p:cNvSpPr txBox="1">
            <a:spLocks noChangeArrowheads="1"/>
          </p:cNvSpPr>
          <p:nvPr/>
        </p:nvSpPr>
        <p:spPr bwMode="auto">
          <a:xfrm>
            <a:off x="6419850" y="2133600"/>
            <a:ext cx="22939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ADN = gène (noyau)</a:t>
            </a:r>
          </a:p>
        </p:txBody>
      </p:sp>
      <p:sp>
        <p:nvSpPr>
          <p:cNvPr id="96261" name="Text Box 8"/>
          <p:cNvSpPr txBox="1">
            <a:spLocks noChangeArrowheads="1"/>
          </p:cNvSpPr>
          <p:nvPr/>
        </p:nvSpPr>
        <p:spPr bwMode="auto">
          <a:xfrm>
            <a:off x="6743700" y="3213100"/>
            <a:ext cx="1739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ARN = transcrit</a:t>
            </a:r>
          </a:p>
        </p:txBody>
      </p:sp>
      <p:sp>
        <p:nvSpPr>
          <p:cNvPr id="96262" name="Text Box 9"/>
          <p:cNvSpPr txBox="1">
            <a:spLocks noChangeArrowheads="1"/>
          </p:cNvSpPr>
          <p:nvPr/>
        </p:nvSpPr>
        <p:spPr bwMode="auto">
          <a:xfrm>
            <a:off x="6564313" y="4457700"/>
            <a:ext cx="213201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Protéine (Réticulum endoplasmique)</a:t>
            </a:r>
          </a:p>
        </p:txBody>
      </p:sp>
      <p:sp>
        <p:nvSpPr>
          <p:cNvPr id="96263" name="Line 10"/>
          <p:cNvSpPr>
            <a:spLocks noChangeShapeType="1"/>
          </p:cNvSpPr>
          <p:nvPr/>
        </p:nvSpPr>
        <p:spPr bwMode="auto">
          <a:xfrm>
            <a:off x="7643813" y="24923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64" name="Line 11"/>
          <p:cNvSpPr>
            <a:spLocks noChangeShapeType="1"/>
          </p:cNvSpPr>
          <p:nvPr/>
        </p:nvSpPr>
        <p:spPr bwMode="auto">
          <a:xfrm>
            <a:off x="7643813" y="3573463"/>
            <a:ext cx="0" cy="86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65" name="Line 12"/>
          <p:cNvSpPr>
            <a:spLocks noChangeShapeType="1"/>
          </p:cNvSpPr>
          <p:nvPr/>
        </p:nvSpPr>
        <p:spPr bwMode="auto">
          <a:xfrm flipH="1">
            <a:off x="4211638" y="2349500"/>
            <a:ext cx="2160587" cy="358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66" name="Line 13"/>
          <p:cNvSpPr>
            <a:spLocks noChangeShapeType="1"/>
          </p:cNvSpPr>
          <p:nvPr/>
        </p:nvSpPr>
        <p:spPr bwMode="auto">
          <a:xfrm flipH="1" flipV="1">
            <a:off x="4572000" y="3716338"/>
            <a:ext cx="2592388" cy="9366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96267" name="Picture 3" descr="logo genetiq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8" name="Picture 15" descr="Logo_DRO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rme libre 1"/>
          <p:cNvSpPr/>
          <p:nvPr/>
        </p:nvSpPr>
        <p:spPr>
          <a:xfrm>
            <a:off x="3657600" y="2867025"/>
            <a:ext cx="150813" cy="222250"/>
          </a:xfrm>
          <a:custGeom>
            <a:avLst/>
            <a:gdLst>
              <a:gd name="connsiteX0" fmla="*/ 0 w 150920"/>
              <a:gd name="connsiteY0" fmla="*/ 0 h 221942"/>
              <a:gd name="connsiteX1" fmla="*/ 53266 w 150920"/>
              <a:gd name="connsiteY1" fmla="*/ 88777 h 221942"/>
              <a:gd name="connsiteX2" fmla="*/ 53266 w 150920"/>
              <a:gd name="connsiteY2" fmla="*/ 186431 h 221942"/>
              <a:gd name="connsiteX3" fmla="*/ 150920 w 150920"/>
              <a:gd name="connsiteY3" fmla="*/ 221942 h 22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920" h="221942">
                <a:moveTo>
                  <a:pt x="0" y="0"/>
                </a:moveTo>
                <a:cubicBezTo>
                  <a:pt x="22194" y="28852"/>
                  <a:pt x="44388" y="57705"/>
                  <a:pt x="53266" y="88777"/>
                </a:cubicBezTo>
                <a:cubicBezTo>
                  <a:pt x="62144" y="119849"/>
                  <a:pt x="36990" y="164237"/>
                  <a:pt x="53266" y="186431"/>
                </a:cubicBezTo>
                <a:cubicBezTo>
                  <a:pt x="69542" y="208625"/>
                  <a:pt x="110231" y="215283"/>
                  <a:pt x="150920" y="22194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/>
          <p:cNvSpPr>
            <a:spLocks noChangeArrowheads="1"/>
          </p:cNvSpPr>
          <p:nvPr/>
        </p:nvSpPr>
        <p:spPr bwMode="auto">
          <a:xfrm>
            <a:off x="1905000" y="0"/>
            <a:ext cx="6477000" cy="9906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latin typeface="Calibri" panose="020F0502020204030204" pitchFamily="34" charset="0"/>
              </a:rPr>
              <a:t>L’ADN – l’ARN- la protéine</a:t>
            </a:r>
          </a:p>
        </p:txBody>
      </p:sp>
      <p:pic>
        <p:nvPicPr>
          <p:cNvPr id="97283" name="Picture 6" descr="cellule et réticulum endoplasm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90750"/>
            <a:ext cx="5237162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 Box 7"/>
          <p:cNvSpPr txBox="1">
            <a:spLocks noChangeArrowheads="1"/>
          </p:cNvSpPr>
          <p:nvPr/>
        </p:nvSpPr>
        <p:spPr bwMode="auto">
          <a:xfrm>
            <a:off x="6419850" y="2133600"/>
            <a:ext cx="22939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ADN = gène (noyau)</a:t>
            </a:r>
          </a:p>
        </p:txBody>
      </p:sp>
      <p:sp>
        <p:nvSpPr>
          <p:cNvPr id="97285" name="Text Box 8"/>
          <p:cNvSpPr txBox="1">
            <a:spLocks noChangeArrowheads="1"/>
          </p:cNvSpPr>
          <p:nvPr/>
        </p:nvSpPr>
        <p:spPr bwMode="auto">
          <a:xfrm>
            <a:off x="6743700" y="3213100"/>
            <a:ext cx="1739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ARN = transcrit</a:t>
            </a:r>
          </a:p>
        </p:txBody>
      </p:sp>
      <p:sp>
        <p:nvSpPr>
          <p:cNvPr id="97286" name="Text Box 9"/>
          <p:cNvSpPr txBox="1">
            <a:spLocks noChangeArrowheads="1"/>
          </p:cNvSpPr>
          <p:nvPr/>
        </p:nvSpPr>
        <p:spPr bwMode="auto">
          <a:xfrm>
            <a:off x="6564313" y="4457700"/>
            <a:ext cx="213201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Protéine (Réticulum endoplasmique)</a:t>
            </a:r>
          </a:p>
        </p:txBody>
      </p:sp>
      <p:sp>
        <p:nvSpPr>
          <p:cNvPr id="97287" name="Line 10"/>
          <p:cNvSpPr>
            <a:spLocks noChangeShapeType="1"/>
          </p:cNvSpPr>
          <p:nvPr/>
        </p:nvSpPr>
        <p:spPr bwMode="auto">
          <a:xfrm>
            <a:off x="7643813" y="24923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7288" name="Line 11"/>
          <p:cNvSpPr>
            <a:spLocks noChangeShapeType="1"/>
          </p:cNvSpPr>
          <p:nvPr/>
        </p:nvSpPr>
        <p:spPr bwMode="auto">
          <a:xfrm>
            <a:off x="7643813" y="3573463"/>
            <a:ext cx="0" cy="86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7289" name="Line 12"/>
          <p:cNvSpPr>
            <a:spLocks noChangeShapeType="1"/>
          </p:cNvSpPr>
          <p:nvPr/>
        </p:nvSpPr>
        <p:spPr bwMode="auto">
          <a:xfrm flipH="1">
            <a:off x="4211638" y="2349500"/>
            <a:ext cx="2160587" cy="358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7290" name="Line 13"/>
          <p:cNvSpPr>
            <a:spLocks noChangeShapeType="1"/>
          </p:cNvSpPr>
          <p:nvPr/>
        </p:nvSpPr>
        <p:spPr bwMode="auto">
          <a:xfrm flipH="1" flipV="1">
            <a:off x="4572000" y="3716338"/>
            <a:ext cx="2592388" cy="9366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97291" name="Picture 3" descr="logo genetiq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2" name="Picture 15" descr="Logo_DRO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rme libre 12"/>
          <p:cNvSpPr/>
          <p:nvPr/>
        </p:nvSpPr>
        <p:spPr>
          <a:xfrm>
            <a:off x="3419475" y="3062288"/>
            <a:ext cx="150813" cy="222250"/>
          </a:xfrm>
          <a:custGeom>
            <a:avLst/>
            <a:gdLst>
              <a:gd name="connsiteX0" fmla="*/ 0 w 150920"/>
              <a:gd name="connsiteY0" fmla="*/ 0 h 221942"/>
              <a:gd name="connsiteX1" fmla="*/ 53266 w 150920"/>
              <a:gd name="connsiteY1" fmla="*/ 88777 h 221942"/>
              <a:gd name="connsiteX2" fmla="*/ 53266 w 150920"/>
              <a:gd name="connsiteY2" fmla="*/ 186431 h 221942"/>
              <a:gd name="connsiteX3" fmla="*/ 150920 w 150920"/>
              <a:gd name="connsiteY3" fmla="*/ 221942 h 22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920" h="221942">
                <a:moveTo>
                  <a:pt x="0" y="0"/>
                </a:moveTo>
                <a:cubicBezTo>
                  <a:pt x="22194" y="28852"/>
                  <a:pt x="44388" y="57705"/>
                  <a:pt x="53266" y="88777"/>
                </a:cubicBezTo>
                <a:cubicBezTo>
                  <a:pt x="62144" y="119849"/>
                  <a:pt x="36990" y="164237"/>
                  <a:pt x="53266" y="186431"/>
                </a:cubicBezTo>
                <a:cubicBezTo>
                  <a:pt x="69542" y="208625"/>
                  <a:pt x="110231" y="215283"/>
                  <a:pt x="150920" y="22194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3"/>
          <p:cNvSpPr>
            <a:spLocks noChangeArrowheads="1"/>
          </p:cNvSpPr>
          <p:nvPr/>
        </p:nvSpPr>
        <p:spPr bwMode="auto">
          <a:xfrm>
            <a:off x="1905000" y="0"/>
            <a:ext cx="6477000" cy="9906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latin typeface="Calibri" panose="020F0502020204030204" pitchFamily="34" charset="0"/>
              </a:rPr>
              <a:t>L’ADN – l’ARN- la protéine</a:t>
            </a:r>
          </a:p>
        </p:txBody>
      </p:sp>
      <p:pic>
        <p:nvPicPr>
          <p:cNvPr id="98307" name="Picture 6" descr="cellule et réticulum endoplasm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90750"/>
            <a:ext cx="5237162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7"/>
          <p:cNvSpPr txBox="1">
            <a:spLocks noChangeArrowheads="1"/>
          </p:cNvSpPr>
          <p:nvPr/>
        </p:nvSpPr>
        <p:spPr bwMode="auto">
          <a:xfrm>
            <a:off x="6419850" y="2133600"/>
            <a:ext cx="22939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ADN = gène (noyau)</a:t>
            </a:r>
          </a:p>
        </p:txBody>
      </p:sp>
      <p:sp>
        <p:nvSpPr>
          <p:cNvPr id="35845" name="Text Box 8"/>
          <p:cNvSpPr txBox="1">
            <a:spLocks noChangeArrowheads="1"/>
          </p:cNvSpPr>
          <p:nvPr/>
        </p:nvSpPr>
        <p:spPr bwMode="auto">
          <a:xfrm>
            <a:off x="6743700" y="3213100"/>
            <a:ext cx="1739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ARN = transcrit</a:t>
            </a:r>
          </a:p>
        </p:txBody>
      </p:sp>
      <p:sp>
        <p:nvSpPr>
          <p:cNvPr id="98310" name="Text Box 9"/>
          <p:cNvSpPr txBox="1">
            <a:spLocks noChangeArrowheads="1"/>
          </p:cNvSpPr>
          <p:nvPr/>
        </p:nvSpPr>
        <p:spPr bwMode="auto">
          <a:xfrm>
            <a:off x="6564313" y="4457700"/>
            <a:ext cx="213201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Protéine (Réticulum endoplasmique)</a:t>
            </a:r>
          </a:p>
        </p:txBody>
      </p:sp>
      <p:sp>
        <p:nvSpPr>
          <p:cNvPr id="98311" name="Line 10"/>
          <p:cNvSpPr>
            <a:spLocks noChangeShapeType="1"/>
          </p:cNvSpPr>
          <p:nvPr/>
        </p:nvSpPr>
        <p:spPr bwMode="auto">
          <a:xfrm>
            <a:off x="7643813" y="24923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8312" name="Line 11"/>
          <p:cNvSpPr>
            <a:spLocks noChangeShapeType="1"/>
          </p:cNvSpPr>
          <p:nvPr/>
        </p:nvSpPr>
        <p:spPr bwMode="auto">
          <a:xfrm>
            <a:off x="7643813" y="3573463"/>
            <a:ext cx="0" cy="86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8313" name="Line 12"/>
          <p:cNvSpPr>
            <a:spLocks noChangeShapeType="1"/>
          </p:cNvSpPr>
          <p:nvPr/>
        </p:nvSpPr>
        <p:spPr bwMode="auto">
          <a:xfrm flipH="1">
            <a:off x="4211638" y="2349500"/>
            <a:ext cx="2160587" cy="358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8314" name="Line 13"/>
          <p:cNvSpPr>
            <a:spLocks noChangeShapeType="1"/>
          </p:cNvSpPr>
          <p:nvPr/>
        </p:nvSpPr>
        <p:spPr bwMode="auto">
          <a:xfrm flipH="1" flipV="1">
            <a:off x="4572000" y="3716338"/>
            <a:ext cx="2592388" cy="9366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98315" name="Picture 3" descr="logo genetiq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6" name="Picture 15" descr="Logo_DRO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rme libre 12"/>
          <p:cNvSpPr/>
          <p:nvPr/>
        </p:nvSpPr>
        <p:spPr>
          <a:xfrm>
            <a:off x="2933700" y="2979738"/>
            <a:ext cx="150813" cy="220662"/>
          </a:xfrm>
          <a:custGeom>
            <a:avLst/>
            <a:gdLst>
              <a:gd name="connsiteX0" fmla="*/ 0 w 150920"/>
              <a:gd name="connsiteY0" fmla="*/ 0 h 221942"/>
              <a:gd name="connsiteX1" fmla="*/ 53266 w 150920"/>
              <a:gd name="connsiteY1" fmla="*/ 88777 h 221942"/>
              <a:gd name="connsiteX2" fmla="*/ 53266 w 150920"/>
              <a:gd name="connsiteY2" fmla="*/ 186431 h 221942"/>
              <a:gd name="connsiteX3" fmla="*/ 150920 w 150920"/>
              <a:gd name="connsiteY3" fmla="*/ 221942 h 22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920" h="221942">
                <a:moveTo>
                  <a:pt x="0" y="0"/>
                </a:moveTo>
                <a:cubicBezTo>
                  <a:pt x="22194" y="28852"/>
                  <a:pt x="44388" y="57705"/>
                  <a:pt x="53266" y="88777"/>
                </a:cubicBezTo>
                <a:cubicBezTo>
                  <a:pt x="62144" y="119849"/>
                  <a:pt x="36990" y="164237"/>
                  <a:pt x="53266" y="186431"/>
                </a:cubicBezTo>
                <a:cubicBezTo>
                  <a:pt x="69542" y="208625"/>
                  <a:pt x="110231" y="215283"/>
                  <a:pt x="150920" y="22194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grpSp>
        <p:nvGrpSpPr>
          <p:cNvPr id="98318" name="Groupe 2"/>
          <p:cNvGrpSpPr>
            <a:grpSpLocks/>
          </p:cNvGrpSpPr>
          <p:nvPr/>
        </p:nvGrpSpPr>
        <p:grpSpPr bwMode="auto">
          <a:xfrm>
            <a:off x="3084513" y="3154363"/>
            <a:ext cx="520700" cy="520700"/>
            <a:chOff x="4788024" y="5301208"/>
            <a:chExt cx="520824" cy="520824"/>
          </a:xfrm>
        </p:grpSpPr>
        <p:sp>
          <p:nvSpPr>
            <p:cNvPr id="2" name="Heptagone 1"/>
            <p:cNvSpPr/>
            <p:nvPr/>
          </p:nvSpPr>
          <p:spPr>
            <a:xfrm>
              <a:off x="4788024" y="5301208"/>
              <a:ext cx="215951" cy="215951"/>
            </a:xfrm>
            <a:prstGeom prst="hep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15" name="Heptagone 14"/>
            <p:cNvSpPr/>
            <p:nvPr/>
          </p:nvSpPr>
          <p:spPr>
            <a:xfrm>
              <a:off x="4940460" y="5453644"/>
              <a:ext cx="215951" cy="215951"/>
            </a:xfrm>
            <a:prstGeom prst="hep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16" name="Heptagone 15"/>
            <p:cNvSpPr/>
            <p:nvPr/>
          </p:nvSpPr>
          <p:spPr>
            <a:xfrm>
              <a:off x="5092897" y="5606081"/>
              <a:ext cx="215951" cy="215951"/>
            </a:xfrm>
            <a:prstGeom prst="hep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</p:grp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ChangeArrowheads="1"/>
          </p:cNvSpPr>
          <p:nvPr/>
        </p:nvSpPr>
        <p:spPr bwMode="auto">
          <a:xfrm>
            <a:off x="1905000" y="0"/>
            <a:ext cx="6477000" cy="990600"/>
          </a:xfrm>
          <a:prstGeom prst="rect">
            <a:avLst/>
          </a:prstGeom>
          <a:gradFill rotWithShape="0">
            <a:gsLst>
              <a:gs pos="0">
                <a:srgbClr val="33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latin typeface="Calibri" panose="020F0502020204030204" pitchFamily="34" charset="0"/>
              </a:rPr>
              <a:t>L’ADN – l’ARN- la protéine</a:t>
            </a:r>
          </a:p>
        </p:txBody>
      </p:sp>
      <p:pic>
        <p:nvPicPr>
          <p:cNvPr id="99331" name="Picture 6" descr="cellule et réticulum endoplasm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90750"/>
            <a:ext cx="5237162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7"/>
          <p:cNvSpPr txBox="1">
            <a:spLocks noChangeArrowheads="1"/>
          </p:cNvSpPr>
          <p:nvPr/>
        </p:nvSpPr>
        <p:spPr bwMode="auto">
          <a:xfrm>
            <a:off x="6419850" y="2133600"/>
            <a:ext cx="22939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ADN = gène (noyau)</a:t>
            </a:r>
          </a:p>
        </p:txBody>
      </p:sp>
      <p:sp>
        <p:nvSpPr>
          <p:cNvPr id="35845" name="Text Box 8"/>
          <p:cNvSpPr txBox="1">
            <a:spLocks noChangeArrowheads="1"/>
          </p:cNvSpPr>
          <p:nvPr/>
        </p:nvSpPr>
        <p:spPr bwMode="auto">
          <a:xfrm>
            <a:off x="6743700" y="3213100"/>
            <a:ext cx="1739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ARN = transcrit</a:t>
            </a:r>
          </a:p>
        </p:txBody>
      </p:sp>
      <p:sp>
        <p:nvSpPr>
          <p:cNvPr id="99334" name="Text Box 9"/>
          <p:cNvSpPr txBox="1">
            <a:spLocks noChangeArrowheads="1"/>
          </p:cNvSpPr>
          <p:nvPr/>
        </p:nvSpPr>
        <p:spPr bwMode="auto">
          <a:xfrm>
            <a:off x="6564313" y="4457700"/>
            <a:ext cx="213201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/>
              <a:t>Protéine (Réticulum endoplasmique)</a:t>
            </a:r>
          </a:p>
        </p:txBody>
      </p:sp>
      <p:sp>
        <p:nvSpPr>
          <p:cNvPr id="99335" name="Line 10"/>
          <p:cNvSpPr>
            <a:spLocks noChangeShapeType="1"/>
          </p:cNvSpPr>
          <p:nvPr/>
        </p:nvSpPr>
        <p:spPr bwMode="auto">
          <a:xfrm>
            <a:off x="7643813" y="2492375"/>
            <a:ext cx="0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9336" name="Line 11"/>
          <p:cNvSpPr>
            <a:spLocks noChangeShapeType="1"/>
          </p:cNvSpPr>
          <p:nvPr/>
        </p:nvSpPr>
        <p:spPr bwMode="auto">
          <a:xfrm>
            <a:off x="7643813" y="3573463"/>
            <a:ext cx="0" cy="86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9337" name="Line 12"/>
          <p:cNvSpPr>
            <a:spLocks noChangeShapeType="1"/>
          </p:cNvSpPr>
          <p:nvPr/>
        </p:nvSpPr>
        <p:spPr bwMode="auto">
          <a:xfrm flipH="1">
            <a:off x="4211638" y="2349500"/>
            <a:ext cx="2160587" cy="358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9338" name="Line 13"/>
          <p:cNvSpPr>
            <a:spLocks noChangeShapeType="1"/>
          </p:cNvSpPr>
          <p:nvPr/>
        </p:nvSpPr>
        <p:spPr bwMode="auto">
          <a:xfrm flipH="1" flipV="1">
            <a:off x="4572000" y="3716338"/>
            <a:ext cx="2592388" cy="9366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99339" name="Picture 3" descr="logo genetiq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-26988"/>
            <a:ext cx="819150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0" name="Picture 15" descr="Logo_DRO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6224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rme libre 12"/>
          <p:cNvSpPr/>
          <p:nvPr/>
        </p:nvSpPr>
        <p:spPr>
          <a:xfrm>
            <a:off x="3008313" y="3090863"/>
            <a:ext cx="76200" cy="109537"/>
          </a:xfrm>
          <a:custGeom>
            <a:avLst/>
            <a:gdLst>
              <a:gd name="connsiteX0" fmla="*/ 0 w 150920"/>
              <a:gd name="connsiteY0" fmla="*/ 0 h 221942"/>
              <a:gd name="connsiteX1" fmla="*/ 53266 w 150920"/>
              <a:gd name="connsiteY1" fmla="*/ 88777 h 221942"/>
              <a:gd name="connsiteX2" fmla="*/ 53266 w 150920"/>
              <a:gd name="connsiteY2" fmla="*/ 186431 h 221942"/>
              <a:gd name="connsiteX3" fmla="*/ 150920 w 150920"/>
              <a:gd name="connsiteY3" fmla="*/ 221942 h 22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920" h="221942">
                <a:moveTo>
                  <a:pt x="0" y="0"/>
                </a:moveTo>
                <a:cubicBezTo>
                  <a:pt x="22194" y="28852"/>
                  <a:pt x="44388" y="57705"/>
                  <a:pt x="53266" y="88777"/>
                </a:cubicBezTo>
                <a:cubicBezTo>
                  <a:pt x="62144" y="119849"/>
                  <a:pt x="36990" y="164237"/>
                  <a:pt x="53266" y="186431"/>
                </a:cubicBezTo>
                <a:cubicBezTo>
                  <a:pt x="69542" y="208625"/>
                  <a:pt x="110231" y="215283"/>
                  <a:pt x="150920" y="22194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grpSp>
        <p:nvGrpSpPr>
          <p:cNvPr id="99342" name="Groupe 2"/>
          <p:cNvGrpSpPr>
            <a:grpSpLocks/>
          </p:cNvGrpSpPr>
          <p:nvPr/>
        </p:nvGrpSpPr>
        <p:grpSpPr bwMode="auto">
          <a:xfrm>
            <a:off x="3084513" y="3146425"/>
            <a:ext cx="977900" cy="977900"/>
            <a:chOff x="4788024" y="5301208"/>
            <a:chExt cx="978024" cy="978024"/>
          </a:xfrm>
        </p:grpSpPr>
        <p:sp>
          <p:nvSpPr>
            <p:cNvPr id="2" name="Heptagone 1"/>
            <p:cNvSpPr/>
            <p:nvPr/>
          </p:nvSpPr>
          <p:spPr>
            <a:xfrm>
              <a:off x="4788024" y="5301208"/>
              <a:ext cx="215927" cy="215927"/>
            </a:xfrm>
            <a:prstGeom prst="hep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15" name="Heptagone 14"/>
            <p:cNvSpPr/>
            <p:nvPr/>
          </p:nvSpPr>
          <p:spPr>
            <a:xfrm>
              <a:off x="4940443" y="5453627"/>
              <a:ext cx="215927" cy="215927"/>
            </a:xfrm>
            <a:prstGeom prst="hep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16" name="Heptagone 15"/>
            <p:cNvSpPr/>
            <p:nvPr/>
          </p:nvSpPr>
          <p:spPr>
            <a:xfrm>
              <a:off x="5092863" y="5606047"/>
              <a:ext cx="215927" cy="215927"/>
            </a:xfrm>
            <a:prstGeom prst="hep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17" name="Heptagone 16"/>
            <p:cNvSpPr/>
            <p:nvPr/>
          </p:nvSpPr>
          <p:spPr>
            <a:xfrm>
              <a:off x="5245282" y="5758466"/>
              <a:ext cx="215927" cy="215927"/>
            </a:xfrm>
            <a:prstGeom prst="hep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18" name="Heptagone 17"/>
            <p:cNvSpPr/>
            <p:nvPr/>
          </p:nvSpPr>
          <p:spPr>
            <a:xfrm>
              <a:off x="5397701" y="5910885"/>
              <a:ext cx="215927" cy="215927"/>
            </a:xfrm>
            <a:prstGeom prst="hep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19" name="Heptagone 18"/>
            <p:cNvSpPr/>
            <p:nvPr/>
          </p:nvSpPr>
          <p:spPr>
            <a:xfrm>
              <a:off x="5550121" y="6063305"/>
              <a:ext cx="215927" cy="215927"/>
            </a:xfrm>
            <a:prstGeom prst="hep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0" y="1447800"/>
            <a:ext cx="5715000" cy="3581400"/>
          </a:xfrm>
          <a:gradFill rotWithShape="0">
            <a:gsLst>
              <a:gs pos="0">
                <a:srgbClr val="66CCFF"/>
              </a:gs>
              <a:gs pos="100000">
                <a:schemeClr val="bg1"/>
              </a:gs>
            </a:gsLst>
            <a:lin ang="5400000" scaled="1"/>
          </a:gradFill>
          <a:extLst>
            <a:ext uri="{91240B29-F687-4F45-9708-019B960494DF}">
              <a14:hiddenLine xmlns:a14="http://schemas.microsoft.com/office/drawing/2010/main" w="2857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altLang="fr-FR" sz="3200" smtClean="0">
                <a:solidFill>
                  <a:schemeClr val="tx1"/>
                </a:solidFill>
              </a:rPr>
              <a:t>L’organisation du génome humain</a:t>
            </a:r>
            <a:br>
              <a:rPr lang="fr-FR" altLang="fr-FR" sz="3200" smtClean="0">
                <a:solidFill>
                  <a:schemeClr val="tx1"/>
                </a:solidFill>
              </a:rPr>
            </a:br>
            <a:r>
              <a:rPr lang="fr-FR" altLang="fr-FR" sz="3200" smtClean="0">
                <a:solidFill>
                  <a:schemeClr val="tx1"/>
                </a:solidFill>
              </a:rPr>
              <a:t/>
            </a:r>
            <a:br>
              <a:rPr lang="fr-FR" altLang="fr-FR" sz="3200" smtClean="0">
                <a:solidFill>
                  <a:schemeClr val="tx1"/>
                </a:solidFill>
              </a:rPr>
            </a:br>
            <a:endParaRPr lang="fr-FR" altLang="fr-FR" sz="3200" smtClean="0">
              <a:solidFill>
                <a:schemeClr val="tx1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098675" y="5178425"/>
            <a:ext cx="48895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Professeur David Geneviève, PU-PH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Génétique Médicale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</a:rPr>
              <a:t>Centre de Référence Anomalies du Développement</a:t>
            </a:r>
          </a:p>
        </p:txBody>
      </p:sp>
      <p:pic>
        <p:nvPicPr>
          <p:cNvPr id="11268" name="Picture 4" descr="logo gene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0"/>
            <a:ext cx="10763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logo CHRU 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02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mtClean="0"/>
              <a:t>ADN: patrimoine génétique héréditaire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fr-FR" altLang="fr-FR" smtClean="0"/>
              <a:t>Acide Desoxyribo Nucléique</a:t>
            </a:r>
          </a:p>
        </p:txBody>
      </p:sp>
      <p:pic>
        <p:nvPicPr>
          <p:cNvPr id="100355" name="Picture 3" descr="adn-acgt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3048000"/>
            <a:ext cx="349726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Line 4"/>
          <p:cNvSpPr>
            <a:spLocks noChangeShapeType="1"/>
          </p:cNvSpPr>
          <p:nvPr/>
        </p:nvSpPr>
        <p:spPr bwMode="auto">
          <a:xfrm flipV="1">
            <a:off x="4984750" y="3368675"/>
            <a:ext cx="1381125" cy="60325"/>
          </a:xfrm>
          <a:prstGeom prst="line">
            <a:avLst/>
          </a:prstGeom>
          <a:noFill/>
          <a:ln w="38100">
            <a:solidFill>
              <a:srgbClr val="FF66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0357" name="Line 5"/>
          <p:cNvSpPr>
            <a:spLocks noChangeShapeType="1"/>
          </p:cNvSpPr>
          <p:nvPr/>
        </p:nvSpPr>
        <p:spPr bwMode="auto">
          <a:xfrm>
            <a:off x="4968875" y="3657600"/>
            <a:ext cx="1320800" cy="1588"/>
          </a:xfrm>
          <a:prstGeom prst="line">
            <a:avLst/>
          </a:prstGeom>
          <a:noFill/>
          <a:ln w="38100">
            <a:solidFill>
              <a:srgbClr val="FF66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0358" name="Line 6"/>
          <p:cNvSpPr>
            <a:spLocks noChangeShapeType="1"/>
          </p:cNvSpPr>
          <p:nvPr/>
        </p:nvSpPr>
        <p:spPr bwMode="auto">
          <a:xfrm>
            <a:off x="4968875" y="3962400"/>
            <a:ext cx="1320800" cy="1588"/>
          </a:xfrm>
          <a:prstGeom prst="line">
            <a:avLst/>
          </a:prstGeom>
          <a:noFill/>
          <a:ln w="38100">
            <a:solidFill>
              <a:srgbClr val="FF66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0359" name="Line 7"/>
          <p:cNvSpPr>
            <a:spLocks noChangeShapeType="1"/>
          </p:cNvSpPr>
          <p:nvPr/>
        </p:nvSpPr>
        <p:spPr bwMode="auto">
          <a:xfrm>
            <a:off x="4953000" y="4314825"/>
            <a:ext cx="1260475" cy="180975"/>
          </a:xfrm>
          <a:prstGeom prst="line">
            <a:avLst/>
          </a:prstGeom>
          <a:noFill/>
          <a:ln w="38100">
            <a:solidFill>
              <a:srgbClr val="FF66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6324600" y="2986088"/>
            <a:ext cx="15081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2800" b="1">
                <a:solidFill>
                  <a:srgbClr val="00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Cytosine</a:t>
            </a: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6326188" y="3367088"/>
            <a:ext cx="15478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2800" b="1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Thymine</a:t>
            </a: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6338888" y="3748088"/>
            <a:ext cx="14493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2800" b="1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Adenine</a:t>
            </a: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6346825" y="4205288"/>
            <a:ext cx="14890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28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Guanine</a:t>
            </a:r>
          </a:p>
        </p:txBody>
      </p:sp>
      <p:grpSp>
        <p:nvGrpSpPr>
          <p:cNvPr id="100364" name="Group 12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624"/>
          </a:xfrm>
        </p:grpSpPr>
        <p:sp>
          <p:nvSpPr>
            <p:cNvPr id="100366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3600">
                  <a:latin typeface="Times New Roman" panose="02020603050405020304" pitchFamily="18" charset="0"/>
                </a:rPr>
                <a:t>ADN</a:t>
              </a:r>
            </a:p>
          </p:txBody>
        </p:sp>
        <p:pic>
          <p:nvPicPr>
            <p:cNvPr id="100367" name="Picture 14" descr="logo CHRU 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368" name="Picture 15" descr="logo genetiq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0365" name="Text Box 16"/>
          <p:cNvSpPr txBox="1">
            <a:spLocks noChangeArrowheads="1"/>
          </p:cNvSpPr>
          <p:nvPr/>
        </p:nvSpPr>
        <p:spPr bwMode="auto">
          <a:xfrm>
            <a:off x="5029200" y="5105400"/>
            <a:ext cx="38179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1 base = 1 nucléotide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1000 bases = 1 Kilobase (Kb)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1 million = 1 Mégabase (Mb)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8" name="Group 4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624"/>
          </a:xfrm>
        </p:grpSpPr>
        <p:sp>
          <p:nvSpPr>
            <p:cNvPr id="10138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Calibri" panose="020F0502020204030204" pitchFamily="34" charset="0"/>
                </a:rPr>
                <a:t>Régulation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Calibri" panose="020F0502020204030204" pitchFamily="34" charset="0"/>
                </a:rPr>
                <a:t>de la synthèse des protéines</a:t>
              </a:r>
            </a:p>
          </p:txBody>
        </p:sp>
        <p:pic>
          <p:nvPicPr>
            <p:cNvPr id="101381" name="Picture 6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382" name="Picture 7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1379" name="Picture 12" descr="1EncodeNatureGraph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12838"/>
            <a:ext cx="8496300" cy="505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02" name="Group 2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02405" name="Rectangle 3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Éléments transcrits et traduits: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synthèse des protéines (3)</a:t>
              </a:r>
            </a:p>
          </p:txBody>
        </p:sp>
        <p:pic>
          <p:nvPicPr>
            <p:cNvPr id="102406" name="Picture 4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07" name="Picture 5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03" name="Picture 6" descr="transcription-tradu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524000"/>
            <a:ext cx="44767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7" descr="code génétique et équivalent protéiq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"/>
          <a:stretch>
            <a:fillRect/>
          </a:stretch>
        </p:blipFill>
        <p:spPr bwMode="auto">
          <a:xfrm>
            <a:off x="4630738" y="1295400"/>
            <a:ext cx="451326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877888"/>
            <a:ext cx="5915025" cy="598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4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Traduction et transcription :  synthèse</a:t>
            </a:r>
            <a:endParaRPr lang="fr-FR" altLang="fr-FR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3428" name="Picture 5" descr="Logo A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6800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Line 2"/>
          <p:cNvSpPr>
            <a:spLocks noChangeShapeType="1"/>
          </p:cNvSpPr>
          <p:nvPr/>
        </p:nvSpPr>
        <p:spPr bwMode="auto">
          <a:xfrm>
            <a:off x="5105400" y="2312988"/>
            <a:ext cx="914400" cy="0"/>
          </a:xfrm>
          <a:prstGeom prst="line">
            <a:avLst/>
          </a:prstGeom>
          <a:noFill/>
          <a:ln w="38100">
            <a:solidFill>
              <a:srgbClr val="FF66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6067425" y="2084388"/>
            <a:ext cx="2771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400">
                <a:latin typeface="Times New Roman" panose="02020603050405020304" pitchFamily="18" charset="0"/>
              </a:rPr>
              <a:t>TTT = phénylalanine</a:t>
            </a:r>
          </a:p>
        </p:txBody>
      </p:sp>
      <p:sp>
        <p:nvSpPr>
          <p:cNvPr id="104452" name="Line 4"/>
          <p:cNvSpPr>
            <a:spLocks noChangeShapeType="1"/>
          </p:cNvSpPr>
          <p:nvPr/>
        </p:nvSpPr>
        <p:spPr bwMode="auto">
          <a:xfrm>
            <a:off x="5257800" y="3760788"/>
            <a:ext cx="990600" cy="0"/>
          </a:xfrm>
          <a:prstGeom prst="line">
            <a:avLst/>
          </a:prstGeom>
          <a:noFill/>
          <a:ln w="38100">
            <a:solidFill>
              <a:srgbClr val="FF66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6189663" y="3527425"/>
            <a:ext cx="2116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400">
                <a:latin typeface="Times New Roman" panose="02020603050405020304" pitchFamily="18" charset="0"/>
              </a:rPr>
              <a:t>CAA = Glycine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5257800" y="4248150"/>
            <a:ext cx="35242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fr-FR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3 bases s’associent </a:t>
            </a:r>
          </a:p>
          <a:p>
            <a:pPr algn="just" eaLnBrk="1" hangingPunct="1">
              <a:defRPr/>
            </a:pPr>
            <a:r>
              <a:rPr lang="fr-FR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pour former un codon</a:t>
            </a:r>
          </a:p>
          <a:p>
            <a:pPr algn="just" eaLnBrk="1" hangingPunct="1">
              <a:defRPr/>
            </a:pPr>
            <a:r>
              <a:rPr lang="fr-FR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(ex: CAA) qui correspond </a:t>
            </a:r>
          </a:p>
          <a:p>
            <a:pPr algn="just" eaLnBrk="1" hangingPunct="1">
              <a:defRPr/>
            </a:pPr>
            <a:r>
              <a:rPr lang="fr-FR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à un acide aminé = Glycine</a:t>
            </a:r>
          </a:p>
        </p:txBody>
      </p:sp>
      <p:grpSp>
        <p:nvGrpSpPr>
          <p:cNvPr id="104455" name="Group 7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624"/>
          </a:xfrm>
        </p:grpSpPr>
        <p:sp>
          <p:nvSpPr>
            <p:cNvPr id="104463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3600">
                  <a:latin typeface="Times New Roman" panose="02020603050405020304" pitchFamily="18" charset="0"/>
                </a:rPr>
                <a:t>Code génétique (1)</a:t>
              </a:r>
            </a:p>
          </p:txBody>
        </p:sp>
        <p:pic>
          <p:nvPicPr>
            <p:cNvPr id="104464" name="Picture 9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65" name="Picture 10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4456" name="Group 11"/>
          <p:cNvGrpSpPr>
            <a:grpSpLocks/>
          </p:cNvGrpSpPr>
          <p:nvPr/>
        </p:nvGrpSpPr>
        <p:grpSpPr bwMode="auto">
          <a:xfrm>
            <a:off x="0" y="1600200"/>
            <a:ext cx="5181600" cy="4522788"/>
            <a:chOff x="144" y="1087"/>
            <a:chExt cx="3264" cy="2849"/>
          </a:xfrm>
        </p:grpSpPr>
        <p:pic>
          <p:nvPicPr>
            <p:cNvPr id="104457" name="Picture 12" descr="UniversalGeneticCod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087"/>
              <a:ext cx="3264" cy="2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58" name="Line 13"/>
            <p:cNvSpPr>
              <a:spLocks noChangeShapeType="1"/>
            </p:cNvSpPr>
            <p:nvPr/>
          </p:nvSpPr>
          <p:spPr bwMode="auto">
            <a:xfrm>
              <a:off x="726" y="2454"/>
              <a:ext cx="2448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4459" name="Line 14"/>
            <p:cNvSpPr>
              <a:spLocks noChangeShapeType="1"/>
            </p:cNvSpPr>
            <p:nvPr/>
          </p:nvSpPr>
          <p:spPr bwMode="auto">
            <a:xfrm>
              <a:off x="1962" y="1470"/>
              <a:ext cx="0" cy="86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4460" name="Oval 15"/>
            <p:cNvSpPr>
              <a:spLocks noChangeArrowheads="1"/>
            </p:cNvSpPr>
            <p:nvPr/>
          </p:nvSpPr>
          <p:spPr bwMode="auto">
            <a:xfrm>
              <a:off x="480" y="2226"/>
              <a:ext cx="96" cy="192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04461" name="Oval 16"/>
            <p:cNvSpPr>
              <a:spLocks noChangeArrowheads="1"/>
            </p:cNvSpPr>
            <p:nvPr/>
          </p:nvSpPr>
          <p:spPr bwMode="auto">
            <a:xfrm>
              <a:off x="2100" y="1260"/>
              <a:ext cx="96" cy="192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104462" name="Oval 17"/>
            <p:cNvSpPr>
              <a:spLocks noChangeArrowheads="1"/>
            </p:cNvSpPr>
            <p:nvPr/>
          </p:nvSpPr>
          <p:spPr bwMode="auto">
            <a:xfrm>
              <a:off x="3180" y="2304"/>
              <a:ext cx="96" cy="192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474" name="Object 2"/>
          <p:cNvGraphicFramePr>
            <a:graphicFrameLocks noChangeAspect="1"/>
          </p:cNvGraphicFramePr>
          <p:nvPr/>
        </p:nvGraphicFramePr>
        <p:xfrm>
          <a:off x="425450" y="2590800"/>
          <a:ext cx="8291513" cy="298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90" name="Photo Editor Photo" r:id="rId3" imgW="5761905" imgH="2076740" progId="MSPhotoEd.3">
                  <p:embed/>
                </p:oleObj>
              </mc:Choice>
              <mc:Fallback>
                <p:oleObj name="Photo Editor Photo" r:id="rId3" imgW="5761905" imgH="207674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450" y="2590800"/>
                        <a:ext cx="8291513" cy="298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5475" name="Group 3"/>
          <p:cNvGrpSpPr>
            <a:grpSpLocks/>
          </p:cNvGrpSpPr>
          <p:nvPr/>
        </p:nvGrpSpPr>
        <p:grpSpPr bwMode="auto">
          <a:xfrm>
            <a:off x="0" y="0"/>
            <a:ext cx="9144000" cy="838200"/>
            <a:chOff x="0" y="0"/>
            <a:chExt cx="5760" cy="624"/>
          </a:xfrm>
        </p:grpSpPr>
        <p:sp>
          <p:nvSpPr>
            <p:cNvPr id="10547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3600">
                  <a:latin typeface="Times New Roman" panose="02020603050405020304" pitchFamily="18" charset="0"/>
                </a:rPr>
                <a:t>Code génétique (2)</a:t>
              </a:r>
            </a:p>
          </p:txBody>
        </p:sp>
        <p:pic>
          <p:nvPicPr>
            <p:cNvPr id="105477" name="Picture 5" descr="logo CHRU 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78" name="Picture 6" descr="logo genetiqu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498" name="Object 2"/>
          <p:cNvGraphicFramePr>
            <a:graphicFrameLocks noChangeAspect="1"/>
          </p:cNvGraphicFramePr>
          <p:nvPr/>
        </p:nvGraphicFramePr>
        <p:xfrm>
          <a:off x="1228725" y="1276350"/>
          <a:ext cx="6688138" cy="535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4" name="Photo Editor Photo" r:id="rId3" imgW="6687483" imgH="5353797" progId="MSPhotoEd.3">
                  <p:embed/>
                </p:oleObj>
              </mc:Choice>
              <mc:Fallback>
                <p:oleObj name="Photo Editor Photo" r:id="rId3" imgW="6687483" imgH="5353797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8725" y="1276350"/>
                        <a:ext cx="6688138" cy="535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6499" name="Group 3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06500" name="Rectangle 4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Éléments transcrits et traduits: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synthèse des protéines (4)</a:t>
              </a:r>
            </a:p>
          </p:txBody>
        </p:sp>
        <p:pic>
          <p:nvPicPr>
            <p:cNvPr id="106501" name="Picture 5" descr="logo CHRU 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502" name="Picture 6" descr="logo genetiqu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fr-FR" smtClean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Plus </a:t>
            </a:r>
            <a:r>
              <a:rPr lang="en-GB" dirty="0" err="1" smtClean="0"/>
              <a:t>d’information</a:t>
            </a:r>
            <a:endParaRPr lang="en-GB" dirty="0" smtClean="0"/>
          </a:p>
          <a:p>
            <a:pPr marL="0" indent="0">
              <a:buFontTx/>
              <a:buNone/>
              <a:defRPr/>
            </a:pPr>
            <a:r>
              <a:rPr lang="en-GB" dirty="0" smtClean="0">
                <a:hlinkClick r:id="rId2"/>
              </a:rPr>
              <a:t>https://www.youtube.com/watch?v=gG7uCskUOrA</a:t>
            </a:r>
            <a:endParaRPr lang="en-GB" dirty="0" smtClean="0"/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08564" name="Rectangle 3"/>
            <p:cNvSpPr>
              <a:spLocks noChangeArrowheads="1"/>
            </p:cNvSpPr>
            <p:nvPr/>
          </p:nvSpPr>
          <p:spPr bwMode="auto">
            <a:xfrm>
              <a:off x="1200" y="0"/>
              <a:ext cx="4080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Pathologie des ribosomes.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800">
                  <a:latin typeface="Times New Roman" panose="02020603050405020304" pitchFamily="18" charset="0"/>
                </a:rPr>
                <a:t>Défaut biogenèse des ribosomes</a:t>
              </a:r>
            </a:p>
          </p:txBody>
        </p:sp>
        <p:pic>
          <p:nvPicPr>
            <p:cNvPr id="108565" name="Picture 4" descr="logo CHRU 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8" cy="607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566" name="Picture 5" descr="logo genetiq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" y="0"/>
              <a:ext cx="474" cy="624"/>
            </a:xfrm>
            <a:prstGeom prst="rect">
              <a:avLst/>
            </a:prstGeom>
            <a:gradFill rotWithShape="0">
              <a:gsLst>
                <a:gs pos="0">
                  <a:srgbClr val="33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8547" name="Picture 6" descr="ELIZALDE Julen 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21"/>
          <a:stretch>
            <a:fillRect/>
          </a:stretch>
        </p:blipFill>
        <p:spPr bwMode="auto">
          <a:xfrm>
            <a:off x="533400" y="1066800"/>
            <a:ext cx="22431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7" descr="ELIZALDE Julen 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5" b="8228"/>
          <a:stretch>
            <a:fillRect/>
          </a:stretch>
        </p:blipFill>
        <p:spPr bwMode="auto">
          <a:xfrm>
            <a:off x="2819400" y="1143000"/>
            <a:ext cx="20558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8" descr="SAMPIC Kevin 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7" r="22491"/>
          <a:stretch>
            <a:fillRect/>
          </a:stretch>
        </p:blipFill>
        <p:spPr bwMode="auto">
          <a:xfrm>
            <a:off x="5113338" y="1219200"/>
            <a:ext cx="171291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9" descr="SAMPIC Kevin 0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19200"/>
            <a:ext cx="15430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8551" name="Group 19"/>
          <p:cNvGrpSpPr>
            <a:grpSpLocks/>
          </p:cNvGrpSpPr>
          <p:nvPr/>
        </p:nvGrpSpPr>
        <p:grpSpPr bwMode="auto">
          <a:xfrm>
            <a:off x="4267200" y="4532313"/>
            <a:ext cx="4329113" cy="1828800"/>
            <a:chOff x="2880" y="1680"/>
            <a:chExt cx="2727" cy="1152"/>
          </a:xfrm>
        </p:grpSpPr>
        <p:pic>
          <p:nvPicPr>
            <p:cNvPr id="108562" name="Picture 2" descr="D:\Windows Marie\Documents\Médecine\Franceschetti\présentations\biosynthesis pre-rRNA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680"/>
              <a:ext cx="2727" cy="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563" name="ZoneTexte 3"/>
            <p:cNvSpPr txBox="1">
              <a:spLocks noChangeArrowheads="1"/>
            </p:cNvSpPr>
            <p:nvPr/>
          </p:nvSpPr>
          <p:spPr bwMode="auto">
            <a:xfrm>
              <a:off x="3108" y="2640"/>
              <a:ext cx="23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400" i="1">
                  <a:latin typeface="Corbel" panose="020B0503020204020204" pitchFamily="34" charset="0"/>
                  <a:cs typeface="Arial" panose="020B0604020202020204" pitchFamily="34" charset="0"/>
                </a:rPr>
                <a:t>Gonzales et al., Human Molecular Genetics, 2005</a:t>
              </a:r>
            </a:p>
          </p:txBody>
        </p:sp>
      </p:grpSp>
      <p:sp>
        <p:nvSpPr>
          <p:cNvPr id="108552" name="ZoneTexte 4"/>
          <p:cNvSpPr txBox="1">
            <a:spLocks noChangeArrowheads="1"/>
          </p:cNvSpPr>
          <p:nvPr/>
        </p:nvSpPr>
        <p:spPr bwMode="auto">
          <a:xfrm>
            <a:off x="6324600" y="3546475"/>
            <a:ext cx="857250" cy="3762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chemeClr val="accent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TCOF1</a:t>
            </a:r>
          </a:p>
        </p:txBody>
      </p:sp>
      <p:sp>
        <p:nvSpPr>
          <p:cNvPr id="108553" name="Line 18"/>
          <p:cNvSpPr>
            <a:spLocks noChangeShapeType="1"/>
          </p:cNvSpPr>
          <p:nvPr/>
        </p:nvSpPr>
        <p:spPr bwMode="auto">
          <a:xfrm flipV="1">
            <a:off x="2743200" y="5370513"/>
            <a:ext cx="2057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08554" name="Picture 5" descr="Figure 3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3988"/>
            <a:ext cx="20574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5" name="ZoneTexte 8"/>
          <p:cNvSpPr txBox="1">
            <a:spLocks noChangeArrowheads="1"/>
          </p:cNvSpPr>
          <p:nvPr/>
        </p:nvSpPr>
        <p:spPr bwMode="auto">
          <a:xfrm>
            <a:off x="733425" y="3541713"/>
            <a:ext cx="3270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>
                <a:latin typeface="Corbel" panose="020B0503020204020204" pitchFamily="34" charset="0"/>
                <a:cs typeface="Arial" panose="020B0604020202020204" pitchFamily="34" charset="0"/>
              </a:rPr>
              <a:t>RNA Polymerase I and III</a:t>
            </a:r>
          </a:p>
        </p:txBody>
      </p:sp>
      <p:sp>
        <p:nvSpPr>
          <p:cNvPr id="108556" name="ZoneTexte 5"/>
          <p:cNvSpPr txBox="1">
            <a:spLocks noChangeArrowheads="1"/>
          </p:cNvSpPr>
          <p:nvPr/>
        </p:nvSpPr>
        <p:spPr bwMode="auto">
          <a:xfrm>
            <a:off x="896938" y="5884863"/>
            <a:ext cx="1009650" cy="3762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chemeClr val="accent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POLR1C</a:t>
            </a:r>
          </a:p>
        </p:txBody>
      </p:sp>
      <p:sp>
        <p:nvSpPr>
          <p:cNvPr id="108557" name="Line 16"/>
          <p:cNvSpPr>
            <a:spLocks noChangeShapeType="1"/>
          </p:cNvSpPr>
          <p:nvPr/>
        </p:nvSpPr>
        <p:spPr bwMode="auto">
          <a:xfrm flipH="1" flipV="1">
            <a:off x="1555750" y="5281613"/>
            <a:ext cx="0" cy="895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558" name="Line 17"/>
          <p:cNvSpPr>
            <a:spLocks noChangeShapeType="1"/>
          </p:cNvSpPr>
          <p:nvPr/>
        </p:nvSpPr>
        <p:spPr bwMode="auto">
          <a:xfrm flipV="1">
            <a:off x="1350963" y="5229225"/>
            <a:ext cx="0" cy="684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559" name="Text Box 20"/>
          <p:cNvSpPr txBox="1">
            <a:spLocks noChangeArrowheads="1"/>
          </p:cNvSpPr>
          <p:nvPr/>
        </p:nvSpPr>
        <p:spPr bwMode="auto">
          <a:xfrm>
            <a:off x="1309688" y="6176963"/>
            <a:ext cx="1033462" cy="3762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chemeClr val="accent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POLR1D</a:t>
            </a:r>
          </a:p>
        </p:txBody>
      </p:sp>
      <p:sp>
        <p:nvSpPr>
          <p:cNvPr id="108560" name="AutoShape 21"/>
          <p:cNvSpPr>
            <a:spLocks/>
          </p:cNvSpPr>
          <p:nvPr/>
        </p:nvSpPr>
        <p:spPr bwMode="auto">
          <a:xfrm>
            <a:off x="2514600" y="5903913"/>
            <a:ext cx="165100" cy="534987"/>
          </a:xfrm>
          <a:prstGeom prst="rightBrace">
            <a:avLst>
              <a:gd name="adj1" fmla="val 27003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1800">
              <a:cs typeface="Arial" panose="020B0604020202020204" pitchFamily="34" charset="0"/>
            </a:endParaRPr>
          </a:p>
        </p:txBody>
      </p:sp>
      <p:sp>
        <p:nvSpPr>
          <p:cNvPr id="108561" name="Line 22"/>
          <p:cNvSpPr>
            <a:spLocks noChangeShapeType="1"/>
          </p:cNvSpPr>
          <p:nvPr/>
        </p:nvSpPr>
        <p:spPr bwMode="auto">
          <a:xfrm flipH="1">
            <a:off x="5562600" y="3922713"/>
            <a:ext cx="8382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4"/>
          <p:cNvSpPr>
            <a:spLocks noChangeArrowheads="1"/>
          </p:cNvSpPr>
          <p:nvPr/>
        </p:nvSpPr>
        <p:spPr bwMode="auto">
          <a:xfrm>
            <a:off x="0" y="0"/>
            <a:ext cx="9144000" cy="80645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C8D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Type de </a:t>
            </a:r>
            <a:r>
              <a:rPr lang="fr-FR" altLang="fr-FR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variations</a:t>
            </a:r>
            <a:endParaRPr lang="fr-FR" altLang="fr-FR" sz="28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9571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5500"/>
            <a:ext cx="90360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2363"/>
            <a:ext cx="7550150" cy="527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udio">
    <a:dk1>
      <a:sysClr val="windowText" lastClr="000000"/>
    </a:dk1>
    <a:lt1>
      <a:sysClr val="window" lastClr="FFFFFF"/>
    </a:lt1>
    <a:dk2>
      <a:srgbClr val="535252"/>
    </a:dk2>
    <a:lt2>
      <a:srgbClr val="AAB5C2"/>
    </a:lt2>
    <a:accent1>
      <a:srgbClr val="F7901E"/>
    </a:accent1>
    <a:accent2>
      <a:srgbClr val="FEC60B"/>
    </a:accent2>
    <a:accent3>
      <a:srgbClr val="9FE62F"/>
    </a:accent3>
    <a:accent4>
      <a:srgbClr val="4EA5D1"/>
    </a:accent4>
    <a:accent5>
      <a:srgbClr val="1C4596"/>
    </a:accent5>
    <a:accent6>
      <a:srgbClr val="542D90"/>
    </a:accent6>
    <a:hlink>
      <a:srgbClr val="ED2024"/>
    </a:hlink>
    <a:folHlink>
      <a:srgbClr val="BD912D"/>
    </a:folHlink>
  </a:clrScheme>
  <a:fontScheme name="Studio">
    <a:majorFont>
      <a:latin typeface="Corbel"/>
      <a:ea typeface=""/>
      <a:cs typeface=""/>
      <a:font script="Jpan" typeface="ＭＳ Ｐゴシック"/>
    </a:majorFont>
    <a:minorFont>
      <a:latin typeface="Corbel"/>
      <a:ea typeface=""/>
      <a:cs typeface=""/>
      <a:font script="Jpan" typeface="ＭＳ Ｐゴシック"/>
    </a:minorFont>
  </a:fontScheme>
  <a:fmtScheme name="Apex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30000">
            <a:schemeClr val="phClr">
              <a:tint val="10000"/>
              <a:alpha val="80000"/>
              <a:satMod val="300000"/>
            </a:schemeClr>
          </a:gs>
          <a:gs pos="100000">
            <a:schemeClr val="phClr">
              <a:tint val="80000"/>
              <a:shade val="100000"/>
              <a:alpha val="100000"/>
              <a:satMod val="200000"/>
            </a:schemeClr>
          </a:gs>
        </a:gsLst>
        <a:lin ang="5400000" scaled="1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2713</TotalTime>
  <Words>4067</Words>
  <Application>Microsoft Office PowerPoint</Application>
  <PresentationFormat>Affichage à l'écran (4:3)</PresentationFormat>
  <Paragraphs>1102</Paragraphs>
  <Slides>202</Slides>
  <Notes>12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202</vt:i4>
      </vt:variant>
    </vt:vector>
  </HeadingPairs>
  <TitlesOfParts>
    <vt:vector size="216" baseType="lpstr">
      <vt:lpstr>ＭＳ Ｐゴシック</vt:lpstr>
      <vt:lpstr>Arial</vt:lpstr>
      <vt:lpstr>Berlin Sans FB</vt:lpstr>
      <vt:lpstr>Book Antiqua</vt:lpstr>
      <vt:lpstr>Calibri</vt:lpstr>
      <vt:lpstr>Corbel</vt:lpstr>
      <vt:lpstr>Helvetica</vt:lpstr>
      <vt:lpstr>Times</vt:lpstr>
      <vt:lpstr>Times New Roman</vt:lpstr>
      <vt:lpstr>Wingdings</vt:lpstr>
      <vt:lpstr>Modèle par défaut</vt:lpstr>
      <vt:lpstr>Graphique Microsoft Excel</vt:lpstr>
      <vt:lpstr>Graphique</vt:lpstr>
      <vt:lpstr>Photo Editor Photo</vt:lpstr>
      <vt:lpstr>Différences procaryote-eucaryote L’organisation du génome humain L’information génétique, sa conservation et transmission La synthèse protéique les maladies humaines </vt:lpstr>
      <vt:lpstr>Différences procaryote-eucaryote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L’organisation du génome humain  </vt:lpstr>
      <vt:lpstr>Les chromosomes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mitose </vt:lpstr>
      <vt:lpstr>Présentation PowerPoint</vt:lpstr>
      <vt:lpstr>Présentation PowerPoint</vt:lpstr>
      <vt:lpstr>Présentation PowerPoint</vt:lpstr>
      <vt:lpstr>Présentation PowerPoint</vt:lpstr>
      <vt:lpstr>La méiose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Intérêts du diagnostic de précision  = prise en charge spécifique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Intérêts du diagnostic de précision  = prise en charge spécifique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L’ADN et les gènes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synthèse des protéines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Conséquences d’un variant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Différence  variant pathogène –Variant bénin</vt:lpstr>
      <vt:lpstr>Présentation PowerPoint</vt:lpstr>
      <vt:lpstr>Présentation PowerPoint</vt:lpstr>
      <vt:lpstr>Des questions ?</vt:lpstr>
      <vt:lpstr>Hérédité:  Transmission de l’information génétique les maladies humaines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Maladies humaine  dominante récessive lié au chromosome 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maladies génétique  traitements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maladies génétique  comment s’informer  et se former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Des questions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Des questions ?</vt:lpstr>
    </vt:vector>
  </TitlesOfParts>
  <Company>CHU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Différences procaryote-eucaryote L’organisation du génome humain L’information génétique, sa conservation et transmission La synthèse protéique les maladies humaines</dc:title>
  <dc:creator>01075300</dc:creator>
  <cp:lastModifiedBy>GENEVIEVE DAVID</cp:lastModifiedBy>
  <cp:revision>43</cp:revision>
  <dcterms:created xsi:type="dcterms:W3CDTF">2013-12-04T16:10:28Z</dcterms:created>
  <dcterms:modified xsi:type="dcterms:W3CDTF">2024-11-27T07:57:45Z</dcterms:modified>
</cp:coreProperties>
</file>