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1"/>
  </p:notesMasterIdLst>
  <p:handoutMasterIdLst>
    <p:handoutMasterId r:id="rId32"/>
  </p:handoutMasterIdLst>
  <p:sldIdLst>
    <p:sldId id="265" r:id="rId3"/>
    <p:sldId id="266" r:id="rId4"/>
    <p:sldId id="267" r:id="rId5"/>
    <p:sldId id="261" r:id="rId6"/>
    <p:sldId id="262" r:id="rId7"/>
    <p:sldId id="268" r:id="rId8"/>
    <p:sldId id="269" r:id="rId9"/>
    <p:sldId id="293" r:id="rId10"/>
    <p:sldId id="294" r:id="rId11"/>
    <p:sldId id="274" r:id="rId12"/>
    <p:sldId id="289" r:id="rId13"/>
    <p:sldId id="290" r:id="rId14"/>
    <p:sldId id="271" r:id="rId15"/>
    <p:sldId id="276" r:id="rId16"/>
    <p:sldId id="275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97" r:id="rId25"/>
    <p:sldId id="299" r:id="rId26"/>
    <p:sldId id="300" r:id="rId27"/>
    <p:sldId id="287" r:id="rId28"/>
    <p:sldId id="307" r:id="rId29"/>
    <p:sldId id="308" r:id="rId30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E7489-1C3E-4FD6-8CB4-9BF16E4DC721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D7E86-959A-49C2-ACDD-4C1A665A75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53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3D051-01B0-4327-80C7-2C92C098CD54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D3135-7C0A-4895-8438-63A1BBD32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64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199A10-8C59-429D-A410-C3D6B52F1F76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733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4446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066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9256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4844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4967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 dirty="0"/>
              <a:t>Consigne : Passez au journal de l’entreprise </a:t>
            </a:r>
            <a:r>
              <a:rPr lang="fr-FR" sz="1000" dirty="0" err="1"/>
              <a:t>Faudoas</a:t>
            </a:r>
            <a:r>
              <a:rPr lang="fr-FR" sz="1000" dirty="0"/>
              <a:t> les écritures découlant de ces données.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218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1520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5950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08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199A10-8C59-429D-A410-C3D6B52F1F76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58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199A10-8C59-429D-A410-C3D6B52F1F76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986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994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132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 dirty="0"/>
              <a:t>La dette envers John figure au bilan fin N pour 17670 + 620 = 18 290 soit 15 500 * 1,18 c’est-à-dire au cours de fin d’exercice</a:t>
            </a:r>
          </a:p>
          <a:p>
            <a:endParaRPr lang="fr-FR" sz="1000" dirty="0"/>
          </a:p>
          <a:p>
            <a:r>
              <a:rPr lang="fr-FR" sz="1000" dirty="0"/>
              <a:t>Cette dette retrouve début N+1 sa valeur initiale soit 17 670; le compte 4762 est soldé.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8294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8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montant de l’emprunt figure au bilan fin N pour 15 000 – 600 = 14 400 soit 20 000 * 0,72 donc au cours de fin d’exercice</a:t>
            </a:r>
          </a:p>
          <a:p>
            <a:endParaRPr lang="fr-FR" dirty="0"/>
          </a:p>
          <a:p>
            <a:r>
              <a:rPr lang="fr-FR" dirty="0"/>
              <a:t>Le montant de cet emprunt retrouve début N+1 sa valeur initiale soit 15 000; le compte 4772 est soldé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5765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99A10-8C59-429D-A410-C3D6B52F1F76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720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2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8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31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40"/>
            <a:ext cx="23368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0"/>
            <a:ext cx="8026399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76519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6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2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64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1" y="-21453"/>
            <a:ext cx="10160000" cy="570133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2" y="692696"/>
            <a:ext cx="11150210" cy="5616624"/>
          </a:xfrm>
        </p:spPr>
        <p:txBody>
          <a:bodyPr/>
          <a:lstStyle>
            <a:lvl1pPr marL="571500" indent="-457200">
              <a:buClr>
                <a:srgbClr val="C00000"/>
              </a:buClr>
              <a:buSzPct val="180000"/>
              <a:buFont typeface="Arial" panose="020B0604020202020204" pitchFamily="34" charset="0"/>
              <a:buChar char="•"/>
              <a:defRPr/>
            </a:lvl1pPr>
            <a:lvl2pPr>
              <a:buClr>
                <a:srgbClr val="2E1450"/>
              </a:buClr>
              <a:buSzPct val="120000"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2E145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07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44624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91661"/>
            <a:ext cx="2067374" cy="48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09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1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00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1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1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69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94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9465" y="0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6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2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399" y="6096000"/>
            <a:ext cx="10363202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90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1" y="-21453"/>
            <a:ext cx="10160000" cy="570133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2" y="692696"/>
            <a:ext cx="11150210" cy="5616624"/>
          </a:xfrm>
        </p:spPr>
        <p:txBody>
          <a:bodyPr/>
          <a:lstStyle>
            <a:lvl1pPr marL="571500" indent="-457200">
              <a:buClr>
                <a:srgbClr val="C00000"/>
              </a:buClr>
              <a:buSzPct val="180000"/>
              <a:buFont typeface="Arial" panose="020B0604020202020204" pitchFamily="34" charset="0"/>
              <a:buChar char="•"/>
              <a:defRPr/>
            </a:lvl1pPr>
            <a:lvl2pPr>
              <a:buClr>
                <a:srgbClr val="2E1450"/>
              </a:buClr>
              <a:buSzPct val="120000"/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2E145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40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64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536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40"/>
            <a:ext cx="23368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0"/>
            <a:ext cx="8026399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76519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1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308" y="44624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91661"/>
            <a:ext cx="2067374" cy="48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1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1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1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1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28308" y="76518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0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18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19465" y="0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2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399" y="6096000"/>
            <a:ext cx="10363202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38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1328308" y="76518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D6219C-5D67-46FE-AB3F-D592616FA5B1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01" y="38100"/>
            <a:ext cx="11241998" cy="798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85" y="1600200"/>
            <a:ext cx="11250314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1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38081" y="642020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5" y="6420201"/>
            <a:ext cx="1772691" cy="4145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69601" y="6362048"/>
            <a:ext cx="1422400" cy="50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8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01" y="38100"/>
            <a:ext cx="11241998" cy="798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85" y="1600200"/>
            <a:ext cx="11250314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1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38081" y="642020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E7E6E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5" y="6420201"/>
            <a:ext cx="1772691" cy="4145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69601" y="6362048"/>
            <a:ext cx="1422400" cy="50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>
                <a:latin typeface="Calibri"/>
              </a:rPr>
              <a:pPr/>
              <a:t>1</a:t>
            </a:fld>
            <a:endParaRPr lang="en-US" dirty="0">
              <a:latin typeface="Calibri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Chapitre 2 opération en devises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524000" y="2798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Définition et principe</a:t>
            </a:r>
          </a:p>
          <a:p>
            <a:pPr marL="514350" indent="-514350">
              <a:buAutoNum type="arabicPeriod"/>
            </a:pPr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Opérations à date de facturation</a:t>
            </a:r>
          </a:p>
          <a:p>
            <a:pPr marL="514350" indent="-514350">
              <a:buAutoNum type="arabicPeriod"/>
            </a:pPr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Opérations à date de clôture</a:t>
            </a:r>
          </a:p>
          <a:p>
            <a:pPr marL="514350" indent="-514350">
              <a:buAutoNum type="arabicPeriod"/>
            </a:pPr>
            <a:r>
              <a:rPr lang="fr-FR" sz="2400" dirty="0" smtClean="0">
                <a:solidFill>
                  <a:srgbClr val="C00000"/>
                </a:solidFill>
                <a:latin typeface="+mn-lt"/>
              </a:rPr>
              <a:t>Opérations à date de règlement</a:t>
            </a:r>
            <a:endParaRPr lang="fr-FR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16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>
              <a:buNone/>
            </a:pPr>
            <a:endParaRPr lang="fr-FR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90467"/>
              </p:ext>
            </p:extLst>
          </p:nvPr>
        </p:nvGraphicFramePr>
        <p:xfrm>
          <a:off x="1548313" y="2972452"/>
          <a:ext cx="8400720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5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1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31/12/N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4762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401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Augmentation des dettes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Dettes fournisseurs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Perte latente 15 500 (1,18 – 1,14)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53144"/>
              </p:ext>
            </p:extLst>
          </p:nvPr>
        </p:nvGraphicFramePr>
        <p:xfrm>
          <a:off x="1548313" y="4260016"/>
          <a:ext cx="8400720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5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7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8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3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31/12/N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6865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1515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Dotations aux provisions financières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Provisions pour perte de change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5727"/>
              </p:ext>
            </p:extLst>
          </p:nvPr>
        </p:nvGraphicFramePr>
        <p:xfrm>
          <a:off x="1538046" y="5374881"/>
          <a:ext cx="8384647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3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3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fr-FR" sz="16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</a:rPr>
                        <a:t>01/01/N+1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4762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Dette</a:t>
                      </a:r>
                      <a:r>
                        <a:rPr lang="fr-FR" sz="1600" baseline="0" dirty="0">
                          <a:effectLst/>
                        </a:rPr>
                        <a:t> Fournisseurs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Augmentation</a:t>
                      </a:r>
                      <a:r>
                        <a:rPr lang="fr-FR" sz="1600" baseline="0" dirty="0">
                          <a:effectLst/>
                        </a:rPr>
                        <a:t> des dettes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baseline="0" dirty="0">
                          <a:effectLst/>
                        </a:rPr>
                        <a:t>(Contre-passation)</a:t>
                      </a: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itr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Chapitre 2  Les opérations en devises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29142"/>
              </p:ext>
            </p:extLst>
          </p:nvPr>
        </p:nvGraphicFramePr>
        <p:xfrm>
          <a:off x="461023" y="1115130"/>
          <a:ext cx="1053869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492139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019497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2.2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</a:t>
                      </a:r>
                    </a:p>
                    <a:p>
                      <a:r>
                        <a:rPr lang="fr-FR" baseline="0" dirty="0" smtClean="0"/>
                        <a:t>15 500 GBP = 17 670 €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15 500GBP = 18 290 €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dirty="0" smtClean="0"/>
                        <a:t>↗ dette =&gt;</a:t>
                      </a:r>
                      <a:r>
                        <a:rPr lang="fr-FR" baseline="0" dirty="0" smtClean="0"/>
                        <a:t> perte latente (620)</a:t>
                      </a:r>
                    </a:p>
                    <a:p>
                      <a:r>
                        <a:rPr lang="fr-FR" baseline="0" dirty="0" smtClean="0"/>
                        <a:t>=&gt; Provision (620)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9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76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1800" b="1" dirty="0"/>
              <a:t>Correction exemple </a:t>
            </a:r>
            <a:r>
              <a:rPr lang="fr-FR" sz="1800" b="1" dirty="0" smtClean="0"/>
              <a:t>3</a:t>
            </a:r>
          </a:p>
          <a:p>
            <a:pPr marL="548640" lvl="2" indent="0" algn="just">
              <a:buNone/>
            </a:pPr>
            <a:r>
              <a:rPr lang="fr-FR" dirty="0" smtClean="0"/>
              <a:t>	Cours </a:t>
            </a:r>
            <a:r>
              <a:rPr lang="fr-FR" dirty="0"/>
              <a:t>au jour de l’emprunt : 1 CHF = 0,75€ - montant emprunt 20 000 </a:t>
            </a:r>
            <a:r>
              <a:rPr lang="fr-FR" dirty="0" smtClean="0"/>
              <a:t>CHF</a:t>
            </a:r>
          </a:p>
          <a:p>
            <a:pPr marL="548640" lvl="2" indent="0" algn="just">
              <a:buNone/>
            </a:pPr>
            <a:r>
              <a:rPr lang="fr-FR" dirty="0" smtClean="0"/>
              <a:t>	Cours </a:t>
            </a:r>
            <a:r>
              <a:rPr lang="fr-FR" dirty="0"/>
              <a:t>de fin d’exercice : 1 CHF = 0,72 €</a:t>
            </a:r>
          </a:p>
          <a:p>
            <a:pPr lvl="1"/>
            <a:endParaRPr lang="fr-FR" sz="16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42217"/>
              </p:ext>
            </p:extLst>
          </p:nvPr>
        </p:nvGraphicFramePr>
        <p:xfrm>
          <a:off x="1548312" y="3910230"/>
          <a:ext cx="8364110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4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31/12/N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4772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Emprunt auprès des établissements de crédits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Diminution des dettes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baseline="0" dirty="0">
                          <a:effectLst/>
                        </a:rPr>
                        <a:t>(Gain latent 20 000 (0,75 – 0,72) = 600)</a:t>
                      </a: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24278"/>
              </p:ext>
            </p:extLst>
          </p:nvPr>
        </p:nvGraphicFramePr>
        <p:xfrm>
          <a:off x="1548312" y="5214954"/>
          <a:ext cx="836411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4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31/12/N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432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432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6611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1688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Intérêts des emprunts et des dettes</a:t>
                      </a:r>
                    </a:p>
                    <a:p>
                      <a:pPr marL="803275" indent="0"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           Intérêts courus sur emprunts auprès</a:t>
                      </a:r>
                      <a:r>
                        <a:rPr lang="fr-FR" sz="1600" baseline="0" dirty="0">
                          <a:effectLst/>
                        </a:rPr>
                        <a:t> des établissements de crédit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baseline="0" dirty="0">
                          <a:effectLst/>
                        </a:rPr>
                        <a:t>(En CHF : 20 000 * (6%) * </a:t>
                      </a:r>
                      <a:r>
                        <a:rPr lang="fr-FR" sz="1600" i="1" baseline="0" dirty="0" smtClean="0">
                          <a:effectLst/>
                        </a:rPr>
                        <a:t>6/12 * 0,72 </a:t>
                      </a:r>
                      <a:r>
                        <a:rPr lang="fr-FR" sz="1600" i="1" baseline="0" dirty="0">
                          <a:effectLst/>
                        </a:rPr>
                        <a:t>= </a:t>
                      </a:r>
                      <a:r>
                        <a:rPr lang="fr-FR" sz="1600" i="1" baseline="0" dirty="0" smtClean="0">
                          <a:effectLst/>
                        </a:rPr>
                        <a:t>432</a:t>
                      </a:r>
                      <a:endParaRPr lang="fr-FR" sz="1600" i="1" baseline="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r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Chapitre 2  Les opérations en devises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74254"/>
              </p:ext>
            </p:extLst>
          </p:nvPr>
        </p:nvGraphicFramePr>
        <p:xfrm>
          <a:off x="188949" y="1749521"/>
          <a:ext cx="10538692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362036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</a:t>
                      </a:r>
                    </a:p>
                    <a:p>
                      <a:r>
                        <a:rPr lang="fr-FR" dirty="0" smtClean="0"/>
                        <a:t>20 000</a:t>
                      </a:r>
                      <a:r>
                        <a:rPr lang="fr-FR" baseline="0" dirty="0" smtClean="0"/>
                        <a:t> CHF = 15 000 €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 : 20 000 CHF = 14 400 €</a:t>
                      </a:r>
                    </a:p>
                    <a:p>
                      <a:r>
                        <a:rPr lang="fr-FR" dirty="0" smtClean="0"/>
                        <a:t>=&gt; ↘ Dette : gain latent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3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63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572950" y="980728"/>
          <a:ext cx="8411483" cy="1269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01/01/N+1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4772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164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Diminution des dettes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Emprunts auprès des établissements de crédit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</a:rPr>
                        <a:t>(Contre-passation)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92728"/>
              </p:ext>
            </p:extLst>
          </p:nvPr>
        </p:nvGraphicFramePr>
        <p:xfrm>
          <a:off x="1553136" y="3140968"/>
          <a:ext cx="8431297" cy="1269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01/01/N+1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432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432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16884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6611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Intérêts courus sur emprunts 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Intérêts des emprunts et des dettes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</a:rPr>
                        <a:t>(Contre-passation)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r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Chapitre 2  Les opérations en devises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9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Flèche droite rayée 3"/>
          <p:cNvSpPr/>
          <p:nvPr/>
        </p:nvSpPr>
        <p:spPr>
          <a:xfrm>
            <a:off x="910359" y="879046"/>
            <a:ext cx="10104581" cy="397163"/>
          </a:xfrm>
          <a:prstGeom prst="stripedRightArrow">
            <a:avLst>
              <a:gd name="adj1" fmla="val 50000"/>
              <a:gd name="adj2" fmla="val 2149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1689676" y="888067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374981" y="878616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8941953" y="939662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957126" y="321041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Règlement</a:t>
            </a:r>
          </a:p>
          <a:p>
            <a:pPr algn="ctr"/>
            <a:r>
              <a:rPr lang="fr-FR" dirty="0" smtClean="0"/>
              <a:t>(Courant N+1)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026399" y="1314745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(3)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9" idx="1"/>
            <a:endCxn id="11" idx="0"/>
          </p:cNvCxnSpPr>
          <p:nvPr/>
        </p:nvCxnSpPr>
        <p:spPr>
          <a:xfrm flipH="1">
            <a:off x="3315275" y="1499411"/>
            <a:ext cx="4711124" cy="513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043709" y="2012598"/>
            <a:ext cx="4543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Gain </a:t>
            </a:r>
            <a:r>
              <a:rPr lang="fr-FR" i="1" u="sng" dirty="0" smtClean="0"/>
              <a:t>effectif</a:t>
            </a:r>
            <a:endParaRPr lang="fr-FR" i="1" u="sng" dirty="0"/>
          </a:p>
        </p:txBody>
      </p:sp>
      <p:cxnSp>
        <p:nvCxnSpPr>
          <p:cNvPr id="12" name="Connecteur droit avec flèche 11"/>
          <p:cNvCxnSpPr>
            <a:stCxn id="11" idx="2"/>
            <a:endCxn id="13" idx="0"/>
          </p:cNvCxnSpPr>
          <p:nvPr/>
        </p:nvCxnSpPr>
        <p:spPr>
          <a:xfrm flipH="1">
            <a:off x="1657638" y="2381930"/>
            <a:ext cx="1657637" cy="26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0" y="2647203"/>
            <a:ext cx="3315275" cy="2277547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Créance payée est augmentée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1600" dirty="0" err="1" smtClean="0"/>
              <a:t>Diff</a:t>
            </a:r>
            <a:r>
              <a:rPr lang="fr-FR" sz="1600" dirty="0" smtClean="0"/>
              <a:t> = (Taux 3 – taux 1)* USD créance</a:t>
            </a:r>
            <a:endParaRPr lang="fr-FR" sz="1600" dirty="0"/>
          </a:p>
        </p:txBody>
      </p:sp>
      <p:cxnSp>
        <p:nvCxnSpPr>
          <p:cNvPr id="15" name="Connecteur droit avec flèche 14"/>
          <p:cNvCxnSpPr>
            <a:stCxn id="11" idx="2"/>
          </p:cNvCxnSpPr>
          <p:nvPr/>
        </p:nvCxnSpPr>
        <p:spPr>
          <a:xfrm>
            <a:off x="3315275" y="2381930"/>
            <a:ext cx="1764725" cy="26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52756"/>
              </p:ext>
            </p:extLst>
          </p:nvPr>
        </p:nvGraphicFramePr>
        <p:xfrm>
          <a:off x="0" y="3113069"/>
          <a:ext cx="3320472" cy="1249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87088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6736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211661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Courant N+1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512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Banque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Taux3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411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756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  Client</a:t>
                      </a:r>
                    </a:p>
                    <a:p>
                      <a:r>
                        <a:rPr lang="fr-FR" sz="1400" dirty="0" smtClean="0"/>
                        <a:t>   Gain</a:t>
                      </a:r>
                      <a:r>
                        <a:rPr lang="fr-FR" sz="1400" baseline="0" dirty="0" smtClean="0"/>
                        <a:t> de change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Taux</a:t>
                      </a:r>
                      <a:r>
                        <a:rPr lang="fr-FR" sz="1400" baseline="0" dirty="0" smtClean="0"/>
                        <a:t>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err="1" smtClean="0"/>
                        <a:t>Diff</a:t>
                      </a: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3422362" y="2647203"/>
            <a:ext cx="3315275" cy="2292935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Dette payée est diminuée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sz="1700" dirty="0" err="1"/>
              <a:t>Diff</a:t>
            </a:r>
            <a:r>
              <a:rPr lang="fr-FR" sz="1700" dirty="0"/>
              <a:t> = (Taux 3 – taux 1)* USD </a:t>
            </a:r>
            <a:r>
              <a:rPr lang="fr-FR" sz="1700" dirty="0" smtClean="0"/>
              <a:t>dette</a:t>
            </a:r>
            <a:endParaRPr lang="fr-FR" dirty="0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30136"/>
              </p:ext>
            </p:extLst>
          </p:nvPr>
        </p:nvGraphicFramePr>
        <p:xfrm>
          <a:off x="3417165" y="3113069"/>
          <a:ext cx="3320472" cy="1249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87088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6736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211661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Courant N+1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401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taux1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512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756</a:t>
                      </a:r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  Banque</a:t>
                      </a:r>
                    </a:p>
                    <a:p>
                      <a:r>
                        <a:rPr lang="fr-FR" sz="1400" dirty="0" smtClean="0"/>
                        <a:t>   Gain</a:t>
                      </a:r>
                      <a:r>
                        <a:rPr lang="fr-FR" sz="1400" baseline="0" dirty="0" smtClean="0"/>
                        <a:t> de change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Taux</a:t>
                      </a:r>
                      <a:r>
                        <a:rPr lang="fr-FR" sz="1400" baseline="0" dirty="0" smtClean="0"/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err="1" smtClean="0"/>
                        <a:t>Diff</a:t>
                      </a:r>
                      <a:endParaRPr lang="fr-FR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813945" y="1259713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(1)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68477" y="5220800"/>
            <a:ext cx="983672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Rq</a:t>
            </a:r>
            <a:r>
              <a:rPr lang="fr-FR" dirty="0" smtClean="0"/>
              <a:t> : Impact du gain effectif sur le résultat (</a:t>
            </a:r>
            <a:r>
              <a:rPr lang="fr-FR" dirty="0" smtClean="0"/>
              <a:t>7xx) </a:t>
            </a:r>
            <a:r>
              <a:rPr lang="fr-FR" dirty="0" smtClean="0"/>
              <a:t>: produit : enrichissement</a:t>
            </a:r>
          </a:p>
          <a:p>
            <a:r>
              <a:rPr lang="fr-FR" dirty="0" smtClean="0"/>
              <a:t>Gain </a:t>
            </a:r>
            <a:r>
              <a:rPr lang="fr-FR" dirty="0"/>
              <a:t>sur </a:t>
            </a:r>
            <a:r>
              <a:rPr lang="fr-FR" dirty="0">
                <a:solidFill>
                  <a:srgbClr val="FF0000"/>
                </a:solidFill>
              </a:rPr>
              <a:t>éléments d’exploitation </a:t>
            </a:r>
            <a:r>
              <a:rPr lang="fr-FR" dirty="0"/>
              <a:t>n° compte </a:t>
            </a:r>
            <a:r>
              <a:rPr lang="fr-FR" dirty="0" smtClean="0">
                <a:solidFill>
                  <a:srgbClr val="FF0000"/>
                </a:solidFill>
              </a:rPr>
              <a:t>756</a:t>
            </a:r>
            <a:r>
              <a:rPr lang="fr-FR" dirty="0" smtClean="0"/>
              <a:t> </a:t>
            </a:r>
            <a:r>
              <a:rPr lang="fr-FR" dirty="0"/>
              <a:t>; si perte lié à un élément financier </a:t>
            </a:r>
            <a:r>
              <a:rPr lang="fr-FR" dirty="0" smtClean="0">
                <a:solidFill>
                  <a:srgbClr val="FF0000"/>
                </a:solidFill>
              </a:rPr>
              <a:t>766 </a:t>
            </a:r>
            <a:r>
              <a:rPr lang="fr-FR" dirty="0" smtClean="0">
                <a:solidFill>
                  <a:schemeClr val="tx1"/>
                </a:solidFill>
              </a:rPr>
              <a:t>(depuis 2017)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48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Flèche droite rayée 4"/>
          <p:cNvSpPr/>
          <p:nvPr/>
        </p:nvSpPr>
        <p:spPr>
          <a:xfrm>
            <a:off x="910359" y="879046"/>
            <a:ext cx="10104581" cy="397163"/>
          </a:xfrm>
          <a:prstGeom prst="stripedRightArrow">
            <a:avLst>
              <a:gd name="adj1" fmla="val 50000"/>
              <a:gd name="adj2" fmla="val 2149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689676" y="888067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374981" y="878616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941953" y="939662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957126" y="321041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Règlement</a:t>
            </a:r>
          </a:p>
          <a:p>
            <a:pPr algn="ctr"/>
            <a:r>
              <a:rPr lang="fr-FR" dirty="0" smtClean="0"/>
              <a:t>(Courant N+1)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026399" y="1314745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(3)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10" idx="2"/>
            <a:endCxn id="12" idx="0"/>
          </p:cNvCxnSpPr>
          <p:nvPr/>
        </p:nvCxnSpPr>
        <p:spPr>
          <a:xfrm>
            <a:off x="9020463" y="1684077"/>
            <a:ext cx="11542" cy="328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760439" y="2012598"/>
            <a:ext cx="4543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Perte </a:t>
            </a:r>
            <a:r>
              <a:rPr lang="fr-FR" i="1" u="sng" dirty="0" smtClean="0"/>
              <a:t>effective</a:t>
            </a:r>
            <a:endParaRPr lang="fr-FR" i="1" u="sng" dirty="0"/>
          </a:p>
        </p:txBody>
      </p:sp>
      <p:cxnSp>
        <p:nvCxnSpPr>
          <p:cNvPr id="13" name="Connecteur droit avec flèche 12"/>
          <p:cNvCxnSpPr>
            <a:stCxn id="12" idx="2"/>
            <a:endCxn id="14" idx="0"/>
          </p:cNvCxnSpPr>
          <p:nvPr/>
        </p:nvCxnSpPr>
        <p:spPr>
          <a:xfrm flipH="1">
            <a:off x="7017040" y="2381930"/>
            <a:ext cx="2014965" cy="263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210176" y="2644962"/>
            <a:ext cx="3613728" cy="219290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Créance reçue est diminuée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sz="1050" dirty="0"/>
          </a:p>
          <a:p>
            <a:pPr algn="ctr"/>
            <a:r>
              <a:rPr lang="fr-FR" dirty="0" err="1"/>
              <a:t>Diff</a:t>
            </a:r>
            <a:r>
              <a:rPr lang="fr-FR" dirty="0"/>
              <a:t> = (Taux 3 – taux 1)* USD </a:t>
            </a:r>
            <a:r>
              <a:rPr lang="fr-FR" dirty="0" smtClean="0"/>
              <a:t>créance</a:t>
            </a:r>
            <a:endParaRPr lang="fr-FR" dirty="0"/>
          </a:p>
        </p:txBody>
      </p:sp>
      <p:cxnSp>
        <p:nvCxnSpPr>
          <p:cNvPr id="15" name="Connecteur droit avec flèche 14"/>
          <p:cNvCxnSpPr>
            <a:stCxn id="12" idx="2"/>
            <a:endCxn id="17" idx="0"/>
          </p:cNvCxnSpPr>
          <p:nvPr/>
        </p:nvCxnSpPr>
        <p:spPr>
          <a:xfrm>
            <a:off x="9032005" y="2381930"/>
            <a:ext cx="1502358" cy="263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84316"/>
              </p:ext>
            </p:extLst>
          </p:nvPr>
        </p:nvGraphicFramePr>
        <p:xfrm>
          <a:off x="5204980" y="3147815"/>
          <a:ext cx="3618923" cy="1280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9857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550248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734226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211661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Courant N+1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512</a:t>
                      </a:r>
                    </a:p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656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Banque</a:t>
                      </a:r>
                    </a:p>
                    <a:p>
                      <a:r>
                        <a:rPr lang="fr-FR" sz="1600" dirty="0" smtClean="0"/>
                        <a:t>Perte de change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Taux3</a:t>
                      </a:r>
                      <a:endParaRPr lang="fr-FR" sz="1600" dirty="0" smtClean="0"/>
                    </a:p>
                    <a:p>
                      <a:pPr algn="ctr"/>
                      <a:r>
                        <a:rPr lang="fr-FR" sz="1600" dirty="0" err="1" smtClean="0"/>
                        <a:t>Diff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 Client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Taux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smtClean="0"/>
                        <a:t>1</a:t>
                      </a:r>
                      <a:endParaRPr lang="fr-FR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8876725" y="2644962"/>
            <a:ext cx="3315275" cy="216213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Dette payée est augmentée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sz="1050" dirty="0"/>
          </a:p>
          <a:p>
            <a:pPr algn="ctr"/>
            <a:r>
              <a:rPr lang="fr-FR" sz="1600" dirty="0" err="1"/>
              <a:t>Diff</a:t>
            </a:r>
            <a:r>
              <a:rPr lang="fr-FR" sz="1600" dirty="0"/>
              <a:t> = (Taux 3 – taux 1)* USD </a:t>
            </a:r>
            <a:r>
              <a:rPr lang="fr-FR" sz="1600" dirty="0" smtClean="0"/>
              <a:t>dette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578130"/>
              </p:ext>
            </p:extLst>
          </p:nvPr>
        </p:nvGraphicFramePr>
        <p:xfrm>
          <a:off x="8871528" y="3147815"/>
          <a:ext cx="3320472" cy="1310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87088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6736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211661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Courant N+1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401</a:t>
                      </a:r>
                    </a:p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656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Frs</a:t>
                      </a:r>
                    </a:p>
                    <a:p>
                      <a:r>
                        <a:rPr lang="fr-FR" sz="1400" dirty="0" smtClean="0"/>
                        <a:t>Perte de change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Taux1</a:t>
                      </a:r>
                    </a:p>
                    <a:p>
                      <a:pPr algn="ctr"/>
                      <a:r>
                        <a:rPr lang="fr-FR" sz="1600" baseline="0" dirty="0" err="1" smtClean="0"/>
                        <a:t>Diff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  Banque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Taux</a:t>
                      </a:r>
                      <a:r>
                        <a:rPr lang="fr-FR" sz="1400" baseline="0" dirty="0" smtClean="0"/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813945" y="1259713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(1)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906895" y="5340723"/>
            <a:ext cx="983672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Rq</a:t>
            </a:r>
            <a:r>
              <a:rPr lang="fr-FR" dirty="0" smtClean="0"/>
              <a:t> : Impact de la perte effective sur le résultat (</a:t>
            </a:r>
            <a:r>
              <a:rPr lang="fr-FR" dirty="0" smtClean="0"/>
              <a:t>6xx) </a:t>
            </a:r>
            <a:r>
              <a:rPr lang="fr-FR" dirty="0" smtClean="0"/>
              <a:t>: charge : appauvrissement</a:t>
            </a:r>
          </a:p>
          <a:p>
            <a:r>
              <a:rPr lang="fr-FR" dirty="0" smtClean="0"/>
              <a:t>Perte sur </a:t>
            </a:r>
            <a:r>
              <a:rPr lang="fr-FR" dirty="0" smtClean="0">
                <a:solidFill>
                  <a:srgbClr val="FF0000"/>
                </a:solidFill>
              </a:rPr>
              <a:t>éléments d’exploitation </a:t>
            </a:r>
            <a:r>
              <a:rPr lang="fr-FR" dirty="0" smtClean="0"/>
              <a:t>n° compte </a:t>
            </a:r>
            <a:r>
              <a:rPr lang="fr-FR" dirty="0" smtClean="0">
                <a:solidFill>
                  <a:srgbClr val="FF0000"/>
                </a:solidFill>
              </a:rPr>
              <a:t>656</a:t>
            </a:r>
            <a:r>
              <a:rPr lang="fr-FR" dirty="0" smtClean="0"/>
              <a:t> ; si perte lié à un élément financier </a:t>
            </a:r>
            <a:r>
              <a:rPr lang="fr-FR" dirty="0" smtClean="0">
                <a:solidFill>
                  <a:srgbClr val="FF0000"/>
                </a:solidFill>
              </a:rPr>
              <a:t>666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2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78052" y="4277825"/>
            <a:ext cx="9836727" cy="203132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Rq</a:t>
            </a:r>
            <a:r>
              <a:rPr lang="fr-FR" dirty="0" smtClean="0">
                <a:solidFill>
                  <a:srgbClr val="FF0000"/>
                </a:solidFill>
              </a:rPr>
              <a:t> : Dans tous les cas, si la créance ou la dette avaient fait l’objet d’une provision au 31/12, il convient de la reprendre.</a:t>
            </a: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505269"/>
              </p:ext>
            </p:extLst>
          </p:nvPr>
        </p:nvGraphicFramePr>
        <p:xfrm>
          <a:off x="1219200" y="5062589"/>
          <a:ext cx="9610725" cy="10799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99259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3953396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2008195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19498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409427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</a:t>
                      </a:r>
                      <a:r>
                        <a:rPr lang="fr-FR" baseline="0" dirty="0" smtClean="0"/>
                        <a:t> de règlement (courant N+1)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1515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Provision</a:t>
                      </a:r>
                      <a:r>
                        <a:rPr lang="fr-FR" sz="1600" baseline="0" dirty="0" smtClean="0"/>
                        <a:t> pour perte de change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Montant provisionné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 7865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  Reprise sur provision</a:t>
                      </a:r>
                      <a:r>
                        <a:rPr lang="fr-FR" sz="1600" baseline="0" dirty="0" smtClean="0"/>
                        <a:t> financière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Montant provisionné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sp>
        <p:nvSpPr>
          <p:cNvPr id="5" name="Flèche droite rayée 4"/>
          <p:cNvSpPr/>
          <p:nvPr/>
        </p:nvSpPr>
        <p:spPr>
          <a:xfrm>
            <a:off x="910359" y="879046"/>
            <a:ext cx="10104581" cy="397163"/>
          </a:xfrm>
          <a:prstGeom prst="stripedRightArrow">
            <a:avLst>
              <a:gd name="adj1" fmla="val 50000"/>
              <a:gd name="adj2" fmla="val 2149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689676" y="888067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374981" y="878616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957126" y="321041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Règlement</a:t>
            </a:r>
          </a:p>
          <a:p>
            <a:pPr algn="ctr"/>
            <a:r>
              <a:rPr lang="fr-FR" dirty="0" smtClean="0"/>
              <a:t>(Courant N+1)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026399" y="1314745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(3)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9" idx="2"/>
            <a:endCxn id="11" idx="0"/>
          </p:cNvCxnSpPr>
          <p:nvPr/>
        </p:nvCxnSpPr>
        <p:spPr>
          <a:xfrm>
            <a:off x="9020463" y="1684077"/>
            <a:ext cx="11542" cy="328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760439" y="2012598"/>
            <a:ext cx="4543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Perte </a:t>
            </a:r>
            <a:r>
              <a:rPr lang="fr-FR" i="1" u="sng" dirty="0" smtClean="0"/>
              <a:t>effective</a:t>
            </a:r>
            <a:endParaRPr lang="fr-FR" i="1" u="sng" dirty="0"/>
          </a:p>
        </p:txBody>
      </p:sp>
      <p:cxnSp>
        <p:nvCxnSpPr>
          <p:cNvPr id="12" name="Connecteur droit avec flèche 11"/>
          <p:cNvCxnSpPr>
            <a:endCxn id="13" idx="0"/>
          </p:cNvCxnSpPr>
          <p:nvPr/>
        </p:nvCxnSpPr>
        <p:spPr>
          <a:xfrm flipH="1">
            <a:off x="7792171" y="2381930"/>
            <a:ext cx="1239836" cy="263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760438" y="2644962"/>
            <a:ext cx="2063465" cy="92333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Créance reçue est diminuée</a:t>
            </a:r>
          </a:p>
          <a:p>
            <a:pPr algn="ctr"/>
            <a:endParaRPr lang="fr-FR" dirty="0"/>
          </a:p>
        </p:txBody>
      </p:sp>
      <p:cxnSp>
        <p:nvCxnSpPr>
          <p:cNvPr id="14" name="Connecteur droit avec flèche 13"/>
          <p:cNvCxnSpPr>
            <a:endCxn id="15" idx="0"/>
          </p:cNvCxnSpPr>
          <p:nvPr/>
        </p:nvCxnSpPr>
        <p:spPr>
          <a:xfrm>
            <a:off x="9032005" y="2381930"/>
            <a:ext cx="1058144" cy="263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876726" y="2644962"/>
            <a:ext cx="2426846" cy="92333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Dette payée est augmentée</a:t>
            </a:r>
          </a:p>
          <a:p>
            <a:pPr algn="ctr"/>
            <a:endParaRPr lang="fr-FR" dirty="0" smtClean="0"/>
          </a:p>
        </p:txBody>
      </p:sp>
      <p:cxnSp>
        <p:nvCxnSpPr>
          <p:cNvPr id="16" name="Connecteur droit avec flèche 15"/>
          <p:cNvCxnSpPr>
            <a:endCxn id="17" idx="0"/>
          </p:cNvCxnSpPr>
          <p:nvPr/>
        </p:nvCxnSpPr>
        <p:spPr>
          <a:xfrm flipH="1">
            <a:off x="3315275" y="1499411"/>
            <a:ext cx="4711124" cy="513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043709" y="2012598"/>
            <a:ext cx="4543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Gain </a:t>
            </a:r>
            <a:r>
              <a:rPr lang="fr-FR" i="1" u="sng" dirty="0" smtClean="0"/>
              <a:t>effectif</a:t>
            </a:r>
            <a:endParaRPr lang="fr-FR" i="1" u="sng" dirty="0"/>
          </a:p>
        </p:txBody>
      </p:sp>
      <p:cxnSp>
        <p:nvCxnSpPr>
          <p:cNvPr id="18" name="Connecteur droit avec flèche 17"/>
          <p:cNvCxnSpPr>
            <a:stCxn id="17" idx="2"/>
            <a:endCxn id="19" idx="0"/>
          </p:cNvCxnSpPr>
          <p:nvPr/>
        </p:nvCxnSpPr>
        <p:spPr>
          <a:xfrm flipH="1">
            <a:off x="1143001" y="2381930"/>
            <a:ext cx="2172274" cy="26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" y="2647203"/>
            <a:ext cx="2286000" cy="92333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Créance payée est augmentée</a:t>
            </a:r>
          </a:p>
          <a:p>
            <a:pPr algn="ctr"/>
            <a:endParaRPr lang="fr-FR" dirty="0" smtClean="0"/>
          </a:p>
        </p:txBody>
      </p:sp>
      <p:cxnSp>
        <p:nvCxnSpPr>
          <p:cNvPr id="20" name="Connecteur droit avec flèche 19"/>
          <p:cNvCxnSpPr>
            <a:stCxn id="17" idx="2"/>
            <a:endCxn id="21" idx="0"/>
          </p:cNvCxnSpPr>
          <p:nvPr/>
        </p:nvCxnSpPr>
        <p:spPr>
          <a:xfrm>
            <a:off x="3315275" y="2381930"/>
            <a:ext cx="1189327" cy="26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422362" y="2647203"/>
            <a:ext cx="2164479" cy="923330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Dette payée est diminuée</a:t>
            </a:r>
          </a:p>
          <a:p>
            <a:pPr algn="ctr"/>
            <a:endParaRPr lang="fr-FR" dirty="0"/>
          </a:p>
        </p:txBody>
      </p:sp>
      <p:sp>
        <p:nvSpPr>
          <p:cNvPr id="26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50894" y="980729"/>
            <a:ext cx="8436118" cy="5763989"/>
          </a:xfrm>
        </p:spPr>
        <p:txBody>
          <a:bodyPr>
            <a:normAutofit/>
          </a:bodyPr>
          <a:lstStyle/>
          <a:p>
            <a:r>
              <a:rPr lang="fr-FR" sz="2000" dirty="0"/>
              <a:t>Suite de l’exemple 1 </a:t>
            </a:r>
          </a:p>
          <a:p>
            <a:pPr lvl="1"/>
            <a:r>
              <a:rPr lang="fr-FR" dirty="0"/>
              <a:t>Le client américain règle sa dette le 15/01/N+1, sachant que le cours du dollar US à cette date est le suivant </a:t>
            </a:r>
          </a:p>
          <a:p>
            <a:pPr lvl="2"/>
            <a:r>
              <a:rPr lang="fr-FR" dirty="0"/>
              <a:t>1 USD = 0,74 €  (cours mentionné sur facture : 0,70)</a:t>
            </a:r>
          </a:p>
          <a:p>
            <a:pPr lvl="1"/>
            <a:endParaRPr lang="fr-FR" sz="1800" dirty="0"/>
          </a:p>
          <a:p>
            <a:r>
              <a:rPr lang="fr-FR" sz="2000" dirty="0"/>
              <a:t>Suite de l’exemple 2  </a:t>
            </a:r>
          </a:p>
          <a:p>
            <a:pPr lvl="1"/>
            <a:r>
              <a:rPr lang="fr-FR" dirty="0"/>
              <a:t>Les fournisseurs </a:t>
            </a:r>
            <a:r>
              <a:rPr lang="fr-FR" dirty="0" err="1"/>
              <a:t>Attowo</a:t>
            </a:r>
            <a:r>
              <a:rPr lang="fr-FR" dirty="0"/>
              <a:t> &amp; John sont réglés le 31/01/N+1, sachant que les cours sont alors les suivants :</a:t>
            </a:r>
          </a:p>
          <a:p>
            <a:pPr lvl="2"/>
            <a:r>
              <a:rPr lang="fr-FR" dirty="0"/>
              <a:t>1 CAD = 0,69 € (cours mentionné sur facture : 0,72)</a:t>
            </a:r>
          </a:p>
          <a:p>
            <a:pPr lvl="2"/>
            <a:r>
              <a:rPr lang="fr-FR" dirty="0"/>
              <a:t>1 GBP = </a:t>
            </a:r>
            <a:r>
              <a:rPr lang="fr-FR" dirty="0" smtClean="0"/>
              <a:t>1,19 </a:t>
            </a:r>
            <a:r>
              <a:rPr lang="fr-FR" dirty="0"/>
              <a:t>€ (cours mentionné sur facture : 1,14)</a:t>
            </a:r>
          </a:p>
          <a:p>
            <a:pPr lvl="2"/>
            <a:endParaRPr lang="fr-FR" dirty="0"/>
          </a:p>
          <a:p>
            <a:r>
              <a:rPr lang="fr-FR" sz="2000" dirty="0"/>
              <a:t>Suite de l’exemple 3 </a:t>
            </a:r>
          </a:p>
          <a:p>
            <a:pPr lvl="1"/>
            <a:r>
              <a:rPr lang="fr-FR" dirty="0"/>
              <a:t>On rembourse l’emprunt le 01/07/N+1, sachant que le cours du franc suisse est alors le suivant </a:t>
            </a:r>
          </a:p>
          <a:p>
            <a:pPr lvl="2"/>
            <a:r>
              <a:rPr lang="fr-FR" dirty="0"/>
              <a:t>1 CHF = 0,78 € (cours à la souscription de l’emprunt : 0,75)</a:t>
            </a:r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1800" b="1" dirty="0" smtClean="0"/>
              <a:t>Exemple 1 : Règlement le </a:t>
            </a:r>
            <a:r>
              <a:rPr lang="fr-FR" dirty="0" smtClean="0"/>
              <a:t>15/01/N+1</a:t>
            </a:r>
            <a:r>
              <a:rPr lang="fr-FR" dirty="0"/>
              <a:t>, </a:t>
            </a:r>
            <a:r>
              <a:rPr lang="fr-FR" dirty="0" smtClean="0"/>
              <a:t>au cours de 1 </a:t>
            </a:r>
            <a:r>
              <a:rPr lang="fr-FR" dirty="0"/>
              <a:t>USD = 0,74 €</a:t>
            </a:r>
            <a:endParaRPr lang="fr-FR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30781"/>
              </p:ext>
            </p:extLst>
          </p:nvPr>
        </p:nvGraphicFramePr>
        <p:xfrm>
          <a:off x="1523206" y="3356992"/>
          <a:ext cx="8433900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7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15/01/N+1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99520"/>
              </p:ext>
            </p:extLst>
          </p:nvPr>
        </p:nvGraphicFramePr>
        <p:xfrm>
          <a:off x="1550533" y="5059175"/>
          <a:ext cx="8429205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15/01/N+1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55334"/>
              </p:ext>
            </p:extLst>
          </p:nvPr>
        </p:nvGraphicFramePr>
        <p:xfrm>
          <a:off x="339231" y="1123747"/>
          <a:ext cx="1053869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362036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Créance</a:t>
                      </a:r>
                    </a:p>
                    <a:p>
                      <a:r>
                        <a:rPr lang="fr-FR" dirty="0" smtClean="0"/>
                        <a:t>20 000 USD</a:t>
                      </a:r>
                      <a:r>
                        <a:rPr lang="fr-FR" baseline="0" dirty="0" smtClean="0"/>
                        <a:t> = 14 000 €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20 000 USD =&gt; 13 600 €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strike="sngStrike" baseline="0" dirty="0" smtClean="0"/>
                        <a:t>↘ Créance (perte)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Þ"/>
                      </a:pPr>
                      <a:r>
                        <a:rPr lang="fr-FR" dirty="0" smtClean="0"/>
                        <a:t>Provision (400)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9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4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800" b="1" dirty="0"/>
              <a:t>Correction exemple 2 </a:t>
            </a:r>
          </a:p>
          <a:p>
            <a:pPr lvl="1"/>
            <a:r>
              <a:rPr lang="fr-FR" dirty="0" smtClean="0"/>
              <a:t>Règlement au fournisseur </a:t>
            </a:r>
            <a:r>
              <a:rPr lang="fr-FR" dirty="0" err="1"/>
              <a:t>Attowo</a:t>
            </a:r>
            <a:r>
              <a:rPr lang="fr-FR" dirty="0"/>
              <a:t> </a:t>
            </a:r>
            <a:r>
              <a:rPr lang="fr-FR" dirty="0" smtClean="0"/>
              <a:t>le 31/01/N+1 ; taux : 1 </a:t>
            </a:r>
            <a:r>
              <a:rPr lang="fr-FR" dirty="0"/>
              <a:t>CAD </a:t>
            </a:r>
            <a:r>
              <a:rPr lang="fr-FR"/>
              <a:t>= </a:t>
            </a:r>
            <a:r>
              <a:rPr lang="fr-FR" smtClean="0"/>
              <a:t>0,67 </a:t>
            </a:r>
            <a:r>
              <a:rPr lang="fr-FR" dirty="0"/>
              <a:t>€</a:t>
            </a:r>
          </a:p>
          <a:p>
            <a:pPr lvl="2"/>
            <a:r>
              <a:rPr lang="fr-FR" dirty="0"/>
              <a:t>1 GBP = 1,18 €</a:t>
            </a:r>
          </a:p>
          <a:p>
            <a:endParaRPr lang="fr-FR" sz="800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233555"/>
              </p:ext>
            </p:extLst>
          </p:nvPr>
        </p:nvGraphicFramePr>
        <p:xfrm>
          <a:off x="1548314" y="4005064"/>
          <a:ext cx="8474331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3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32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31/01/N+1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70358"/>
              </p:ext>
            </p:extLst>
          </p:nvPr>
        </p:nvGraphicFramePr>
        <p:xfrm>
          <a:off x="497028" y="1960562"/>
          <a:ext cx="10538692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362036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2.1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</a:t>
                      </a:r>
                    </a:p>
                    <a:p>
                      <a:r>
                        <a:rPr lang="fr-FR" dirty="0" smtClean="0"/>
                        <a:t>12 000 CAD</a:t>
                      </a:r>
                      <a:r>
                        <a:rPr lang="fr-FR" baseline="0" dirty="0" smtClean="0"/>
                        <a:t> = 8 640 €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12 000 CAD = 8 280 €</a:t>
                      </a:r>
                    </a:p>
                    <a:p>
                      <a:r>
                        <a:rPr lang="fr-FR" strike="sngStrike" dirty="0" smtClean="0"/>
                        <a:t>=&gt; ↘ dette =&gt;</a:t>
                      </a:r>
                      <a:r>
                        <a:rPr lang="fr-FR" strike="sngStrike" baseline="0" dirty="0" smtClean="0"/>
                        <a:t> Gain latent</a:t>
                      </a:r>
                      <a:endParaRPr lang="fr-FR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9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1800" b="1" dirty="0"/>
              <a:t>Correction exemple 2 </a:t>
            </a:r>
            <a:r>
              <a:rPr lang="fr-FR" sz="1800" b="1" dirty="0" smtClean="0"/>
              <a:t>: </a:t>
            </a:r>
            <a:r>
              <a:rPr lang="fr-FR" sz="1800" dirty="0" smtClean="0"/>
              <a:t>Règlement </a:t>
            </a:r>
            <a:r>
              <a:rPr lang="fr-FR" sz="1800" dirty="0"/>
              <a:t>au fournisseur </a:t>
            </a:r>
            <a:r>
              <a:rPr lang="fr-FR" sz="1800" dirty="0" err="1"/>
              <a:t>Attowo</a:t>
            </a:r>
            <a:r>
              <a:rPr lang="fr-FR" sz="1800" dirty="0"/>
              <a:t> le 31/01/N+1 ; taux : 1 CAD = </a:t>
            </a:r>
            <a:r>
              <a:rPr lang="fr-FR" sz="1800" dirty="0" smtClean="0"/>
              <a:t>1,19 </a:t>
            </a:r>
            <a:r>
              <a:rPr lang="fr-FR" sz="1800" dirty="0"/>
              <a:t>€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668585"/>
              </p:ext>
            </p:extLst>
          </p:nvPr>
        </p:nvGraphicFramePr>
        <p:xfrm>
          <a:off x="1548314" y="3240539"/>
          <a:ext cx="8425695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31/01/N+1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40112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656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512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Fournisseur UE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Perte</a:t>
                      </a:r>
                      <a:r>
                        <a:rPr lang="fr-FR" sz="1600" baseline="0" dirty="0">
                          <a:effectLst/>
                        </a:rPr>
                        <a:t> de change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Banque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(15 500 (1,19 – 1,14) = 775 - 15 500 * 1,19 = 18 445)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17 670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     775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18 445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99825"/>
              </p:ext>
            </p:extLst>
          </p:nvPr>
        </p:nvGraphicFramePr>
        <p:xfrm>
          <a:off x="1548314" y="4980171"/>
          <a:ext cx="8425695" cy="105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7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31/01/N+1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1515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7865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Provision pour perte de change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Reprise sur provision</a:t>
                      </a:r>
                      <a:r>
                        <a:rPr lang="fr-FR" sz="1600" baseline="0" dirty="0">
                          <a:effectLst/>
                        </a:rPr>
                        <a:t> financière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Annulation provision constituée fin N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620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08058"/>
              </p:ext>
            </p:extLst>
          </p:nvPr>
        </p:nvGraphicFramePr>
        <p:xfrm>
          <a:off x="339231" y="1262829"/>
          <a:ext cx="1053869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362036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2.2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</a:t>
                      </a:r>
                    </a:p>
                    <a:p>
                      <a:r>
                        <a:rPr lang="fr-FR" baseline="0" dirty="0" smtClean="0"/>
                        <a:t>15 500 GBP = 17 670 €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 smtClean="0"/>
                        <a:t>15 500GBP = 18 290 €</a:t>
                      </a:r>
                    </a:p>
                    <a:p>
                      <a:r>
                        <a:rPr lang="fr-FR" strike="sngStrike" dirty="0" smtClean="0"/>
                        <a:t>=&gt; ↗ dette =&gt;</a:t>
                      </a:r>
                      <a:r>
                        <a:rPr lang="fr-FR" strike="sngStrike" baseline="0" dirty="0" smtClean="0"/>
                        <a:t> perte latente</a:t>
                      </a:r>
                    </a:p>
                    <a:p>
                      <a:r>
                        <a:rPr lang="fr-FR" baseline="0" dirty="0" smtClean="0"/>
                        <a:t>=&gt; Provision (620)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15 500 GDP = 18 445 €</a:t>
                      </a:r>
                    </a:p>
                    <a:p>
                      <a:r>
                        <a:rPr lang="fr-FR" dirty="0" smtClean="0"/>
                        <a:t>↗ Dette = perte</a:t>
                      </a:r>
                      <a:r>
                        <a:rPr lang="fr-FR" baseline="0" dirty="0" smtClean="0"/>
                        <a:t> de change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=&gt; Reprise (620)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9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50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8200" y="1339274"/>
            <a:ext cx="10515600" cy="53570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fr-FR" sz="2600" b="1" dirty="0" smtClean="0"/>
              <a:t>Principe</a:t>
            </a:r>
            <a:r>
              <a:rPr lang="fr-FR" dirty="0" smtClean="0"/>
              <a:t> : </a:t>
            </a:r>
            <a:r>
              <a:rPr lang="fr-FR" sz="2400" dirty="0" smtClean="0"/>
              <a:t>En cas de vente/achat hors zone euros, les différences de change peuvent générer une augmentation/baisse des créances/dettes.</a:t>
            </a:r>
          </a:p>
          <a:p>
            <a:pPr marL="0" indent="0" algn="just">
              <a:buFont typeface="Arial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itchFamily="34" charset="0"/>
              <a:buNone/>
            </a:pPr>
            <a:r>
              <a:rPr lang="fr-FR" sz="2600" b="1" dirty="0" smtClean="0"/>
              <a:t>Schématisation du phénomène </a:t>
            </a:r>
            <a:r>
              <a:rPr lang="fr-FR" sz="2400" dirty="0" smtClean="0"/>
              <a:t>:</a:t>
            </a:r>
          </a:p>
          <a:p>
            <a:pPr marL="0" indent="0" algn="just">
              <a:buFont typeface="Arial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itchFamily="34" charset="0"/>
              <a:buNone/>
            </a:pPr>
            <a:endParaRPr lang="fr-FR" sz="2400" dirty="0" smtClean="0"/>
          </a:p>
          <a:p>
            <a:pPr marL="0" indent="0" algn="just">
              <a:buFont typeface="Arial" pitchFamily="34" charset="0"/>
              <a:buNone/>
            </a:pPr>
            <a:r>
              <a:rPr lang="fr-FR" sz="2400" b="1" dirty="0" smtClean="0"/>
              <a:t>Conversion</a:t>
            </a:r>
            <a:r>
              <a:rPr lang="fr-FR" sz="2400" dirty="0" smtClean="0"/>
              <a:t> : </a:t>
            </a:r>
          </a:p>
          <a:p>
            <a:pPr marL="0" indent="0" algn="just">
              <a:buFont typeface="Arial" pitchFamily="34" charset="0"/>
              <a:buNone/>
            </a:pPr>
            <a:r>
              <a:rPr lang="fr-FR" sz="2400" dirty="0" smtClean="0"/>
              <a:t>	</a:t>
            </a:r>
            <a:r>
              <a:rPr lang="fr-FR" sz="2000" dirty="0" smtClean="0"/>
              <a:t>Facture 20.000 USD ; taux de change : 1€ </a:t>
            </a:r>
            <a:r>
              <a:rPr lang="fr-FR" sz="2000" dirty="0" smtClean="0">
                <a:sym typeface="Wingdings" panose="05000000000000000000" pitchFamily="2" charset="2"/>
              </a:rPr>
              <a:t> 1,12 USD  20.000 USD </a:t>
            </a:r>
            <a:r>
              <a:rPr lang="fr-FR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/</a:t>
            </a: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dirty="0" smtClean="0">
                <a:sym typeface="Wingdings" panose="05000000000000000000" pitchFamily="2" charset="2"/>
              </a:rPr>
              <a:t>1,2 = 17 857 €</a:t>
            </a:r>
          </a:p>
          <a:p>
            <a:pPr marL="0" indent="0" algn="just">
              <a:buFont typeface="Arial" pitchFamily="34" charset="0"/>
              <a:buNone/>
            </a:pPr>
            <a:r>
              <a:rPr lang="fr-FR" sz="2000" dirty="0" smtClean="0">
                <a:sym typeface="Wingdings" panose="05000000000000000000" pitchFamily="2" charset="2"/>
              </a:rPr>
              <a:t>	Facture 20.000 USD ; Taux de change : </a:t>
            </a:r>
            <a:r>
              <a:rPr lang="fr-FR" sz="2000" dirty="0">
                <a:sym typeface="Wingdings" panose="05000000000000000000" pitchFamily="2" charset="2"/>
              </a:rPr>
              <a:t>1</a:t>
            </a:r>
            <a:r>
              <a:rPr lang="fr-FR" sz="2000" dirty="0" smtClean="0">
                <a:sym typeface="Wingdings" panose="05000000000000000000" pitchFamily="2" charset="2"/>
              </a:rPr>
              <a:t> USD  O,7 €  20.000 USD  </a:t>
            </a:r>
            <a:r>
              <a:rPr lang="fr-FR" sz="2000" dirty="0">
                <a:solidFill>
                  <a:srgbClr val="FF0000"/>
                </a:solidFill>
                <a:sym typeface="Wingdings" panose="05000000000000000000" pitchFamily="2" charset="2"/>
              </a:rPr>
              <a:t>*</a:t>
            </a:r>
            <a:r>
              <a:rPr lang="fr-FR" sz="2000" dirty="0" smtClean="0">
                <a:sym typeface="Wingdings" panose="05000000000000000000" pitchFamily="2" charset="2"/>
              </a:rPr>
              <a:t> 0,7 = 14 000 €</a:t>
            </a:r>
          </a:p>
          <a:p>
            <a:pPr marL="0" indent="0" algn="just">
              <a:buFont typeface="Arial" pitchFamily="34" charset="0"/>
              <a:buNone/>
            </a:pPr>
            <a:r>
              <a:rPr lang="fr-FR" sz="2000">
                <a:sym typeface="Wingdings" panose="05000000000000000000" pitchFamily="2" charset="2"/>
              </a:rPr>
              <a:t>	</a:t>
            </a:r>
            <a:r>
              <a:rPr lang="fr-FR" sz="2000" smtClean="0">
                <a:sym typeface="Wingdings" panose="05000000000000000000" pitchFamily="2" charset="2"/>
              </a:rPr>
              <a:t>Produit </a:t>
            </a:r>
            <a:r>
              <a:rPr lang="fr-FR" sz="2000" dirty="0" smtClean="0">
                <a:sym typeface="Wingdings" panose="05000000000000000000" pitchFamily="2" charset="2"/>
              </a:rPr>
              <a:t>en croix. </a:t>
            </a:r>
          </a:p>
          <a:p>
            <a:pPr marL="0" indent="0" algn="just">
              <a:buFont typeface="Arial" pitchFamily="34" charset="0"/>
              <a:buNone/>
            </a:pPr>
            <a:r>
              <a:rPr lang="fr-FR" sz="2000" dirty="0" smtClean="0">
                <a:sym typeface="Wingdings" panose="05000000000000000000" pitchFamily="2" charset="2"/>
              </a:rPr>
              <a:t>	Facture 20.000  € =&gt; Pas de problème de change : tu recevras toujours 20 000 €. </a:t>
            </a:r>
            <a:endParaRPr lang="fr-FR" sz="2000" dirty="0" smtClean="0"/>
          </a:p>
          <a:p>
            <a:pPr marL="0" indent="0" algn="just">
              <a:buFont typeface="Arial" pitchFamily="34" charset="0"/>
              <a:buNone/>
            </a:pPr>
            <a:endParaRPr lang="fr-FR" sz="2400" dirty="0"/>
          </a:p>
        </p:txBody>
      </p:sp>
      <p:sp>
        <p:nvSpPr>
          <p:cNvPr id="5" name="Flèche droite rayée 4"/>
          <p:cNvSpPr/>
          <p:nvPr/>
        </p:nvSpPr>
        <p:spPr>
          <a:xfrm>
            <a:off x="1043709" y="3546769"/>
            <a:ext cx="10104581" cy="397163"/>
          </a:xfrm>
          <a:prstGeom prst="stripedRightArrow">
            <a:avLst>
              <a:gd name="adj1" fmla="val 50000"/>
              <a:gd name="adj2" fmla="val 2149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1823026" y="3555790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38199" y="2937169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Facturation (décembre N)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07472" y="3930873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(1)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5508331" y="3546339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523504" y="2927718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Etat à la clôture (31/12/N)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592777" y="3921422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(2)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9075303" y="3607385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090476" y="2988764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Règlement</a:t>
            </a:r>
          </a:p>
          <a:p>
            <a:pPr algn="ctr"/>
            <a:r>
              <a:rPr lang="fr-FR" dirty="0" smtClean="0"/>
              <a:t>(Courant N+1)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159749" y="3982468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de change (3)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838199" y="138136"/>
            <a:ext cx="9144000" cy="11028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Chapitre 2 opération en devises</a:t>
            </a:r>
          </a:p>
          <a:p>
            <a:r>
              <a:rPr lang="fr-FR" sz="2000" dirty="0" smtClean="0">
                <a:solidFill>
                  <a:srgbClr val="C00000"/>
                </a:solidFill>
              </a:rPr>
              <a:t>1. Définition </a:t>
            </a:r>
            <a:r>
              <a:rPr lang="fr-FR" sz="2000" dirty="0">
                <a:solidFill>
                  <a:srgbClr val="C00000"/>
                </a:solidFill>
              </a:rPr>
              <a:t>et principe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1800" b="1" dirty="0"/>
              <a:t>Correction exemple 3 </a:t>
            </a:r>
            <a:r>
              <a:rPr lang="fr-FR" sz="1800" b="1" dirty="0" smtClean="0"/>
              <a:t>: </a:t>
            </a:r>
            <a:r>
              <a:rPr lang="fr-FR" sz="1800" dirty="0" smtClean="0"/>
              <a:t>Cours </a:t>
            </a:r>
            <a:r>
              <a:rPr lang="fr-FR" sz="1800" dirty="0"/>
              <a:t>au jour du remboursement : 1 CHF = 0,78</a:t>
            </a:r>
            <a:r>
              <a:rPr lang="fr-FR" sz="1800" dirty="0" smtClean="0"/>
              <a:t>€</a:t>
            </a:r>
            <a:endParaRPr lang="fr-FR" sz="1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00799"/>
              </p:ext>
            </p:extLst>
          </p:nvPr>
        </p:nvGraphicFramePr>
        <p:xfrm>
          <a:off x="1548312" y="3340214"/>
          <a:ext cx="836411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01/07/N+1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666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512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Emprunt auprès des établissements de crédit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Perte de change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Banque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(</a:t>
                      </a:r>
                      <a:r>
                        <a:rPr lang="fr-FR" sz="1600" i="1" dirty="0">
                          <a:effectLst/>
                        </a:rPr>
                        <a:t>20 000 * (0,78 – 0,75) = 600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15 000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    600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15 600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287652"/>
              </p:ext>
            </p:extLst>
          </p:nvPr>
        </p:nvGraphicFramePr>
        <p:xfrm>
          <a:off x="1541802" y="5004287"/>
          <a:ext cx="8370622" cy="1535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0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2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5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01/07/N+1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6611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512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Intérêts</a:t>
                      </a:r>
                      <a:r>
                        <a:rPr lang="fr-FR" sz="1600" baseline="0" dirty="0">
                          <a:effectLst/>
                        </a:rPr>
                        <a:t> des emprunts et des dettes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Banque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</a:rPr>
                        <a:t>(</a:t>
                      </a:r>
                      <a:r>
                        <a:rPr lang="fr-FR" sz="1600" i="1" baseline="0" dirty="0">
                          <a:effectLst/>
                        </a:rPr>
                        <a:t>En CHF : 20 000 * 6% = 1200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i="1" baseline="0" dirty="0">
                          <a:effectLst/>
                        </a:rPr>
                        <a:t>En euros : 1200 * 0,78 = 936)</a:t>
                      </a: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936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936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0" y="32104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dirty="0" smtClean="0"/>
              <a:t>Chapitre 2  Les opérations en devises </a:t>
            </a:r>
            <a:br>
              <a:rPr lang="fr-FR" dirty="0" smtClean="0"/>
            </a:br>
            <a:r>
              <a:rPr lang="fr-FR" sz="18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4</a:t>
            </a:r>
            <a: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règlement </a:t>
            </a:r>
            <a:br>
              <a:rPr lang="fr-FR" sz="18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72830"/>
              </p:ext>
            </p:extLst>
          </p:nvPr>
        </p:nvGraphicFramePr>
        <p:xfrm>
          <a:off x="188949" y="1749521"/>
          <a:ext cx="10538692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362036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</a:t>
                      </a:r>
                    </a:p>
                    <a:p>
                      <a:r>
                        <a:rPr lang="fr-FR" dirty="0" smtClean="0"/>
                        <a:t>20 000</a:t>
                      </a:r>
                      <a:r>
                        <a:rPr lang="fr-FR" baseline="0" dirty="0" smtClean="0"/>
                        <a:t> CHF = 15 000 €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 : 20 000 CHF = 14 400 €</a:t>
                      </a:r>
                    </a:p>
                    <a:p>
                      <a:r>
                        <a:rPr lang="fr-FR" dirty="0" smtClean="0"/>
                        <a:t>=&gt; ↘ Dette : gain latent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 : 20 000 CHF = 15 600</a:t>
                      </a:r>
                    </a:p>
                    <a:p>
                      <a:r>
                        <a:rPr lang="fr-FR" dirty="0" smtClean="0"/>
                        <a:t>=&gt; ↗Dette = perte latente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3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14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677413" y="5589240"/>
            <a:ext cx="8648675" cy="792088"/>
          </a:xfrm>
          <a:ln>
            <a:solidFill>
              <a:srgbClr val="FF0000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fr-FR" dirty="0" smtClean="0"/>
              <a:t>=&gt; Si perte latente au 31/12 : Ecriture de provision</a:t>
            </a:r>
          </a:p>
          <a:p>
            <a:pPr marL="114300" indent="0" algn="ctr">
              <a:buNone/>
            </a:pPr>
            <a:r>
              <a:rPr lang="fr-FR" dirty="0" smtClean="0"/>
              <a:t>=&gt; Si provision au 31/12 : reprise à date de règlement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703512" y="3213829"/>
            <a:ext cx="87849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3215680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5231904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303912" y="321382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9120336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315580" y="1709572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1"/>
                </a:solidFill>
              </a:rPr>
              <a:t>Facturation (N)</a:t>
            </a:r>
            <a:endParaRPr lang="fr-FR" sz="1600" b="1" dirty="0">
              <a:solidFill>
                <a:schemeClr val="accent1"/>
              </a:solidFill>
            </a:endParaRPr>
          </a:p>
          <a:p>
            <a:pPr algn="ctr"/>
            <a:r>
              <a:rPr lang="fr-FR" sz="1600" dirty="0"/>
              <a:t>411 ou 401 convertie au cours du jour de facturation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303799" y="1716667"/>
            <a:ext cx="2000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Fin </a:t>
            </a:r>
            <a:r>
              <a:rPr lang="fr-FR" sz="1600" b="1" dirty="0" smtClean="0">
                <a:solidFill>
                  <a:schemeClr val="accent1"/>
                </a:solidFill>
              </a:rPr>
              <a:t>exercice (n)</a:t>
            </a:r>
            <a:endParaRPr lang="fr-FR" sz="1600" b="1" dirty="0">
              <a:solidFill>
                <a:schemeClr val="accent1"/>
              </a:solidFill>
            </a:endParaRPr>
          </a:p>
          <a:p>
            <a:pPr algn="ctr"/>
            <a:r>
              <a:rPr lang="fr-FR" sz="1600" dirty="0"/>
              <a:t>411 ou 401 convertie au cours du 31/12</a:t>
            </a:r>
          </a:p>
          <a:p>
            <a:pPr algn="ctr"/>
            <a:r>
              <a:rPr lang="fr-FR" sz="1600" dirty="0"/>
              <a:t>Apparition 476 ou 477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403811" y="3439090"/>
            <a:ext cx="2177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Début exercice </a:t>
            </a:r>
            <a:r>
              <a:rPr lang="fr-FR" sz="1600" b="1" dirty="0" smtClean="0">
                <a:solidFill>
                  <a:schemeClr val="accent1"/>
                </a:solidFill>
              </a:rPr>
              <a:t>N+1</a:t>
            </a:r>
            <a:endParaRPr lang="fr-FR" sz="1600" b="1" dirty="0">
              <a:solidFill>
                <a:schemeClr val="accent1"/>
              </a:solidFill>
            </a:endParaRPr>
          </a:p>
          <a:p>
            <a:pPr algn="ctr"/>
            <a:r>
              <a:rPr lang="fr-FR" sz="1600" dirty="0"/>
              <a:t>Contre-passation</a:t>
            </a:r>
          </a:p>
          <a:p>
            <a:pPr algn="ctr"/>
            <a:r>
              <a:rPr lang="fr-FR" sz="1600" dirty="0"/>
              <a:t>411 &amp; 401 ramenées à leur montant de facturation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220236" y="1340239"/>
            <a:ext cx="180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1"/>
                </a:solidFill>
              </a:rPr>
              <a:t>Règlement (n+1</a:t>
            </a:r>
            <a:endParaRPr lang="fr-FR" sz="1600" b="1" dirty="0">
              <a:solidFill>
                <a:schemeClr val="accent1"/>
              </a:solidFill>
            </a:endParaRPr>
          </a:p>
          <a:p>
            <a:pPr algn="ctr"/>
            <a:r>
              <a:rPr lang="fr-FR" sz="1600" dirty="0"/>
              <a:t>411 ou 401 convertie au cours du jour de règlement</a:t>
            </a:r>
          </a:p>
          <a:p>
            <a:pPr algn="ctr"/>
            <a:r>
              <a:rPr lang="fr-FR" sz="1600" dirty="0"/>
              <a:t>Apparition du 666 ou 766 </a:t>
            </a:r>
          </a:p>
        </p:txBody>
      </p:sp>
      <p:sp>
        <p:nvSpPr>
          <p:cNvPr id="19" name="Titre 4"/>
          <p:cNvSpPr>
            <a:spLocks noGrp="1"/>
          </p:cNvSpPr>
          <p:nvPr>
            <p:ph type="title"/>
          </p:nvPr>
        </p:nvSpPr>
        <p:spPr>
          <a:xfrm>
            <a:off x="1548314" y="-21453"/>
            <a:ext cx="8364111" cy="1136432"/>
          </a:xfrm>
        </p:spPr>
        <p:txBody>
          <a:bodyPr/>
          <a:lstStyle/>
          <a:p>
            <a:r>
              <a:rPr lang="fr-FR" dirty="0"/>
              <a:t>Chapitre 2  Les opérations en devises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Synthèse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48314" y="1124744"/>
            <a:ext cx="8364111" cy="3384376"/>
          </a:xfrm>
        </p:spPr>
        <p:txBody>
          <a:bodyPr>
            <a:normAutofit fontScale="92500" lnSpcReduction="10000"/>
          </a:bodyPr>
          <a:lstStyle/>
          <a:p>
            <a:r>
              <a:rPr lang="fr-FR" sz="1800" dirty="0"/>
              <a:t>Au cours du dernier trimestre N, l’entreprise </a:t>
            </a:r>
            <a:r>
              <a:rPr lang="fr-FR" sz="1800" dirty="0" err="1"/>
              <a:t>Faudas</a:t>
            </a:r>
            <a:r>
              <a:rPr lang="fr-FR" sz="1800" dirty="0"/>
              <a:t> a reçu et enregistré les deux factures suivantes adressées par des fournisseurs étrangers </a:t>
            </a:r>
          </a:p>
          <a:p>
            <a:endParaRPr lang="fr-FR" sz="900" dirty="0"/>
          </a:p>
          <a:p>
            <a:pPr lvl="1"/>
            <a:r>
              <a:rPr lang="fr-FR" sz="1800" dirty="0"/>
              <a:t>Fournisseur Viborg à Copenhague (Danemark) </a:t>
            </a:r>
          </a:p>
          <a:p>
            <a:pPr lvl="2"/>
            <a:r>
              <a:rPr lang="fr-FR" sz="1600" dirty="0"/>
              <a:t>Date 02/10/N, marchandises : 10 000 couronnes danoises (DKK)</a:t>
            </a:r>
          </a:p>
          <a:p>
            <a:pPr lvl="2"/>
            <a:endParaRPr lang="fr-FR" sz="900" dirty="0"/>
          </a:p>
          <a:p>
            <a:pPr lvl="1"/>
            <a:r>
              <a:rPr lang="fr-FR" sz="1800" dirty="0"/>
              <a:t>Fournisseur Connors à San Diego (Californie, Etats-Unis) </a:t>
            </a:r>
          </a:p>
          <a:p>
            <a:pPr lvl="2"/>
            <a:r>
              <a:rPr lang="fr-FR" sz="1600" dirty="0"/>
              <a:t>Date 15/11/N, marchandises : 20 000 dollars américains (USD)</a:t>
            </a:r>
          </a:p>
          <a:p>
            <a:pPr lvl="2"/>
            <a:endParaRPr lang="fr-FR" sz="800" dirty="0"/>
          </a:p>
          <a:p>
            <a:r>
              <a:rPr lang="fr-FR" sz="1800" dirty="0"/>
              <a:t>Ces deux factures ont été réglées </a:t>
            </a:r>
          </a:p>
          <a:p>
            <a:pPr lvl="1"/>
            <a:r>
              <a:rPr lang="fr-FR" sz="1800" dirty="0"/>
              <a:t>Au fournisseur danois le 25/01/N+1</a:t>
            </a:r>
          </a:p>
          <a:p>
            <a:pPr lvl="1"/>
            <a:r>
              <a:rPr lang="fr-FR" sz="1800" dirty="0"/>
              <a:t>Au fournisseur américain la 27/02/N+1</a:t>
            </a:r>
          </a:p>
          <a:p>
            <a:pPr lvl="1"/>
            <a:endParaRPr lang="fr-FR" sz="900" dirty="0"/>
          </a:p>
          <a:p>
            <a:r>
              <a:rPr lang="fr-FR" sz="1800" dirty="0"/>
              <a:t>On connaît les cours suivants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08508"/>
              </p:ext>
            </p:extLst>
          </p:nvPr>
        </p:nvGraphicFramePr>
        <p:xfrm>
          <a:off x="1548313" y="4653136"/>
          <a:ext cx="8508128" cy="14779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27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43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Couronne danoise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US dollar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02/10/N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 DKK = 0,13€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15/11/N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 USD = 1,10€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31/12/N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 DKK = 0,18€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31/12/N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 USD = 1,04€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25/01/N+1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 DKK = 0,10€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27/02/N+1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 USD = 1,12€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itre 4"/>
          <p:cNvSpPr>
            <a:spLocks noGrp="1"/>
          </p:cNvSpPr>
          <p:nvPr>
            <p:ph type="title"/>
          </p:nvPr>
        </p:nvSpPr>
        <p:spPr>
          <a:xfrm>
            <a:off x="1548314" y="-21453"/>
            <a:ext cx="7621323" cy="1002181"/>
          </a:xfrm>
        </p:spPr>
        <p:txBody>
          <a:bodyPr/>
          <a:lstStyle/>
          <a:p>
            <a:r>
              <a:rPr lang="fr-FR" dirty="0"/>
              <a:t>Chapitre 2  Les opérations en devises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Application 1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932330" y="719666"/>
          <a:ext cx="9227670" cy="31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890">
                  <a:extLst>
                    <a:ext uri="{9D8B030D-6E8A-4147-A177-3AD203B41FA5}">
                      <a16:colId xmlns:a16="http://schemas.microsoft.com/office/drawing/2014/main" val="1816489226"/>
                    </a:ext>
                  </a:extLst>
                </a:gridCol>
                <a:gridCol w="3136651">
                  <a:extLst>
                    <a:ext uri="{9D8B030D-6E8A-4147-A177-3AD203B41FA5}">
                      <a16:colId xmlns:a16="http://schemas.microsoft.com/office/drawing/2014/main" val="4041665592"/>
                    </a:ext>
                  </a:extLst>
                </a:gridCol>
                <a:gridCol w="3015129">
                  <a:extLst>
                    <a:ext uri="{9D8B030D-6E8A-4147-A177-3AD203B41FA5}">
                      <a16:colId xmlns:a16="http://schemas.microsoft.com/office/drawing/2014/main" val="1825215334"/>
                    </a:ext>
                  </a:extLst>
                </a:gridCol>
              </a:tblGrid>
              <a:tr h="2574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facturation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93001"/>
                  </a:ext>
                </a:extLst>
              </a:tr>
              <a:tr h="13767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963994"/>
                  </a:ext>
                </a:extLst>
              </a:tr>
              <a:tr h="13767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209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31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37411" y="1124744"/>
          <a:ext cx="8461224" cy="395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5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1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1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02/10/N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15/11/N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31/12/N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31/12/N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31/12/N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537411" y="5080944"/>
          <a:ext cx="8461224" cy="776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5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1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1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2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re 4"/>
          <p:cNvSpPr txBox="1">
            <a:spLocks/>
          </p:cNvSpPr>
          <p:nvPr/>
        </p:nvSpPr>
        <p:spPr>
          <a:xfrm>
            <a:off x="1775520" y="121024"/>
            <a:ext cx="8208911" cy="8597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Chapitre 2  Les opérations en devises</a:t>
            </a:r>
            <a:br>
              <a:rPr lang="fr-FR" sz="2400" dirty="0"/>
            </a:br>
            <a:r>
              <a:rPr lang="fr-FR" sz="2400" dirty="0">
                <a:solidFill>
                  <a:srgbClr val="C00000"/>
                </a:solidFill>
              </a:rPr>
              <a:t>Application 1 - Corrigé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561578" y="1222652"/>
          <a:ext cx="8422857" cy="4321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01/01/N+1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01/01/N+1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25/01/N+1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25/01/N+1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baseline="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07/02/N+1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78684" y="5517232"/>
          <a:ext cx="8405751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5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6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re 4"/>
          <p:cNvSpPr txBox="1">
            <a:spLocks/>
          </p:cNvSpPr>
          <p:nvPr/>
        </p:nvSpPr>
        <p:spPr>
          <a:xfrm>
            <a:off x="1775520" y="188641"/>
            <a:ext cx="7394116" cy="786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Chapitre 2  Les opérations en devises</a:t>
            </a:r>
            <a:br>
              <a:rPr lang="fr-FR" sz="2400" dirty="0"/>
            </a:br>
            <a:r>
              <a:rPr lang="fr-FR" sz="2400" dirty="0">
                <a:solidFill>
                  <a:srgbClr val="C00000"/>
                </a:solidFill>
              </a:rPr>
              <a:t>Application 1 - Corrigé</a:t>
            </a:r>
          </a:p>
        </p:txBody>
      </p:sp>
    </p:spTree>
    <p:extLst>
      <p:ext uri="{BB962C8B-B14F-4D97-AF65-F5344CB8AC3E}">
        <p14:creationId xmlns:p14="http://schemas.microsoft.com/office/powerpoint/2010/main" val="31988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1523206" y="6324601"/>
            <a:ext cx="611188" cy="441325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re 4"/>
          <p:cNvSpPr>
            <a:spLocks noGrp="1"/>
          </p:cNvSpPr>
          <p:nvPr>
            <p:ph type="title"/>
          </p:nvPr>
        </p:nvSpPr>
        <p:spPr>
          <a:xfrm>
            <a:off x="1775520" y="332657"/>
            <a:ext cx="7394116" cy="930173"/>
          </a:xfrm>
        </p:spPr>
        <p:txBody>
          <a:bodyPr/>
          <a:lstStyle/>
          <a:p>
            <a:r>
              <a:rPr lang="fr-FR" dirty="0"/>
              <a:t>Chapitre 2  Les opérations en devises</a:t>
            </a:r>
            <a:br>
              <a:rPr lang="fr-FR" dirty="0"/>
            </a:br>
            <a:r>
              <a:rPr lang="fr-FR" dirty="0">
                <a:solidFill>
                  <a:srgbClr val="C00000"/>
                </a:solidFill>
              </a:rPr>
              <a:t>Application 2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-64655" y="1484785"/>
            <a:ext cx="11480800" cy="4827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71500" indent="-4572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SzPct val="180000"/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2E1450"/>
              </a:buClr>
              <a:buSzPct val="12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2E145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/>
              <a:t>Le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octobre N, notre filiale Caylus nous fait prêt de 250 000 couronnes suédoises. </a:t>
            </a:r>
          </a:p>
          <a:p>
            <a:endParaRPr lang="fr-FR" sz="800" dirty="0" smtClean="0"/>
          </a:p>
          <a:p>
            <a:r>
              <a:rPr lang="fr-FR" sz="1800" dirty="0" smtClean="0"/>
              <a:t>Cet emprunt est remboursable le 01/10/N+1, taux 10 %. Le remboursement complet se fera en 1 fois le 01/10/N+1.</a:t>
            </a:r>
          </a:p>
          <a:p>
            <a:endParaRPr lang="fr-FR" sz="800" dirty="0" smtClean="0"/>
          </a:p>
          <a:p>
            <a:r>
              <a:rPr lang="fr-FR" sz="1800" dirty="0" smtClean="0"/>
              <a:t>On connait les cours suivants de la couronne suédoise (SEK) </a:t>
            </a:r>
          </a:p>
          <a:p>
            <a:pPr lvl="1"/>
            <a:r>
              <a:rPr lang="fr-FR" sz="1800" dirty="0" smtClean="0"/>
              <a:t>au 01/10/N : 1 SEK = 0,110€</a:t>
            </a:r>
          </a:p>
          <a:p>
            <a:pPr lvl="1"/>
            <a:r>
              <a:rPr lang="fr-FR" sz="1800" dirty="0" smtClean="0"/>
              <a:t>au 31/12/N : 1 SEK = 0,114€</a:t>
            </a:r>
          </a:p>
          <a:p>
            <a:pPr lvl="1"/>
            <a:r>
              <a:rPr lang="fr-FR" sz="1800" dirty="0" smtClean="0"/>
              <a:t>au 01/10/N+1 : 1 SEK = 0,107€</a:t>
            </a:r>
          </a:p>
          <a:p>
            <a:pPr lvl="1"/>
            <a:endParaRPr lang="fr-FR" sz="800" dirty="0" smtClean="0"/>
          </a:p>
          <a:p>
            <a:r>
              <a:rPr lang="fr-FR" sz="1800" dirty="0" smtClean="0"/>
              <a:t>Passez au journal Caylus les écritures relatives à l’emprunt aux dates suivantes : </a:t>
            </a:r>
          </a:p>
          <a:p>
            <a:pPr lvl="1"/>
            <a:r>
              <a:rPr lang="fr-FR" sz="1800" dirty="0" smtClean="0"/>
              <a:t>01/10/N</a:t>
            </a:r>
          </a:p>
          <a:p>
            <a:pPr lvl="1"/>
            <a:r>
              <a:rPr lang="fr-FR" sz="1800" dirty="0" smtClean="0"/>
              <a:t>31/12/N</a:t>
            </a:r>
          </a:p>
          <a:p>
            <a:pPr lvl="1"/>
            <a:r>
              <a:rPr lang="fr-FR" sz="1800" dirty="0" smtClean="0"/>
              <a:t>01/01/N+1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731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561578" y="1222652"/>
          <a:ext cx="8422857" cy="4860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01/10/N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745367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840387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811120"/>
                  </a:ext>
                </a:extLst>
              </a:tr>
            </a:tbl>
          </a:graphicData>
        </a:graphic>
      </p:graphicFrame>
      <p:sp>
        <p:nvSpPr>
          <p:cNvPr id="4" name="Titre 4"/>
          <p:cNvSpPr txBox="1">
            <a:spLocks/>
          </p:cNvSpPr>
          <p:nvPr/>
        </p:nvSpPr>
        <p:spPr>
          <a:xfrm>
            <a:off x="614748" y="62865"/>
            <a:ext cx="7394116" cy="930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/>
              <a:t>Chapitre 2  Les opérations en devises</a:t>
            </a:r>
            <a:br>
              <a:rPr lang="fr-FR" sz="3200" dirty="0" smtClean="0"/>
            </a:br>
            <a:r>
              <a:rPr lang="fr-FR" sz="3200" dirty="0" smtClean="0">
                <a:solidFill>
                  <a:srgbClr val="C00000"/>
                </a:solidFill>
              </a:rPr>
              <a:t>Application 2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numéro de diapositive 1"/>
          <p:cNvSpPr txBox="1">
            <a:spLocks/>
          </p:cNvSpPr>
          <p:nvPr/>
        </p:nvSpPr>
        <p:spPr>
          <a:xfrm>
            <a:off x="11419465" y="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61578" y="1222652"/>
          <a:ext cx="8422857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01/10/N+1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re 4"/>
          <p:cNvSpPr txBox="1">
            <a:spLocks/>
          </p:cNvSpPr>
          <p:nvPr/>
        </p:nvSpPr>
        <p:spPr>
          <a:xfrm>
            <a:off x="614748" y="62865"/>
            <a:ext cx="7394116" cy="930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/>
              <a:t>Chapitre 2  Les opérations en devises</a:t>
            </a:r>
            <a:br>
              <a:rPr lang="fr-FR" sz="3200" dirty="0" smtClean="0"/>
            </a:br>
            <a:r>
              <a:rPr lang="fr-FR" sz="3200" dirty="0" smtClean="0">
                <a:solidFill>
                  <a:srgbClr val="C00000"/>
                </a:solidFill>
              </a:rPr>
              <a:t>Application 2</a:t>
            </a:r>
            <a:endParaRPr lang="fr-FR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561577" y="2778299"/>
          <a:ext cx="8422857" cy="625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Times New Roman"/>
                          <a:ea typeface="Times New Roman"/>
                        </a:rPr>
                        <a:t>01/10/N+1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8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419465" y="314024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lèche droite rayée 2"/>
          <p:cNvSpPr/>
          <p:nvPr/>
        </p:nvSpPr>
        <p:spPr>
          <a:xfrm>
            <a:off x="1200728" y="1108357"/>
            <a:ext cx="10104581" cy="397163"/>
          </a:xfrm>
          <a:prstGeom prst="stripedRightArrow">
            <a:avLst>
              <a:gd name="adj1" fmla="val 50000"/>
              <a:gd name="adj2" fmla="val 2149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980045" y="1117378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995217" y="498757"/>
            <a:ext cx="2242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Facturation (décembre N)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64490" y="1492461"/>
            <a:ext cx="2242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Taux de change (1)</a:t>
            </a:r>
            <a:endParaRPr lang="fr-FR" sz="2000" b="1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5665350" y="1107927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232322" y="1168973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789709" y="2105668"/>
            <a:ext cx="10515600" cy="423173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b="1" dirty="0" smtClean="0"/>
              <a:t>Etape 1 - Facturation : 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est comptabilisé en euros au moment du taux de change (1)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Vente étranger (hors TVA). Pour les opérations dans l’UE, rajouter le numéro 12 à la fin des numéros de compte. </a:t>
            </a:r>
            <a:endParaRPr lang="fr-FR" sz="1600" b="1" i="1" dirty="0" smtClean="0"/>
          </a:p>
          <a:p>
            <a:pPr marL="0" indent="0">
              <a:buNone/>
            </a:pPr>
            <a:endParaRPr lang="fr-FR" sz="200" b="1" i="1" dirty="0" smtClean="0"/>
          </a:p>
          <a:p>
            <a:pPr marL="0" indent="0" algn="just">
              <a:buNone/>
            </a:pPr>
            <a:r>
              <a:rPr lang="fr-FR" sz="2000" i="1" dirty="0" smtClean="0">
                <a:solidFill>
                  <a:srgbClr val="C00000"/>
                </a:solidFill>
              </a:rPr>
              <a:t>Ecritures de ventes</a:t>
            </a:r>
            <a:endParaRPr lang="fr-FR" sz="2400" b="1" dirty="0"/>
          </a:p>
          <a:p>
            <a:pPr marL="0" indent="0" algn="just">
              <a:buNone/>
            </a:pPr>
            <a:endParaRPr lang="fr-FR" sz="2400" b="1" dirty="0" smtClean="0"/>
          </a:p>
          <a:p>
            <a:pPr marL="0" indent="0" algn="just">
              <a:buNone/>
            </a:pPr>
            <a:endParaRPr lang="fr-FR" sz="2400" b="1" dirty="0" smtClean="0"/>
          </a:p>
          <a:p>
            <a:pPr marL="0" indent="0" algn="just">
              <a:buNone/>
            </a:pPr>
            <a:endParaRPr lang="fr-FR" sz="500" b="1" dirty="0" smtClean="0"/>
          </a:p>
          <a:p>
            <a:pPr marL="0" indent="0" algn="just">
              <a:buNone/>
            </a:pPr>
            <a:r>
              <a:rPr lang="fr-FR" sz="2000" i="1" dirty="0">
                <a:solidFill>
                  <a:srgbClr val="C00000"/>
                </a:solidFill>
              </a:rPr>
              <a:t>Ecritures </a:t>
            </a:r>
            <a:r>
              <a:rPr lang="fr-FR" sz="2000" i="1" dirty="0" smtClean="0">
                <a:solidFill>
                  <a:srgbClr val="C00000"/>
                </a:solidFill>
              </a:rPr>
              <a:t>d’achat</a:t>
            </a:r>
            <a:endParaRPr lang="fr-FR" sz="2400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58606"/>
              </p:ext>
            </p:extLst>
          </p:nvPr>
        </p:nvGraphicFramePr>
        <p:xfrm>
          <a:off x="789709" y="4241972"/>
          <a:ext cx="10478491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3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3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…/…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411 (12)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707 (12)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Clients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Vente de marchandises</a:t>
                      </a: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euros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euros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91643"/>
              </p:ext>
            </p:extLst>
          </p:nvPr>
        </p:nvGraphicFramePr>
        <p:xfrm>
          <a:off x="789709" y="5666844"/>
          <a:ext cx="10478810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3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3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…/…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607 (12)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smtClean="0">
                          <a:effectLst/>
                        </a:rPr>
                        <a:t>401 (12)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Achats</a:t>
                      </a:r>
                      <a:r>
                        <a:rPr lang="fr-FR" sz="1600" baseline="0" dirty="0">
                          <a:effectLst/>
                        </a:rPr>
                        <a:t> de marchandises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Dette</a:t>
                      </a:r>
                      <a:r>
                        <a:rPr lang="fr-FR" sz="1600" baseline="0" dirty="0">
                          <a:effectLst/>
                        </a:rPr>
                        <a:t> fournisseurs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euros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</a:rPr>
                        <a:t>euros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itre 1"/>
          <p:cNvSpPr txBox="1">
            <a:spLocks/>
          </p:cNvSpPr>
          <p:nvPr/>
        </p:nvSpPr>
        <p:spPr>
          <a:xfrm>
            <a:off x="1841210" y="115303"/>
            <a:ext cx="9144000" cy="11028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dirty="0" smtClean="0"/>
              <a:t>Chapitre 2 opération en devises</a:t>
            </a:r>
          </a:p>
          <a:p>
            <a:pPr algn="r"/>
            <a:r>
              <a:rPr lang="fr-FR" sz="2000" dirty="0" smtClean="0">
                <a:solidFill>
                  <a:srgbClr val="C00000"/>
                </a:solidFill>
              </a:rPr>
              <a:t>2. Opérations à date de facturation </a:t>
            </a:r>
            <a:endParaRPr lang="fr-FR" sz="2000" dirty="0">
              <a:solidFill>
                <a:srgbClr val="C00000"/>
              </a:solidFill>
            </a:endParaRP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27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4698" y="757824"/>
            <a:ext cx="10992066" cy="58326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2000" b="1" dirty="0"/>
              <a:t>Exemple </a:t>
            </a:r>
            <a:r>
              <a:rPr lang="fr-FR" sz="2000" b="1" dirty="0" smtClean="0"/>
              <a:t>1 </a:t>
            </a:r>
            <a:r>
              <a:rPr lang="fr-FR" sz="2400" b="1" dirty="0" smtClean="0"/>
              <a:t>: </a:t>
            </a:r>
            <a:r>
              <a:rPr lang="fr-FR" sz="1800" dirty="0" smtClean="0"/>
              <a:t>Au </a:t>
            </a:r>
            <a:r>
              <a:rPr lang="fr-FR" sz="1800" dirty="0"/>
              <a:t>01 décembre N, on adresse à un client situé aux Etats-Unis, une facture de vente de marchandises </a:t>
            </a:r>
            <a:r>
              <a:rPr lang="fr-FR" sz="1800" dirty="0" smtClean="0"/>
              <a:t>de 20 </a:t>
            </a:r>
            <a:r>
              <a:rPr lang="fr-FR" sz="1800" dirty="0"/>
              <a:t>000 </a:t>
            </a:r>
            <a:r>
              <a:rPr lang="fr-FR" sz="1800" dirty="0" smtClean="0"/>
              <a:t>USD (taux : 1 </a:t>
            </a:r>
            <a:r>
              <a:rPr lang="fr-FR" sz="1800" dirty="0"/>
              <a:t>USD = 0,70 </a:t>
            </a:r>
            <a:r>
              <a:rPr lang="fr-FR" sz="1800" dirty="0" smtClean="0"/>
              <a:t>€)</a:t>
            </a:r>
            <a:endParaRPr lang="fr-FR" sz="1800" dirty="0"/>
          </a:p>
          <a:p>
            <a:pPr marL="114300" indent="0">
              <a:buNone/>
            </a:pPr>
            <a:r>
              <a:rPr lang="fr-FR" sz="2000" b="1" dirty="0">
                <a:solidFill>
                  <a:prstClr val="black"/>
                </a:solidFill>
              </a:rPr>
              <a:t>Exemple </a:t>
            </a:r>
            <a:r>
              <a:rPr lang="fr-FR" sz="2000" b="1" dirty="0" smtClean="0">
                <a:solidFill>
                  <a:prstClr val="black"/>
                </a:solidFill>
              </a:rPr>
              <a:t>2 </a:t>
            </a:r>
            <a:r>
              <a:rPr lang="fr-FR" b="1" dirty="0" smtClean="0">
                <a:solidFill>
                  <a:prstClr val="black"/>
                </a:solidFill>
              </a:rPr>
              <a:t>: </a:t>
            </a:r>
            <a:r>
              <a:rPr lang="fr-FR" sz="1800" dirty="0" smtClean="0">
                <a:solidFill>
                  <a:prstClr val="black"/>
                </a:solidFill>
              </a:rPr>
              <a:t>Au </a:t>
            </a:r>
            <a:r>
              <a:rPr lang="fr-FR" sz="1800" dirty="0">
                <a:solidFill>
                  <a:prstClr val="black"/>
                </a:solidFill>
              </a:rPr>
              <a:t>01 décembre N, on reçoit les deux factures suivantes concernant des achats de marchandises </a:t>
            </a:r>
          </a:p>
          <a:p>
            <a:pPr lvl="2"/>
            <a:r>
              <a:rPr lang="fr-FR" dirty="0">
                <a:solidFill>
                  <a:prstClr val="black"/>
                </a:solidFill>
              </a:rPr>
              <a:t>du fournisseur canadien </a:t>
            </a:r>
            <a:r>
              <a:rPr lang="fr-FR" b="1" dirty="0" err="1">
                <a:solidFill>
                  <a:prstClr val="black"/>
                </a:solidFill>
              </a:rPr>
              <a:t>Attowo</a:t>
            </a:r>
            <a:r>
              <a:rPr lang="fr-FR" dirty="0">
                <a:solidFill>
                  <a:prstClr val="black"/>
                </a:solidFill>
              </a:rPr>
              <a:t> : 12 000 </a:t>
            </a:r>
            <a:r>
              <a:rPr lang="fr-FR" dirty="0" smtClean="0">
                <a:solidFill>
                  <a:prstClr val="black"/>
                </a:solidFill>
              </a:rPr>
              <a:t>CAD </a:t>
            </a:r>
            <a:r>
              <a:rPr lang="fr-FR" dirty="0"/>
              <a:t>(taux : </a:t>
            </a:r>
            <a:r>
              <a:rPr lang="fr-FR" dirty="0">
                <a:solidFill>
                  <a:prstClr val="black"/>
                </a:solidFill>
              </a:rPr>
              <a:t>1 CAD = 0,72 </a:t>
            </a:r>
            <a:r>
              <a:rPr lang="fr-FR" dirty="0" smtClean="0">
                <a:solidFill>
                  <a:prstClr val="black"/>
                </a:solidFill>
              </a:rPr>
              <a:t>€</a:t>
            </a:r>
            <a:r>
              <a:rPr lang="fr-FR" dirty="0" smtClean="0"/>
              <a:t>)</a:t>
            </a:r>
            <a:endParaRPr lang="fr-FR" dirty="0">
              <a:solidFill>
                <a:prstClr val="black"/>
              </a:solidFill>
            </a:endParaRPr>
          </a:p>
          <a:p>
            <a:pPr lvl="2"/>
            <a:r>
              <a:rPr lang="fr-FR" dirty="0">
                <a:solidFill>
                  <a:prstClr val="black"/>
                </a:solidFill>
              </a:rPr>
              <a:t>du fournisseur anglais </a:t>
            </a:r>
            <a:r>
              <a:rPr lang="fr-FR" b="1" dirty="0">
                <a:solidFill>
                  <a:prstClr val="black"/>
                </a:solidFill>
              </a:rPr>
              <a:t>John</a:t>
            </a:r>
            <a:r>
              <a:rPr lang="fr-FR" dirty="0">
                <a:solidFill>
                  <a:prstClr val="black"/>
                </a:solidFill>
              </a:rPr>
              <a:t> : 15 500 </a:t>
            </a:r>
            <a:r>
              <a:rPr lang="fr-FR" dirty="0" smtClean="0">
                <a:solidFill>
                  <a:prstClr val="black"/>
                </a:solidFill>
              </a:rPr>
              <a:t>GBP (</a:t>
            </a:r>
            <a:r>
              <a:rPr lang="fr-FR" dirty="0" smtClean="0"/>
              <a:t>taux : </a:t>
            </a:r>
            <a:r>
              <a:rPr lang="fr-FR" dirty="0">
                <a:solidFill>
                  <a:prstClr val="black"/>
                </a:solidFill>
              </a:rPr>
              <a:t>1 GBP = </a:t>
            </a:r>
            <a:r>
              <a:rPr lang="fr-FR" dirty="0" smtClean="0">
                <a:solidFill>
                  <a:prstClr val="black"/>
                </a:solidFill>
              </a:rPr>
              <a:t>1,14 €)</a:t>
            </a:r>
            <a:endParaRPr lang="fr-FR" dirty="0">
              <a:solidFill>
                <a:prstClr val="black"/>
              </a:solidFill>
            </a:endParaRPr>
          </a:p>
          <a:p>
            <a:pPr marL="114300" indent="0">
              <a:buNone/>
            </a:pPr>
            <a:r>
              <a:rPr lang="fr-FR" sz="2000" b="1" dirty="0" smtClean="0"/>
              <a:t>Exemple </a:t>
            </a:r>
            <a:r>
              <a:rPr lang="fr-FR" sz="2000" b="1" dirty="0"/>
              <a:t>3 </a:t>
            </a:r>
            <a:r>
              <a:rPr lang="fr-FR" sz="2000" b="1" dirty="0" smtClean="0"/>
              <a:t>: </a:t>
            </a:r>
            <a:r>
              <a:rPr lang="fr-FR" sz="1800" dirty="0" smtClean="0"/>
              <a:t>Le </a:t>
            </a:r>
            <a:r>
              <a:rPr lang="fr-FR" sz="1800" dirty="0"/>
              <a:t>1</a:t>
            </a:r>
            <a:r>
              <a:rPr lang="fr-FR" sz="1800" baseline="30000" dirty="0"/>
              <a:t>er</a:t>
            </a:r>
            <a:r>
              <a:rPr lang="fr-FR" sz="1800" dirty="0"/>
              <a:t> juillet N, on fait un emprunt de 20 000 CHF à la banque </a:t>
            </a:r>
            <a:r>
              <a:rPr lang="fr-FR" sz="1800" dirty="0" err="1"/>
              <a:t>Feuholac</a:t>
            </a:r>
            <a:r>
              <a:rPr lang="fr-FR" sz="1800" dirty="0"/>
              <a:t> située à Genève; durée de l’emprunt 1 an; taux 6</a:t>
            </a:r>
            <a:r>
              <a:rPr lang="fr-FR" sz="1800" dirty="0" smtClean="0"/>
              <a:t>%. : le </a:t>
            </a:r>
            <a:r>
              <a:rPr lang="fr-FR" sz="1800" dirty="0"/>
              <a:t>cours du change est le suivant : 1CHF = 0,75 </a:t>
            </a:r>
            <a:r>
              <a:rPr lang="fr-FR" sz="1800" dirty="0" smtClean="0"/>
              <a:t>€ (20 </a:t>
            </a:r>
            <a:r>
              <a:rPr lang="fr-FR" sz="1800" dirty="0"/>
              <a:t>000 * 0,75 = 15 000 </a:t>
            </a:r>
            <a:r>
              <a:rPr lang="fr-FR" sz="1800" dirty="0" smtClean="0"/>
              <a:t>€).</a:t>
            </a:r>
            <a:endParaRPr lang="fr-FR" sz="1800" dirty="0"/>
          </a:p>
          <a:p>
            <a:pPr lvl="1"/>
            <a:endParaRPr lang="fr-FR" sz="1000" dirty="0"/>
          </a:p>
          <a:p>
            <a:pPr lvl="1"/>
            <a:endParaRPr lang="fr-FR" sz="1000" dirty="0"/>
          </a:p>
          <a:p>
            <a:pPr lvl="1"/>
            <a:endParaRPr lang="fr-FR" sz="1000" dirty="0"/>
          </a:p>
          <a:p>
            <a:pPr lvl="1"/>
            <a:endParaRPr lang="fr-FR" sz="1000" dirty="0"/>
          </a:p>
          <a:p>
            <a:pPr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6" name="Titre 2"/>
          <p:cNvSpPr txBox="1">
            <a:spLocks noGrp="1"/>
          </p:cNvSpPr>
          <p:nvPr>
            <p:ph type="title"/>
          </p:nvPr>
        </p:nvSpPr>
        <p:spPr>
          <a:xfrm>
            <a:off x="0" y="18769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fr-FR" sz="2800" dirty="0"/>
              <a:t>Chapitre 2  Les opérations en </a:t>
            </a:r>
            <a:r>
              <a:rPr lang="fr-FR" sz="2800" dirty="0" smtClean="0"/>
              <a:t>devises </a:t>
            </a:r>
            <a:br>
              <a:rPr lang="fr-FR" sz="2800" dirty="0" smtClean="0"/>
            </a:br>
            <a:r>
              <a:rPr lang="fr-FR" sz="20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2</a:t>
            </a:r>
            <a: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</a:t>
            </a:r>
            <a:r>
              <a:rPr lang="fr-FR" sz="20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facturation </a:t>
            </a:r>
            <a: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/>
            </a:r>
            <a:b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>
                <a:latin typeface="Calibri"/>
              </a:rPr>
              <a:pPr/>
              <a:t>4</a:t>
            </a:fld>
            <a:endParaRPr lang="en-US" dirty="0">
              <a:latin typeface="Calibri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0228"/>
              </p:ext>
            </p:extLst>
          </p:nvPr>
        </p:nvGraphicFramePr>
        <p:xfrm>
          <a:off x="401385" y="3282757"/>
          <a:ext cx="1053869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362036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9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2.1</a:t>
                      </a:r>
                    </a:p>
                    <a:p>
                      <a:r>
                        <a:rPr lang="fr-FR" dirty="0" smtClean="0"/>
                        <a:t>Ex. 2.2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43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22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94162"/>
              </p:ext>
            </p:extLst>
          </p:nvPr>
        </p:nvGraphicFramePr>
        <p:xfrm>
          <a:off x="1521625" y="2630783"/>
          <a:ext cx="8417488" cy="10258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07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01Déc N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48313" y="596576"/>
            <a:ext cx="8580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fr-FR" b="1" dirty="0" smtClean="0">
                <a:solidFill>
                  <a:prstClr val="black"/>
                </a:solidFill>
                <a:latin typeface="Calibri"/>
              </a:rPr>
              <a:t>Exemple </a:t>
            </a:r>
            <a:r>
              <a:rPr lang="fr-FR" b="1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859608"/>
              </p:ext>
            </p:extLst>
          </p:nvPr>
        </p:nvGraphicFramePr>
        <p:xfrm>
          <a:off x="1521625" y="3769204"/>
          <a:ext cx="8417488" cy="10258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07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2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Déc</a:t>
                      </a:r>
                      <a:r>
                        <a:rPr lang="fr-FR" sz="1600" dirty="0">
                          <a:effectLst/>
                        </a:rPr>
                        <a:t>. </a:t>
                      </a:r>
                      <a:r>
                        <a:rPr lang="fr-FR" sz="1600" dirty="0" smtClean="0">
                          <a:effectLst/>
                        </a:rPr>
                        <a:t>N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28308" y="-163618"/>
            <a:ext cx="731520" cy="396240"/>
          </a:xfrm>
        </p:spPr>
        <p:txBody>
          <a:bodyPr/>
          <a:lstStyle/>
          <a:p>
            <a:fld id="{6E2D2B3B-882E-40F3-A32F-6DD516915044}" type="slidenum">
              <a:rPr lang="en-US">
                <a:latin typeface="Calibri"/>
              </a:rPr>
              <a:pPr/>
              <a:t>5</a:t>
            </a:fld>
            <a:endParaRPr lang="en-US" dirty="0">
              <a:latin typeface="Calibri"/>
            </a:endParaRPr>
          </a:p>
        </p:txBody>
      </p:sp>
      <p:sp>
        <p:nvSpPr>
          <p:cNvPr id="10" name="Titre 2"/>
          <p:cNvSpPr txBox="1">
            <a:spLocks noGrp="1"/>
          </p:cNvSpPr>
          <p:nvPr>
            <p:ph type="title"/>
          </p:nvPr>
        </p:nvSpPr>
        <p:spPr>
          <a:xfrm>
            <a:off x="0" y="18769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fr-FR" sz="2800" dirty="0"/>
              <a:t>Chapitre 2  Les opérations en </a:t>
            </a:r>
            <a:r>
              <a:rPr lang="fr-FR" sz="2800" dirty="0" smtClean="0"/>
              <a:t>devises </a:t>
            </a:r>
            <a:br>
              <a:rPr lang="fr-FR" sz="2800" dirty="0" smtClean="0"/>
            </a:br>
            <a:r>
              <a:rPr lang="fr-FR" sz="20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2</a:t>
            </a:r>
            <a: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. Opérations à date de </a:t>
            </a:r>
            <a:r>
              <a:rPr lang="fr-FR" sz="20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facturation </a:t>
            </a:r>
            <a: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/>
            </a:r>
            <a:b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sz="2800" dirty="0">
              <a:solidFill>
                <a:srgbClr val="C00000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24685"/>
              </p:ext>
            </p:extLst>
          </p:nvPr>
        </p:nvGraphicFramePr>
        <p:xfrm>
          <a:off x="1548313" y="1028401"/>
          <a:ext cx="8364112" cy="10258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01 </a:t>
                      </a:r>
                      <a:r>
                        <a:rPr lang="fr-FR" sz="1600" dirty="0">
                          <a:effectLst/>
                        </a:rPr>
                        <a:t>Déc. </a:t>
                      </a:r>
                      <a:r>
                        <a:rPr lang="fr-FR" sz="1600" dirty="0" smtClean="0">
                          <a:effectLst/>
                        </a:rPr>
                        <a:t>N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707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Clients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Vente de marchandises </a:t>
                      </a:r>
                      <a:endParaRPr lang="fr-FR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(20</a:t>
                      </a:r>
                      <a:r>
                        <a:rPr lang="fr-FR" sz="1600" baseline="0" dirty="0" smtClean="0">
                          <a:effectLst/>
                        </a:rPr>
                        <a:t> 000 *0,7)</a:t>
                      </a: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14</a:t>
                      </a:r>
                      <a:r>
                        <a:rPr lang="fr-FR" sz="1600" baseline="0" dirty="0">
                          <a:effectLst/>
                        </a:rPr>
                        <a:t> 000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14</a:t>
                      </a:r>
                      <a:r>
                        <a:rPr lang="fr-FR" sz="1600" baseline="0" dirty="0">
                          <a:effectLst/>
                        </a:rPr>
                        <a:t> 000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548312" y="2290613"/>
            <a:ext cx="8580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fr-FR" b="1" dirty="0" smtClean="0">
                <a:solidFill>
                  <a:prstClr val="black"/>
                </a:solidFill>
                <a:latin typeface="Calibri"/>
              </a:rPr>
              <a:t>Exemple 2</a:t>
            </a:r>
            <a:endParaRPr lang="fr-FR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12309" y="4904110"/>
            <a:ext cx="8436119" cy="4120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1800" b="1" dirty="0"/>
              <a:t>Exemple 3 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28111"/>
              </p:ext>
            </p:extLst>
          </p:nvPr>
        </p:nvGraphicFramePr>
        <p:xfrm>
          <a:off x="1548312" y="5265948"/>
          <a:ext cx="8436121" cy="1269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10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01/07/N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87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lèche droite rayée 3"/>
          <p:cNvSpPr/>
          <p:nvPr/>
        </p:nvSpPr>
        <p:spPr>
          <a:xfrm>
            <a:off x="1043709" y="1167731"/>
            <a:ext cx="10104581" cy="397163"/>
          </a:xfrm>
          <a:prstGeom prst="stripedRightArrow">
            <a:avLst>
              <a:gd name="adj1" fmla="val 50000"/>
              <a:gd name="adj2" fmla="val 2149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1823026" y="1176752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508331" y="1167301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523504" y="548680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Etat à la clôture (31/12/N)</a:t>
            </a:r>
            <a:endParaRPr lang="fr-FR" b="1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592777" y="1542384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Taux de change (2)</a:t>
            </a:r>
            <a:endParaRPr lang="fr-FR" b="1" i="1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9075303" y="1228347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re 2"/>
          <p:cNvSpPr txBox="1">
            <a:spLocks/>
          </p:cNvSpPr>
          <p:nvPr/>
        </p:nvSpPr>
        <p:spPr>
          <a:xfrm>
            <a:off x="0" y="18769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sz="2800" dirty="0" smtClean="0"/>
              <a:t>Chapitre 2  Les opérations en devises </a:t>
            </a:r>
            <a:br>
              <a:rPr lang="fr-FR" sz="2800" dirty="0" smtClean="0"/>
            </a:br>
            <a: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3. </a:t>
            </a:r>
            <a:r>
              <a:rPr lang="fr-FR" sz="20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Opérations à date de clôture </a:t>
            </a:r>
            <a:r>
              <a:rPr lang="fr-FR" sz="16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/>
            </a:r>
            <a:br>
              <a:rPr lang="fr-FR" sz="16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sz="2800" dirty="0">
              <a:solidFill>
                <a:srgbClr val="C00000"/>
              </a:solidFill>
            </a:endParaRPr>
          </a:p>
        </p:txBody>
      </p:sp>
      <p:cxnSp>
        <p:nvCxnSpPr>
          <p:cNvPr id="18" name="Connecteur droit avec flèche 17"/>
          <p:cNvCxnSpPr>
            <a:stCxn id="10" idx="1"/>
            <a:endCxn id="19" idx="0"/>
          </p:cNvCxnSpPr>
          <p:nvPr/>
        </p:nvCxnSpPr>
        <p:spPr>
          <a:xfrm flipH="1">
            <a:off x="3315275" y="1727050"/>
            <a:ext cx="1277502" cy="190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043709" y="1917348"/>
            <a:ext cx="4543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Gain latent</a:t>
            </a:r>
            <a:endParaRPr lang="fr-FR" dirty="0"/>
          </a:p>
        </p:txBody>
      </p:sp>
      <p:cxnSp>
        <p:nvCxnSpPr>
          <p:cNvPr id="22" name="Connecteur droit avec flèche 21"/>
          <p:cNvCxnSpPr>
            <a:stCxn id="19" idx="2"/>
            <a:endCxn id="23" idx="0"/>
          </p:cNvCxnSpPr>
          <p:nvPr/>
        </p:nvCxnSpPr>
        <p:spPr>
          <a:xfrm flipH="1">
            <a:off x="1657638" y="2286680"/>
            <a:ext cx="1657637" cy="26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0" y="2551953"/>
            <a:ext cx="3315275" cy="147732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Augmentation des créances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422362" y="2551953"/>
            <a:ext cx="3315275" cy="147732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Diminution des dettes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cxnSp>
        <p:nvCxnSpPr>
          <p:cNvPr id="26" name="Connecteur droit avec flèche 25"/>
          <p:cNvCxnSpPr>
            <a:stCxn id="19" idx="2"/>
            <a:endCxn id="25" idx="0"/>
          </p:cNvCxnSpPr>
          <p:nvPr/>
        </p:nvCxnSpPr>
        <p:spPr>
          <a:xfrm>
            <a:off x="3315275" y="2286680"/>
            <a:ext cx="1764725" cy="265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65080"/>
              </p:ext>
            </p:extLst>
          </p:nvPr>
        </p:nvGraphicFramePr>
        <p:xfrm>
          <a:off x="-5197" y="2932001"/>
          <a:ext cx="3320472" cy="1097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87088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6736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304567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31/12/N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411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Client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Gain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4771</a:t>
                      </a:r>
                      <a:endParaRPr lang="fr-F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</a:t>
                      </a:r>
                      <a:r>
                        <a:rPr lang="fr-FR" sz="1400" dirty="0" err="1" smtClean="0"/>
                        <a:t>Augm</a:t>
                      </a:r>
                      <a:r>
                        <a:rPr lang="fr-FR" sz="1400" baseline="0" dirty="0" smtClean="0"/>
                        <a:t> de </a:t>
                      </a:r>
                      <a:r>
                        <a:rPr lang="fr-FR" sz="1400" baseline="0" dirty="0" err="1" smtClean="0"/>
                        <a:t>créan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Gain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919558"/>
              </p:ext>
            </p:extLst>
          </p:nvPr>
        </p:nvGraphicFramePr>
        <p:xfrm>
          <a:off x="3422362" y="2932001"/>
          <a:ext cx="3320472" cy="1097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87088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6736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304567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31/12/N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401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Dettes frs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Gain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4772</a:t>
                      </a:r>
                      <a:endParaRPr lang="fr-F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</a:t>
                      </a:r>
                      <a:r>
                        <a:rPr lang="fr-FR" sz="1400" dirty="0" err="1" smtClean="0"/>
                        <a:t>Dimin</a:t>
                      </a:r>
                      <a:r>
                        <a:rPr lang="fr-FR" sz="1400" dirty="0" smtClean="0"/>
                        <a:t>. dettes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Gain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668477" y="4796223"/>
            <a:ext cx="983672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Rq</a:t>
            </a:r>
            <a:r>
              <a:rPr lang="fr-FR" dirty="0" smtClean="0"/>
              <a:t> (1) : Au bilan, les créances / dettes varient du montant de la variation : image fidèle. </a:t>
            </a:r>
          </a:p>
          <a:p>
            <a:r>
              <a:rPr lang="fr-FR" dirty="0" err="1" smtClean="0"/>
              <a:t>Rq</a:t>
            </a:r>
            <a:r>
              <a:rPr lang="fr-FR" dirty="0" smtClean="0"/>
              <a:t> (2) : Au bilan le 4771 et 4772 apparaissent au passif « Ecarts de conversion passifs »</a:t>
            </a:r>
          </a:p>
          <a:p>
            <a:r>
              <a:rPr lang="fr-FR" dirty="0" err="1" smtClean="0"/>
              <a:t>Rq</a:t>
            </a:r>
            <a:r>
              <a:rPr lang="fr-FR" dirty="0" smtClean="0"/>
              <a:t> (3) : Les écritures sont contre-passées au 01/01/N+1</a:t>
            </a:r>
          </a:p>
          <a:p>
            <a:r>
              <a:rPr lang="fr-FR" dirty="0" err="1" smtClean="0"/>
              <a:t>Rq</a:t>
            </a:r>
            <a:r>
              <a:rPr lang="fr-FR" dirty="0" smtClean="0"/>
              <a:t> (4) : Pas de produit en compte de résultat (principe de prudence)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92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419465" y="559704"/>
            <a:ext cx="731520" cy="396240"/>
          </a:xfrm>
        </p:spPr>
        <p:txBody>
          <a:bodyPr/>
          <a:lstStyle/>
          <a:p>
            <a:fld id="{25D6219C-5D67-46FE-AB3F-D592616FA5B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lèche droite rayée 3"/>
          <p:cNvSpPr/>
          <p:nvPr/>
        </p:nvSpPr>
        <p:spPr>
          <a:xfrm>
            <a:off x="1043709" y="1167731"/>
            <a:ext cx="10104581" cy="397163"/>
          </a:xfrm>
          <a:prstGeom prst="stripedRightArrow">
            <a:avLst>
              <a:gd name="adj1" fmla="val 50000"/>
              <a:gd name="adj2" fmla="val 2149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1823026" y="1176752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5508331" y="1167301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523504" y="548680"/>
            <a:ext cx="198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Etat à la clôture (31/12/N)</a:t>
            </a:r>
            <a:endParaRPr lang="fr-FR" b="1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592777" y="1542384"/>
            <a:ext cx="198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Taux de change (2)</a:t>
            </a:r>
            <a:endParaRPr lang="fr-FR" b="1" i="1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9075303" y="1228347"/>
            <a:ext cx="9237" cy="388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re 2"/>
          <p:cNvSpPr txBox="1">
            <a:spLocks/>
          </p:cNvSpPr>
          <p:nvPr/>
        </p:nvSpPr>
        <p:spPr>
          <a:xfrm>
            <a:off x="0" y="187691"/>
            <a:ext cx="10160000" cy="57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sz="2800" dirty="0" smtClean="0"/>
              <a:t>Chapitre 2  Les opérations en devises </a:t>
            </a:r>
            <a:br>
              <a:rPr lang="fr-FR" sz="2800" dirty="0" smtClean="0"/>
            </a:br>
            <a:r>
              <a:rPr lang="fr-FR" sz="2000" spc="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3. </a:t>
            </a:r>
            <a:r>
              <a:rPr lang="fr-FR" sz="20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Opérations à date de clôture </a:t>
            </a:r>
            <a:r>
              <a:rPr lang="fr-FR" sz="16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/>
            </a:r>
            <a:br>
              <a:rPr lang="fr-FR" sz="1600" spc="0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endParaRPr lang="fr-FR" sz="2800" dirty="0">
              <a:solidFill>
                <a:srgbClr val="C00000"/>
              </a:solidFill>
            </a:endParaRPr>
          </a:p>
        </p:txBody>
      </p:sp>
      <p:cxnSp>
        <p:nvCxnSpPr>
          <p:cNvPr id="11" name="Connecteur droit avec flèche 10"/>
          <p:cNvCxnSpPr>
            <a:stCxn id="8" idx="3"/>
            <a:endCxn id="12" idx="0"/>
          </p:cNvCxnSpPr>
          <p:nvPr/>
        </p:nvCxnSpPr>
        <p:spPr>
          <a:xfrm>
            <a:off x="6580905" y="1727050"/>
            <a:ext cx="1989861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299200" y="1911716"/>
            <a:ext cx="4543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Perte latente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12" idx="2"/>
            <a:endCxn id="14" idx="0"/>
          </p:cNvCxnSpPr>
          <p:nvPr/>
        </p:nvCxnSpPr>
        <p:spPr>
          <a:xfrm flipH="1">
            <a:off x="6727244" y="2281048"/>
            <a:ext cx="1843522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069606" y="2465714"/>
            <a:ext cx="3315275" cy="147732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Diminution des créances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502362" y="2465714"/>
            <a:ext cx="3315275" cy="147732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Augmentation des dettes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cxnSp>
        <p:nvCxnSpPr>
          <p:cNvPr id="16" name="Connecteur droit avec flèche 15"/>
          <p:cNvCxnSpPr>
            <a:stCxn id="12" idx="2"/>
            <a:endCxn id="15" idx="0"/>
          </p:cNvCxnSpPr>
          <p:nvPr/>
        </p:nvCxnSpPr>
        <p:spPr>
          <a:xfrm>
            <a:off x="8570766" y="2281048"/>
            <a:ext cx="1589234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52498"/>
              </p:ext>
            </p:extLst>
          </p:nvPr>
        </p:nvGraphicFramePr>
        <p:xfrm>
          <a:off x="5074803" y="2845762"/>
          <a:ext cx="3320472" cy="1036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87088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6736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304567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31/12/N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246053"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4761</a:t>
                      </a:r>
                      <a:endParaRPr lang="fr-FR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500" dirty="0" err="1" smtClean="0"/>
                        <a:t>Dimin</a:t>
                      </a:r>
                      <a:r>
                        <a:rPr lang="fr-FR" sz="1500" dirty="0" smtClean="0"/>
                        <a:t>.</a:t>
                      </a:r>
                      <a:r>
                        <a:rPr lang="fr-FR" sz="1500" baseline="0" dirty="0" smtClean="0"/>
                        <a:t> créances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perte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411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  Client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perte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2261"/>
              </p:ext>
            </p:extLst>
          </p:nvPr>
        </p:nvGraphicFramePr>
        <p:xfrm>
          <a:off x="8502362" y="2845762"/>
          <a:ext cx="3320472" cy="1066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87088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673675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304567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31/12/N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4762</a:t>
                      </a:r>
                      <a:endParaRPr lang="fr-F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Augm</a:t>
                      </a:r>
                      <a:r>
                        <a:rPr lang="fr-FR" sz="1600" dirty="0" smtClean="0"/>
                        <a:t>.</a:t>
                      </a:r>
                      <a:r>
                        <a:rPr lang="fr-FR" sz="1600" baseline="0" dirty="0" smtClean="0"/>
                        <a:t> dettes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Perte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401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  Frs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Perte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807023" y="4121021"/>
            <a:ext cx="9836727" cy="27469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Rq</a:t>
            </a:r>
            <a:r>
              <a:rPr lang="fr-FR" dirty="0" smtClean="0"/>
              <a:t> (1) : Au bilan, les créances / dettes varient du montant de la variation</a:t>
            </a:r>
          </a:p>
          <a:p>
            <a:r>
              <a:rPr lang="fr-FR" dirty="0" err="1" smtClean="0"/>
              <a:t>Rq</a:t>
            </a:r>
            <a:r>
              <a:rPr lang="fr-FR" dirty="0" smtClean="0"/>
              <a:t> (2) : Au bilan le 4761 et 4762 apparaissent à l’actif « Ecarts de conversion-actifs »</a:t>
            </a:r>
          </a:p>
          <a:p>
            <a:r>
              <a:rPr lang="fr-FR" dirty="0" err="1" smtClean="0"/>
              <a:t>Rq</a:t>
            </a:r>
            <a:r>
              <a:rPr lang="fr-FR" dirty="0" smtClean="0"/>
              <a:t> (3) : Les écritures sont contre-passées au 01/01/N+1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Rq</a:t>
            </a:r>
            <a:r>
              <a:rPr lang="fr-FR" dirty="0" smtClean="0">
                <a:solidFill>
                  <a:srgbClr val="FF0000"/>
                </a:solidFill>
              </a:rPr>
              <a:t> (4) : Constatation d’une charge en compte de résultat (principe de prudence) : provision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endParaRPr lang="fr-FR" sz="800" dirty="0">
              <a:solidFill>
                <a:srgbClr val="FF0000"/>
              </a:solidFill>
            </a:endParaRPr>
          </a:p>
          <a:p>
            <a:r>
              <a:rPr lang="fr-FR" dirty="0" err="1" smtClean="0">
                <a:solidFill>
                  <a:srgbClr val="FF0000"/>
                </a:solidFill>
              </a:rPr>
              <a:t>Rq</a:t>
            </a:r>
            <a:r>
              <a:rPr lang="fr-FR" dirty="0" smtClean="0">
                <a:solidFill>
                  <a:srgbClr val="FF0000"/>
                </a:solidFill>
              </a:rPr>
              <a:t> (5) : Le 6865 fait baisser le résultat et 1515 se retrouve au passif (provision)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00105"/>
              </p:ext>
            </p:extLst>
          </p:nvPr>
        </p:nvGraphicFramePr>
        <p:xfrm>
          <a:off x="1832263" y="5356657"/>
          <a:ext cx="7223986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77263">
                  <a:extLst>
                    <a:ext uri="{9D8B030D-6E8A-4147-A177-3AD203B41FA5}">
                      <a16:colId xmlns:a16="http://schemas.microsoft.com/office/drawing/2014/main" val="3090066675"/>
                    </a:ext>
                  </a:extLst>
                </a:gridCol>
                <a:gridCol w="3094559">
                  <a:extLst>
                    <a:ext uri="{9D8B030D-6E8A-4147-A177-3AD203B41FA5}">
                      <a16:colId xmlns:a16="http://schemas.microsoft.com/office/drawing/2014/main" val="3360544377"/>
                    </a:ext>
                  </a:extLst>
                </a:gridCol>
                <a:gridCol w="1386523">
                  <a:extLst>
                    <a:ext uri="{9D8B030D-6E8A-4147-A177-3AD203B41FA5}">
                      <a16:colId xmlns:a16="http://schemas.microsoft.com/office/drawing/2014/main" val="2894401795"/>
                    </a:ext>
                  </a:extLst>
                </a:gridCol>
                <a:gridCol w="1465641">
                  <a:extLst>
                    <a:ext uri="{9D8B030D-6E8A-4147-A177-3AD203B41FA5}">
                      <a16:colId xmlns:a16="http://schemas.microsoft.com/office/drawing/2014/main" val="579921441"/>
                    </a:ext>
                  </a:extLst>
                </a:gridCol>
              </a:tblGrid>
              <a:tr h="304567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31/12/N</a:t>
                      </a:r>
                      <a:endParaRPr lang="fr-FR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5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6865</a:t>
                      </a:r>
                      <a:endParaRPr lang="fr-F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Dotations aux provisions financières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Perte latente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126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1515</a:t>
                      </a:r>
                      <a:endParaRPr lang="fr-F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       Provision pour perte</a:t>
                      </a:r>
                      <a:r>
                        <a:rPr lang="fr-FR" sz="1600" baseline="0" dirty="0" smtClean="0"/>
                        <a:t> de change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Perte latente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222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05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3207" y="553764"/>
            <a:ext cx="9046441" cy="6115597"/>
          </a:xfrm>
        </p:spPr>
        <p:txBody>
          <a:bodyPr>
            <a:normAutofit/>
          </a:bodyPr>
          <a:lstStyle/>
          <a:p>
            <a:r>
              <a:rPr lang="fr-FR" sz="2000" b="1" dirty="0"/>
              <a:t>Suite de l’exemple 1 </a:t>
            </a:r>
          </a:p>
          <a:p>
            <a:pPr marL="360363" lvl="1"/>
            <a:r>
              <a:rPr lang="fr-FR" sz="1800" dirty="0"/>
              <a:t>01/12/N Vente de marchandises pour 20 000 USD, 1 USD = 0.70 euros, ( soit 14 000 €)</a:t>
            </a:r>
          </a:p>
          <a:p>
            <a:pPr marL="360363" lvl="1"/>
            <a:r>
              <a:rPr lang="fr-FR" sz="1800" dirty="0"/>
              <a:t>Que faut-il comptabiliser si le cours du dollar US est à 0.68 € au 31/12/N ?</a:t>
            </a:r>
          </a:p>
          <a:p>
            <a:pPr lvl="2"/>
            <a:endParaRPr lang="fr-FR" sz="1600" dirty="0"/>
          </a:p>
          <a:p>
            <a:pPr lvl="2"/>
            <a:endParaRPr lang="fr-FR" sz="1600" dirty="0"/>
          </a:p>
          <a:p>
            <a:pPr lvl="2"/>
            <a:endParaRPr lang="fr-FR" sz="1600" dirty="0"/>
          </a:p>
          <a:p>
            <a:pPr lvl="2"/>
            <a:endParaRPr lang="fr-FR" sz="1600" dirty="0"/>
          </a:p>
          <a:p>
            <a:pPr lvl="2"/>
            <a:endParaRPr lang="fr-FR" sz="1600" dirty="0"/>
          </a:p>
          <a:p>
            <a:pPr marL="411480" lvl="1" indent="0">
              <a:buNone/>
            </a:pPr>
            <a:endParaRPr lang="fr-FR" sz="1800" dirty="0"/>
          </a:p>
          <a:p>
            <a:pPr lvl="1"/>
            <a:endParaRPr lang="fr-FR" sz="1000" dirty="0"/>
          </a:p>
          <a:p>
            <a:pPr lvl="1"/>
            <a:endParaRPr lang="fr-FR" sz="1900" dirty="0"/>
          </a:p>
          <a:p>
            <a:pPr lvl="1"/>
            <a:endParaRPr lang="fr-FR" sz="1900" dirty="0"/>
          </a:p>
          <a:p>
            <a:pPr lvl="1"/>
            <a:endParaRPr lang="fr-FR" sz="1900" dirty="0"/>
          </a:p>
          <a:p>
            <a:pPr lvl="1"/>
            <a:endParaRPr lang="fr-FR" sz="1900" dirty="0"/>
          </a:p>
          <a:p>
            <a:pPr lvl="1"/>
            <a:endParaRPr lang="fr-FR" sz="1000" dirty="0"/>
          </a:p>
          <a:p>
            <a:pPr lvl="1"/>
            <a:endParaRPr lang="fr-FR" sz="1000" dirty="0"/>
          </a:p>
          <a:p>
            <a:pPr lvl="1"/>
            <a:endParaRPr lang="fr-FR" sz="1000" dirty="0"/>
          </a:p>
          <a:p>
            <a:pPr lvl="1"/>
            <a:endParaRPr lang="fr-FR" sz="1000" dirty="0"/>
          </a:p>
          <a:p>
            <a:pPr lvl="1"/>
            <a:endParaRPr lang="fr-FR" sz="1000" dirty="0"/>
          </a:p>
        </p:txBody>
      </p:sp>
      <p:sp>
        <p:nvSpPr>
          <p:cNvPr id="6" name="Titre 2"/>
          <p:cNvSpPr txBox="1">
            <a:spLocks noGrp="1"/>
          </p:cNvSpPr>
          <p:nvPr>
            <p:ph type="title"/>
          </p:nvPr>
        </p:nvSpPr>
        <p:spPr>
          <a:xfrm>
            <a:off x="1548314" y="-21452"/>
            <a:ext cx="7621323" cy="396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Chapitre 2  Les opérations en devises</a:t>
            </a:r>
            <a:endParaRPr lang="fr-FR" sz="2800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61277"/>
              </p:ext>
            </p:extLst>
          </p:nvPr>
        </p:nvGraphicFramePr>
        <p:xfrm>
          <a:off x="1554717" y="3738325"/>
          <a:ext cx="8423315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fr-FR" sz="16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</a:rPr>
                        <a:t>31/12/N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084065"/>
              </p:ext>
            </p:extLst>
          </p:nvPr>
        </p:nvGraphicFramePr>
        <p:xfrm>
          <a:off x="1548315" y="4764165"/>
          <a:ext cx="8436121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31/12/N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88582"/>
              </p:ext>
            </p:extLst>
          </p:nvPr>
        </p:nvGraphicFramePr>
        <p:xfrm>
          <a:off x="1554717" y="5790005"/>
          <a:ext cx="8423315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7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fr-FR" sz="16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effectLst/>
                        </a:rPr>
                        <a:t>01/01/N+1</a:t>
                      </a:r>
                      <a:endParaRPr lang="fr-FR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34841"/>
              </p:ext>
            </p:extLst>
          </p:nvPr>
        </p:nvGraphicFramePr>
        <p:xfrm>
          <a:off x="604584" y="1774052"/>
          <a:ext cx="10538692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422469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089167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Créance</a:t>
                      </a:r>
                    </a:p>
                    <a:p>
                      <a:r>
                        <a:rPr lang="fr-FR" dirty="0" smtClean="0"/>
                        <a:t>20 000 USD</a:t>
                      </a:r>
                      <a:r>
                        <a:rPr lang="fr-FR" baseline="0" dirty="0" smtClean="0"/>
                        <a:t> = 14 000 €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20 000 USD </a:t>
                      </a:r>
                      <a:r>
                        <a:rPr lang="fr-FR" dirty="0" smtClean="0"/>
                        <a:t>=&gt;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9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5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23207" y="553764"/>
            <a:ext cx="8461226" cy="6115597"/>
          </a:xfrm>
        </p:spPr>
        <p:txBody>
          <a:bodyPr>
            <a:normAutofit/>
          </a:bodyPr>
          <a:lstStyle/>
          <a:p>
            <a:pPr lvl="1"/>
            <a:endParaRPr lang="fr-FR" sz="1000" dirty="0"/>
          </a:p>
          <a:p>
            <a:pPr marL="114300" indent="0">
              <a:buNone/>
            </a:pPr>
            <a:r>
              <a:rPr lang="fr-FR" sz="2000" b="1" dirty="0"/>
              <a:t>Suite de l’exemple 2 </a:t>
            </a:r>
            <a:r>
              <a:rPr lang="fr-FR" sz="2000" b="1" dirty="0" smtClean="0"/>
              <a:t>: au 31/12 les taux de change sont les suivants</a:t>
            </a:r>
            <a:endParaRPr lang="fr-FR" sz="2000" b="1" dirty="0"/>
          </a:p>
          <a:p>
            <a:pPr lvl="2"/>
            <a:r>
              <a:rPr lang="fr-FR" dirty="0"/>
              <a:t>Fournisseur </a:t>
            </a:r>
            <a:r>
              <a:rPr lang="fr-FR" dirty="0" err="1"/>
              <a:t>Attowo</a:t>
            </a:r>
            <a:r>
              <a:rPr lang="fr-FR" dirty="0"/>
              <a:t> : 12 000 CAD et 1 CAD = </a:t>
            </a:r>
            <a:r>
              <a:rPr lang="fr-FR" dirty="0" smtClean="0"/>
              <a:t>0,69 </a:t>
            </a:r>
            <a:r>
              <a:rPr lang="fr-FR" dirty="0"/>
              <a:t>€ </a:t>
            </a:r>
            <a:endParaRPr lang="fr-FR" dirty="0" smtClean="0"/>
          </a:p>
          <a:p>
            <a:pPr lvl="2"/>
            <a:r>
              <a:rPr lang="fr-FR" dirty="0" smtClean="0"/>
              <a:t>Fournisseur </a:t>
            </a:r>
            <a:r>
              <a:rPr lang="fr-FR" dirty="0"/>
              <a:t>John : 15 500 GBP et 1 GBP = </a:t>
            </a:r>
            <a:r>
              <a:rPr lang="fr-FR" dirty="0" smtClean="0"/>
              <a:t>1,18 €</a:t>
            </a:r>
            <a:endParaRPr lang="fr-FR" sz="1000" dirty="0"/>
          </a:p>
        </p:txBody>
      </p:sp>
      <p:sp>
        <p:nvSpPr>
          <p:cNvPr id="6" name="Titr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Chapitre 2  Les opérations en devises</a:t>
            </a:r>
            <a:endParaRPr lang="fr-FR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41912"/>
              </p:ext>
            </p:extLst>
          </p:nvPr>
        </p:nvGraphicFramePr>
        <p:xfrm>
          <a:off x="1535760" y="4019682"/>
          <a:ext cx="8436121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31/12/N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12917"/>
              </p:ext>
            </p:extLst>
          </p:nvPr>
        </p:nvGraphicFramePr>
        <p:xfrm>
          <a:off x="1548314" y="5301208"/>
          <a:ext cx="8436121" cy="1025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01/01N+1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1600" i="1" dirty="0">
                        <a:effectLst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25603"/>
              </p:ext>
            </p:extLst>
          </p:nvPr>
        </p:nvGraphicFramePr>
        <p:xfrm>
          <a:off x="497028" y="1960562"/>
          <a:ext cx="10538692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65">
                  <a:extLst>
                    <a:ext uri="{9D8B030D-6E8A-4147-A177-3AD203B41FA5}">
                      <a16:colId xmlns:a16="http://schemas.microsoft.com/office/drawing/2014/main" val="424894811"/>
                    </a:ext>
                  </a:extLst>
                </a:gridCol>
                <a:gridCol w="2817091">
                  <a:extLst>
                    <a:ext uri="{9D8B030D-6E8A-4147-A177-3AD203B41FA5}">
                      <a16:colId xmlns:a16="http://schemas.microsoft.com/office/drawing/2014/main" val="2899247729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49880149"/>
                    </a:ext>
                  </a:extLst>
                </a:gridCol>
                <a:gridCol w="3362036">
                  <a:extLst>
                    <a:ext uri="{9D8B030D-6E8A-4147-A177-3AD203B41FA5}">
                      <a16:colId xmlns:a16="http://schemas.microsoft.com/office/drawing/2014/main" val="431032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du</a:t>
                      </a:r>
                      <a:r>
                        <a:rPr lang="fr-FR" baseline="0" dirty="0" smtClean="0"/>
                        <a:t> contrat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31/12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 de règlement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5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Ex. 2.1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</a:t>
                      </a:r>
                    </a:p>
                    <a:p>
                      <a:r>
                        <a:rPr lang="fr-FR" dirty="0" smtClean="0"/>
                        <a:t>12 000 CAD</a:t>
                      </a:r>
                      <a:r>
                        <a:rPr lang="fr-FR" baseline="0" dirty="0" smtClean="0"/>
                        <a:t> = 8 640 €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09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…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1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tiguïté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2320</Words>
  <Application>Microsoft Office PowerPoint</Application>
  <PresentationFormat>Grand écran</PresentationFormat>
  <Paragraphs>809</Paragraphs>
  <Slides>28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</vt:lpstr>
      <vt:lpstr>Symbol</vt:lpstr>
      <vt:lpstr>Times New Roman</vt:lpstr>
      <vt:lpstr>Wingdings</vt:lpstr>
      <vt:lpstr>Contiguïté</vt:lpstr>
      <vt:lpstr>1_Contiguïté</vt:lpstr>
      <vt:lpstr>Présentation PowerPoint</vt:lpstr>
      <vt:lpstr>Présentation PowerPoint</vt:lpstr>
      <vt:lpstr>Présentation PowerPoint</vt:lpstr>
      <vt:lpstr>Chapitre 2  Les opérations en devises  2. Opérations à date de facturation  </vt:lpstr>
      <vt:lpstr>Chapitre 2  Les opérations en devises  2. Opérations à date de facturation  </vt:lpstr>
      <vt:lpstr>Présentation PowerPoint</vt:lpstr>
      <vt:lpstr>Présentation PowerPoint</vt:lpstr>
      <vt:lpstr>Chapitre 2  Les opérations en devises</vt:lpstr>
      <vt:lpstr>Chapitre 2  Les opérations en devises</vt:lpstr>
      <vt:lpstr>Chapitre 2  Les opérations en devises</vt:lpstr>
      <vt:lpstr>Chapitre 2  Les opérations en devises</vt:lpstr>
      <vt:lpstr>Chapitre 2  Les opérations en devises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Chapitre 2  Les opérations en devises Synthèse</vt:lpstr>
      <vt:lpstr>Chapitre 2  Les opérations en devises Application 1</vt:lpstr>
      <vt:lpstr>Présentation PowerPoint</vt:lpstr>
      <vt:lpstr>Présentation PowerPoint</vt:lpstr>
      <vt:lpstr>Présentation PowerPoint</vt:lpstr>
      <vt:lpstr>Chapitre 2  Les opérations en devises Application 2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opération en devis</dc:title>
  <dc:creator>DUMAS</dc:creator>
  <cp:lastModifiedBy>n.a.</cp:lastModifiedBy>
  <cp:revision>57</cp:revision>
  <cp:lastPrinted>2021-02-15T14:20:32Z</cp:lastPrinted>
  <dcterms:created xsi:type="dcterms:W3CDTF">2019-01-09T13:53:19Z</dcterms:created>
  <dcterms:modified xsi:type="dcterms:W3CDTF">2021-02-15T14:41:49Z</dcterms:modified>
</cp:coreProperties>
</file>