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31"/>
  </p:notesMasterIdLst>
  <p:handoutMasterIdLst>
    <p:handoutMasterId r:id="rId32"/>
  </p:handoutMasterIdLst>
  <p:sldIdLst>
    <p:sldId id="265" r:id="rId3"/>
    <p:sldId id="266" r:id="rId4"/>
    <p:sldId id="267" r:id="rId5"/>
    <p:sldId id="261" r:id="rId6"/>
    <p:sldId id="262" r:id="rId7"/>
    <p:sldId id="268" r:id="rId8"/>
    <p:sldId id="269" r:id="rId9"/>
    <p:sldId id="293" r:id="rId10"/>
    <p:sldId id="294" r:id="rId11"/>
    <p:sldId id="274" r:id="rId12"/>
    <p:sldId id="289" r:id="rId13"/>
    <p:sldId id="290" r:id="rId14"/>
    <p:sldId id="271" r:id="rId15"/>
    <p:sldId id="276" r:id="rId16"/>
    <p:sldId id="275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97" r:id="rId25"/>
    <p:sldId id="299" r:id="rId26"/>
    <p:sldId id="300" r:id="rId27"/>
    <p:sldId id="287" r:id="rId28"/>
    <p:sldId id="307" r:id="rId29"/>
    <p:sldId id="308" r:id="rId30"/>
  </p:sldIdLst>
  <p:sldSz cx="12192000" cy="6858000"/>
  <p:notesSz cx="6797675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Style léger 2 - Accentuation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Style léger 3 - Accentuation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974" autoAdjust="0"/>
    <p:restoredTop sz="94660"/>
  </p:normalViewPr>
  <p:slideViewPr>
    <p:cSldViewPr snapToGrid="0">
      <p:cViewPr varScale="1">
        <p:scale>
          <a:sx n="69" d="100"/>
          <a:sy n="69" d="100"/>
        </p:scale>
        <p:origin x="1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4" y="1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8E7489-1C3E-4FD6-8CB4-9BF16E4DC721}" type="datetimeFigureOut">
              <a:rPr lang="fr-FR" smtClean="0"/>
              <a:t>15/02/2021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430092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4" y="9430092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AD7E86-959A-49C2-ACDD-4C1A665A751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15317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D3D051-01B0-4327-80C7-2C92C098CD54}" type="datetimeFigureOut">
              <a:rPr lang="fr-FR" smtClean="0"/>
              <a:t>15/02/2021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30092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4" y="9430092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ED3135-7C0A-4895-8438-63A1BBD328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8648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199A10-8C59-429D-A410-C3D6B52F1F76}" type="slidenum">
              <a:rPr kumimoji="0" lang="fr-FR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87335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99A10-8C59-429D-A410-C3D6B52F1F76}" type="slidenum">
              <a:rPr lang="fr-FR" smtClean="0"/>
              <a:t>17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944465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99A10-8C59-429D-A410-C3D6B52F1F76}" type="slidenum">
              <a:rPr lang="fr-FR" smtClean="0"/>
              <a:t>18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50664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99A10-8C59-429D-A410-C3D6B52F1F76}" type="slidenum">
              <a:rPr lang="fr-FR" smtClean="0"/>
              <a:t>19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992564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99A10-8C59-429D-A410-C3D6B52F1F76}" type="slidenum">
              <a:rPr lang="fr-FR" smtClean="0"/>
              <a:t>20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248446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99A10-8C59-429D-A410-C3D6B52F1F76}" type="slidenum">
              <a:rPr lang="fr-FR" smtClean="0"/>
              <a:t>21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49675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000" dirty="0"/>
              <a:t>Consigne : Passez au journal de l’entreprise </a:t>
            </a:r>
            <a:r>
              <a:rPr lang="fr-FR" sz="1000" dirty="0" err="1"/>
              <a:t>Faudoas</a:t>
            </a:r>
            <a:r>
              <a:rPr lang="fr-FR" sz="1000" dirty="0"/>
              <a:t> les écritures découlant de ces données.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99A10-8C59-429D-A410-C3D6B52F1F76}" type="slidenum">
              <a:rPr lang="fr-FR" smtClean="0"/>
              <a:t>22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592180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99A10-8C59-429D-A410-C3D6B52F1F76}" type="slidenum">
              <a:rPr lang="fr-FR" smtClean="0"/>
              <a:t>24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915207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99A10-8C59-429D-A410-C3D6B52F1F76}" type="slidenum">
              <a:rPr lang="fr-FR" smtClean="0"/>
              <a:t>25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6595028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99A10-8C59-429D-A410-C3D6B52F1F76}" type="slidenum">
              <a:rPr lang="fr-FR" smtClean="0"/>
              <a:t>26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360839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199A10-8C59-429D-A410-C3D6B52F1F76}" type="slidenum">
              <a:rPr kumimoji="0" lang="fr-FR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65829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E199A10-8C59-429D-A410-C3D6B52F1F76}" type="slidenum">
              <a:rPr kumimoji="0" lang="fr-FR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19867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99A10-8C59-429D-A410-C3D6B52F1F76}" type="slidenum">
              <a:rPr lang="fr-FR" smtClean="0"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769946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99A10-8C59-429D-A410-C3D6B52F1F76}" type="slidenum">
              <a:rPr lang="fr-FR" smtClean="0"/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413289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000" dirty="0"/>
              <a:t>La dette envers John figure au bilan fin N pour 17670 + 620 = 18 290 soit 15 500 * 1,18 c’est-à-dire au cours de fin d’exercice</a:t>
            </a:r>
          </a:p>
          <a:p>
            <a:endParaRPr lang="fr-FR" sz="1000" dirty="0"/>
          </a:p>
          <a:p>
            <a:r>
              <a:rPr lang="fr-FR" sz="1000" dirty="0"/>
              <a:t>Cette dette retrouve début N+1 sa valeur initiale soit 17 670; le compte 4762 est soldé.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99A10-8C59-429D-A410-C3D6B52F1F76}" type="slidenum">
              <a:rPr lang="fr-FR" smtClean="0"/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382944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99A10-8C59-429D-A410-C3D6B52F1F76}" type="slidenum">
              <a:rPr lang="fr-FR" smtClean="0"/>
              <a:t>11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58135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Le montant de l’emprunt figure au bilan fin N pour 15 000 – 600 = 14 400 soit 20 000 * 0,72 donc au cours de fin d’exercice</a:t>
            </a:r>
          </a:p>
          <a:p>
            <a:endParaRPr lang="fr-FR" dirty="0"/>
          </a:p>
          <a:p>
            <a:r>
              <a:rPr lang="fr-FR" dirty="0"/>
              <a:t>Le montant de cet emprunt retrouve début N+1 sa valeur initiale soit 15 000; le compte 4772 est soldé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99A10-8C59-429D-A410-C3D6B52F1F76}" type="slidenum">
              <a:rPr lang="fr-FR" smtClean="0"/>
              <a:t>12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057652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199A10-8C59-429D-A410-C3D6B52F1F76}" type="slidenum">
              <a:rPr lang="fr-FR" smtClean="0"/>
              <a:t>16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27204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002"/>
            <a:ext cx="100584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0"/>
            <a:ext cx="861568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E7E6E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1382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 txBox="1">
            <a:spLocks/>
          </p:cNvSpPr>
          <p:nvPr userDrawn="1"/>
        </p:nvSpPr>
        <p:spPr>
          <a:xfrm>
            <a:off x="11328308" y="76518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D6219C-5D67-46FE-AB3F-D592616FA5B1}" type="slidenum">
              <a:rPr kumimoji="0" lang="fr-FR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9311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199" y="274640"/>
            <a:ext cx="2336800" cy="5851525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2" y="274640"/>
            <a:ext cx="8026399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328308" y="76519"/>
            <a:ext cx="731520" cy="396240"/>
          </a:xfrm>
        </p:spPr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667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002"/>
            <a:ext cx="100584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0"/>
            <a:ext cx="861568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E7E6E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7645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71" y="-21453"/>
            <a:ext cx="10160000" cy="570133"/>
          </a:xfrm>
        </p:spPr>
        <p:txBody>
          <a:bodyPr/>
          <a:lstStyle>
            <a:lvl1pPr>
              <a:defRPr sz="3200"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72" y="692696"/>
            <a:ext cx="11150210" cy="5616624"/>
          </a:xfrm>
        </p:spPr>
        <p:txBody>
          <a:bodyPr/>
          <a:lstStyle>
            <a:lvl1pPr marL="571500" indent="-457200">
              <a:buClr>
                <a:srgbClr val="C00000"/>
              </a:buClr>
              <a:buSzPct val="180000"/>
              <a:buFont typeface="Arial" panose="020B0604020202020204" pitchFamily="34" charset="0"/>
              <a:buChar char="•"/>
              <a:defRPr/>
            </a:lvl1pPr>
            <a:lvl2pPr>
              <a:buClr>
                <a:srgbClr val="2E1450"/>
              </a:buClr>
              <a:buSzPct val="120000"/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2E145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328308" y="76518"/>
            <a:ext cx="731520" cy="396240"/>
          </a:xfrm>
        </p:spPr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4074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5486400"/>
            <a:ext cx="10212916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3852863"/>
            <a:ext cx="818091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E7E6E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328308" y="44624"/>
            <a:ext cx="731520" cy="396240"/>
          </a:xfrm>
        </p:spPr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91661"/>
            <a:ext cx="2067374" cy="483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109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1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2801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328308" y="76518"/>
            <a:ext cx="731520" cy="396240"/>
          </a:xfrm>
        </p:spPr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13007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1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2801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2801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328308" y="76518"/>
            <a:ext cx="731520" cy="396240"/>
          </a:xfrm>
        </p:spPr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12694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6"/>
          <p:cNvSpPr txBox="1">
            <a:spLocks/>
          </p:cNvSpPr>
          <p:nvPr userDrawn="1"/>
        </p:nvSpPr>
        <p:spPr>
          <a:xfrm>
            <a:off x="11328308" y="76518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D6219C-5D67-46FE-AB3F-D592616FA5B1}" type="slidenum">
              <a:rPr kumimoji="0" lang="fr-FR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7948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419465" y="0"/>
            <a:ext cx="731520" cy="396240"/>
          </a:xfrm>
        </p:spPr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7260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2" y="5495544"/>
            <a:ext cx="103632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399" y="6096000"/>
            <a:ext cx="10363202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381000"/>
            <a:ext cx="10363200" cy="494284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8" name="Slide Number Placeholder 6"/>
          <p:cNvSpPr txBox="1">
            <a:spLocks/>
          </p:cNvSpPr>
          <p:nvPr userDrawn="1"/>
        </p:nvSpPr>
        <p:spPr>
          <a:xfrm>
            <a:off x="11328308" y="76518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D6219C-5D67-46FE-AB3F-D592616FA5B1}" type="slidenum">
              <a:rPr kumimoji="0" lang="fr-FR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6907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71" y="-21453"/>
            <a:ext cx="10160000" cy="570133"/>
          </a:xfrm>
        </p:spPr>
        <p:txBody>
          <a:bodyPr/>
          <a:lstStyle>
            <a:lvl1pPr>
              <a:defRPr sz="3200"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72" y="692696"/>
            <a:ext cx="11150210" cy="5616624"/>
          </a:xfrm>
        </p:spPr>
        <p:txBody>
          <a:bodyPr/>
          <a:lstStyle>
            <a:lvl1pPr marL="571500" indent="-457200">
              <a:buClr>
                <a:srgbClr val="C00000"/>
              </a:buClr>
              <a:buSzPct val="180000"/>
              <a:buFont typeface="Arial" panose="020B0604020202020204" pitchFamily="34" charset="0"/>
              <a:buChar char="•"/>
              <a:defRPr/>
            </a:lvl1pPr>
            <a:lvl2pPr>
              <a:buClr>
                <a:srgbClr val="2E1450"/>
              </a:buClr>
              <a:buSzPct val="120000"/>
              <a:defRPr/>
            </a:lvl2pPr>
            <a:lvl3pPr>
              <a:buClr>
                <a:srgbClr val="C00000"/>
              </a:buClr>
              <a:defRPr/>
            </a:lvl3pPr>
            <a:lvl4pPr>
              <a:buClr>
                <a:srgbClr val="2E1450"/>
              </a:buClr>
              <a:defRPr/>
            </a:lvl4pPr>
            <a:lvl5pPr>
              <a:buClr>
                <a:srgbClr val="C00000"/>
              </a:buClr>
              <a:defRPr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328308" y="76518"/>
            <a:ext cx="731520" cy="396240"/>
          </a:xfrm>
        </p:spPr>
        <p:txBody>
          <a:bodyPr/>
          <a:lstStyle/>
          <a:p>
            <a:fld id="{6E2D2B3B-882E-40F3-A32F-6DD516915044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0405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5495278"/>
            <a:ext cx="103632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" y="0"/>
            <a:ext cx="112776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336" y="6096000"/>
            <a:ext cx="103632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6"/>
          <p:cNvSpPr txBox="1">
            <a:spLocks/>
          </p:cNvSpPr>
          <p:nvPr userDrawn="1"/>
        </p:nvSpPr>
        <p:spPr>
          <a:xfrm>
            <a:off x="11328308" y="76518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D6219C-5D67-46FE-AB3F-D592616FA5B1}" type="slidenum">
              <a:rPr kumimoji="0" lang="fr-FR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5644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 txBox="1">
            <a:spLocks/>
          </p:cNvSpPr>
          <p:nvPr userDrawn="1"/>
        </p:nvSpPr>
        <p:spPr>
          <a:xfrm>
            <a:off x="11328308" y="76518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D6219C-5D67-46FE-AB3F-D592616FA5B1}" type="slidenum">
              <a:rPr kumimoji="0" lang="fr-FR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35364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199" y="274640"/>
            <a:ext cx="2336800" cy="5851525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2" y="274640"/>
            <a:ext cx="8026399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328308" y="76519"/>
            <a:ext cx="731520" cy="396240"/>
          </a:xfrm>
        </p:spPr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113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5" y="5486400"/>
            <a:ext cx="10212916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5" y="3852863"/>
            <a:ext cx="818091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E7E6E6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328308" y="44624"/>
            <a:ext cx="731520" cy="396240"/>
          </a:xfrm>
        </p:spPr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91661"/>
            <a:ext cx="2067374" cy="483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410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1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92801" y="1536192"/>
            <a:ext cx="48768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328308" y="76518"/>
            <a:ext cx="731520" cy="396240"/>
          </a:xfrm>
        </p:spPr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225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1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1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92801" y="1535113"/>
            <a:ext cx="48768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92801" y="2174875"/>
            <a:ext cx="48768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328308" y="76518"/>
            <a:ext cx="731520" cy="396240"/>
          </a:xfrm>
        </p:spPr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401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6"/>
          <p:cNvSpPr txBox="1">
            <a:spLocks/>
          </p:cNvSpPr>
          <p:nvPr userDrawn="1"/>
        </p:nvSpPr>
        <p:spPr>
          <a:xfrm>
            <a:off x="11328308" y="76518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D6219C-5D67-46FE-AB3F-D592616FA5B1}" type="slidenum">
              <a:rPr kumimoji="0" lang="fr-FR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6188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1419465" y="0"/>
            <a:ext cx="731520" cy="396240"/>
          </a:xfrm>
        </p:spPr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61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2" y="5495544"/>
            <a:ext cx="103632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399" y="6096000"/>
            <a:ext cx="10363202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381000"/>
            <a:ext cx="10363200" cy="494284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8" name="Slide Number Placeholder 6"/>
          <p:cNvSpPr txBox="1">
            <a:spLocks/>
          </p:cNvSpPr>
          <p:nvPr userDrawn="1"/>
        </p:nvSpPr>
        <p:spPr>
          <a:xfrm>
            <a:off x="11328308" y="76518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D6219C-5D67-46FE-AB3F-D592616FA5B1}" type="slidenum">
              <a:rPr kumimoji="0" lang="fr-FR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8382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5495278"/>
            <a:ext cx="103632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" y="0"/>
            <a:ext cx="112776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2336" y="6096000"/>
            <a:ext cx="103632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Slide Number Placeholder 6"/>
          <p:cNvSpPr txBox="1">
            <a:spLocks/>
          </p:cNvSpPr>
          <p:nvPr userDrawn="1"/>
        </p:nvSpPr>
        <p:spPr>
          <a:xfrm>
            <a:off x="11328308" y="76518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D6219C-5D67-46FE-AB3F-D592616FA5B1}" type="slidenum">
              <a:rPr kumimoji="0" lang="fr-FR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22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601" y="38100"/>
            <a:ext cx="11241998" cy="7986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285" y="1600200"/>
            <a:ext cx="11250314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277601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038081" y="6420200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10510429" y="3987800"/>
            <a:ext cx="2367281" cy="4876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>
              <a:solidFill>
                <a:srgbClr val="E7E6E6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474870" y="1584960"/>
            <a:ext cx="2438399" cy="4876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85" y="6420201"/>
            <a:ext cx="1772691" cy="414581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0769601" y="6362048"/>
            <a:ext cx="1422400" cy="506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582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601" y="38100"/>
            <a:ext cx="11241998" cy="7986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285" y="1600200"/>
            <a:ext cx="11250314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277601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038081" y="6420200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10510429" y="3987800"/>
            <a:ext cx="2367281" cy="4876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 dirty="0">
              <a:solidFill>
                <a:srgbClr val="E7E6E6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474870" y="1584960"/>
            <a:ext cx="2438399" cy="4876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85" y="6420201"/>
            <a:ext cx="1772691" cy="414581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0769601" y="6362048"/>
            <a:ext cx="1422400" cy="506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996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>
                <a:latin typeface="Calibri"/>
              </a:rPr>
              <a:pPr/>
              <a:t>1</a:t>
            </a:fld>
            <a:endParaRPr lang="en-US" dirty="0">
              <a:latin typeface="Calibri"/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Chapitre 2 opération en devises</a:t>
            </a:r>
            <a:endParaRPr lang="fr-FR" dirty="0"/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1524000" y="279876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514350" indent="-514350">
              <a:buAutoNum type="arabicPeriod"/>
            </a:pPr>
            <a:r>
              <a:rPr lang="fr-FR" sz="2400" dirty="0" smtClean="0">
                <a:solidFill>
                  <a:srgbClr val="C00000"/>
                </a:solidFill>
                <a:latin typeface="+mn-lt"/>
              </a:rPr>
              <a:t>Définition et principe</a:t>
            </a:r>
          </a:p>
          <a:p>
            <a:pPr marL="514350" indent="-514350">
              <a:buAutoNum type="arabicPeriod"/>
            </a:pPr>
            <a:r>
              <a:rPr lang="fr-FR" sz="2400" dirty="0" smtClean="0">
                <a:solidFill>
                  <a:srgbClr val="C00000"/>
                </a:solidFill>
                <a:latin typeface="+mn-lt"/>
              </a:rPr>
              <a:t>Opérations à date de facturation</a:t>
            </a:r>
          </a:p>
          <a:p>
            <a:pPr marL="514350" indent="-514350">
              <a:buAutoNum type="arabicPeriod"/>
            </a:pPr>
            <a:r>
              <a:rPr lang="fr-FR" sz="2400" dirty="0" smtClean="0">
                <a:solidFill>
                  <a:srgbClr val="C00000"/>
                </a:solidFill>
                <a:latin typeface="+mn-lt"/>
              </a:rPr>
              <a:t>Opérations à date de clôture</a:t>
            </a:r>
          </a:p>
          <a:p>
            <a:pPr marL="514350" indent="-514350">
              <a:buAutoNum type="arabicPeriod"/>
            </a:pPr>
            <a:r>
              <a:rPr lang="fr-FR" sz="2400" dirty="0" smtClean="0">
                <a:solidFill>
                  <a:srgbClr val="C00000"/>
                </a:solidFill>
                <a:latin typeface="+mn-lt"/>
              </a:rPr>
              <a:t>Opérations à date de règlement</a:t>
            </a:r>
            <a:endParaRPr lang="fr-FR" sz="2400" dirty="0">
              <a:solidFill>
                <a:srgbClr val="C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3163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114300" indent="0">
              <a:buNone/>
            </a:pPr>
            <a:endParaRPr lang="fr-FR" sz="1800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8090467"/>
              </p:ext>
            </p:extLst>
          </p:nvPr>
        </p:nvGraphicFramePr>
        <p:xfrm>
          <a:off x="1548313" y="2972452"/>
          <a:ext cx="8400720" cy="102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054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24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66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24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18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188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5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</a:rPr>
                        <a:t>31/12/N</a:t>
                      </a:r>
                      <a:endParaRPr lang="fr-FR" sz="16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Times New Roman"/>
                          <a:ea typeface="Times New Roman"/>
                        </a:rPr>
                        <a:t>620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Times New Roman"/>
                          <a:ea typeface="Times New Roman"/>
                        </a:rPr>
                        <a:t>620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2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4762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401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600" baseline="0" dirty="0">
                          <a:effectLst/>
                        </a:rPr>
                        <a:t>Augmentation des dettes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aseline="0" dirty="0">
                          <a:effectLst/>
                        </a:rPr>
                        <a:t>Dettes fournisseurs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600" baseline="0" dirty="0">
                          <a:effectLst/>
                        </a:rPr>
                        <a:t>Perte latente 15 500 (1,18 – 1,14)</a:t>
                      </a:r>
                      <a:endParaRPr lang="fr-FR" sz="1600" dirty="0">
                        <a:effectLst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9953144"/>
              </p:ext>
            </p:extLst>
          </p:nvPr>
        </p:nvGraphicFramePr>
        <p:xfrm>
          <a:off x="1548313" y="4260016"/>
          <a:ext cx="8400720" cy="9753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054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24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66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24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79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58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36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</a:rPr>
                        <a:t>31/12/N</a:t>
                      </a:r>
                      <a:endParaRPr lang="fr-FR" sz="16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Times New Roman"/>
                          <a:ea typeface="Times New Roman"/>
                        </a:rPr>
                        <a:t>620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Times New Roman"/>
                          <a:ea typeface="Times New Roman"/>
                        </a:rPr>
                        <a:t>620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08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0" dirty="0">
                          <a:solidFill>
                            <a:schemeClr val="tx1"/>
                          </a:solidFill>
                          <a:effectLst/>
                        </a:rPr>
                        <a:t>6865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1515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600" baseline="0" dirty="0">
                          <a:effectLst/>
                        </a:rPr>
                        <a:t>Dotations aux provisions financières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aseline="0" dirty="0">
                          <a:effectLst/>
                        </a:rPr>
                        <a:t>Provisions pour perte de change</a:t>
                      </a:r>
                      <a:endParaRPr lang="fr-FR" sz="1600" dirty="0">
                        <a:effectLst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905727"/>
              </p:ext>
            </p:extLst>
          </p:nvPr>
        </p:nvGraphicFramePr>
        <p:xfrm>
          <a:off x="1538046" y="5374881"/>
          <a:ext cx="8384647" cy="102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032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89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46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189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93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93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5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chemeClr val="accent6"/>
                          </a:solidFill>
                          <a:effectLst/>
                        </a:rPr>
                        <a:t> </a:t>
                      </a:r>
                      <a:endParaRPr lang="fr-FR" sz="1600" b="1" dirty="0">
                        <a:solidFill>
                          <a:schemeClr val="accent6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rgbClr val="FF0000"/>
                          </a:solidFill>
                          <a:effectLst/>
                        </a:rPr>
                        <a:t>01/01/N+1</a:t>
                      </a:r>
                      <a:endParaRPr lang="fr-FR" sz="16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Times New Roman"/>
                          <a:ea typeface="Times New Roman"/>
                        </a:rPr>
                        <a:t>620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Times New Roman"/>
                          <a:ea typeface="Times New Roman"/>
                        </a:rPr>
                        <a:t>620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2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401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4762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Dette</a:t>
                      </a:r>
                      <a:r>
                        <a:rPr lang="fr-FR" sz="1600" baseline="0" dirty="0">
                          <a:effectLst/>
                        </a:rPr>
                        <a:t> Fournisseurs</a:t>
                      </a:r>
                      <a:endParaRPr lang="fr-FR" sz="16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Augmentation</a:t>
                      </a:r>
                      <a:r>
                        <a:rPr lang="fr-FR" sz="1600" baseline="0" dirty="0">
                          <a:effectLst/>
                        </a:rPr>
                        <a:t> des dettes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i="1" baseline="0" dirty="0">
                          <a:effectLst/>
                        </a:rPr>
                        <a:t>(Contre-passation)</a:t>
                      </a:r>
                      <a:endParaRPr lang="fr-FR" sz="1600" i="1" dirty="0">
                        <a:effectLst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Titr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0" dirty="0"/>
              <a:t>Chapitre 2  Les opérations en devises</a:t>
            </a:r>
            <a:endParaRPr lang="fr-FR" sz="2800" dirty="0">
              <a:solidFill>
                <a:srgbClr val="C00000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6629142"/>
              </p:ext>
            </p:extLst>
          </p:nvPr>
        </p:nvGraphicFramePr>
        <p:xfrm>
          <a:off x="461023" y="1115130"/>
          <a:ext cx="10538692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9965">
                  <a:extLst>
                    <a:ext uri="{9D8B030D-6E8A-4147-A177-3AD203B41FA5}">
                      <a16:colId xmlns:a16="http://schemas.microsoft.com/office/drawing/2014/main" val="424894811"/>
                    </a:ext>
                  </a:extLst>
                </a:gridCol>
                <a:gridCol w="2817091">
                  <a:extLst>
                    <a:ext uri="{9D8B030D-6E8A-4147-A177-3AD203B41FA5}">
                      <a16:colId xmlns:a16="http://schemas.microsoft.com/office/drawing/2014/main" val="2899247729"/>
                    </a:ext>
                  </a:extLst>
                </a:gridCol>
                <a:gridCol w="3492139">
                  <a:extLst>
                    <a:ext uri="{9D8B030D-6E8A-4147-A177-3AD203B41FA5}">
                      <a16:colId xmlns:a16="http://schemas.microsoft.com/office/drawing/2014/main" val="249880149"/>
                    </a:ext>
                  </a:extLst>
                </a:gridCol>
                <a:gridCol w="3019497">
                  <a:extLst>
                    <a:ext uri="{9D8B030D-6E8A-4147-A177-3AD203B41FA5}">
                      <a16:colId xmlns:a16="http://schemas.microsoft.com/office/drawing/2014/main" val="43103206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Date du</a:t>
                      </a:r>
                      <a:r>
                        <a:rPr lang="fr-FR" baseline="0" dirty="0" smtClean="0"/>
                        <a:t> contrat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31/12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Date de règlement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43530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Ex. 2.2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Dette</a:t>
                      </a:r>
                    </a:p>
                    <a:p>
                      <a:r>
                        <a:rPr lang="fr-FR" baseline="0" dirty="0" smtClean="0"/>
                        <a:t>15 500 GBP = 17 670 €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15 500GBP = 18 290 €</a:t>
                      </a:r>
                    </a:p>
                    <a:p>
                      <a:pPr marL="285750" indent="-285750">
                        <a:buFont typeface="Symbol" panose="05050102010706020507" pitchFamily="18" charset="2"/>
                        <a:buChar char="Þ"/>
                      </a:pPr>
                      <a:r>
                        <a:rPr lang="fr-FR" dirty="0" smtClean="0"/>
                        <a:t>↗ dette =&gt;</a:t>
                      </a:r>
                      <a:r>
                        <a:rPr lang="fr-FR" baseline="0" dirty="0" smtClean="0"/>
                        <a:t> perte latente (620)</a:t>
                      </a:r>
                    </a:p>
                    <a:p>
                      <a:r>
                        <a:rPr lang="fr-FR" baseline="0" dirty="0" smtClean="0"/>
                        <a:t>=&gt; Provision (620)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30977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…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…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…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…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58498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4765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sz="1800" b="1" dirty="0"/>
              <a:t>Correction exemple </a:t>
            </a:r>
            <a:r>
              <a:rPr lang="fr-FR" sz="1800" b="1" dirty="0" smtClean="0"/>
              <a:t>3</a:t>
            </a:r>
          </a:p>
          <a:p>
            <a:pPr marL="548640" lvl="2" indent="0" algn="just">
              <a:buNone/>
            </a:pPr>
            <a:r>
              <a:rPr lang="fr-FR" dirty="0" smtClean="0"/>
              <a:t>	Cours </a:t>
            </a:r>
            <a:r>
              <a:rPr lang="fr-FR" dirty="0"/>
              <a:t>au jour de l’emprunt : 1 CHF = 0,75€ - montant emprunt 20 000 </a:t>
            </a:r>
            <a:r>
              <a:rPr lang="fr-FR" dirty="0" smtClean="0"/>
              <a:t>CHF</a:t>
            </a:r>
          </a:p>
          <a:p>
            <a:pPr marL="548640" lvl="2" indent="0" algn="just">
              <a:buNone/>
            </a:pPr>
            <a:r>
              <a:rPr lang="fr-FR" dirty="0" smtClean="0"/>
              <a:t>	Cours </a:t>
            </a:r>
            <a:r>
              <a:rPr lang="fr-FR" dirty="0"/>
              <a:t>de fin d’exercice : 1 CHF = 0,72 €</a:t>
            </a:r>
          </a:p>
          <a:p>
            <a:pPr lvl="1"/>
            <a:endParaRPr lang="fr-FR" sz="1600" b="1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5342217"/>
              </p:ext>
            </p:extLst>
          </p:nvPr>
        </p:nvGraphicFramePr>
        <p:xfrm>
          <a:off x="1548312" y="3910230"/>
          <a:ext cx="8364110" cy="102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005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45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2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145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62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62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43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</a:rPr>
                        <a:t>31/12/N</a:t>
                      </a:r>
                      <a:endParaRPr lang="fr-FR" sz="1600" b="1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2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164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4772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600" baseline="0" dirty="0">
                          <a:effectLst/>
                        </a:rPr>
                        <a:t>Emprunt auprès des établissements de crédits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aseline="0" dirty="0">
                          <a:effectLst/>
                        </a:rPr>
                        <a:t>Diminution des dettes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i="1" baseline="0" dirty="0">
                          <a:effectLst/>
                        </a:rPr>
                        <a:t>(Gain latent 20 000 (0,75 – 0,72) = 600)</a:t>
                      </a:r>
                      <a:endParaRPr lang="fr-FR" sz="1600" i="1" dirty="0">
                        <a:effectLst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Times New Roman"/>
                          <a:ea typeface="Times New Roman"/>
                        </a:rPr>
                        <a:t>600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Times New Roman"/>
                          <a:ea typeface="Times New Roman"/>
                        </a:rPr>
                        <a:t>600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7724278"/>
              </p:ext>
            </p:extLst>
          </p:nvPr>
        </p:nvGraphicFramePr>
        <p:xfrm>
          <a:off x="1548312" y="5214954"/>
          <a:ext cx="8364110" cy="14630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005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45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2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145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62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62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5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</a:rPr>
                        <a:t>31/12/N</a:t>
                      </a:r>
                      <a:endParaRPr lang="fr-FR" sz="1600" b="1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Times New Roman"/>
                          <a:ea typeface="Times New Roman"/>
                        </a:rPr>
                        <a:t>432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Times New Roman"/>
                          <a:ea typeface="Times New Roman"/>
                        </a:rPr>
                        <a:t>432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2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6611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</a:rPr>
                        <a:t>1688</a:t>
                      </a:r>
                      <a:endParaRPr lang="fr-FR" sz="1600" dirty="0">
                        <a:effectLst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Intérêts des emprunts et des dettes</a:t>
                      </a:r>
                    </a:p>
                    <a:p>
                      <a:pPr marL="803275" indent="0" algn="l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            Intérêts courus sur emprunts auprès</a:t>
                      </a:r>
                      <a:r>
                        <a:rPr lang="fr-FR" sz="1600" baseline="0" dirty="0">
                          <a:effectLst/>
                        </a:rPr>
                        <a:t> des établissements de crédit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i="1" baseline="0" dirty="0">
                          <a:effectLst/>
                        </a:rPr>
                        <a:t>(En CHF : 20 000 * (6%) * </a:t>
                      </a:r>
                      <a:r>
                        <a:rPr lang="fr-FR" sz="1600" i="1" baseline="0" dirty="0" smtClean="0">
                          <a:effectLst/>
                        </a:rPr>
                        <a:t>6/12 * 0,72 </a:t>
                      </a:r>
                      <a:r>
                        <a:rPr lang="fr-FR" sz="1600" i="1" baseline="0" dirty="0">
                          <a:effectLst/>
                        </a:rPr>
                        <a:t>= </a:t>
                      </a:r>
                      <a:r>
                        <a:rPr lang="fr-FR" sz="1600" i="1" baseline="0" dirty="0" smtClean="0">
                          <a:effectLst/>
                        </a:rPr>
                        <a:t>432</a:t>
                      </a:r>
                      <a:endParaRPr lang="fr-FR" sz="1600" i="1" baseline="0" dirty="0">
                        <a:effectLst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Titr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0" dirty="0"/>
              <a:t>Chapitre 2  Les opérations en devises</a:t>
            </a:r>
            <a:endParaRPr lang="fr-FR" sz="2800" dirty="0">
              <a:solidFill>
                <a:srgbClr val="C00000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11</a:t>
            </a:fld>
            <a:endParaRPr lang="en-US" dirty="0"/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274254"/>
              </p:ext>
            </p:extLst>
          </p:nvPr>
        </p:nvGraphicFramePr>
        <p:xfrm>
          <a:off x="188949" y="1749521"/>
          <a:ext cx="10538692" cy="1376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9965">
                  <a:extLst>
                    <a:ext uri="{9D8B030D-6E8A-4147-A177-3AD203B41FA5}">
                      <a16:colId xmlns:a16="http://schemas.microsoft.com/office/drawing/2014/main" val="424894811"/>
                    </a:ext>
                  </a:extLst>
                </a:gridCol>
                <a:gridCol w="2817091">
                  <a:extLst>
                    <a:ext uri="{9D8B030D-6E8A-4147-A177-3AD203B41FA5}">
                      <a16:colId xmlns:a16="http://schemas.microsoft.com/office/drawing/2014/main" val="2899247729"/>
                    </a:ext>
                  </a:extLst>
                </a:gridCol>
                <a:gridCol w="3149600">
                  <a:extLst>
                    <a:ext uri="{9D8B030D-6E8A-4147-A177-3AD203B41FA5}">
                      <a16:colId xmlns:a16="http://schemas.microsoft.com/office/drawing/2014/main" val="249880149"/>
                    </a:ext>
                  </a:extLst>
                </a:gridCol>
                <a:gridCol w="3362036">
                  <a:extLst>
                    <a:ext uri="{9D8B030D-6E8A-4147-A177-3AD203B41FA5}">
                      <a16:colId xmlns:a16="http://schemas.microsoft.com/office/drawing/2014/main" val="43103206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Date du</a:t>
                      </a:r>
                      <a:r>
                        <a:rPr lang="fr-FR" baseline="0" dirty="0" smtClean="0"/>
                        <a:t> contrat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31/12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Date de règlement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43530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5849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Ex. 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Dette</a:t>
                      </a:r>
                    </a:p>
                    <a:p>
                      <a:r>
                        <a:rPr lang="fr-FR" dirty="0" smtClean="0"/>
                        <a:t>20 000</a:t>
                      </a:r>
                      <a:r>
                        <a:rPr lang="fr-FR" baseline="0" dirty="0" smtClean="0"/>
                        <a:t> CHF = 15 000 €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Dette : 20 000 CHF = 14 400 €</a:t>
                      </a:r>
                    </a:p>
                    <a:p>
                      <a:r>
                        <a:rPr lang="fr-FR" dirty="0" smtClean="0"/>
                        <a:t>=&gt; ↘ Dette : gain latent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84393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7636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>
            <p:extLst/>
          </p:nvPr>
        </p:nvGraphicFramePr>
        <p:xfrm>
          <a:off x="1572950" y="980728"/>
          <a:ext cx="8411483" cy="1269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068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47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79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47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35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355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5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</a:rPr>
                        <a:t>01/01/N+1</a:t>
                      </a:r>
                      <a:endParaRPr lang="fr-FR" sz="1600" b="1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Times New Roman"/>
                          <a:ea typeface="Times New Roman"/>
                        </a:rPr>
                        <a:t>600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Times New Roman"/>
                          <a:ea typeface="Times New Roman"/>
                        </a:rPr>
                        <a:t>600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2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4772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164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Diminution des dettes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Emprunts auprès des établissements de crédit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i="1" dirty="0">
                          <a:effectLst/>
                        </a:rPr>
                        <a:t>(Contre-passation)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9492728"/>
              </p:ext>
            </p:extLst>
          </p:nvPr>
        </p:nvGraphicFramePr>
        <p:xfrm>
          <a:off x="1553136" y="3140968"/>
          <a:ext cx="8431297" cy="1269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094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9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04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90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66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662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5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</a:rPr>
                        <a:t>01/01/N+1</a:t>
                      </a:r>
                      <a:endParaRPr lang="fr-FR" sz="1600" b="1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Times New Roman"/>
                          <a:ea typeface="Times New Roman"/>
                        </a:rPr>
                        <a:t>432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Times New Roman"/>
                          <a:ea typeface="Times New Roman"/>
                        </a:rPr>
                        <a:t>432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2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16884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6611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Intérêts courus sur emprunts …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Intérêts des emprunts et des dettes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i="1" dirty="0">
                          <a:effectLst/>
                        </a:rPr>
                        <a:t>(Contre-passation)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Titr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0" dirty="0"/>
              <a:t>Chapitre 2  Les opérations en devises</a:t>
            </a:r>
            <a:endParaRPr lang="fr-FR" sz="2800" dirty="0">
              <a:solidFill>
                <a:srgbClr val="C00000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798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itre 2"/>
          <p:cNvSpPr txBox="1">
            <a:spLocks/>
          </p:cNvSpPr>
          <p:nvPr/>
        </p:nvSpPr>
        <p:spPr>
          <a:xfrm>
            <a:off x="0" y="321041"/>
            <a:ext cx="10160000" cy="57013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fr-FR" dirty="0" smtClean="0"/>
              <a:t>Chapitre 2  Les opérations en devises </a:t>
            </a:r>
            <a:br>
              <a:rPr lang="fr-FR" dirty="0" smtClean="0"/>
            </a:br>
            <a:r>
              <a:rPr lang="fr-FR" sz="1800" spc="0" dirty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4</a:t>
            </a:r>
            <a:r>
              <a:rPr lang="fr-FR" sz="1800" spc="0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. Opérations à date de règlement </a:t>
            </a:r>
            <a:br>
              <a:rPr lang="fr-FR" sz="1800" spc="0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</a:b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4" name="Flèche droite rayée 3"/>
          <p:cNvSpPr/>
          <p:nvPr/>
        </p:nvSpPr>
        <p:spPr>
          <a:xfrm>
            <a:off x="910359" y="879046"/>
            <a:ext cx="10104581" cy="397163"/>
          </a:xfrm>
          <a:prstGeom prst="stripedRightArrow">
            <a:avLst>
              <a:gd name="adj1" fmla="val 50000"/>
              <a:gd name="adj2" fmla="val 21490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" name="Connecteur droit 4"/>
          <p:cNvCxnSpPr/>
          <p:nvPr/>
        </p:nvCxnSpPr>
        <p:spPr>
          <a:xfrm>
            <a:off x="1689676" y="888067"/>
            <a:ext cx="9237" cy="38814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/>
        </p:nvCxnSpPr>
        <p:spPr>
          <a:xfrm>
            <a:off x="5374981" y="878616"/>
            <a:ext cx="9237" cy="38814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8941953" y="939662"/>
            <a:ext cx="9237" cy="38814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7957126" y="321041"/>
            <a:ext cx="1988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Règlement</a:t>
            </a:r>
          </a:p>
          <a:p>
            <a:pPr algn="ctr"/>
            <a:r>
              <a:rPr lang="fr-FR" dirty="0" smtClean="0"/>
              <a:t>(Courant N+1)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8026399" y="1314745"/>
            <a:ext cx="1988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Taux de change (3)</a:t>
            </a:r>
            <a:endParaRPr lang="fr-FR" dirty="0"/>
          </a:p>
        </p:txBody>
      </p:sp>
      <p:cxnSp>
        <p:nvCxnSpPr>
          <p:cNvPr id="10" name="Connecteur droit avec flèche 9"/>
          <p:cNvCxnSpPr>
            <a:stCxn id="9" idx="1"/>
            <a:endCxn id="11" idx="0"/>
          </p:cNvCxnSpPr>
          <p:nvPr/>
        </p:nvCxnSpPr>
        <p:spPr>
          <a:xfrm flipH="1">
            <a:off x="3315275" y="1499411"/>
            <a:ext cx="4711124" cy="5131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/>
        </p:nvSpPr>
        <p:spPr>
          <a:xfrm>
            <a:off x="1043709" y="2012598"/>
            <a:ext cx="454313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Gain </a:t>
            </a:r>
            <a:r>
              <a:rPr lang="fr-FR" i="1" u="sng" dirty="0" smtClean="0"/>
              <a:t>effectif</a:t>
            </a:r>
            <a:endParaRPr lang="fr-FR" i="1" u="sng" dirty="0"/>
          </a:p>
        </p:txBody>
      </p:sp>
      <p:cxnSp>
        <p:nvCxnSpPr>
          <p:cNvPr id="12" name="Connecteur droit avec flèche 11"/>
          <p:cNvCxnSpPr>
            <a:stCxn id="11" idx="2"/>
            <a:endCxn id="13" idx="0"/>
          </p:cNvCxnSpPr>
          <p:nvPr/>
        </p:nvCxnSpPr>
        <p:spPr>
          <a:xfrm flipH="1">
            <a:off x="1657638" y="2381930"/>
            <a:ext cx="1657637" cy="2652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0" y="2647203"/>
            <a:ext cx="3315275" cy="2277547"/>
          </a:xfrm>
          <a:prstGeom prst="rect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Créance payée est augmentée</a:t>
            </a:r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r>
              <a:rPr lang="fr-FR" sz="1600" dirty="0" err="1" smtClean="0"/>
              <a:t>Diff</a:t>
            </a:r>
            <a:r>
              <a:rPr lang="fr-FR" sz="1600" dirty="0" smtClean="0"/>
              <a:t> = (Taux 3 – taux 1)* USD créance</a:t>
            </a:r>
            <a:endParaRPr lang="fr-FR" sz="1600" dirty="0"/>
          </a:p>
        </p:txBody>
      </p:sp>
      <p:cxnSp>
        <p:nvCxnSpPr>
          <p:cNvPr id="15" name="Connecteur droit avec flèche 14"/>
          <p:cNvCxnSpPr>
            <a:stCxn id="11" idx="2"/>
          </p:cNvCxnSpPr>
          <p:nvPr/>
        </p:nvCxnSpPr>
        <p:spPr>
          <a:xfrm>
            <a:off x="3315275" y="2381930"/>
            <a:ext cx="1764725" cy="2652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Tableau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4452756"/>
              </p:ext>
            </p:extLst>
          </p:nvPr>
        </p:nvGraphicFramePr>
        <p:xfrm>
          <a:off x="0" y="3113069"/>
          <a:ext cx="3320472" cy="124968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587088">
                  <a:extLst>
                    <a:ext uri="{9D8B030D-6E8A-4147-A177-3AD203B41FA5}">
                      <a16:colId xmlns:a16="http://schemas.microsoft.com/office/drawing/2014/main" val="3090066675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3360544377"/>
                    </a:ext>
                  </a:extLst>
                </a:gridCol>
                <a:gridCol w="637309">
                  <a:extLst>
                    <a:ext uri="{9D8B030D-6E8A-4147-A177-3AD203B41FA5}">
                      <a16:colId xmlns:a16="http://schemas.microsoft.com/office/drawing/2014/main" val="2894401795"/>
                    </a:ext>
                  </a:extLst>
                </a:gridCol>
                <a:gridCol w="673675">
                  <a:extLst>
                    <a:ext uri="{9D8B030D-6E8A-4147-A177-3AD203B41FA5}">
                      <a16:colId xmlns:a16="http://schemas.microsoft.com/office/drawing/2014/main" val="579921441"/>
                    </a:ext>
                  </a:extLst>
                </a:gridCol>
              </a:tblGrid>
              <a:tr h="211661">
                <a:tc gridSpan="4"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Courant N+1</a:t>
                      </a:r>
                      <a:endParaRPr lang="fr-FR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785314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512</a:t>
                      </a:r>
                      <a:endParaRPr lang="fr-FR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Banque</a:t>
                      </a:r>
                      <a:endParaRPr lang="fr-F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Taux3</a:t>
                      </a:r>
                      <a:endParaRPr lang="fr-F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612673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411</a:t>
                      </a:r>
                    </a:p>
                    <a:p>
                      <a:r>
                        <a:rPr lang="fr-FR" sz="1400" dirty="0" smtClean="0">
                          <a:solidFill>
                            <a:srgbClr val="FF0000"/>
                          </a:solidFill>
                        </a:rPr>
                        <a:t>756</a:t>
                      </a:r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   Client</a:t>
                      </a:r>
                    </a:p>
                    <a:p>
                      <a:r>
                        <a:rPr lang="fr-FR" sz="1400" dirty="0" smtClean="0"/>
                        <a:t>   Gain</a:t>
                      </a:r>
                      <a:r>
                        <a:rPr lang="fr-FR" sz="1400" baseline="0" dirty="0" smtClean="0"/>
                        <a:t> de change</a:t>
                      </a:r>
                      <a:endParaRPr lang="fr-F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Taux</a:t>
                      </a:r>
                      <a:r>
                        <a:rPr lang="fr-FR" sz="1400" baseline="0" dirty="0" smtClean="0"/>
                        <a:t> 1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aseline="0" dirty="0" err="1" smtClean="0"/>
                        <a:t>Diff</a:t>
                      </a:r>
                      <a:endParaRPr lang="fr-FR" sz="14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472225839"/>
                  </a:ext>
                </a:extLst>
              </a:tr>
            </a:tbl>
          </a:graphicData>
        </a:graphic>
      </p:graphicFrame>
      <p:sp>
        <p:nvSpPr>
          <p:cNvPr id="20" name="ZoneTexte 19"/>
          <p:cNvSpPr txBox="1"/>
          <p:nvPr/>
        </p:nvSpPr>
        <p:spPr>
          <a:xfrm>
            <a:off x="3422362" y="2647203"/>
            <a:ext cx="3315275" cy="2292935"/>
          </a:xfrm>
          <a:prstGeom prst="rect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Dette payée est diminuée</a:t>
            </a:r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r>
              <a:rPr lang="fr-FR" sz="1700" dirty="0" err="1"/>
              <a:t>Diff</a:t>
            </a:r>
            <a:r>
              <a:rPr lang="fr-FR" sz="1700" dirty="0"/>
              <a:t> = (Taux 3 – taux 1)* USD </a:t>
            </a:r>
            <a:r>
              <a:rPr lang="fr-FR" sz="1700" dirty="0" smtClean="0"/>
              <a:t>dette</a:t>
            </a:r>
            <a:endParaRPr lang="fr-FR" dirty="0"/>
          </a:p>
        </p:txBody>
      </p:sp>
      <p:graphicFrame>
        <p:nvGraphicFramePr>
          <p:cNvPr id="21" name="Tableau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5330136"/>
              </p:ext>
            </p:extLst>
          </p:nvPr>
        </p:nvGraphicFramePr>
        <p:xfrm>
          <a:off x="3417165" y="3113069"/>
          <a:ext cx="3320472" cy="124968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587088">
                  <a:extLst>
                    <a:ext uri="{9D8B030D-6E8A-4147-A177-3AD203B41FA5}">
                      <a16:colId xmlns:a16="http://schemas.microsoft.com/office/drawing/2014/main" val="3090066675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3360544377"/>
                    </a:ext>
                  </a:extLst>
                </a:gridCol>
                <a:gridCol w="637309">
                  <a:extLst>
                    <a:ext uri="{9D8B030D-6E8A-4147-A177-3AD203B41FA5}">
                      <a16:colId xmlns:a16="http://schemas.microsoft.com/office/drawing/2014/main" val="2894401795"/>
                    </a:ext>
                  </a:extLst>
                </a:gridCol>
                <a:gridCol w="673675">
                  <a:extLst>
                    <a:ext uri="{9D8B030D-6E8A-4147-A177-3AD203B41FA5}">
                      <a16:colId xmlns:a16="http://schemas.microsoft.com/office/drawing/2014/main" val="579921441"/>
                    </a:ext>
                  </a:extLst>
                </a:gridCol>
              </a:tblGrid>
              <a:tr h="211661">
                <a:tc gridSpan="4"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Courant N+1</a:t>
                      </a:r>
                      <a:endParaRPr lang="fr-FR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785314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401</a:t>
                      </a:r>
                      <a:endParaRPr lang="fr-FR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Frs</a:t>
                      </a:r>
                      <a:endParaRPr lang="fr-F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taux1</a:t>
                      </a:r>
                      <a:endParaRPr lang="fr-F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612673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512</a:t>
                      </a:r>
                    </a:p>
                    <a:p>
                      <a:r>
                        <a:rPr lang="fr-FR" sz="1400" dirty="0" smtClean="0">
                          <a:solidFill>
                            <a:srgbClr val="FF0000"/>
                          </a:solidFill>
                        </a:rPr>
                        <a:t>756</a:t>
                      </a:r>
                      <a:endParaRPr lang="fr-FR" sz="14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   Banque</a:t>
                      </a:r>
                    </a:p>
                    <a:p>
                      <a:r>
                        <a:rPr lang="fr-FR" sz="1400" dirty="0" smtClean="0"/>
                        <a:t>   Gain</a:t>
                      </a:r>
                      <a:r>
                        <a:rPr lang="fr-FR" sz="1400" baseline="0" dirty="0" smtClean="0"/>
                        <a:t> de change</a:t>
                      </a:r>
                      <a:endParaRPr lang="fr-F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Taux</a:t>
                      </a:r>
                      <a:r>
                        <a:rPr lang="fr-FR" sz="1400" baseline="0" dirty="0" smtClean="0"/>
                        <a:t> 3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aseline="0" dirty="0" err="1" smtClean="0"/>
                        <a:t>Diff</a:t>
                      </a:r>
                      <a:endParaRPr lang="fr-FR" sz="14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472225839"/>
                  </a:ext>
                </a:extLst>
              </a:tr>
            </a:tbl>
          </a:graphicData>
        </a:graphic>
      </p:graphicFrame>
      <p:sp>
        <p:nvSpPr>
          <p:cNvPr id="23" name="ZoneTexte 22"/>
          <p:cNvSpPr txBox="1"/>
          <p:nvPr/>
        </p:nvSpPr>
        <p:spPr>
          <a:xfrm>
            <a:off x="813945" y="1259713"/>
            <a:ext cx="1988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Taux de change (1)</a:t>
            </a:r>
            <a:endParaRPr lang="fr-FR" dirty="0"/>
          </a:p>
        </p:txBody>
      </p:sp>
      <p:sp>
        <p:nvSpPr>
          <p:cNvPr id="24" name="ZoneTexte 23"/>
          <p:cNvSpPr txBox="1"/>
          <p:nvPr/>
        </p:nvSpPr>
        <p:spPr>
          <a:xfrm>
            <a:off x="668477" y="5220800"/>
            <a:ext cx="9836727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err="1" smtClean="0"/>
              <a:t>Rq</a:t>
            </a:r>
            <a:r>
              <a:rPr lang="fr-FR" dirty="0" smtClean="0"/>
              <a:t> : Impact du gain effectif sur le résultat (</a:t>
            </a:r>
            <a:r>
              <a:rPr lang="fr-FR" dirty="0" smtClean="0"/>
              <a:t>7xx) </a:t>
            </a:r>
            <a:r>
              <a:rPr lang="fr-FR" dirty="0" smtClean="0"/>
              <a:t>: produit : enrichissement</a:t>
            </a:r>
          </a:p>
          <a:p>
            <a:r>
              <a:rPr lang="fr-FR" dirty="0" smtClean="0"/>
              <a:t>Gain </a:t>
            </a:r>
            <a:r>
              <a:rPr lang="fr-FR" dirty="0"/>
              <a:t>sur </a:t>
            </a:r>
            <a:r>
              <a:rPr lang="fr-FR" dirty="0">
                <a:solidFill>
                  <a:srgbClr val="FF0000"/>
                </a:solidFill>
              </a:rPr>
              <a:t>éléments d’exploitation </a:t>
            </a:r>
            <a:r>
              <a:rPr lang="fr-FR" dirty="0"/>
              <a:t>n° compte </a:t>
            </a:r>
            <a:r>
              <a:rPr lang="fr-FR" dirty="0" smtClean="0">
                <a:solidFill>
                  <a:srgbClr val="FF0000"/>
                </a:solidFill>
              </a:rPr>
              <a:t>756</a:t>
            </a:r>
            <a:r>
              <a:rPr lang="fr-FR" dirty="0" smtClean="0"/>
              <a:t> </a:t>
            </a:r>
            <a:r>
              <a:rPr lang="fr-FR" dirty="0"/>
              <a:t>; si perte lié à un élément financier </a:t>
            </a:r>
            <a:r>
              <a:rPr lang="fr-FR" dirty="0" smtClean="0">
                <a:solidFill>
                  <a:srgbClr val="FF0000"/>
                </a:solidFill>
              </a:rPr>
              <a:t>766 </a:t>
            </a:r>
            <a:r>
              <a:rPr lang="fr-FR" dirty="0" smtClean="0">
                <a:solidFill>
                  <a:schemeClr val="tx1"/>
                </a:solidFill>
              </a:rPr>
              <a:t>(depuis 2017)</a:t>
            </a: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8482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numéro de diapositive 1"/>
          <p:cNvSpPr txBox="1">
            <a:spLocks/>
          </p:cNvSpPr>
          <p:nvPr/>
        </p:nvSpPr>
        <p:spPr>
          <a:xfrm>
            <a:off x="11419465" y="0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tre 2"/>
          <p:cNvSpPr txBox="1">
            <a:spLocks/>
          </p:cNvSpPr>
          <p:nvPr/>
        </p:nvSpPr>
        <p:spPr>
          <a:xfrm>
            <a:off x="0" y="321041"/>
            <a:ext cx="10160000" cy="57013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fr-FR" dirty="0" smtClean="0"/>
              <a:t>Chapitre 2  Les opérations en devises </a:t>
            </a:r>
            <a:br>
              <a:rPr lang="fr-FR" dirty="0" smtClean="0"/>
            </a:br>
            <a:r>
              <a:rPr lang="fr-FR" sz="1800" spc="0" dirty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4</a:t>
            </a:r>
            <a:r>
              <a:rPr lang="fr-FR" sz="1800" spc="0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. Opérations à date de règlement </a:t>
            </a:r>
            <a:br>
              <a:rPr lang="fr-FR" sz="1800" spc="0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</a:b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5" name="Flèche droite rayée 4"/>
          <p:cNvSpPr/>
          <p:nvPr/>
        </p:nvSpPr>
        <p:spPr>
          <a:xfrm>
            <a:off x="910359" y="879046"/>
            <a:ext cx="10104581" cy="397163"/>
          </a:xfrm>
          <a:prstGeom prst="stripedRightArrow">
            <a:avLst>
              <a:gd name="adj1" fmla="val 50000"/>
              <a:gd name="adj2" fmla="val 21490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" name="Connecteur droit 5"/>
          <p:cNvCxnSpPr/>
          <p:nvPr/>
        </p:nvCxnSpPr>
        <p:spPr>
          <a:xfrm>
            <a:off x="1689676" y="888067"/>
            <a:ext cx="9237" cy="38814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5374981" y="878616"/>
            <a:ext cx="9237" cy="38814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8941953" y="939662"/>
            <a:ext cx="9237" cy="38814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ZoneTexte 8"/>
          <p:cNvSpPr txBox="1"/>
          <p:nvPr/>
        </p:nvSpPr>
        <p:spPr>
          <a:xfrm>
            <a:off x="7957126" y="321041"/>
            <a:ext cx="1988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Règlement</a:t>
            </a:r>
          </a:p>
          <a:p>
            <a:pPr algn="ctr"/>
            <a:r>
              <a:rPr lang="fr-FR" dirty="0" smtClean="0"/>
              <a:t>(Courant N+1)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8026399" y="1314745"/>
            <a:ext cx="1988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Taux de change (3)</a:t>
            </a:r>
            <a:endParaRPr lang="fr-FR" dirty="0"/>
          </a:p>
        </p:txBody>
      </p:sp>
      <p:cxnSp>
        <p:nvCxnSpPr>
          <p:cNvPr id="11" name="Connecteur droit avec flèche 10"/>
          <p:cNvCxnSpPr>
            <a:stCxn id="10" idx="2"/>
            <a:endCxn id="12" idx="0"/>
          </p:cNvCxnSpPr>
          <p:nvPr/>
        </p:nvCxnSpPr>
        <p:spPr>
          <a:xfrm>
            <a:off x="9020463" y="1684077"/>
            <a:ext cx="11542" cy="3285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6760439" y="2012598"/>
            <a:ext cx="454313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Perte </a:t>
            </a:r>
            <a:r>
              <a:rPr lang="fr-FR" i="1" u="sng" dirty="0" smtClean="0"/>
              <a:t>effective</a:t>
            </a:r>
            <a:endParaRPr lang="fr-FR" i="1" u="sng" dirty="0"/>
          </a:p>
        </p:txBody>
      </p:sp>
      <p:cxnSp>
        <p:nvCxnSpPr>
          <p:cNvPr id="13" name="Connecteur droit avec flèche 12"/>
          <p:cNvCxnSpPr>
            <a:stCxn id="12" idx="2"/>
            <a:endCxn id="14" idx="0"/>
          </p:cNvCxnSpPr>
          <p:nvPr/>
        </p:nvCxnSpPr>
        <p:spPr>
          <a:xfrm flipH="1">
            <a:off x="7017040" y="2381930"/>
            <a:ext cx="2014965" cy="263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5210176" y="2644962"/>
            <a:ext cx="3613728" cy="2192908"/>
          </a:xfrm>
          <a:prstGeom prst="rect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Créance reçue est diminuée</a:t>
            </a:r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/>
            <a:endParaRPr lang="fr-FR" sz="1050" dirty="0"/>
          </a:p>
          <a:p>
            <a:pPr algn="ctr"/>
            <a:r>
              <a:rPr lang="fr-FR" dirty="0" err="1"/>
              <a:t>Diff</a:t>
            </a:r>
            <a:r>
              <a:rPr lang="fr-FR" dirty="0"/>
              <a:t> = (Taux 3 – taux 1)* USD </a:t>
            </a:r>
            <a:r>
              <a:rPr lang="fr-FR" dirty="0" smtClean="0"/>
              <a:t>créance</a:t>
            </a:r>
            <a:endParaRPr lang="fr-FR" dirty="0"/>
          </a:p>
        </p:txBody>
      </p:sp>
      <p:cxnSp>
        <p:nvCxnSpPr>
          <p:cNvPr id="15" name="Connecteur droit avec flèche 14"/>
          <p:cNvCxnSpPr>
            <a:stCxn id="12" idx="2"/>
            <a:endCxn id="17" idx="0"/>
          </p:cNvCxnSpPr>
          <p:nvPr/>
        </p:nvCxnSpPr>
        <p:spPr>
          <a:xfrm>
            <a:off x="9032005" y="2381930"/>
            <a:ext cx="1502358" cy="263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Tableau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8484316"/>
              </p:ext>
            </p:extLst>
          </p:nvPr>
        </p:nvGraphicFramePr>
        <p:xfrm>
          <a:off x="5204980" y="3147815"/>
          <a:ext cx="3618923" cy="128016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639857">
                  <a:extLst>
                    <a:ext uri="{9D8B030D-6E8A-4147-A177-3AD203B41FA5}">
                      <a16:colId xmlns:a16="http://schemas.microsoft.com/office/drawing/2014/main" val="3090066675"/>
                    </a:ext>
                  </a:extLst>
                </a:gridCol>
                <a:gridCol w="1550248">
                  <a:extLst>
                    <a:ext uri="{9D8B030D-6E8A-4147-A177-3AD203B41FA5}">
                      <a16:colId xmlns:a16="http://schemas.microsoft.com/office/drawing/2014/main" val="3360544377"/>
                    </a:ext>
                  </a:extLst>
                </a:gridCol>
                <a:gridCol w="694592">
                  <a:extLst>
                    <a:ext uri="{9D8B030D-6E8A-4147-A177-3AD203B41FA5}">
                      <a16:colId xmlns:a16="http://schemas.microsoft.com/office/drawing/2014/main" val="2894401795"/>
                    </a:ext>
                  </a:extLst>
                </a:gridCol>
                <a:gridCol w="734226">
                  <a:extLst>
                    <a:ext uri="{9D8B030D-6E8A-4147-A177-3AD203B41FA5}">
                      <a16:colId xmlns:a16="http://schemas.microsoft.com/office/drawing/2014/main" val="579921441"/>
                    </a:ext>
                  </a:extLst>
                </a:gridCol>
              </a:tblGrid>
              <a:tr h="211661">
                <a:tc gridSpan="4"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Courant N+1</a:t>
                      </a:r>
                      <a:endParaRPr lang="fr-FR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785314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512</a:t>
                      </a:r>
                    </a:p>
                    <a:p>
                      <a:r>
                        <a:rPr lang="fr-FR" sz="1600" dirty="0" smtClean="0">
                          <a:solidFill>
                            <a:srgbClr val="FF0000"/>
                          </a:solidFill>
                        </a:rPr>
                        <a:t>656</a:t>
                      </a:r>
                      <a:endParaRPr lang="fr-FR" sz="1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Banque</a:t>
                      </a:r>
                    </a:p>
                    <a:p>
                      <a:r>
                        <a:rPr lang="fr-FR" sz="1600" dirty="0" smtClean="0"/>
                        <a:t>Perte de change</a:t>
                      </a:r>
                      <a:endParaRPr lang="fr-F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Taux3</a:t>
                      </a:r>
                      <a:endParaRPr lang="fr-FR" sz="1600" dirty="0" smtClean="0"/>
                    </a:p>
                    <a:p>
                      <a:pPr algn="ctr"/>
                      <a:r>
                        <a:rPr lang="fr-FR" sz="1600" dirty="0" err="1" smtClean="0"/>
                        <a:t>Diff</a:t>
                      </a:r>
                      <a:endParaRPr lang="fr-F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612673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411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   Client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Taux</a:t>
                      </a:r>
                      <a:r>
                        <a:rPr lang="fr-FR" sz="1600" baseline="0" dirty="0" smtClean="0"/>
                        <a:t> </a:t>
                      </a:r>
                      <a:r>
                        <a:rPr lang="fr-FR" sz="1600" baseline="0" dirty="0" smtClean="0"/>
                        <a:t>1</a:t>
                      </a:r>
                      <a:endParaRPr lang="fr-FR" sz="1600" baseline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472225839"/>
                  </a:ext>
                </a:extLst>
              </a:tr>
            </a:tbl>
          </a:graphicData>
        </a:graphic>
      </p:graphicFrame>
      <p:sp>
        <p:nvSpPr>
          <p:cNvPr id="17" name="ZoneTexte 16"/>
          <p:cNvSpPr txBox="1"/>
          <p:nvPr/>
        </p:nvSpPr>
        <p:spPr>
          <a:xfrm>
            <a:off x="8876725" y="2644962"/>
            <a:ext cx="3315275" cy="2162130"/>
          </a:xfrm>
          <a:prstGeom prst="rect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Dette payée est augmentée</a:t>
            </a:r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/>
            <a:endParaRPr lang="fr-FR" sz="1050" dirty="0"/>
          </a:p>
          <a:p>
            <a:pPr algn="ctr"/>
            <a:r>
              <a:rPr lang="fr-FR" sz="1600" dirty="0" err="1"/>
              <a:t>Diff</a:t>
            </a:r>
            <a:r>
              <a:rPr lang="fr-FR" sz="1600" dirty="0"/>
              <a:t> = (Taux 3 – taux 1)* USD </a:t>
            </a:r>
            <a:r>
              <a:rPr lang="fr-FR" sz="1600" dirty="0" smtClean="0"/>
              <a:t>dette</a:t>
            </a:r>
            <a:endParaRPr lang="fr-FR" dirty="0"/>
          </a:p>
        </p:txBody>
      </p:sp>
      <p:graphicFrame>
        <p:nvGraphicFramePr>
          <p:cNvPr id="18" name="Tableau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8578130"/>
              </p:ext>
            </p:extLst>
          </p:nvPr>
        </p:nvGraphicFramePr>
        <p:xfrm>
          <a:off x="8871528" y="3147815"/>
          <a:ext cx="3320472" cy="131064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587088">
                  <a:extLst>
                    <a:ext uri="{9D8B030D-6E8A-4147-A177-3AD203B41FA5}">
                      <a16:colId xmlns:a16="http://schemas.microsoft.com/office/drawing/2014/main" val="3090066675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3360544377"/>
                    </a:ext>
                  </a:extLst>
                </a:gridCol>
                <a:gridCol w="637309">
                  <a:extLst>
                    <a:ext uri="{9D8B030D-6E8A-4147-A177-3AD203B41FA5}">
                      <a16:colId xmlns:a16="http://schemas.microsoft.com/office/drawing/2014/main" val="2894401795"/>
                    </a:ext>
                  </a:extLst>
                </a:gridCol>
                <a:gridCol w="673675">
                  <a:extLst>
                    <a:ext uri="{9D8B030D-6E8A-4147-A177-3AD203B41FA5}">
                      <a16:colId xmlns:a16="http://schemas.microsoft.com/office/drawing/2014/main" val="579921441"/>
                    </a:ext>
                  </a:extLst>
                </a:gridCol>
              </a:tblGrid>
              <a:tr h="211661">
                <a:tc gridSpan="4"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Courant N+1</a:t>
                      </a:r>
                      <a:endParaRPr lang="fr-FR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785314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401</a:t>
                      </a:r>
                    </a:p>
                    <a:p>
                      <a:r>
                        <a:rPr lang="fr-FR" sz="1600" dirty="0" smtClean="0">
                          <a:solidFill>
                            <a:srgbClr val="FF0000"/>
                          </a:solidFill>
                        </a:rPr>
                        <a:t>656</a:t>
                      </a:r>
                      <a:endParaRPr lang="fr-FR" sz="1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Frs</a:t>
                      </a:r>
                    </a:p>
                    <a:p>
                      <a:r>
                        <a:rPr lang="fr-FR" sz="1400" dirty="0" smtClean="0"/>
                        <a:t>Perte de change</a:t>
                      </a:r>
                      <a:endParaRPr lang="fr-F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 smtClean="0"/>
                        <a:t>Taux1</a:t>
                      </a:r>
                    </a:p>
                    <a:p>
                      <a:pPr algn="ctr"/>
                      <a:r>
                        <a:rPr lang="fr-FR" sz="1600" baseline="0" dirty="0" err="1" smtClean="0"/>
                        <a:t>Diff</a:t>
                      </a:r>
                      <a:endParaRPr lang="fr-F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612673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512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   Banque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/>
                        <a:t>Taux</a:t>
                      </a:r>
                      <a:r>
                        <a:rPr lang="fr-FR" sz="1400" baseline="0" dirty="0" smtClean="0"/>
                        <a:t> 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472225839"/>
                  </a:ext>
                </a:extLst>
              </a:tr>
            </a:tbl>
          </a:graphicData>
        </a:graphic>
      </p:graphicFrame>
      <p:sp>
        <p:nvSpPr>
          <p:cNvPr id="19" name="ZoneTexte 18"/>
          <p:cNvSpPr txBox="1"/>
          <p:nvPr/>
        </p:nvSpPr>
        <p:spPr>
          <a:xfrm>
            <a:off x="813945" y="1259713"/>
            <a:ext cx="1988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Taux de change (1)</a:t>
            </a:r>
            <a:endParaRPr lang="fr-FR" dirty="0"/>
          </a:p>
        </p:txBody>
      </p:sp>
      <p:sp>
        <p:nvSpPr>
          <p:cNvPr id="35" name="ZoneTexte 34"/>
          <p:cNvSpPr txBox="1"/>
          <p:nvPr/>
        </p:nvSpPr>
        <p:spPr>
          <a:xfrm>
            <a:off x="906895" y="5340723"/>
            <a:ext cx="9836727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err="1" smtClean="0"/>
              <a:t>Rq</a:t>
            </a:r>
            <a:r>
              <a:rPr lang="fr-FR" dirty="0" smtClean="0"/>
              <a:t> : Impact de la perte effective sur le résultat (</a:t>
            </a:r>
            <a:r>
              <a:rPr lang="fr-FR" dirty="0" smtClean="0"/>
              <a:t>6xx) </a:t>
            </a:r>
            <a:r>
              <a:rPr lang="fr-FR" dirty="0" smtClean="0"/>
              <a:t>: charge : appauvrissement</a:t>
            </a:r>
          </a:p>
          <a:p>
            <a:r>
              <a:rPr lang="fr-FR" dirty="0" smtClean="0"/>
              <a:t>Perte sur </a:t>
            </a:r>
            <a:r>
              <a:rPr lang="fr-FR" dirty="0" smtClean="0">
                <a:solidFill>
                  <a:srgbClr val="FF0000"/>
                </a:solidFill>
              </a:rPr>
              <a:t>éléments d’exploitation </a:t>
            </a:r>
            <a:r>
              <a:rPr lang="fr-FR" dirty="0" smtClean="0"/>
              <a:t>n° compte </a:t>
            </a:r>
            <a:r>
              <a:rPr lang="fr-FR" dirty="0" smtClean="0">
                <a:solidFill>
                  <a:srgbClr val="FF0000"/>
                </a:solidFill>
              </a:rPr>
              <a:t>656</a:t>
            </a:r>
            <a:r>
              <a:rPr lang="fr-FR" dirty="0" smtClean="0"/>
              <a:t> ; si perte lié à un élément financier </a:t>
            </a:r>
            <a:r>
              <a:rPr lang="fr-FR" dirty="0" smtClean="0">
                <a:solidFill>
                  <a:srgbClr val="FF0000"/>
                </a:solidFill>
              </a:rPr>
              <a:t>666</a:t>
            </a:r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6426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078052" y="4277825"/>
            <a:ext cx="9836727" cy="2031325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err="1" smtClean="0">
                <a:solidFill>
                  <a:srgbClr val="FF0000"/>
                </a:solidFill>
              </a:rPr>
              <a:t>Rq</a:t>
            </a:r>
            <a:r>
              <a:rPr lang="fr-FR" dirty="0" smtClean="0">
                <a:solidFill>
                  <a:srgbClr val="FF0000"/>
                </a:solidFill>
              </a:rPr>
              <a:t> : Dans tous les cas, si la créance ou la dette avaient fait l’objet d’une provision au 31/12, il convient de la reprendre.</a:t>
            </a:r>
          </a:p>
          <a:p>
            <a:endParaRPr lang="fr-FR" dirty="0" smtClean="0">
              <a:solidFill>
                <a:srgbClr val="FF0000"/>
              </a:solidFill>
            </a:endParaRPr>
          </a:p>
          <a:p>
            <a:endParaRPr lang="fr-FR" dirty="0">
              <a:solidFill>
                <a:srgbClr val="FF0000"/>
              </a:solidFill>
            </a:endParaRPr>
          </a:p>
          <a:p>
            <a:endParaRPr lang="fr-FR" dirty="0" smtClean="0">
              <a:solidFill>
                <a:srgbClr val="FF0000"/>
              </a:solidFill>
            </a:endParaRPr>
          </a:p>
          <a:p>
            <a:endParaRPr lang="fr-FR" dirty="0">
              <a:solidFill>
                <a:srgbClr val="FF0000"/>
              </a:solidFill>
            </a:endParaRPr>
          </a:p>
          <a:p>
            <a:endParaRPr lang="fr-FR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5505269"/>
              </p:ext>
            </p:extLst>
          </p:nvPr>
        </p:nvGraphicFramePr>
        <p:xfrm>
          <a:off x="1219200" y="5062589"/>
          <a:ext cx="9610725" cy="1079987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699259">
                  <a:extLst>
                    <a:ext uri="{9D8B030D-6E8A-4147-A177-3AD203B41FA5}">
                      <a16:colId xmlns:a16="http://schemas.microsoft.com/office/drawing/2014/main" val="3090066675"/>
                    </a:ext>
                  </a:extLst>
                </a:gridCol>
                <a:gridCol w="3953396">
                  <a:extLst>
                    <a:ext uri="{9D8B030D-6E8A-4147-A177-3AD203B41FA5}">
                      <a16:colId xmlns:a16="http://schemas.microsoft.com/office/drawing/2014/main" val="3360544377"/>
                    </a:ext>
                  </a:extLst>
                </a:gridCol>
                <a:gridCol w="2008195">
                  <a:extLst>
                    <a:ext uri="{9D8B030D-6E8A-4147-A177-3AD203B41FA5}">
                      <a16:colId xmlns:a16="http://schemas.microsoft.com/office/drawing/2014/main" val="2894401795"/>
                    </a:ext>
                  </a:extLst>
                </a:gridCol>
                <a:gridCol w="1949875">
                  <a:extLst>
                    <a:ext uri="{9D8B030D-6E8A-4147-A177-3AD203B41FA5}">
                      <a16:colId xmlns:a16="http://schemas.microsoft.com/office/drawing/2014/main" val="579921441"/>
                    </a:ext>
                  </a:extLst>
                </a:gridCol>
              </a:tblGrid>
              <a:tr h="409427">
                <a:tc gridSpan="4"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Date</a:t>
                      </a:r>
                      <a:r>
                        <a:rPr lang="fr-FR" baseline="0" dirty="0" smtClean="0"/>
                        <a:t> de règlement (courant N+1)</a:t>
                      </a:r>
                      <a:endParaRPr lang="fr-FR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785314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1515</a:t>
                      </a:r>
                      <a:endParaRPr lang="fr-FR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Provision</a:t>
                      </a:r>
                      <a:r>
                        <a:rPr lang="fr-FR" sz="1600" baseline="0" dirty="0" smtClean="0"/>
                        <a:t> pour perte de change</a:t>
                      </a:r>
                      <a:endParaRPr lang="fr-F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Montant provisionné</a:t>
                      </a:r>
                      <a:endParaRPr lang="fr-F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612673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   7865</a:t>
                      </a:r>
                      <a:endParaRPr lang="fr-FR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    Reprise sur provision</a:t>
                      </a:r>
                      <a:r>
                        <a:rPr lang="fr-FR" sz="1600" baseline="0" dirty="0" smtClean="0"/>
                        <a:t> financière</a:t>
                      </a:r>
                      <a:endParaRPr lang="fr-F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Montant provisionné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472225839"/>
                  </a:ext>
                </a:extLst>
              </a:tr>
            </a:tbl>
          </a:graphicData>
        </a:graphic>
      </p:graphicFrame>
      <p:sp>
        <p:nvSpPr>
          <p:cNvPr id="5" name="Flèche droite rayée 4"/>
          <p:cNvSpPr/>
          <p:nvPr/>
        </p:nvSpPr>
        <p:spPr>
          <a:xfrm>
            <a:off x="910359" y="879046"/>
            <a:ext cx="10104581" cy="397163"/>
          </a:xfrm>
          <a:prstGeom prst="stripedRightArrow">
            <a:avLst>
              <a:gd name="adj1" fmla="val 50000"/>
              <a:gd name="adj2" fmla="val 21490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" name="Connecteur droit 5"/>
          <p:cNvCxnSpPr/>
          <p:nvPr/>
        </p:nvCxnSpPr>
        <p:spPr>
          <a:xfrm>
            <a:off x="1689676" y="888067"/>
            <a:ext cx="9237" cy="38814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5374981" y="878616"/>
            <a:ext cx="9237" cy="38814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7957126" y="321041"/>
            <a:ext cx="1988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Règlement</a:t>
            </a:r>
          </a:p>
          <a:p>
            <a:pPr algn="ctr"/>
            <a:r>
              <a:rPr lang="fr-FR" dirty="0" smtClean="0"/>
              <a:t>(Courant N+1)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8026399" y="1314745"/>
            <a:ext cx="1988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Taux de change (3)</a:t>
            </a:r>
            <a:endParaRPr lang="fr-FR" dirty="0"/>
          </a:p>
        </p:txBody>
      </p:sp>
      <p:cxnSp>
        <p:nvCxnSpPr>
          <p:cNvPr id="10" name="Connecteur droit avec flèche 9"/>
          <p:cNvCxnSpPr>
            <a:stCxn id="9" idx="2"/>
            <a:endCxn id="11" idx="0"/>
          </p:cNvCxnSpPr>
          <p:nvPr/>
        </p:nvCxnSpPr>
        <p:spPr>
          <a:xfrm>
            <a:off x="9020463" y="1684077"/>
            <a:ext cx="11542" cy="3285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/>
        </p:nvSpPr>
        <p:spPr>
          <a:xfrm>
            <a:off x="6760439" y="2012598"/>
            <a:ext cx="454313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Perte </a:t>
            </a:r>
            <a:r>
              <a:rPr lang="fr-FR" i="1" u="sng" dirty="0" smtClean="0"/>
              <a:t>effective</a:t>
            </a:r>
            <a:endParaRPr lang="fr-FR" i="1" u="sng" dirty="0"/>
          </a:p>
        </p:txBody>
      </p:sp>
      <p:cxnSp>
        <p:nvCxnSpPr>
          <p:cNvPr id="12" name="Connecteur droit avec flèche 11"/>
          <p:cNvCxnSpPr>
            <a:endCxn id="13" idx="0"/>
          </p:cNvCxnSpPr>
          <p:nvPr/>
        </p:nvCxnSpPr>
        <p:spPr>
          <a:xfrm flipH="1">
            <a:off x="7792171" y="2381930"/>
            <a:ext cx="1239836" cy="263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6760438" y="2644962"/>
            <a:ext cx="2063465" cy="923330"/>
          </a:xfrm>
          <a:prstGeom prst="rect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Créance reçue est diminuée</a:t>
            </a:r>
          </a:p>
          <a:p>
            <a:pPr algn="ctr"/>
            <a:endParaRPr lang="fr-FR" dirty="0"/>
          </a:p>
        </p:txBody>
      </p:sp>
      <p:cxnSp>
        <p:nvCxnSpPr>
          <p:cNvPr id="14" name="Connecteur droit avec flèche 13"/>
          <p:cNvCxnSpPr>
            <a:endCxn id="15" idx="0"/>
          </p:cNvCxnSpPr>
          <p:nvPr/>
        </p:nvCxnSpPr>
        <p:spPr>
          <a:xfrm>
            <a:off x="9032005" y="2381930"/>
            <a:ext cx="1058144" cy="263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8876726" y="2644962"/>
            <a:ext cx="2426846" cy="923330"/>
          </a:xfrm>
          <a:prstGeom prst="rect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Dette payée est augmentée</a:t>
            </a:r>
          </a:p>
          <a:p>
            <a:pPr algn="ctr"/>
            <a:endParaRPr lang="fr-FR" dirty="0" smtClean="0"/>
          </a:p>
        </p:txBody>
      </p:sp>
      <p:cxnSp>
        <p:nvCxnSpPr>
          <p:cNvPr id="16" name="Connecteur droit avec flèche 15"/>
          <p:cNvCxnSpPr>
            <a:endCxn id="17" idx="0"/>
          </p:cNvCxnSpPr>
          <p:nvPr/>
        </p:nvCxnSpPr>
        <p:spPr>
          <a:xfrm flipH="1">
            <a:off x="3315275" y="1499411"/>
            <a:ext cx="4711124" cy="5131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1043709" y="2012598"/>
            <a:ext cx="454313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Gain </a:t>
            </a:r>
            <a:r>
              <a:rPr lang="fr-FR" i="1" u="sng" dirty="0" smtClean="0"/>
              <a:t>effectif</a:t>
            </a:r>
            <a:endParaRPr lang="fr-FR" i="1" u="sng" dirty="0"/>
          </a:p>
        </p:txBody>
      </p:sp>
      <p:cxnSp>
        <p:nvCxnSpPr>
          <p:cNvPr id="18" name="Connecteur droit avec flèche 17"/>
          <p:cNvCxnSpPr>
            <a:stCxn id="17" idx="2"/>
            <a:endCxn id="19" idx="0"/>
          </p:cNvCxnSpPr>
          <p:nvPr/>
        </p:nvCxnSpPr>
        <p:spPr>
          <a:xfrm flipH="1">
            <a:off x="1143001" y="2381930"/>
            <a:ext cx="2172274" cy="2652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>
            <a:off x="1" y="2647203"/>
            <a:ext cx="2286000" cy="923330"/>
          </a:xfrm>
          <a:prstGeom prst="rect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Créance payée est augmentée</a:t>
            </a:r>
          </a:p>
          <a:p>
            <a:pPr algn="ctr"/>
            <a:endParaRPr lang="fr-FR" dirty="0" smtClean="0"/>
          </a:p>
        </p:txBody>
      </p:sp>
      <p:cxnSp>
        <p:nvCxnSpPr>
          <p:cNvPr id="20" name="Connecteur droit avec flèche 19"/>
          <p:cNvCxnSpPr>
            <a:stCxn id="17" idx="2"/>
            <a:endCxn id="21" idx="0"/>
          </p:cNvCxnSpPr>
          <p:nvPr/>
        </p:nvCxnSpPr>
        <p:spPr>
          <a:xfrm>
            <a:off x="3315275" y="2381930"/>
            <a:ext cx="1189327" cy="2652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ZoneTexte 20"/>
          <p:cNvSpPr txBox="1"/>
          <p:nvPr/>
        </p:nvSpPr>
        <p:spPr>
          <a:xfrm>
            <a:off x="3422362" y="2647203"/>
            <a:ext cx="2164479" cy="923330"/>
          </a:xfrm>
          <a:prstGeom prst="rect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Dette payée est diminuée</a:t>
            </a:r>
          </a:p>
          <a:p>
            <a:pPr algn="ctr"/>
            <a:endParaRPr lang="fr-FR" dirty="0"/>
          </a:p>
        </p:txBody>
      </p:sp>
      <p:sp>
        <p:nvSpPr>
          <p:cNvPr id="26" name="Titre 2"/>
          <p:cNvSpPr txBox="1">
            <a:spLocks/>
          </p:cNvSpPr>
          <p:nvPr/>
        </p:nvSpPr>
        <p:spPr>
          <a:xfrm>
            <a:off x="0" y="321041"/>
            <a:ext cx="10160000" cy="57013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fr-FR" dirty="0" smtClean="0"/>
              <a:t>Chapitre 2  Les opérations en devises </a:t>
            </a:r>
            <a:br>
              <a:rPr lang="fr-FR" dirty="0" smtClean="0"/>
            </a:br>
            <a:r>
              <a:rPr lang="fr-FR" sz="1800" spc="0" dirty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4</a:t>
            </a:r>
            <a:r>
              <a:rPr lang="fr-FR" sz="1800" spc="0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. Opérations à date de règlement </a:t>
            </a:r>
            <a:br>
              <a:rPr lang="fr-FR" sz="1800" spc="0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</a:br>
            <a:endParaRPr lang="fr-F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504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550894" y="980729"/>
            <a:ext cx="8436118" cy="5763989"/>
          </a:xfrm>
        </p:spPr>
        <p:txBody>
          <a:bodyPr>
            <a:normAutofit/>
          </a:bodyPr>
          <a:lstStyle/>
          <a:p>
            <a:r>
              <a:rPr lang="fr-FR" sz="2000" dirty="0"/>
              <a:t>Suite de l’exemple 1 </a:t>
            </a:r>
          </a:p>
          <a:p>
            <a:pPr lvl="1"/>
            <a:r>
              <a:rPr lang="fr-FR" dirty="0"/>
              <a:t>Le client américain règle sa dette le 15/01/N+1, sachant que le cours du dollar US à cette date est le suivant </a:t>
            </a:r>
          </a:p>
          <a:p>
            <a:pPr lvl="2"/>
            <a:r>
              <a:rPr lang="fr-FR" dirty="0"/>
              <a:t>1 USD = 0,74 €  (cours mentionné sur facture : 0,70)</a:t>
            </a:r>
          </a:p>
          <a:p>
            <a:pPr lvl="1"/>
            <a:endParaRPr lang="fr-FR" sz="1800" dirty="0"/>
          </a:p>
          <a:p>
            <a:r>
              <a:rPr lang="fr-FR" sz="2000" dirty="0"/>
              <a:t>Suite de l’exemple 2  </a:t>
            </a:r>
          </a:p>
          <a:p>
            <a:pPr lvl="1"/>
            <a:r>
              <a:rPr lang="fr-FR" dirty="0"/>
              <a:t>Les fournisseurs </a:t>
            </a:r>
            <a:r>
              <a:rPr lang="fr-FR" dirty="0" err="1"/>
              <a:t>Attowo</a:t>
            </a:r>
            <a:r>
              <a:rPr lang="fr-FR" dirty="0"/>
              <a:t> &amp; John sont réglés le 31/01/N+1, sachant que les cours sont alors les suivants :</a:t>
            </a:r>
          </a:p>
          <a:p>
            <a:pPr lvl="2"/>
            <a:r>
              <a:rPr lang="fr-FR" dirty="0"/>
              <a:t>1 CAD = 0,69 € (cours mentionné sur facture : 0,72)</a:t>
            </a:r>
          </a:p>
          <a:p>
            <a:pPr lvl="2"/>
            <a:r>
              <a:rPr lang="fr-FR" dirty="0"/>
              <a:t>1 GBP = </a:t>
            </a:r>
            <a:r>
              <a:rPr lang="fr-FR" dirty="0" smtClean="0"/>
              <a:t>1,19 </a:t>
            </a:r>
            <a:r>
              <a:rPr lang="fr-FR" dirty="0"/>
              <a:t>€ (cours mentionné sur facture : 1,14)</a:t>
            </a:r>
          </a:p>
          <a:p>
            <a:pPr lvl="2"/>
            <a:endParaRPr lang="fr-FR" dirty="0"/>
          </a:p>
          <a:p>
            <a:r>
              <a:rPr lang="fr-FR" sz="2000" dirty="0"/>
              <a:t>Suite de l’exemple 3 </a:t>
            </a:r>
          </a:p>
          <a:p>
            <a:pPr lvl="1"/>
            <a:r>
              <a:rPr lang="fr-FR" dirty="0"/>
              <a:t>On rembourse l’emprunt le 01/07/N+1, sachant que le cours du franc suisse est alors le suivant </a:t>
            </a:r>
          </a:p>
          <a:p>
            <a:pPr lvl="2"/>
            <a:r>
              <a:rPr lang="fr-FR" dirty="0"/>
              <a:t>1 CHF = 0,78 € (cours à la souscription de l’emprunt : 0,75)</a:t>
            </a:r>
          </a:p>
          <a:p>
            <a:pPr lvl="2"/>
            <a:endParaRPr lang="fr-FR" dirty="0"/>
          </a:p>
          <a:p>
            <a:endParaRPr lang="fr-FR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Titre 2"/>
          <p:cNvSpPr txBox="1">
            <a:spLocks/>
          </p:cNvSpPr>
          <p:nvPr/>
        </p:nvSpPr>
        <p:spPr>
          <a:xfrm>
            <a:off x="0" y="321041"/>
            <a:ext cx="10160000" cy="57013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fr-FR" dirty="0" smtClean="0"/>
              <a:t>Chapitre 2  Les opérations en devises </a:t>
            </a:r>
            <a:br>
              <a:rPr lang="fr-FR" dirty="0" smtClean="0"/>
            </a:br>
            <a:r>
              <a:rPr lang="fr-FR" sz="1800" spc="0" dirty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4</a:t>
            </a:r>
            <a:r>
              <a:rPr lang="fr-FR" sz="1800" spc="0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. Opérations à date de règlement </a:t>
            </a:r>
            <a:br>
              <a:rPr lang="fr-FR" sz="1800" spc="0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</a:br>
            <a:endParaRPr lang="fr-FR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0917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fr-FR" sz="1800" b="1" dirty="0" smtClean="0"/>
              <a:t>Exemple 1 : Règlement le </a:t>
            </a:r>
            <a:r>
              <a:rPr lang="fr-FR" dirty="0" smtClean="0"/>
              <a:t>15/01/N+1</a:t>
            </a:r>
            <a:r>
              <a:rPr lang="fr-FR" dirty="0"/>
              <a:t>, </a:t>
            </a:r>
            <a:r>
              <a:rPr lang="fr-FR" dirty="0" smtClean="0"/>
              <a:t>au cours de 1 </a:t>
            </a:r>
            <a:r>
              <a:rPr lang="fr-FR" dirty="0"/>
              <a:t>USD = 0,74 €</a:t>
            </a:r>
            <a:endParaRPr lang="fr-FR" sz="1800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0830781"/>
              </p:ext>
            </p:extLst>
          </p:nvPr>
        </p:nvGraphicFramePr>
        <p:xfrm>
          <a:off x="1523206" y="3356992"/>
          <a:ext cx="8433900" cy="102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097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96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75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29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70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070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8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</a:rPr>
                        <a:t>15/01/N+1</a:t>
                      </a:r>
                      <a:endParaRPr lang="fr-FR" sz="1600" b="1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2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fr-FR" sz="1600" i="1" dirty="0">
                        <a:effectLst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9399520"/>
              </p:ext>
            </p:extLst>
          </p:nvPr>
        </p:nvGraphicFramePr>
        <p:xfrm>
          <a:off x="1550533" y="5059175"/>
          <a:ext cx="8429205" cy="102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091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6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7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11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629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0629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95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</a:rPr>
                        <a:t>15/01/N+1</a:t>
                      </a:r>
                      <a:endParaRPr lang="fr-FR" sz="1600" b="1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2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fr-FR" sz="1600" i="1" dirty="0">
                        <a:effectLst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0" name="Titre 2"/>
          <p:cNvSpPr txBox="1">
            <a:spLocks/>
          </p:cNvSpPr>
          <p:nvPr/>
        </p:nvSpPr>
        <p:spPr>
          <a:xfrm>
            <a:off x="0" y="321041"/>
            <a:ext cx="10160000" cy="57013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fr-FR" dirty="0" smtClean="0"/>
              <a:t>Chapitre 2  Les opérations en devises </a:t>
            </a:r>
            <a:br>
              <a:rPr lang="fr-FR" dirty="0" smtClean="0"/>
            </a:br>
            <a:r>
              <a:rPr lang="fr-FR" sz="1800" spc="0" dirty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4</a:t>
            </a:r>
            <a:r>
              <a:rPr lang="fr-FR" sz="1800" spc="0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. Opérations à date de règlement </a:t>
            </a:r>
            <a:br>
              <a:rPr lang="fr-FR" sz="1800" spc="0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</a:br>
            <a:endParaRPr lang="fr-FR" dirty="0">
              <a:solidFill>
                <a:srgbClr val="C00000"/>
              </a:solidFill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4855334"/>
              </p:ext>
            </p:extLst>
          </p:nvPr>
        </p:nvGraphicFramePr>
        <p:xfrm>
          <a:off x="339231" y="1123747"/>
          <a:ext cx="10538692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9965">
                  <a:extLst>
                    <a:ext uri="{9D8B030D-6E8A-4147-A177-3AD203B41FA5}">
                      <a16:colId xmlns:a16="http://schemas.microsoft.com/office/drawing/2014/main" val="424894811"/>
                    </a:ext>
                  </a:extLst>
                </a:gridCol>
                <a:gridCol w="2817091">
                  <a:extLst>
                    <a:ext uri="{9D8B030D-6E8A-4147-A177-3AD203B41FA5}">
                      <a16:colId xmlns:a16="http://schemas.microsoft.com/office/drawing/2014/main" val="2899247729"/>
                    </a:ext>
                  </a:extLst>
                </a:gridCol>
                <a:gridCol w="3149600">
                  <a:extLst>
                    <a:ext uri="{9D8B030D-6E8A-4147-A177-3AD203B41FA5}">
                      <a16:colId xmlns:a16="http://schemas.microsoft.com/office/drawing/2014/main" val="249880149"/>
                    </a:ext>
                  </a:extLst>
                </a:gridCol>
                <a:gridCol w="3362036">
                  <a:extLst>
                    <a:ext uri="{9D8B030D-6E8A-4147-A177-3AD203B41FA5}">
                      <a16:colId xmlns:a16="http://schemas.microsoft.com/office/drawing/2014/main" val="43103206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Date du</a:t>
                      </a:r>
                      <a:r>
                        <a:rPr lang="fr-FR" baseline="0" dirty="0" smtClean="0"/>
                        <a:t> contrat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31/12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Date de règlement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43530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Ex. 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Créance</a:t>
                      </a:r>
                    </a:p>
                    <a:p>
                      <a:r>
                        <a:rPr lang="fr-FR" dirty="0" smtClean="0"/>
                        <a:t>20 000 USD</a:t>
                      </a:r>
                      <a:r>
                        <a:rPr lang="fr-FR" baseline="0" dirty="0" smtClean="0"/>
                        <a:t> = 14 000 €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trike="sngStrike" dirty="0" smtClean="0"/>
                        <a:t>20 000 USD =&gt; 13 600 €</a:t>
                      </a:r>
                    </a:p>
                    <a:p>
                      <a:pPr marL="285750" indent="-285750">
                        <a:buFont typeface="Symbol" panose="05050102010706020507" pitchFamily="18" charset="2"/>
                        <a:buChar char="Þ"/>
                      </a:pPr>
                      <a:r>
                        <a:rPr lang="fr-FR" strike="sngStrike" baseline="0" dirty="0" smtClean="0"/>
                        <a:t>↘ Créance (perte)</a:t>
                      </a:r>
                    </a:p>
                    <a:p>
                      <a:pPr marL="285750" indent="-285750">
                        <a:buFont typeface="Symbol" panose="05050102010706020507" pitchFamily="18" charset="2"/>
                        <a:buChar char="Þ"/>
                      </a:pPr>
                      <a:r>
                        <a:rPr lang="fr-FR" dirty="0" smtClean="0"/>
                        <a:t>Provision (400)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30977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…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…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…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…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58498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444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sz="1800" b="1" dirty="0"/>
              <a:t>Correction exemple 2 </a:t>
            </a:r>
          </a:p>
          <a:p>
            <a:pPr lvl="1"/>
            <a:r>
              <a:rPr lang="fr-FR" dirty="0" smtClean="0"/>
              <a:t>Règlement au fournisseur </a:t>
            </a:r>
            <a:r>
              <a:rPr lang="fr-FR" dirty="0" err="1"/>
              <a:t>Attowo</a:t>
            </a:r>
            <a:r>
              <a:rPr lang="fr-FR" dirty="0"/>
              <a:t> </a:t>
            </a:r>
            <a:r>
              <a:rPr lang="fr-FR" dirty="0" smtClean="0"/>
              <a:t>le 31/01/N+1 ; taux : 1 </a:t>
            </a:r>
            <a:r>
              <a:rPr lang="fr-FR" dirty="0"/>
              <a:t>CAD </a:t>
            </a:r>
            <a:r>
              <a:rPr lang="fr-FR"/>
              <a:t>= </a:t>
            </a:r>
            <a:r>
              <a:rPr lang="fr-FR" smtClean="0"/>
              <a:t>0,67 </a:t>
            </a:r>
            <a:r>
              <a:rPr lang="fr-FR" dirty="0"/>
              <a:t>€</a:t>
            </a:r>
          </a:p>
          <a:p>
            <a:pPr lvl="2"/>
            <a:r>
              <a:rPr lang="fr-FR" dirty="0"/>
              <a:t>1 GBP = 1,18 €</a:t>
            </a:r>
          </a:p>
          <a:p>
            <a:endParaRPr lang="fr-FR" sz="800" dirty="0"/>
          </a:p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5233555"/>
              </p:ext>
            </p:extLst>
          </p:nvPr>
        </p:nvGraphicFramePr>
        <p:xfrm>
          <a:off x="1548314" y="4005064"/>
          <a:ext cx="8474331" cy="102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50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84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36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05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32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1329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8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</a:rPr>
                        <a:t>31/01/N+1</a:t>
                      </a:r>
                      <a:endParaRPr lang="fr-FR" sz="1600" b="1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2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fr-FR" sz="1600" i="1" dirty="0">
                        <a:effectLst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Titre 2"/>
          <p:cNvSpPr txBox="1">
            <a:spLocks/>
          </p:cNvSpPr>
          <p:nvPr/>
        </p:nvSpPr>
        <p:spPr>
          <a:xfrm>
            <a:off x="0" y="321041"/>
            <a:ext cx="10160000" cy="57013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fr-FR" dirty="0" smtClean="0"/>
              <a:t>Chapitre 2  Les opérations en devises </a:t>
            </a:r>
            <a:br>
              <a:rPr lang="fr-FR" dirty="0" smtClean="0"/>
            </a:br>
            <a:r>
              <a:rPr lang="fr-FR" sz="1800" spc="0" dirty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4</a:t>
            </a:r>
            <a:r>
              <a:rPr lang="fr-FR" sz="1800" spc="0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. Opérations à date de règlement </a:t>
            </a:r>
            <a:br>
              <a:rPr lang="fr-FR" sz="1800" spc="0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</a:br>
            <a:endParaRPr lang="fr-FR" dirty="0">
              <a:solidFill>
                <a:srgbClr val="C00000"/>
              </a:solidFill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4270358"/>
              </p:ext>
            </p:extLst>
          </p:nvPr>
        </p:nvGraphicFramePr>
        <p:xfrm>
          <a:off x="497028" y="1960562"/>
          <a:ext cx="10538692" cy="1376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9965">
                  <a:extLst>
                    <a:ext uri="{9D8B030D-6E8A-4147-A177-3AD203B41FA5}">
                      <a16:colId xmlns:a16="http://schemas.microsoft.com/office/drawing/2014/main" val="424894811"/>
                    </a:ext>
                  </a:extLst>
                </a:gridCol>
                <a:gridCol w="2817091">
                  <a:extLst>
                    <a:ext uri="{9D8B030D-6E8A-4147-A177-3AD203B41FA5}">
                      <a16:colId xmlns:a16="http://schemas.microsoft.com/office/drawing/2014/main" val="2899247729"/>
                    </a:ext>
                  </a:extLst>
                </a:gridCol>
                <a:gridCol w="3149600">
                  <a:extLst>
                    <a:ext uri="{9D8B030D-6E8A-4147-A177-3AD203B41FA5}">
                      <a16:colId xmlns:a16="http://schemas.microsoft.com/office/drawing/2014/main" val="249880149"/>
                    </a:ext>
                  </a:extLst>
                </a:gridCol>
                <a:gridCol w="3362036">
                  <a:extLst>
                    <a:ext uri="{9D8B030D-6E8A-4147-A177-3AD203B41FA5}">
                      <a16:colId xmlns:a16="http://schemas.microsoft.com/office/drawing/2014/main" val="43103206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Date du</a:t>
                      </a:r>
                      <a:r>
                        <a:rPr lang="fr-FR" baseline="0" dirty="0" smtClean="0"/>
                        <a:t> contrat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31/12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Date de règlement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43530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Ex. 2.1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Dette</a:t>
                      </a:r>
                    </a:p>
                    <a:p>
                      <a:r>
                        <a:rPr lang="fr-FR" dirty="0" smtClean="0"/>
                        <a:t>12 000 CAD</a:t>
                      </a:r>
                      <a:r>
                        <a:rPr lang="fr-FR" baseline="0" dirty="0" smtClean="0"/>
                        <a:t> = 8 640 €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trike="sngStrike" dirty="0" smtClean="0"/>
                        <a:t>12 000 CAD = 8 280 €</a:t>
                      </a:r>
                    </a:p>
                    <a:p>
                      <a:r>
                        <a:rPr lang="fr-FR" strike="sngStrike" dirty="0" smtClean="0"/>
                        <a:t>=&gt; ↘ dette =&gt;</a:t>
                      </a:r>
                      <a:r>
                        <a:rPr lang="fr-FR" strike="sngStrike" baseline="0" dirty="0" smtClean="0"/>
                        <a:t> Gain latent</a:t>
                      </a:r>
                      <a:endParaRPr lang="fr-FR" strike="sng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30977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…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…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…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…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58498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955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fr-FR" sz="1800" b="1" dirty="0"/>
              <a:t>Correction exemple 2 </a:t>
            </a:r>
            <a:r>
              <a:rPr lang="fr-FR" sz="1800" b="1" dirty="0" smtClean="0"/>
              <a:t>: </a:t>
            </a:r>
            <a:r>
              <a:rPr lang="fr-FR" sz="1800" dirty="0" smtClean="0"/>
              <a:t>Règlement </a:t>
            </a:r>
            <a:r>
              <a:rPr lang="fr-FR" sz="1800" dirty="0"/>
              <a:t>au fournisseur </a:t>
            </a:r>
            <a:r>
              <a:rPr lang="fr-FR" sz="1800" dirty="0" err="1"/>
              <a:t>Attowo</a:t>
            </a:r>
            <a:r>
              <a:rPr lang="fr-FR" sz="1800" dirty="0"/>
              <a:t> le 31/01/N+1 ; taux : 1 CAD = </a:t>
            </a:r>
            <a:r>
              <a:rPr lang="fr-FR" sz="1800" dirty="0" smtClean="0"/>
              <a:t>1,19 </a:t>
            </a:r>
            <a:r>
              <a:rPr lang="fr-FR" sz="1800" dirty="0"/>
              <a:t>€</a:t>
            </a:r>
          </a:p>
          <a:p>
            <a:pPr marL="0" indent="0">
              <a:buNone/>
            </a:pP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3668585"/>
              </p:ext>
            </p:extLst>
          </p:nvPr>
        </p:nvGraphicFramePr>
        <p:xfrm>
          <a:off x="1548314" y="3240539"/>
          <a:ext cx="8425695" cy="1219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086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78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62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13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575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0575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8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</a:rPr>
                        <a:t>31/01/N+1</a:t>
                      </a:r>
                      <a:endParaRPr lang="fr-FR" sz="1600" b="1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2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40112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</a:rPr>
                        <a:t>656</a:t>
                      </a:r>
                      <a:endParaRPr lang="fr-FR" sz="16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512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Fournisseur UE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Perte</a:t>
                      </a:r>
                      <a:r>
                        <a:rPr lang="fr-FR" sz="1600" baseline="0" dirty="0">
                          <a:effectLst/>
                        </a:rPr>
                        <a:t> de change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aseline="0" dirty="0">
                          <a:effectLst/>
                        </a:rPr>
                        <a:t>Banque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600" baseline="0" dirty="0">
                          <a:effectLst/>
                        </a:rPr>
                        <a:t>(15 500 (1,19 – 1,14) = 775 - 15 500 * 1,19 = 18 445)</a:t>
                      </a:r>
                      <a:endParaRPr lang="fr-FR" sz="1600" dirty="0">
                        <a:effectLst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Times New Roman"/>
                          <a:ea typeface="Times New Roman"/>
                        </a:rPr>
                        <a:t>17 670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Times New Roman"/>
                          <a:ea typeface="Times New Roman"/>
                        </a:rPr>
                        <a:t>     775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Times New Roman"/>
                          <a:ea typeface="Times New Roman"/>
                        </a:rPr>
                        <a:t>18 445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9999825"/>
              </p:ext>
            </p:extLst>
          </p:nvPr>
        </p:nvGraphicFramePr>
        <p:xfrm>
          <a:off x="1548314" y="4980171"/>
          <a:ext cx="8425695" cy="1056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086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78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62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134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575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0575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8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</a:rPr>
                        <a:t>31/01/N+1</a:t>
                      </a:r>
                      <a:endParaRPr lang="fr-FR" sz="1600" b="1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2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1515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7865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Provision pour perte de change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Reprise sur provision</a:t>
                      </a:r>
                      <a:r>
                        <a:rPr lang="fr-FR" sz="1600" baseline="0" dirty="0">
                          <a:effectLst/>
                        </a:rPr>
                        <a:t> financière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600" baseline="0" dirty="0">
                          <a:effectLst/>
                        </a:rPr>
                        <a:t>Annulation provision constituée fin N</a:t>
                      </a:r>
                      <a:endParaRPr lang="fr-FR" sz="1600" dirty="0">
                        <a:effectLst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Times New Roman"/>
                          <a:ea typeface="Times New Roman"/>
                        </a:rPr>
                        <a:t>620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Times New Roman"/>
                          <a:ea typeface="Times New Roman"/>
                        </a:rPr>
                        <a:t>620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9" name="Titre 2"/>
          <p:cNvSpPr txBox="1">
            <a:spLocks/>
          </p:cNvSpPr>
          <p:nvPr/>
        </p:nvSpPr>
        <p:spPr>
          <a:xfrm>
            <a:off x="0" y="321041"/>
            <a:ext cx="10160000" cy="57013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fr-FR" dirty="0" smtClean="0"/>
              <a:t>Chapitre 2  Les opérations en devises </a:t>
            </a:r>
            <a:br>
              <a:rPr lang="fr-FR" dirty="0" smtClean="0"/>
            </a:br>
            <a:r>
              <a:rPr lang="fr-FR" sz="1800" spc="0" dirty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4</a:t>
            </a:r>
            <a:r>
              <a:rPr lang="fr-FR" sz="1800" spc="0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. Opérations à date de règlement </a:t>
            </a:r>
            <a:br>
              <a:rPr lang="fr-FR" sz="1800" spc="0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</a:br>
            <a:endParaRPr lang="fr-FR" dirty="0">
              <a:solidFill>
                <a:srgbClr val="C00000"/>
              </a:solidFill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1708058"/>
              </p:ext>
            </p:extLst>
          </p:nvPr>
        </p:nvGraphicFramePr>
        <p:xfrm>
          <a:off x="339231" y="1262829"/>
          <a:ext cx="10538692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9965">
                  <a:extLst>
                    <a:ext uri="{9D8B030D-6E8A-4147-A177-3AD203B41FA5}">
                      <a16:colId xmlns:a16="http://schemas.microsoft.com/office/drawing/2014/main" val="424894811"/>
                    </a:ext>
                  </a:extLst>
                </a:gridCol>
                <a:gridCol w="2817091">
                  <a:extLst>
                    <a:ext uri="{9D8B030D-6E8A-4147-A177-3AD203B41FA5}">
                      <a16:colId xmlns:a16="http://schemas.microsoft.com/office/drawing/2014/main" val="2899247729"/>
                    </a:ext>
                  </a:extLst>
                </a:gridCol>
                <a:gridCol w="3149600">
                  <a:extLst>
                    <a:ext uri="{9D8B030D-6E8A-4147-A177-3AD203B41FA5}">
                      <a16:colId xmlns:a16="http://schemas.microsoft.com/office/drawing/2014/main" val="249880149"/>
                    </a:ext>
                  </a:extLst>
                </a:gridCol>
                <a:gridCol w="3362036">
                  <a:extLst>
                    <a:ext uri="{9D8B030D-6E8A-4147-A177-3AD203B41FA5}">
                      <a16:colId xmlns:a16="http://schemas.microsoft.com/office/drawing/2014/main" val="43103206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Date du</a:t>
                      </a:r>
                      <a:r>
                        <a:rPr lang="fr-FR" baseline="0" dirty="0" smtClean="0"/>
                        <a:t> contrat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31/12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Date de règlement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43530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Ex. 2.2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Dette</a:t>
                      </a:r>
                    </a:p>
                    <a:p>
                      <a:r>
                        <a:rPr lang="fr-FR" baseline="0" dirty="0" smtClean="0"/>
                        <a:t>15 500 GBP = 17 670 €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trike="sngStrike" dirty="0" smtClean="0"/>
                        <a:t>15 500GBP = 18 290 €</a:t>
                      </a:r>
                    </a:p>
                    <a:p>
                      <a:r>
                        <a:rPr lang="fr-FR" strike="sngStrike" dirty="0" smtClean="0"/>
                        <a:t>=&gt; ↗ dette =&gt;</a:t>
                      </a:r>
                      <a:r>
                        <a:rPr lang="fr-FR" strike="sngStrike" baseline="0" dirty="0" smtClean="0"/>
                        <a:t> perte latente</a:t>
                      </a:r>
                    </a:p>
                    <a:p>
                      <a:r>
                        <a:rPr lang="fr-FR" baseline="0" dirty="0" smtClean="0"/>
                        <a:t>=&gt; Provision (620)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15 500 GDP = 18 445 €</a:t>
                      </a:r>
                    </a:p>
                    <a:p>
                      <a:r>
                        <a:rPr lang="fr-FR" dirty="0" smtClean="0"/>
                        <a:t>↗ Dette = perte</a:t>
                      </a:r>
                      <a:r>
                        <a:rPr lang="fr-FR" baseline="0" dirty="0" smtClean="0"/>
                        <a:t> de change </a:t>
                      </a:r>
                      <a:endParaRPr lang="fr-FR" dirty="0" smtClean="0"/>
                    </a:p>
                    <a:p>
                      <a:r>
                        <a:rPr lang="fr-FR" dirty="0" smtClean="0"/>
                        <a:t>=&gt; Reprise (620)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30977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…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…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…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…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58498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3507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838200" y="1339274"/>
            <a:ext cx="10515600" cy="535709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fr-FR" sz="2600" b="1" dirty="0" smtClean="0"/>
              <a:t>Principe</a:t>
            </a:r>
            <a:r>
              <a:rPr lang="fr-FR" dirty="0" smtClean="0"/>
              <a:t> : </a:t>
            </a:r>
            <a:r>
              <a:rPr lang="fr-FR" sz="2400" dirty="0" smtClean="0"/>
              <a:t>En cas de vente/achat hors zone euros, les différences de change peuvent générer une augmentation/baisse des créances/dettes.</a:t>
            </a:r>
          </a:p>
          <a:p>
            <a:pPr marL="0" indent="0" algn="just">
              <a:buFont typeface="Arial" pitchFamily="34" charset="0"/>
              <a:buNone/>
            </a:pPr>
            <a:endParaRPr lang="fr-FR" sz="2400" dirty="0" smtClean="0"/>
          </a:p>
          <a:p>
            <a:pPr marL="0" indent="0" algn="just">
              <a:buFont typeface="Arial" pitchFamily="34" charset="0"/>
              <a:buNone/>
            </a:pPr>
            <a:r>
              <a:rPr lang="fr-FR" sz="2600" b="1" dirty="0" smtClean="0"/>
              <a:t>Schématisation du phénomène </a:t>
            </a:r>
            <a:r>
              <a:rPr lang="fr-FR" sz="2400" dirty="0" smtClean="0"/>
              <a:t>:</a:t>
            </a:r>
          </a:p>
          <a:p>
            <a:pPr marL="0" indent="0" algn="just">
              <a:buFont typeface="Arial" pitchFamily="34" charset="0"/>
              <a:buNone/>
            </a:pPr>
            <a:endParaRPr lang="fr-FR" sz="2400" dirty="0" smtClean="0"/>
          </a:p>
          <a:p>
            <a:pPr marL="0" indent="0" algn="just">
              <a:buFont typeface="Arial" pitchFamily="34" charset="0"/>
              <a:buNone/>
            </a:pPr>
            <a:endParaRPr lang="fr-FR" sz="2400" dirty="0" smtClean="0"/>
          </a:p>
          <a:p>
            <a:pPr marL="0" indent="0" algn="just">
              <a:buFont typeface="Arial" pitchFamily="34" charset="0"/>
              <a:buNone/>
            </a:pPr>
            <a:endParaRPr lang="fr-FR" sz="2400" dirty="0" smtClean="0"/>
          </a:p>
          <a:p>
            <a:pPr marL="0" indent="0" algn="just">
              <a:buFont typeface="Arial" pitchFamily="34" charset="0"/>
              <a:buNone/>
            </a:pPr>
            <a:endParaRPr lang="fr-FR" sz="2400" dirty="0" smtClean="0"/>
          </a:p>
          <a:p>
            <a:pPr marL="0" indent="0" algn="just">
              <a:buFont typeface="Arial" pitchFamily="34" charset="0"/>
              <a:buNone/>
            </a:pPr>
            <a:r>
              <a:rPr lang="fr-FR" sz="2400" b="1" dirty="0" smtClean="0"/>
              <a:t>Conversion</a:t>
            </a:r>
            <a:r>
              <a:rPr lang="fr-FR" sz="2400" dirty="0" smtClean="0"/>
              <a:t> : </a:t>
            </a:r>
          </a:p>
          <a:p>
            <a:pPr marL="0" indent="0" algn="just">
              <a:buFont typeface="Arial" pitchFamily="34" charset="0"/>
              <a:buNone/>
            </a:pPr>
            <a:r>
              <a:rPr lang="fr-FR" sz="2400" dirty="0" smtClean="0"/>
              <a:t>	</a:t>
            </a:r>
            <a:r>
              <a:rPr lang="fr-FR" sz="2000" dirty="0" smtClean="0"/>
              <a:t>Facture 20.000 USD ; taux de change : 1€ </a:t>
            </a:r>
            <a:r>
              <a:rPr lang="fr-FR" sz="2000" dirty="0" smtClean="0">
                <a:sym typeface="Wingdings" panose="05000000000000000000" pitchFamily="2" charset="2"/>
              </a:rPr>
              <a:t> 1,12 USD  20.000 USD </a:t>
            </a:r>
            <a:r>
              <a:rPr lang="fr-FR" sz="2000" dirty="0" smtClean="0">
                <a:solidFill>
                  <a:srgbClr val="FF0000"/>
                </a:solidFill>
                <a:sym typeface="Wingdings" panose="05000000000000000000" pitchFamily="2" charset="2"/>
              </a:rPr>
              <a:t>/</a:t>
            </a:r>
            <a:r>
              <a:rPr lang="fr-FR" sz="2000" dirty="0">
                <a:sym typeface="Wingdings" panose="05000000000000000000" pitchFamily="2" charset="2"/>
              </a:rPr>
              <a:t> </a:t>
            </a:r>
            <a:r>
              <a:rPr lang="fr-FR" sz="2000" dirty="0" smtClean="0">
                <a:sym typeface="Wingdings" panose="05000000000000000000" pitchFamily="2" charset="2"/>
              </a:rPr>
              <a:t>1,2 = 17 857 €</a:t>
            </a:r>
          </a:p>
          <a:p>
            <a:pPr marL="0" indent="0" algn="just">
              <a:buFont typeface="Arial" pitchFamily="34" charset="0"/>
              <a:buNone/>
            </a:pPr>
            <a:r>
              <a:rPr lang="fr-FR" sz="2000" dirty="0" smtClean="0">
                <a:sym typeface="Wingdings" panose="05000000000000000000" pitchFamily="2" charset="2"/>
              </a:rPr>
              <a:t>	Facture 20.000 USD ; Taux de change : </a:t>
            </a:r>
            <a:r>
              <a:rPr lang="fr-FR" sz="2000" dirty="0">
                <a:sym typeface="Wingdings" panose="05000000000000000000" pitchFamily="2" charset="2"/>
              </a:rPr>
              <a:t>1</a:t>
            </a:r>
            <a:r>
              <a:rPr lang="fr-FR" sz="2000" dirty="0" smtClean="0">
                <a:sym typeface="Wingdings" panose="05000000000000000000" pitchFamily="2" charset="2"/>
              </a:rPr>
              <a:t> USD  O,7 €  20.000 USD  </a:t>
            </a:r>
            <a:r>
              <a:rPr lang="fr-FR" sz="2000" dirty="0">
                <a:solidFill>
                  <a:srgbClr val="FF0000"/>
                </a:solidFill>
                <a:sym typeface="Wingdings" panose="05000000000000000000" pitchFamily="2" charset="2"/>
              </a:rPr>
              <a:t>*</a:t>
            </a:r>
            <a:r>
              <a:rPr lang="fr-FR" sz="2000" dirty="0" smtClean="0">
                <a:sym typeface="Wingdings" panose="05000000000000000000" pitchFamily="2" charset="2"/>
              </a:rPr>
              <a:t> 0,7 = 14 000 €</a:t>
            </a:r>
          </a:p>
          <a:p>
            <a:pPr marL="0" indent="0" algn="just">
              <a:buFont typeface="Arial" pitchFamily="34" charset="0"/>
              <a:buNone/>
            </a:pPr>
            <a:r>
              <a:rPr lang="fr-FR" sz="2000">
                <a:sym typeface="Wingdings" panose="05000000000000000000" pitchFamily="2" charset="2"/>
              </a:rPr>
              <a:t>	</a:t>
            </a:r>
            <a:r>
              <a:rPr lang="fr-FR" sz="2000" smtClean="0">
                <a:sym typeface="Wingdings" panose="05000000000000000000" pitchFamily="2" charset="2"/>
              </a:rPr>
              <a:t>Produit </a:t>
            </a:r>
            <a:r>
              <a:rPr lang="fr-FR" sz="2000" dirty="0" smtClean="0">
                <a:sym typeface="Wingdings" panose="05000000000000000000" pitchFamily="2" charset="2"/>
              </a:rPr>
              <a:t>en croix. </a:t>
            </a:r>
          </a:p>
          <a:p>
            <a:pPr marL="0" indent="0" algn="just">
              <a:buFont typeface="Arial" pitchFamily="34" charset="0"/>
              <a:buNone/>
            </a:pPr>
            <a:r>
              <a:rPr lang="fr-FR" sz="2000" dirty="0" smtClean="0">
                <a:sym typeface="Wingdings" panose="05000000000000000000" pitchFamily="2" charset="2"/>
              </a:rPr>
              <a:t>	Facture 20.000  € =&gt; Pas de problème de change : tu recevras toujours 20 000 €. </a:t>
            </a:r>
            <a:endParaRPr lang="fr-FR" sz="2000" dirty="0" smtClean="0"/>
          </a:p>
          <a:p>
            <a:pPr marL="0" indent="0" algn="just">
              <a:buFont typeface="Arial" pitchFamily="34" charset="0"/>
              <a:buNone/>
            </a:pPr>
            <a:endParaRPr lang="fr-FR" sz="2400" dirty="0"/>
          </a:p>
        </p:txBody>
      </p:sp>
      <p:sp>
        <p:nvSpPr>
          <p:cNvPr id="5" name="Flèche droite rayée 4"/>
          <p:cNvSpPr/>
          <p:nvPr/>
        </p:nvSpPr>
        <p:spPr>
          <a:xfrm>
            <a:off x="1043709" y="3546769"/>
            <a:ext cx="10104581" cy="397163"/>
          </a:xfrm>
          <a:prstGeom prst="stripedRightArrow">
            <a:avLst>
              <a:gd name="adj1" fmla="val 50000"/>
              <a:gd name="adj2" fmla="val 21490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6" name="Connecteur droit 5"/>
          <p:cNvCxnSpPr/>
          <p:nvPr/>
        </p:nvCxnSpPr>
        <p:spPr>
          <a:xfrm>
            <a:off x="1823026" y="3555790"/>
            <a:ext cx="9237" cy="38814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838199" y="2937169"/>
            <a:ext cx="1988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Facturation (décembre N)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907472" y="3930873"/>
            <a:ext cx="1988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Taux de change (1)</a:t>
            </a:r>
            <a:endParaRPr lang="fr-FR" dirty="0"/>
          </a:p>
        </p:txBody>
      </p:sp>
      <p:cxnSp>
        <p:nvCxnSpPr>
          <p:cNvPr id="9" name="Connecteur droit 8"/>
          <p:cNvCxnSpPr/>
          <p:nvPr/>
        </p:nvCxnSpPr>
        <p:spPr>
          <a:xfrm>
            <a:off x="5508331" y="3546339"/>
            <a:ext cx="9237" cy="38814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4523504" y="2927718"/>
            <a:ext cx="1988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Etat à la clôture (31/12/N)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4592777" y="3921422"/>
            <a:ext cx="1988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Taux de change (2)</a:t>
            </a:r>
            <a:endParaRPr lang="fr-FR" dirty="0"/>
          </a:p>
        </p:txBody>
      </p:sp>
      <p:cxnSp>
        <p:nvCxnSpPr>
          <p:cNvPr id="12" name="Connecteur droit 11"/>
          <p:cNvCxnSpPr/>
          <p:nvPr/>
        </p:nvCxnSpPr>
        <p:spPr>
          <a:xfrm>
            <a:off x="9075303" y="3607385"/>
            <a:ext cx="9237" cy="38814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8090476" y="2988764"/>
            <a:ext cx="1988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Règlement</a:t>
            </a:r>
          </a:p>
          <a:p>
            <a:pPr algn="ctr"/>
            <a:r>
              <a:rPr lang="fr-FR" dirty="0" smtClean="0"/>
              <a:t>(Courant N+1)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8159749" y="3982468"/>
            <a:ext cx="1988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Taux de change (3)</a:t>
            </a:r>
            <a:endParaRPr lang="fr-FR" dirty="0"/>
          </a:p>
        </p:txBody>
      </p:sp>
      <p:sp>
        <p:nvSpPr>
          <p:cNvPr id="15" name="Titre 1"/>
          <p:cNvSpPr txBox="1">
            <a:spLocks/>
          </p:cNvSpPr>
          <p:nvPr/>
        </p:nvSpPr>
        <p:spPr>
          <a:xfrm>
            <a:off x="838199" y="138136"/>
            <a:ext cx="9144000" cy="11028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 smtClean="0"/>
              <a:t>Chapitre 2 opération en devises</a:t>
            </a:r>
          </a:p>
          <a:p>
            <a:r>
              <a:rPr lang="fr-FR" sz="2000" dirty="0" smtClean="0">
                <a:solidFill>
                  <a:srgbClr val="C00000"/>
                </a:solidFill>
              </a:rPr>
              <a:t>1. Définition </a:t>
            </a:r>
            <a:r>
              <a:rPr lang="fr-FR" sz="2000" dirty="0">
                <a:solidFill>
                  <a:srgbClr val="C00000"/>
                </a:solidFill>
              </a:rPr>
              <a:t>et principe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0475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fr-FR" sz="1800" b="1" dirty="0"/>
              <a:t>Correction exemple 3 </a:t>
            </a:r>
            <a:r>
              <a:rPr lang="fr-FR" sz="1800" b="1" dirty="0" smtClean="0"/>
              <a:t>: </a:t>
            </a:r>
            <a:r>
              <a:rPr lang="fr-FR" sz="1800" dirty="0" smtClean="0"/>
              <a:t>Cours </a:t>
            </a:r>
            <a:r>
              <a:rPr lang="fr-FR" sz="1800" dirty="0"/>
              <a:t>au jour du remboursement : 1 CHF = 0,78</a:t>
            </a:r>
            <a:r>
              <a:rPr lang="fr-FR" sz="1800" dirty="0" smtClean="0"/>
              <a:t>€</a:t>
            </a:r>
            <a:endParaRPr lang="fr-FR" sz="1800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4700799"/>
              </p:ext>
            </p:extLst>
          </p:nvPr>
        </p:nvGraphicFramePr>
        <p:xfrm>
          <a:off x="1548312" y="3340214"/>
          <a:ext cx="8364110" cy="14630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005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45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20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48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96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62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9620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78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</a:rPr>
                        <a:t>01/07/N+1</a:t>
                      </a:r>
                      <a:endParaRPr lang="fr-FR" sz="1600" b="1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2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164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666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512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Emprunt auprès des établissements de crédit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Perte de change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Banque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(</a:t>
                      </a:r>
                      <a:r>
                        <a:rPr lang="fr-FR" sz="1600" i="1" dirty="0">
                          <a:effectLst/>
                        </a:rPr>
                        <a:t>20 000 * (0,78 – 0,75) = 600</a:t>
                      </a:r>
                      <a:r>
                        <a:rPr lang="fr-FR" sz="1600" dirty="0">
                          <a:effectLst/>
                        </a:rPr>
                        <a:t>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Times New Roman"/>
                          <a:ea typeface="Times New Roman"/>
                        </a:rPr>
                        <a:t>15 000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Times New Roman"/>
                          <a:ea typeface="Times New Roman"/>
                        </a:rPr>
                        <a:t>    600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Times New Roman"/>
                          <a:ea typeface="Times New Roman"/>
                        </a:rPr>
                        <a:t>15 600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2287652"/>
              </p:ext>
            </p:extLst>
          </p:nvPr>
        </p:nvGraphicFramePr>
        <p:xfrm>
          <a:off x="1541802" y="5004287"/>
          <a:ext cx="8370622" cy="15350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014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59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28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0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908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721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9721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158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</a:rPr>
                        <a:t>01/07/N+1</a:t>
                      </a:r>
                      <a:endParaRPr lang="fr-FR" sz="1600" b="1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2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6611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512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Intérêts</a:t>
                      </a:r>
                      <a:r>
                        <a:rPr lang="fr-FR" sz="1600" baseline="0" dirty="0">
                          <a:effectLst/>
                        </a:rPr>
                        <a:t> des emprunts et des dettes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aseline="0" dirty="0">
                          <a:effectLst/>
                        </a:rPr>
                        <a:t>Banque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aseline="0" dirty="0">
                          <a:effectLst/>
                        </a:rPr>
                        <a:t>(</a:t>
                      </a:r>
                      <a:r>
                        <a:rPr lang="fr-FR" sz="1600" i="1" baseline="0" dirty="0">
                          <a:effectLst/>
                        </a:rPr>
                        <a:t>En CHF : 20 000 * 6% = 1200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i="1" baseline="0" dirty="0">
                          <a:effectLst/>
                        </a:rPr>
                        <a:t>En euros : 1200 * 0,78 = 936)</a:t>
                      </a:r>
                      <a:endParaRPr lang="fr-FR" sz="1600" i="1" dirty="0">
                        <a:effectLst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Times New Roman"/>
                          <a:ea typeface="Times New Roman"/>
                        </a:rPr>
                        <a:t>936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Times New Roman"/>
                          <a:ea typeface="Times New Roman"/>
                        </a:rPr>
                        <a:t>936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9" name="Titre 2"/>
          <p:cNvSpPr txBox="1">
            <a:spLocks/>
          </p:cNvSpPr>
          <p:nvPr/>
        </p:nvSpPr>
        <p:spPr>
          <a:xfrm>
            <a:off x="0" y="321041"/>
            <a:ext cx="10160000" cy="57013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fr-FR" dirty="0" smtClean="0"/>
              <a:t>Chapitre 2  Les opérations en devises </a:t>
            </a:r>
            <a:br>
              <a:rPr lang="fr-FR" dirty="0" smtClean="0"/>
            </a:br>
            <a:r>
              <a:rPr lang="fr-FR" sz="1800" spc="0" dirty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4</a:t>
            </a:r>
            <a:r>
              <a:rPr lang="fr-FR" sz="1800" spc="0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. Opérations à date de règlement </a:t>
            </a:r>
            <a:br>
              <a:rPr lang="fr-FR" sz="1800" spc="0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</a:br>
            <a:endParaRPr lang="fr-FR" dirty="0">
              <a:solidFill>
                <a:srgbClr val="C00000"/>
              </a:solidFill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6572830"/>
              </p:ext>
            </p:extLst>
          </p:nvPr>
        </p:nvGraphicFramePr>
        <p:xfrm>
          <a:off x="188949" y="1749521"/>
          <a:ext cx="10538692" cy="1376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9965">
                  <a:extLst>
                    <a:ext uri="{9D8B030D-6E8A-4147-A177-3AD203B41FA5}">
                      <a16:colId xmlns:a16="http://schemas.microsoft.com/office/drawing/2014/main" val="424894811"/>
                    </a:ext>
                  </a:extLst>
                </a:gridCol>
                <a:gridCol w="2817091">
                  <a:extLst>
                    <a:ext uri="{9D8B030D-6E8A-4147-A177-3AD203B41FA5}">
                      <a16:colId xmlns:a16="http://schemas.microsoft.com/office/drawing/2014/main" val="2899247729"/>
                    </a:ext>
                  </a:extLst>
                </a:gridCol>
                <a:gridCol w="3149600">
                  <a:extLst>
                    <a:ext uri="{9D8B030D-6E8A-4147-A177-3AD203B41FA5}">
                      <a16:colId xmlns:a16="http://schemas.microsoft.com/office/drawing/2014/main" val="249880149"/>
                    </a:ext>
                  </a:extLst>
                </a:gridCol>
                <a:gridCol w="3362036">
                  <a:extLst>
                    <a:ext uri="{9D8B030D-6E8A-4147-A177-3AD203B41FA5}">
                      <a16:colId xmlns:a16="http://schemas.microsoft.com/office/drawing/2014/main" val="43103206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Date du</a:t>
                      </a:r>
                      <a:r>
                        <a:rPr lang="fr-FR" baseline="0" dirty="0" smtClean="0"/>
                        <a:t> contrat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31/12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Date de règlement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43530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5849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Ex. 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Dette</a:t>
                      </a:r>
                    </a:p>
                    <a:p>
                      <a:r>
                        <a:rPr lang="fr-FR" dirty="0" smtClean="0"/>
                        <a:t>20 000</a:t>
                      </a:r>
                      <a:r>
                        <a:rPr lang="fr-FR" baseline="0" dirty="0" smtClean="0"/>
                        <a:t> CHF = 15 000 €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Dette : 20 000 CHF = 14 400 €</a:t>
                      </a:r>
                    </a:p>
                    <a:p>
                      <a:r>
                        <a:rPr lang="fr-FR" dirty="0" smtClean="0"/>
                        <a:t>=&gt; ↘ Dette : gain latent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Dette : 20 000 CHF = 15 600</a:t>
                      </a:r>
                    </a:p>
                    <a:p>
                      <a:r>
                        <a:rPr lang="fr-FR" dirty="0" smtClean="0"/>
                        <a:t>=&gt; ↗Dette = perte latente 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84393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5145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677413" y="5589240"/>
            <a:ext cx="8648675" cy="792088"/>
          </a:xfrm>
          <a:ln>
            <a:solidFill>
              <a:srgbClr val="FF0000"/>
            </a:solidFill>
            <a:prstDash val="dash"/>
          </a:ln>
        </p:spPr>
        <p:txBody>
          <a:bodyPr>
            <a:normAutofit lnSpcReduction="10000"/>
          </a:bodyPr>
          <a:lstStyle/>
          <a:p>
            <a:pPr marL="114300" indent="0" algn="ctr">
              <a:buNone/>
            </a:pPr>
            <a:r>
              <a:rPr lang="fr-FR" dirty="0" smtClean="0"/>
              <a:t>=&gt; Si perte latente au 31/12 : Ecriture de provision</a:t>
            </a:r>
          </a:p>
          <a:p>
            <a:pPr marL="114300" indent="0" algn="ctr">
              <a:buNone/>
            </a:pPr>
            <a:r>
              <a:rPr lang="fr-FR" dirty="0" smtClean="0"/>
              <a:t>=&gt; Si provision au 31/12 : reprise à date de règlement</a:t>
            </a:r>
            <a:endParaRPr lang="fr-FR" dirty="0"/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1703512" y="3213829"/>
            <a:ext cx="878497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 flipV="1">
            <a:off x="3215680" y="306896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5231904" y="306896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/>
          <p:nvPr/>
        </p:nvCxnSpPr>
        <p:spPr>
          <a:xfrm>
            <a:off x="5303912" y="3213829"/>
            <a:ext cx="0" cy="2160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 flipV="1">
            <a:off x="9120336" y="3068960"/>
            <a:ext cx="0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2315580" y="1709572"/>
            <a:ext cx="1800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chemeClr val="accent1"/>
                </a:solidFill>
              </a:rPr>
              <a:t>Facturation (N)</a:t>
            </a:r>
            <a:endParaRPr lang="fr-FR" sz="1600" b="1" dirty="0">
              <a:solidFill>
                <a:schemeClr val="accent1"/>
              </a:solidFill>
            </a:endParaRPr>
          </a:p>
          <a:p>
            <a:pPr algn="ctr"/>
            <a:r>
              <a:rPr lang="fr-FR" sz="1600" dirty="0"/>
              <a:t>411 ou 401 convertie au cours du jour de facturation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4303799" y="1716667"/>
            <a:ext cx="20002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chemeClr val="accent1"/>
                </a:solidFill>
              </a:rPr>
              <a:t>Fin </a:t>
            </a:r>
            <a:r>
              <a:rPr lang="fr-FR" sz="1600" b="1" dirty="0" smtClean="0">
                <a:solidFill>
                  <a:schemeClr val="accent1"/>
                </a:solidFill>
              </a:rPr>
              <a:t>exercice (n)</a:t>
            </a:r>
            <a:endParaRPr lang="fr-FR" sz="1600" b="1" dirty="0">
              <a:solidFill>
                <a:schemeClr val="accent1"/>
              </a:solidFill>
            </a:endParaRPr>
          </a:p>
          <a:p>
            <a:pPr algn="ctr"/>
            <a:r>
              <a:rPr lang="fr-FR" sz="1600" dirty="0"/>
              <a:t>411 ou 401 convertie au cours du 31/12</a:t>
            </a:r>
          </a:p>
          <a:p>
            <a:pPr algn="ctr"/>
            <a:r>
              <a:rPr lang="fr-FR" sz="1600" dirty="0"/>
              <a:t>Apparition 476 ou 477</a:t>
            </a:r>
          </a:p>
        </p:txBody>
      </p:sp>
      <p:sp>
        <p:nvSpPr>
          <p:cNvPr id="17" name="ZoneTexte 16"/>
          <p:cNvSpPr txBox="1"/>
          <p:nvPr/>
        </p:nvSpPr>
        <p:spPr>
          <a:xfrm>
            <a:off x="4403811" y="3439090"/>
            <a:ext cx="21779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>
                <a:solidFill>
                  <a:schemeClr val="accent1"/>
                </a:solidFill>
              </a:rPr>
              <a:t>Début exercice </a:t>
            </a:r>
            <a:r>
              <a:rPr lang="fr-FR" sz="1600" b="1" dirty="0" smtClean="0">
                <a:solidFill>
                  <a:schemeClr val="accent1"/>
                </a:solidFill>
              </a:rPr>
              <a:t>N+1</a:t>
            </a:r>
            <a:endParaRPr lang="fr-FR" sz="1600" b="1" dirty="0">
              <a:solidFill>
                <a:schemeClr val="accent1"/>
              </a:solidFill>
            </a:endParaRPr>
          </a:p>
          <a:p>
            <a:pPr algn="ctr"/>
            <a:r>
              <a:rPr lang="fr-FR" sz="1600" dirty="0"/>
              <a:t>Contre-passation</a:t>
            </a:r>
          </a:p>
          <a:p>
            <a:pPr algn="ctr"/>
            <a:r>
              <a:rPr lang="fr-FR" sz="1600" dirty="0"/>
              <a:t>411 &amp; 401 ramenées à leur montant de facturation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8220236" y="1340239"/>
            <a:ext cx="1800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b="1" dirty="0" smtClean="0">
                <a:solidFill>
                  <a:schemeClr val="accent1"/>
                </a:solidFill>
              </a:rPr>
              <a:t>Règlement (n+1</a:t>
            </a:r>
            <a:endParaRPr lang="fr-FR" sz="1600" b="1" dirty="0">
              <a:solidFill>
                <a:schemeClr val="accent1"/>
              </a:solidFill>
            </a:endParaRPr>
          </a:p>
          <a:p>
            <a:pPr algn="ctr"/>
            <a:r>
              <a:rPr lang="fr-FR" sz="1600" dirty="0"/>
              <a:t>411 ou 401 convertie au cours du jour de règlement</a:t>
            </a:r>
          </a:p>
          <a:p>
            <a:pPr algn="ctr"/>
            <a:r>
              <a:rPr lang="fr-FR" sz="1600" dirty="0"/>
              <a:t>Apparition du 666 ou 766 </a:t>
            </a:r>
          </a:p>
        </p:txBody>
      </p:sp>
      <p:sp>
        <p:nvSpPr>
          <p:cNvPr id="19" name="Titre 4"/>
          <p:cNvSpPr>
            <a:spLocks noGrp="1"/>
          </p:cNvSpPr>
          <p:nvPr>
            <p:ph type="title"/>
          </p:nvPr>
        </p:nvSpPr>
        <p:spPr>
          <a:xfrm>
            <a:off x="1548314" y="-21453"/>
            <a:ext cx="8364111" cy="1136432"/>
          </a:xfrm>
        </p:spPr>
        <p:txBody>
          <a:bodyPr/>
          <a:lstStyle/>
          <a:p>
            <a:r>
              <a:rPr lang="fr-FR" dirty="0"/>
              <a:t>Chapitre 2  Les opérations en devises</a:t>
            </a:r>
            <a:br>
              <a:rPr lang="fr-FR" dirty="0"/>
            </a:br>
            <a:r>
              <a:rPr lang="fr-FR" dirty="0">
                <a:solidFill>
                  <a:srgbClr val="C00000"/>
                </a:solidFill>
              </a:rPr>
              <a:t>Synthèse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56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548314" y="1124744"/>
            <a:ext cx="8364111" cy="3384376"/>
          </a:xfrm>
        </p:spPr>
        <p:txBody>
          <a:bodyPr>
            <a:normAutofit fontScale="92500" lnSpcReduction="10000"/>
          </a:bodyPr>
          <a:lstStyle/>
          <a:p>
            <a:r>
              <a:rPr lang="fr-FR" sz="1800" dirty="0"/>
              <a:t>Au cours du dernier trimestre N, l’entreprise </a:t>
            </a:r>
            <a:r>
              <a:rPr lang="fr-FR" sz="1800" dirty="0" err="1"/>
              <a:t>Faudas</a:t>
            </a:r>
            <a:r>
              <a:rPr lang="fr-FR" sz="1800" dirty="0"/>
              <a:t> a reçu et enregistré les deux factures suivantes adressées par des fournisseurs étrangers </a:t>
            </a:r>
          </a:p>
          <a:p>
            <a:endParaRPr lang="fr-FR" sz="900" dirty="0"/>
          </a:p>
          <a:p>
            <a:pPr lvl="1"/>
            <a:r>
              <a:rPr lang="fr-FR" sz="1800" dirty="0"/>
              <a:t>Fournisseur Viborg à Copenhague (Danemark) </a:t>
            </a:r>
          </a:p>
          <a:p>
            <a:pPr lvl="2"/>
            <a:r>
              <a:rPr lang="fr-FR" sz="1600" dirty="0"/>
              <a:t>Date 02/10/N, marchandises : 10 000 couronnes danoises (DKK)</a:t>
            </a:r>
          </a:p>
          <a:p>
            <a:pPr lvl="2"/>
            <a:endParaRPr lang="fr-FR" sz="900" dirty="0"/>
          </a:p>
          <a:p>
            <a:pPr lvl="1"/>
            <a:r>
              <a:rPr lang="fr-FR" sz="1800" dirty="0"/>
              <a:t>Fournisseur Connors à San Diego (Californie, Etats-Unis) </a:t>
            </a:r>
          </a:p>
          <a:p>
            <a:pPr lvl="2"/>
            <a:r>
              <a:rPr lang="fr-FR" sz="1600" dirty="0"/>
              <a:t>Date 15/11/N, marchandises : 20 000 dollars américains (USD)</a:t>
            </a:r>
          </a:p>
          <a:p>
            <a:pPr lvl="2"/>
            <a:endParaRPr lang="fr-FR" sz="800" dirty="0"/>
          </a:p>
          <a:p>
            <a:r>
              <a:rPr lang="fr-FR" sz="1800" dirty="0"/>
              <a:t>Ces deux factures ont été réglées </a:t>
            </a:r>
          </a:p>
          <a:p>
            <a:pPr lvl="1"/>
            <a:r>
              <a:rPr lang="fr-FR" sz="1800" dirty="0"/>
              <a:t>Au fournisseur danois le 25/01/N+1</a:t>
            </a:r>
          </a:p>
          <a:p>
            <a:pPr lvl="1"/>
            <a:r>
              <a:rPr lang="fr-FR" sz="1800" dirty="0"/>
              <a:t>Au fournisseur américain la 27/02/N+1</a:t>
            </a:r>
          </a:p>
          <a:p>
            <a:pPr lvl="1"/>
            <a:endParaRPr lang="fr-FR" sz="900" dirty="0"/>
          </a:p>
          <a:p>
            <a:r>
              <a:rPr lang="fr-FR" sz="1800" dirty="0"/>
              <a:t>On connaît les cours suivants </a:t>
            </a: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3308508"/>
              </p:ext>
            </p:extLst>
          </p:nvPr>
        </p:nvGraphicFramePr>
        <p:xfrm>
          <a:off x="1548313" y="4653136"/>
          <a:ext cx="8508128" cy="147795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1270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70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270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270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431"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Couronne danoise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US dollar</a:t>
                      </a:r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02/10/N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1 DKK = 0,13€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15/11/N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/>
                        <a:t>1 USD = 1,10€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31/12/N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/>
                        <a:t>1 DKK = 0,18€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31/12/N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/>
                        <a:t>1 USD = 1,04€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25/01/N+1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/>
                        <a:t>1 DKK = 0,10€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27/02/N+1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/>
                        <a:t>1 USD = 1,12€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Titre 4"/>
          <p:cNvSpPr>
            <a:spLocks noGrp="1"/>
          </p:cNvSpPr>
          <p:nvPr>
            <p:ph type="title"/>
          </p:nvPr>
        </p:nvSpPr>
        <p:spPr>
          <a:xfrm>
            <a:off x="1548314" y="-21453"/>
            <a:ext cx="7621323" cy="1002181"/>
          </a:xfrm>
        </p:spPr>
        <p:txBody>
          <a:bodyPr/>
          <a:lstStyle/>
          <a:p>
            <a:r>
              <a:rPr lang="fr-FR" dirty="0"/>
              <a:t>Chapitre 2  Les opérations en devises</a:t>
            </a:r>
            <a:br>
              <a:rPr lang="fr-FR" dirty="0"/>
            </a:br>
            <a:r>
              <a:rPr lang="fr-FR" dirty="0">
                <a:solidFill>
                  <a:srgbClr val="C00000"/>
                </a:solidFill>
              </a:rPr>
              <a:t>Application 1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95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/>
          </p:nvPr>
        </p:nvGraphicFramePr>
        <p:xfrm>
          <a:off x="932330" y="719666"/>
          <a:ext cx="9227670" cy="31192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5890">
                  <a:extLst>
                    <a:ext uri="{9D8B030D-6E8A-4147-A177-3AD203B41FA5}">
                      <a16:colId xmlns:a16="http://schemas.microsoft.com/office/drawing/2014/main" val="1816489226"/>
                    </a:ext>
                  </a:extLst>
                </a:gridCol>
                <a:gridCol w="3136651">
                  <a:extLst>
                    <a:ext uri="{9D8B030D-6E8A-4147-A177-3AD203B41FA5}">
                      <a16:colId xmlns:a16="http://schemas.microsoft.com/office/drawing/2014/main" val="4041665592"/>
                    </a:ext>
                  </a:extLst>
                </a:gridCol>
                <a:gridCol w="3015129">
                  <a:extLst>
                    <a:ext uri="{9D8B030D-6E8A-4147-A177-3AD203B41FA5}">
                      <a16:colId xmlns:a16="http://schemas.microsoft.com/office/drawing/2014/main" val="1825215334"/>
                    </a:ext>
                  </a:extLst>
                </a:gridCol>
              </a:tblGrid>
              <a:tr h="257487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Date de facturation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31/12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Date de règlement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193001"/>
                  </a:ext>
                </a:extLst>
              </a:tr>
              <a:tr h="1376747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4963994"/>
                  </a:ext>
                </a:extLst>
              </a:tr>
              <a:tr h="1376747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baseline="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82092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70314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>
            <p:extLst/>
          </p:nvPr>
        </p:nvGraphicFramePr>
        <p:xfrm>
          <a:off x="1537411" y="1124744"/>
          <a:ext cx="8461224" cy="3956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3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55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41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355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112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12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5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Times New Roman"/>
                          <a:ea typeface="Times New Roman"/>
                        </a:rPr>
                        <a:t>02/10/N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2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i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effectLst/>
                          <a:latin typeface="Times New Roman"/>
                          <a:ea typeface="Times New Roman"/>
                        </a:rPr>
                        <a:t>15/11/N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6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i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5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Times New Roman"/>
                          <a:ea typeface="Times New Roman"/>
                        </a:rPr>
                        <a:t>31/12/N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2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i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5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Times New Roman"/>
                          <a:ea typeface="Times New Roman"/>
                        </a:rPr>
                        <a:t>31/12/N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6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i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5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Times New Roman"/>
                          <a:ea typeface="Times New Roman"/>
                        </a:rPr>
                        <a:t>31/12/N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/>
          </p:nvPr>
        </p:nvGraphicFramePr>
        <p:xfrm>
          <a:off x="1537411" y="5080944"/>
          <a:ext cx="8461224" cy="7763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3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55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41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355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112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12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32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Titre 4"/>
          <p:cNvSpPr txBox="1">
            <a:spLocks/>
          </p:cNvSpPr>
          <p:nvPr/>
        </p:nvSpPr>
        <p:spPr>
          <a:xfrm>
            <a:off x="1775520" y="121024"/>
            <a:ext cx="8208911" cy="85970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dirty="0"/>
              <a:t>Chapitre 2  Les opérations en devises</a:t>
            </a:r>
            <a:br>
              <a:rPr lang="fr-FR" sz="2400" dirty="0"/>
            </a:br>
            <a:r>
              <a:rPr lang="fr-FR" sz="2400" dirty="0">
                <a:solidFill>
                  <a:srgbClr val="C00000"/>
                </a:solidFill>
              </a:rPr>
              <a:t>Application 1 - Corrigé</a:t>
            </a: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24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52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25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/>
          </p:nvPr>
        </p:nvGraphicFramePr>
        <p:xfrm>
          <a:off x="1561578" y="1222652"/>
          <a:ext cx="8422857" cy="43219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083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72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94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72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53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53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5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Times New Roman"/>
                          <a:ea typeface="Times New Roman"/>
                        </a:rPr>
                        <a:t>01/01/N+1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2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>
                          <a:effectLst/>
                          <a:latin typeface="Times New Roman"/>
                          <a:ea typeface="Times New Roman"/>
                        </a:rPr>
                        <a:t>01/01/N+1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88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5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Times New Roman"/>
                          <a:ea typeface="Times New Roman"/>
                        </a:rPr>
                        <a:t>25/01/N+1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2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fr-FR" sz="16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fr-FR" sz="16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5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Times New Roman"/>
                          <a:ea typeface="Times New Roman"/>
                        </a:rPr>
                        <a:t>25/01/N+1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6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baseline="0" dirty="0">
                        <a:effectLst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5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Times New Roman"/>
                          <a:ea typeface="Times New Roman"/>
                        </a:rPr>
                        <a:t>07/02/N+1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4" name="Tableau 3"/>
          <p:cNvGraphicFramePr>
            <a:graphicFrameLocks noGrp="1"/>
          </p:cNvGraphicFramePr>
          <p:nvPr>
            <p:extLst/>
          </p:nvPr>
        </p:nvGraphicFramePr>
        <p:xfrm>
          <a:off x="1578684" y="5517232"/>
          <a:ext cx="8405751" cy="9753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060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35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72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35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26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26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86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Titre 4"/>
          <p:cNvSpPr txBox="1">
            <a:spLocks/>
          </p:cNvSpPr>
          <p:nvPr/>
        </p:nvSpPr>
        <p:spPr>
          <a:xfrm>
            <a:off x="1775520" y="188641"/>
            <a:ext cx="7394116" cy="78615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sz="2400" dirty="0"/>
              <a:t>Chapitre 2  Les opérations en devises</a:t>
            </a:r>
            <a:br>
              <a:rPr lang="fr-FR" sz="2400" dirty="0"/>
            </a:br>
            <a:r>
              <a:rPr lang="fr-FR" sz="2400" dirty="0">
                <a:solidFill>
                  <a:srgbClr val="C00000"/>
                </a:solidFill>
              </a:rPr>
              <a:t>Application 1 - Corrigé</a:t>
            </a:r>
          </a:p>
        </p:txBody>
      </p:sp>
    </p:spTree>
    <p:extLst>
      <p:ext uri="{BB962C8B-B14F-4D97-AF65-F5344CB8AC3E}">
        <p14:creationId xmlns:p14="http://schemas.microsoft.com/office/powerpoint/2010/main" val="3198813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294967295"/>
          </p:nvPr>
        </p:nvSpPr>
        <p:spPr>
          <a:xfrm>
            <a:off x="1523206" y="6324601"/>
            <a:ext cx="611188" cy="441325"/>
          </a:xfrm>
        </p:spPr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26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re 4"/>
          <p:cNvSpPr>
            <a:spLocks noGrp="1"/>
          </p:cNvSpPr>
          <p:nvPr>
            <p:ph type="title"/>
          </p:nvPr>
        </p:nvSpPr>
        <p:spPr>
          <a:xfrm>
            <a:off x="1775520" y="332657"/>
            <a:ext cx="7394116" cy="930173"/>
          </a:xfrm>
        </p:spPr>
        <p:txBody>
          <a:bodyPr/>
          <a:lstStyle/>
          <a:p>
            <a:r>
              <a:rPr lang="fr-FR" dirty="0"/>
              <a:t>Chapitre 2  Les opérations en devises</a:t>
            </a:r>
            <a:br>
              <a:rPr lang="fr-FR" dirty="0"/>
            </a:br>
            <a:r>
              <a:rPr lang="fr-FR" dirty="0">
                <a:solidFill>
                  <a:srgbClr val="C00000"/>
                </a:solidFill>
              </a:rPr>
              <a:t>Application 2</a:t>
            </a:r>
          </a:p>
        </p:txBody>
      </p:sp>
      <p:sp>
        <p:nvSpPr>
          <p:cNvPr id="6" name="Espace réservé du contenu 3"/>
          <p:cNvSpPr txBox="1">
            <a:spLocks/>
          </p:cNvSpPr>
          <p:nvPr/>
        </p:nvSpPr>
        <p:spPr>
          <a:xfrm>
            <a:off x="-64655" y="1484785"/>
            <a:ext cx="11480800" cy="48278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571500" indent="-4572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SzPct val="180000"/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rgbClr val="2E1450"/>
              </a:buClr>
              <a:buSzPct val="12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rgbClr val="2E1450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rgbClr val="C00000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800" dirty="0" smtClean="0"/>
              <a:t>Le 1</a:t>
            </a:r>
            <a:r>
              <a:rPr lang="fr-FR" sz="1800" baseline="30000" dirty="0" smtClean="0"/>
              <a:t>er</a:t>
            </a:r>
            <a:r>
              <a:rPr lang="fr-FR" sz="1800" dirty="0" smtClean="0"/>
              <a:t> octobre N, notre filiale Caylus nous fait prêt de 250 000 couronnes suédoises. </a:t>
            </a:r>
          </a:p>
          <a:p>
            <a:endParaRPr lang="fr-FR" sz="800" dirty="0" smtClean="0"/>
          </a:p>
          <a:p>
            <a:r>
              <a:rPr lang="fr-FR" sz="1800" dirty="0" smtClean="0"/>
              <a:t>Cet emprunt est remboursable le 01/10/N+1, taux 10 %. Le remboursement complet se fera en 1 fois le 01/10/N+1.</a:t>
            </a:r>
          </a:p>
          <a:p>
            <a:endParaRPr lang="fr-FR" sz="800" dirty="0" smtClean="0"/>
          </a:p>
          <a:p>
            <a:r>
              <a:rPr lang="fr-FR" sz="1800" dirty="0" smtClean="0"/>
              <a:t>On connait les cours suivants de la couronne suédoise (SEK) </a:t>
            </a:r>
          </a:p>
          <a:p>
            <a:pPr lvl="1"/>
            <a:r>
              <a:rPr lang="fr-FR" sz="1800" dirty="0" smtClean="0"/>
              <a:t>au 01/10/N : 1 SEK = 0,110€</a:t>
            </a:r>
          </a:p>
          <a:p>
            <a:pPr lvl="1"/>
            <a:r>
              <a:rPr lang="fr-FR" sz="1800" dirty="0" smtClean="0"/>
              <a:t>au 31/12/N : 1 SEK = 0,114€</a:t>
            </a:r>
          </a:p>
          <a:p>
            <a:pPr lvl="1"/>
            <a:r>
              <a:rPr lang="fr-FR" sz="1800" dirty="0" smtClean="0"/>
              <a:t>au 01/10/N+1 : 1 SEK = 0,107€</a:t>
            </a:r>
          </a:p>
          <a:p>
            <a:pPr lvl="1"/>
            <a:endParaRPr lang="fr-FR" sz="800" dirty="0" smtClean="0"/>
          </a:p>
          <a:p>
            <a:r>
              <a:rPr lang="fr-FR" sz="1800" dirty="0" smtClean="0"/>
              <a:t>Passez au journal Caylus les écritures relatives à l’emprunt aux dates suivantes : </a:t>
            </a:r>
          </a:p>
          <a:p>
            <a:pPr lvl="1"/>
            <a:r>
              <a:rPr lang="fr-FR" sz="1800" dirty="0" smtClean="0"/>
              <a:t>01/10/N</a:t>
            </a:r>
          </a:p>
          <a:p>
            <a:pPr lvl="1"/>
            <a:r>
              <a:rPr lang="fr-FR" sz="1800" dirty="0" smtClean="0"/>
              <a:t>31/12/N</a:t>
            </a:r>
          </a:p>
          <a:p>
            <a:pPr lvl="1"/>
            <a:r>
              <a:rPr lang="fr-FR" sz="1800" dirty="0" smtClean="0"/>
              <a:t>01/01/N+1 </a:t>
            </a:r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373185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27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/>
          </p:nvPr>
        </p:nvGraphicFramePr>
        <p:xfrm>
          <a:off x="1561578" y="1222652"/>
          <a:ext cx="8422857" cy="48600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083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72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94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72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53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53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5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Times New Roman"/>
                          <a:ea typeface="Times New Roman"/>
                        </a:rPr>
                        <a:t>01/10/N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2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88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5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82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5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86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5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5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8745367"/>
                  </a:ext>
                </a:extLst>
              </a:tr>
              <a:tr h="195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6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3840387"/>
                  </a:ext>
                </a:extLst>
              </a:tr>
              <a:tr h="195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4811120"/>
                  </a:ext>
                </a:extLst>
              </a:tr>
            </a:tbl>
          </a:graphicData>
        </a:graphic>
      </p:graphicFrame>
      <p:sp>
        <p:nvSpPr>
          <p:cNvPr id="4" name="Titre 4"/>
          <p:cNvSpPr txBox="1">
            <a:spLocks/>
          </p:cNvSpPr>
          <p:nvPr/>
        </p:nvSpPr>
        <p:spPr>
          <a:xfrm>
            <a:off x="614748" y="62865"/>
            <a:ext cx="7394116" cy="93017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sz="3200" dirty="0" smtClean="0"/>
              <a:t>Chapitre 2  Les opérations en devises</a:t>
            </a:r>
            <a:br>
              <a:rPr lang="fr-FR" sz="3200" dirty="0" smtClean="0"/>
            </a:br>
            <a:r>
              <a:rPr lang="fr-FR" sz="3200" dirty="0" smtClean="0">
                <a:solidFill>
                  <a:srgbClr val="C00000"/>
                </a:solidFill>
              </a:rPr>
              <a:t>Application 2</a:t>
            </a:r>
            <a:endParaRPr lang="fr-FR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586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28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numéro de diapositive 1"/>
          <p:cNvSpPr txBox="1">
            <a:spLocks/>
          </p:cNvSpPr>
          <p:nvPr/>
        </p:nvSpPr>
        <p:spPr>
          <a:xfrm>
            <a:off x="11419465" y="0"/>
            <a:ext cx="73152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8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28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/>
          </p:nvPr>
        </p:nvGraphicFramePr>
        <p:xfrm>
          <a:off x="1561578" y="1222652"/>
          <a:ext cx="8422857" cy="102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083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72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94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72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53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53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5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Times New Roman"/>
                          <a:ea typeface="Times New Roman"/>
                        </a:rPr>
                        <a:t>01/10/N+1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2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Titre 4"/>
          <p:cNvSpPr txBox="1">
            <a:spLocks/>
          </p:cNvSpPr>
          <p:nvPr/>
        </p:nvSpPr>
        <p:spPr>
          <a:xfrm>
            <a:off x="614748" y="62865"/>
            <a:ext cx="7394116" cy="93017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sz="3200" dirty="0" smtClean="0"/>
              <a:t>Chapitre 2  Les opérations en devises</a:t>
            </a:r>
            <a:br>
              <a:rPr lang="fr-FR" sz="3200" dirty="0" smtClean="0"/>
            </a:br>
            <a:r>
              <a:rPr lang="fr-FR" sz="3200" dirty="0" smtClean="0">
                <a:solidFill>
                  <a:srgbClr val="C00000"/>
                </a:solidFill>
              </a:rPr>
              <a:t>Application 2</a:t>
            </a:r>
            <a:endParaRPr lang="fr-FR" sz="3200" dirty="0">
              <a:solidFill>
                <a:srgbClr val="C00000"/>
              </a:solidFill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/>
          </p:nvPr>
        </p:nvGraphicFramePr>
        <p:xfrm>
          <a:off x="1561577" y="2778299"/>
          <a:ext cx="8422857" cy="6259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083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72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94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72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53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53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5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  <a:latin typeface="Times New Roman"/>
                          <a:ea typeface="Times New Roman"/>
                        </a:rPr>
                        <a:t>01/10/N+1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20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 smtClean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389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11419465" y="314024"/>
            <a:ext cx="731520" cy="396240"/>
          </a:xfrm>
        </p:spPr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lèche droite rayée 2"/>
          <p:cNvSpPr/>
          <p:nvPr/>
        </p:nvSpPr>
        <p:spPr>
          <a:xfrm>
            <a:off x="1200728" y="1108357"/>
            <a:ext cx="10104581" cy="397163"/>
          </a:xfrm>
          <a:prstGeom prst="stripedRightArrow">
            <a:avLst>
              <a:gd name="adj1" fmla="val 50000"/>
              <a:gd name="adj2" fmla="val 21490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bg1">
                  <a:lumMod val="95000"/>
                </a:schemeClr>
              </a:solidFill>
            </a:endParaRPr>
          </a:p>
        </p:txBody>
      </p:sp>
      <p:cxnSp>
        <p:nvCxnSpPr>
          <p:cNvPr id="4" name="Connecteur droit 3"/>
          <p:cNvCxnSpPr/>
          <p:nvPr/>
        </p:nvCxnSpPr>
        <p:spPr>
          <a:xfrm>
            <a:off x="1980045" y="1117378"/>
            <a:ext cx="9237" cy="38814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ZoneTexte 4"/>
          <p:cNvSpPr txBox="1"/>
          <p:nvPr/>
        </p:nvSpPr>
        <p:spPr>
          <a:xfrm>
            <a:off x="995217" y="498757"/>
            <a:ext cx="22421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/>
              <a:t>Facturation (décembre N)</a:t>
            </a:r>
            <a:endParaRPr lang="fr-FR" sz="2000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1064490" y="1492461"/>
            <a:ext cx="22421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/>
              <a:t>Taux de change (1)</a:t>
            </a:r>
            <a:endParaRPr lang="fr-FR" sz="2000" b="1" dirty="0"/>
          </a:p>
        </p:txBody>
      </p:sp>
      <p:cxnSp>
        <p:nvCxnSpPr>
          <p:cNvPr id="7" name="Connecteur droit 6"/>
          <p:cNvCxnSpPr/>
          <p:nvPr/>
        </p:nvCxnSpPr>
        <p:spPr>
          <a:xfrm>
            <a:off x="5665350" y="1107927"/>
            <a:ext cx="9237" cy="38814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9232322" y="1168973"/>
            <a:ext cx="9237" cy="38814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Espace réservé du contenu 2"/>
          <p:cNvSpPr txBox="1">
            <a:spLocks/>
          </p:cNvSpPr>
          <p:nvPr/>
        </p:nvSpPr>
        <p:spPr>
          <a:xfrm>
            <a:off x="789709" y="2105668"/>
            <a:ext cx="10515600" cy="423173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fr-FR" sz="2400" b="1" dirty="0" smtClean="0"/>
              <a:t>Etape 1 - Facturation : </a:t>
            </a:r>
          </a:p>
          <a:p>
            <a:pPr algn="just">
              <a:buFontTx/>
              <a:buChar char="-"/>
            </a:pPr>
            <a:r>
              <a:rPr lang="fr-FR" sz="2000" dirty="0" smtClean="0"/>
              <a:t>est comptabilisé en euros au moment du taux de change (1)</a:t>
            </a:r>
          </a:p>
          <a:p>
            <a:pPr algn="just">
              <a:buFontTx/>
              <a:buChar char="-"/>
            </a:pPr>
            <a:r>
              <a:rPr lang="fr-FR" sz="2000" dirty="0" smtClean="0"/>
              <a:t>Vente étranger (hors TVA). Pour les opérations dans l’UE, rajouter le numéro 12 à la fin des numéros de compte. </a:t>
            </a:r>
            <a:endParaRPr lang="fr-FR" sz="1600" b="1" i="1" dirty="0" smtClean="0"/>
          </a:p>
          <a:p>
            <a:pPr marL="0" indent="0">
              <a:buNone/>
            </a:pPr>
            <a:endParaRPr lang="fr-FR" sz="200" b="1" i="1" dirty="0" smtClean="0"/>
          </a:p>
          <a:p>
            <a:pPr marL="0" indent="0" algn="just">
              <a:buNone/>
            </a:pPr>
            <a:r>
              <a:rPr lang="fr-FR" sz="2000" i="1" dirty="0" smtClean="0">
                <a:solidFill>
                  <a:srgbClr val="C00000"/>
                </a:solidFill>
              </a:rPr>
              <a:t>Ecritures de ventes</a:t>
            </a:r>
            <a:endParaRPr lang="fr-FR" sz="2400" b="1" dirty="0"/>
          </a:p>
          <a:p>
            <a:pPr marL="0" indent="0" algn="just">
              <a:buNone/>
            </a:pPr>
            <a:endParaRPr lang="fr-FR" sz="2400" b="1" dirty="0" smtClean="0"/>
          </a:p>
          <a:p>
            <a:pPr marL="0" indent="0" algn="just">
              <a:buNone/>
            </a:pPr>
            <a:endParaRPr lang="fr-FR" sz="2400" b="1" dirty="0" smtClean="0"/>
          </a:p>
          <a:p>
            <a:pPr marL="0" indent="0" algn="just">
              <a:buNone/>
            </a:pPr>
            <a:endParaRPr lang="fr-FR" sz="500" b="1" dirty="0" smtClean="0"/>
          </a:p>
          <a:p>
            <a:pPr marL="0" indent="0" algn="just">
              <a:buNone/>
            </a:pPr>
            <a:r>
              <a:rPr lang="fr-FR" sz="2000" i="1" dirty="0">
                <a:solidFill>
                  <a:srgbClr val="C00000"/>
                </a:solidFill>
              </a:rPr>
              <a:t>Ecritures </a:t>
            </a:r>
            <a:r>
              <a:rPr lang="fr-FR" sz="2000" i="1" dirty="0" smtClean="0">
                <a:solidFill>
                  <a:srgbClr val="C00000"/>
                </a:solidFill>
              </a:rPr>
              <a:t>d’achat</a:t>
            </a:r>
            <a:endParaRPr lang="fr-FR" sz="2400" dirty="0"/>
          </a:p>
        </p:txBody>
      </p:sp>
      <p:graphicFrame>
        <p:nvGraphicFramePr>
          <p:cNvPr id="14" name="Tableau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8858606"/>
              </p:ext>
            </p:extLst>
          </p:nvPr>
        </p:nvGraphicFramePr>
        <p:xfrm>
          <a:off x="789709" y="4241972"/>
          <a:ext cx="10478491" cy="9753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788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732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55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732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38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23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5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…/…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9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</a:rPr>
                        <a:t>411 (12)</a:t>
                      </a:r>
                      <a:endParaRPr lang="fr-FR" sz="16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</a:rPr>
                        <a:t>707 (12)</a:t>
                      </a:r>
                      <a:endParaRPr lang="fr-FR" sz="1600" dirty="0">
                        <a:effectLst/>
                      </a:endParaRPr>
                    </a:p>
                  </a:txBody>
                  <a:tcPr marL="44450" marR="44450" marT="0" marB="0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Clients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Vente de marchandises</a:t>
                      </a:r>
                    </a:p>
                  </a:txBody>
                  <a:tcPr marL="44450" marR="4445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Times New Roman"/>
                          <a:ea typeface="Times New Roman"/>
                        </a:rPr>
                        <a:t>euros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Times New Roman"/>
                          <a:ea typeface="Times New Roman"/>
                        </a:rPr>
                        <a:t>euros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1791643"/>
              </p:ext>
            </p:extLst>
          </p:nvPr>
        </p:nvGraphicFramePr>
        <p:xfrm>
          <a:off x="789709" y="5666844"/>
          <a:ext cx="10478810" cy="9753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78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73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55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732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239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239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5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…/…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90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</a:rPr>
                        <a:t>607 (12)</a:t>
                      </a:r>
                      <a:endParaRPr lang="fr-FR" sz="16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smtClean="0">
                          <a:effectLst/>
                        </a:rPr>
                        <a:t>401 (12)</a:t>
                      </a:r>
                      <a:endParaRPr lang="fr-FR" sz="1600" dirty="0">
                        <a:effectLst/>
                      </a:endParaRPr>
                    </a:p>
                  </a:txBody>
                  <a:tcPr marL="44450" marR="44450" marT="0" marB="0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Achats</a:t>
                      </a:r>
                      <a:r>
                        <a:rPr lang="fr-FR" sz="1600" baseline="0" dirty="0">
                          <a:effectLst/>
                        </a:rPr>
                        <a:t> de marchandises</a:t>
                      </a:r>
                      <a:endParaRPr lang="fr-FR" sz="16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Dette</a:t>
                      </a:r>
                      <a:r>
                        <a:rPr lang="fr-FR" sz="1600" baseline="0" dirty="0">
                          <a:effectLst/>
                        </a:rPr>
                        <a:t> fournisseurs</a:t>
                      </a:r>
                      <a:endParaRPr lang="fr-FR" sz="1600" dirty="0">
                        <a:effectLst/>
                      </a:endParaRPr>
                    </a:p>
                  </a:txBody>
                  <a:tcPr marL="44450" marR="4445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Times New Roman"/>
                          <a:ea typeface="Times New Roman"/>
                        </a:rPr>
                        <a:t>euros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  <a:latin typeface="Times New Roman"/>
                          <a:ea typeface="Times New Roman"/>
                        </a:rPr>
                        <a:t>euros</a:t>
                      </a: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6" name="Titre 1"/>
          <p:cNvSpPr txBox="1">
            <a:spLocks/>
          </p:cNvSpPr>
          <p:nvPr/>
        </p:nvSpPr>
        <p:spPr>
          <a:xfrm>
            <a:off x="1841210" y="115303"/>
            <a:ext cx="9144000" cy="11028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fr-FR" dirty="0" smtClean="0"/>
              <a:t>Chapitre 2 opération en devises</a:t>
            </a:r>
          </a:p>
          <a:p>
            <a:pPr algn="r"/>
            <a:r>
              <a:rPr lang="fr-FR" sz="2000" dirty="0" smtClean="0">
                <a:solidFill>
                  <a:srgbClr val="C00000"/>
                </a:solidFill>
              </a:rPr>
              <a:t>2. Opérations à date de facturation </a:t>
            </a:r>
            <a:endParaRPr lang="fr-FR" sz="2000" dirty="0">
              <a:solidFill>
                <a:srgbClr val="C00000"/>
              </a:solidFill>
            </a:endParaRPr>
          </a:p>
          <a:p>
            <a:pPr algn="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82708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74698" y="757824"/>
            <a:ext cx="10992066" cy="5832648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fr-FR" sz="2000" b="1" dirty="0"/>
              <a:t>Exemple </a:t>
            </a:r>
            <a:r>
              <a:rPr lang="fr-FR" sz="2000" b="1" dirty="0" smtClean="0"/>
              <a:t>1 </a:t>
            </a:r>
            <a:r>
              <a:rPr lang="fr-FR" sz="2400" b="1" dirty="0" smtClean="0"/>
              <a:t>: </a:t>
            </a:r>
            <a:r>
              <a:rPr lang="fr-FR" sz="1800" dirty="0" smtClean="0"/>
              <a:t>Au </a:t>
            </a:r>
            <a:r>
              <a:rPr lang="fr-FR" sz="1800" dirty="0"/>
              <a:t>01 décembre N, on adresse à un client situé aux Etats-Unis, une facture de vente de marchandises </a:t>
            </a:r>
            <a:r>
              <a:rPr lang="fr-FR" sz="1800" dirty="0" smtClean="0"/>
              <a:t>de 20 </a:t>
            </a:r>
            <a:r>
              <a:rPr lang="fr-FR" sz="1800" dirty="0"/>
              <a:t>000 </a:t>
            </a:r>
            <a:r>
              <a:rPr lang="fr-FR" sz="1800" dirty="0" smtClean="0"/>
              <a:t>USD (taux : 1 </a:t>
            </a:r>
            <a:r>
              <a:rPr lang="fr-FR" sz="1800" dirty="0"/>
              <a:t>USD = 0,70 </a:t>
            </a:r>
            <a:r>
              <a:rPr lang="fr-FR" sz="1800" dirty="0" smtClean="0"/>
              <a:t>€)</a:t>
            </a:r>
            <a:endParaRPr lang="fr-FR" sz="1800" dirty="0"/>
          </a:p>
          <a:p>
            <a:pPr marL="114300" indent="0">
              <a:buNone/>
            </a:pPr>
            <a:r>
              <a:rPr lang="fr-FR" sz="2000" b="1" dirty="0">
                <a:solidFill>
                  <a:prstClr val="black"/>
                </a:solidFill>
              </a:rPr>
              <a:t>Exemple </a:t>
            </a:r>
            <a:r>
              <a:rPr lang="fr-FR" sz="2000" b="1" dirty="0" smtClean="0">
                <a:solidFill>
                  <a:prstClr val="black"/>
                </a:solidFill>
              </a:rPr>
              <a:t>2 </a:t>
            </a:r>
            <a:r>
              <a:rPr lang="fr-FR" b="1" dirty="0" smtClean="0">
                <a:solidFill>
                  <a:prstClr val="black"/>
                </a:solidFill>
              </a:rPr>
              <a:t>: </a:t>
            </a:r>
            <a:r>
              <a:rPr lang="fr-FR" sz="1800" dirty="0" smtClean="0">
                <a:solidFill>
                  <a:prstClr val="black"/>
                </a:solidFill>
              </a:rPr>
              <a:t>Au </a:t>
            </a:r>
            <a:r>
              <a:rPr lang="fr-FR" sz="1800" dirty="0">
                <a:solidFill>
                  <a:prstClr val="black"/>
                </a:solidFill>
              </a:rPr>
              <a:t>01 décembre N, on reçoit les deux factures suivantes concernant des achats de marchandises </a:t>
            </a:r>
          </a:p>
          <a:p>
            <a:pPr lvl="2"/>
            <a:r>
              <a:rPr lang="fr-FR" dirty="0">
                <a:solidFill>
                  <a:prstClr val="black"/>
                </a:solidFill>
              </a:rPr>
              <a:t>du fournisseur canadien </a:t>
            </a:r>
            <a:r>
              <a:rPr lang="fr-FR" b="1" dirty="0" err="1">
                <a:solidFill>
                  <a:prstClr val="black"/>
                </a:solidFill>
              </a:rPr>
              <a:t>Attowo</a:t>
            </a:r>
            <a:r>
              <a:rPr lang="fr-FR" dirty="0">
                <a:solidFill>
                  <a:prstClr val="black"/>
                </a:solidFill>
              </a:rPr>
              <a:t> : 12 000 </a:t>
            </a:r>
            <a:r>
              <a:rPr lang="fr-FR" dirty="0" smtClean="0">
                <a:solidFill>
                  <a:prstClr val="black"/>
                </a:solidFill>
              </a:rPr>
              <a:t>CAD </a:t>
            </a:r>
            <a:r>
              <a:rPr lang="fr-FR" dirty="0"/>
              <a:t>(taux : </a:t>
            </a:r>
            <a:r>
              <a:rPr lang="fr-FR" dirty="0">
                <a:solidFill>
                  <a:prstClr val="black"/>
                </a:solidFill>
              </a:rPr>
              <a:t>1 CAD = 0,72 </a:t>
            </a:r>
            <a:r>
              <a:rPr lang="fr-FR" dirty="0" smtClean="0">
                <a:solidFill>
                  <a:prstClr val="black"/>
                </a:solidFill>
              </a:rPr>
              <a:t>€</a:t>
            </a:r>
            <a:r>
              <a:rPr lang="fr-FR" dirty="0" smtClean="0"/>
              <a:t>)</a:t>
            </a:r>
            <a:endParaRPr lang="fr-FR" dirty="0">
              <a:solidFill>
                <a:prstClr val="black"/>
              </a:solidFill>
            </a:endParaRPr>
          </a:p>
          <a:p>
            <a:pPr lvl="2"/>
            <a:r>
              <a:rPr lang="fr-FR" dirty="0">
                <a:solidFill>
                  <a:prstClr val="black"/>
                </a:solidFill>
              </a:rPr>
              <a:t>du fournisseur anglais </a:t>
            </a:r>
            <a:r>
              <a:rPr lang="fr-FR" b="1" dirty="0">
                <a:solidFill>
                  <a:prstClr val="black"/>
                </a:solidFill>
              </a:rPr>
              <a:t>John</a:t>
            </a:r>
            <a:r>
              <a:rPr lang="fr-FR" dirty="0">
                <a:solidFill>
                  <a:prstClr val="black"/>
                </a:solidFill>
              </a:rPr>
              <a:t> : 15 500 </a:t>
            </a:r>
            <a:r>
              <a:rPr lang="fr-FR" dirty="0" smtClean="0">
                <a:solidFill>
                  <a:prstClr val="black"/>
                </a:solidFill>
              </a:rPr>
              <a:t>GBP (</a:t>
            </a:r>
            <a:r>
              <a:rPr lang="fr-FR" dirty="0" smtClean="0"/>
              <a:t>taux : </a:t>
            </a:r>
            <a:r>
              <a:rPr lang="fr-FR" dirty="0">
                <a:solidFill>
                  <a:prstClr val="black"/>
                </a:solidFill>
              </a:rPr>
              <a:t>1 GBP = </a:t>
            </a:r>
            <a:r>
              <a:rPr lang="fr-FR" dirty="0" smtClean="0">
                <a:solidFill>
                  <a:prstClr val="black"/>
                </a:solidFill>
              </a:rPr>
              <a:t>1,14 €)</a:t>
            </a:r>
            <a:endParaRPr lang="fr-FR" dirty="0">
              <a:solidFill>
                <a:prstClr val="black"/>
              </a:solidFill>
            </a:endParaRPr>
          </a:p>
          <a:p>
            <a:pPr marL="114300" indent="0">
              <a:buNone/>
            </a:pPr>
            <a:r>
              <a:rPr lang="fr-FR" sz="2000" b="1" dirty="0" smtClean="0"/>
              <a:t>Exemple </a:t>
            </a:r>
            <a:r>
              <a:rPr lang="fr-FR" sz="2000" b="1" dirty="0"/>
              <a:t>3 </a:t>
            </a:r>
            <a:r>
              <a:rPr lang="fr-FR" sz="2000" b="1" dirty="0" smtClean="0"/>
              <a:t>: </a:t>
            </a:r>
            <a:r>
              <a:rPr lang="fr-FR" sz="1800" dirty="0" smtClean="0"/>
              <a:t>Le </a:t>
            </a:r>
            <a:r>
              <a:rPr lang="fr-FR" sz="1800" dirty="0"/>
              <a:t>1</a:t>
            </a:r>
            <a:r>
              <a:rPr lang="fr-FR" sz="1800" baseline="30000" dirty="0"/>
              <a:t>er</a:t>
            </a:r>
            <a:r>
              <a:rPr lang="fr-FR" sz="1800" dirty="0"/>
              <a:t> juillet N, on fait un emprunt de 20 000 CHF à la banque </a:t>
            </a:r>
            <a:r>
              <a:rPr lang="fr-FR" sz="1800" dirty="0" err="1"/>
              <a:t>Feuholac</a:t>
            </a:r>
            <a:r>
              <a:rPr lang="fr-FR" sz="1800" dirty="0"/>
              <a:t> située à Genève; durée de l’emprunt 1 an; taux 6</a:t>
            </a:r>
            <a:r>
              <a:rPr lang="fr-FR" sz="1800" dirty="0" smtClean="0"/>
              <a:t>%. : le </a:t>
            </a:r>
            <a:r>
              <a:rPr lang="fr-FR" sz="1800" dirty="0"/>
              <a:t>cours du change est le suivant : 1CHF = 0,75 </a:t>
            </a:r>
            <a:r>
              <a:rPr lang="fr-FR" sz="1800" dirty="0" smtClean="0"/>
              <a:t>€ (20 </a:t>
            </a:r>
            <a:r>
              <a:rPr lang="fr-FR" sz="1800" dirty="0"/>
              <a:t>000 * 0,75 = 15 000 </a:t>
            </a:r>
            <a:r>
              <a:rPr lang="fr-FR" sz="1800" dirty="0" smtClean="0"/>
              <a:t>€).</a:t>
            </a:r>
            <a:endParaRPr lang="fr-FR" sz="1800" dirty="0"/>
          </a:p>
          <a:p>
            <a:pPr lvl="1"/>
            <a:endParaRPr lang="fr-FR" sz="1000" dirty="0"/>
          </a:p>
          <a:p>
            <a:pPr lvl="1"/>
            <a:endParaRPr lang="fr-FR" sz="1000" dirty="0"/>
          </a:p>
          <a:p>
            <a:pPr lvl="1"/>
            <a:endParaRPr lang="fr-FR" sz="1000" dirty="0"/>
          </a:p>
          <a:p>
            <a:pPr lvl="1"/>
            <a:endParaRPr lang="fr-FR" sz="1000" dirty="0"/>
          </a:p>
          <a:p>
            <a:pPr>
              <a:buFont typeface="Arial" panose="020B0604020202020204" pitchFamily="34" charset="0"/>
              <a:buChar char="•"/>
            </a:pPr>
            <a:endParaRPr lang="fr-FR" sz="1600" dirty="0"/>
          </a:p>
        </p:txBody>
      </p:sp>
      <p:sp>
        <p:nvSpPr>
          <p:cNvPr id="6" name="Titre 2"/>
          <p:cNvSpPr txBox="1">
            <a:spLocks noGrp="1"/>
          </p:cNvSpPr>
          <p:nvPr>
            <p:ph type="title"/>
          </p:nvPr>
        </p:nvSpPr>
        <p:spPr>
          <a:xfrm>
            <a:off x="0" y="187691"/>
            <a:ext cx="10160000" cy="570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lvl="0">
              <a:spcBef>
                <a:spcPts val="0"/>
              </a:spcBef>
            </a:pPr>
            <a:r>
              <a:rPr lang="fr-FR" sz="2800" dirty="0"/>
              <a:t>Chapitre 2  Les opérations en </a:t>
            </a:r>
            <a:r>
              <a:rPr lang="fr-FR" sz="2800" dirty="0" smtClean="0"/>
              <a:t>devises </a:t>
            </a:r>
            <a:br>
              <a:rPr lang="fr-FR" sz="2800" dirty="0" smtClean="0"/>
            </a:br>
            <a:r>
              <a:rPr lang="fr-FR" sz="2000" spc="0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2</a:t>
            </a:r>
            <a:r>
              <a:rPr lang="fr-FR" sz="2000" spc="0" dirty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. Opérations à date de </a:t>
            </a:r>
            <a:r>
              <a:rPr lang="fr-FR" sz="2000" spc="0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facturation </a:t>
            </a:r>
            <a:r>
              <a:rPr lang="fr-FR" sz="2000" spc="0" dirty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/>
            </a:r>
            <a:br>
              <a:rPr lang="fr-FR" sz="2000" spc="0" dirty="0">
                <a:solidFill>
                  <a:srgbClr val="C00000"/>
                </a:solidFill>
                <a:latin typeface="Calibri"/>
                <a:ea typeface="+mn-ea"/>
                <a:cs typeface="+mn-cs"/>
              </a:rPr>
            </a:br>
            <a:endParaRPr lang="fr-FR" sz="2800" dirty="0">
              <a:solidFill>
                <a:srgbClr val="C00000"/>
              </a:solidFill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>
                <a:latin typeface="Calibri"/>
              </a:rPr>
              <a:pPr/>
              <a:t>4</a:t>
            </a:fld>
            <a:endParaRPr lang="en-US" dirty="0">
              <a:latin typeface="Calibri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710228"/>
              </p:ext>
            </p:extLst>
          </p:nvPr>
        </p:nvGraphicFramePr>
        <p:xfrm>
          <a:off x="401385" y="3282757"/>
          <a:ext cx="10538692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9965">
                  <a:extLst>
                    <a:ext uri="{9D8B030D-6E8A-4147-A177-3AD203B41FA5}">
                      <a16:colId xmlns:a16="http://schemas.microsoft.com/office/drawing/2014/main" val="424894811"/>
                    </a:ext>
                  </a:extLst>
                </a:gridCol>
                <a:gridCol w="2817091">
                  <a:extLst>
                    <a:ext uri="{9D8B030D-6E8A-4147-A177-3AD203B41FA5}">
                      <a16:colId xmlns:a16="http://schemas.microsoft.com/office/drawing/2014/main" val="2899247729"/>
                    </a:ext>
                  </a:extLst>
                </a:gridCol>
                <a:gridCol w="3149600">
                  <a:extLst>
                    <a:ext uri="{9D8B030D-6E8A-4147-A177-3AD203B41FA5}">
                      <a16:colId xmlns:a16="http://schemas.microsoft.com/office/drawing/2014/main" val="249880149"/>
                    </a:ext>
                  </a:extLst>
                </a:gridCol>
                <a:gridCol w="3362036">
                  <a:extLst>
                    <a:ext uri="{9D8B030D-6E8A-4147-A177-3AD203B41FA5}">
                      <a16:colId xmlns:a16="http://schemas.microsoft.com/office/drawing/2014/main" val="43103206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Date du</a:t>
                      </a:r>
                      <a:r>
                        <a:rPr lang="fr-FR" baseline="0" dirty="0" smtClean="0"/>
                        <a:t> contrat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31/12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Date de règlement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43530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Ex. 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30977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Ex. 2.1</a:t>
                      </a:r>
                    </a:p>
                    <a:p>
                      <a:r>
                        <a:rPr lang="fr-FR" dirty="0" smtClean="0"/>
                        <a:t>Ex. 2.2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5849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Ex. 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84393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9229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9994162"/>
              </p:ext>
            </p:extLst>
          </p:nvPr>
        </p:nvGraphicFramePr>
        <p:xfrm>
          <a:off x="1521625" y="2630783"/>
          <a:ext cx="8417488" cy="1025840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1076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009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44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44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5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r>
                        <a:rPr lang="fr-FR" sz="1600" dirty="0" smtClean="0">
                          <a:effectLst/>
                        </a:rPr>
                        <a:t>01Déc N</a:t>
                      </a:r>
                      <a:endParaRPr lang="fr-FR" sz="1600" dirty="0">
                        <a:effectLst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2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i="1" dirty="0">
                        <a:effectLst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1548313" y="596576"/>
            <a:ext cx="85801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prstClr val="black"/>
                </a:solidFill>
                <a:latin typeface="Calibri"/>
              </a:rPr>
              <a:t>  </a:t>
            </a:r>
            <a:r>
              <a:rPr lang="fr-FR" b="1" dirty="0" smtClean="0">
                <a:solidFill>
                  <a:prstClr val="black"/>
                </a:solidFill>
                <a:latin typeface="Calibri"/>
              </a:rPr>
              <a:t>Exemple </a:t>
            </a:r>
            <a:r>
              <a:rPr lang="fr-FR" b="1" dirty="0">
                <a:solidFill>
                  <a:prstClr val="black"/>
                </a:solidFill>
                <a:latin typeface="Calibri"/>
              </a:rPr>
              <a:t>1</a:t>
            </a: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4859608"/>
              </p:ext>
            </p:extLst>
          </p:nvPr>
        </p:nvGraphicFramePr>
        <p:xfrm>
          <a:off x="1521625" y="3769204"/>
          <a:ext cx="8417488" cy="1025840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1076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009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44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448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423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r>
                        <a:rPr lang="fr-FR" sz="1600" dirty="0" smtClean="0">
                          <a:effectLst/>
                        </a:rPr>
                        <a:t>Déc</a:t>
                      </a:r>
                      <a:r>
                        <a:rPr lang="fr-FR" sz="1600" dirty="0">
                          <a:effectLst/>
                        </a:rPr>
                        <a:t>. </a:t>
                      </a:r>
                      <a:r>
                        <a:rPr lang="fr-FR" sz="1600" dirty="0" smtClean="0">
                          <a:effectLst/>
                        </a:rPr>
                        <a:t>N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2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i="1" dirty="0">
                        <a:effectLst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11328308" y="-163618"/>
            <a:ext cx="731520" cy="396240"/>
          </a:xfrm>
        </p:spPr>
        <p:txBody>
          <a:bodyPr/>
          <a:lstStyle/>
          <a:p>
            <a:fld id="{6E2D2B3B-882E-40F3-A32F-6DD516915044}" type="slidenum">
              <a:rPr lang="en-US">
                <a:latin typeface="Calibri"/>
              </a:rPr>
              <a:pPr/>
              <a:t>5</a:t>
            </a:fld>
            <a:endParaRPr lang="en-US" dirty="0">
              <a:latin typeface="Calibri"/>
            </a:endParaRPr>
          </a:p>
        </p:txBody>
      </p:sp>
      <p:sp>
        <p:nvSpPr>
          <p:cNvPr id="10" name="Titre 2"/>
          <p:cNvSpPr txBox="1">
            <a:spLocks noGrp="1"/>
          </p:cNvSpPr>
          <p:nvPr>
            <p:ph type="title"/>
          </p:nvPr>
        </p:nvSpPr>
        <p:spPr>
          <a:xfrm>
            <a:off x="0" y="187691"/>
            <a:ext cx="10160000" cy="570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lvl="0">
              <a:spcBef>
                <a:spcPts val="0"/>
              </a:spcBef>
            </a:pPr>
            <a:r>
              <a:rPr lang="fr-FR" sz="2800" dirty="0"/>
              <a:t>Chapitre 2  Les opérations en </a:t>
            </a:r>
            <a:r>
              <a:rPr lang="fr-FR" sz="2800" dirty="0" smtClean="0"/>
              <a:t>devises </a:t>
            </a:r>
            <a:br>
              <a:rPr lang="fr-FR" sz="2800" dirty="0" smtClean="0"/>
            </a:br>
            <a:r>
              <a:rPr lang="fr-FR" sz="2000" spc="0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2</a:t>
            </a:r>
            <a:r>
              <a:rPr lang="fr-FR" sz="2000" spc="0" dirty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. Opérations à date de </a:t>
            </a:r>
            <a:r>
              <a:rPr lang="fr-FR" sz="2000" spc="0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facturation </a:t>
            </a:r>
            <a:r>
              <a:rPr lang="fr-FR" sz="2000" spc="0" dirty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/>
            </a:r>
            <a:br>
              <a:rPr lang="fr-FR" sz="2000" spc="0" dirty="0">
                <a:solidFill>
                  <a:srgbClr val="C00000"/>
                </a:solidFill>
                <a:latin typeface="Calibri"/>
                <a:ea typeface="+mn-ea"/>
                <a:cs typeface="+mn-cs"/>
              </a:rPr>
            </a:br>
            <a:endParaRPr lang="fr-FR" sz="2800" dirty="0">
              <a:solidFill>
                <a:srgbClr val="C00000"/>
              </a:solidFill>
            </a:endParaRPr>
          </a:p>
        </p:txBody>
      </p: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8924685"/>
              </p:ext>
            </p:extLst>
          </p:nvPr>
        </p:nvGraphicFramePr>
        <p:xfrm>
          <a:off x="1548313" y="1028401"/>
          <a:ext cx="8364112" cy="1025840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1005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711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2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62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798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r>
                        <a:rPr lang="fr-FR" sz="1600" dirty="0" smtClean="0">
                          <a:effectLst/>
                        </a:rPr>
                        <a:t>01 </a:t>
                      </a:r>
                      <a:r>
                        <a:rPr lang="fr-FR" sz="1600" dirty="0">
                          <a:effectLst/>
                        </a:rPr>
                        <a:t>Déc. </a:t>
                      </a:r>
                      <a:r>
                        <a:rPr lang="fr-FR" sz="1600" dirty="0" smtClean="0">
                          <a:effectLst/>
                        </a:rPr>
                        <a:t>N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2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411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707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Clients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Vente de marchandises </a:t>
                      </a:r>
                      <a:endParaRPr lang="fr-FR" sz="16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 smtClean="0">
                          <a:effectLst/>
                        </a:rPr>
                        <a:t>(20</a:t>
                      </a:r>
                      <a:r>
                        <a:rPr lang="fr-FR" sz="1600" baseline="0" dirty="0" smtClean="0">
                          <a:effectLst/>
                        </a:rPr>
                        <a:t> 000 *0,7)</a:t>
                      </a:r>
                      <a:endParaRPr lang="fr-FR" sz="1600" dirty="0">
                        <a:effectLst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14</a:t>
                      </a:r>
                      <a:r>
                        <a:rPr lang="fr-FR" sz="1600" baseline="0" dirty="0">
                          <a:effectLst/>
                        </a:rPr>
                        <a:t> 000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14</a:t>
                      </a:r>
                      <a:r>
                        <a:rPr lang="fr-FR" sz="1600" baseline="0" dirty="0">
                          <a:effectLst/>
                        </a:rPr>
                        <a:t> 000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ZoneTexte 10"/>
          <p:cNvSpPr txBox="1"/>
          <p:nvPr/>
        </p:nvSpPr>
        <p:spPr>
          <a:xfrm>
            <a:off x="1548312" y="2290613"/>
            <a:ext cx="85801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r-FR" b="1" dirty="0">
                <a:solidFill>
                  <a:prstClr val="black"/>
                </a:solidFill>
                <a:latin typeface="Calibri"/>
              </a:rPr>
              <a:t>  </a:t>
            </a:r>
            <a:r>
              <a:rPr lang="fr-FR" b="1" dirty="0" smtClean="0">
                <a:solidFill>
                  <a:prstClr val="black"/>
                </a:solidFill>
                <a:latin typeface="Calibri"/>
              </a:rPr>
              <a:t>Exemple 2</a:t>
            </a:r>
            <a:endParaRPr lang="fr-FR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2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512309" y="4904110"/>
            <a:ext cx="8436119" cy="41208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r-FR" sz="1800" b="1" dirty="0"/>
              <a:t>Exemple 3 </a:t>
            </a:r>
          </a:p>
        </p:txBody>
      </p:sp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3228111"/>
              </p:ext>
            </p:extLst>
          </p:nvPr>
        </p:nvGraphicFramePr>
        <p:xfrm>
          <a:off x="1548312" y="5265948"/>
          <a:ext cx="8436121" cy="1269680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1110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01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10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301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73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73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5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r>
                        <a:rPr lang="fr-FR" sz="1600" dirty="0" smtClean="0">
                          <a:effectLst/>
                        </a:rPr>
                        <a:t>01/07/N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 rowSpan="3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2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</a:endParaRPr>
                    </a:p>
                  </a:txBody>
                  <a:tcPr marL="44450" marR="44450" marT="0" marB="0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i="1" dirty="0">
                        <a:effectLst/>
                      </a:endParaRPr>
                    </a:p>
                  </a:txBody>
                  <a:tcPr marL="44450" marR="4445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5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8877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lèche droite rayée 3"/>
          <p:cNvSpPr/>
          <p:nvPr/>
        </p:nvSpPr>
        <p:spPr>
          <a:xfrm>
            <a:off x="1043709" y="1167731"/>
            <a:ext cx="10104581" cy="397163"/>
          </a:xfrm>
          <a:prstGeom prst="stripedRightArrow">
            <a:avLst>
              <a:gd name="adj1" fmla="val 50000"/>
              <a:gd name="adj2" fmla="val 21490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" name="Connecteur droit 4"/>
          <p:cNvCxnSpPr/>
          <p:nvPr/>
        </p:nvCxnSpPr>
        <p:spPr>
          <a:xfrm>
            <a:off x="1823026" y="1176752"/>
            <a:ext cx="9237" cy="38814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5508331" y="1167301"/>
            <a:ext cx="9237" cy="38814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ZoneTexte 8"/>
          <p:cNvSpPr txBox="1"/>
          <p:nvPr/>
        </p:nvSpPr>
        <p:spPr>
          <a:xfrm>
            <a:off x="4523504" y="548680"/>
            <a:ext cx="1988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i="1" dirty="0" smtClean="0"/>
              <a:t>Etat à la clôture (31/12/N)</a:t>
            </a:r>
            <a:endParaRPr lang="fr-FR" b="1" i="1" dirty="0"/>
          </a:p>
        </p:txBody>
      </p:sp>
      <p:sp>
        <p:nvSpPr>
          <p:cNvPr id="10" name="ZoneTexte 9"/>
          <p:cNvSpPr txBox="1"/>
          <p:nvPr/>
        </p:nvSpPr>
        <p:spPr>
          <a:xfrm>
            <a:off x="4592777" y="1542384"/>
            <a:ext cx="1988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i="1" dirty="0" smtClean="0"/>
              <a:t>Taux de change (2)</a:t>
            </a:r>
            <a:endParaRPr lang="fr-FR" b="1" i="1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9075303" y="1228347"/>
            <a:ext cx="9237" cy="38814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itre 2"/>
          <p:cNvSpPr txBox="1">
            <a:spLocks/>
          </p:cNvSpPr>
          <p:nvPr/>
        </p:nvSpPr>
        <p:spPr>
          <a:xfrm>
            <a:off x="0" y="187691"/>
            <a:ext cx="10160000" cy="57013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fr-FR" sz="2800" dirty="0" smtClean="0"/>
              <a:t>Chapitre 2  Les opérations en devises </a:t>
            </a:r>
            <a:br>
              <a:rPr lang="fr-FR" sz="2800" dirty="0" smtClean="0"/>
            </a:br>
            <a:r>
              <a:rPr lang="fr-FR" sz="2000" spc="0" dirty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3. </a:t>
            </a:r>
            <a:r>
              <a:rPr lang="fr-FR" sz="2000" spc="0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Opérations à date de clôture </a:t>
            </a:r>
            <a:r>
              <a:rPr lang="fr-FR" sz="1600" spc="0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/>
            </a:r>
            <a:br>
              <a:rPr lang="fr-FR" sz="1600" spc="0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</a:br>
            <a:endParaRPr lang="fr-FR" sz="2800" dirty="0">
              <a:solidFill>
                <a:srgbClr val="C00000"/>
              </a:solidFill>
            </a:endParaRPr>
          </a:p>
        </p:txBody>
      </p:sp>
      <p:cxnSp>
        <p:nvCxnSpPr>
          <p:cNvPr id="18" name="Connecteur droit avec flèche 17"/>
          <p:cNvCxnSpPr>
            <a:stCxn id="10" idx="1"/>
            <a:endCxn id="19" idx="0"/>
          </p:cNvCxnSpPr>
          <p:nvPr/>
        </p:nvCxnSpPr>
        <p:spPr>
          <a:xfrm flipH="1">
            <a:off x="3315275" y="1727050"/>
            <a:ext cx="1277502" cy="1902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>
            <a:off x="1043709" y="1917348"/>
            <a:ext cx="454313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Gain latent</a:t>
            </a:r>
            <a:endParaRPr lang="fr-FR" dirty="0"/>
          </a:p>
        </p:txBody>
      </p:sp>
      <p:cxnSp>
        <p:nvCxnSpPr>
          <p:cNvPr id="22" name="Connecteur droit avec flèche 21"/>
          <p:cNvCxnSpPr>
            <a:stCxn id="19" idx="2"/>
            <a:endCxn id="23" idx="0"/>
          </p:cNvCxnSpPr>
          <p:nvPr/>
        </p:nvCxnSpPr>
        <p:spPr>
          <a:xfrm flipH="1">
            <a:off x="1657638" y="2286680"/>
            <a:ext cx="1657637" cy="2652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ZoneTexte 22"/>
          <p:cNvSpPr txBox="1"/>
          <p:nvPr/>
        </p:nvSpPr>
        <p:spPr>
          <a:xfrm>
            <a:off x="0" y="2551953"/>
            <a:ext cx="3315275" cy="1477328"/>
          </a:xfrm>
          <a:prstGeom prst="rect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Augmentation des créances</a:t>
            </a:r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25" name="ZoneTexte 24"/>
          <p:cNvSpPr txBox="1"/>
          <p:nvPr/>
        </p:nvSpPr>
        <p:spPr>
          <a:xfrm>
            <a:off x="3422362" y="2551953"/>
            <a:ext cx="3315275" cy="1477328"/>
          </a:xfrm>
          <a:prstGeom prst="rect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Diminution des dettes</a:t>
            </a:r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endParaRPr lang="fr-FR" dirty="0"/>
          </a:p>
        </p:txBody>
      </p:sp>
      <p:cxnSp>
        <p:nvCxnSpPr>
          <p:cNvPr id="26" name="Connecteur droit avec flèche 25"/>
          <p:cNvCxnSpPr>
            <a:stCxn id="19" idx="2"/>
            <a:endCxn id="25" idx="0"/>
          </p:cNvCxnSpPr>
          <p:nvPr/>
        </p:nvCxnSpPr>
        <p:spPr>
          <a:xfrm>
            <a:off x="3315275" y="2286680"/>
            <a:ext cx="1764725" cy="2652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Tableau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0065080"/>
              </p:ext>
            </p:extLst>
          </p:nvPr>
        </p:nvGraphicFramePr>
        <p:xfrm>
          <a:off x="-5197" y="2932001"/>
          <a:ext cx="3320472" cy="109728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587088">
                  <a:extLst>
                    <a:ext uri="{9D8B030D-6E8A-4147-A177-3AD203B41FA5}">
                      <a16:colId xmlns:a16="http://schemas.microsoft.com/office/drawing/2014/main" val="3090066675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3360544377"/>
                    </a:ext>
                  </a:extLst>
                </a:gridCol>
                <a:gridCol w="637309">
                  <a:extLst>
                    <a:ext uri="{9D8B030D-6E8A-4147-A177-3AD203B41FA5}">
                      <a16:colId xmlns:a16="http://schemas.microsoft.com/office/drawing/2014/main" val="2894401795"/>
                    </a:ext>
                  </a:extLst>
                </a:gridCol>
                <a:gridCol w="673675">
                  <a:extLst>
                    <a:ext uri="{9D8B030D-6E8A-4147-A177-3AD203B41FA5}">
                      <a16:colId xmlns:a16="http://schemas.microsoft.com/office/drawing/2014/main" val="579921441"/>
                    </a:ext>
                  </a:extLst>
                </a:gridCol>
              </a:tblGrid>
              <a:tr h="304567">
                <a:tc gridSpan="4"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31/12/N</a:t>
                      </a:r>
                      <a:endParaRPr lang="fr-FR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785314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411</a:t>
                      </a:r>
                      <a:endParaRPr lang="fr-FR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Client</a:t>
                      </a:r>
                      <a:endParaRPr lang="fr-F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Gain</a:t>
                      </a:r>
                      <a:endParaRPr lang="fr-F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612673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4771</a:t>
                      </a:r>
                      <a:endParaRPr lang="fr-FR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  </a:t>
                      </a:r>
                      <a:r>
                        <a:rPr lang="fr-FR" sz="1400" dirty="0" err="1" smtClean="0"/>
                        <a:t>Augm</a:t>
                      </a:r>
                      <a:r>
                        <a:rPr lang="fr-FR" sz="1400" baseline="0" dirty="0" smtClean="0"/>
                        <a:t> de </a:t>
                      </a:r>
                      <a:r>
                        <a:rPr lang="fr-FR" sz="1400" baseline="0" dirty="0" err="1" smtClean="0"/>
                        <a:t>créan</a:t>
                      </a:r>
                      <a:endParaRPr lang="fr-F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Gain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472225839"/>
                  </a:ext>
                </a:extLst>
              </a:tr>
            </a:tbl>
          </a:graphicData>
        </a:graphic>
      </p:graphicFrame>
      <p:graphicFrame>
        <p:nvGraphicFramePr>
          <p:cNvPr id="31" name="Tableau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2919558"/>
              </p:ext>
            </p:extLst>
          </p:nvPr>
        </p:nvGraphicFramePr>
        <p:xfrm>
          <a:off x="3422362" y="2932001"/>
          <a:ext cx="3320472" cy="109728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587088">
                  <a:extLst>
                    <a:ext uri="{9D8B030D-6E8A-4147-A177-3AD203B41FA5}">
                      <a16:colId xmlns:a16="http://schemas.microsoft.com/office/drawing/2014/main" val="3090066675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3360544377"/>
                    </a:ext>
                  </a:extLst>
                </a:gridCol>
                <a:gridCol w="637309">
                  <a:extLst>
                    <a:ext uri="{9D8B030D-6E8A-4147-A177-3AD203B41FA5}">
                      <a16:colId xmlns:a16="http://schemas.microsoft.com/office/drawing/2014/main" val="2894401795"/>
                    </a:ext>
                  </a:extLst>
                </a:gridCol>
                <a:gridCol w="673675">
                  <a:extLst>
                    <a:ext uri="{9D8B030D-6E8A-4147-A177-3AD203B41FA5}">
                      <a16:colId xmlns:a16="http://schemas.microsoft.com/office/drawing/2014/main" val="579921441"/>
                    </a:ext>
                  </a:extLst>
                </a:gridCol>
              </a:tblGrid>
              <a:tr h="304567">
                <a:tc gridSpan="4"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31/12/N</a:t>
                      </a:r>
                      <a:endParaRPr lang="fr-FR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785314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401</a:t>
                      </a:r>
                      <a:endParaRPr lang="fr-FR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Dettes frs</a:t>
                      </a:r>
                      <a:endParaRPr lang="fr-F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Gain</a:t>
                      </a:r>
                      <a:endParaRPr lang="fr-F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612673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4772</a:t>
                      </a:r>
                      <a:endParaRPr lang="fr-FR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  </a:t>
                      </a:r>
                      <a:r>
                        <a:rPr lang="fr-FR" sz="1400" dirty="0" err="1" smtClean="0"/>
                        <a:t>Dimin</a:t>
                      </a:r>
                      <a:r>
                        <a:rPr lang="fr-FR" sz="1400" dirty="0" smtClean="0"/>
                        <a:t>. dettes</a:t>
                      </a:r>
                      <a:endParaRPr lang="fr-F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Gain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472225839"/>
                  </a:ext>
                </a:extLst>
              </a:tr>
            </a:tbl>
          </a:graphicData>
        </a:graphic>
      </p:graphicFrame>
      <p:sp>
        <p:nvSpPr>
          <p:cNvPr id="32" name="ZoneTexte 31"/>
          <p:cNvSpPr txBox="1"/>
          <p:nvPr/>
        </p:nvSpPr>
        <p:spPr>
          <a:xfrm>
            <a:off x="668477" y="4796223"/>
            <a:ext cx="9836727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err="1" smtClean="0"/>
              <a:t>Rq</a:t>
            </a:r>
            <a:r>
              <a:rPr lang="fr-FR" dirty="0" smtClean="0"/>
              <a:t> (1) : Au bilan, les créances / dettes varient du montant de la variation : image fidèle. </a:t>
            </a:r>
          </a:p>
          <a:p>
            <a:r>
              <a:rPr lang="fr-FR" dirty="0" err="1" smtClean="0"/>
              <a:t>Rq</a:t>
            </a:r>
            <a:r>
              <a:rPr lang="fr-FR" dirty="0" smtClean="0"/>
              <a:t> (2) : Au bilan le 4771 et 4772 apparaissent au passif « Ecarts de conversion passifs »</a:t>
            </a:r>
          </a:p>
          <a:p>
            <a:r>
              <a:rPr lang="fr-FR" dirty="0" err="1" smtClean="0"/>
              <a:t>Rq</a:t>
            </a:r>
            <a:r>
              <a:rPr lang="fr-FR" dirty="0" smtClean="0"/>
              <a:t> (3) : Les écritures sont contre-passées au 01/01/N+1</a:t>
            </a:r>
          </a:p>
          <a:p>
            <a:r>
              <a:rPr lang="fr-FR" dirty="0" err="1" smtClean="0"/>
              <a:t>Rq</a:t>
            </a:r>
            <a:r>
              <a:rPr lang="fr-FR" dirty="0" smtClean="0"/>
              <a:t> (4) : Pas de produit en compte de résultat (principe de prudence)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53928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5" grpId="0" animBg="1"/>
      <p:bldP spid="3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11419465" y="559704"/>
            <a:ext cx="731520" cy="396240"/>
          </a:xfrm>
        </p:spPr>
        <p:txBody>
          <a:bodyPr/>
          <a:lstStyle/>
          <a:p>
            <a:fld id="{25D6219C-5D67-46FE-AB3F-D592616FA5B1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lèche droite rayée 3"/>
          <p:cNvSpPr/>
          <p:nvPr/>
        </p:nvSpPr>
        <p:spPr>
          <a:xfrm>
            <a:off x="1043709" y="1167731"/>
            <a:ext cx="10104581" cy="397163"/>
          </a:xfrm>
          <a:prstGeom prst="stripedRightArrow">
            <a:avLst>
              <a:gd name="adj1" fmla="val 50000"/>
              <a:gd name="adj2" fmla="val 21490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" name="Connecteur droit 4"/>
          <p:cNvCxnSpPr/>
          <p:nvPr/>
        </p:nvCxnSpPr>
        <p:spPr>
          <a:xfrm>
            <a:off x="1823026" y="1176752"/>
            <a:ext cx="9237" cy="38814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/>
        </p:nvCxnSpPr>
        <p:spPr>
          <a:xfrm>
            <a:off x="5508331" y="1167301"/>
            <a:ext cx="9237" cy="38814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4523504" y="548680"/>
            <a:ext cx="1988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i="1" dirty="0" smtClean="0"/>
              <a:t>Etat à la clôture (31/12/N)</a:t>
            </a:r>
            <a:endParaRPr lang="fr-FR" b="1" i="1" dirty="0"/>
          </a:p>
        </p:txBody>
      </p:sp>
      <p:sp>
        <p:nvSpPr>
          <p:cNvPr id="8" name="ZoneTexte 7"/>
          <p:cNvSpPr txBox="1"/>
          <p:nvPr/>
        </p:nvSpPr>
        <p:spPr>
          <a:xfrm>
            <a:off x="4592777" y="1542384"/>
            <a:ext cx="1988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i="1" dirty="0" smtClean="0"/>
              <a:t>Taux de change (2)</a:t>
            </a:r>
            <a:endParaRPr lang="fr-FR" b="1" i="1" dirty="0"/>
          </a:p>
        </p:txBody>
      </p:sp>
      <p:cxnSp>
        <p:nvCxnSpPr>
          <p:cNvPr id="9" name="Connecteur droit 8"/>
          <p:cNvCxnSpPr/>
          <p:nvPr/>
        </p:nvCxnSpPr>
        <p:spPr>
          <a:xfrm>
            <a:off x="9075303" y="1228347"/>
            <a:ext cx="9237" cy="38814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itre 2"/>
          <p:cNvSpPr txBox="1">
            <a:spLocks/>
          </p:cNvSpPr>
          <p:nvPr/>
        </p:nvSpPr>
        <p:spPr>
          <a:xfrm>
            <a:off x="0" y="187691"/>
            <a:ext cx="10160000" cy="57013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r>
              <a:rPr lang="fr-FR" sz="2800" dirty="0" smtClean="0"/>
              <a:t>Chapitre 2  Les opérations en devises </a:t>
            </a:r>
            <a:br>
              <a:rPr lang="fr-FR" sz="2800" dirty="0" smtClean="0"/>
            </a:br>
            <a:r>
              <a:rPr lang="fr-FR" sz="2000" spc="0" dirty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3. </a:t>
            </a:r>
            <a:r>
              <a:rPr lang="fr-FR" sz="2000" spc="0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Opérations à date de clôture </a:t>
            </a:r>
            <a:r>
              <a:rPr lang="fr-FR" sz="1600" spc="0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/>
            </a:r>
            <a:br>
              <a:rPr lang="fr-FR" sz="1600" spc="0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</a:br>
            <a:endParaRPr lang="fr-FR" sz="2800" dirty="0">
              <a:solidFill>
                <a:srgbClr val="C00000"/>
              </a:solidFill>
            </a:endParaRPr>
          </a:p>
        </p:txBody>
      </p:sp>
      <p:cxnSp>
        <p:nvCxnSpPr>
          <p:cNvPr id="11" name="Connecteur droit avec flèche 10"/>
          <p:cNvCxnSpPr>
            <a:stCxn id="8" idx="3"/>
            <a:endCxn id="12" idx="0"/>
          </p:cNvCxnSpPr>
          <p:nvPr/>
        </p:nvCxnSpPr>
        <p:spPr>
          <a:xfrm>
            <a:off x="6580905" y="1727050"/>
            <a:ext cx="1989861" cy="1846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6299200" y="1911716"/>
            <a:ext cx="454313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Perte latente</a:t>
            </a:r>
            <a:endParaRPr lang="fr-FR" dirty="0"/>
          </a:p>
        </p:txBody>
      </p:sp>
      <p:cxnSp>
        <p:nvCxnSpPr>
          <p:cNvPr id="13" name="Connecteur droit avec flèche 12"/>
          <p:cNvCxnSpPr>
            <a:stCxn id="12" idx="2"/>
            <a:endCxn id="14" idx="0"/>
          </p:cNvCxnSpPr>
          <p:nvPr/>
        </p:nvCxnSpPr>
        <p:spPr>
          <a:xfrm flipH="1">
            <a:off x="6727244" y="2281048"/>
            <a:ext cx="1843522" cy="1846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5069606" y="2465714"/>
            <a:ext cx="3315275" cy="1477328"/>
          </a:xfrm>
          <a:prstGeom prst="rect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Diminution des créances</a:t>
            </a:r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8502362" y="2465714"/>
            <a:ext cx="3315275" cy="1477328"/>
          </a:xfrm>
          <a:prstGeom prst="rect">
            <a:avLst/>
          </a:prstGeom>
          <a:ln w="12700"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Augmentation des dettes</a:t>
            </a:r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/>
            <a:endParaRPr lang="fr-FR" dirty="0"/>
          </a:p>
          <a:p>
            <a:pPr algn="ctr"/>
            <a:endParaRPr lang="fr-FR" dirty="0"/>
          </a:p>
        </p:txBody>
      </p:sp>
      <p:cxnSp>
        <p:nvCxnSpPr>
          <p:cNvPr id="16" name="Connecteur droit avec flèche 15"/>
          <p:cNvCxnSpPr>
            <a:stCxn id="12" idx="2"/>
            <a:endCxn id="15" idx="0"/>
          </p:cNvCxnSpPr>
          <p:nvPr/>
        </p:nvCxnSpPr>
        <p:spPr>
          <a:xfrm>
            <a:off x="8570766" y="2281048"/>
            <a:ext cx="1589234" cy="1846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Tableau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7852498"/>
              </p:ext>
            </p:extLst>
          </p:nvPr>
        </p:nvGraphicFramePr>
        <p:xfrm>
          <a:off x="5074803" y="2845762"/>
          <a:ext cx="3320472" cy="10363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587088">
                  <a:extLst>
                    <a:ext uri="{9D8B030D-6E8A-4147-A177-3AD203B41FA5}">
                      <a16:colId xmlns:a16="http://schemas.microsoft.com/office/drawing/2014/main" val="3090066675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3360544377"/>
                    </a:ext>
                  </a:extLst>
                </a:gridCol>
                <a:gridCol w="637309">
                  <a:extLst>
                    <a:ext uri="{9D8B030D-6E8A-4147-A177-3AD203B41FA5}">
                      <a16:colId xmlns:a16="http://schemas.microsoft.com/office/drawing/2014/main" val="2894401795"/>
                    </a:ext>
                  </a:extLst>
                </a:gridCol>
                <a:gridCol w="673675">
                  <a:extLst>
                    <a:ext uri="{9D8B030D-6E8A-4147-A177-3AD203B41FA5}">
                      <a16:colId xmlns:a16="http://schemas.microsoft.com/office/drawing/2014/main" val="579921441"/>
                    </a:ext>
                  </a:extLst>
                </a:gridCol>
              </a:tblGrid>
              <a:tr h="304567">
                <a:tc gridSpan="4"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31/12/N</a:t>
                      </a:r>
                      <a:endParaRPr lang="fr-FR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7853146"/>
                  </a:ext>
                </a:extLst>
              </a:tr>
              <a:tr h="246053">
                <a:tc>
                  <a:txBody>
                    <a:bodyPr/>
                    <a:lstStyle/>
                    <a:p>
                      <a:r>
                        <a:rPr lang="fr-FR" sz="1500" dirty="0" smtClean="0"/>
                        <a:t>4761</a:t>
                      </a:r>
                      <a:endParaRPr lang="fr-FR" sz="15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500" dirty="0" err="1" smtClean="0"/>
                        <a:t>Dimin</a:t>
                      </a:r>
                      <a:r>
                        <a:rPr lang="fr-FR" sz="1500" dirty="0" smtClean="0"/>
                        <a:t>.</a:t>
                      </a:r>
                      <a:r>
                        <a:rPr lang="fr-FR" sz="1500" baseline="0" dirty="0" smtClean="0"/>
                        <a:t> créances</a:t>
                      </a:r>
                      <a:endParaRPr lang="fr-FR" sz="15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perte</a:t>
                      </a:r>
                      <a:endParaRPr lang="fr-F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612673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411</a:t>
                      </a:r>
                      <a:endParaRPr lang="fr-FR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    Client</a:t>
                      </a:r>
                      <a:endParaRPr lang="fr-F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perte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472225839"/>
                  </a:ext>
                </a:extLst>
              </a:tr>
            </a:tbl>
          </a:graphicData>
        </a:graphic>
      </p:graphicFrame>
      <p:graphicFrame>
        <p:nvGraphicFramePr>
          <p:cNvPr id="18" name="Tableau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182261"/>
              </p:ext>
            </p:extLst>
          </p:nvPr>
        </p:nvGraphicFramePr>
        <p:xfrm>
          <a:off x="8502362" y="2845762"/>
          <a:ext cx="3320472" cy="10668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587088">
                  <a:extLst>
                    <a:ext uri="{9D8B030D-6E8A-4147-A177-3AD203B41FA5}">
                      <a16:colId xmlns:a16="http://schemas.microsoft.com/office/drawing/2014/main" val="3090066675"/>
                    </a:ext>
                  </a:extLst>
                </a:gridCol>
                <a:gridCol w="1422400">
                  <a:extLst>
                    <a:ext uri="{9D8B030D-6E8A-4147-A177-3AD203B41FA5}">
                      <a16:colId xmlns:a16="http://schemas.microsoft.com/office/drawing/2014/main" val="3360544377"/>
                    </a:ext>
                  </a:extLst>
                </a:gridCol>
                <a:gridCol w="637309">
                  <a:extLst>
                    <a:ext uri="{9D8B030D-6E8A-4147-A177-3AD203B41FA5}">
                      <a16:colId xmlns:a16="http://schemas.microsoft.com/office/drawing/2014/main" val="2894401795"/>
                    </a:ext>
                  </a:extLst>
                </a:gridCol>
                <a:gridCol w="673675">
                  <a:extLst>
                    <a:ext uri="{9D8B030D-6E8A-4147-A177-3AD203B41FA5}">
                      <a16:colId xmlns:a16="http://schemas.microsoft.com/office/drawing/2014/main" val="579921441"/>
                    </a:ext>
                  </a:extLst>
                </a:gridCol>
              </a:tblGrid>
              <a:tr h="304567">
                <a:tc gridSpan="4"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31/12/N</a:t>
                      </a:r>
                      <a:endParaRPr lang="fr-FR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785314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4762</a:t>
                      </a:r>
                      <a:endParaRPr lang="fr-FR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err="1" smtClean="0"/>
                        <a:t>Augm</a:t>
                      </a:r>
                      <a:r>
                        <a:rPr lang="fr-FR" sz="1600" dirty="0" smtClean="0"/>
                        <a:t>.</a:t>
                      </a:r>
                      <a:r>
                        <a:rPr lang="fr-FR" sz="1600" baseline="0" dirty="0" smtClean="0"/>
                        <a:t> dettes</a:t>
                      </a:r>
                      <a:endParaRPr lang="fr-F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Perte</a:t>
                      </a:r>
                      <a:endParaRPr lang="fr-F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612673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  401</a:t>
                      </a:r>
                      <a:endParaRPr lang="fr-FR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    Frs</a:t>
                      </a:r>
                      <a:endParaRPr lang="fr-F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Perte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472225839"/>
                  </a:ext>
                </a:extLst>
              </a:tr>
            </a:tbl>
          </a:graphicData>
        </a:graphic>
      </p:graphicFrame>
      <p:sp>
        <p:nvSpPr>
          <p:cNvPr id="19" name="ZoneTexte 18"/>
          <p:cNvSpPr txBox="1"/>
          <p:nvPr/>
        </p:nvSpPr>
        <p:spPr>
          <a:xfrm>
            <a:off x="807023" y="4121021"/>
            <a:ext cx="9836727" cy="274690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err="1" smtClean="0"/>
              <a:t>Rq</a:t>
            </a:r>
            <a:r>
              <a:rPr lang="fr-FR" dirty="0" smtClean="0"/>
              <a:t> (1) : Au bilan, les créances / dettes varient du montant de la variation</a:t>
            </a:r>
          </a:p>
          <a:p>
            <a:r>
              <a:rPr lang="fr-FR" dirty="0" err="1" smtClean="0"/>
              <a:t>Rq</a:t>
            </a:r>
            <a:r>
              <a:rPr lang="fr-FR" dirty="0" smtClean="0"/>
              <a:t> (2) : Au bilan le 4761 et 4762 apparaissent à l’actif « Ecarts de conversion-actifs »</a:t>
            </a:r>
          </a:p>
          <a:p>
            <a:r>
              <a:rPr lang="fr-FR" dirty="0" err="1" smtClean="0"/>
              <a:t>Rq</a:t>
            </a:r>
            <a:r>
              <a:rPr lang="fr-FR" dirty="0" smtClean="0"/>
              <a:t> (3) : Les écritures sont contre-passées au 01/01/N+1</a:t>
            </a:r>
          </a:p>
          <a:p>
            <a:r>
              <a:rPr lang="fr-FR" dirty="0" err="1" smtClean="0">
                <a:solidFill>
                  <a:srgbClr val="FF0000"/>
                </a:solidFill>
              </a:rPr>
              <a:t>Rq</a:t>
            </a:r>
            <a:r>
              <a:rPr lang="fr-FR" dirty="0" smtClean="0">
                <a:solidFill>
                  <a:srgbClr val="FF0000"/>
                </a:solidFill>
              </a:rPr>
              <a:t> (4) : Constatation d’une charge en compte de résultat (principe de prudence) : provision</a:t>
            </a:r>
          </a:p>
          <a:p>
            <a:endParaRPr lang="fr-FR" dirty="0">
              <a:solidFill>
                <a:srgbClr val="FF0000"/>
              </a:solidFill>
            </a:endParaRPr>
          </a:p>
          <a:p>
            <a:endParaRPr lang="fr-FR" dirty="0" smtClean="0">
              <a:solidFill>
                <a:srgbClr val="FF0000"/>
              </a:solidFill>
            </a:endParaRPr>
          </a:p>
          <a:p>
            <a:endParaRPr lang="fr-FR" dirty="0">
              <a:solidFill>
                <a:srgbClr val="FF0000"/>
              </a:solidFill>
            </a:endParaRPr>
          </a:p>
          <a:p>
            <a:endParaRPr lang="fr-FR" dirty="0" smtClean="0">
              <a:solidFill>
                <a:srgbClr val="FF0000"/>
              </a:solidFill>
            </a:endParaRPr>
          </a:p>
          <a:p>
            <a:endParaRPr lang="fr-FR" sz="800" dirty="0">
              <a:solidFill>
                <a:srgbClr val="FF0000"/>
              </a:solidFill>
            </a:endParaRPr>
          </a:p>
          <a:p>
            <a:r>
              <a:rPr lang="fr-FR" dirty="0" err="1" smtClean="0">
                <a:solidFill>
                  <a:srgbClr val="FF0000"/>
                </a:solidFill>
              </a:rPr>
              <a:t>Rq</a:t>
            </a:r>
            <a:r>
              <a:rPr lang="fr-FR" dirty="0" smtClean="0">
                <a:solidFill>
                  <a:srgbClr val="FF0000"/>
                </a:solidFill>
              </a:rPr>
              <a:t> (5) : Le 6865 fait baisser le résultat et 1515 se retrouve au passif (provision)</a:t>
            </a:r>
            <a:endParaRPr lang="fr-FR" dirty="0">
              <a:solidFill>
                <a:srgbClr val="FF0000"/>
              </a:solidFill>
            </a:endParaRPr>
          </a:p>
        </p:txBody>
      </p:sp>
      <p:graphicFrame>
        <p:nvGraphicFramePr>
          <p:cNvPr id="27" name="Tableau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1900105"/>
              </p:ext>
            </p:extLst>
          </p:nvPr>
        </p:nvGraphicFramePr>
        <p:xfrm>
          <a:off x="1832263" y="5356657"/>
          <a:ext cx="7223986" cy="10972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277263">
                  <a:extLst>
                    <a:ext uri="{9D8B030D-6E8A-4147-A177-3AD203B41FA5}">
                      <a16:colId xmlns:a16="http://schemas.microsoft.com/office/drawing/2014/main" val="3090066675"/>
                    </a:ext>
                  </a:extLst>
                </a:gridCol>
                <a:gridCol w="3094559">
                  <a:extLst>
                    <a:ext uri="{9D8B030D-6E8A-4147-A177-3AD203B41FA5}">
                      <a16:colId xmlns:a16="http://schemas.microsoft.com/office/drawing/2014/main" val="3360544377"/>
                    </a:ext>
                  </a:extLst>
                </a:gridCol>
                <a:gridCol w="1386523">
                  <a:extLst>
                    <a:ext uri="{9D8B030D-6E8A-4147-A177-3AD203B41FA5}">
                      <a16:colId xmlns:a16="http://schemas.microsoft.com/office/drawing/2014/main" val="2894401795"/>
                    </a:ext>
                  </a:extLst>
                </a:gridCol>
                <a:gridCol w="1465641">
                  <a:extLst>
                    <a:ext uri="{9D8B030D-6E8A-4147-A177-3AD203B41FA5}">
                      <a16:colId xmlns:a16="http://schemas.microsoft.com/office/drawing/2014/main" val="579921441"/>
                    </a:ext>
                  </a:extLst>
                </a:gridCol>
              </a:tblGrid>
              <a:tr h="304567">
                <a:tc gridSpan="4"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31/12/N</a:t>
                      </a:r>
                      <a:endParaRPr lang="fr-FR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785314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6865</a:t>
                      </a:r>
                      <a:endParaRPr lang="fr-FR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Dotations aux provisions financières</a:t>
                      </a:r>
                      <a:endParaRPr lang="fr-F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 smtClean="0"/>
                        <a:t>Perte latente</a:t>
                      </a:r>
                      <a:endParaRPr lang="fr-FR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612673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1515</a:t>
                      </a:r>
                      <a:endParaRPr lang="fr-FR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       Provision pour perte</a:t>
                      </a:r>
                      <a:r>
                        <a:rPr lang="fr-FR" sz="1600" baseline="0" dirty="0" smtClean="0"/>
                        <a:t> de change</a:t>
                      </a:r>
                      <a:endParaRPr lang="fr-FR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Perte latente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4722258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4052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523207" y="553764"/>
            <a:ext cx="9046441" cy="6115597"/>
          </a:xfrm>
        </p:spPr>
        <p:txBody>
          <a:bodyPr>
            <a:normAutofit/>
          </a:bodyPr>
          <a:lstStyle/>
          <a:p>
            <a:r>
              <a:rPr lang="fr-FR" sz="2000" b="1" dirty="0"/>
              <a:t>Suite de l’exemple 1 </a:t>
            </a:r>
          </a:p>
          <a:p>
            <a:pPr marL="360363" lvl="1"/>
            <a:r>
              <a:rPr lang="fr-FR" sz="1800" dirty="0"/>
              <a:t>01/12/N Vente de marchandises pour 20 000 USD, 1 USD = 0.70 euros, ( soit 14 000 €)</a:t>
            </a:r>
          </a:p>
          <a:p>
            <a:pPr marL="360363" lvl="1"/>
            <a:r>
              <a:rPr lang="fr-FR" sz="1800" dirty="0"/>
              <a:t>Que faut-il comptabiliser si le cours du dollar US est à 0.68 € au 31/12/N ?</a:t>
            </a:r>
          </a:p>
          <a:p>
            <a:pPr lvl="2"/>
            <a:endParaRPr lang="fr-FR" sz="1600" dirty="0"/>
          </a:p>
          <a:p>
            <a:pPr lvl="2"/>
            <a:endParaRPr lang="fr-FR" sz="1600" dirty="0"/>
          </a:p>
          <a:p>
            <a:pPr lvl="2"/>
            <a:endParaRPr lang="fr-FR" sz="1600" dirty="0"/>
          </a:p>
          <a:p>
            <a:pPr lvl="2"/>
            <a:endParaRPr lang="fr-FR" sz="1600" dirty="0"/>
          </a:p>
          <a:p>
            <a:pPr lvl="2"/>
            <a:endParaRPr lang="fr-FR" sz="1600" dirty="0"/>
          </a:p>
          <a:p>
            <a:pPr marL="411480" lvl="1" indent="0">
              <a:buNone/>
            </a:pPr>
            <a:endParaRPr lang="fr-FR" sz="1800" dirty="0"/>
          </a:p>
          <a:p>
            <a:pPr lvl="1"/>
            <a:endParaRPr lang="fr-FR" sz="1000" dirty="0"/>
          </a:p>
          <a:p>
            <a:pPr lvl="1"/>
            <a:endParaRPr lang="fr-FR" sz="1900" dirty="0"/>
          </a:p>
          <a:p>
            <a:pPr lvl="1"/>
            <a:endParaRPr lang="fr-FR" sz="1900" dirty="0"/>
          </a:p>
          <a:p>
            <a:pPr lvl="1"/>
            <a:endParaRPr lang="fr-FR" sz="1900" dirty="0"/>
          </a:p>
          <a:p>
            <a:pPr lvl="1"/>
            <a:endParaRPr lang="fr-FR" sz="1900" dirty="0"/>
          </a:p>
          <a:p>
            <a:pPr lvl="1"/>
            <a:endParaRPr lang="fr-FR" sz="1000" dirty="0"/>
          </a:p>
          <a:p>
            <a:pPr lvl="1"/>
            <a:endParaRPr lang="fr-FR" sz="1000" dirty="0"/>
          </a:p>
          <a:p>
            <a:pPr lvl="1"/>
            <a:endParaRPr lang="fr-FR" sz="1000" dirty="0"/>
          </a:p>
          <a:p>
            <a:pPr lvl="1"/>
            <a:endParaRPr lang="fr-FR" sz="1000" dirty="0"/>
          </a:p>
          <a:p>
            <a:pPr lvl="1"/>
            <a:endParaRPr lang="fr-FR" sz="1000" dirty="0"/>
          </a:p>
        </p:txBody>
      </p:sp>
      <p:sp>
        <p:nvSpPr>
          <p:cNvPr id="6" name="Titre 2"/>
          <p:cNvSpPr txBox="1">
            <a:spLocks noGrp="1"/>
          </p:cNvSpPr>
          <p:nvPr>
            <p:ph type="title"/>
          </p:nvPr>
        </p:nvSpPr>
        <p:spPr>
          <a:xfrm>
            <a:off x="1548314" y="-21452"/>
            <a:ext cx="7621323" cy="3962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0" dirty="0"/>
              <a:t>Chapitre 2  Les opérations en devises</a:t>
            </a:r>
            <a:endParaRPr lang="fr-FR" sz="2800" dirty="0">
              <a:solidFill>
                <a:srgbClr val="C00000"/>
              </a:solidFill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6861277"/>
              </p:ext>
            </p:extLst>
          </p:nvPr>
        </p:nvGraphicFramePr>
        <p:xfrm>
          <a:off x="1554717" y="3738325"/>
          <a:ext cx="8423315" cy="102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083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73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94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73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53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53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5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chemeClr val="accent6"/>
                          </a:solidFill>
                          <a:effectLst/>
                        </a:rPr>
                        <a:t> </a:t>
                      </a:r>
                      <a:endParaRPr lang="fr-FR" sz="1600" b="1" dirty="0">
                        <a:solidFill>
                          <a:schemeClr val="accent6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rgbClr val="C00000"/>
                          </a:solidFill>
                          <a:effectLst/>
                        </a:rPr>
                        <a:t>31/12/N</a:t>
                      </a:r>
                      <a:endParaRPr lang="fr-FR" sz="1600" b="1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2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fr-FR" sz="1600" i="1" dirty="0">
                        <a:effectLst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1084065"/>
              </p:ext>
            </p:extLst>
          </p:nvPr>
        </p:nvGraphicFramePr>
        <p:xfrm>
          <a:off x="1548315" y="4764165"/>
          <a:ext cx="8436121" cy="102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0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01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10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301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73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73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5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rgbClr val="C00000"/>
                          </a:solidFill>
                          <a:effectLst/>
                          <a:latin typeface="+mn-lt"/>
                          <a:ea typeface="+mn-ea"/>
                        </a:rPr>
                        <a:t>31/12/N</a:t>
                      </a:r>
                      <a:endParaRPr lang="fr-FR" sz="1600" b="1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2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9788582"/>
              </p:ext>
            </p:extLst>
          </p:nvPr>
        </p:nvGraphicFramePr>
        <p:xfrm>
          <a:off x="1554717" y="5790005"/>
          <a:ext cx="8423315" cy="102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083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73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94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73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53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53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5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chemeClr val="accent6"/>
                          </a:solidFill>
                          <a:effectLst/>
                        </a:rPr>
                        <a:t> </a:t>
                      </a:r>
                      <a:endParaRPr lang="fr-FR" sz="1600" b="1" dirty="0">
                        <a:solidFill>
                          <a:schemeClr val="accent6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rgbClr val="C00000"/>
                          </a:solidFill>
                          <a:effectLst/>
                        </a:rPr>
                        <a:t>01/01/N+1</a:t>
                      </a:r>
                      <a:endParaRPr lang="fr-FR" sz="1600" b="1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2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fr-FR" sz="1600" i="1" dirty="0">
                        <a:effectLst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4134841"/>
              </p:ext>
            </p:extLst>
          </p:nvPr>
        </p:nvGraphicFramePr>
        <p:xfrm>
          <a:off x="604584" y="1774052"/>
          <a:ext cx="10538692" cy="1376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9965">
                  <a:extLst>
                    <a:ext uri="{9D8B030D-6E8A-4147-A177-3AD203B41FA5}">
                      <a16:colId xmlns:a16="http://schemas.microsoft.com/office/drawing/2014/main" val="424894811"/>
                    </a:ext>
                  </a:extLst>
                </a:gridCol>
                <a:gridCol w="2817091">
                  <a:extLst>
                    <a:ext uri="{9D8B030D-6E8A-4147-A177-3AD203B41FA5}">
                      <a16:colId xmlns:a16="http://schemas.microsoft.com/office/drawing/2014/main" val="2899247729"/>
                    </a:ext>
                  </a:extLst>
                </a:gridCol>
                <a:gridCol w="3422469">
                  <a:extLst>
                    <a:ext uri="{9D8B030D-6E8A-4147-A177-3AD203B41FA5}">
                      <a16:colId xmlns:a16="http://schemas.microsoft.com/office/drawing/2014/main" val="249880149"/>
                    </a:ext>
                  </a:extLst>
                </a:gridCol>
                <a:gridCol w="3089167">
                  <a:extLst>
                    <a:ext uri="{9D8B030D-6E8A-4147-A177-3AD203B41FA5}">
                      <a16:colId xmlns:a16="http://schemas.microsoft.com/office/drawing/2014/main" val="43103206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Date du</a:t>
                      </a:r>
                      <a:r>
                        <a:rPr lang="fr-FR" baseline="0" dirty="0" smtClean="0"/>
                        <a:t> contrat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31/12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Date de règlement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43530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Ex. 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Créance</a:t>
                      </a:r>
                    </a:p>
                    <a:p>
                      <a:r>
                        <a:rPr lang="fr-FR" dirty="0" smtClean="0"/>
                        <a:t>20 000 USD</a:t>
                      </a:r>
                      <a:r>
                        <a:rPr lang="fr-FR" baseline="0" dirty="0" smtClean="0"/>
                        <a:t> = 14 000 €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20 000 USD </a:t>
                      </a:r>
                      <a:r>
                        <a:rPr lang="fr-FR" dirty="0" smtClean="0"/>
                        <a:t>=&gt;</a:t>
                      </a:r>
                      <a:endParaRPr lang="fr-F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30977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…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…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…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…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58498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3511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1523207" y="553764"/>
            <a:ext cx="8461226" cy="6115597"/>
          </a:xfrm>
        </p:spPr>
        <p:txBody>
          <a:bodyPr>
            <a:normAutofit/>
          </a:bodyPr>
          <a:lstStyle/>
          <a:p>
            <a:pPr lvl="1"/>
            <a:endParaRPr lang="fr-FR" sz="1000" dirty="0"/>
          </a:p>
          <a:p>
            <a:pPr marL="114300" indent="0">
              <a:buNone/>
            </a:pPr>
            <a:r>
              <a:rPr lang="fr-FR" sz="2000" b="1" dirty="0"/>
              <a:t>Suite de l’exemple 2 </a:t>
            </a:r>
            <a:r>
              <a:rPr lang="fr-FR" sz="2000" b="1" dirty="0" smtClean="0"/>
              <a:t>: au 31/12 les taux de change sont les suivants</a:t>
            </a:r>
            <a:endParaRPr lang="fr-FR" sz="2000" b="1" dirty="0"/>
          </a:p>
          <a:p>
            <a:pPr lvl="2"/>
            <a:r>
              <a:rPr lang="fr-FR" dirty="0"/>
              <a:t>Fournisseur </a:t>
            </a:r>
            <a:r>
              <a:rPr lang="fr-FR" dirty="0" err="1"/>
              <a:t>Attowo</a:t>
            </a:r>
            <a:r>
              <a:rPr lang="fr-FR" dirty="0"/>
              <a:t> : 12 000 CAD et 1 CAD = </a:t>
            </a:r>
            <a:r>
              <a:rPr lang="fr-FR" dirty="0" smtClean="0"/>
              <a:t>0,69 </a:t>
            </a:r>
            <a:r>
              <a:rPr lang="fr-FR" dirty="0"/>
              <a:t>€ </a:t>
            </a:r>
            <a:endParaRPr lang="fr-FR" dirty="0" smtClean="0"/>
          </a:p>
          <a:p>
            <a:pPr lvl="2"/>
            <a:r>
              <a:rPr lang="fr-FR" dirty="0" smtClean="0"/>
              <a:t>Fournisseur </a:t>
            </a:r>
            <a:r>
              <a:rPr lang="fr-FR" dirty="0"/>
              <a:t>John : 15 500 GBP et 1 GBP = </a:t>
            </a:r>
            <a:r>
              <a:rPr lang="fr-FR" dirty="0" smtClean="0"/>
              <a:t>1,18 €</a:t>
            </a:r>
            <a:endParaRPr lang="fr-FR" sz="1000" dirty="0"/>
          </a:p>
        </p:txBody>
      </p:sp>
      <p:sp>
        <p:nvSpPr>
          <p:cNvPr id="6" name="Titre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2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fr-FR" sz="2800" dirty="0"/>
              <a:t>Chapitre 2  Les opérations en devises</a:t>
            </a:r>
            <a:endParaRPr lang="fr-FR" sz="2800" dirty="0">
              <a:solidFill>
                <a:srgbClr val="C00000"/>
              </a:solidFill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7341912"/>
              </p:ext>
            </p:extLst>
          </p:nvPr>
        </p:nvGraphicFramePr>
        <p:xfrm>
          <a:off x="1535760" y="4019682"/>
          <a:ext cx="8436121" cy="102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0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01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10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301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73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73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5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</a:rPr>
                        <a:t>31/12/N</a:t>
                      </a:r>
                      <a:endParaRPr lang="fr-FR" sz="16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2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fr-FR" sz="1600" i="1" dirty="0">
                        <a:effectLst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3912917"/>
              </p:ext>
            </p:extLst>
          </p:nvPr>
        </p:nvGraphicFramePr>
        <p:xfrm>
          <a:off x="1548314" y="5301208"/>
          <a:ext cx="8436121" cy="10258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100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01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10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301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0736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073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95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 dirty="0">
                          <a:effectLst/>
                        </a:rPr>
                        <a:t> </a:t>
                      </a: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6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</a:rPr>
                        <a:t>01/01N+1</a:t>
                      </a:r>
                      <a:endParaRPr lang="fr-FR" sz="1600" b="1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600">
                          <a:effectLst/>
                        </a:rPr>
                        <a:t> </a:t>
                      </a:r>
                      <a:endParaRPr lang="fr-FR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2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fr-FR" sz="1600" i="1" dirty="0">
                        <a:effectLst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fr-FR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8525603"/>
              </p:ext>
            </p:extLst>
          </p:nvPr>
        </p:nvGraphicFramePr>
        <p:xfrm>
          <a:off x="497028" y="1960562"/>
          <a:ext cx="10538692" cy="1376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9965">
                  <a:extLst>
                    <a:ext uri="{9D8B030D-6E8A-4147-A177-3AD203B41FA5}">
                      <a16:colId xmlns:a16="http://schemas.microsoft.com/office/drawing/2014/main" val="424894811"/>
                    </a:ext>
                  </a:extLst>
                </a:gridCol>
                <a:gridCol w="2817091">
                  <a:extLst>
                    <a:ext uri="{9D8B030D-6E8A-4147-A177-3AD203B41FA5}">
                      <a16:colId xmlns:a16="http://schemas.microsoft.com/office/drawing/2014/main" val="2899247729"/>
                    </a:ext>
                  </a:extLst>
                </a:gridCol>
                <a:gridCol w="3149600">
                  <a:extLst>
                    <a:ext uri="{9D8B030D-6E8A-4147-A177-3AD203B41FA5}">
                      <a16:colId xmlns:a16="http://schemas.microsoft.com/office/drawing/2014/main" val="249880149"/>
                    </a:ext>
                  </a:extLst>
                </a:gridCol>
                <a:gridCol w="3362036">
                  <a:extLst>
                    <a:ext uri="{9D8B030D-6E8A-4147-A177-3AD203B41FA5}">
                      <a16:colId xmlns:a16="http://schemas.microsoft.com/office/drawing/2014/main" val="43103206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Date du</a:t>
                      </a:r>
                      <a:r>
                        <a:rPr lang="fr-FR" baseline="0" dirty="0" smtClean="0"/>
                        <a:t> contrat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31/12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Date de règlement</a:t>
                      </a:r>
                      <a:endParaRPr lang="fr-F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43530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Ex. 2.1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Dette</a:t>
                      </a:r>
                    </a:p>
                    <a:p>
                      <a:r>
                        <a:rPr lang="fr-FR" dirty="0" smtClean="0"/>
                        <a:t>12 000 CAD</a:t>
                      </a:r>
                      <a:r>
                        <a:rPr lang="fr-FR" baseline="0" dirty="0" smtClean="0"/>
                        <a:t> = 8 640 €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30977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…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…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…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…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58498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7514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tiguïté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ntiguïté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ontiguïté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ntiguïté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2320</Words>
  <Application>Microsoft Office PowerPoint</Application>
  <PresentationFormat>Grand écran</PresentationFormat>
  <Paragraphs>809</Paragraphs>
  <Slides>28</Slides>
  <Notes>18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28</vt:i4>
      </vt:variant>
    </vt:vector>
  </HeadingPairs>
  <TitlesOfParts>
    <vt:vector size="36" baseType="lpstr">
      <vt:lpstr>Arial</vt:lpstr>
      <vt:lpstr>Calibri</vt:lpstr>
      <vt:lpstr>Cambria</vt:lpstr>
      <vt:lpstr>Symbol</vt:lpstr>
      <vt:lpstr>Times New Roman</vt:lpstr>
      <vt:lpstr>Wingdings</vt:lpstr>
      <vt:lpstr>Contiguïté</vt:lpstr>
      <vt:lpstr>1_Contiguïté</vt:lpstr>
      <vt:lpstr>Présentation PowerPoint</vt:lpstr>
      <vt:lpstr>Présentation PowerPoint</vt:lpstr>
      <vt:lpstr>Présentation PowerPoint</vt:lpstr>
      <vt:lpstr>Chapitre 2  Les opérations en devises  2. Opérations à date de facturation  </vt:lpstr>
      <vt:lpstr>Chapitre 2  Les opérations en devises  2. Opérations à date de facturation  </vt:lpstr>
      <vt:lpstr>Présentation PowerPoint</vt:lpstr>
      <vt:lpstr>Présentation PowerPoint</vt:lpstr>
      <vt:lpstr>Chapitre 2  Les opérations en devises</vt:lpstr>
      <vt:lpstr>Chapitre 2  Les opérations en devises</vt:lpstr>
      <vt:lpstr>Chapitre 2  Les opérations en devises</vt:lpstr>
      <vt:lpstr>Chapitre 2  Les opérations en devises</vt:lpstr>
      <vt:lpstr>Chapitre 2  Les opérations en devises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Chapitre 2  Les opérations en devises Synthèse</vt:lpstr>
      <vt:lpstr>Chapitre 2  Les opérations en devises Application 1</vt:lpstr>
      <vt:lpstr>Présentation PowerPoint</vt:lpstr>
      <vt:lpstr>Présentation PowerPoint</vt:lpstr>
      <vt:lpstr>Présentation PowerPoint</vt:lpstr>
      <vt:lpstr>Chapitre 2  Les opérations en devises Application 2</vt:lpstr>
      <vt:lpstr>Présentation PowerPoint</vt:lpstr>
      <vt:lpstr>Présentation PowerPoint</vt:lpstr>
    </vt:vector>
  </TitlesOfParts>
  <Company>Universite de Montpellier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2 opération en devis</dc:title>
  <dc:creator>DUMAS</dc:creator>
  <cp:lastModifiedBy>n.a.</cp:lastModifiedBy>
  <cp:revision>57</cp:revision>
  <cp:lastPrinted>2021-02-15T14:20:32Z</cp:lastPrinted>
  <dcterms:created xsi:type="dcterms:W3CDTF">2019-01-09T13:53:19Z</dcterms:created>
  <dcterms:modified xsi:type="dcterms:W3CDTF">2021-02-15T14:41:49Z</dcterms:modified>
</cp:coreProperties>
</file>