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9"/>
  </p:notesMasterIdLst>
  <p:handoutMasterIdLst>
    <p:handoutMasterId r:id="rId40"/>
  </p:handoutMasterIdLst>
  <p:sldIdLst>
    <p:sldId id="256" r:id="rId2"/>
    <p:sldId id="355" r:id="rId3"/>
    <p:sldId id="283" r:id="rId4"/>
    <p:sldId id="424" r:id="rId5"/>
    <p:sldId id="360" r:id="rId6"/>
    <p:sldId id="286" r:id="rId7"/>
    <p:sldId id="373" r:id="rId8"/>
    <p:sldId id="415" r:id="rId9"/>
    <p:sldId id="396" r:id="rId10"/>
    <p:sldId id="397" r:id="rId11"/>
    <p:sldId id="365" r:id="rId12"/>
    <p:sldId id="366" r:id="rId13"/>
    <p:sldId id="367" r:id="rId14"/>
    <p:sldId id="421" r:id="rId15"/>
    <p:sldId id="369" r:id="rId16"/>
    <p:sldId id="422" r:id="rId17"/>
    <p:sldId id="371" r:id="rId18"/>
    <p:sldId id="376" r:id="rId19"/>
    <p:sldId id="377" r:id="rId20"/>
    <p:sldId id="378" r:id="rId21"/>
    <p:sldId id="372" r:id="rId22"/>
    <p:sldId id="423" r:id="rId23"/>
    <p:sldId id="429" r:id="rId24"/>
    <p:sldId id="379" r:id="rId25"/>
    <p:sldId id="408" r:id="rId26"/>
    <p:sldId id="380" r:id="rId27"/>
    <p:sldId id="426" r:id="rId28"/>
    <p:sldId id="427" r:id="rId29"/>
    <p:sldId id="413" r:id="rId30"/>
    <p:sldId id="381" r:id="rId31"/>
    <p:sldId id="410" r:id="rId32"/>
    <p:sldId id="394" r:id="rId33"/>
    <p:sldId id="412" r:id="rId34"/>
    <p:sldId id="382" r:id="rId35"/>
    <p:sldId id="356" r:id="rId36"/>
    <p:sldId id="389" r:id="rId37"/>
    <p:sldId id="425" r:id="rId38"/>
  </p:sldIdLst>
  <p:sldSz cx="9144000" cy="6858000" type="screen4x3"/>
  <p:notesSz cx="6858000"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D5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77" autoAdjust="0"/>
    <p:restoredTop sz="94660"/>
  </p:normalViewPr>
  <p:slideViewPr>
    <p:cSldViewPr>
      <p:cViewPr varScale="1">
        <p:scale>
          <a:sx n="74" d="100"/>
          <a:sy n="74" d="100"/>
        </p:scale>
        <p:origin x="1064"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96332"/>
          </a:xfrm>
          <a:prstGeom prst="rect">
            <a:avLst/>
          </a:prstGeom>
        </p:spPr>
        <p:txBody>
          <a:bodyPr vert="horz" lIns="91440" tIns="45720" rIns="91440" bIns="45720" rtlCol="0"/>
          <a:lstStyle>
            <a:lvl1pPr algn="r">
              <a:defRPr sz="1200"/>
            </a:lvl1pPr>
          </a:lstStyle>
          <a:p>
            <a:fld id="{F024C47E-307A-43A6-BABA-76C292D92A33}" type="datetimeFigureOut">
              <a:rPr lang="fr-FR" smtClean="0"/>
              <a:pPr/>
              <a:t>16/01/2025</a:t>
            </a:fld>
            <a:endParaRPr lang="fr-FR"/>
          </a:p>
        </p:txBody>
      </p:sp>
      <p:sp>
        <p:nvSpPr>
          <p:cNvPr id="4" name="Espace réservé du pied de page 3"/>
          <p:cNvSpPr>
            <a:spLocks noGrp="1"/>
          </p:cNvSpPr>
          <p:nvPr>
            <p:ph type="ftr" sz="quarter" idx="2"/>
          </p:nvPr>
        </p:nvSpPr>
        <p:spPr>
          <a:xfrm>
            <a:off x="0" y="9428583"/>
            <a:ext cx="2971800"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9428583"/>
            <a:ext cx="2971800" cy="496332"/>
          </a:xfrm>
          <a:prstGeom prst="rect">
            <a:avLst/>
          </a:prstGeom>
        </p:spPr>
        <p:txBody>
          <a:bodyPr vert="horz" lIns="91440" tIns="45720" rIns="91440" bIns="45720" rtlCol="0" anchor="b"/>
          <a:lstStyle>
            <a:lvl1pPr algn="r">
              <a:defRPr sz="1200"/>
            </a:lvl1pPr>
          </a:lstStyle>
          <a:p>
            <a:fld id="{382CCF0E-9854-4310-8920-88E8D894D53F}" type="slidenum">
              <a:rPr lang="fr-FR" smtClean="0"/>
              <a:pPr/>
              <a:t>‹N°›</a:t>
            </a:fld>
            <a:endParaRPr lang="fr-FR"/>
          </a:p>
        </p:txBody>
      </p:sp>
    </p:spTree>
    <p:extLst>
      <p:ext uri="{BB962C8B-B14F-4D97-AF65-F5344CB8AC3E}">
        <p14:creationId xmlns:p14="http://schemas.microsoft.com/office/powerpoint/2010/main" val="3418478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96332"/>
          </a:xfrm>
          <a:prstGeom prst="rect">
            <a:avLst/>
          </a:prstGeom>
        </p:spPr>
        <p:txBody>
          <a:bodyPr vert="horz" lIns="91440" tIns="45720" rIns="91440" bIns="45720" rtlCol="0"/>
          <a:lstStyle>
            <a:lvl1pPr algn="r">
              <a:defRPr sz="1200"/>
            </a:lvl1pPr>
          </a:lstStyle>
          <a:p>
            <a:fld id="{0E0054F4-2A68-4E64-88F2-258619F7ED50}" type="datetimeFigureOut">
              <a:rPr lang="fr-FR" smtClean="0"/>
              <a:pPr/>
              <a:t>16/01/2025</a:t>
            </a:fld>
            <a:endParaRPr lang="fr-FR"/>
          </a:p>
        </p:txBody>
      </p:sp>
      <p:sp>
        <p:nvSpPr>
          <p:cNvPr id="4" name="Espace réservé de l'image des diapositives 3"/>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715153"/>
            <a:ext cx="548640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71800"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9428583"/>
            <a:ext cx="2971800" cy="496332"/>
          </a:xfrm>
          <a:prstGeom prst="rect">
            <a:avLst/>
          </a:prstGeom>
        </p:spPr>
        <p:txBody>
          <a:bodyPr vert="horz" lIns="91440" tIns="45720" rIns="91440" bIns="45720" rtlCol="0" anchor="b"/>
          <a:lstStyle>
            <a:lvl1pPr algn="r">
              <a:defRPr sz="1200"/>
            </a:lvl1pPr>
          </a:lstStyle>
          <a:p>
            <a:fld id="{215E38ED-A080-49E1-8C72-9C16E869FDEC}" type="slidenum">
              <a:rPr lang="fr-FR" smtClean="0"/>
              <a:pPr/>
              <a:t>‹N°›</a:t>
            </a:fld>
            <a:endParaRPr lang="fr-FR"/>
          </a:p>
        </p:txBody>
      </p:sp>
    </p:spTree>
    <p:extLst>
      <p:ext uri="{BB962C8B-B14F-4D97-AF65-F5344CB8AC3E}">
        <p14:creationId xmlns:p14="http://schemas.microsoft.com/office/powerpoint/2010/main" val="1240282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5F2A24C2-60A3-4B1E-9BD5-37C618C4BB40}" type="datetime1">
              <a:rPr lang="fr-FR" smtClean="0"/>
              <a:pPr/>
              <a:t>16/01/2025</a:t>
            </a:fld>
            <a:endParaRPr lang="fr-FR"/>
          </a:p>
        </p:txBody>
      </p:sp>
      <p:sp>
        <p:nvSpPr>
          <p:cNvPr id="19" name="Espace réservé du pied de page 18"/>
          <p:cNvSpPr>
            <a:spLocks noGrp="1"/>
          </p:cNvSpPr>
          <p:nvPr>
            <p:ph type="ftr" sz="quarter" idx="11"/>
          </p:nvPr>
        </p:nvSpPr>
        <p:spPr/>
        <p:txBody>
          <a:bodyPr/>
          <a:lstStyle/>
          <a:p>
            <a:r>
              <a:rPr lang="fr-FR"/>
              <a:t>IAE de Nice - Licence 3 CCA - 2014/2015</a:t>
            </a:r>
          </a:p>
        </p:txBody>
      </p:sp>
      <p:sp>
        <p:nvSpPr>
          <p:cNvPr id="27" name="Espace réservé du numéro de diapositive 26"/>
          <p:cNvSpPr>
            <a:spLocks noGrp="1"/>
          </p:cNvSpPr>
          <p:nvPr>
            <p:ph type="sldNum" sz="quarter" idx="12"/>
          </p:nvPr>
        </p:nvSpPr>
        <p:spPr/>
        <p:txBody>
          <a:bodyPr/>
          <a:lstStyle/>
          <a:p>
            <a:fld id="{C04E7B02-A583-4662-A55D-493D296DD9F6}"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FACFE810-5E19-46B1-A885-C3EC7DC6442F}" type="datetime1">
              <a:rPr lang="fr-FR" smtClean="0"/>
              <a:pPr/>
              <a:t>16/01/2025</a:t>
            </a:fld>
            <a:endParaRPr lang="fr-FR"/>
          </a:p>
        </p:txBody>
      </p:sp>
      <p:sp>
        <p:nvSpPr>
          <p:cNvPr id="5" name="Espace réservé du pied de page 4"/>
          <p:cNvSpPr>
            <a:spLocks noGrp="1"/>
          </p:cNvSpPr>
          <p:nvPr>
            <p:ph type="ftr" sz="quarter" idx="11"/>
          </p:nvPr>
        </p:nvSpPr>
        <p:spPr/>
        <p:txBody>
          <a:bodyPr/>
          <a:lstStyle/>
          <a:p>
            <a:r>
              <a:rPr lang="fr-FR"/>
              <a:t>IAE de Nice - Licence 3 CCA - 2014/2015</a:t>
            </a:r>
          </a:p>
        </p:txBody>
      </p:sp>
      <p:sp>
        <p:nvSpPr>
          <p:cNvPr id="6" name="Espace réservé du numéro de diapositive 5"/>
          <p:cNvSpPr>
            <a:spLocks noGrp="1"/>
          </p:cNvSpPr>
          <p:nvPr>
            <p:ph type="sldNum" sz="quarter" idx="12"/>
          </p:nvPr>
        </p:nvSpPr>
        <p:spPr/>
        <p:txBody>
          <a:bodyPr/>
          <a:lstStyle/>
          <a:p>
            <a:fld id="{C04E7B02-A583-4662-A55D-493D296DD9F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165561E-D5DB-45AF-B3CE-7183F15FBDA8}" type="datetime1">
              <a:rPr lang="fr-FR" smtClean="0"/>
              <a:pPr/>
              <a:t>16/01/2025</a:t>
            </a:fld>
            <a:endParaRPr lang="fr-FR"/>
          </a:p>
        </p:txBody>
      </p:sp>
      <p:sp>
        <p:nvSpPr>
          <p:cNvPr id="5" name="Espace réservé du pied de page 4"/>
          <p:cNvSpPr>
            <a:spLocks noGrp="1"/>
          </p:cNvSpPr>
          <p:nvPr>
            <p:ph type="ftr" sz="quarter" idx="11"/>
          </p:nvPr>
        </p:nvSpPr>
        <p:spPr/>
        <p:txBody>
          <a:bodyPr/>
          <a:lstStyle/>
          <a:p>
            <a:r>
              <a:rPr lang="fr-FR"/>
              <a:t>IAE de Nice - Licence 3 CCA - 2014/2015</a:t>
            </a:r>
          </a:p>
        </p:txBody>
      </p:sp>
      <p:sp>
        <p:nvSpPr>
          <p:cNvPr id="6" name="Espace réservé du numéro de diapositive 5"/>
          <p:cNvSpPr>
            <a:spLocks noGrp="1"/>
          </p:cNvSpPr>
          <p:nvPr>
            <p:ph type="sldNum" sz="quarter" idx="12"/>
          </p:nvPr>
        </p:nvSpPr>
        <p:spPr/>
        <p:txBody>
          <a:bodyPr/>
          <a:lstStyle/>
          <a:p>
            <a:fld id="{C04E7B02-A583-4662-A55D-493D296DD9F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CEAB886D-DE29-4299-B683-A84AF051B2CE}" type="datetime1">
              <a:rPr lang="fr-FR" smtClean="0"/>
              <a:pPr/>
              <a:t>16/01/2025</a:t>
            </a:fld>
            <a:endParaRPr lang="fr-FR"/>
          </a:p>
        </p:txBody>
      </p:sp>
      <p:sp>
        <p:nvSpPr>
          <p:cNvPr id="5" name="Espace réservé du pied de page 4"/>
          <p:cNvSpPr>
            <a:spLocks noGrp="1"/>
          </p:cNvSpPr>
          <p:nvPr>
            <p:ph type="ftr" sz="quarter" idx="11"/>
          </p:nvPr>
        </p:nvSpPr>
        <p:spPr/>
        <p:txBody>
          <a:bodyPr/>
          <a:lstStyle/>
          <a:p>
            <a:r>
              <a:rPr lang="fr-FR"/>
              <a:t>IAE de Nice - Licence 3 CCA - 2014/2015</a:t>
            </a:r>
          </a:p>
        </p:txBody>
      </p:sp>
      <p:sp>
        <p:nvSpPr>
          <p:cNvPr id="6" name="Espace réservé du numéro de diapositive 5"/>
          <p:cNvSpPr>
            <a:spLocks noGrp="1"/>
          </p:cNvSpPr>
          <p:nvPr>
            <p:ph type="sldNum" sz="quarter" idx="12"/>
          </p:nvPr>
        </p:nvSpPr>
        <p:spPr/>
        <p:txBody>
          <a:bodyPr/>
          <a:lstStyle/>
          <a:p>
            <a:fld id="{C04E7B02-A583-4662-A55D-493D296DD9F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998648C6-F102-4047-ACE3-171EA210C813}" type="datetime1">
              <a:rPr lang="fr-FR" smtClean="0"/>
              <a:pPr/>
              <a:t>16/01/2025</a:t>
            </a:fld>
            <a:endParaRPr lang="fr-FR"/>
          </a:p>
        </p:txBody>
      </p:sp>
      <p:sp>
        <p:nvSpPr>
          <p:cNvPr id="5" name="Espace réservé du pied de page 4"/>
          <p:cNvSpPr>
            <a:spLocks noGrp="1"/>
          </p:cNvSpPr>
          <p:nvPr>
            <p:ph type="ftr" sz="quarter" idx="11"/>
          </p:nvPr>
        </p:nvSpPr>
        <p:spPr/>
        <p:txBody>
          <a:bodyPr/>
          <a:lstStyle/>
          <a:p>
            <a:r>
              <a:rPr lang="fr-FR"/>
              <a:t>IAE de Nice - Licence 3 CCA - 2014/2015</a:t>
            </a:r>
          </a:p>
        </p:txBody>
      </p:sp>
      <p:sp>
        <p:nvSpPr>
          <p:cNvPr id="6" name="Espace réservé du numéro de diapositive 5"/>
          <p:cNvSpPr>
            <a:spLocks noGrp="1"/>
          </p:cNvSpPr>
          <p:nvPr>
            <p:ph type="sldNum" sz="quarter" idx="12"/>
          </p:nvPr>
        </p:nvSpPr>
        <p:spPr/>
        <p:txBody>
          <a:bodyPr/>
          <a:lstStyle/>
          <a:p>
            <a:fld id="{C04E7B02-A583-4662-A55D-493D296DD9F6}"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883FC89-0AC3-453A-A2E1-0E694E12413E}" type="datetime1">
              <a:rPr lang="fr-FR" smtClean="0"/>
              <a:pPr/>
              <a:t>16/01/2025</a:t>
            </a:fld>
            <a:endParaRPr lang="fr-FR"/>
          </a:p>
        </p:txBody>
      </p:sp>
      <p:sp>
        <p:nvSpPr>
          <p:cNvPr id="6" name="Espace réservé du pied de page 5"/>
          <p:cNvSpPr>
            <a:spLocks noGrp="1"/>
          </p:cNvSpPr>
          <p:nvPr>
            <p:ph type="ftr" sz="quarter" idx="11"/>
          </p:nvPr>
        </p:nvSpPr>
        <p:spPr/>
        <p:txBody>
          <a:bodyPr/>
          <a:lstStyle/>
          <a:p>
            <a:r>
              <a:rPr lang="fr-FR"/>
              <a:t>IAE de Nice - Licence 3 CCA - 2014/2015</a:t>
            </a:r>
          </a:p>
        </p:txBody>
      </p:sp>
      <p:sp>
        <p:nvSpPr>
          <p:cNvPr id="7" name="Espace réservé du numéro de diapositive 6"/>
          <p:cNvSpPr>
            <a:spLocks noGrp="1"/>
          </p:cNvSpPr>
          <p:nvPr>
            <p:ph type="sldNum" sz="quarter" idx="12"/>
          </p:nvPr>
        </p:nvSpPr>
        <p:spPr/>
        <p:txBody>
          <a:bodyPr/>
          <a:lstStyle/>
          <a:p>
            <a:fld id="{C04E7B02-A583-4662-A55D-493D296DD9F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01B687DB-7572-48A8-AB3C-E5B8D833DEAA}" type="datetime1">
              <a:rPr lang="fr-FR" smtClean="0"/>
              <a:pPr/>
              <a:t>16/01/2025</a:t>
            </a:fld>
            <a:endParaRPr lang="fr-FR"/>
          </a:p>
        </p:txBody>
      </p:sp>
      <p:sp>
        <p:nvSpPr>
          <p:cNvPr id="8" name="Espace réservé du pied de page 7"/>
          <p:cNvSpPr>
            <a:spLocks noGrp="1"/>
          </p:cNvSpPr>
          <p:nvPr>
            <p:ph type="ftr" sz="quarter" idx="11"/>
          </p:nvPr>
        </p:nvSpPr>
        <p:spPr/>
        <p:txBody>
          <a:bodyPr/>
          <a:lstStyle/>
          <a:p>
            <a:r>
              <a:rPr lang="fr-FR"/>
              <a:t>IAE de Nice - Licence 3 CCA - 2014/2015</a:t>
            </a:r>
          </a:p>
        </p:txBody>
      </p:sp>
      <p:sp>
        <p:nvSpPr>
          <p:cNvPr id="9" name="Espace réservé du numéro de diapositive 8"/>
          <p:cNvSpPr>
            <a:spLocks noGrp="1"/>
          </p:cNvSpPr>
          <p:nvPr>
            <p:ph type="sldNum" sz="quarter" idx="12"/>
          </p:nvPr>
        </p:nvSpPr>
        <p:spPr/>
        <p:txBody>
          <a:bodyPr/>
          <a:lstStyle/>
          <a:p>
            <a:fld id="{C04E7B02-A583-4662-A55D-493D296DD9F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F3DC6212-F25C-49D5-8D57-B6858E068294}" type="datetime1">
              <a:rPr lang="fr-FR" smtClean="0"/>
              <a:pPr/>
              <a:t>16/01/2025</a:t>
            </a:fld>
            <a:endParaRPr lang="fr-FR"/>
          </a:p>
        </p:txBody>
      </p:sp>
      <p:sp>
        <p:nvSpPr>
          <p:cNvPr id="4" name="Espace réservé du pied de page 3"/>
          <p:cNvSpPr>
            <a:spLocks noGrp="1"/>
          </p:cNvSpPr>
          <p:nvPr>
            <p:ph type="ftr" sz="quarter" idx="11"/>
          </p:nvPr>
        </p:nvSpPr>
        <p:spPr/>
        <p:txBody>
          <a:bodyPr/>
          <a:lstStyle/>
          <a:p>
            <a:r>
              <a:rPr lang="fr-FR"/>
              <a:t>IAE de Nice - Licence 3 CCA - 2014/2015</a:t>
            </a:r>
          </a:p>
        </p:txBody>
      </p:sp>
      <p:sp>
        <p:nvSpPr>
          <p:cNvPr id="5" name="Espace réservé du numéro de diapositive 4"/>
          <p:cNvSpPr>
            <a:spLocks noGrp="1"/>
          </p:cNvSpPr>
          <p:nvPr>
            <p:ph type="sldNum" sz="quarter" idx="12"/>
          </p:nvPr>
        </p:nvSpPr>
        <p:spPr/>
        <p:txBody>
          <a:bodyPr/>
          <a:lstStyle/>
          <a:p>
            <a:fld id="{C04E7B02-A583-4662-A55D-493D296DD9F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4FB5052-C3EB-45CD-AA40-C85626AE4636}" type="datetime1">
              <a:rPr lang="fr-FR" smtClean="0"/>
              <a:pPr/>
              <a:t>16/01/2025</a:t>
            </a:fld>
            <a:endParaRPr lang="fr-FR"/>
          </a:p>
        </p:txBody>
      </p:sp>
      <p:sp>
        <p:nvSpPr>
          <p:cNvPr id="3" name="Espace réservé du pied de page 2"/>
          <p:cNvSpPr>
            <a:spLocks noGrp="1"/>
          </p:cNvSpPr>
          <p:nvPr>
            <p:ph type="ftr" sz="quarter" idx="11"/>
          </p:nvPr>
        </p:nvSpPr>
        <p:spPr/>
        <p:txBody>
          <a:bodyPr/>
          <a:lstStyle/>
          <a:p>
            <a:r>
              <a:rPr lang="fr-FR"/>
              <a:t>IAE de Nice - Licence 3 CCA - 2014/2015</a:t>
            </a:r>
          </a:p>
        </p:txBody>
      </p:sp>
      <p:sp>
        <p:nvSpPr>
          <p:cNvPr id="4" name="Espace réservé du numéro de diapositive 3"/>
          <p:cNvSpPr>
            <a:spLocks noGrp="1"/>
          </p:cNvSpPr>
          <p:nvPr>
            <p:ph type="sldNum" sz="quarter" idx="12"/>
          </p:nvPr>
        </p:nvSpPr>
        <p:spPr/>
        <p:txBody>
          <a:bodyPr/>
          <a:lstStyle/>
          <a:p>
            <a:fld id="{C04E7B02-A583-4662-A55D-493D296DD9F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1C8091B3-4F55-462D-BF2A-7C4D37ADCA55}" type="datetime1">
              <a:rPr lang="fr-FR" smtClean="0"/>
              <a:pPr/>
              <a:t>16/01/2025</a:t>
            </a:fld>
            <a:endParaRPr lang="fr-FR"/>
          </a:p>
        </p:txBody>
      </p:sp>
      <p:sp>
        <p:nvSpPr>
          <p:cNvPr id="6" name="Espace réservé du pied de page 5"/>
          <p:cNvSpPr>
            <a:spLocks noGrp="1"/>
          </p:cNvSpPr>
          <p:nvPr>
            <p:ph type="ftr" sz="quarter" idx="11"/>
          </p:nvPr>
        </p:nvSpPr>
        <p:spPr/>
        <p:txBody>
          <a:bodyPr/>
          <a:lstStyle/>
          <a:p>
            <a:r>
              <a:rPr lang="fr-FR"/>
              <a:t>IAE de Nice - Licence 3 CCA - 2014/2015</a:t>
            </a:r>
          </a:p>
        </p:txBody>
      </p:sp>
      <p:sp>
        <p:nvSpPr>
          <p:cNvPr id="7" name="Espace réservé du numéro de diapositive 6"/>
          <p:cNvSpPr>
            <a:spLocks noGrp="1"/>
          </p:cNvSpPr>
          <p:nvPr>
            <p:ph type="sldNum" sz="quarter" idx="12"/>
          </p:nvPr>
        </p:nvSpPr>
        <p:spPr/>
        <p:txBody>
          <a:bodyPr/>
          <a:lstStyle/>
          <a:p>
            <a:fld id="{C04E7B02-A583-4662-A55D-493D296DD9F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EE7FA5E8-1642-42EF-A75C-A71C0690336B}" type="datetime1">
              <a:rPr lang="fr-FR" smtClean="0"/>
              <a:pPr/>
              <a:t>16/01/2025</a:t>
            </a:fld>
            <a:endParaRPr lang="fr-FR"/>
          </a:p>
        </p:txBody>
      </p:sp>
      <p:sp>
        <p:nvSpPr>
          <p:cNvPr id="6" name="Espace réservé du pied de page 5"/>
          <p:cNvSpPr>
            <a:spLocks noGrp="1"/>
          </p:cNvSpPr>
          <p:nvPr>
            <p:ph type="ftr" sz="quarter" idx="11"/>
          </p:nvPr>
        </p:nvSpPr>
        <p:spPr/>
        <p:txBody>
          <a:bodyPr/>
          <a:lstStyle/>
          <a:p>
            <a:r>
              <a:rPr lang="fr-FR"/>
              <a:t>IAE de Nice - Licence 3 CCA - 2014/2015</a:t>
            </a: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04E7B02-A583-4662-A55D-493D296DD9F6}"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3A1DE7B-96A4-452E-9DA8-62BFBBFE04AF}" type="datetime1">
              <a:rPr lang="fr-FR" smtClean="0"/>
              <a:pPr/>
              <a:t>16/01/2025</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fr-FR"/>
              <a:t>IAE de Nice - Licence 3 CCA - 2014/2015</a:t>
            </a: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04E7B02-A583-4662-A55D-493D296DD9F6}"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533400" y="1371600"/>
            <a:ext cx="7851648" cy="182880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fr-FR" dirty="0">
                <a:solidFill>
                  <a:schemeClr val="tx1"/>
                </a:solidFill>
              </a:rPr>
              <a:t>Comptabilité de gestion – </a:t>
            </a:r>
            <a:r>
              <a:rPr lang="fr-FR" sz="2800" dirty="0">
                <a:solidFill>
                  <a:schemeClr val="tx1"/>
                </a:solidFill>
              </a:rPr>
              <a:t>Couts complets - méthode des centres d’analyse</a:t>
            </a:r>
          </a:p>
        </p:txBody>
      </p:sp>
      <p:sp>
        <p:nvSpPr>
          <p:cNvPr id="5" name="Sous-titre 2"/>
          <p:cNvSpPr txBox="1">
            <a:spLocks/>
          </p:cNvSpPr>
          <p:nvPr/>
        </p:nvSpPr>
        <p:spPr>
          <a:xfrm>
            <a:off x="533400" y="3908648"/>
            <a:ext cx="7854696" cy="1752600"/>
          </a:xfrm>
          <a:prstGeom prst="rect">
            <a:avLst/>
          </a:prstGeom>
        </p:spPr>
        <p:txBody>
          <a:bodyPr vert="horz" lIns="0" rIns="18288">
            <a:normAutofit/>
          </a:bodyPr>
          <a:lstStyle>
            <a:lvl1pPr marL="0" marR="45720" indent="0" algn="r" rtl="0" eaLnBrk="1" latinLnBrk="0" hangingPunct="1">
              <a:spcBef>
                <a:spcPct val="20000"/>
              </a:spcBef>
              <a:buClr>
                <a:schemeClr val="accent3"/>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ctr"/>
            <a:r>
              <a:rPr lang="fr-FR" dirty="0">
                <a:solidFill>
                  <a:srgbClr val="FF0000"/>
                </a:solidFill>
              </a:rPr>
              <a:t>MOMA</a:t>
            </a:r>
          </a:p>
          <a:p>
            <a:pPr algn="ctr"/>
            <a:endParaRPr lang="fr-FR" dirty="0">
              <a:solidFill>
                <a:srgbClr val="FF0000"/>
              </a:solidFill>
            </a:endParaRPr>
          </a:p>
          <a:p>
            <a:pPr algn="ctr"/>
            <a:r>
              <a:rPr lang="fr-FR" dirty="0">
                <a:solidFill>
                  <a:srgbClr val="FF0000"/>
                </a:solidFill>
              </a:rPr>
              <a:t>Guillaume Dumas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57200" y="188640"/>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II. Le traitement des coûts indirects</a:t>
            </a:r>
          </a:p>
          <a:p>
            <a:pPr algn="ctr"/>
            <a:r>
              <a:rPr lang="fr-FR" sz="3900" b="1" dirty="0">
                <a:solidFill>
                  <a:srgbClr val="0070C0"/>
                </a:solidFill>
              </a:rPr>
              <a:t>b) Les centres principaux</a:t>
            </a:r>
          </a:p>
        </p:txBody>
      </p:sp>
      <p:sp>
        <p:nvSpPr>
          <p:cNvPr id="5" name="Espace réservé du contenu 2"/>
          <p:cNvSpPr txBox="1">
            <a:spLocks/>
          </p:cNvSpPr>
          <p:nvPr/>
        </p:nvSpPr>
        <p:spPr>
          <a:xfrm>
            <a:off x="457200" y="1935480"/>
            <a:ext cx="8229600" cy="4389120"/>
          </a:xfrm>
          <a:prstGeom prst="rect">
            <a:avLst/>
          </a:prstGeom>
        </p:spPr>
        <p:txBody>
          <a:bodyPr>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None/>
            </a:pPr>
            <a:endParaRPr lang="fr-FR" dirty="0">
              <a:latin typeface="+mj-lt"/>
            </a:endParaRPr>
          </a:p>
        </p:txBody>
      </p:sp>
      <p:sp>
        <p:nvSpPr>
          <p:cNvPr id="7" name="Espace réservé du contenu 2"/>
          <p:cNvSpPr txBox="1">
            <a:spLocks/>
          </p:cNvSpPr>
          <p:nvPr/>
        </p:nvSpPr>
        <p:spPr>
          <a:xfrm>
            <a:off x="601216" y="1412776"/>
            <a:ext cx="8229600" cy="2160240"/>
          </a:xfrm>
          <a:prstGeom prst="rect">
            <a:avLst/>
          </a:prstGeom>
        </p:spPr>
        <p:txBody>
          <a:bodyPr>
            <a:normAutofit fontScale="77500" lnSpcReduction="20000"/>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Font typeface="Wingdings 2"/>
              <a:buNone/>
            </a:pPr>
            <a:r>
              <a:rPr lang="fr-FR" sz="2400" b="1" i="1" dirty="0">
                <a:latin typeface="+mj-lt"/>
              </a:rPr>
              <a:t>Type de centre </a:t>
            </a:r>
            <a:r>
              <a:rPr lang="fr-FR" sz="2400" dirty="0">
                <a:latin typeface="+mj-lt"/>
              </a:rPr>
              <a:t>: approvisionnement, production et distribution.</a:t>
            </a:r>
          </a:p>
          <a:p>
            <a:pPr marL="0" indent="0">
              <a:buFont typeface="Wingdings 2"/>
              <a:buNone/>
            </a:pPr>
            <a:r>
              <a:rPr lang="fr-FR" sz="2400" b="1" i="1" dirty="0">
                <a:latin typeface="+mj-lt"/>
              </a:rPr>
              <a:t>Méthodologie</a:t>
            </a:r>
            <a:r>
              <a:rPr lang="fr-FR" sz="2400" dirty="0">
                <a:latin typeface="+mj-lt"/>
              </a:rPr>
              <a:t> :</a:t>
            </a:r>
          </a:p>
          <a:p>
            <a:pPr marL="0" indent="0" algn="just">
              <a:buFont typeface="Wingdings 2"/>
              <a:buNone/>
            </a:pPr>
            <a:r>
              <a:rPr lang="fr-FR" sz="2400" dirty="0">
                <a:latin typeface="+mj-lt"/>
              </a:rPr>
              <a:t>	(i)  On calcule un total des coûts imputables à ces centres 	(répartition primaire).</a:t>
            </a:r>
          </a:p>
          <a:p>
            <a:pPr marL="0" indent="0" algn="just">
              <a:buFont typeface="Wingdings 2"/>
              <a:buNone/>
            </a:pPr>
            <a:r>
              <a:rPr lang="fr-FR" sz="2400" dirty="0">
                <a:latin typeface="+mj-lt"/>
              </a:rPr>
              <a:t>	(ii) On détermine les unités d’œuvre et on en calcule le 	nombre.</a:t>
            </a:r>
          </a:p>
          <a:p>
            <a:pPr marL="0" indent="0">
              <a:buFont typeface="Wingdings 2"/>
              <a:buNone/>
            </a:pPr>
            <a:r>
              <a:rPr lang="fr-FR" sz="2400" dirty="0">
                <a:latin typeface="+mj-lt"/>
              </a:rPr>
              <a:t>	(iii) On calcule le coût d’une unité d’œuvre. </a:t>
            </a:r>
          </a:p>
          <a:p>
            <a:pPr marL="0" indent="0">
              <a:buFont typeface="Wingdings 2"/>
              <a:buNone/>
            </a:pPr>
            <a:r>
              <a:rPr lang="fr-FR" sz="2400" dirty="0">
                <a:latin typeface="+mj-lt"/>
              </a:rPr>
              <a:t>	(iv) Commenter et comprendre le coût pour une unité d’œuvre.</a:t>
            </a:r>
          </a:p>
        </p:txBody>
      </p:sp>
      <p:sp>
        <p:nvSpPr>
          <p:cNvPr id="11" name="Espace réservé du contenu 2"/>
          <p:cNvSpPr txBox="1">
            <a:spLocks/>
          </p:cNvSpPr>
          <p:nvPr/>
        </p:nvSpPr>
        <p:spPr>
          <a:xfrm>
            <a:off x="611560" y="4005064"/>
            <a:ext cx="8229600" cy="2160240"/>
          </a:xfrm>
          <a:prstGeom prst="rect">
            <a:avLst/>
          </a:prstGeom>
        </p:spPr>
        <p:txBody>
          <a:bodyPr>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Font typeface="Wingdings 2"/>
              <a:buNone/>
            </a:pPr>
            <a:endParaRPr lang="fr-FR" sz="2400" dirty="0">
              <a:latin typeface="+mj-lt"/>
            </a:endParaRPr>
          </a:p>
        </p:txBody>
      </p:sp>
      <p:sp>
        <p:nvSpPr>
          <p:cNvPr id="13" name="ZoneTexte 12"/>
          <p:cNvSpPr txBox="1"/>
          <p:nvPr/>
        </p:nvSpPr>
        <p:spPr>
          <a:xfrm>
            <a:off x="601216" y="3672894"/>
            <a:ext cx="8003232" cy="297004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fr-FR" sz="1700" dirty="0">
                <a:latin typeface="+mj-lt"/>
              </a:rPr>
              <a:t>La société produit et distribue deux types de parfum : 1 pour hommes et 1 pour femmes. Trois centres d’analyse principaux ont été identifiés : l’approvisionnement, la production et la distribution. L’électricité (facture 10.000 €) a été imputée à 10 % pour l’</a:t>
            </a:r>
            <a:r>
              <a:rPr lang="fr-FR" sz="1700" dirty="0" err="1">
                <a:latin typeface="+mj-lt"/>
              </a:rPr>
              <a:t>appro</a:t>
            </a:r>
            <a:r>
              <a:rPr lang="fr-FR" sz="1700" dirty="0">
                <a:latin typeface="+mj-lt"/>
              </a:rPr>
              <a:t>, 85% pour la </a:t>
            </a:r>
            <a:r>
              <a:rPr lang="fr-FR" sz="1700" dirty="0" err="1">
                <a:latin typeface="+mj-lt"/>
              </a:rPr>
              <a:t>prod</a:t>
            </a:r>
            <a:r>
              <a:rPr lang="fr-FR" sz="1700" dirty="0">
                <a:latin typeface="+mj-lt"/>
              </a:rPr>
              <a:t>. et 5% pour la distribution. Les charges de personnel s’élèvent à 12.000 € pour l’</a:t>
            </a:r>
            <a:r>
              <a:rPr lang="fr-FR" sz="1700" dirty="0" err="1">
                <a:latin typeface="+mj-lt"/>
              </a:rPr>
              <a:t>appro</a:t>
            </a:r>
            <a:r>
              <a:rPr lang="fr-FR" sz="1700" dirty="0">
                <a:latin typeface="+mj-lt"/>
              </a:rPr>
              <a:t>, 85.000 pour la </a:t>
            </a:r>
            <a:r>
              <a:rPr lang="fr-FR" sz="1700" dirty="0" err="1">
                <a:latin typeface="+mj-lt"/>
              </a:rPr>
              <a:t>prod</a:t>
            </a:r>
            <a:r>
              <a:rPr lang="fr-FR" sz="1700" dirty="0">
                <a:latin typeface="+mj-lt"/>
              </a:rPr>
              <a:t>. et 15.000 pour la distribution. Les autres charges (comprenant les amortissements et les factures des prestataires de service) représentent une charge de 75.000 €. La clé de répartition est la même que pour l’électricité. L’entreprise fabrique et vend 10.000 unités pour hommes et 5.000 pour femmes, réparties en 150 lots (hommes) et 75 (femmes). Le nombre d’heures de main d’œuvre s’établit à 6.500 h.</a:t>
            </a:r>
          </a:p>
          <a:p>
            <a:pPr algn="just"/>
            <a:r>
              <a:rPr lang="fr-FR" sz="1700" b="1" dirty="0">
                <a:latin typeface="+mj-lt"/>
              </a:rPr>
              <a:t>Calculez le coût par UO des centres principaux</a:t>
            </a:r>
            <a:r>
              <a:rPr lang="fr-FR" sz="1700" dirty="0">
                <a:latin typeface="+mj-lt"/>
              </a:rPr>
              <a:t>. </a:t>
            </a:r>
          </a:p>
        </p:txBody>
      </p:sp>
    </p:spTree>
    <p:extLst>
      <p:ext uri="{BB962C8B-B14F-4D97-AF65-F5344CB8AC3E}">
        <p14:creationId xmlns:p14="http://schemas.microsoft.com/office/powerpoint/2010/main" val="2108144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au 6"/>
          <p:cNvGraphicFramePr>
            <a:graphicFrameLocks noGrp="1"/>
          </p:cNvGraphicFramePr>
          <p:nvPr>
            <p:extLst>
              <p:ext uri="{D42A27DB-BD31-4B8C-83A1-F6EECF244321}">
                <p14:modId xmlns:p14="http://schemas.microsoft.com/office/powerpoint/2010/main" val="644143023"/>
              </p:ext>
            </p:extLst>
          </p:nvPr>
        </p:nvGraphicFramePr>
        <p:xfrm>
          <a:off x="395536" y="1718920"/>
          <a:ext cx="8496944" cy="3881120"/>
        </p:xfrm>
        <a:graphic>
          <a:graphicData uri="http://schemas.openxmlformats.org/drawingml/2006/table">
            <a:tbl>
              <a:tblPr firstRow="1" bandRow="1">
                <a:tableStyleId>{5940675A-B579-460E-94D1-54222C63F5DA}</a:tableStyleId>
              </a:tblPr>
              <a:tblGrid>
                <a:gridCol w="2856732">
                  <a:extLst>
                    <a:ext uri="{9D8B030D-6E8A-4147-A177-3AD203B41FA5}">
                      <a16:colId xmlns:a16="http://schemas.microsoft.com/office/drawing/2014/main" val="20000"/>
                    </a:ext>
                  </a:extLst>
                </a:gridCol>
                <a:gridCol w="952244">
                  <a:extLst>
                    <a:ext uri="{9D8B030D-6E8A-4147-A177-3AD203B41FA5}">
                      <a16:colId xmlns:a16="http://schemas.microsoft.com/office/drawing/2014/main" val="20001"/>
                    </a:ext>
                  </a:extLst>
                </a:gridCol>
                <a:gridCol w="512747">
                  <a:extLst>
                    <a:ext uri="{9D8B030D-6E8A-4147-A177-3AD203B41FA5}">
                      <a16:colId xmlns:a16="http://schemas.microsoft.com/office/drawing/2014/main" val="20002"/>
                    </a:ext>
                  </a:extLst>
                </a:gridCol>
                <a:gridCol w="533674">
                  <a:extLst>
                    <a:ext uri="{9D8B030D-6E8A-4147-A177-3AD203B41FA5}">
                      <a16:colId xmlns:a16="http://schemas.microsoft.com/office/drawing/2014/main" val="20003"/>
                    </a:ext>
                  </a:extLst>
                </a:gridCol>
                <a:gridCol w="1213849">
                  <a:extLst>
                    <a:ext uri="{9D8B030D-6E8A-4147-A177-3AD203B41FA5}">
                      <a16:colId xmlns:a16="http://schemas.microsoft.com/office/drawing/2014/main" val="20004"/>
                    </a:ext>
                  </a:extLst>
                </a:gridCol>
                <a:gridCol w="1213849">
                  <a:extLst>
                    <a:ext uri="{9D8B030D-6E8A-4147-A177-3AD203B41FA5}">
                      <a16:colId xmlns:a16="http://schemas.microsoft.com/office/drawing/2014/main" val="20005"/>
                    </a:ext>
                  </a:extLst>
                </a:gridCol>
                <a:gridCol w="1213849">
                  <a:extLst>
                    <a:ext uri="{9D8B030D-6E8A-4147-A177-3AD203B41FA5}">
                      <a16:colId xmlns:a16="http://schemas.microsoft.com/office/drawing/2014/main" val="20006"/>
                    </a:ext>
                  </a:extLst>
                </a:gridCol>
              </a:tblGrid>
              <a:tr h="370840">
                <a:tc gridSpan="7">
                  <a:txBody>
                    <a:bodyPr/>
                    <a:lstStyle/>
                    <a:p>
                      <a:pPr algn="ctr"/>
                      <a:r>
                        <a:rPr lang="fr-FR" b="1" dirty="0">
                          <a:latin typeface="+mj-lt"/>
                        </a:rPr>
                        <a:t>Tableau de répartition des coûts</a:t>
                      </a:r>
                      <a:r>
                        <a:rPr lang="fr-FR" b="1" baseline="0" dirty="0">
                          <a:latin typeface="+mj-lt"/>
                        </a:rPr>
                        <a:t> indirects</a:t>
                      </a:r>
                      <a:endParaRPr lang="fr-FR" b="1" dirty="0">
                        <a:latin typeface="+mj-lt"/>
                      </a:endParaRPr>
                    </a:p>
                  </a:txBody>
                  <a:tcPr>
                    <a:solidFill>
                      <a:schemeClr val="bg1">
                        <a:lumMod val="85000"/>
                      </a:schemeClr>
                    </a:solidFill>
                  </a:tcPr>
                </a:tc>
                <a:tc hMerge="1">
                  <a:txBody>
                    <a:bodyPr/>
                    <a:lstStyle/>
                    <a:p>
                      <a:endParaRPr lang="fr-FR" dirty="0">
                        <a:latin typeface="+mj-lt"/>
                      </a:endParaRPr>
                    </a:p>
                  </a:txBody>
                  <a:tcPr>
                    <a:solidFill>
                      <a:schemeClr val="bg1">
                        <a:lumMod val="85000"/>
                      </a:schemeClr>
                    </a:solidFill>
                  </a:tcPr>
                </a:tc>
                <a:tc hMerge="1">
                  <a:txBody>
                    <a:bodyPr/>
                    <a:lstStyle/>
                    <a:p>
                      <a:pPr algn="ctr"/>
                      <a:endParaRPr lang="fr-FR" dirty="0">
                        <a:latin typeface="+mj-lt"/>
                      </a:endParaRPr>
                    </a:p>
                  </a:txBody>
                  <a:tcPr>
                    <a:solidFill>
                      <a:schemeClr val="bg1">
                        <a:lumMod val="8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0000"/>
                  </a:ext>
                </a:extLst>
              </a:tr>
              <a:tr h="370840">
                <a:tc>
                  <a:txBody>
                    <a:bodyPr/>
                    <a:lstStyle/>
                    <a:p>
                      <a:pPr algn="ctr"/>
                      <a:endParaRPr lang="fr-FR" dirty="0">
                        <a:latin typeface="+mj-lt"/>
                      </a:endParaRPr>
                    </a:p>
                  </a:txBody>
                  <a:tcPr>
                    <a:solidFill>
                      <a:schemeClr val="bg1">
                        <a:lumMod val="85000"/>
                      </a:schemeClr>
                    </a:solidFill>
                  </a:tcPr>
                </a:tc>
                <a:tc>
                  <a:txBody>
                    <a:bodyPr/>
                    <a:lstStyle/>
                    <a:p>
                      <a:endParaRPr lang="fr-FR" dirty="0">
                        <a:latin typeface="+mj-lt"/>
                      </a:endParaRPr>
                    </a:p>
                  </a:txBody>
                  <a:tcPr>
                    <a:solidFill>
                      <a:schemeClr val="bg1">
                        <a:lumMod val="85000"/>
                      </a:schemeClr>
                    </a:solidFill>
                  </a:tcPr>
                </a:tc>
                <a:tc gridSpan="5">
                  <a:txBody>
                    <a:bodyPr/>
                    <a:lstStyle/>
                    <a:p>
                      <a:pPr algn="ctr"/>
                      <a:r>
                        <a:rPr lang="fr-FR" dirty="0">
                          <a:latin typeface="+mj-lt"/>
                        </a:rPr>
                        <a:t>Centres d’analyse</a:t>
                      </a:r>
                    </a:p>
                  </a:txBody>
                  <a:tcP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1"/>
                  </a:ext>
                </a:extLst>
              </a:tr>
              <a:tr h="370840">
                <a:tc>
                  <a:txBody>
                    <a:bodyPr/>
                    <a:lstStyle/>
                    <a:p>
                      <a:pPr algn="ctr"/>
                      <a:endParaRPr lang="fr-FR" dirty="0">
                        <a:latin typeface="+mj-lt"/>
                      </a:endParaRPr>
                    </a:p>
                  </a:txBody>
                  <a:tcPr/>
                </a:tc>
                <a:tc>
                  <a:txBody>
                    <a:bodyPr/>
                    <a:lstStyle/>
                    <a:p>
                      <a:pPr algn="ctr"/>
                      <a:r>
                        <a:rPr lang="fr-FR" dirty="0">
                          <a:latin typeface="+mj-lt"/>
                        </a:rPr>
                        <a:t>Total</a:t>
                      </a:r>
                    </a:p>
                  </a:txBody>
                  <a:tcPr/>
                </a:tc>
                <a:tc>
                  <a:txBody>
                    <a:bodyPr/>
                    <a:lstStyle/>
                    <a:p>
                      <a:pPr algn="ctr"/>
                      <a:r>
                        <a:rPr lang="fr-FR" dirty="0">
                          <a:latin typeface="+mj-lt"/>
                        </a:rPr>
                        <a:t>…</a:t>
                      </a:r>
                    </a:p>
                  </a:txBody>
                  <a:tcPr/>
                </a:tc>
                <a:tc>
                  <a:txBody>
                    <a:bodyPr/>
                    <a:lstStyle/>
                    <a:p>
                      <a:pPr algn="ctr"/>
                      <a:r>
                        <a:rPr lang="fr-FR" dirty="0">
                          <a:latin typeface="+mj-lt"/>
                        </a:rPr>
                        <a:t>…</a:t>
                      </a:r>
                    </a:p>
                  </a:txBody>
                  <a:tcPr/>
                </a:tc>
                <a:tc>
                  <a:txBody>
                    <a:bodyPr/>
                    <a:lstStyle/>
                    <a:p>
                      <a:pPr algn="ctr"/>
                      <a:r>
                        <a:rPr lang="fr-FR" dirty="0" err="1">
                          <a:latin typeface="+mj-lt"/>
                        </a:rPr>
                        <a:t>Appro</a:t>
                      </a:r>
                      <a:r>
                        <a:rPr lang="fr-FR" dirty="0">
                          <a:latin typeface="+mj-lt"/>
                        </a:rPr>
                        <a:t>.</a:t>
                      </a:r>
                    </a:p>
                  </a:txBody>
                  <a:tcPr/>
                </a:tc>
                <a:tc>
                  <a:txBody>
                    <a:bodyPr/>
                    <a:lstStyle/>
                    <a:p>
                      <a:pPr algn="ctr"/>
                      <a:r>
                        <a:rPr lang="fr-FR" dirty="0" err="1">
                          <a:latin typeface="+mj-lt"/>
                        </a:rPr>
                        <a:t>Prod</a:t>
                      </a:r>
                      <a:r>
                        <a:rPr lang="fr-FR" dirty="0">
                          <a:latin typeface="+mj-lt"/>
                        </a:rPr>
                        <a:t>.</a:t>
                      </a:r>
                    </a:p>
                  </a:txBody>
                  <a:tcPr/>
                </a:tc>
                <a:tc>
                  <a:txBody>
                    <a:bodyPr/>
                    <a:lstStyle/>
                    <a:p>
                      <a:pPr algn="ctr"/>
                      <a:r>
                        <a:rPr lang="fr-FR" dirty="0" err="1">
                          <a:latin typeface="+mj-lt"/>
                        </a:rPr>
                        <a:t>Distrib</a:t>
                      </a:r>
                      <a:r>
                        <a:rPr lang="fr-FR" dirty="0">
                          <a:latin typeface="+mj-lt"/>
                        </a:rPr>
                        <a:t>.</a:t>
                      </a:r>
                    </a:p>
                  </a:txBody>
                  <a:tcPr/>
                </a:tc>
                <a:extLst>
                  <a:ext uri="{0D108BD9-81ED-4DB2-BD59-A6C34878D82A}">
                    <a16:rowId xmlns:a16="http://schemas.microsoft.com/office/drawing/2014/main" val="10002"/>
                  </a:ext>
                </a:extLst>
              </a:tr>
              <a:tr h="370840">
                <a:tc>
                  <a:txBody>
                    <a:bodyPr/>
                    <a:lstStyle/>
                    <a:p>
                      <a:r>
                        <a:rPr lang="fr-FR" dirty="0">
                          <a:latin typeface="+mj-lt"/>
                        </a:rPr>
                        <a:t>Electricité</a:t>
                      </a:r>
                    </a:p>
                    <a:p>
                      <a:r>
                        <a:rPr lang="fr-FR" dirty="0">
                          <a:latin typeface="+mj-lt"/>
                        </a:rPr>
                        <a:t>Main d’</a:t>
                      </a:r>
                      <a:r>
                        <a:rPr lang="fr-FR" dirty="0" err="1">
                          <a:latin typeface="+mj-lt"/>
                        </a:rPr>
                        <a:t>oeuvre</a:t>
                      </a:r>
                      <a:endParaRPr lang="fr-FR" dirty="0">
                        <a:latin typeface="+mj-lt"/>
                      </a:endParaRPr>
                    </a:p>
                    <a:p>
                      <a:r>
                        <a:rPr lang="fr-FR" dirty="0">
                          <a:latin typeface="+mj-lt"/>
                        </a:rPr>
                        <a:t>Autres</a:t>
                      </a:r>
                    </a:p>
                  </a:txBody>
                  <a:tcPr/>
                </a:tc>
                <a:tc>
                  <a:txBody>
                    <a:bodyPr/>
                    <a:lstStyle/>
                    <a:p>
                      <a:pPr algn="ctr"/>
                      <a:r>
                        <a:rPr lang="fr-FR" dirty="0">
                          <a:latin typeface="+mj-lt"/>
                        </a:rPr>
                        <a:t>10.000</a:t>
                      </a:r>
                    </a:p>
                    <a:p>
                      <a:pPr algn="ctr"/>
                      <a:r>
                        <a:rPr lang="fr-FR" dirty="0">
                          <a:latin typeface="+mj-lt"/>
                        </a:rPr>
                        <a:t>112.000</a:t>
                      </a:r>
                    </a:p>
                    <a:p>
                      <a:pPr algn="ctr"/>
                      <a:r>
                        <a:rPr lang="fr-FR" dirty="0">
                          <a:latin typeface="+mj-lt"/>
                        </a:rPr>
                        <a:t>75.000</a:t>
                      </a:r>
                    </a:p>
                  </a:txBody>
                  <a:tcPr/>
                </a:tc>
                <a:tc>
                  <a:txBody>
                    <a:bodyPr/>
                    <a:lstStyle/>
                    <a:p>
                      <a:endParaRPr lang="fr-FR" dirty="0">
                        <a:latin typeface="+mj-lt"/>
                      </a:endParaRPr>
                    </a:p>
                  </a:txBody>
                  <a:tcPr/>
                </a:tc>
                <a:tc>
                  <a:txBody>
                    <a:bodyPr/>
                    <a:lstStyle/>
                    <a:p>
                      <a:endParaRPr lang="fr-FR" dirty="0">
                        <a:latin typeface="+mj-lt"/>
                      </a:endParaRPr>
                    </a:p>
                  </a:txBody>
                  <a:tcPr/>
                </a:tc>
                <a:tc>
                  <a:txBody>
                    <a:bodyPr/>
                    <a:lstStyle/>
                    <a:p>
                      <a:pPr algn="ctr"/>
                      <a:r>
                        <a:rPr lang="fr-FR" dirty="0">
                          <a:latin typeface="+mj-lt"/>
                        </a:rPr>
                        <a:t>1.000</a:t>
                      </a:r>
                    </a:p>
                    <a:p>
                      <a:pPr algn="ctr"/>
                      <a:r>
                        <a:rPr lang="fr-FR" dirty="0">
                          <a:latin typeface="+mj-lt"/>
                        </a:rPr>
                        <a:t>12.000</a:t>
                      </a:r>
                    </a:p>
                    <a:p>
                      <a:pPr algn="ctr"/>
                      <a:r>
                        <a:rPr lang="fr-FR" dirty="0">
                          <a:latin typeface="+mj-lt"/>
                        </a:rPr>
                        <a:t>7.500</a:t>
                      </a:r>
                    </a:p>
                  </a:txBody>
                  <a:tcPr/>
                </a:tc>
                <a:tc>
                  <a:txBody>
                    <a:bodyPr/>
                    <a:lstStyle/>
                    <a:p>
                      <a:pPr algn="ctr"/>
                      <a:r>
                        <a:rPr lang="fr-FR" dirty="0">
                          <a:latin typeface="+mj-lt"/>
                        </a:rPr>
                        <a:t>8.500</a:t>
                      </a:r>
                    </a:p>
                    <a:p>
                      <a:pPr algn="ctr"/>
                      <a:r>
                        <a:rPr lang="fr-FR" dirty="0">
                          <a:latin typeface="+mj-lt"/>
                        </a:rPr>
                        <a:t>85.000</a:t>
                      </a:r>
                    </a:p>
                    <a:p>
                      <a:pPr algn="ctr"/>
                      <a:r>
                        <a:rPr lang="fr-FR" dirty="0">
                          <a:latin typeface="+mj-lt"/>
                        </a:rPr>
                        <a:t>63.750</a:t>
                      </a:r>
                    </a:p>
                  </a:txBody>
                  <a:tcPr/>
                </a:tc>
                <a:tc>
                  <a:txBody>
                    <a:bodyPr/>
                    <a:lstStyle/>
                    <a:p>
                      <a:pPr algn="ctr"/>
                      <a:endParaRPr lang="fr-FR" dirty="0">
                        <a:latin typeface="+mj-lt"/>
                      </a:endParaRPr>
                    </a:p>
                  </a:txBody>
                  <a:tcPr/>
                </a:tc>
                <a:extLst>
                  <a:ext uri="{0D108BD9-81ED-4DB2-BD59-A6C34878D82A}">
                    <a16:rowId xmlns:a16="http://schemas.microsoft.com/office/drawing/2014/main" val="10003"/>
                  </a:ext>
                </a:extLst>
              </a:tr>
              <a:tr h="370840">
                <a:tc>
                  <a:txBody>
                    <a:bodyPr/>
                    <a:lstStyle/>
                    <a:p>
                      <a:r>
                        <a:rPr lang="fr-FR" b="1" dirty="0">
                          <a:latin typeface="+mj-lt"/>
                        </a:rPr>
                        <a:t>Totaux répartition</a:t>
                      </a:r>
                      <a:r>
                        <a:rPr lang="fr-FR" b="1" baseline="0" dirty="0">
                          <a:latin typeface="+mj-lt"/>
                        </a:rPr>
                        <a:t> primaire</a:t>
                      </a:r>
                      <a:endParaRPr lang="fr-FR" b="1" dirty="0">
                        <a:latin typeface="+mj-lt"/>
                      </a:endParaRPr>
                    </a:p>
                  </a:txBody>
                  <a:tcPr/>
                </a:tc>
                <a:tc>
                  <a:txBody>
                    <a:bodyPr/>
                    <a:lstStyle/>
                    <a:p>
                      <a:pPr algn="ctr"/>
                      <a:r>
                        <a:rPr lang="fr-FR" dirty="0">
                          <a:latin typeface="+mj-lt"/>
                        </a:rPr>
                        <a:t>197.000</a:t>
                      </a:r>
                    </a:p>
                  </a:txBody>
                  <a:tcPr/>
                </a:tc>
                <a:tc>
                  <a:txBody>
                    <a:bodyPr/>
                    <a:lstStyle/>
                    <a:p>
                      <a:endParaRPr lang="fr-FR" dirty="0">
                        <a:latin typeface="+mj-lt"/>
                      </a:endParaRPr>
                    </a:p>
                  </a:txBody>
                  <a:tcPr/>
                </a:tc>
                <a:tc>
                  <a:txBody>
                    <a:bodyPr/>
                    <a:lstStyle/>
                    <a:p>
                      <a:endParaRPr lang="fr-FR" dirty="0">
                        <a:latin typeface="+mj-lt"/>
                      </a:endParaRPr>
                    </a:p>
                  </a:txBody>
                  <a:tcPr/>
                </a:tc>
                <a:tc>
                  <a:txBody>
                    <a:bodyPr/>
                    <a:lstStyle/>
                    <a:p>
                      <a:pPr algn="ctr"/>
                      <a:r>
                        <a:rPr lang="fr-FR" dirty="0">
                          <a:latin typeface="+mj-lt"/>
                        </a:rPr>
                        <a:t>20.500</a:t>
                      </a:r>
                    </a:p>
                  </a:txBody>
                  <a:tcPr/>
                </a:tc>
                <a:tc>
                  <a:txBody>
                    <a:bodyPr/>
                    <a:lstStyle/>
                    <a:p>
                      <a:pPr algn="ctr"/>
                      <a:r>
                        <a:rPr lang="fr-FR" dirty="0">
                          <a:latin typeface="+mj-lt"/>
                        </a:rPr>
                        <a:t>157.250</a:t>
                      </a:r>
                    </a:p>
                  </a:txBody>
                  <a:tcPr/>
                </a:tc>
                <a:tc>
                  <a:txBody>
                    <a:bodyPr/>
                    <a:lstStyle/>
                    <a:p>
                      <a:pPr algn="ctr"/>
                      <a:endParaRPr lang="fr-FR" dirty="0">
                        <a:latin typeface="+mj-lt"/>
                      </a:endParaRPr>
                    </a:p>
                  </a:txBody>
                  <a:tcPr/>
                </a:tc>
                <a:extLst>
                  <a:ext uri="{0D108BD9-81ED-4DB2-BD59-A6C34878D82A}">
                    <a16:rowId xmlns:a16="http://schemas.microsoft.com/office/drawing/2014/main" val="10004"/>
                  </a:ext>
                </a:extLst>
              </a:tr>
              <a:tr h="370840">
                <a:tc>
                  <a:txBody>
                    <a:bodyPr/>
                    <a:lstStyle/>
                    <a:p>
                      <a:pPr algn="ctr"/>
                      <a:r>
                        <a:rPr lang="fr-FR" dirty="0">
                          <a:latin typeface="+mj-lt"/>
                        </a:rPr>
                        <a:t>…</a:t>
                      </a:r>
                    </a:p>
                  </a:txBody>
                  <a:tcPr/>
                </a:tc>
                <a:tc>
                  <a:txBody>
                    <a:bodyPr/>
                    <a:lstStyle/>
                    <a:p>
                      <a:pPr algn="ctr"/>
                      <a:r>
                        <a:rPr lang="fr-FR" dirty="0">
                          <a:latin typeface="+mj-lt"/>
                        </a:rPr>
                        <a:t>…</a:t>
                      </a:r>
                    </a:p>
                  </a:txBody>
                  <a:tcPr/>
                </a:tc>
                <a:tc>
                  <a:txBody>
                    <a:bodyPr/>
                    <a:lstStyle/>
                    <a:p>
                      <a:pPr algn="ctr"/>
                      <a:r>
                        <a:rPr lang="fr-FR" dirty="0">
                          <a:latin typeface="+mj-lt"/>
                        </a:rPr>
                        <a:t>…</a:t>
                      </a:r>
                    </a:p>
                  </a:txBody>
                  <a:tcPr/>
                </a:tc>
                <a:tc>
                  <a:txBody>
                    <a:bodyPr/>
                    <a:lstStyle/>
                    <a:p>
                      <a:pPr algn="ctr"/>
                      <a:r>
                        <a:rPr lang="fr-FR" dirty="0">
                          <a:latin typeface="+mj-lt"/>
                        </a:rPr>
                        <a:t>…</a:t>
                      </a:r>
                    </a:p>
                  </a:txBody>
                  <a:tcPr/>
                </a:tc>
                <a:tc>
                  <a:txBody>
                    <a:bodyPr/>
                    <a:lstStyle/>
                    <a:p>
                      <a:pPr algn="ctr"/>
                      <a:r>
                        <a:rPr lang="fr-FR" dirty="0">
                          <a:latin typeface="+mj-lt"/>
                        </a:rPr>
                        <a:t>…</a:t>
                      </a:r>
                    </a:p>
                  </a:txBody>
                  <a:tcPr/>
                </a:tc>
                <a:tc>
                  <a:txBody>
                    <a:bodyPr/>
                    <a:lstStyle/>
                    <a:p>
                      <a:pPr algn="ctr"/>
                      <a:r>
                        <a:rPr lang="fr-FR" dirty="0">
                          <a:latin typeface="+mj-lt"/>
                        </a:rPr>
                        <a:t>…</a:t>
                      </a:r>
                    </a:p>
                  </a:txBody>
                  <a:tcPr/>
                </a:tc>
                <a:tc>
                  <a:txBody>
                    <a:bodyPr/>
                    <a:lstStyle/>
                    <a:p>
                      <a:pPr algn="ctr"/>
                      <a:r>
                        <a:rPr lang="fr-FR" dirty="0">
                          <a:latin typeface="+mj-lt"/>
                        </a:rPr>
                        <a:t>…</a:t>
                      </a:r>
                    </a:p>
                  </a:txBody>
                  <a:tcPr/>
                </a:tc>
                <a:extLst>
                  <a:ext uri="{0D108BD9-81ED-4DB2-BD59-A6C34878D82A}">
                    <a16:rowId xmlns:a16="http://schemas.microsoft.com/office/drawing/2014/main" val="10005"/>
                  </a:ext>
                </a:extLst>
              </a:tr>
              <a:tr h="370840">
                <a:tc>
                  <a:txBody>
                    <a:bodyPr/>
                    <a:lstStyle/>
                    <a:p>
                      <a:r>
                        <a:rPr lang="fr-FR" dirty="0">
                          <a:latin typeface="+mj-lt"/>
                        </a:rPr>
                        <a:t>Unité d’œuvre</a:t>
                      </a:r>
                    </a:p>
                  </a:txBody>
                  <a:tcPr/>
                </a:tc>
                <a:tc>
                  <a:txBody>
                    <a:bodyPr/>
                    <a:lstStyle/>
                    <a:p>
                      <a:endParaRPr lang="fr-FR" sz="1600" dirty="0">
                        <a:latin typeface="+mj-lt"/>
                      </a:endParaRPr>
                    </a:p>
                  </a:txBody>
                  <a:tcPr/>
                </a:tc>
                <a:tc>
                  <a:txBody>
                    <a:bodyPr/>
                    <a:lstStyle/>
                    <a:p>
                      <a:endParaRPr lang="fr-FR" sz="1600" dirty="0">
                        <a:latin typeface="+mj-lt"/>
                      </a:endParaRPr>
                    </a:p>
                  </a:txBody>
                  <a:tcPr/>
                </a:tc>
                <a:tc>
                  <a:txBody>
                    <a:bodyPr/>
                    <a:lstStyle/>
                    <a:p>
                      <a:endParaRPr lang="fr-FR" sz="1600" dirty="0">
                        <a:latin typeface="+mj-lt"/>
                      </a:endParaRPr>
                    </a:p>
                  </a:txBody>
                  <a:tcPr/>
                </a:tc>
                <a:tc>
                  <a:txBody>
                    <a:bodyPr/>
                    <a:lstStyle/>
                    <a:p>
                      <a:pPr algn="ctr"/>
                      <a:r>
                        <a:rPr lang="fr-FR" sz="1600" dirty="0">
                          <a:latin typeface="+mj-lt"/>
                        </a:rPr>
                        <a:t>Lots</a:t>
                      </a:r>
                    </a:p>
                  </a:txBody>
                  <a:tcPr/>
                </a:tc>
                <a:tc>
                  <a:txBody>
                    <a:bodyPr/>
                    <a:lstStyle/>
                    <a:p>
                      <a:pPr algn="ctr"/>
                      <a:r>
                        <a:rPr lang="fr-FR" sz="1600" baseline="0" dirty="0">
                          <a:latin typeface="+mj-lt"/>
                        </a:rPr>
                        <a:t>h. de MO</a:t>
                      </a:r>
                      <a:endParaRPr lang="fr-FR" sz="1600" dirty="0">
                        <a:latin typeface="+mj-lt"/>
                      </a:endParaRPr>
                    </a:p>
                  </a:txBody>
                  <a:tcPr/>
                </a:tc>
                <a:tc>
                  <a:txBody>
                    <a:bodyPr/>
                    <a:lstStyle/>
                    <a:p>
                      <a:pPr algn="ctr"/>
                      <a:r>
                        <a:rPr lang="fr-FR" sz="1600" dirty="0">
                          <a:latin typeface="+mj-lt"/>
                        </a:rPr>
                        <a:t>Nb. produits</a:t>
                      </a:r>
                    </a:p>
                  </a:txBody>
                  <a:tcPr/>
                </a:tc>
                <a:extLst>
                  <a:ext uri="{0D108BD9-81ED-4DB2-BD59-A6C34878D82A}">
                    <a16:rowId xmlns:a16="http://schemas.microsoft.com/office/drawing/2014/main" val="10006"/>
                  </a:ext>
                </a:extLst>
              </a:tr>
              <a:tr h="370840">
                <a:tc>
                  <a:txBody>
                    <a:bodyPr/>
                    <a:lstStyle/>
                    <a:p>
                      <a:r>
                        <a:rPr lang="fr-FR" dirty="0">
                          <a:latin typeface="+mj-lt"/>
                        </a:rPr>
                        <a:t>Nombre d’unités d’œuvre</a:t>
                      </a:r>
                    </a:p>
                  </a:txBody>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pPr algn="ctr"/>
                      <a:r>
                        <a:rPr lang="fr-FR" dirty="0">
                          <a:latin typeface="+mj-lt"/>
                        </a:rPr>
                        <a:t>225</a:t>
                      </a:r>
                    </a:p>
                  </a:txBody>
                  <a:tcPr/>
                </a:tc>
                <a:tc>
                  <a:txBody>
                    <a:bodyPr/>
                    <a:lstStyle/>
                    <a:p>
                      <a:pPr algn="ctr"/>
                      <a:r>
                        <a:rPr lang="fr-FR" dirty="0">
                          <a:latin typeface="+mj-lt"/>
                        </a:rPr>
                        <a:t>6.500</a:t>
                      </a:r>
                    </a:p>
                  </a:txBody>
                  <a:tcPr/>
                </a:tc>
                <a:tc>
                  <a:txBody>
                    <a:bodyPr/>
                    <a:lstStyle/>
                    <a:p>
                      <a:pPr algn="ctr"/>
                      <a:endParaRPr lang="fr-FR" dirty="0">
                        <a:latin typeface="+mj-lt"/>
                      </a:endParaRPr>
                    </a:p>
                  </a:txBody>
                  <a:tcPr/>
                </a:tc>
                <a:extLst>
                  <a:ext uri="{0D108BD9-81ED-4DB2-BD59-A6C34878D82A}">
                    <a16:rowId xmlns:a16="http://schemas.microsoft.com/office/drawing/2014/main" val="10007"/>
                  </a:ext>
                </a:extLst>
              </a:tr>
              <a:tr h="370840">
                <a:tc>
                  <a:txBody>
                    <a:bodyPr/>
                    <a:lstStyle/>
                    <a:p>
                      <a:r>
                        <a:rPr lang="fr-FR" b="1" dirty="0">
                          <a:latin typeface="+mj-lt"/>
                        </a:rPr>
                        <a:t>Coût par unité d’œuvre</a:t>
                      </a:r>
                    </a:p>
                  </a:txBody>
                  <a:tcPr/>
                </a:tc>
                <a:tc>
                  <a:txBody>
                    <a:bodyPr/>
                    <a:lstStyle/>
                    <a:p>
                      <a:endParaRPr lang="fr-FR" dirty="0">
                        <a:latin typeface="+mj-lt"/>
                      </a:endParaRPr>
                    </a:p>
                  </a:txBody>
                  <a:tcPr/>
                </a:tc>
                <a:tc>
                  <a:txBody>
                    <a:bodyPr/>
                    <a:lstStyle/>
                    <a:p>
                      <a:endParaRPr lang="fr-FR" dirty="0">
                        <a:latin typeface="+mj-lt"/>
                      </a:endParaRPr>
                    </a:p>
                  </a:txBody>
                  <a:tcPr/>
                </a:tc>
                <a:tc>
                  <a:txBody>
                    <a:bodyPr/>
                    <a:lstStyle/>
                    <a:p>
                      <a:endParaRPr lang="fr-FR" dirty="0">
                        <a:latin typeface="+mj-lt"/>
                      </a:endParaRPr>
                    </a:p>
                  </a:txBody>
                  <a:tcPr/>
                </a:tc>
                <a:tc>
                  <a:txBody>
                    <a:bodyPr/>
                    <a:lstStyle/>
                    <a:p>
                      <a:pPr algn="ctr"/>
                      <a:r>
                        <a:rPr lang="fr-FR" dirty="0">
                          <a:latin typeface="+mj-lt"/>
                        </a:rPr>
                        <a:t>91,111</a:t>
                      </a:r>
                    </a:p>
                  </a:txBody>
                  <a:tcPr/>
                </a:tc>
                <a:tc>
                  <a:txBody>
                    <a:bodyPr/>
                    <a:lstStyle/>
                    <a:p>
                      <a:pPr algn="ctr"/>
                      <a:r>
                        <a:rPr lang="fr-FR" dirty="0">
                          <a:latin typeface="+mj-lt"/>
                        </a:rPr>
                        <a:t>24,19</a:t>
                      </a:r>
                    </a:p>
                  </a:txBody>
                  <a:tcPr/>
                </a:tc>
                <a:tc>
                  <a:txBody>
                    <a:bodyPr/>
                    <a:lstStyle/>
                    <a:p>
                      <a:pPr algn="ctr"/>
                      <a:endParaRPr lang="fr-FR" dirty="0">
                        <a:latin typeface="+mj-lt"/>
                      </a:endParaRPr>
                    </a:p>
                  </a:txBody>
                  <a:tcPr/>
                </a:tc>
                <a:extLst>
                  <a:ext uri="{0D108BD9-81ED-4DB2-BD59-A6C34878D82A}">
                    <a16:rowId xmlns:a16="http://schemas.microsoft.com/office/drawing/2014/main" val="10008"/>
                  </a:ext>
                </a:extLst>
              </a:tr>
            </a:tbl>
          </a:graphicData>
        </a:graphic>
      </p:graphicFrame>
      <p:sp>
        <p:nvSpPr>
          <p:cNvPr id="13" name="Titre 1"/>
          <p:cNvSpPr txBox="1">
            <a:spLocks/>
          </p:cNvSpPr>
          <p:nvPr/>
        </p:nvSpPr>
        <p:spPr>
          <a:xfrm>
            <a:off x="457200" y="188640"/>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II. Le traitement des coûts indirects</a:t>
            </a:r>
          </a:p>
          <a:p>
            <a:pPr algn="ctr"/>
            <a:r>
              <a:rPr lang="fr-FR" sz="3900" b="1" dirty="0">
                <a:solidFill>
                  <a:srgbClr val="0070C0"/>
                </a:solidFill>
              </a:rPr>
              <a:t>b) Centres principaux</a:t>
            </a:r>
          </a:p>
        </p:txBody>
      </p:sp>
      <p:sp>
        <p:nvSpPr>
          <p:cNvPr id="2" name="ZoneTexte 1"/>
          <p:cNvSpPr txBox="1"/>
          <p:nvPr/>
        </p:nvSpPr>
        <p:spPr>
          <a:xfrm>
            <a:off x="395536" y="5661248"/>
            <a:ext cx="8496944" cy="923330"/>
          </a:xfrm>
          <a:prstGeom prst="rect">
            <a:avLst/>
          </a:prstGeom>
          <a:noFill/>
        </p:spPr>
        <p:txBody>
          <a:bodyPr wrap="square" rtlCol="0">
            <a:spAutoFit/>
          </a:bodyPr>
          <a:lstStyle/>
          <a:p>
            <a:r>
              <a:rPr lang="fr-FR" dirty="0">
                <a:latin typeface="+mj-lt"/>
              </a:rPr>
              <a:t>Interprétez le coût par unité d’œuvre : </a:t>
            </a:r>
          </a:p>
          <a:p>
            <a:endParaRPr lang="fr-FR" dirty="0">
              <a:latin typeface="+mj-lt"/>
            </a:endParaRPr>
          </a:p>
          <a:p>
            <a:r>
              <a:rPr lang="fr-FR" dirty="0">
                <a:latin typeface="+mj-lt"/>
              </a:rPr>
              <a:t>Hypothèse sous jacente de répartition : </a:t>
            </a:r>
          </a:p>
        </p:txBody>
      </p:sp>
    </p:spTree>
    <p:extLst>
      <p:ext uri="{BB962C8B-B14F-4D97-AF65-F5344CB8AC3E}">
        <p14:creationId xmlns:p14="http://schemas.microsoft.com/office/powerpoint/2010/main" val="1213151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601216" y="1556792"/>
            <a:ext cx="8229600" cy="2520280"/>
          </a:xfrm>
          <a:prstGeom prst="rect">
            <a:avLst/>
          </a:prstGeom>
        </p:spPr>
        <p:txBody>
          <a:bodyPr>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just">
              <a:buFont typeface="Wingdings 2"/>
              <a:buNone/>
            </a:pPr>
            <a:r>
              <a:rPr lang="fr-FR" sz="2400" b="1" i="1" dirty="0">
                <a:latin typeface="+mj-lt"/>
              </a:rPr>
              <a:t>	Type de cen</a:t>
            </a:r>
            <a:r>
              <a:rPr lang="fr-FR" sz="2200" b="1" i="1" dirty="0">
                <a:latin typeface="+mj-lt"/>
              </a:rPr>
              <a:t>tre </a:t>
            </a:r>
            <a:r>
              <a:rPr lang="fr-FR" sz="2200" dirty="0">
                <a:latin typeface="+mj-lt"/>
              </a:rPr>
              <a:t>: Maintenance, gestion personnel, gestion matériel, 	informatique.</a:t>
            </a:r>
          </a:p>
          <a:p>
            <a:pPr marL="0" indent="0" algn="just">
              <a:buFont typeface="Wingdings 2"/>
              <a:buNone/>
            </a:pPr>
            <a:r>
              <a:rPr lang="fr-FR" sz="2400" b="1" i="1" dirty="0">
                <a:latin typeface="+mj-lt"/>
              </a:rPr>
              <a:t>	Méthodologie</a:t>
            </a:r>
            <a:r>
              <a:rPr lang="fr-FR" sz="2400" dirty="0">
                <a:latin typeface="+mj-lt"/>
              </a:rPr>
              <a:t> :</a:t>
            </a:r>
          </a:p>
          <a:p>
            <a:pPr marL="0" indent="0" algn="just">
              <a:buFont typeface="Wingdings 2"/>
              <a:buNone/>
            </a:pPr>
            <a:r>
              <a:rPr lang="fr-FR" sz="1900" dirty="0">
                <a:latin typeface="+mj-lt"/>
              </a:rPr>
              <a:t>1) </a:t>
            </a:r>
            <a:r>
              <a:rPr lang="fr-FR" sz="1900" u="sng" dirty="0">
                <a:latin typeface="+mj-lt"/>
              </a:rPr>
              <a:t>Répartition primaire </a:t>
            </a:r>
            <a:r>
              <a:rPr lang="fr-FR" sz="1900" dirty="0">
                <a:latin typeface="+mj-lt"/>
              </a:rPr>
              <a:t>: Affectation des coûts imputables aux centres auxiliaires</a:t>
            </a:r>
          </a:p>
          <a:p>
            <a:pPr marL="0" indent="0" algn="just">
              <a:buNone/>
            </a:pPr>
            <a:r>
              <a:rPr lang="fr-FR" sz="1900" dirty="0">
                <a:latin typeface="+mj-lt"/>
              </a:rPr>
              <a:t>2) </a:t>
            </a:r>
            <a:r>
              <a:rPr lang="fr-FR" sz="1900" u="sng" dirty="0">
                <a:latin typeface="+mj-lt"/>
              </a:rPr>
              <a:t>Répartition secondaire </a:t>
            </a:r>
            <a:r>
              <a:rPr lang="fr-FR" sz="1900" dirty="0">
                <a:latin typeface="+mj-lt"/>
              </a:rPr>
              <a:t>(</a:t>
            </a:r>
            <a:r>
              <a:rPr lang="fr-FR" sz="1900" dirty="0" err="1">
                <a:latin typeface="+mj-lt"/>
              </a:rPr>
              <a:t>déf</a:t>
            </a:r>
            <a:r>
              <a:rPr lang="fr-FR" sz="1900" dirty="0">
                <a:latin typeface="+mj-lt"/>
              </a:rPr>
              <a:t>) : Affectation des coûts des centres auxiliaires vers les centre principaux. Il y a alors deux situations</a:t>
            </a:r>
          </a:p>
        </p:txBody>
      </p:sp>
      <p:sp>
        <p:nvSpPr>
          <p:cNvPr id="39" name="ZoneTexte 38"/>
          <p:cNvSpPr txBox="1"/>
          <p:nvPr/>
        </p:nvSpPr>
        <p:spPr>
          <a:xfrm>
            <a:off x="1619672" y="4293096"/>
            <a:ext cx="1296144" cy="338554"/>
          </a:xfrm>
          <a:prstGeom prst="rect">
            <a:avLst/>
          </a:prstGeom>
          <a:ln w="9525"/>
        </p:spPr>
        <p:style>
          <a:lnRef idx="2">
            <a:schemeClr val="dk1"/>
          </a:lnRef>
          <a:fillRef idx="1">
            <a:schemeClr val="lt1"/>
          </a:fillRef>
          <a:effectRef idx="0">
            <a:schemeClr val="dk1"/>
          </a:effectRef>
          <a:fontRef idx="minor">
            <a:schemeClr val="dk1"/>
          </a:fontRef>
        </p:style>
        <p:txBody>
          <a:bodyPr wrap="square" rtlCol="0">
            <a:spAutoFit/>
          </a:bodyPr>
          <a:lstStyle/>
          <a:p>
            <a:r>
              <a:rPr lang="fr-FR" sz="1600" dirty="0">
                <a:latin typeface="+mj-lt"/>
              </a:rPr>
              <a:t>Maintenance</a:t>
            </a:r>
          </a:p>
        </p:txBody>
      </p:sp>
      <p:cxnSp>
        <p:nvCxnSpPr>
          <p:cNvPr id="41" name="Connecteur droit avec flèche 40"/>
          <p:cNvCxnSpPr>
            <a:stCxn id="39" idx="2"/>
            <a:endCxn id="52" idx="0"/>
          </p:cNvCxnSpPr>
          <p:nvPr/>
        </p:nvCxnSpPr>
        <p:spPr>
          <a:xfrm flipH="1">
            <a:off x="2253036" y="4631650"/>
            <a:ext cx="14708" cy="4535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Connecteur droit avec flèche 41"/>
          <p:cNvCxnSpPr>
            <a:stCxn id="39" idx="2"/>
            <a:endCxn id="56" idx="0"/>
          </p:cNvCxnSpPr>
          <p:nvPr/>
        </p:nvCxnSpPr>
        <p:spPr>
          <a:xfrm>
            <a:off x="2267744" y="4631650"/>
            <a:ext cx="1110952" cy="4535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Connecteur droit avec flèche 44"/>
          <p:cNvCxnSpPr>
            <a:stCxn id="39" idx="2"/>
            <a:endCxn id="51" idx="0"/>
          </p:cNvCxnSpPr>
          <p:nvPr/>
        </p:nvCxnSpPr>
        <p:spPr>
          <a:xfrm flipH="1">
            <a:off x="1208529" y="4631650"/>
            <a:ext cx="1059215" cy="4535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1" name="ZoneTexte 50"/>
          <p:cNvSpPr txBox="1"/>
          <p:nvPr/>
        </p:nvSpPr>
        <p:spPr>
          <a:xfrm>
            <a:off x="807313" y="5085184"/>
            <a:ext cx="802432" cy="338554"/>
          </a:xfrm>
          <a:prstGeom prst="rect">
            <a:avLst/>
          </a:prstGeom>
          <a:noFill/>
          <a:ln w="9525">
            <a:solidFill>
              <a:schemeClr val="tx1"/>
            </a:solidFill>
          </a:ln>
        </p:spPr>
        <p:txBody>
          <a:bodyPr wrap="square" rtlCol="0">
            <a:spAutoFit/>
          </a:bodyPr>
          <a:lstStyle/>
          <a:p>
            <a:pPr algn="ctr"/>
            <a:r>
              <a:rPr lang="fr-FR" sz="1600" dirty="0" err="1">
                <a:latin typeface="+mj-lt"/>
              </a:rPr>
              <a:t>Appro</a:t>
            </a:r>
            <a:r>
              <a:rPr lang="fr-FR" sz="1600" dirty="0">
                <a:latin typeface="+mj-lt"/>
              </a:rPr>
              <a:t>.</a:t>
            </a:r>
          </a:p>
        </p:txBody>
      </p:sp>
      <p:sp>
        <p:nvSpPr>
          <p:cNvPr id="52" name="ZoneTexte 51"/>
          <p:cNvSpPr txBox="1"/>
          <p:nvPr/>
        </p:nvSpPr>
        <p:spPr>
          <a:xfrm>
            <a:off x="1851820" y="5085184"/>
            <a:ext cx="802432" cy="338554"/>
          </a:xfrm>
          <a:prstGeom prst="rect">
            <a:avLst/>
          </a:prstGeom>
          <a:noFill/>
          <a:ln w="12700">
            <a:solidFill>
              <a:schemeClr val="tx1"/>
            </a:solidFill>
          </a:ln>
        </p:spPr>
        <p:txBody>
          <a:bodyPr wrap="square" rtlCol="0">
            <a:spAutoFit/>
          </a:bodyPr>
          <a:lstStyle/>
          <a:p>
            <a:pPr algn="ctr"/>
            <a:r>
              <a:rPr lang="fr-FR" sz="1600" dirty="0" err="1">
                <a:latin typeface="+mj-lt"/>
              </a:rPr>
              <a:t>Prod</a:t>
            </a:r>
            <a:r>
              <a:rPr lang="fr-FR" sz="1600" dirty="0">
                <a:latin typeface="+mj-lt"/>
              </a:rPr>
              <a:t>.</a:t>
            </a:r>
          </a:p>
        </p:txBody>
      </p:sp>
      <p:sp>
        <p:nvSpPr>
          <p:cNvPr id="56" name="ZoneTexte 55"/>
          <p:cNvSpPr txBox="1"/>
          <p:nvPr/>
        </p:nvSpPr>
        <p:spPr>
          <a:xfrm>
            <a:off x="2977480" y="5085184"/>
            <a:ext cx="802432" cy="338554"/>
          </a:xfrm>
          <a:prstGeom prst="rect">
            <a:avLst/>
          </a:prstGeom>
          <a:noFill/>
          <a:ln w="12700">
            <a:solidFill>
              <a:schemeClr val="tx1"/>
            </a:solidFill>
          </a:ln>
        </p:spPr>
        <p:txBody>
          <a:bodyPr wrap="square" rtlCol="0">
            <a:spAutoFit/>
          </a:bodyPr>
          <a:lstStyle/>
          <a:p>
            <a:pPr algn="ctr"/>
            <a:r>
              <a:rPr lang="fr-FR" sz="1600" dirty="0" err="1">
                <a:latin typeface="+mj-lt"/>
              </a:rPr>
              <a:t>Distri</a:t>
            </a:r>
            <a:r>
              <a:rPr lang="fr-FR" sz="1600" dirty="0">
                <a:latin typeface="+mj-lt"/>
              </a:rPr>
              <a:t>.</a:t>
            </a:r>
          </a:p>
        </p:txBody>
      </p:sp>
      <p:sp>
        <p:nvSpPr>
          <p:cNvPr id="57" name="ZoneTexte 56"/>
          <p:cNvSpPr txBox="1"/>
          <p:nvPr/>
        </p:nvSpPr>
        <p:spPr>
          <a:xfrm>
            <a:off x="465811" y="5936836"/>
            <a:ext cx="3603865" cy="861774"/>
          </a:xfrm>
          <a:prstGeom prst="rect">
            <a:avLst/>
          </a:prstGeom>
          <a:noFill/>
          <a:ln>
            <a:solidFill>
              <a:schemeClr val="tx1"/>
            </a:solidFill>
            <a:prstDash val="dash"/>
          </a:ln>
        </p:spPr>
        <p:txBody>
          <a:bodyPr wrap="square" rtlCol="0">
            <a:spAutoFit/>
          </a:bodyPr>
          <a:lstStyle/>
          <a:p>
            <a:pPr algn="ctr"/>
            <a:r>
              <a:rPr lang="fr-FR" b="1" i="1" dirty="0">
                <a:latin typeface="+mj-lt"/>
              </a:rPr>
              <a:t>Prestations en escalier</a:t>
            </a:r>
            <a:endParaRPr lang="fr-FR" sz="1600" b="1" dirty="0">
              <a:latin typeface="+mj-lt"/>
            </a:endParaRPr>
          </a:p>
          <a:p>
            <a:pPr algn="ctr"/>
            <a:r>
              <a:rPr lang="fr-FR" sz="1600" dirty="0">
                <a:latin typeface="+mj-lt"/>
              </a:rPr>
              <a:t>(Centre(s) </a:t>
            </a:r>
            <a:r>
              <a:rPr lang="fr-FR" sz="1600" dirty="0" err="1">
                <a:latin typeface="+mj-lt"/>
              </a:rPr>
              <a:t>auxilaire</a:t>
            </a:r>
            <a:r>
              <a:rPr lang="fr-FR" sz="1600" dirty="0">
                <a:latin typeface="+mj-lt"/>
              </a:rPr>
              <a:t>(s) aident les autres centres)</a:t>
            </a:r>
          </a:p>
        </p:txBody>
      </p:sp>
      <p:sp>
        <p:nvSpPr>
          <p:cNvPr id="58" name="ZoneTexte 57"/>
          <p:cNvSpPr txBox="1"/>
          <p:nvPr/>
        </p:nvSpPr>
        <p:spPr>
          <a:xfrm>
            <a:off x="1475656" y="4690011"/>
            <a:ext cx="576064" cy="323165"/>
          </a:xfrm>
          <a:prstGeom prst="rect">
            <a:avLst/>
          </a:prstGeom>
          <a:noFill/>
        </p:spPr>
        <p:txBody>
          <a:bodyPr wrap="square" rtlCol="0">
            <a:spAutoFit/>
          </a:bodyPr>
          <a:lstStyle/>
          <a:p>
            <a:r>
              <a:rPr lang="fr-FR" sz="1500" dirty="0">
                <a:latin typeface="+mj-lt"/>
              </a:rPr>
              <a:t>5 %</a:t>
            </a:r>
          </a:p>
        </p:txBody>
      </p:sp>
      <p:sp>
        <p:nvSpPr>
          <p:cNvPr id="59" name="ZoneTexte 58"/>
          <p:cNvSpPr txBox="1"/>
          <p:nvPr/>
        </p:nvSpPr>
        <p:spPr>
          <a:xfrm>
            <a:off x="2699792" y="4690011"/>
            <a:ext cx="576064" cy="323165"/>
          </a:xfrm>
          <a:prstGeom prst="rect">
            <a:avLst/>
          </a:prstGeom>
          <a:noFill/>
        </p:spPr>
        <p:txBody>
          <a:bodyPr wrap="square" rtlCol="0">
            <a:spAutoFit/>
          </a:bodyPr>
          <a:lstStyle/>
          <a:p>
            <a:r>
              <a:rPr lang="fr-FR" sz="1500" dirty="0">
                <a:latin typeface="+mj-lt"/>
              </a:rPr>
              <a:t>5 %</a:t>
            </a:r>
          </a:p>
        </p:txBody>
      </p:sp>
      <p:sp>
        <p:nvSpPr>
          <p:cNvPr id="60" name="ZoneTexte 59"/>
          <p:cNvSpPr txBox="1"/>
          <p:nvPr/>
        </p:nvSpPr>
        <p:spPr>
          <a:xfrm>
            <a:off x="1979712" y="4762019"/>
            <a:ext cx="576064" cy="323165"/>
          </a:xfrm>
          <a:prstGeom prst="rect">
            <a:avLst/>
          </a:prstGeom>
          <a:noFill/>
        </p:spPr>
        <p:txBody>
          <a:bodyPr wrap="square" rtlCol="0">
            <a:spAutoFit/>
          </a:bodyPr>
          <a:lstStyle/>
          <a:p>
            <a:r>
              <a:rPr lang="fr-FR" sz="1500" dirty="0">
                <a:latin typeface="+mj-lt"/>
              </a:rPr>
              <a:t>90 %</a:t>
            </a:r>
          </a:p>
        </p:txBody>
      </p:sp>
      <p:sp>
        <p:nvSpPr>
          <p:cNvPr id="40" name="Espace réservé du numéro de diapositive 2"/>
          <p:cNvSpPr txBox="1">
            <a:spLocks/>
          </p:cNvSpPr>
          <p:nvPr/>
        </p:nvSpPr>
        <p:spPr>
          <a:xfrm>
            <a:off x="7924800" y="9040539"/>
            <a:ext cx="762000" cy="365125"/>
          </a:xfrm>
          <a:prstGeom prst="rect">
            <a:avLst/>
          </a:prstGeom>
        </p:spPr>
        <p:txBody>
          <a:bodyPr vert="horz" lIns="0" tIns="0" rIns="0" bIns="0" anchor="b"/>
          <a:lstStyle>
            <a:defPPr>
              <a:defRPr lang="fr-FR"/>
            </a:defPPr>
            <a:lvl1pPr marL="0" algn="r"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04E7B02-A583-4662-A55D-493D296DD9F6}" type="slidenum">
              <a:rPr lang="fr-FR" smtClean="0"/>
              <a:pPr/>
              <a:t>12</a:t>
            </a:fld>
            <a:endParaRPr lang="fr-FR"/>
          </a:p>
        </p:txBody>
      </p:sp>
      <p:sp>
        <p:nvSpPr>
          <p:cNvPr id="43" name="ZoneTexte 42"/>
          <p:cNvSpPr txBox="1"/>
          <p:nvPr/>
        </p:nvSpPr>
        <p:spPr>
          <a:xfrm>
            <a:off x="4777680" y="4175794"/>
            <a:ext cx="1296144" cy="338554"/>
          </a:xfrm>
          <a:prstGeom prst="rect">
            <a:avLst/>
          </a:prstGeom>
          <a:ln w="9525"/>
        </p:spPr>
        <p:style>
          <a:lnRef idx="2">
            <a:schemeClr val="dk1"/>
          </a:lnRef>
          <a:fillRef idx="1">
            <a:schemeClr val="lt1"/>
          </a:fillRef>
          <a:effectRef idx="0">
            <a:schemeClr val="dk1"/>
          </a:effectRef>
          <a:fontRef idx="minor">
            <a:schemeClr val="dk1"/>
          </a:fontRef>
        </p:style>
        <p:txBody>
          <a:bodyPr wrap="square" rtlCol="0">
            <a:spAutoFit/>
          </a:bodyPr>
          <a:lstStyle/>
          <a:p>
            <a:r>
              <a:rPr lang="fr-FR" sz="1600" dirty="0">
                <a:latin typeface="+mj-lt"/>
              </a:rPr>
              <a:t>Maintenance</a:t>
            </a:r>
          </a:p>
        </p:txBody>
      </p:sp>
      <p:sp>
        <p:nvSpPr>
          <p:cNvPr id="44" name="ZoneTexte 43"/>
          <p:cNvSpPr txBox="1"/>
          <p:nvPr/>
        </p:nvSpPr>
        <p:spPr>
          <a:xfrm>
            <a:off x="7009928" y="4175794"/>
            <a:ext cx="1296144" cy="338554"/>
          </a:xfrm>
          <a:prstGeom prst="rect">
            <a:avLst/>
          </a:prstGeom>
          <a:ln w="9525"/>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600" dirty="0">
                <a:latin typeface="+mj-lt"/>
              </a:rPr>
              <a:t>Création</a:t>
            </a:r>
          </a:p>
        </p:txBody>
      </p:sp>
      <p:cxnSp>
        <p:nvCxnSpPr>
          <p:cNvPr id="46" name="Connecteur droit avec flèche 45"/>
          <p:cNvCxnSpPr/>
          <p:nvPr/>
        </p:nvCxnSpPr>
        <p:spPr>
          <a:xfrm>
            <a:off x="6073824" y="4247802"/>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Connecteur droit avec flèche 46"/>
          <p:cNvCxnSpPr/>
          <p:nvPr/>
        </p:nvCxnSpPr>
        <p:spPr>
          <a:xfrm flipH="1">
            <a:off x="6073824" y="4391818"/>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ZoneTexte 47"/>
          <p:cNvSpPr txBox="1"/>
          <p:nvPr/>
        </p:nvSpPr>
        <p:spPr>
          <a:xfrm>
            <a:off x="6289848" y="3996645"/>
            <a:ext cx="576064" cy="323165"/>
          </a:xfrm>
          <a:prstGeom prst="rect">
            <a:avLst/>
          </a:prstGeom>
          <a:noFill/>
        </p:spPr>
        <p:txBody>
          <a:bodyPr wrap="square" rtlCol="0">
            <a:spAutoFit/>
          </a:bodyPr>
          <a:lstStyle/>
          <a:p>
            <a:r>
              <a:rPr lang="fr-FR" sz="1500" dirty="0">
                <a:latin typeface="+mj-lt"/>
              </a:rPr>
              <a:t>10 %</a:t>
            </a:r>
          </a:p>
        </p:txBody>
      </p:sp>
      <p:sp>
        <p:nvSpPr>
          <p:cNvPr id="49" name="ZoneTexte 48"/>
          <p:cNvSpPr txBox="1"/>
          <p:nvPr/>
        </p:nvSpPr>
        <p:spPr>
          <a:xfrm>
            <a:off x="4263280" y="5565432"/>
            <a:ext cx="802432" cy="338554"/>
          </a:xfrm>
          <a:prstGeom prst="rect">
            <a:avLst/>
          </a:prstGeom>
          <a:noFill/>
          <a:ln w="9525">
            <a:solidFill>
              <a:schemeClr val="tx1"/>
            </a:solidFill>
          </a:ln>
        </p:spPr>
        <p:txBody>
          <a:bodyPr wrap="square" rtlCol="0">
            <a:spAutoFit/>
          </a:bodyPr>
          <a:lstStyle/>
          <a:p>
            <a:pPr algn="ctr"/>
            <a:r>
              <a:rPr lang="fr-FR" sz="1600" dirty="0" err="1">
                <a:latin typeface="+mj-lt"/>
              </a:rPr>
              <a:t>Appro</a:t>
            </a:r>
            <a:r>
              <a:rPr lang="fr-FR" sz="1600" dirty="0">
                <a:latin typeface="+mj-lt"/>
              </a:rPr>
              <a:t>.</a:t>
            </a:r>
          </a:p>
        </p:txBody>
      </p:sp>
      <p:sp>
        <p:nvSpPr>
          <p:cNvPr id="50" name="ZoneTexte 49"/>
          <p:cNvSpPr txBox="1"/>
          <p:nvPr/>
        </p:nvSpPr>
        <p:spPr>
          <a:xfrm>
            <a:off x="6254235" y="5565432"/>
            <a:ext cx="802432" cy="338554"/>
          </a:xfrm>
          <a:prstGeom prst="rect">
            <a:avLst/>
          </a:prstGeom>
          <a:noFill/>
          <a:ln w="12700">
            <a:solidFill>
              <a:schemeClr val="tx1"/>
            </a:solidFill>
          </a:ln>
        </p:spPr>
        <p:txBody>
          <a:bodyPr wrap="square" rtlCol="0">
            <a:spAutoFit/>
          </a:bodyPr>
          <a:lstStyle/>
          <a:p>
            <a:pPr algn="ctr"/>
            <a:r>
              <a:rPr lang="fr-FR" sz="1600" dirty="0" err="1">
                <a:latin typeface="+mj-lt"/>
              </a:rPr>
              <a:t>Prod</a:t>
            </a:r>
            <a:r>
              <a:rPr lang="fr-FR" sz="1600" dirty="0">
                <a:latin typeface="+mj-lt"/>
              </a:rPr>
              <a:t>.</a:t>
            </a:r>
          </a:p>
        </p:txBody>
      </p:sp>
      <p:sp>
        <p:nvSpPr>
          <p:cNvPr id="53" name="ZoneTexte 52"/>
          <p:cNvSpPr txBox="1"/>
          <p:nvPr/>
        </p:nvSpPr>
        <p:spPr>
          <a:xfrm>
            <a:off x="8007696" y="5565432"/>
            <a:ext cx="802432" cy="338554"/>
          </a:xfrm>
          <a:prstGeom prst="rect">
            <a:avLst/>
          </a:prstGeom>
          <a:noFill/>
          <a:ln w="12700">
            <a:solidFill>
              <a:schemeClr val="tx1"/>
            </a:solidFill>
          </a:ln>
        </p:spPr>
        <p:txBody>
          <a:bodyPr wrap="square" rtlCol="0">
            <a:spAutoFit/>
          </a:bodyPr>
          <a:lstStyle/>
          <a:p>
            <a:pPr algn="ctr"/>
            <a:r>
              <a:rPr lang="fr-FR" sz="1600" dirty="0" err="1">
                <a:latin typeface="+mj-lt"/>
              </a:rPr>
              <a:t>Distri</a:t>
            </a:r>
            <a:r>
              <a:rPr lang="fr-FR" sz="1600" dirty="0">
                <a:latin typeface="+mj-lt"/>
              </a:rPr>
              <a:t>.</a:t>
            </a:r>
          </a:p>
        </p:txBody>
      </p:sp>
      <p:cxnSp>
        <p:nvCxnSpPr>
          <p:cNvPr id="54" name="Connecteur droit avec flèche 53"/>
          <p:cNvCxnSpPr>
            <a:stCxn id="43" idx="2"/>
            <a:endCxn id="49" idx="0"/>
          </p:cNvCxnSpPr>
          <p:nvPr/>
        </p:nvCxnSpPr>
        <p:spPr>
          <a:xfrm flipH="1">
            <a:off x="4664496" y="4514348"/>
            <a:ext cx="761256" cy="10510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5" name="ZoneTexte 54"/>
          <p:cNvSpPr txBox="1"/>
          <p:nvPr/>
        </p:nvSpPr>
        <p:spPr>
          <a:xfrm>
            <a:off x="4921696" y="4823866"/>
            <a:ext cx="576064" cy="323165"/>
          </a:xfrm>
          <a:prstGeom prst="rect">
            <a:avLst/>
          </a:prstGeom>
          <a:noFill/>
        </p:spPr>
        <p:txBody>
          <a:bodyPr wrap="square" rtlCol="0">
            <a:spAutoFit/>
          </a:bodyPr>
          <a:lstStyle/>
          <a:p>
            <a:r>
              <a:rPr lang="fr-FR" sz="1500" dirty="0">
                <a:latin typeface="+mj-lt"/>
              </a:rPr>
              <a:t>5 %</a:t>
            </a:r>
          </a:p>
        </p:txBody>
      </p:sp>
      <p:cxnSp>
        <p:nvCxnSpPr>
          <p:cNvPr id="61" name="Connecteur droit avec flèche 60"/>
          <p:cNvCxnSpPr>
            <a:stCxn id="43" idx="2"/>
            <a:endCxn id="53" idx="0"/>
          </p:cNvCxnSpPr>
          <p:nvPr/>
        </p:nvCxnSpPr>
        <p:spPr>
          <a:xfrm>
            <a:off x="5425752" y="4514348"/>
            <a:ext cx="2983160" cy="10510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Connecteur droit avec flèche 61"/>
          <p:cNvCxnSpPr>
            <a:stCxn id="43" idx="2"/>
            <a:endCxn id="50" idx="0"/>
          </p:cNvCxnSpPr>
          <p:nvPr/>
        </p:nvCxnSpPr>
        <p:spPr>
          <a:xfrm>
            <a:off x="5425752" y="4514348"/>
            <a:ext cx="1229699" cy="10510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7" name="ZoneTexte 66"/>
          <p:cNvSpPr txBox="1"/>
          <p:nvPr/>
        </p:nvSpPr>
        <p:spPr>
          <a:xfrm>
            <a:off x="6289848" y="4319810"/>
            <a:ext cx="576064" cy="323165"/>
          </a:xfrm>
          <a:prstGeom prst="rect">
            <a:avLst/>
          </a:prstGeom>
          <a:noFill/>
        </p:spPr>
        <p:txBody>
          <a:bodyPr wrap="square" rtlCol="0">
            <a:spAutoFit/>
          </a:bodyPr>
          <a:lstStyle/>
          <a:p>
            <a:r>
              <a:rPr lang="fr-FR" sz="1500" dirty="0">
                <a:latin typeface="+mj-lt"/>
              </a:rPr>
              <a:t>5 %</a:t>
            </a:r>
          </a:p>
        </p:txBody>
      </p:sp>
      <p:sp>
        <p:nvSpPr>
          <p:cNvPr id="68" name="ZoneTexte 67"/>
          <p:cNvSpPr txBox="1"/>
          <p:nvPr/>
        </p:nvSpPr>
        <p:spPr>
          <a:xfrm>
            <a:off x="5785792" y="4967882"/>
            <a:ext cx="576064" cy="323165"/>
          </a:xfrm>
          <a:prstGeom prst="rect">
            <a:avLst/>
          </a:prstGeom>
          <a:noFill/>
        </p:spPr>
        <p:txBody>
          <a:bodyPr wrap="square" rtlCol="0">
            <a:spAutoFit/>
          </a:bodyPr>
          <a:lstStyle/>
          <a:p>
            <a:r>
              <a:rPr lang="fr-FR" sz="1500" dirty="0">
                <a:latin typeface="+mj-lt"/>
              </a:rPr>
              <a:t>80 %</a:t>
            </a:r>
          </a:p>
        </p:txBody>
      </p:sp>
      <p:cxnSp>
        <p:nvCxnSpPr>
          <p:cNvPr id="71" name="Connecteur droit avec flèche 70"/>
          <p:cNvCxnSpPr>
            <a:stCxn id="44" idx="2"/>
            <a:endCxn id="50" idx="0"/>
          </p:cNvCxnSpPr>
          <p:nvPr/>
        </p:nvCxnSpPr>
        <p:spPr>
          <a:xfrm flipH="1">
            <a:off x="6655451" y="4514348"/>
            <a:ext cx="1002549" cy="10510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ZoneTexte 71"/>
          <p:cNvSpPr txBox="1"/>
          <p:nvPr/>
        </p:nvSpPr>
        <p:spPr>
          <a:xfrm>
            <a:off x="7860215" y="5147031"/>
            <a:ext cx="576064" cy="323165"/>
          </a:xfrm>
          <a:prstGeom prst="rect">
            <a:avLst/>
          </a:prstGeom>
          <a:noFill/>
        </p:spPr>
        <p:txBody>
          <a:bodyPr wrap="square" rtlCol="0">
            <a:spAutoFit/>
          </a:bodyPr>
          <a:lstStyle/>
          <a:p>
            <a:r>
              <a:rPr lang="fr-FR" sz="1500" dirty="0">
                <a:latin typeface="+mj-lt"/>
              </a:rPr>
              <a:t>5 %</a:t>
            </a:r>
          </a:p>
        </p:txBody>
      </p:sp>
      <p:sp>
        <p:nvSpPr>
          <p:cNvPr id="74" name="ZoneTexte 73"/>
          <p:cNvSpPr txBox="1"/>
          <p:nvPr/>
        </p:nvSpPr>
        <p:spPr>
          <a:xfrm>
            <a:off x="7281319" y="4583454"/>
            <a:ext cx="576064" cy="323165"/>
          </a:xfrm>
          <a:prstGeom prst="rect">
            <a:avLst/>
          </a:prstGeom>
          <a:noFill/>
        </p:spPr>
        <p:txBody>
          <a:bodyPr wrap="square" rtlCol="0">
            <a:spAutoFit/>
          </a:bodyPr>
          <a:lstStyle/>
          <a:p>
            <a:r>
              <a:rPr lang="fr-FR" sz="1500" dirty="0">
                <a:latin typeface="+mj-lt"/>
              </a:rPr>
              <a:t>95 %</a:t>
            </a:r>
          </a:p>
        </p:txBody>
      </p:sp>
      <p:sp>
        <p:nvSpPr>
          <p:cNvPr id="75" name="ZoneTexte 74"/>
          <p:cNvSpPr txBox="1"/>
          <p:nvPr/>
        </p:nvSpPr>
        <p:spPr>
          <a:xfrm>
            <a:off x="4263280" y="5939988"/>
            <a:ext cx="4567536" cy="861774"/>
          </a:xfrm>
          <a:prstGeom prst="rect">
            <a:avLst/>
          </a:prstGeom>
          <a:noFill/>
          <a:ln>
            <a:solidFill>
              <a:schemeClr val="tx1"/>
            </a:solidFill>
            <a:prstDash val="dash"/>
          </a:ln>
        </p:spPr>
        <p:txBody>
          <a:bodyPr wrap="square" rtlCol="0">
            <a:spAutoFit/>
          </a:bodyPr>
          <a:lstStyle/>
          <a:p>
            <a:pPr algn="ctr"/>
            <a:r>
              <a:rPr lang="fr-FR" b="1" i="1" dirty="0">
                <a:latin typeface="+mj-lt"/>
              </a:rPr>
              <a:t>Prestations réciproques</a:t>
            </a:r>
          </a:p>
          <a:p>
            <a:pPr algn="ctr"/>
            <a:r>
              <a:rPr lang="fr-FR" sz="1600" dirty="0">
                <a:latin typeface="+mj-lt"/>
              </a:rPr>
              <a:t>(Si deux centres </a:t>
            </a:r>
            <a:r>
              <a:rPr lang="fr-FR" sz="1600" dirty="0" err="1">
                <a:latin typeface="+mj-lt"/>
              </a:rPr>
              <a:t>auxilaire</a:t>
            </a:r>
            <a:r>
              <a:rPr lang="fr-FR" sz="1600" dirty="0">
                <a:latin typeface="+mj-lt"/>
              </a:rPr>
              <a:t>(s) s’aident réciproquement puis aident les principaux</a:t>
            </a:r>
            <a:endParaRPr lang="fr-FR" i="1" dirty="0">
              <a:latin typeface="+mj-lt"/>
            </a:endParaRPr>
          </a:p>
        </p:txBody>
      </p:sp>
      <p:sp>
        <p:nvSpPr>
          <p:cNvPr id="63" name="Titre 1"/>
          <p:cNvSpPr txBox="1">
            <a:spLocks/>
          </p:cNvSpPr>
          <p:nvPr/>
        </p:nvSpPr>
        <p:spPr>
          <a:xfrm>
            <a:off x="457200" y="188640"/>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II. Le traitement des coûts indirects</a:t>
            </a:r>
          </a:p>
          <a:p>
            <a:pPr algn="ctr"/>
            <a:r>
              <a:rPr lang="fr-FR" sz="3900" b="1" dirty="0">
                <a:solidFill>
                  <a:srgbClr val="0070C0"/>
                </a:solidFill>
              </a:rPr>
              <a:t>c) Centres auxiliaires</a:t>
            </a:r>
          </a:p>
        </p:txBody>
      </p:sp>
    </p:spTree>
    <p:extLst>
      <p:ext uri="{BB962C8B-B14F-4D97-AF65-F5344CB8AC3E}">
        <p14:creationId xmlns:p14="http://schemas.microsoft.com/office/powerpoint/2010/main" val="1033281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5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6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6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6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8"/>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7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7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7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51" grpId="0" animBg="1"/>
      <p:bldP spid="52" grpId="0" animBg="1"/>
      <p:bldP spid="56" grpId="0" animBg="1"/>
      <p:bldP spid="57" grpId="0" animBg="1"/>
      <p:bldP spid="58" grpId="0"/>
      <p:bldP spid="59" grpId="0"/>
      <p:bldP spid="60" grpId="0"/>
      <p:bldP spid="40" grpId="0"/>
      <p:bldP spid="43" grpId="0" animBg="1"/>
      <p:bldP spid="44" grpId="0" animBg="1"/>
      <p:bldP spid="48" grpId="0"/>
      <p:bldP spid="49" grpId="0" animBg="1"/>
      <p:bldP spid="50" grpId="0" animBg="1"/>
      <p:bldP spid="53" grpId="0" animBg="1"/>
      <p:bldP spid="55" grpId="0"/>
      <p:bldP spid="67" grpId="0"/>
      <p:bldP spid="68" grpId="0"/>
      <p:bldP spid="72" grpId="0"/>
      <p:bldP spid="74" grpId="0"/>
      <p:bldP spid="7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a:xfrm>
            <a:off x="7924800" y="6095037"/>
            <a:ext cx="762000" cy="365125"/>
          </a:xfrm>
        </p:spPr>
        <p:txBody>
          <a:bodyPr/>
          <a:lstStyle/>
          <a:p>
            <a:fld id="{C04E7B02-A583-4662-A55D-493D296DD9F6}" type="slidenum">
              <a:rPr lang="fr-FR" smtClean="0"/>
              <a:pPr/>
              <a:t>13</a:t>
            </a:fld>
            <a:endParaRPr lang="fr-FR"/>
          </a:p>
        </p:txBody>
      </p:sp>
      <p:graphicFrame>
        <p:nvGraphicFramePr>
          <p:cNvPr id="9" name="Tableau 8"/>
          <p:cNvGraphicFramePr>
            <a:graphicFrameLocks noGrp="1"/>
          </p:cNvGraphicFramePr>
          <p:nvPr>
            <p:extLst>
              <p:ext uri="{D42A27DB-BD31-4B8C-83A1-F6EECF244321}">
                <p14:modId xmlns:p14="http://schemas.microsoft.com/office/powerpoint/2010/main" val="2104657097"/>
              </p:ext>
            </p:extLst>
          </p:nvPr>
        </p:nvGraphicFramePr>
        <p:xfrm>
          <a:off x="339405" y="2257061"/>
          <a:ext cx="8496944" cy="3820160"/>
        </p:xfrm>
        <a:graphic>
          <a:graphicData uri="http://schemas.openxmlformats.org/drawingml/2006/table">
            <a:tbl>
              <a:tblPr firstRow="1" bandRow="1">
                <a:tableStyleId>{5940675A-B579-460E-94D1-54222C63F5DA}</a:tableStyleId>
              </a:tblPr>
              <a:tblGrid>
                <a:gridCol w="2160240">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1369395">
                  <a:extLst>
                    <a:ext uri="{9D8B030D-6E8A-4147-A177-3AD203B41FA5}">
                      <a16:colId xmlns:a16="http://schemas.microsoft.com/office/drawing/2014/main" val="20002"/>
                    </a:ext>
                  </a:extLst>
                </a:gridCol>
                <a:gridCol w="533674">
                  <a:extLst>
                    <a:ext uri="{9D8B030D-6E8A-4147-A177-3AD203B41FA5}">
                      <a16:colId xmlns:a16="http://schemas.microsoft.com/office/drawing/2014/main" val="20003"/>
                    </a:ext>
                  </a:extLst>
                </a:gridCol>
                <a:gridCol w="1213849">
                  <a:extLst>
                    <a:ext uri="{9D8B030D-6E8A-4147-A177-3AD203B41FA5}">
                      <a16:colId xmlns:a16="http://schemas.microsoft.com/office/drawing/2014/main" val="20004"/>
                    </a:ext>
                  </a:extLst>
                </a:gridCol>
                <a:gridCol w="1213849">
                  <a:extLst>
                    <a:ext uri="{9D8B030D-6E8A-4147-A177-3AD203B41FA5}">
                      <a16:colId xmlns:a16="http://schemas.microsoft.com/office/drawing/2014/main" val="20005"/>
                    </a:ext>
                  </a:extLst>
                </a:gridCol>
                <a:gridCol w="1213849">
                  <a:extLst>
                    <a:ext uri="{9D8B030D-6E8A-4147-A177-3AD203B41FA5}">
                      <a16:colId xmlns:a16="http://schemas.microsoft.com/office/drawing/2014/main" val="20006"/>
                    </a:ext>
                  </a:extLst>
                </a:gridCol>
              </a:tblGrid>
              <a:tr h="370840">
                <a:tc gridSpan="7">
                  <a:txBody>
                    <a:bodyPr/>
                    <a:lstStyle/>
                    <a:p>
                      <a:pPr algn="ctr"/>
                      <a:r>
                        <a:rPr kumimoji="0" lang="fr-FR" sz="1600" b="1" kern="1200" dirty="0">
                          <a:solidFill>
                            <a:schemeClr val="tx1"/>
                          </a:solidFill>
                          <a:latin typeface="+mj-lt"/>
                          <a:ea typeface="+mn-ea"/>
                          <a:cs typeface="+mn-cs"/>
                        </a:rPr>
                        <a:t>Tableau de répartition des coûts</a:t>
                      </a:r>
                      <a:r>
                        <a:rPr kumimoji="0" lang="fr-FR" sz="1600" b="1" kern="1200" baseline="0" dirty="0">
                          <a:solidFill>
                            <a:schemeClr val="tx1"/>
                          </a:solidFill>
                          <a:latin typeface="+mj-lt"/>
                          <a:ea typeface="+mn-ea"/>
                          <a:cs typeface="+mn-cs"/>
                        </a:rPr>
                        <a:t> indirects des centres auxiliaires</a:t>
                      </a:r>
                      <a:endParaRPr kumimoji="0" lang="fr-FR" sz="1600" b="1" kern="1200" dirty="0">
                        <a:solidFill>
                          <a:schemeClr val="tx1"/>
                        </a:solidFill>
                        <a:latin typeface="+mj-lt"/>
                        <a:ea typeface="+mn-ea"/>
                        <a:cs typeface="+mn-cs"/>
                      </a:endParaRPr>
                    </a:p>
                  </a:txBody>
                  <a:tcPr>
                    <a:solidFill>
                      <a:schemeClr val="bg1">
                        <a:lumMod val="85000"/>
                      </a:schemeClr>
                    </a:solidFill>
                  </a:tcPr>
                </a:tc>
                <a:tc hMerge="1">
                  <a:txBody>
                    <a:bodyPr/>
                    <a:lstStyle/>
                    <a:p>
                      <a:endParaRPr lang="fr-FR" sz="1400" dirty="0">
                        <a:latin typeface="+mj-lt"/>
                      </a:endParaRPr>
                    </a:p>
                  </a:txBody>
                  <a:tcPr>
                    <a:solidFill>
                      <a:schemeClr val="bg1">
                        <a:lumMod val="85000"/>
                      </a:schemeClr>
                    </a:solidFill>
                  </a:tcPr>
                </a:tc>
                <a:tc hMerge="1">
                  <a:txBody>
                    <a:bodyPr/>
                    <a:lstStyle/>
                    <a:p>
                      <a:pPr algn="ctr"/>
                      <a:endParaRPr lang="fr-FR" sz="1400" b="1" dirty="0">
                        <a:latin typeface="+mj-lt"/>
                      </a:endParaRPr>
                    </a:p>
                  </a:txBody>
                  <a:tcPr>
                    <a:solidFill>
                      <a:schemeClr val="bg1">
                        <a:lumMod val="8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0000"/>
                  </a:ext>
                </a:extLst>
              </a:tr>
              <a:tr h="370840">
                <a:tc>
                  <a:txBody>
                    <a:bodyPr/>
                    <a:lstStyle/>
                    <a:p>
                      <a:pPr algn="ctr"/>
                      <a:endParaRPr lang="fr-FR" sz="1400" dirty="0">
                        <a:latin typeface="+mj-lt"/>
                      </a:endParaRPr>
                    </a:p>
                  </a:txBody>
                  <a:tcPr>
                    <a:solidFill>
                      <a:schemeClr val="bg1">
                        <a:lumMod val="85000"/>
                      </a:schemeClr>
                    </a:solidFill>
                  </a:tcPr>
                </a:tc>
                <a:tc>
                  <a:txBody>
                    <a:bodyPr/>
                    <a:lstStyle/>
                    <a:p>
                      <a:endParaRPr lang="fr-FR" sz="1400" dirty="0">
                        <a:latin typeface="+mj-lt"/>
                      </a:endParaRPr>
                    </a:p>
                  </a:txBody>
                  <a:tcPr>
                    <a:solidFill>
                      <a:schemeClr val="bg1">
                        <a:lumMod val="85000"/>
                      </a:schemeClr>
                    </a:solidFill>
                  </a:tcPr>
                </a:tc>
                <a:tc gridSpan="5">
                  <a:txBody>
                    <a:bodyPr/>
                    <a:lstStyle/>
                    <a:p>
                      <a:pPr algn="ctr"/>
                      <a:r>
                        <a:rPr lang="fr-FR" sz="1400" b="1" dirty="0">
                          <a:latin typeface="+mj-lt"/>
                        </a:rPr>
                        <a:t>Centres d’analyse</a:t>
                      </a:r>
                    </a:p>
                  </a:txBody>
                  <a:tcP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1"/>
                  </a:ext>
                </a:extLst>
              </a:tr>
              <a:tr h="0">
                <a:tc>
                  <a:txBody>
                    <a:bodyPr/>
                    <a:lstStyle/>
                    <a:p>
                      <a:pPr algn="ctr"/>
                      <a:endParaRPr lang="fr-FR" sz="1400" dirty="0">
                        <a:latin typeface="+mj-lt"/>
                      </a:endParaRPr>
                    </a:p>
                  </a:txBody>
                  <a:tcPr/>
                </a:tc>
                <a:tc>
                  <a:txBody>
                    <a:bodyPr/>
                    <a:lstStyle/>
                    <a:p>
                      <a:pPr algn="ctr"/>
                      <a:r>
                        <a:rPr lang="fr-FR" sz="1400" b="1" dirty="0">
                          <a:latin typeface="+mj-lt"/>
                        </a:rPr>
                        <a:t>Total</a:t>
                      </a:r>
                    </a:p>
                  </a:txBody>
                  <a:tcPr/>
                </a:tc>
                <a:tc>
                  <a:txBody>
                    <a:bodyPr/>
                    <a:lstStyle/>
                    <a:p>
                      <a:pPr algn="ctr"/>
                      <a:r>
                        <a:rPr lang="fr-FR" sz="1400" b="1" dirty="0">
                          <a:latin typeface="+mj-lt"/>
                        </a:rPr>
                        <a:t>Maintenance</a:t>
                      </a:r>
                    </a:p>
                  </a:txBody>
                  <a:tcPr/>
                </a:tc>
                <a:tc>
                  <a:txBody>
                    <a:bodyPr/>
                    <a:lstStyle/>
                    <a:p>
                      <a:pPr algn="ctr"/>
                      <a:r>
                        <a:rPr lang="fr-FR" sz="1400" b="1" dirty="0">
                          <a:latin typeface="+mj-lt"/>
                        </a:rPr>
                        <a:t>…</a:t>
                      </a:r>
                    </a:p>
                  </a:txBody>
                  <a:tcPr/>
                </a:tc>
                <a:tc>
                  <a:txBody>
                    <a:bodyPr/>
                    <a:lstStyle/>
                    <a:p>
                      <a:pPr algn="ctr"/>
                      <a:r>
                        <a:rPr lang="fr-FR" sz="1400" b="1" dirty="0" err="1">
                          <a:latin typeface="+mj-lt"/>
                        </a:rPr>
                        <a:t>Appro</a:t>
                      </a:r>
                      <a:r>
                        <a:rPr lang="fr-FR" sz="1400" b="1" dirty="0">
                          <a:latin typeface="+mj-lt"/>
                        </a:rPr>
                        <a:t>.</a:t>
                      </a:r>
                    </a:p>
                  </a:txBody>
                  <a:tcPr/>
                </a:tc>
                <a:tc>
                  <a:txBody>
                    <a:bodyPr/>
                    <a:lstStyle/>
                    <a:p>
                      <a:pPr algn="ctr"/>
                      <a:r>
                        <a:rPr lang="fr-FR" sz="1400" b="1" dirty="0" err="1">
                          <a:latin typeface="+mj-lt"/>
                        </a:rPr>
                        <a:t>Prod</a:t>
                      </a:r>
                      <a:r>
                        <a:rPr lang="fr-FR" sz="1400" b="1" dirty="0">
                          <a:latin typeface="+mj-lt"/>
                        </a:rPr>
                        <a:t>.</a:t>
                      </a:r>
                    </a:p>
                  </a:txBody>
                  <a:tcPr/>
                </a:tc>
                <a:tc>
                  <a:txBody>
                    <a:bodyPr/>
                    <a:lstStyle/>
                    <a:p>
                      <a:pPr algn="ctr"/>
                      <a:r>
                        <a:rPr lang="fr-FR" sz="1400" b="1" dirty="0" err="1">
                          <a:latin typeface="+mj-lt"/>
                        </a:rPr>
                        <a:t>Distrib</a:t>
                      </a:r>
                      <a:r>
                        <a:rPr lang="fr-FR" sz="1400" b="1" dirty="0">
                          <a:latin typeface="+mj-lt"/>
                        </a:rPr>
                        <a:t>.</a:t>
                      </a:r>
                    </a:p>
                  </a:txBody>
                  <a:tcPr/>
                </a:tc>
                <a:extLst>
                  <a:ext uri="{0D108BD9-81ED-4DB2-BD59-A6C34878D82A}">
                    <a16:rowId xmlns:a16="http://schemas.microsoft.com/office/drawing/2014/main" val="10002"/>
                  </a:ext>
                </a:extLst>
              </a:tr>
              <a:tr h="248320">
                <a:tc>
                  <a:txBody>
                    <a:bodyPr/>
                    <a:lstStyle/>
                    <a:p>
                      <a:pPr algn="ctr"/>
                      <a:r>
                        <a:rPr lang="fr-FR" sz="1400" dirty="0">
                          <a:latin typeface="+mj-lt"/>
                        </a:rPr>
                        <a:t>Electricité</a:t>
                      </a:r>
                    </a:p>
                    <a:p>
                      <a:pPr algn="ctr"/>
                      <a:r>
                        <a:rPr lang="fr-FR" sz="1400" dirty="0">
                          <a:latin typeface="+mj-lt"/>
                        </a:rPr>
                        <a:t>Main d’</a:t>
                      </a:r>
                      <a:r>
                        <a:rPr lang="fr-FR" sz="1400" dirty="0" err="1">
                          <a:latin typeface="+mj-lt"/>
                        </a:rPr>
                        <a:t>oeuvre</a:t>
                      </a:r>
                      <a:endParaRPr lang="fr-FR" sz="1400" dirty="0">
                        <a:latin typeface="+mj-lt"/>
                      </a:endParaRPr>
                    </a:p>
                    <a:p>
                      <a:pPr algn="ctr"/>
                      <a:r>
                        <a:rPr lang="fr-FR" sz="1400" dirty="0">
                          <a:latin typeface="+mj-lt"/>
                        </a:rPr>
                        <a:t>Autres</a:t>
                      </a:r>
                    </a:p>
                  </a:txBody>
                  <a:tcPr/>
                </a:tc>
                <a:tc>
                  <a:txBody>
                    <a:bodyPr/>
                    <a:lstStyle/>
                    <a:p>
                      <a:pPr algn="ctr"/>
                      <a:r>
                        <a:rPr lang="fr-FR" sz="1400" dirty="0">
                          <a:latin typeface="+mj-lt"/>
                        </a:rPr>
                        <a:t>10.000</a:t>
                      </a:r>
                    </a:p>
                    <a:p>
                      <a:pPr algn="ctr"/>
                      <a:r>
                        <a:rPr lang="fr-FR" sz="1400" dirty="0">
                          <a:latin typeface="+mj-lt"/>
                        </a:rPr>
                        <a:t>112.000</a:t>
                      </a:r>
                    </a:p>
                    <a:p>
                      <a:pPr algn="ctr"/>
                      <a:r>
                        <a:rPr lang="fr-FR" sz="1400" dirty="0">
                          <a:latin typeface="+mj-lt"/>
                        </a:rPr>
                        <a:t>100.000</a:t>
                      </a:r>
                    </a:p>
                  </a:txBody>
                  <a:tcPr/>
                </a:tc>
                <a:tc>
                  <a:txBody>
                    <a:bodyPr/>
                    <a:lstStyle/>
                    <a:p>
                      <a:pPr algn="ctr"/>
                      <a:endParaRPr lang="fr-FR" sz="1400" dirty="0">
                        <a:latin typeface="+mj-lt"/>
                      </a:endParaRPr>
                    </a:p>
                    <a:p>
                      <a:pPr algn="ctr"/>
                      <a:endParaRPr lang="fr-FR" sz="1400" dirty="0">
                        <a:latin typeface="+mj-lt"/>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fr-FR" sz="1400" kern="1200" dirty="0">
                          <a:solidFill>
                            <a:schemeClr val="tx1"/>
                          </a:solidFill>
                          <a:latin typeface="+mj-lt"/>
                          <a:ea typeface="+mn-ea"/>
                          <a:cs typeface="+mn-cs"/>
                        </a:rPr>
                        <a:t>25.000</a:t>
                      </a:r>
                    </a:p>
                  </a:txBody>
                  <a:tcPr/>
                </a:tc>
                <a:tc>
                  <a:txBody>
                    <a:bodyPr/>
                    <a:lstStyle/>
                    <a:p>
                      <a:pPr algn="ctr"/>
                      <a:endParaRPr lang="fr-FR" sz="1400" dirty="0">
                        <a:latin typeface="+mj-lt"/>
                      </a:endParaRPr>
                    </a:p>
                    <a:p>
                      <a:pPr algn="ctr"/>
                      <a:endParaRPr lang="fr-FR" sz="1400" dirty="0">
                        <a:latin typeface="+mj-lt"/>
                      </a:endParaRPr>
                    </a:p>
                    <a:p>
                      <a:pPr algn="ctr"/>
                      <a:r>
                        <a:rPr lang="fr-FR" sz="1400" dirty="0">
                          <a:latin typeface="+mj-lt"/>
                        </a:rPr>
                        <a:t>….</a:t>
                      </a:r>
                    </a:p>
                  </a:txBody>
                  <a:tcPr/>
                </a:tc>
                <a:tc>
                  <a:txBody>
                    <a:bodyPr/>
                    <a:lstStyle/>
                    <a:p>
                      <a:pPr algn="ctr"/>
                      <a:r>
                        <a:rPr lang="fr-FR" sz="1400" dirty="0">
                          <a:latin typeface="+mj-lt"/>
                        </a:rPr>
                        <a:t>1.000</a:t>
                      </a:r>
                    </a:p>
                    <a:p>
                      <a:pPr algn="ctr"/>
                      <a:r>
                        <a:rPr lang="fr-FR" sz="1400" dirty="0">
                          <a:latin typeface="+mj-lt"/>
                        </a:rPr>
                        <a:t>12.000</a:t>
                      </a:r>
                    </a:p>
                    <a:p>
                      <a:pPr algn="ctr"/>
                      <a:r>
                        <a:rPr lang="fr-FR" sz="1400" dirty="0">
                          <a:latin typeface="+mj-lt"/>
                        </a:rPr>
                        <a:t>7.500</a:t>
                      </a:r>
                    </a:p>
                  </a:txBody>
                  <a:tcPr/>
                </a:tc>
                <a:tc>
                  <a:txBody>
                    <a:bodyPr/>
                    <a:lstStyle/>
                    <a:p>
                      <a:pPr algn="ctr"/>
                      <a:r>
                        <a:rPr lang="fr-FR" sz="1400" dirty="0">
                          <a:latin typeface="+mj-lt"/>
                        </a:rPr>
                        <a:t>8.500</a:t>
                      </a:r>
                    </a:p>
                    <a:p>
                      <a:pPr algn="ctr"/>
                      <a:r>
                        <a:rPr lang="fr-FR" sz="1400" dirty="0">
                          <a:latin typeface="+mj-lt"/>
                        </a:rPr>
                        <a:t>85.000</a:t>
                      </a:r>
                    </a:p>
                    <a:p>
                      <a:pPr algn="ctr"/>
                      <a:r>
                        <a:rPr lang="fr-FR" sz="1400" dirty="0">
                          <a:latin typeface="+mj-lt"/>
                        </a:rPr>
                        <a:t>63.750</a:t>
                      </a:r>
                    </a:p>
                  </a:txBody>
                  <a:tcPr/>
                </a:tc>
                <a:tc>
                  <a:txBody>
                    <a:bodyPr/>
                    <a:lstStyle/>
                    <a:p>
                      <a:pPr algn="ctr"/>
                      <a:r>
                        <a:rPr lang="fr-FR" sz="1400" dirty="0">
                          <a:latin typeface="+mj-lt"/>
                        </a:rPr>
                        <a:t>500</a:t>
                      </a:r>
                    </a:p>
                    <a:p>
                      <a:pPr algn="ctr"/>
                      <a:r>
                        <a:rPr lang="fr-FR" sz="1400" dirty="0">
                          <a:latin typeface="+mj-lt"/>
                        </a:rPr>
                        <a:t>15.000</a:t>
                      </a:r>
                    </a:p>
                    <a:p>
                      <a:pPr algn="ctr"/>
                      <a:r>
                        <a:rPr lang="fr-FR" sz="1400" dirty="0">
                          <a:latin typeface="+mj-lt"/>
                        </a:rPr>
                        <a:t>3.750</a:t>
                      </a:r>
                    </a:p>
                  </a:txBody>
                  <a:tcPr/>
                </a:tc>
                <a:extLst>
                  <a:ext uri="{0D108BD9-81ED-4DB2-BD59-A6C34878D82A}">
                    <a16:rowId xmlns:a16="http://schemas.microsoft.com/office/drawing/2014/main" val="10003"/>
                  </a:ext>
                </a:extLst>
              </a:tr>
              <a:tr h="0">
                <a:tc>
                  <a:txBody>
                    <a:bodyPr/>
                    <a:lstStyle/>
                    <a:p>
                      <a:pPr algn="ctr"/>
                      <a:r>
                        <a:rPr lang="fr-FR" sz="1400" b="1" dirty="0">
                          <a:latin typeface="+mj-lt"/>
                        </a:rPr>
                        <a:t>∑ répartition</a:t>
                      </a:r>
                      <a:r>
                        <a:rPr lang="fr-FR" sz="1400" b="1" baseline="0" dirty="0">
                          <a:latin typeface="+mj-lt"/>
                        </a:rPr>
                        <a:t> primaire</a:t>
                      </a:r>
                      <a:endParaRPr lang="fr-FR" sz="1400" b="1" dirty="0">
                        <a:latin typeface="+mj-lt"/>
                      </a:endParaRPr>
                    </a:p>
                  </a:txBody>
                  <a:tcPr/>
                </a:tc>
                <a:tc>
                  <a:txBody>
                    <a:bodyPr/>
                    <a:lstStyle/>
                    <a:p>
                      <a:pPr algn="ctr"/>
                      <a:r>
                        <a:rPr lang="fr-FR" sz="1400" dirty="0">
                          <a:solidFill>
                            <a:srgbClr val="FF0000"/>
                          </a:solidFill>
                          <a:latin typeface="+mj-lt"/>
                        </a:rPr>
                        <a:t>222.000</a:t>
                      </a:r>
                    </a:p>
                  </a:txBody>
                  <a:tcPr/>
                </a:tc>
                <a:tc>
                  <a:txBody>
                    <a:bodyPr/>
                    <a:lstStyle/>
                    <a:p>
                      <a:pPr algn="ctr"/>
                      <a:endParaRPr lang="fr-FR" sz="1400" dirty="0">
                        <a:solidFill>
                          <a:srgbClr val="FF0000"/>
                        </a:solidFill>
                        <a:latin typeface="+mj-lt"/>
                      </a:endParaRPr>
                    </a:p>
                  </a:txBody>
                  <a:tcPr/>
                </a:tc>
                <a:tc>
                  <a:txBody>
                    <a:bodyPr/>
                    <a:lstStyle/>
                    <a:p>
                      <a:pPr algn="ctr"/>
                      <a:r>
                        <a:rPr lang="fr-FR" sz="1400" dirty="0">
                          <a:latin typeface="+mj-lt"/>
                        </a:rPr>
                        <a:t>….</a:t>
                      </a:r>
                    </a:p>
                  </a:txBody>
                  <a:tcPr/>
                </a:tc>
                <a:tc>
                  <a:txBody>
                    <a:bodyPr/>
                    <a:lstStyle/>
                    <a:p>
                      <a:pPr algn="ctr"/>
                      <a:r>
                        <a:rPr lang="fr-FR" sz="1400" dirty="0">
                          <a:latin typeface="+mj-lt"/>
                        </a:rPr>
                        <a:t>20.500</a:t>
                      </a:r>
                    </a:p>
                  </a:txBody>
                  <a:tcPr/>
                </a:tc>
                <a:tc>
                  <a:txBody>
                    <a:bodyPr/>
                    <a:lstStyle/>
                    <a:p>
                      <a:pPr algn="ctr"/>
                      <a:r>
                        <a:rPr lang="fr-FR" sz="1400" dirty="0">
                          <a:latin typeface="+mj-lt"/>
                        </a:rPr>
                        <a:t>157.250</a:t>
                      </a:r>
                    </a:p>
                  </a:txBody>
                  <a:tcPr/>
                </a:tc>
                <a:tc>
                  <a:txBody>
                    <a:bodyPr/>
                    <a:lstStyle/>
                    <a:p>
                      <a:pPr algn="ctr"/>
                      <a:r>
                        <a:rPr lang="fr-FR" sz="1400" dirty="0">
                          <a:latin typeface="+mj-lt"/>
                        </a:rPr>
                        <a:t>19.250</a:t>
                      </a:r>
                    </a:p>
                  </a:txBody>
                  <a:tcPr/>
                </a:tc>
                <a:extLst>
                  <a:ext uri="{0D108BD9-81ED-4DB2-BD59-A6C34878D82A}">
                    <a16:rowId xmlns:a16="http://schemas.microsoft.com/office/drawing/2014/main" val="10004"/>
                  </a:ext>
                </a:extLst>
              </a:tr>
              <a:tr h="142136">
                <a:tc>
                  <a:txBody>
                    <a:bodyPr/>
                    <a:lstStyle/>
                    <a:p>
                      <a:pPr algn="ctr"/>
                      <a:r>
                        <a:rPr lang="fr-FR" sz="1400" b="1" dirty="0">
                          <a:latin typeface="+mj-lt"/>
                        </a:rPr>
                        <a:t>Répartition secondaire</a:t>
                      </a:r>
                    </a:p>
                    <a:p>
                      <a:pPr algn="ctr"/>
                      <a:r>
                        <a:rPr lang="fr-FR" sz="1400" dirty="0">
                          <a:latin typeface="+mj-lt"/>
                        </a:rPr>
                        <a:t>Maintenance</a:t>
                      </a:r>
                    </a:p>
                  </a:txBody>
                  <a:tcPr/>
                </a:tc>
                <a:tc>
                  <a:txBody>
                    <a:bodyPr/>
                    <a:lstStyle/>
                    <a:p>
                      <a:pPr algn="ctr"/>
                      <a:endParaRPr lang="fr-FR" sz="1400" dirty="0">
                        <a:solidFill>
                          <a:srgbClr val="FF0000"/>
                        </a:solidFill>
                        <a:latin typeface="+mj-lt"/>
                      </a:endParaRPr>
                    </a:p>
                  </a:txBody>
                  <a:tcPr/>
                </a:tc>
                <a:tc>
                  <a:txBody>
                    <a:bodyPr/>
                    <a:lstStyle/>
                    <a:p>
                      <a:pPr algn="ctr"/>
                      <a:endParaRPr lang="fr-FR" sz="1400" dirty="0">
                        <a:solidFill>
                          <a:srgbClr val="FF0000"/>
                        </a:solidFill>
                        <a:latin typeface="+mj-lt"/>
                      </a:endParaRPr>
                    </a:p>
                    <a:p>
                      <a:pPr algn="ctr"/>
                      <a:r>
                        <a:rPr lang="fr-FR" sz="1400" dirty="0">
                          <a:solidFill>
                            <a:srgbClr val="FF0000"/>
                          </a:solidFill>
                          <a:latin typeface="+mj-lt"/>
                        </a:rPr>
                        <a:t>- 25.000</a:t>
                      </a:r>
                    </a:p>
                  </a:txBody>
                  <a:tcPr/>
                </a:tc>
                <a:tc>
                  <a:txBody>
                    <a:bodyPr/>
                    <a:lstStyle/>
                    <a:p>
                      <a:pPr algn="ctr"/>
                      <a:endParaRPr lang="fr-FR" sz="1400" dirty="0">
                        <a:solidFill>
                          <a:srgbClr val="FF0000"/>
                        </a:solidFill>
                        <a:latin typeface="+mj-lt"/>
                      </a:endParaRPr>
                    </a:p>
                    <a:p>
                      <a:pPr algn="ctr"/>
                      <a:r>
                        <a:rPr lang="fr-FR" sz="1400" dirty="0">
                          <a:solidFill>
                            <a:srgbClr val="FF0000"/>
                          </a:solidFill>
                          <a:latin typeface="+mj-lt"/>
                        </a:rPr>
                        <a:t>…</a:t>
                      </a:r>
                    </a:p>
                  </a:txBody>
                  <a:tcPr/>
                </a:tc>
                <a:tc>
                  <a:txBody>
                    <a:bodyPr/>
                    <a:lstStyle/>
                    <a:p>
                      <a:pPr algn="ctr"/>
                      <a:endParaRPr lang="fr-FR" sz="1400" dirty="0">
                        <a:solidFill>
                          <a:srgbClr val="FF0000"/>
                        </a:solidFill>
                        <a:latin typeface="+mj-lt"/>
                      </a:endParaRPr>
                    </a:p>
                    <a:p>
                      <a:pPr algn="ctr"/>
                      <a:endParaRPr lang="fr-FR" sz="1400" dirty="0">
                        <a:solidFill>
                          <a:srgbClr val="FF0000"/>
                        </a:solidFill>
                        <a:latin typeface="+mj-lt"/>
                      </a:endParaRPr>
                    </a:p>
                  </a:txBody>
                  <a:tcPr/>
                </a:tc>
                <a:tc>
                  <a:txBody>
                    <a:bodyPr/>
                    <a:lstStyle/>
                    <a:p>
                      <a:pPr algn="ctr"/>
                      <a:endParaRPr lang="fr-FR" sz="1400" dirty="0">
                        <a:solidFill>
                          <a:srgbClr val="FF0000"/>
                        </a:solidFill>
                        <a:latin typeface="+mj-lt"/>
                      </a:endParaRPr>
                    </a:p>
                  </a:txBody>
                  <a:tcPr/>
                </a:tc>
                <a:tc>
                  <a:txBody>
                    <a:bodyPr/>
                    <a:lstStyle/>
                    <a:p>
                      <a:pPr algn="ctr"/>
                      <a:endParaRPr lang="fr-FR" sz="1400" dirty="0">
                        <a:solidFill>
                          <a:srgbClr val="FF0000"/>
                        </a:solidFill>
                        <a:latin typeface="+mj-lt"/>
                      </a:endParaRPr>
                    </a:p>
                  </a:txBody>
                  <a:tcPr/>
                </a:tc>
                <a:extLst>
                  <a:ext uri="{0D108BD9-81ED-4DB2-BD59-A6C34878D82A}">
                    <a16:rowId xmlns:a16="http://schemas.microsoft.com/office/drawing/2014/main" val="10005"/>
                  </a:ext>
                </a:extLst>
              </a:tr>
              <a:tr h="14213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FR" sz="1400" b="1" kern="1200" dirty="0">
                          <a:solidFill>
                            <a:schemeClr val="tx1"/>
                          </a:solidFill>
                          <a:latin typeface="+mj-lt"/>
                          <a:ea typeface="+mn-ea"/>
                          <a:cs typeface="+mn-cs"/>
                        </a:rPr>
                        <a:t>∑ répartition</a:t>
                      </a:r>
                      <a:r>
                        <a:rPr kumimoji="0" lang="fr-FR" sz="1400" b="1" kern="1200" baseline="0" dirty="0">
                          <a:solidFill>
                            <a:schemeClr val="tx1"/>
                          </a:solidFill>
                          <a:latin typeface="+mj-lt"/>
                          <a:ea typeface="+mn-ea"/>
                          <a:cs typeface="+mn-cs"/>
                        </a:rPr>
                        <a:t> secondaire</a:t>
                      </a:r>
                      <a:endParaRPr kumimoji="0" lang="fr-FR" sz="1400" b="1" kern="1200" dirty="0">
                        <a:solidFill>
                          <a:schemeClr val="tx1"/>
                        </a:solidFill>
                        <a:latin typeface="+mj-lt"/>
                        <a:ea typeface="+mn-ea"/>
                        <a:cs typeface="+mn-cs"/>
                      </a:endParaRPr>
                    </a:p>
                  </a:txBody>
                  <a:tcPr/>
                </a:tc>
                <a:tc>
                  <a:txBody>
                    <a:bodyPr/>
                    <a:lstStyle/>
                    <a:p>
                      <a:pPr algn="ctr"/>
                      <a:r>
                        <a:rPr lang="fr-FR" sz="1400">
                          <a:solidFill>
                            <a:srgbClr val="FF0000"/>
                          </a:solidFill>
                          <a:latin typeface="+mj-lt"/>
                        </a:rPr>
                        <a:t>222.000</a:t>
                      </a:r>
                      <a:endParaRPr lang="fr-FR" sz="1400" dirty="0">
                        <a:solidFill>
                          <a:srgbClr val="FF0000"/>
                        </a:solidFill>
                        <a:latin typeface="+mj-lt"/>
                      </a:endParaRPr>
                    </a:p>
                  </a:txBody>
                  <a:tcPr/>
                </a:tc>
                <a:tc>
                  <a:txBody>
                    <a:bodyPr/>
                    <a:lstStyle/>
                    <a:p>
                      <a:pPr algn="ctr"/>
                      <a:r>
                        <a:rPr lang="fr-FR" sz="1400" dirty="0">
                          <a:solidFill>
                            <a:srgbClr val="FF0000"/>
                          </a:solidFill>
                          <a:latin typeface="+mj-lt"/>
                        </a:rPr>
                        <a:t>0</a:t>
                      </a:r>
                    </a:p>
                  </a:txBody>
                  <a:tcPr/>
                </a:tc>
                <a:tc>
                  <a:txBody>
                    <a:bodyPr/>
                    <a:lstStyle/>
                    <a:p>
                      <a:pPr algn="ctr"/>
                      <a:r>
                        <a:rPr lang="fr-FR" sz="1400" dirty="0">
                          <a:solidFill>
                            <a:srgbClr val="FF0000"/>
                          </a:solidFill>
                          <a:latin typeface="+mj-lt"/>
                        </a:rPr>
                        <a:t>…</a:t>
                      </a:r>
                    </a:p>
                  </a:txBody>
                  <a:tcPr/>
                </a:tc>
                <a:tc>
                  <a:txBody>
                    <a:bodyPr/>
                    <a:lstStyle/>
                    <a:p>
                      <a:pPr algn="ctr"/>
                      <a:endParaRPr lang="fr-FR" sz="1400" dirty="0">
                        <a:solidFill>
                          <a:srgbClr val="FF0000"/>
                        </a:solidFill>
                        <a:latin typeface="+mj-lt"/>
                      </a:endParaRPr>
                    </a:p>
                  </a:txBody>
                  <a:tcPr/>
                </a:tc>
                <a:tc>
                  <a:txBody>
                    <a:bodyPr/>
                    <a:lstStyle/>
                    <a:p>
                      <a:pPr algn="ctr"/>
                      <a:endParaRPr lang="fr-FR" sz="1400" dirty="0">
                        <a:solidFill>
                          <a:srgbClr val="FF0000"/>
                        </a:solidFill>
                        <a:latin typeface="+mj-lt"/>
                      </a:endParaRPr>
                    </a:p>
                  </a:txBody>
                  <a:tcPr/>
                </a:tc>
                <a:tc>
                  <a:txBody>
                    <a:bodyPr/>
                    <a:lstStyle/>
                    <a:p>
                      <a:pPr algn="ctr"/>
                      <a:endParaRPr lang="fr-FR" sz="1400" dirty="0">
                        <a:solidFill>
                          <a:srgbClr val="FF0000"/>
                        </a:solidFill>
                        <a:latin typeface="+mj-lt"/>
                      </a:endParaRPr>
                    </a:p>
                  </a:txBody>
                  <a:tcPr/>
                </a:tc>
                <a:extLst>
                  <a:ext uri="{0D108BD9-81ED-4DB2-BD59-A6C34878D82A}">
                    <a16:rowId xmlns:a16="http://schemas.microsoft.com/office/drawing/2014/main" val="10006"/>
                  </a:ext>
                </a:extLst>
              </a:tr>
              <a:tr h="125368">
                <a:tc>
                  <a:txBody>
                    <a:bodyPr/>
                    <a:lstStyle/>
                    <a:p>
                      <a:pPr algn="ctr"/>
                      <a:r>
                        <a:rPr lang="fr-FR" sz="1400" dirty="0">
                          <a:latin typeface="+mj-lt"/>
                        </a:rPr>
                        <a:t>Unité d’œuvre</a:t>
                      </a:r>
                    </a:p>
                  </a:txBody>
                  <a:tcPr/>
                </a:tc>
                <a:tc>
                  <a:txBody>
                    <a:bodyPr/>
                    <a:lstStyle/>
                    <a:p>
                      <a:pPr algn="ctr"/>
                      <a:endParaRPr lang="fr-FR" sz="1200" dirty="0">
                        <a:latin typeface="+mj-lt"/>
                      </a:endParaRPr>
                    </a:p>
                  </a:txBody>
                  <a:tcPr/>
                </a:tc>
                <a:tc>
                  <a:txBody>
                    <a:bodyPr/>
                    <a:lstStyle/>
                    <a:p>
                      <a:pPr algn="ctr"/>
                      <a:endParaRPr lang="fr-FR" sz="1200" dirty="0">
                        <a:latin typeface="+mj-lt"/>
                      </a:endParaRPr>
                    </a:p>
                  </a:txBody>
                  <a:tcPr/>
                </a:tc>
                <a:tc>
                  <a:txBody>
                    <a:bodyPr/>
                    <a:lstStyle/>
                    <a:p>
                      <a:pPr algn="ctr"/>
                      <a:endParaRPr lang="fr-FR" sz="1200" dirty="0">
                        <a:latin typeface="+mj-lt"/>
                      </a:endParaRPr>
                    </a:p>
                  </a:txBody>
                  <a:tcPr/>
                </a:tc>
                <a:tc>
                  <a:txBody>
                    <a:bodyPr/>
                    <a:lstStyle/>
                    <a:p>
                      <a:pPr algn="ctr"/>
                      <a:r>
                        <a:rPr lang="fr-FR" sz="1200" dirty="0">
                          <a:latin typeface="+mj-lt"/>
                        </a:rPr>
                        <a:t>Lots</a:t>
                      </a:r>
                    </a:p>
                  </a:txBody>
                  <a:tcPr/>
                </a:tc>
                <a:tc>
                  <a:txBody>
                    <a:bodyPr/>
                    <a:lstStyle/>
                    <a:p>
                      <a:pPr algn="ctr"/>
                      <a:r>
                        <a:rPr lang="fr-FR" sz="1200" baseline="0" dirty="0">
                          <a:latin typeface="+mj-lt"/>
                        </a:rPr>
                        <a:t>h. de MO</a:t>
                      </a:r>
                      <a:endParaRPr lang="fr-FR" sz="1200" dirty="0">
                        <a:latin typeface="+mj-lt"/>
                      </a:endParaRPr>
                    </a:p>
                  </a:txBody>
                  <a:tcPr/>
                </a:tc>
                <a:tc>
                  <a:txBody>
                    <a:bodyPr/>
                    <a:lstStyle/>
                    <a:p>
                      <a:pPr algn="ctr"/>
                      <a:r>
                        <a:rPr lang="fr-FR" sz="1200" dirty="0">
                          <a:latin typeface="+mj-lt"/>
                        </a:rPr>
                        <a:t>Nb. Produits</a:t>
                      </a:r>
                    </a:p>
                  </a:txBody>
                  <a:tcPr/>
                </a:tc>
                <a:extLst>
                  <a:ext uri="{0D108BD9-81ED-4DB2-BD59-A6C34878D82A}">
                    <a16:rowId xmlns:a16="http://schemas.microsoft.com/office/drawing/2014/main" val="10007"/>
                  </a:ext>
                </a:extLst>
              </a:tr>
              <a:tr h="0">
                <a:tc>
                  <a:txBody>
                    <a:bodyPr/>
                    <a:lstStyle/>
                    <a:p>
                      <a:pPr algn="ctr"/>
                      <a:r>
                        <a:rPr lang="fr-FR" sz="1400" dirty="0">
                          <a:latin typeface="+mj-lt"/>
                        </a:rPr>
                        <a:t>Nombre d’unités d’œuvre</a:t>
                      </a: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r>
                        <a:rPr lang="fr-FR" sz="1400" dirty="0">
                          <a:latin typeface="+mj-lt"/>
                        </a:rPr>
                        <a:t>225</a:t>
                      </a:r>
                    </a:p>
                  </a:txBody>
                  <a:tcPr/>
                </a:tc>
                <a:tc>
                  <a:txBody>
                    <a:bodyPr/>
                    <a:lstStyle/>
                    <a:p>
                      <a:pPr algn="ctr"/>
                      <a:r>
                        <a:rPr lang="fr-FR" sz="1400" dirty="0">
                          <a:latin typeface="+mj-lt"/>
                        </a:rPr>
                        <a:t>6500</a:t>
                      </a:r>
                    </a:p>
                  </a:txBody>
                  <a:tcPr/>
                </a:tc>
                <a:tc>
                  <a:txBody>
                    <a:bodyPr/>
                    <a:lstStyle/>
                    <a:p>
                      <a:pPr algn="ctr"/>
                      <a:r>
                        <a:rPr lang="fr-FR" sz="1400" dirty="0">
                          <a:latin typeface="+mj-lt"/>
                        </a:rPr>
                        <a:t>15 000</a:t>
                      </a:r>
                    </a:p>
                  </a:txBody>
                  <a:tcPr/>
                </a:tc>
                <a:extLst>
                  <a:ext uri="{0D108BD9-81ED-4DB2-BD59-A6C34878D82A}">
                    <a16:rowId xmlns:a16="http://schemas.microsoft.com/office/drawing/2014/main" val="10008"/>
                  </a:ext>
                </a:extLst>
              </a:tr>
              <a:tr h="0">
                <a:tc>
                  <a:txBody>
                    <a:bodyPr/>
                    <a:lstStyle/>
                    <a:p>
                      <a:pPr algn="ctr"/>
                      <a:r>
                        <a:rPr lang="fr-FR" sz="1400" b="1" dirty="0">
                          <a:latin typeface="+mj-lt"/>
                        </a:rPr>
                        <a:t>Coût par unité d’œuvre</a:t>
                      </a: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solidFill>
                          <a:srgbClr val="C00000"/>
                        </a:solidFill>
                        <a:latin typeface="+mj-lt"/>
                      </a:endParaRPr>
                    </a:p>
                  </a:txBody>
                  <a:tcPr/>
                </a:tc>
                <a:tc>
                  <a:txBody>
                    <a:bodyPr/>
                    <a:lstStyle/>
                    <a:p>
                      <a:pPr algn="ctr"/>
                      <a:endParaRPr lang="fr-FR" sz="1400" dirty="0">
                        <a:solidFill>
                          <a:srgbClr val="C00000"/>
                        </a:solidFill>
                        <a:latin typeface="+mj-lt"/>
                      </a:endParaRPr>
                    </a:p>
                  </a:txBody>
                  <a:tcPr/>
                </a:tc>
                <a:tc>
                  <a:txBody>
                    <a:bodyPr/>
                    <a:lstStyle/>
                    <a:p>
                      <a:pPr algn="ctr"/>
                      <a:endParaRPr lang="fr-FR" sz="1400" dirty="0">
                        <a:solidFill>
                          <a:srgbClr val="C00000"/>
                        </a:solidFill>
                        <a:latin typeface="+mj-lt"/>
                      </a:endParaRPr>
                    </a:p>
                  </a:txBody>
                  <a:tcPr/>
                </a:tc>
                <a:extLst>
                  <a:ext uri="{0D108BD9-81ED-4DB2-BD59-A6C34878D82A}">
                    <a16:rowId xmlns:a16="http://schemas.microsoft.com/office/drawing/2014/main" val="10009"/>
                  </a:ext>
                </a:extLst>
              </a:tr>
            </a:tbl>
          </a:graphicData>
        </a:graphic>
      </p:graphicFrame>
      <p:sp>
        <p:nvSpPr>
          <p:cNvPr id="13" name="ZoneTexte 12"/>
          <p:cNvSpPr txBox="1"/>
          <p:nvPr/>
        </p:nvSpPr>
        <p:spPr>
          <a:xfrm>
            <a:off x="6012160" y="719415"/>
            <a:ext cx="1296144" cy="338554"/>
          </a:xfrm>
          <a:prstGeom prst="rect">
            <a:avLst/>
          </a:prstGeom>
          <a:ln w="9525"/>
        </p:spPr>
        <p:style>
          <a:lnRef idx="2">
            <a:schemeClr val="dk1"/>
          </a:lnRef>
          <a:fillRef idx="1">
            <a:schemeClr val="lt1"/>
          </a:fillRef>
          <a:effectRef idx="0">
            <a:schemeClr val="dk1"/>
          </a:effectRef>
          <a:fontRef idx="minor">
            <a:schemeClr val="dk1"/>
          </a:fontRef>
        </p:style>
        <p:txBody>
          <a:bodyPr wrap="square" rtlCol="0">
            <a:spAutoFit/>
          </a:bodyPr>
          <a:lstStyle/>
          <a:p>
            <a:r>
              <a:rPr lang="fr-FR" sz="1600" dirty="0">
                <a:latin typeface="+mj-lt"/>
              </a:rPr>
              <a:t>Maintenance</a:t>
            </a:r>
          </a:p>
        </p:txBody>
      </p:sp>
      <p:cxnSp>
        <p:nvCxnSpPr>
          <p:cNvPr id="14" name="Connecteur droit avec flèche 13"/>
          <p:cNvCxnSpPr>
            <a:stCxn id="13" idx="2"/>
            <a:endCxn id="18" idx="0"/>
          </p:cNvCxnSpPr>
          <p:nvPr/>
        </p:nvCxnSpPr>
        <p:spPr>
          <a:xfrm>
            <a:off x="6660232" y="1057969"/>
            <a:ext cx="1110952" cy="4535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a:stCxn id="13" idx="2"/>
            <a:endCxn id="16" idx="0"/>
          </p:cNvCxnSpPr>
          <p:nvPr/>
        </p:nvCxnSpPr>
        <p:spPr>
          <a:xfrm flipH="1">
            <a:off x="5601017" y="1057969"/>
            <a:ext cx="1059215" cy="4535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a:off x="5199801" y="1511503"/>
            <a:ext cx="802432" cy="338554"/>
          </a:xfrm>
          <a:prstGeom prst="rect">
            <a:avLst/>
          </a:prstGeom>
          <a:noFill/>
          <a:ln w="9525">
            <a:solidFill>
              <a:schemeClr val="tx1"/>
            </a:solidFill>
          </a:ln>
        </p:spPr>
        <p:txBody>
          <a:bodyPr wrap="square" rtlCol="0">
            <a:spAutoFit/>
          </a:bodyPr>
          <a:lstStyle/>
          <a:p>
            <a:pPr algn="ctr"/>
            <a:r>
              <a:rPr lang="fr-FR" sz="1600" dirty="0" err="1">
                <a:latin typeface="+mj-lt"/>
              </a:rPr>
              <a:t>Appro</a:t>
            </a:r>
            <a:r>
              <a:rPr lang="fr-FR" sz="1600" dirty="0">
                <a:latin typeface="+mj-lt"/>
              </a:rPr>
              <a:t>.</a:t>
            </a:r>
          </a:p>
        </p:txBody>
      </p:sp>
      <p:sp>
        <p:nvSpPr>
          <p:cNvPr id="17" name="ZoneTexte 16"/>
          <p:cNvSpPr txBox="1"/>
          <p:nvPr/>
        </p:nvSpPr>
        <p:spPr>
          <a:xfrm>
            <a:off x="6244308" y="1511503"/>
            <a:ext cx="802432" cy="338554"/>
          </a:xfrm>
          <a:prstGeom prst="rect">
            <a:avLst/>
          </a:prstGeom>
          <a:noFill/>
          <a:ln w="12700">
            <a:solidFill>
              <a:schemeClr val="tx1"/>
            </a:solidFill>
          </a:ln>
        </p:spPr>
        <p:txBody>
          <a:bodyPr wrap="square" rtlCol="0">
            <a:spAutoFit/>
          </a:bodyPr>
          <a:lstStyle/>
          <a:p>
            <a:pPr algn="ctr"/>
            <a:r>
              <a:rPr lang="fr-FR" sz="1600" dirty="0" err="1">
                <a:latin typeface="+mj-lt"/>
              </a:rPr>
              <a:t>Prod</a:t>
            </a:r>
            <a:r>
              <a:rPr lang="fr-FR" sz="1600" dirty="0">
                <a:latin typeface="+mj-lt"/>
              </a:rPr>
              <a:t>.</a:t>
            </a:r>
          </a:p>
        </p:txBody>
      </p:sp>
      <p:sp>
        <p:nvSpPr>
          <p:cNvPr id="18" name="ZoneTexte 17"/>
          <p:cNvSpPr txBox="1"/>
          <p:nvPr/>
        </p:nvSpPr>
        <p:spPr>
          <a:xfrm>
            <a:off x="7369968" y="1511503"/>
            <a:ext cx="802432" cy="338554"/>
          </a:xfrm>
          <a:prstGeom prst="rect">
            <a:avLst/>
          </a:prstGeom>
          <a:noFill/>
          <a:ln w="12700">
            <a:solidFill>
              <a:schemeClr val="tx1"/>
            </a:solidFill>
          </a:ln>
        </p:spPr>
        <p:txBody>
          <a:bodyPr wrap="square" rtlCol="0">
            <a:spAutoFit/>
          </a:bodyPr>
          <a:lstStyle/>
          <a:p>
            <a:pPr algn="ctr"/>
            <a:r>
              <a:rPr lang="fr-FR" sz="1600" dirty="0" err="1">
                <a:latin typeface="+mj-lt"/>
              </a:rPr>
              <a:t>Distri</a:t>
            </a:r>
            <a:r>
              <a:rPr lang="fr-FR" sz="1600" dirty="0">
                <a:latin typeface="+mj-lt"/>
              </a:rPr>
              <a:t>.</a:t>
            </a:r>
          </a:p>
        </p:txBody>
      </p:sp>
      <p:sp>
        <p:nvSpPr>
          <p:cNvPr id="19" name="ZoneTexte 18"/>
          <p:cNvSpPr txBox="1"/>
          <p:nvPr/>
        </p:nvSpPr>
        <p:spPr>
          <a:xfrm>
            <a:off x="5477272" y="1943551"/>
            <a:ext cx="2479104" cy="369332"/>
          </a:xfrm>
          <a:prstGeom prst="rect">
            <a:avLst/>
          </a:prstGeom>
          <a:noFill/>
        </p:spPr>
        <p:txBody>
          <a:bodyPr wrap="square" rtlCol="0">
            <a:spAutoFit/>
          </a:bodyPr>
          <a:lstStyle/>
          <a:p>
            <a:pPr algn="ctr"/>
            <a:r>
              <a:rPr lang="fr-FR" i="1" dirty="0">
                <a:latin typeface="+mj-lt"/>
              </a:rPr>
              <a:t>Prestations en escalier</a:t>
            </a:r>
          </a:p>
        </p:txBody>
      </p:sp>
      <p:sp>
        <p:nvSpPr>
          <p:cNvPr id="20" name="ZoneTexte 19"/>
          <p:cNvSpPr txBox="1"/>
          <p:nvPr/>
        </p:nvSpPr>
        <p:spPr>
          <a:xfrm>
            <a:off x="5868144" y="1116330"/>
            <a:ext cx="576064" cy="323165"/>
          </a:xfrm>
          <a:prstGeom prst="rect">
            <a:avLst/>
          </a:prstGeom>
          <a:noFill/>
        </p:spPr>
        <p:txBody>
          <a:bodyPr wrap="square" rtlCol="0">
            <a:spAutoFit/>
          </a:bodyPr>
          <a:lstStyle/>
          <a:p>
            <a:r>
              <a:rPr lang="fr-FR" sz="1500" dirty="0">
                <a:latin typeface="+mj-lt"/>
              </a:rPr>
              <a:t>5 %</a:t>
            </a:r>
          </a:p>
        </p:txBody>
      </p:sp>
      <p:sp>
        <p:nvSpPr>
          <p:cNvPr id="21" name="ZoneTexte 20"/>
          <p:cNvSpPr txBox="1"/>
          <p:nvPr/>
        </p:nvSpPr>
        <p:spPr>
          <a:xfrm>
            <a:off x="7092280" y="1116330"/>
            <a:ext cx="576064" cy="323165"/>
          </a:xfrm>
          <a:prstGeom prst="rect">
            <a:avLst/>
          </a:prstGeom>
          <a:noFill/>
        </p:spPr>
        <p:txBody>
          <a:bodyPr wrap="square" rtlCol="0">
            <a:spAutoFit/>
          </a:bodyPr>
          <a:lstStyle/>
          <a:p>
            <a:r>
              <a:rPr lang="fr-FR" sz="1500" dirty="0">
                <a:latin typeface="+mj-lt"/>
              </a:rPr>
              <a:t>5 %</a:t>
            </a:r>
          </a:p>
        </p:txBody>
      </p:sp>
      <p:sp>
        <p:nvSpPr>
          <p:cNvPr id="22" name="ZoneTexte 21"/>
          <p:cNvSpPr txBox="1"/>
          <p:nvPr/>
        </p:nvSpPr>
        <p:spPr>
          <a:xfrm>
            <a:off x="6372200" y="1188338"/>
            <a:ext cx="576064" cy="323165"/>
          </a:xfrm>
          <a:prstGeom prst="rect">
            <a:avLst/>
          </a:prstGeom>
          <a:noFill/>
        </p:spPr>
        <p:txBody>
          <a:bodyPr wrap="square" rtlCol="0">
            <a:spAutoFit/>
          </a:bodyPr>
          <a:lstStyle/>
          <a:p>
            <a:r>
              <a:rPr lang="fr-FR" sz="1500" dirty="0">
                <a:latin typeface="+mj-lt"/>
              </a:rPr>
              <a:t>90%</a:t>
            </a:r>
          </a:p>
        </p:txBody>
      </p:sp>
      <p:cxnSp>
        <p:nvCxnSpPr>
          <p:cNvPr id="24" name="Connecteur droit avec flèche 23"/>
          <p:cNvCxnSpPr>
            <a:stCxn id="13" idx="2"/>
            <a:endCxn id="17" idx="0"/>
          </p:cNvCxnSpPr>
          <p:nvPr/>
        </p:nvCxnSpPr>
        <p:spPr>
          <a:xfrm flipH="1">
            <a:off x="6645524" y="1057969"/>
            <a:ext cx="14708" cy="4535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395536" y="1151463"/>
            <a:ext cx="4752528" cy="1077218"/>
          </a:xfrm>
          <a:prstGeom prst="rect">
            <a:avLst/>
          </a:prstGeom>
          <a:noFill/>
        </p:spPr>
        <p:txBody>
          <a:bodyPr wrap="square" rtlCol="0">
            <a:spAutoFit/>
          </a:bodyPr>
          <a:lstStyle/>
          <a:p>
            <a:r>
              <a:rPr lang="fr-FR" sz="1600" b="1" dirty="0">
                <a:latin typeface="+mj-lt"/>
              </a:rPr>
              <a:t>Sachant que le centre maintenance supporte un coût de 25.000 €, recalculez le coût par unité d’œuvre. </a:t>
            </a:r>
          </a:p>
          <a:p>
            <a:endParaRPr lang="fr-FR" sz="1600" b="1" dirty="0">
              <a:latin typeface="+mj-lt"/>
            </a:endParaRPr>
          </a:p>
          <a:p>
            <a:endParaRPr lang="fr-FR" sz="1600" dirty="0">
              <a:latin typeface="+mj-lt"/>
            </a:endParaRPr>
          </a:p>
        </p:txBody>
      </p:sp>
      <p:sp>
        <p:nvSpPr>
          <p:cNvPr id="29" name="Titre 1"/>
          <p:cNvSpPr txBox="1">
            <a:spLocks/>
          </p:cNvSpPr>
          <p:nvPr/>
        </p:nvSpPr>
        <p:spPr>
          <a:xfrm>
            <a:off x="-512765" y="-37147"/>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II. Le traitement des coûts indirects</a:t>
            </a:r>
          </a:p>
          <a:p>
            <a:pPr algn="ctr"/>
            <a:r>
              <a:rPr lang="fr-FR" sz="3900" b="1" dirty="0">
                <a:solidFill>
                  <a:srgbClr val="0070C0"/>
                </a:solidFill>
              </a:rPr>
              <a:t>c) Centres auxiliaires (</a:t>
            </a:r>
            <a:r>
              <a:rPr lang="fr-FR" sz="3900" b="1" i="1" dirty="0">
                <a:solidFill>
                  <a:srgbClr val="0070C0"/>
                </a:solidFill>
              </a:rPr>
              <a:t>prestations en escalier</a:t>
            </a:r>
            <a:r>
              <a:rPr lang="fr-FR" sz="3900" b="1" dirty="0">
                <a:solidFill>
                  <a:srgbClr val="0070C0"/>
                </a:solidFill>
              </a:rPr>
              <a:t>)</a:t>
            </a:r>
          </a:p>
        </p:txBody>
      </p:sp>
      <p:sp>
        <p:nvSpPr>
          <p:cNvPr id="2" name="ZoneTexte 1"/>
          <p:cNvSpPr txBox="1"/>
          <p:nvPr/>
        </p:nvSpPr>
        <p:spPr>
          <a:xfrm>
            <a:off x="395536" y="6095037"/>
            <a:ext cx="8424936" cy="646331"/>
          </a:xfrm>
          <a:prstGeom prst="rect">
            <a:avLst/>
          </a:prstGeom>
          <a:noFill/>
        </p:spPr>
        <p:txBody>
          <a:bodyPr wrap="square" rtlCol="0">
            <a:spAutoFit/>
          </a:bodyPr>
          <a:lstStyle/>
          <a:p>
            <a:r>
              <a:rPr lang="fr-FR" u="sng" dirty="0">
                <a:latin typeface="+mj-lt"/>
              </a:rPr>
              <a:t>Interprétation coût par UO centre production (et interprétation du coût par UO centre Approvisionnement): </a:t>
            </a:r>
          </a:p>
        </p:txBody>
      </p:sp>
    </p:spTree>
    <p:extLst>
      <p:ext uri="{BB962C8B-B14F-4D97-AF65-F5344CB8AC3E}">
        <p14:creationId xmlns:p14="http://schemas.microsoft.com/office/powerpoint/2010/main" val="2433210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4777680" y="1491605"/>
            <a:ext cx="1296144" cy="338554"/>
          </a:xfrm>
          <a:prstGeom prst="rect">
            <a:avLst/>
          </a:prstGeom>
          <a:ln w="9525"/>
        </p:spPr>
        <p:style>
          <a:lnRef idx="2">
            <a:schemeClr val="dk1"/>
          </a:lnRef>
          <a:fillRef idx="1">
            <a:schemeClr val="lt1"/>
          </a:fillRef>
          <a:effectRef idx="0">
            <a:schemeClr val="dk1"/>
          </a:effectRef>
          <a:fontRef idx="minor">
            <a:schemeClr val="dk1"/>
          </a:fontRef>
        </p:style>
        <p:txBody>
          <a:bodyPr wrap="square" rtlCol="0">
            <a:spAutoFit/>
          </a:bodyPr>
          <a:lstStyle/>
          <a:p>
            <a:r>
              <a:rPr lang="fr-FR" sz="1600" dirty="0">
                <a:latin typeface="+mj-lt"/>
              </a:rPr>
              <a:t>Maintenance</a:t>
            </a:r>
          </a:p>
        </p:txBody>
      </p:sp>
      <p:sp>
        <p:nvSpPr>
          <p:cNvPr id="12" name="ZoneTexte 11"/>
          <p:cNvSpPr txBox="1"/>
          <p:nvPr/>
        </p:nvSpPr>
        <p:spPr>
          <a:xfrm>
            <a:off x="7009928" y="1491605"/>
            <a:ext cx="1296144" cy="338554"/>
          </a:xfrm>
          <a:prstGeom prst="rect">
            <a:avLst/>
          </a:prstGeom>
          <a:ln w="9525"/>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600" dirty="0">
                <a:latin typeface="+mj-lt"/>
              </a:rPr>
              <a:t>Création</a:t>
            </a:r>
          </a:p>
        </p:txBody>
      </p:sp>
      <p:cxnSp>
        <p:nvCxnSpPr>
          <p:cNvPr id="13" name="Connecteur droit avec flèche 12"/>
          <p:cNvCxnSpPr/>
          <p:nvPr/>
        </p:nvCxnSpPr>
        <p:spPr>
          <a:xfrm>
            <a:off x="6073824" y="1563613"/>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flipH="1">
            <a:off x="6073824" y="1707629"/>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6289848" y="1312456"/>
            <a:ext cx="576064" cy="323165"/>
          </a:xfrm>
          <a:prstGeom prst="rect">
            <a:avLst/>
          </a:prstGeom>
          <a:noFill/>
        </p:spPr>
        <p:txBody>
          <a:bodyPr wrap="square" rtlCol="0">
            <a:spAutoFit/>
          </a:bodyPr>
          <a:lstStyle/>
          <a:p>
            <a:r>
              <a:rPr lang="fr-FR" sz="1500" dirty="0">
                <a:latin typeface="+mj-lt"/>
              </a:rPr>
              <a:t>10 %</a:t>
            </a:r>
          </a:p>
        </p:txBody>
      </p:sp>
      <p:sp>
        <p:nvSpPr>
          <p:cNvPr id="16" name="ZoneTexte 15"/>
          <p:cNvSpPr txBox="1"/>
          <p:nvPr/>
        </p:nvSpPr>
        <p:spPr>
          <a:xfrm>
            <a:off x="4263280" y="2881243"/>
            <a:ext cx="802432" cy="338554"/>
          </a:xfrm>
          <a:prstGeom prst="rect">
            <a:avLst/>
          </a:prstGeom>
          <a:noFill/>
          <a:ln w="9525">
            <a:solidFill>
              <a:schemeClr val="tx1"/>
            </a:solidFill>
          </a:ln>
        </p:spPr>
        <p:txBody>
          <a:bodyPr wrap="square" rtlCol="0">
            <a:spAutoFit/>
          </a:bodyPr>
          <a:lstStyle/>
          <a:p>
            <a:pPr algn="ctr"/>
            <a:r>
              <a:rPr lang="fr-FR" sz="1600" dirty="0" err="1">
                <a:latin typeface="+mj-lt"/>
              </a:rPr>
              <a:t>Appro</a:t>
            </a:r>
            <a:r>
              <a:rPr lang="fr-FR" sz="1600" dirty="0">
                <a:latin typeface="+mj-lt"/>
              </a:rPr>
              <a:t>.</a:t>
            </a:r>
          </a:p>
        </p:txBody>
      </p:sp>
      <p:sp>
        <p:nvSpPr>
          <p:cNvPr id="17" name="ZoneTexte 16"/>
          <p:cNvSpPr txBox="1"/>
          <p:nvPr/>
        </p:nvSpPr>
        <p:spPr>
          <a:xfrm>
            <a:off x="6254235" y="2881243"/>
            <a:ext cx="802432" cy="338554"/>
          </a:xfrm>
          <a:prstGeom prst="rect">
            <a:avLst/>
          </a:prstGeom>
          <a:noFill/>
          <a:ln w="12700">
            <a:solidFill>
              <a:schemeClr val="tx1"/>
            </a:solidFill>
          </a:ln>
        </p:spPr>
        <p:txBody>
          <a:bodyPr wrap="square" rtlCol="0">
            <a:spAutoFit/>
          </a:bodyPr>
          <a:lstStyle/>
          <a:p>
            <a:pPr algn="ctr"/>
            <a:r>
              <a:rPr lang="fr-FR" sz="1600" dirty="0" err="1">
                <a:latin typeface="+mj-lt"/>
              </a:rPr>
              <a:t>Prod</a:t>
            </a:r>
            <a:r>
              <a:rPr lang="fr-FR" sz="1600" dirty="0">
                <a:latin typeface="+mj-lt"/>
              </a:rPr>
              <a:t>.</a:t>
            </a:r>
          </a:p>
        </p:txBody>
      </p:sp>
      <p:sp>
        <p:nvSpPr>
          <p:cNvPr id="18" name="ZoneTexte 17"/>
          <p:cNvSpPr txBox="1"/>
          <p:nvPr/>
        </p:nvSpPr>
        <p:spPr>
          <a:xfrm>
            <a:off x="8007696" y="2881243"/>
            <a:ext cx="802432" cy="338554"/>
          </a:xfrm>
          <a:prstGeom prst="rect">
            <a:avLst/>
          </a:prstGeom>
          <a:noFill/>
          <a:ln w="12700">
            <a:solidFill>
              <a:schemeClr val="tx1"/>
            </a:solidFill>
          </a:ln>
        </p:spPr>
        <p:txBody>
          <a:bodyPr wrap="square" rtlCol="0">
            <a:spAutoFit/>
          </a:bodyPr>
          <a:lstStyle/>
          <a:p>
            <a:pPr algn="ctr"/>
            <a:r>
              <a:rPr lang="fr-FR" sz="1600" dirty="0" err="1">
                <a:latin typeface="+mj-lt"/>
              </a:rPr>
              <a:t>Distri</a:t>
            </a:r>
            <a:r>
              <a:rPr lang="fr-FR" sz="1600" dirty="0">
                <a:latin typeface="+mj-lt"/>
              </a:rPr>
              <a:t>.</a:t>
            </a:r>
          </a:p>
        </p:txBody>
      </p:sp>
      <p:cxnSp>
        <p:nvCxnSpPr>
          <p:cNvPr id="19" name="Connecteur droit avec flèche 18"/>
          <p:cNvCxnSpPr>
            <a:stCxn id="11" idx="2"/>
            <a:endCxn id="16" idx="0"/>
          </p:cNvCxnSpPr>
          <p:nvPr/>
        </p:nvCxnSpPr>
        <p:spPr>
          <a:xfrm flipH="1">
            <a:off x="4664496" y="1830159"/>
            <a:ext cx="761256" cy="10510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4921696" y="2139677"/>
            <a:ext cx="576064" cy="323165"/>
          </a:xfrm>
          <a:prstGeom prst="rect">
            <a:avLst/>
          </a:prstGeom>
          <a:noFill/>
        </p:spPr>
        <p:txBody>
          <a:bodyPr wrap="square" rtlCol="0">
            <a:spAutoFit/>
          </a:bodyPr>
          <a:lstStyle/>
          <a:p>
            <a:r>
              <a:rPr lang="fr-FR" sz="1500" dirty="0">
                <a:latin typeface="+mj-lt"/>
              </a:rPr>
              <a:t>5 %</a:t>
            </a:r>
          </a:p>
        </p:txBody>
      </p:sp>
      <p:cxnSp>
        <p:nvCxnSpPr>
          <p:cNvPr id="21" name="Connecteur droit avec flèche 20"/>
          <p:cNvCxnSpPr>
            <a:stCxn id="11" idx="2"/>
            <a:endCxn id="18" idx="0"/>
          </p:cNvCxnSpPr>
          <p:nvPr/>
        </p:nvCxnSpPr>
        <p:spPr>
          <a:xfrm>
            <a:off x="5425752" y="1830159"/>
            <a:ext cx="2983160" cy="10510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a:stCxn id="11" idx="2"/>
            <a:endCxn id="17" idx="0"/>
          </p:cNvCxnSpPr>
          <p:nvPr/>
        </p:nvCxnSpPr>
        <p:spPr>
          <a:xfrm>
            <a:off x="5425752" y="1830159"/>
            <a:ext cx="1229699" cy="10510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ZoneTexte 22"/>
          <p:cNvSpPr txBox="1"/>
          <p:nvPr/>
        </p:nvSpPr>
        <p:spPr>
          <a:xfrm>
            <a:off x="6289848" y="1635621"/>
            <a:ext cx="576064" cy="323165"/>
          </a:xfrm>
          <a:prstGeom prst="rect">
            <a:avLst/>
          </a:prstGeom>
          <a:noFill/>
        </p:spPr>
        <p:txBody>
          <a:bodyPr wrap="square" rtlCol="0">
            <a:spAutoFit/>
          </a:bodyPr>
          <a:lstStyle/>
          <a:p>
            <a:r>
              <a:rPr lang="fr-FR" sz="1500" dirty="0">
                <a:latin typeface="+mj-lt"/>
              </a:rPr>
              <a:t>5 %</a:t>
            </a:r>
          </a:p>
        </p:txBody>
      </p:sp>
      <p:sp>
        <p:nvSpPr>
          <p:cNvPr id="24" name="ZoneTexte 23"/>
          <p:cNvSpPr txBox="1"/>
          <p:nvPr/>
        </p:nvSpPr>
        <p:spPr>
          <a:xfrm>
            <a:off x="5785792" y="2283693"/>
            <a:ext cx="576064" cy="323165"/>
          </a:xfrm>
          <a:prstGeom prst="rect">
            <a:avLst/>
          </a:prstGeom>
          <a:noFill/>
        </p:spPr>
        <p:txBody>
          <a:bodyPr wrap="square" rtlCol="0">
            <a:spAutoFit/>
          </a:bodyPr>
          <a:lstStyle/>
          <a:p>
            <a:r>
              <a:rPr lang="fr-FR" sz="1500" dirty="0">
                <a:latin typeface="+mj-lt"/>
              </a:rPr>
              <a:t>80 %</a:t>
            </a:r>
          </a:p>
        </p:txBody>
      </p:sp>
      <p:cxnSp>
        <p:nvCxnSpPr>
          <p:cNvPr id="25" name="Connecteur droit avec flèche 24"/>
          <p:cNvCxnSpPr>
            <a:stCxn id="12" idx="2"/>
            <a:endCxn id="17" idx="0"/>
          </p:cNvCxnSpPr>
          <p:nvPr/>
        </p:nvCxnSpPr>
        <p:spPr>
          <a:xfrm flipH="1">
            <a:off x="6655451" y="1830159"/>
            <a:ext cx="1002549" cy="10510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ZoneTexte 26"/>
          <p:cNvSpPr txBox="1"/>
          <p:nvPr/>
        </p:nvSpPr>
        <p:spPr>
          <a:xfrm>
            <a:off x="7860215" y="2462842"/>
            <a:ext cx="576064" cy="323165"/>
          </a:xfrm>
          <a:prstGeom prst="rect">
            <a:avLst/>
          </a:prstGeom>
          <a:noFill/>
        </p:spPr>
        <p:txBody>
          <a:bodyPr wrap="square" rtlCol="0">
            <a:spAutoFit/>
          </a:bodyPr>
          <a:lstStyle/>
          <a:p>
            <a:r>
              <a:rPr lang="fr-FR" sz="1500" dirty="0">
                <a:latin typeface="+mj-lt"/>
              </a:rPr>
              <a:t>5 %</a:t>
            </a:r>
          </a:p>
        </p:txBody>
      </p:sp>
      <p:sp>
        <p:nvSpPr>
          <p:cNvPr id="28" name="ZoneTexte 27"/>
          <p:cNvSpPr txBox="1"/>
          <p:nvPr/>
        </p:nvSpPr>
        <p:spPr>
          <a:xfrm>
            <a:off x="7281319" y="1899265"/>
            <a:ext cx="576064" cy="323165"/>
          </a:xfrm>
          <a:prstGeom prst="rect">
            <a:avLst/>
          </a:prstGeom>
          <a:noFill/>
        </p:spPr>
        <p:txBody>
          <a:bodyPr wrap="square" rtlCol="0">
            <a:spAutoFit/>
          </a:bodyPr>
          <a:lstStyle/>
          <a:p>
            <a:r>
              <a:rPr lang="fr-FR" sz="1500" dirty="0">
                <a:latin typeface="+mj-lt"/>
              </a:rPr>
              <a:t>95 %</a:t>
            </a:r>
          </a:p>
        </p:txBody>
      </p:sp>
      <p:sp>
        <p:nvSpPr>
          <p:cNvPr id="31" name="Espace réservé du contenu 2"/>
          <p:cNvSpPr txBox="1">
            <a:spLocks/>
          </p:cNvSpPr>
          <p:nvPr/>
        </p:nvSpPr>
        <p:spPr>
          <a:xfrm>
            <a:off x="552894" y="3501008"/>
            <a:ext cx="8229600" cy="3096344"/>
          </a:xfrm>
          <a:prstGeom prst="rect">
            <a:avLst/>
          </a:prstGeom>
        </p:spPr>
        <p:txBody>
          <a:bodyPr>
            <a:normAutofit fontScale="77500" lnSpcReduction="20000"/>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just">
              <a:buFont typeface="Wingdings 2"/>
              <a:buNone/>
            </a:pPr>
            <a:r>
              <a:rPr lang="fr-FR" sz="2400" b="1" i="1" dirty="0">
                <a:latin typeface="+mj-lt"/>
              </a:rPr>
              <a:t>Méthodologie</a:t>
            </a:r>
            <a:r>
              <a:rPr lang="fr-FR" sz="2400" dirty="0">
                <a:latin typeface="+mj-lt"/>
              </a:rPr>
              <a:t> : Equation à deux inconnues : </a:t>
            </a:r>
          </a:p>
          <a:p>
            <a:pPr marL="0" indent="0" algn="just">
              <a:buFont typeface="Wingdings 2"/>
              <a:buNone/>
            </a:pPr>
            <a:endParaRPr lang="fr-FR" sz="1200" dirty="0">
              <a:latin typeface="+mj-lt"/>
            </a:endParaRPr>
          </a:p>
          <a:p>
            <a:pPr marL="0" indent="0" algn="just">
              <a:buFont typeface="Wingdings 2"/>
              <a:buNone/>
            </a:pPr>
            <a:r>
              <a:rPr lang="fr-FR" sz="2400" dirty="0">
                <a:latin typeface="+mj-lt"/>
              </a:rPr>
              <a:t>Soit x : total des charges du centre maintenance</a:t>
            </a:r>
          </a:p>
          <a:p>
            <a:pPr marL="0" indent="0" algn="just">
              <a:buNone/>
            </a:pPr>
            <a:r>
              <a:rPr lang="fr-FR" sz="2400" dirty="0">
                <a:latin typeface="+mj-lt"/>
              </a:rPr>
              <a:t>Soit C : total des charges du centre création</a:t>
            </a:r>
          </a:p>
          <a:p>
            <a:pPr marL="0" indent="0" algn="just">
              <a:buNone/>
            </a:pPr>
            <a:endParaRPr lang="fr-FR" sz="600" dirty="0">
              <a:latin typeface="+mj-lt"/>
            </a:endParaRPr>
          </a:p>
          <a:p>
            <a:pPr marL="0" indent="0" algn="just">
              <a:buNone/>
            </a:pPr>
            <a:r>
              <a:rPr lang="fr-FR" sz="2400" dirty="0">
                <a:latin typeface="+mj-lt"/>
              </a:rPr>
              <a:t>Sachant que le centre </a:t>
            </a:r>
            <a:r>
              <a:rPr lang="fr-FR" sz="2400" i="1" dirty="0">
                <a:latin typeface="+mj-lt"/>
              </a:rPr>
              <a:t>création</a:t>
            </a:r>
            <a:r>
              <a:rPr lang="fr-FR" sz="2400" dirty="0">
                <a:latin typeface="+mj-lt"/>
              </a:rPr>
              <a:t> supporte un coût de 15.000 € (le centre maintenance supportant un coût de 25.000 €), l’équation prendra la forme suivante : </a:t>
            </a:r>
          </a:p>
          <a:p>
            <a:pPr marL="0" indent="0" algn="just">
              <a:buNone/>
            </a:pPr>
            <a:endParaRPr lang="fr-FR" sz="500" dirty="0">
              <a:latin typeface="+mj-lt"/>
            </a:endParaRPr>
          </a:p>
          <a:p>
            <a:pPr marL="0" indent="0" algn="just">
              <a:buNone/>
            </a:pPr>
            <a:r>
              <a:rPr lang="fr-FR" sz="2400" dirty="0">
                <a:latin typeface="+mj-lt"/>
              </a:rPr>
              <a:t>M = 25.000 + 0,05 C</a:t>
            </a:r>
          </a:p>
          <a:p>
            <a:pPr marL="0" indent="0" algn="just">
              <a:buNone/>
            </a:pPr>
            <a:r>
              <a:rPr lang="fr-FR" sz="2400" dirty="0">
                <a:latin typeface="+mj-lt"/>
              </a:rPr>
              <a:t>C = 15.000 + 0,10 M</a:t>
            </a:r>
          </a:p>
          <a:p>
            <a:pPr marL="0" indent="0" algn="just">
              <a:buNone/>
            </a:pPr>
            <a:r>
              <a:rPr lang="fr-FR" sz="2400" dirty="0">
                <a:latin typeface="+mj-lt"/>
              </a:rPr>
              <a:t>Avec C : coût du centre création et M : coût du centre maintenance.</a:t>
            </a:r>
          </a:p>
          <a:p>
            <a:pPr marL="0" indent="0" algn="just">
              <a:buNone/>
            </a:pPr>
            <a:r>
              <a:rPr lang="fr-FR" sz="2400" dirty="0">
                <a:latin typeface="+mj-lt"/>
              </a:rPr>
              <a:t>=&gt; </a:t>
            </a:r>
            <a:r>
              <a:rPr lang="fr-FR" sz="2400" b="1" dirty="0">
                <a:solidFill>
                  <a:srgbClr val="FF0000"/>
                </a:solidFill>
                <a:latin typeface="+mj-lt"/>
              </a:rPr>
              <a:t>Résolvez cette équation à deux inconnues. </a:t>
            </a:r>
          </a:p>
        </p:txBody>
      </p:sp>
      <p:sp>
        <p:nvSpPr>
          <p:cNvPr id="26" name="Titre 1"/>
          <p:cNvSpPr txBox="1">
            <a:spLocks/>
          </p:cNvSpPr>
          <p:nvPr/>
        </p:nvSpPr>
        <p:spPr>
          <a:xfrm>
            <a:off x="457200" y="188640"/>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II. Le traitement des coûts indirects</a:t>
            </a:r>
          </a:p>
          <a:p>
            <a:pPr algn="ctr"/>
            <a:r>
              <a:rPr lang="fr-FR" sz="3900" b="1" dirty="0">
                <a:solidFill>
                  <a:srgbClr val="0070C0"/>
                </a:solidFill>
              </a:rPr>
              <a:t>c) Centres auxiliaires (</a:t>
            </a:r>
            <a:r>
              <a:rPr lang="fr-FR" sz="3900" b="1" i="1" dirty="0">
                <a:solidFill>
                  <a:srgbClr val="0070C0"/>
                </a:solidFill>
              </a:rPr>
              <a:t>prestations réciproques</a:t>
            </a:r>
            <a:r>
              <a:rPr lang="fr-FR" sz="3900" b="1" dirty="0">
                <a:solidFill>
                  <a:srgbClr val="0070C0"/>
                </a:solidFill>
              </a:rPr>
              <a:t>)</a:t>
            </a:r>
          </a:p>
        </p:txBody>
      </p:sp>
      <p:sp>
        <p:nvSpPr>
          <p:cNvPr id="29" name="Espace réservé du contenu 2"/>
          <p:cNvSpPr txBox="1">
            <a:spLocks/>
          </p:cNvSpPr>
          <p:nvPr/>
        </p:nvSpPr>
        <p:spPr>
          <a:xfrm>
            <a:off x="601216" y="2103526"/>
            <a:ext cx="8229600" cy="461378"/>
          </a:xfrm>
          <a:prstGeom prst="rect">
            <a:avLst/>
          </a:prstGeom>
        </p:spPr>
        <p:txBody>
          <a:bodyPr>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just">
              <a:buFont typeface="Wingdings 2"/>
              <a:buNone/>
            </a:pPr>
            <a:r>
              <a:rPr lang="fr-FR" sz="2200" dirty="0">
                <a:solidFill>
                  <a:schemeClr val="accent2">
                    <a:lumMod val="50000"/>
                  </a:schemeClr>
                </a:solidFill>
                <a:latin typeface="+mj-lt"/>
              </a:rPr>
              <a:t>Les prestations réciproques</a:t>
            </a:r>
            <a:endParaRPr lang="fr-FR" sz="2400" dirty="0">
              <a:solidFill>
                <a:schemeClr val="accent2">
                  <a:lumMod val="50000"/>
                </a:schemeClr>
              </a:solidFill>
              <a:latin typeface="+mj-lt"/>
            </a:endParaRPr>
          </a:p>
        </p:txBody>
      </p:sp>
    </p:spTree>
    <p:extLst>
      <p:ext uri="{BB962C8B-B14F-4D97-AF65-F5344CB8AC3E}">
        <p14:creationId xmlns:p14="http://schemas.microsoft.com/office/powerpoint/2010/main" val="4210027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601216" y="1599470"/>
            <a:ext cx="8229600" cy="461378"/>
          </a:xfrm>
          <a:prstGeom prst="rect">
            <a:avLst/>
          </a:prstGeom>
        </p:spPr>
        <p:txBody>
          <a:bodyPr>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just">
              <a:buFont typeface="Wingdings 2"/>
              <a:buNone/>
            </a:pPr>
            <a:r>
              <a:rPr lang="fr-FR" sz="2200" dirty="0">
                <a:solidFill>
                  <a:schemeClr val="accent2">
                    <a:lumMod val="50000"/>
                  </a:schemeClr>
                </a:solidFill>
                <a:latin typeface="+mj-lt"/>
              </a:rPr>
              <a:t>Les prestations réciproques</a:t>
            </a:r>
            <a:endParaRPr lang="fr-FR" sz="2400" dirty="0">
              <a:solidFill>
                <a:schemeClr val="accent2">
                  <a:lumMod val="50000"/>
                </a:schemeClr>
              </a:solidFill>
              <a:latin typeface="+mj-lt"/>
            </a:endParaRPr>
          </a:p>
        </p:txBody>
      </p:sp>
      <p:sp>
        <p:nvSpPr>
          <p:cNvPr id="8" name="ZoneTexte 7"/>
          <p:cNvSpPr txBox="1"/>
          <p:nvPr/>
        </p:nvSpPr>
        <p:spPr>
          <a:xfrm>
            <a:off x="4777680" y="1491605"/>
            <a:ext cx="1296144" cy="338554"/>
          </a:xfrm>
          <a:prstGeom prst="rect">
            <a:avLst/>
          </a:prstGeom>
          <a:ln w="9525"/>
        </p:spPr>
        <p:style>
          <a:lnRef idx="2">
            <a:schemeClr val="dk1"/>
          </a:lnRef>
          <a:fillRef idx="1">
            <a:schemeClr val="lt1"/>
          </a:fillRef>
          <a:effectRef idx="0">
            <a:schemeClr val="dk1"/>
          </a:effectRef>
          <a:fontRef idx="minor">
            <a:schemeClr val="dk1"/>
          </a:fontRef>
        </p:style>
        <p:txBody>
          <a:bodyPr wrap="square" rtlCol="0">
            <a:spAutoFit/>
          </a:bodyPr>
          <a:lstStyle/>
          <a:p>
            <a:r>
              <a:rPr lang="fr-FR" sz="1600" dirty="0">
                <a:latin typeface="+mj-lt"/>
              </a:rPr>
              <a:t>Maintenance</a:t>
            </a:r>
          </a:p>
        </p:txBody>
      </p:sp>
      <p:sp>
        <p:nvSpPr>
          <p:cNvPr id="9" name="ZoneTexte 8"/>
          <p:cNvSpPr txBox="1"/>
          <p:nvPr/>
        </p:nvSpPr>
        <p:spPr>
          <a:xfrm>
            <a:off x="7009928" y="1491605"/>
            <a:ext cx="1296144" cy="338554"/>
          </a:xfrm>
          <a:prstGeom prst="rect">
            <a:avLst/>
          </a:prstGeom>
          <a:ln w="9525"/>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600" dirty="0">
                <a:latin typeface="+mj-lt"/>
              </a:rPr>
              <a:t>Création</a:t>
            </a:r>
          </a:p>
        </p:txBody>
      </p:sp>
      <p:cxnSp>
        <p:nvCxnSpPr>
          <p:cNvPr id="10" name="Connecteur droit avec flèche 9"/>
          <p:cNvCxnSpPr/>
          <p:nvPr/>
        </p:nvCxnSpPr>
        <p:spPr>
          <a:xfrm>
            <a:off x="6073824" y="1563613"/>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flipH="1">
            <a:off x="6073824" y="1707629"/>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6289848" y="1312456"/>
            <a:ext cx="576064" cy="323165"/>
          </a:xfrm>
          <a:prstGeom prst="rect">
            <a:avLst/>
          </a:prstGeom>
          <a:noFill/>
        </p:spPr>
        <p:txBody>
          <a:bodyPr wrap="square" rtlCol="0">
            <a:spAutoFit/>
          </a:bodyPr>
          <a:lstStyle/>
          <a:p>
            <a:r>
              <a:rPr lang="fr-FR" sz="1500" dirty="0">
                <a:latin typeface="+mj-lt"/>
              </a:rPr>
              <a:t>10 %</a:t>
            </a:r>
          </a:p>
        </p:txBody>
      </p:sp>
      <p:sp>
        <p:nvSpPr>
          <p:cNvPr id="13" name="ZoneTexte 12"/>
          <p:cNvSpPr txBox="1"/>
          <p:nvPr/>
        </p:nvSpPr>
        <p:spPr>
          <a:xfrm>
            <a:off x="4263280" y="2276872"/>
            <a:ext cx="802432" cy="338554"/>
          </a:xfrm>
          <a:prstGeom prst="rect">
            <a:avLst/>
          </a:prstGeom>
          <a:noFill/>
          <a:ln w="9525">
            <a:solidFill>
              <a:schemeClr val="tx1"/>
            </a:solidFill>
          </a:ln>
        </p:spPr>
        <p:txBody>
          <a:bodyPr wrap="square" rtlCol="0">
            <a:spAutoFit/>
          </a:bodyPr>
          <a:lstStyle/>
          <a:p>
            <a:pPr algn="ctr"/>
            <a:r>
              <a:rPr lang="fr-FR" sz="1600" dirty="0" err="1">
                <a:latin typeface="+mj-lt"/>
              </a:rPr>
              <a:t>Appro</a:t>
            </a:r>
            <a:r>
              <a:rPr lang="fr-FR" sz="1600" dirty="0">
                <a:latin typeface="+mj-lt"/>
              </a:rPr>
              <a:t>.</a:t>
            </a:r>
          </a:p>
        </p:txBody>
      </p:sp>
      <p:sp>
        <p:nvSpPr>
          <p:cNvPr id="14" name="ZoneTexte 13"/>
          <p:cNvSpPr txBox="1"/>
          <p:nvPr/>
        </p:nvSpPr>
        <p:spPr>
          <a:xfrm>
            <a:off x="6254235" y="2276872"/>
            <a:ext cx="802432" cy="338554"/>
          </a:xfrm>
          <a:prstGeom prst="rect">
            <a:avLst/>
          </a:prstGeom>
          <a:noFill/>
          <a:ln w="12700">
            <a:solidFill>
              <a:schemeClr val="tx1"/>
            </a:solidFill>
          </a:ln>
        </p:spPr>
        <p:txBody>
          <a:bodyPr wrap="square" rtlCol="0">
            <a:spAutoFit/>
          </a:bodyPr>
          <a:lstStyle/>
          <a:p>
            <a:pPr algn="ctr"/>
            <a:r>
              <a:rPr lang="fr-FR" sz="1600" dirty="0" err="1">
                <a:latin typeface="+mj-lt"/>
              </a:rPr>
              <a:t>Prod</a:t>
            </a:r>
            <a:r>
              <a:rPr lang="fr-FR" sz="1600" dirty="0">
                <a:latin typeface="+mj-lt"/>
              </a:rPr>
              <a:t>.</a:t>
            </a:r>
          </a:p>
        </p:txBody>
      </p:sp>
      <p:sp>
        <p:nvSpPr>
          <p:cNvPr id="15" name="ZoneTexte 14"/>
          <p:cNvSpPr txBox="1"/>
          <p:nvPr/>
        </p:nvSpPr>
        <p:spPr>
          <a:xfrm>
            <a:off x="8007696" y="2276872"/>
            <a:ext cx="802432" cy="338554"/>
          </a:xfrm>
          <a:prstGeom prst="rect">
            <a:avLst/>
          </a:prstGeom>
          <a:noFill/>
          <a:ln w="12700">
            <a:solidFill>
              <a:schemeClr val="tx1"/>
            </a:solidFill>
          </a:ln>
        </p:spPr>
        <p:txBody>
          <a:bodyPr wrap="square" rtlCol="0">
            <a:spAutoFit/>
          </a:bodyPr>
          <a:lstStyle/>
          <a:p>
            <a:pPr algn="ctr"/>
            <a:r>
              <a:rPr lang="fr-FR" sz="1600" dirty="0" err="1">
                <a:latin typeface="+mj-lt"/>
              </a:rPr>
              <a:t>Distri</a:t>
            </a:r>
            <a:r>
              <a:rPr lang="fr-FR" sz="1600" dirty="0">
                <a:latin typeface="+mj-lt"/>
              </a:rPr>
              <a:t>.</a:t>
            </a:r>
          </a:p>
        </p:txBody>
      </p:sp>
      <p:cxnSp>
        <p:nvCxnSpPr>
          <p:cNvPr id="16" name="Connecteur droit avec flèche 15"/>
          <p:cNvCxnSpPr>
            <a:stCxn id="8" idx="2"/>
            <a:endCxn id="13" idx="0"/>
          </p:cNvCxnSpPr>
          <p:nvPr/>
        </p:nvCxnSpPr>
        <p:spPr>
          <a:xfrm flipH="1">
            <a:off x="4664496" y="1830159"/>
            <a:ext cx="761256" cy="446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4860032" y="1844824"/>
            <a:ext cx="576064" cy="323165"/>
          </a:xfrm>
          <a:prstGeom prst="rect">
            <a:avLst/>
          </a:prstGeom>
          <a:noFill/>
        </p:spPr>
        <p:txBody>
          <a:bodyPr wrap="square" rtlCol="0">
            <a:spAutoFit/>
          </a:bodyPr>
          <a:lstStyle/>
          <a:p>
            <a:r>
              <a:rPr lang="fr-FR" sz="1500" dirty="0">
                <a:latin typeface="+mj-lt"/>
              </a:rPr>
              <a:t>5 %</a:t>
            </a:r>
          </a:p>
        </p:txBody>
      </p:sp>
      <p:cxnSp>
        <p:nvCxnSpPr>
          <p:cNvPr id="18" name="Connecteur droit avec flèche 17"/>
          <p:cNvCxnSpPr>
            <a:stCxn id="8" idx="2"/>
            <a:endCxn id="15" idx="0"/>
          </p:cNvCxnSpPr>
          <p:nvPr/>
        </p:nvCxnSpPr>
        <p:spPr>
          <a:xfrm>
            <a:off x="5425752" y="1830159"/>
            <a:ext cx="2983160" cy="446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a:stCxn id="8" idx="2"/>
            <a:endCxn id="14" idx="0"/>
          </p:cNvCxnSpPr>
          <p:nvPr/>
        </p:nvCxnSpPr>
        <p:spPr>
          <a:xfrm>
            <a:off x="5425752" y="1830159"/>
            <a:ext cx="1229699" cy="446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6289848" y="1635621"/>
            <a:ext cx="576064" cy="323165"/>
          </a:xfrm>
          <a:prstGeom prst="rect">
            <a:avLst/>
          </a:prstGeom>
          <a:noFill/>
        </p:spPr>
        <p:txBody>
          <a:bodyPr wrap="square" rtlCol="0">
            <a:spAutoFit/>
          </a:bodyPr>
          <a:lstStyle/>
          <a:p>
            <a:r>
              <a:rPr lang="fr-FR" sz="1500" dirty="0">
                <a:latin typeface="+mj-lt"/>
              </a:rPr>
              <a:t>5 %</a:t>
            </a:r>
          </a:p>
        </p:txBody>
      </p:sp>
      <p:sp>
        <p:nvSpPr>
          <p:cNvPr id="21" name="ZoneTexte 20"/>
          <p:cNvSpPr txBox="1"/>
          <p:nvPr/>
        </p:nvSpPr>
        <p:spPr>
          <a:xfrm>
            <a:off x="5785792" y="1988840"/>
            <a:ext cx="576064" cy="323165"/>
          </a:xfrm>
          <a:prstGeom prst="rect">
            <a:avLst/>
          </a:prstGeom>
          <a:noFill/>
        </p:spPr>
        <p:txBody>
          <a:bodyPr wrap="square" rtlCol="0">
            <a:spAutoFit/>
          </a:bodyPr>
          <a:lstStyle/>
          <a:p>
            <a:r>
              <a:rPr lang="fr-FR" sz="1500" dirty="0">
                <a:latin typeface="+mj-lt"/>
              </a:rPr>
              <a:t>80 %</a:t>
            </a:r>
          </a:p>
        </p:txBody>
      </p:sp>
      <p:cxnSp>
        <p:nvCxnSpPr>
          <p:cNvPr id="22" name="Connecteur droit avec flèche 21"/>
          <p:cNvCxnSpPr>
            <a:stCxn id="9" idx="2"/>
            <a:endCxn id="14" idx="0"/>
          </p:cNvCxnSpPr>
          <p:nvPr/>
        </p:nvCxnSpPr>
        <p:spPr>
          <a:xfrm flipH="1">
            <a:off x="6655451" y="1830159"/>
            <a:ext cx="1002549" cy="446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ZoneTexte 22"/>
          <p:cNvSpPr txBox="1"/>
          <p:nvPr/>
        </p:nvSpPr>
        <p:spPr>
          <a:xfrm>
            <a:off x="7668344" y="2025715"/>
            <a:ext cx="576064" cy="323165"/>
          </a:xfrm>
          <a:prstGeom prst="rect">
            <a:avLst/>
          </a:prstGeom>
          <a:noFill/>
        </p:spPr>
        <p:txBody>
          <a:bodyPr wrap="square" rtlCol="0">
            <a:spAutoFit/>
          </a:bodyPr>
          <a:lstStyle/>
          <a:p>
            <a:r>
              <a:rPr lang="fr-FR" sz="1500" dirty="0">
                <a:latin typeface="+mj-lt"/>
              </a:rPr>
              <a:t>5 %</a:t>
            </a:r>
          </a:p>
        </p:txBody>
      </p:sp>
      <p:sp>
        <p:nvSpPr>
          <p:cNvPr id="24" name="ZoneTexte 23"/>
          <p:cNvSpPr txBox="1"/>
          <p:nvPr/>
        </p:nvSpPr>
        <p:spPr>
          <a:xfrm>
            <a:off x="7236296" y="1772816"/>
            <a:ext cx="576064" cy="323165"/>
          </a:xfrm>
          <a:prstGeom prst="rect">
            <a:avLst/>
          </a:prstGeom>
          <a:noFill/>
        </p:spPr>
        <p:txBody>
          <a:bodyPr wrap="square" rtlCol="0">
            <a:spAutoFit/>
          </a:bodyPr>
          <a:lstStyle/>
          <a:p>
            <a:r>
              <a:rPr lang="fr-FR" sz="1500" dirty="0">
                <a:latin typeface="+mj-lt"/>
              </a:rPr>
              <a:t>95 %</a:t>
            </a:r>
          </a:p>
        </p:txBody>
      </p:sp>
      <p:sp>
        <p:nvSpPr>
          <p:cNvPr id="27" name="Espace réservé du contenu 2"/>
          <p:cNvSpPr txBox="1">
            <a:spLocks/>
          </p:cNvSpPr>
          <p:nvPr/>
        </p:nvSpPr>
        <p:spPr>
          <a:xfrm>
            <a:off x="601216" y="3645024"/>
            <a:ext cx="8229600" cy="3024336"/>
          </a:xfrm>
          <a:prstGeom prst="rect">
            <a:avLst/>
          </a:prstGeom>
        </p:spPr>
        <p:txBody>
          <a:bodyPr>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just">
              <a:buNone/>
            </a:pPr>
            <a:endParaRPr lang="fr-FR" sz="2400" dirty="0">
              <a:latin typeface="+mj-lt"/>
            </a:endParaRPr>
          </a:p>
        </p:txBody>
      </p:sp>
      <p:sp>
        <p:nvSpPr>
          <p:cNvPr id="30" name="Titre 1"/>
          <p:cNvSpPr txBox="1">
            <a:spLocks/>
          </p:cNvSpPr>
          <p:nvPr/>
        </p:nvSpPr>
        <p:spPr>
          <a:xfrm>
            <a:off x="457200" y="188640"/>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II. Le traitement des coûts indirects</a:t>
            </a:r>
          </a:p>
          <a:p>
            <a:pPr algn="ctr"/>
            <a:r>
              <a:rPr lang="fr-FR" sz="3900" b="1" dirty="0">
                <a:solidFill>
                  <a:srgbClr val="0070C0"/>
                </a:solidFill>
              </a:rPr>
              <a:t>c) Centres auxiliaires (</a:t>
            </a:r>
            <a:r>
              <a:rPr lang="fr-FR" sz="3900" b="1" i="1" dirty="0">
                <a:solidFill>
                  <a:srgbClr val="0070C0"/>
                </a:solidFill>
              </a:rPr>
              <a:t>prestations réciproques</a:t>
            </a:r>
            <a:r>
              <a:rPr lang="fr-FR" sz="3900" b="1" dirty="0">
                <a:solidFill>
                  <a:srgbClr val="0070C0"/>
                </a:solidFill>
              </a:rPr>
              <a:t>)</a:t>
            </a:r>
          </a:p>
        </p:txBody>
      </p:sp>
      <p:sp>
        <p:nvSpPr>
          <p:cNvPr id="2" name="ZoneTexte 1"/>
          <p:cNvSpPr txBox="1"/>
          <p:nvPr/>
        </p:nvSpPr>
        <p:spPr>
          <a:xfrm>
            <a:off x="1568152" y="2996952"/>
            <a:ext cx="6192688"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dirty="0">
                <a:latin typeface="+mj-lt"/>
              </a:rPr>
              <a:t>M = 25.000 + 0,05 C 	&amp; 	C= 15.000 + 0,10M</a:t>
            </a:r>
          </a:p>
        </p:txBody>
      </p:sp>
    </p:spTree>
    <p:extLst>
      <p:ext uri="{BB962C8B-B14F-4D97-AF65-F5344CB8AC3E}">
        <p14:creationId xmlns:p14="http://schemas.microsoft.com/office/powerpoint/2010/main" val="3067488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au 6"/>
          <p:cNvGraphicFramePr>
            <a:graphicFrameLocks noGrp="1"/>
          </p:cNvGraphicFramePr>
          <p:nvPr>
            <p:extLst>
              <p:ext uri="{D42A27DB-BD31-4B8C-83A1-F6EECF244321}">
                <p14:modId xmlns:p14="http://schemas.microsoft.com/office/powerpoint/2010/main" val="2541454516"/>
              </p:ext>
            </p:extLst>
          </p:nvPr>
        </p:nvGraphicFramePr>
        <p:xfrm>
          <a:off x="323528" y="2274698"/>
          <a:ext cx="8496944" cy="4076797"/>
        </p:xfrm>
        <a:graphic>
          <a:graphicData uri="http://schemas.openxmlformats.org/drawingml/2006/table">
            <a:tbl>
              <a:tblPr firstRow="1" bandRow="1">
                <a:tableStyleId>{5940675A-B579-460E-94D1-54222C63F5DA}</a:tableStyleId>
              </a:tblPr>
              <a:tblGrid>
                <a:gridCol w="2016224">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1038973">
                  <a:extLst>
                    <a:ext uri="{9D8B030D-6E8A-4147-A177-3AD203B41FA5}">
                      <a16:colId xmlns:a16="http://schemas.microsoft.com/office/drawing/2014/main" val="20003"/>
                    </a:ext>
                  </a:extLst>
                </a:gridCol>
                <a:gridCol w="1213849">
                  <a:extLst>
                    <a:ext uri="{9D8B030D-6E8A-4147-A177-3AD203B41FA5}">
                      <a16:colId xmlns:a16="http://schemas.microsoft.com/office/drawing/2014/main" val="20004"/>
                    </a:ext>
                  </a:extLst>
                </a:gridCol>
                <a:gridCol w="1213849">
                  <a:extLst>
                    <a:ext uri="{9D8B030D-6E8A-4147-A177-3AD203B41FA5}">
                      <a16:colId xmlns:a16="http://schemas.microsoft.com/office/drawing/2014/main" val="20005"/>
                    </a:ext>
                  </a:extLst>
                </a:gridCol>
                <a:gridCol w="1213849">
                  <a:extLst>
                    <a:ext uri="{9D8B030D-6E8A-4147-A177-3AD203B41FA5}">
                      <a16:colId xmlns:a16="http://schemas.microsoft.com/office/drawing/2014/main" val="20006"/>
                    </a:ext>
                  </a:extLst>
                </a:gridCol>
              </a:tblGrid>
              <a:tr h="289364">
                <a:tc gridSpan="7">
                  <a:txBody>
                    <a:bodyPr/>
                    <a:lstStyle/>
                    <a:p>
                      <a:pPr algn="ctr"/>
                      <a:r>
                        <a:rPr kumimoji="0" lang="fr-FR" sz="1800" b="1" kern="1200" dirty="0">
                          <a:solidFill>
                            <a:schemeClr val="tx1"/>
                          </a:solidFill>
                          <a:latin typeface="+mj-lt"/>
                          <a:ea typeface="+mn-ea"/>
                          <a:cs typeface="+mn-cs"/>
                        </a:rPr>
                        <a:t>Tableau de répartition des coûts</a:t>
                      </a:r>
                      <a:r>
                        <a:rPr kumimoji="0" lang="fr-FR" sz="1800" b="1" kern="1200" baseline="0" dirty="0">
                          <a:solidFill>
                            <a:schemeClr val="tx1"/>
                          </a:solidFill>
                          <a:latin typeface="+mj-lt"/>
                          <a:ea typeface="+mn-ea"/>
                          <a:cs typeface="+mn-cs"/>
                        </a:rPr>
                        <a:t> des coûts indirects des centres auxiliaires</a:t>
                      </a:r>
                      <a:endParaRPr kumimoji="0" lang="fr-FR" sz="1800" b="1" kern="1200" dirty="0">
                        <a:solidFill>
                          <a:schemeClr val="tx1"/>
                        </a:solidFill>
                        <a:latin typeface="+mj-lt"/>
                        <a:ea typeface="+mn-ea"/>
                        <a:cs typeface="+mn-cs"/>
                      </a:endParaRPr>
                    </a:p>
                  </a:txBody>
                  <a:tcPr>
                    <a:solidFill>
                      <a:schemeClr val="bg1">
                        <a:lumMod val="85000"/>
                      </a:schemeClr>
                    </a:solidFill>
                  </a:tcPr>
                </a:tc>
                <a:tc hMerge="1">
                  <a:txBody>
                    <a:bodyPr/>
                    <a:lstStyle/>
                    <a:p>
                      <a:endParaRPr lang="fr-FR" sz="1400" dirty="0">
                        <a:latin typeface="+mj-lt"/>
                      </a:endParaRPr>
                    </a:p>
                  </a:txBody>
                  <a:tcPr>
                    <a:solidFill>
                      <a:schemeClr val="bg1">
                        <a:lumMod val="85000"/>
                      </a:schemeClr>
                    </a:solidFill>
                  </a:tcPr>
                </a:tc>
                <a:tc hMerge="1">
                  <a:txBody>
                    <a:bodyPr/>
                    <a:lstStyle/>
                    <a:p>
                      <a:pPr algn="ctr"/>
                      <a:endParaRPr lang="fr-FR" sz="1400" b="1" dirty="0">
                        <a:latin typeface="+mj-lt"/>
                      </a:endParaRPr>
                    </a:p>
                  </a:txBody>
                  <a:tcPr>
                    <a:solidFill>
                      <a:schemeClr val="bg1">
                        <a:lumMod val="8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0000"/>
                  </a:ext>
                </a:extLst>
              </a:tr>
              <a:tr h="139628">
                <a:tc>
                  <a:txBody>
                    <a:bodyPr/>
                    <a:lstStyle/>
                    <a:p>
                      <a:pPr algn="ctr"/>
                      <a:endParaRPr lang="fr-FR" sz="1400" dirty="0">
                        <a:latin typeface="+mj-lt"/>
                      </a:endParaRPr>
                    </a:p>
                  </a:txBody>
                  <a:tcPr>
                    <a:solidFill>
                      <a:schemeClr val="bg1">
                        <a:lumMod val="85000"/>
                      </a:schemeClr>
                    </a:solidFill>
                  </a:tcPr>
                </a:tc>
                <a:tc>
                  <a:txBody>
                    <a:bodyPr/>
                    <a:lstStyle/>
                    <a:p>
                      <a:endParaRPr lang="fr-FR" sz="1400" dirty="0">
                        <a:latin typeface="+mj-lt"/>
                      </a:endParaRPr>
                    </a:p>
                  </a:txBody>
                  <a:tcPr>
                    <a:solidFill>
                      <a:schemeClr val="bg1">
                        <a:lumMod val="85000"/>
                      </a:schemeClr>
                    </a:solidFill>
                  </a:tcPr>
                </a:tc>
                <a:tc gridSpan="5">
                  <a:txBody>
                    <a:bodyPr/>
                    <a:lstStyle/>
                    <a:p>
                      <a:pPr algn="ctr"/>
                      <a:r>
                        <a:rPr lang="fr-FR" sz="1400" b="1" dirty="0">
                          <a:latin typeface="+mj-lt"/>
                        </a:rPr>
                        <a:t>Centres d’analyse</a:t>
                      </a:r>
                    </a:p>
                  </a:txBody>
                  <a:tcP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1"/>
                  </a:ext>
                </a:extLst>
              </a:tr>
              <a:tr h="122860">
                <a:tc>
                  <a:txBody>
                    <a:bodyPr/>
                    <a:lstStyle/>
                    <a:p>
                      <a:pPr algn="ctr"/>
                      <a:endParaRPr lang="fr-FR" sz="1400" dirty="0">
                        <a:latin typeface="+mj-lt"/>
                      </a:endParaRPr>
                    </a:p>
                  </a:txBody>
                  <a:tcPr/>
                </a:tc>
                <a:tc>
                  <a:txBody>
                    <a:bodyPr/>
                    <a:lstStyle/>
                    <a:p>
                      <a:pPr algn="ctr"/>
                      <a:r>
                        <a:rPr lang="fr-FR" sz="1400" b="1" dirty="0">
                          <a:latin typeface="+mj-lt"/>
                        </a:rPr>
                        <a:t>Total</a:t>
                      </a:r>
                    </a:p>
                  </a:txBody>
                  <a:tcPr/>
                </a:tc>
                <a:tc>
                  <a:txBody>
                    <a:bodyPr/>
                    <a:lstStyle/>
                    <a:p>
                      <a:pPr algn="ctr"/>
                      <a:r>
                        <a:rPr lang="fr-FR" sz="1400" b="1" dirty="0" err="1">
                          <a:latin typeface="+mj-lt"/>
                        </a:rPr>
                        <a:t>Mainten</a:t>
                      </a:r>
                      <a:r>
                        <a:rPr lang="fr-FR" sz="1400" b="1" dirty="0">
                          <a:latin typeface="+mj-lt"/>
                        </a:rPr>
                        <a:t>.</a:t>
                      </a:r>
                    </a:p>
                  </a:txBody>
                  <a:tcPr/>
                </a:tc>
                <a:tc>
                  <a:txBody>
                    <a:bodyPr/>
                    <a:lstStyle/>
                    <a:p>
                      <a:pPr algn="ctr"/>
                      <a:r>
                        <a:rPr lang="fr-FR" sz="1400" b="1" dirty="0">
                          <a:latin typeface="+mj-lt"/>
                        </a:rPr>
                        <a:t>Création</a:t>
                      </a:r>
                    </a:p>
                  </a:txBody>
                  <a:tcPr/>
                </a:tc>
                <a:tc>
                  <a:txBody>
                    <a:bodyPr/>
                    <a:lstStyle/>
                    <a:p>
                      <a:pPr algn="ctr"/>
                      <a:r>
                        <a:rPr lang="fr-FR" sz="1400" b="1" dirty="0" err="1">
                          <a:latin typeface="+mj-lt"/>
                        </a:rPr>
                        <a:t>Appro</a:t>
                      </a:r>
                      <a:r>
                        <a:rPr lang="fr-FR" sz="1400" b="1" dirty="0">
                          <a:latin typeface="+mj-lt"/>
                        </a:rPr>
                        <a:t>.</a:t>
                      </a:r>
                    </a:p>
                  </a:txBody>
                  <a:tcPr/>
                </a:tc>
                <a:tc>
                  <a:txBody>
                    <a:bodyPr/>
                    <a:lstStyle/>
                    <a:p>
                      <a:pPr algn="ctr"/>
                      <a:r>
                        <a:rPr lang="fr-FR" sz="1400" b="1" dirty="0" err="1">
                          <a:latin typeface="+mj-lt"/>
                        </a:rPr>
                        <a:t>Prod</a:t>
                      </a:r>
                      <a:r>
                        <a:rPr lang="fr-FR" sz="1400" b="1" dirty="0">
                          <a:latin typeface="+mj-lt"/>
                        </a:rPr>
                        <a:t>.</a:t>
                      </a:r>
                    </a:p>
                  </a:txBody>
                  <a:tcPr/>
                </a:tc>
                <a:tc>
                  <a:txBody>
                    <a:bodyPr/>
                    <a:lstStyle/>
                    <a:p>
                      <a:pPr algn="ctr"/>
                      <a:r>
                        <a:rPr lang="fr-FR" sz="1400" b="1" dirty="0" err="1">
                          <a:latin typeface="+mj-lt"/>
                        </a:rPr>
                        <a:t>Distrib</a:t>
                      </a:r>
                      <a:r>
                        <a:rPr lang="fr-FR" sz="1400" b="1" dirty="0">
                          <a:latin typeface="+mj-lt"/>
                        </a:rPr>
                        <a:t>.</a:t>
                      </a:r>
                    </a:p>
                  </a:txBody>
                  <a:tcPr/>
                </a:tc>
                <a:extLst>
                  <a:ext uri="{0D108BD9-81ED-4DB2-BD59-A6C34878D82A}">
                    <a16:rowId xmlns:a16="http://schemas.microsoft.com/office/drawing/2014/main" val="10002"/>
                  </a:ext>
                </a:extLst>
              </a:tr>
              <a:tr h="610148">
                <a:tc>
                  <a:txBody>
                    <a:bodyPr/>
                    <a:lstStyle/>
                    <a:p>
                      <a:pPr algn="l"/>
                      <a:r>
                        <a:rPr lang="fr-FR" sz="1400" dirty="0">
                          <a:latin typeface="+mj-lt"/>
                        </a:rPr>
                        <a:t>Electricité</a:t>
                      </a:r>
                    </a:p>
                    <a:p>
                      <a:pPr algn="l"/>
                      <a:r>
                        <a:rPr lang="fr-FR" sz="1400" dirty="0">
                          <a:latin typeface="+mj-lt"/>
                        </a:rPr>
                        <a:t>Main d’</a:t>
                      </a:r>
                      <a:r>
                        <a:rPr lang="fr-FR" sz="1400" dirty="0" err="1">
                          <a:latin typeface="+mj-lt"/>
                        </a:rPr>
                        <a:t>oeuvre</a:t>
                      </a:r>
                      <a:endParaRPr lang="fr-FR" sz="1400" dirty="0">
                        <a:latin typeface="+mj-lt"/>
                      </a:endParaRPr>
                    </a:p>
                    <a:p>
                      <a:pPr algn="l"/>
                      <a:r>
                        <a:rPr lang="fr-FR" sz="1400" dirty="0">
                          <a:latin typeface="+mj-lt"/>
                        </a:rPr>
                        <a:t>Autres</a:t>
                      </a:r>
                    </a:p>
                  </a:txBody>
                  <a:tcPr/>
                </a:tc>
                <a:tc>
                  <a:txBody>
                    <a:bodyPr/>
                    <a:lstStyle/>
                    <a:p>
                      <a:pPr algn="ctr"/>
                      <a:r>
                        <a:rPr lang="fr-FR" sz="1400" dirty="0">
                          <a:latin typeface="+mj-lt"/>
                        </a:rPr>
                        <a:t>10.000</a:t>
                      </a:r>
                    </a:p>
                    <a:p>
                      <a:pPr algn="ctr"/>
                      <a:r>
                        <a:rPr lang="fr-FR" sz="1400" dirty="0">
                          <a:latin typeface="+mj-lt"/>
                        </a:rPr>
                        <a:t>112.000</a:t>
                      </a:r>
                    </a:p>
                    <a:p>
                      <a:pPr algn="ctr"/>
                      <a:r>
                        <a:rPr lang="fr-FR" sz="1400" dirty="0">
                          <a:latin typeface="+mj-lt"/>
                        </a:rPr>
                        <a:t>115.000</a:t>
                      </a:r>
                    </a:p>
                  </a:txBody>
                  <a:tcPr anchor="ctr"/>
                </a:tc>
                <a:tc>
                  <a:txBody>
                    <a:bodyPr/>
                    <a:lstStyle/>
                    <a:p>
                      <a:pPr algn="ctr"/>
                      <a:endParaRPr lang="fr-FR" sz="1400" dirty="0">
                        <a:latin typeface="+mj-lt"/>
                      </a:endParaRPr>
                    </a:p>
                    <a:p>
                      <a:pPr algn="ctr"/>
                      <a:endParaRPr lang="fr-FR" sz="1400" dirty="0">
                        <a:latin typeface="+mj-lt"/>
                      </a:endParaRPr>
                    </a:p>
                    <a:p>
                      <a:pPr algn="ctr"/>
                      <a:r>
                        <a:rPr lang="fr-FR" sz="1400" dirty="0">
                          <a:latin typeface="+mj-lt"/>
                        </a:rPr>
                        <a:t>25.000</a:t>
                      </a:r>
                    </a:p>
                  </a:txBody>
                  <a:tcPr anchor="ctr"/>
                </a:tc>
                <a:tc>
                  <a:txBody>
                    <a:bodyPr/>
                    <a:lstStyle/>
                    <a:p>
                      <a:pPr algn="ctr"/>
                      <a:endParaRPr lang="fr-FR" sz="1400" dirty="0">
                        <a:latin typeface="+mj-lt"/>
                      </a:endParaRPr>
                    </a:p>
                    <a:p>
                      <a:pPr algn="ctr"/>
                      <a:endParaRPr lang="fr-FR" sz="1400" dirty="0">
                        <a:latin typeface="+mj-lt"/>
                      </a:endParaRPr>
                    </a:p>
                    <a:p>
                      <a:pPr algn="ctr"/>
                      <a:r>
                        <a:rPr lang="fr-FR" sz="1400" dirty="0">
                          <a:latin typeface="+mj-lt"/>
                        </a:rPr>
                        <a:t>15.000</a:t>
                      </a:r>
                    </a:p>
                  </a:txBody>
                  <a:tcPr anchor="ctr"/>
                </a:tc>
                <a:tc>
                  <a:txBody>
                    <a:bodyPr/>
                    <a:lstStyle/>
                    <a:p>
                      <a:pPr algn="ctr"/>
                      <a:r>
                        <a:rPr lang="fr-FR" sz="1400" dirty="0">
                          <a:latin typeface="+mj-lt"/>
                        </a:rPr>
                        <a:t>1.000</a:t>
                      </a:r>
                    </a:p>
                    <a:p>
                      <a:pPr algn="ctr"/>
                      <a:r>
                        <a:rPr lang="fr-FR" sz="1400" dirty="0">
                          <a:latin typeface="+mj-lt"/>
                        </a:rPr>
                        <a:t>12.000</a:t>
                      </a:r>
                    </a:p>
                    <a:p>
                      <a:pPr algn="ctr"/>
                      <a:r>
                        <a:rPr lang="fr-FR" sz="1400" dirty="0">
                          <a:latin typeface="+mj-lt"/>
                        </a:rPr>
                        <a:t>7.500</a:t>
                      </a:r>
                    </a:p>
                  </a:txBody>
                  <a:tcPr anchor="ctr"/>
                </a:tc>
                <a:tc>
                  <a:txBody>
                    <a:bodyPr/>
                    <a:lstStyle/>
                    <a:p>
                      <a:pPr algn="ctr"/>
                      <a:r>
                        <a:rPr lang="fr-FR" sz="1400" dirty="0">
                          <a:latin typeface="+mj-lt"/>
                        </a:rPr>
                        <a:t>8.500</a:t>
                      </a:r>
                    </a:p>
                    <a:p>
                      <a:pPr algn="ctr"/>
                      <a:r>
                        <a:rPr lang="fr-FR" sz="1400" dirty="0">
                          <a:latin typeface="+mj-lt"/>
                        </a:rPr>
                        <a:t>85.000</a:t>
                      </a:r>
                    </a:p>
                    <a:p>
                      <a:pPr algn="ctr"/>
                      <a:r>
                        <a:rPr lang="fr-FR" sz="1400" dirty="0">
                          <a:latin typeface="+mj-lt"/>
                        </a:rPr>
                        <a:t>63.750</a:t>
                      </a:r>
                    </a:p>
                  </a:txBody>
                  <a:tcPr anchor="ctr"/>
                </a:tc>
                <a:tc>
                  <a:txBody>
                    <a:bodyPr/>
                    <a:lstStyle/>
                    <a:p>
                      <a:pPr algn="ctr"/>
                      <a:r>
                        <a:rPr lang="fr-FR" sz="1400" dirty="0">
                          <a:latin typeface="+mj-lt"/>
                        </a:rPr>
                        <a:t>500</a:t>
                      </a:r>
                    </a:p>
                    <a:p>
                      <a:pPr algn="ctr"/>
                      <a:r>
                        <a:rPr lang="fr-FR" sz="1400" dirty="0">
                          <a:latin typeface="+mj-lt"/>
                        </a:rPr>
                        <a:t>15.000</a:t>
                      </a:r>
                    </a:p>
                    <a:p>
                      <a:pPr algn="ctr"/>
                      <a:r>
                        <a:rPr lang="fr-FR" sz="1400" dirty="0">
                          <a:latin typeface="+mj-lt"/>
                        </a:rPr>
                        <a:t>3.750</a:t>
                      </a:r>
                    </a:p>
                  </a:txBody>
                  <a:tcPr anchor="ctr"/>
                </a:tc>
                <a:extLst>
                  <a:ext uri="{0D108BD9-81ED-4DB2-BD59-A6C34878D82A}">
                    <a16:rowId xmlns:a16="http://schemas.microsoft.com/office/drawing/2014/main" val="10003"/>
                  </a:ext>
                </a:extLst>
              </a:tr>
              <a:tr h="310676">
                <a:tc>
                  <a:txBody>
                    <a:bodyPr/>
                    <a:lstStyle/>
                    <a:p>
                      <a:pPr algn="ctr"/>
                      <a:r>
                        <a:rPr lang="fr-FR" sz="1400" b="1" dirty="0">
                          <a:latin typeface="+mj-lt"/>
                        </a:rPr>
                        <a:t>∑ répartition</a:t>
                      </a:r>
                      <a:r>
                        <a:rPr lang="fr-FR" sz="1400" b="1" baseline="0" dirty="0">
                          <a:latin typeface="+mj-lt"/>
                        </a:rPr>
                        <a:t> primaire</a:t>
                      </a:r>
                      <a:endParaRPr lang="fr-FR" sz="1400" b="1" dirty="0">
                        <a:latin typeface="+mj-lt"/>
                      </a:endParaRPr>
                    </a:p>
                  </a:txBody>
                  <a:tcPr/>
                </a:tc>
                <a:tc>
                  <a:txBody>
                    <a:bodyPr/>
                    <a:lstStyle/>
                    <a:p>
                      <a:pPr algn="ctr"/>
                      <a:r>
                        <a:rPr lang="fr-FR" sz="1400" dirty="0">
                          <a:solidFill>
                            <a:srgbClr val="0070C0"/>
                          </a:solidFill>
                          <a:latin typeface="+mj-lt"/>
                        </a:rPr>
                        <a:t>237.000</a:t>
                      </a:r>
                    </a:p>
                  </a:txBody>
                  <a:tcPr anchor="ctr"/>
                </a:tc>
                <a:tc>
                  <a:txBody>
                    <a:bodyPr/>
                    <a:lstStyle/>
                    <a:p>
                      <a:pPr algn="ctr"/>
                      <a:r>
                        <a:rPr lang="fr-FR" sz="1400" dirty="0">
                          <a:latin typeface="+mj-lt"/>
                        </a:rPr>
                        <a:t>25.000</a:t>
                      </a:r>
                    </a:p>
                  </a:txBody>
                  <a:tcPr anchor="ctr"/>
                </a:tc>
                <a:tc>
                  <a:txBody>
                    <a:bodyPr/>
                    <a:lstStyle/>
                    <a:p>
                      <a:pPr algn="ctr"/>
                      <a:r>
                        <a:rPr lang="fr-FR" sz="1400" dirty="0">
                          <a:latin typeface="+mj-lt"/>
                        </a:rPr>
                        <a:t>15.000</a:t>
                      </a:r>
                    </a:p>
                  </a:txBody>
                  <a:tcPr anchor="ctr"/>
                </a:tc>
                <a:tc>
                  <a:txBody>
                    <a:bodyPr/>
                    <a:lstStyle/>
                    <a:p>
                      <a:pPr algn="ctr"/>
                      <a:r>
                        <a:rPr lang="fr-FR" sz="1400" dirty="0">
                          <a:latin typeface="+mj-lt"/>
                        </a:rPr>
                        <a:t>20.500</a:t>
                      </a:r>
                    </a:p>
                  </a:txBody>
                  <a:tcPr anchor="ctr"/>
                </a:tc>
                <a:tc>
                  <a:txBody>
                    <a:bodyPr/>
                    <a:lstStyle/>
                    <a:p>
                      <a:pPr algn="ctr"/>
                      <a:r>
                        <a:rPr lang="fr-FR" sz="1400" dirty="0">
                          <a:latin typeface="+mj-lt"/>
                        </a:rPr>
                        <a:t>157.250</a:t>
                      </a:r>
                    </a:p>
                  </a:txBody>
                  <a:tcPr anchor="ctr"/>
                </a:tc>
                <a:tc>
                  <a:txBody>
                    <a:bodyPr/>
                    <a:lstStyle/>
                    <a:p>
                      <a:pPr algn="ctr"/>
                      <a:r>
                        <a:rPr lang="fr-FR" sz="1400" dirty="0">
                          <a:latin typeface="+mj-lt"/>
                        </a:rPr>
                        <a:t>19.250</a:t>
                      </a:r>
                    </a:p>
                  </a:txBody>
                  <a:tcPr anchor="ctr"/>
                </a:tc>
                <a:extLst>
                  <a:ext uri="{0D108BD9-81ED-4DB2-BD59-A6C34878D82A}">
                    <a16:rowId xmlns:a16="http://schemas.microsoft.com/office/drawing/2014/main" val="10004"/>
                  </a:ext>
                </a:extLst>
              </a:tr>
              <a:tr h="473419">
                <a:tc>
                  <a:txBody>
                    <a:bodyPr/>
                    <a:lstStyle/>
                    <a:p>
                      <a:pPr algn="ctr"/>
                      <a:r>
                        <a:rPr lang="fr-FR" sz="1400" b="1" dirty="0">
                          <a:latin typeface="+mj-lt"/>
                        </a:rPr>
                        <a:t>Répartition secondaire</a:t>
                      </a:r>
                    </a:p>
                    <a:p>
                      <a:pPr algn="l"/>
                      <a:r>
                        <a:rPr lang="fr-FR" sz="1400" dirty="0">
                          <a:latin typeface="+mj-lt"/>
                        </a:rPr>
                        <a:t>Maintenance</a:t>
                      </a:r>
                    </a:p>
                    <a:p>
                      <a:pPr algn="l"/>
                      <a:r>
                        <a:rPr lang="fr-FR" sz="1400" dirty="0">
                          <a:latin typeface="+mj-lt"/>
                        </a:rPr>
                        <a:t>Création</a:t>
                      </a:r>
                    </a:p>
                  </a:txBody>
                  <a:tcPr/>
                </a:tc>
                <a:tc>
                  <a:txBody>
                    <a:bodyPr/>
                    <a:lstStyle/>
                    <a:p>
                      <a:pPr algn="ctr"/>
                      <a:endParaRPr lang="fr-FR" sz="1400" dirty="0">
                        <a:solidFill>
                          <a:srgbClr val="0070C0"/>
                        </a:solidFill>
                        <a:latin typeface="+mj-lt"/>
                      </a:endParaRPr>
                    </a:p>
                  </a:txBody>
                  <a:tcPr anchor="ctr"/>
                </a:tc>
                <a:tc>
                  <a:txBody>
                    <a:bodyPr/>
                    <a:lstStyle/>
                    <a:p>
                      <a:pPr algn="ctr"/>
                      <a:endParaRPr lang="fr-FR" sz="1400" dirty="0">
                        <a:solidFill>
                          <a:srgbClr val="FF0000"/>
                        </a:solidFill>
                        <a:latin typeface="+mj-lt"/>
                      </a:endParaRPr>
                    </a:p>
                    <a:p>
                      <a:pPr marL="0" indent="0" algn="ctr">
                        <a:buFontTx/>
                        <a:buNone/>
                      </a:pPr>
                      <a:r>
                        <a:rPr lang="fr-FR" sz="1400" dirty="0">
                          <a:solidFill>
                            <a:srgbClr val="FF0000"/>
                          </a:solidFill>
                          <a:latin typeface="+mj-lt"/>
                        </a:rPr>
                        <a:t>-25.879</a:t>
                      </a:r>
                    </a:p>
                    <a:p>
                      <a:pPr marL="0" indent="0" algn="ctr">
                        <a:buFontTx/>
                        <a:buNone/>
                      </a:pPr>
                      <a:endParaRPr lang="fr-FR" sz="1400" dirty="0">
                        <a:solidFill>
                          <a:srgbClr val="FF0000"/>
                        </a:solidFill>
                        <a:latin typeface="+mj-lt"/>
                      </a:endParaRPr>
                    </a:p>
                  </a:txBody>
                  <a:tcPr anchor="ctr"/>
                </a:tc>
                <a:tc>
                  <a:txBody>
                    <a:bodyPr/>
                    <a:lstStyle/>
                    <a:p>
                      <a:pPr algn="ctr"/>
                      <a:endParaRPr lang="fr-FR" sz="1400" dirty="0">
                        <a:solidFill>
                          <a:srgbClr val="FF0000"/>
                        </a:solidFill>
                        <a:latin typeface="+mj-lt"/>
                      </a:endParaRPr>
                    </a:p>
                    <a:p>
                      <a:pPr algn="ctr"/>
                      <a:r>
                        <a:rPr lang="fr-FR" sz="1400" dirty="0">
                          <a:solidFill>
                            <a:srgbClr val="FF0000"/>
                          </a:solidFill>
                          <a:latin typeface="+mj-lt"/>
                        </a:rPr>
                        <a:t>+2.587</a:t>
                      </a:r>
                    </a:p>
                    <a:p>
                      <a:pPr algn="ctr"/>
                      <a:endParaRPr lang="fr-FR" sz="1400" dirty="0">
                        <a:solidFill>
                          <a:srgbClr val="FF0000"/>
                        </a:solidFill>
                        <a:latin typeface="+mj-lt"/>
                      </a:endParaRPr>
                    </a:p>
                  </a:txBody>
                  <a:tcPr anchor="ctr"/>
                </a:tc>
                <a:tc>
                  <a:txBody>
                    <a:bodyPr/>
                    <a:lstStyle/>
                    <a:p>
                      <a:pPr algn="ctr"/>
                      <a:r>
                        <a:rPr lang="fr-FR" sz="1400" dirty="0">
                          <a:solidFill>
                            <a:srgbClr val="FF0000"/>
                          </a:solidFill>
                          <a:latin typeface="+mj-lt"/>
                        </a:rPr>
                        <a:t>+ 1.296</a:t>
                      </a:r>
                    </a:p>
                  </a:txBody>
                  <a:tcPr anchor="ctr"/>
                </a:tc>
                <a:tc>
                  <a:txBody>
                    <a:bodyPr/>
                    <a:lstStyle/>
                    <a:p>
                      <a:pPr algn="ctr"/>
                      <a:endParaRPr lang="fr-FR" sz="1400" dirty="0">
                        <a:solidFill>
                          <a:srgbClr val="FF0000"/>
                        </a:solidFill>
                        <a:latin typeface="+mj-lt"/>
                      </a:endParaRPr>
                    </a:p>
                    <a:p>
                      <a:pPr algn="ctr"/>
                      <a:r>
                        <a:rPr lang="fr-FR" sz="1400" dirty="0">
                          <a:solidFill>
                            <a:srgbClr val="FF0000"/>
                          </a:solidFill>
                          <a:latin typeface="+mj-lt"/>
                        </a:rPr>
                        <a:t>+ 20.703</a:t>
                      </a:r>
                    </a:p>
                    <a:p>
                      <a:pPr algn="ctr"/>
                      <a:endParaRPr lang="fr-FR" sz="1400" dirty="0">
                        <a:solidFill>
                          <a:srgbClr val="FF0000"/>
                        </a:solidFill>
                        <a:latin typeface="+mj-lt"/>
                      </a:endParaRPr>
                    </a:p>
                  </a:txBody>
                  <a:tcPr anchor="ctr"/>
                </a:tc>
                <a:tc>
                  <a:txBody>
                    <a:bodyPr/>
                    <a:lstStyle/>
                    <a:p>
                      <a:pPr algn="ctr"/>
                      <a:r>
                        <a:rPr lang="fr-FR" sz="1400" dirty="0">
                          <a:solidFill>
                            <a:srgbClr val="FF0000"/>
                          </a:solidFill>
                          <a:latin typeface="+mj-lt"/>
                        </a:rPr>
                        <a:t>+ 1.296</a:t>
                      </a:r>
                    </a:p>
                  </a:txBody>
                  <a:tcPr anchor="ctr"/>
                </a:tc>
                <a:extLst>
                  <a:ext uri="{0D108BD9-81ED-4DB2-BD59-A6C34878D82A}">
                    <a16:rowId xmlns:a16="http://schemas.microsoft.com/office/drawing/2014/main" val="10005"/>
                  </a:ext>
                </a:extLst>
              </a:tr>
              <a:tr h="24595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FR" sz="1400" b="1" kern="1200" dirty="0">
                          <a:solidFill>
                            <a:schemeClr val="tx1"/>
                          </a:solidFill>
                          <a:latin typeface="+mj-lt"/>
                          <a:ea typeface="+mn-ea"/>
                          <a:cs typeface="+mn-cs"/>
                        </a:rPr>
                        <a:t>∑ répartition</a:t>
                      </a:r>
                      <a:r>
                        <a:rPr kumimoji="0" lang="fr-FR" sz="1400" b="1" kern="1200" baseline="0" dirty="0">
                          <a:solidFill>
                            <a:schemeClr val="tx1"/>
                          </a:solidFill>
                          <a:latin typeface="+mj-lt"/>
                          <a:ea typeface="+mn-ea"/>
                          <a:cs typeface="+mn-cs"/>
                        </a:rPr>
                        <a:t> secondaire</a:t>
                      </a:r>
                      <a:endParaRPr kumimoji="0" lang="fr-FR" sz="1400" b="1" kern="1200" dirty="0">
                        <a:solidFill>
                          <a:schemeClr val="tx1"/>
                        </a:solidFill>
                        <a:latin typeface="+mj-lt"/>
                        <a:ea typeface="+mn-ea"/>
                        <a:cs typeface="+mn-cs"/>
                      </a:endParaRPr>
                    </a:p>
                  </a:txBody>
                  <a:tcPr/>
                </a:tc>
                <a:tc>
                  <a:txBody>
                    <a:bodyPr/>
                    <a:lstStyle/>
                    <a:p>
                      <a:pPr algn="ctr"/>
                      <a:r>
                        <a:rPr lang="fr-FR" sz="1400" dirty="0">
                          <a:solidFill>
                            <a:srgbClr val="0070C0"/>
                          </a:solidFill>
                          <a:latin typeface="+mj-lt"/>
                        </a:rPr>
                        <a:t>237.000</a:t>
                      </a:r>
                    </a:p>
                  </a:txBody>
                  <a:tcPr anchor="ctr"/>
                </a:tc>
                <a:tc>
                  <a:txBody>
                    <a:bodyPr/>
                    <a:lstStyle/>
                    <a:p>
                      <a:pPr algn="ctr"/>
                      <a:r>
                        <a:rPr lang="fr-FR" sz="1400" dirty="0">
                          <a:latin typeface="+mj-lt"/>
                        </a:rPr>
                        <a:t>0</a:t>
                      </a:r>
                    </a:p>
                  </a:txBody>
                  <a:tcPr anchor="ctr"/>
                </a:tc>
                <a:tc>
                  <a:txBody>
                    <a:bodyPr/>
                    <a:lstStyle/>
                    <a:p>
                      <a:pPr algn="ctr"/>
                      <a:r>
                        <a:rPr lang="fr-FR" sz="1400" dirty="0">
                          <a:latin typeface="+mj-lt"/>
                        </a:rPr>
                        <a:t>0</a:t>
                      </a:r>
                    </a:p>
                  </a:txBody>
                  <a:tcPr anchor="ctr"/>
                </a:tc>
                <a:tc>
                  <a:txBody>
                    <a:bodyPr/>
                    <a:lstStyle/>
                    <a:p>
                      <a:pPr algn="ctr"/>
                      <a:r>
                        <a:rPr lang="fr-FR" sz="1400" dirty="0">
                          <a:latin typeface="+mj-lt"/>
                        </a:rPr>
                        <a:t>21.796</a:t>
                      </a:r>
                    </a:p>
                  </a:txBody>
                  <a:tcPr anchor="ctr"/>
                </a:tc>
                <a:tc>
                  <a:txBody>
                    <a:bodyPr/>
                    <a:lstStyle/>
                    <a:p>
                      <a:pPr algn="ctr"/>
                      <a:endParaRPr lang="fr-FR" sz="1400" dirty="0">
                        <a:latin typeface="+mj-lt"/>
                      </a:endParaRPr>
                    </a:p>
                  </a:txBody>
                  <a:tcPr anchor="ctr"/>
                </a:tc>
                <a:tc>
                  <a:txBody>
                    <a:bodyPr/>
                    <a:lstStyle/>
                    <a:p>
                      <a:pPr algn="ctr"/>
                      <a:r>
                        <a:rPr lang="fr-FR" sz="1400" dirty="0">
                          <a:latin typeface="+mj-lt"/>
                        </a:rPr>
                        <a:t>20.546</a:t>
                      </a:r>
                    </a:p>
                  </a:txBody>
                  <a:tcPr anchor="ctr"/>
                </a:tc>
                <a:extLst>
                  <a:ext uri="{0D108BD9-81ED-4DB2-BD59-A6C34878D82A}">
                    <a16:rowId xmlns:a16="http://schemas.microsoft.com/office/drawing/2014/main" val="10006"/>
                  </a:ext>
                </a:extLst>
              </a:tr>
              <a:tr h="120666">
                <a:tc>
                  <a:txBody>
                    <a:bodyPr/>
                    <a:lstStyle/>
                    <a:p>
                      <a:pPr algn="ctr"/>
                      <a:r>
                        <a:rPr lang="fr-FR" sz="1400" dirty="0">
                          <a:latin typeface="+mj-lt"/>
                        </a:rPr>
                        <a:t>Unité d’œuvre</a:t>
                      </a:r>
                    </a:p>
                  </a:txBody>
                  <a:tcPr/>
                </a:tc>
                <a:tc>
                  <a:txBody>
                    <a:bodyPr/>
                    <a:lstStyle/>
                    <a:p>
                      <a:pPr algn="ctr"/>
                      <a:endParaRPr lang="fr-FR" sz="1200" dirty="0">
                        <a:latin typeface="+mj-lt"/>
                      </a:endParaRPr>
                    </a:p>
                  </a:txBody>
                  <a:tcPr anchor="ctr"/>
                </a:tc>
                <a:tc>
                  <a:txBody>
                    <a:bodyPr/>
                    <a:lstStyle/>
                    <a:p>
                      <a:pPr algn="ctr"/>
                      <a:endParaRPr lang="fr-FR" sz="1200" dirty="0">
                        <a:latin typeface="+mj-lt"/>
                      </a:endParaRPr>
                    </a:p>
                  </a:txBody>
                  <a:tcPr anchor="ctr"/>
                </a:tc>
                <a:tc>
                  <a:txBody>
                    <a:bodyPr/>
                    <a:lstStyle/>
                    <a:p>
                      <a:pPr algn="ctr"/>
                      <a:endParaRPr lang="fr-FR" sz="1200" dirty="0">
                        <a:latin typeface="+mj-lt"/>
                      </a:endParaRPr>
                    </a:p>
                  </a:txBody>
                  <a:tcPr anchor="ctr"/>
                </a:tc>
                <a:tc>
                  <a:txBody>
                    <a:bodyPr/>
                    <a:lstStyle/>
                    <a:p>
                      <a:pPr algn="ctr"/>
                      <a:r>
                        <a:rPr lang="fr-FR" sz="1200" dirty="0">
                          <a:latin typeface="+mj-lt"/>
                        </a:rPr>
                        <a:t>Lots</a:t>
                      </a:r>
                    </a:p>
                  </a:txBody>
                  <a:tcPr anchor="ctr"/>
                </a:tc>
                <a:tc>
                  <a:txBody>
                    <a:bodyPr/>
                    <a:lstStyle/>
                    <a:p>
                      <a:pPr algn="ctr"/>
                      <a:r>
                        <a:rPr lang="fr-FR" sz="1200" baseline="0" dirty="0">
                          <a:latin typeface="+mj-lt"/>
                        </a:rPr>
                        <a:t>h. de MO</a:t>
                      </a:r>
                      <a:endParaRPr lang="fr-FR" sz="1200" dirty="0">
                        <a:latin typeface="+mj-lt"/>
                      </a:endParaRPr>
                    </a:p>
                  </a:txBody>
                  <a:tcPr anchor="ctr"/>
                </a:tc>
                <a:tc>
                  <a:txBody>
                    <a:bodyPr/>
                    <a:lstStyle/>
                    <a:p>
                      <a:pPr algn="ctr"/>
                      <a:r>
                        <a:rPr lang="fr-FR" sz="1200" dirty="0">
                          <a:latin typeface="+mj-lt"/>
                        </a:rPr>
                        <a:t>Nb. Produits</a:t>
                      </a:r>
                    </a:p>
                  </a:txBody>
                  <a:tcPr anchor="ctr"/>
                </a:tc>
                <a:extLst>
                  <a:ext uri="{0D108BD9-81ED-4DB2-BD59-A6C34878D82A}">
                    <a16:rowId xmlns:a16="http://schemas.microsoft.com/office/drawing/2014/main" val="10007"/>
                  </a:ext>
                </a:extLst>
              </a:tr>
              <a:tr h="211401">
                <a:tc>
                  <a:txBody>
                    <a:bodyPr/>
                    <a:lstStyle/>
                    <a:p>
                      <a:pPr algn="ctr"/>
                      <a:r>
                        <a:rPr lang="fr-FR" sz="1400" dirty="0">
                          <a:latin typeface="+mj-lt"/>
                        </a:rPr>
                        <a:t>Nb d’unités d’œuvre</a:t>
                      </a:r>
                    </a:p>
                  </a:txBody>
                  <a:tcPr/>
                </a:tc>
                <a:tc>
                  <a:txBody>
                    <a:bodyPr/>
                    <a:lstStyle/>
                    <a:p>
                      <a:pPr algn="ctr"/>
                      <a:endParaRPr lang="fr-FR" sz="1400" dirty="0">
                        <a:latin typeface="+mj-lt"/>
                      </a:endParaRPr>
                    </a:p>
                  </a:txBody>
                  <a:tcPr anchor="ctr"/>
                </a:tc>
                <a:tc>
                  <a:txBody>
                    <a:bodyPr/>
                    <a:lstStyle/>
                    <a:p>
                      <a:pPr algn="ctr"/>
                      <a:endParaRPr lang="fr-FR" sz="1400" dirty="0">
                        <a:latin typeface="+mj-lt"/>
                      </a:endParaRPr>
                    </a:p>
                  </a:txBody>
                  <a:tcPr anchor="ctr"/>
                </a:tc>
                <a:tc>
                  <a:txBody>
                    <a:bodyPr/>
                    <a:lstStyle/>
                    <a:p>
                      <a:pPr algn="ctr"/>
                      <a:endParaRPr lang="fr-FR" sz="1400" dirty="0">
                        <a:latin typeface="+mj-lt"/>
                      </a:endParaRPr>
                    </a:p>
                  </a:txBody>
                  <a:tcPr anchor="ctr"/>
                </a:tc>
                <a:tc>
                  <a:txBody>
                    <a:bodyPr/>
                    <a:lstStyle/>
                    <a:p>
                      <a:pPr algn="ctr"/>
                      <a:r>
                        <a:rPr lang="fr-FR" sz="1400" dirty="0">
                          <a:latin typeface="+mj-lt"/>
                        </a:rPr>
                        <a:t>225</a:t>
                      </a:r>
                    </a:p>
                  </a:txBody>
                  <a:tcPr anchor="ctr"/>
                </a:tc>
                <a:tc>
                  <a:txBody>
                    <a:bodyPr/>
                    <a:lstStyle/>
                    <a:p>
                      <a:pPr algn="ctr"/>
                      <a:r>
                        <a:rPr lang="fr-FR" sz="1400" dirty="0">
                          <a:latin typeface="+mj-lt"/>
                        </a:rPr>
                        <a:t>6.500</a:t>
                      </a:r>
                    </a:p>
                  </a:txBody>
                  <a:tcPr anchor="ctr"/>
                </a:tc>
                <a:tc>
                  <a:txBody>
                    <a:bodyPr/>
                    <a:lstStyle/>
                    <a:p>
                      <a:pPr algn="ctr"/>
                      <a:r>
                        <a:rPr lang="fr-FR" sz="1400" dirty="0">
                          <a:latin typeface="+mj-lt"/>
                        </a:rPr>
                        <a:t>15.000</a:t>
                      </a:r>
                    </a:p>
                  </a:txBody>
                  <a:tcPr anchor="ctr"/>
                </a:tc>
                <a:extLst>
                  <a:ext uri="{0D108BD9-81ED-4DB2-BD59-A6C34878D82A}">
                    <a16:rowId xmlns:a16="http://schemas.microsoft.com/office/drawing/2014/main" val="10008"/>
                  </a:ext>
                </a:extLst>
              </a:tr>
              <a:tr h="413321">
                <a:tc>
                  <a:txBody>
                    <a:bodyPr/>
                    <a:lstStyle/>
                    <a:p>
                      <a:pPr algn="ctr"/>
                      <a:r>
                        <a:rPr lang="fr-FR" sz="1400" b="1" dirty="0">
                          <a:latin typeface="+mj-lt"/>
                        </a:rPr>
                        <a:t>Coût par unité d’œuvre</a:t>
                      </a:r>
                    </a:p>
                  </a:txBody>
                  <a:tcPr/>
                </a:tc>
                <a:tc>
                  <a:txBody>
                    <a:bodyPr/>
                    <a:lstStyle/>
                    <a:p>
                      <a:pPr algn="ctr"/>
                      <a:endParaRPr lang="fr-FR" sz="1400" dirty="0">
                        <a:latin typeface="+mj-lt"/>
                      </a:endParaRPr>
                    </a:p>
                  </a:txBody>
                  <a:tcPr anchor="ctr"/>
                </a:tc>
                <a:tc>
                  <a:txBody>
                    <a:bodyPr/>
                    <a:lstStyle/>
                    <a:p>
                      <a:pPr algn="ctr"/>
                      <a:endParaRPr lang="fr-FR" sz="1400" dirty="0">
                        <a:latin typeface="+mj-lt"/>
                      </a:endParaRPr>
                    </a:p>
                  </a:txBody>
                  <a:tcPr anchor="ctr"/>
                </a:tc>
                <a:tc>
                  <a:txBody>
                    <a:bodyPr/>
                    <a:lstStyle/>
                    <a:p>
                      <a:pPr algn="ctr"/>
                      <a:endParaRPr lang="fr-FR" sz="1400" dirty="0">
                        <a:latin typeface="+mj-lt"/>
                      </a:endParaRPr>
                    </a:p>
                  </a:txBody>
                  <a:tcPr anchor="ctr"/>
                </a:tc>
                <a:tc>
                  <a:txBody>
                    <a:bodyPr/>
                    <a:lstStyle/>
                    <a:p>
                      <a:pPr algn="ctr"/>
                      <a:r>
                        <a:rPr lang="fr-FR" sz="1400" dirty="0">
                          <a:solidFill>
                            <a:srgbClr val="FF0000"/>
                          </a:solidFill>
                          <a:latin typeface="+mj-lt"/>
                        </a:rPr>
                        <a:t>96,87</a:t>
                      </a:r>
                    </a:p>
                  </a:txBody>
                  <a:tcPr anchor="ctr"/>
                </a:tc>
                <a:tc>
                  <a:txBody>
                    <a:bodyPr/>
                    <a:lstStyle/>
                    <a:p>
                      <a:pPr algn="ctr"/>
                      <a:endParaRPr lang="fr-FR" sz="1400" dirty="0">
                        <a:solidFill>
                          <a:srgbClr val="FF0000"/>
                        </a:solidFill>
                        <a:latin typeface="+mj-lt"/>
                      </a:endParaRPr>
                    </a:p>
                  </a:txBody>
                  <a:tcPr anchor="ctr"/>
                </a:tc>
                <a:tc>
                  <a:txBody>
                    <a:bodyPr/>
                    <a:lstStyle/>
                    <a:p>
                      <a:pPr algn="ctr"/>
                      <a:r>
                        <a:rPr lang="fr-FR" sz="1400" dirty="0">
                          <a:solidFill>
                            <a:srgbClr val="FF0000"/>
                          </a:solidFill>
                          <a:latin typeface="+mj-lt"/>
                        </a:rPr>
                        <a:t>1,369</a:t>
                      </a:r>
                    </a:p>
                  </a:txBody>
                  <a:tcPr anchor="ctr"/>
                </a:tc>
                <a:extLst>
                  <a:ext uri="{0D108BD9-81ED-4DB2-BD59-A6C34878D82A}">
                    <a16:rowId xmlns:a16="http://schemas.microsoft.com/office/drawing/2014/main" val="10009"/>
                  </a:ext>
                </a:extLst>
              </a:tr>
            </a:tbl>
          </a:graphicData>
        </a:graphic>
      </p:graphicFrame>
      <p:sp>
        <p:nvSpPr>
          <p:cNvPr id="10" name="Titre 1"/>
          <p:cNvSpPr txBox="1">
            <a:spLocks/>
          </p:cNvSpPr>
          <p:nvPr/>
        </p:nvSpPr>
        <p:spPr>
          <a:xfrm>
            <a:off x="457200" y="188640"/>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II. Le traitement des coûts indirects</a:t>
            </a:r>
          </a:p>
          <a:p>
            <a:pPr algn="ctr"/>
            <a:r>
              <a:rPr lang="fr-FR" sz="3900" b="1" dirty="0">
                <a:solidFill>
                  <a:srgbClr val="0070C0"/>
                </a:solidFill>
              </a:rPr>
              <a:t>c) Centres auxiliaires (</a:t>
            </a:r>
            <a:r>
              <a:rPr lang="fr-FR" sz="3900" b="1" i="1" dirty="0">
                <a:solidFill>
                  <a:srgbClr val="0070C0"/>
                </a:solidFill>
              </a:rPr>
              <a:t>prestations réciproques</a:t>
            </a:r>
            <a:r>
              <a:rPr lang="fr-FR" sz="3900" b="1" dirty="0">
                <a:solidFill>
                  <a:srgbClr val="0070C0"/>
                </a:solidFill>
              </a:rPr>
              <a:t>)</a:t>
            </a:r>
          </a:p>
        </p:txBody>
      </p:sp>
      <p:sp>
        <p:nvSpPr>
          <p:cNvPr id="4" name="ZoneTexte 3"/>
          <p:cNvSpPr txBox="1"/>
          <p:nvPr/>
        </p:nvSpPr>
        <p:spPr>
          <a:xfrm>
            <a:off x="4777680" y="1015861"/>
            <a:ext cx="1296144" cy="338554"/>
          </a:xfrm>
          <a:prstGeom prst="rect">
            <a:avLst/>
          </a:prstGeom>
          <a:ln w="9525"/>
        </p:spPr>
        <p:style>
          <a:lnRef idx="2">
            <a:schemeClr val="dk1"/>
          </a:lnRef>
          <a:fillRef idx="1">
            <a:schemeClr val="lt1"/>
          </a:fillRef>
          <a:effectRef idx="0">
            <a:schemeClr val="dk1"/>
          </a:effectRef>
          <a:fontRef idx="minor">
            <a:schemeClr val="dk1"/>
          </a:fontRef>
        </p:style>
        <p:txBody>
          <a:bodyPr wrap="square" rtlCol="0">
            <a:spAutoFit/>
          </a:bodyPr>
          <a:lstStyle/>
          <a:p>
            <a:r>
              <a:rPr lang="fr-FR" sz="1600" dirty="0">
                <a:latin typeface="+mj-lt"/>
              </a:rPr>
              <a:t>Maintenance</a:t>
            </a:r>
          </a:p>
        </p:txBody>
      </p:sp>
      <p:sp>
        <p:nvSpPr>
          <p:cNvPr id="5" name="ZoneTexte 4"/>
          <p:cNvSpPr txBox="1"/>
          <p:nvPr/>
        </p:nvSpPr>
        <p:spPr>
          <a:xfrm>
            <a:off x="7009928" y="1015861"/>
            <a:ext cx="1296144" cy="338554"/>
          </a:xfrm>
          <a:prstGeom prst="rect">
            <a:avLst/>
          </a:prstGeom>
          <a:ln w="9525"/>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600" dirty="0">
                <a:latin typeface="+mj-lt"/>
              </a:rPr>
              <a:t>Création</a:t>
            </a:r>
          </a:p>
        </p:txBody>
      </p:sp>
      <p:cxnSp>
        <p:nvCxnSpPr>
          <p:cNvPr id="6" name="Connecteur droit avec flèche 5"/>
          <p:cNvCxnSpPr/>
          <p:nvPr/>
        </p:nvCxnSpPr>
        <p:spPr>
          <a:xfrm>
            <a:off x="6073824" y="1087869"/>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flipH="1">
            <a:off x="6073824" y="1231885"/>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ZoneTexte 8"/>
          <p:cNvSpPr txBox="1"/>
          <p:nvPr/>
        </p:nvSpPr>
        <p:spPr>
          <a:xfrm>
            <a:off x="6289848" y="836712"/>
            <a:ext cx="576064" cy="323165"/>
          </a:xfrm>
          <a:prstGeom prst="rect">
            <a:avLst/>
          </a:prstGeom>
          <a:noFill/>
        </p:spPr>
        <p:txBody>
          <a:bodyPr wrap="square" rtlCol="0">
            <a:spAutoFit/>
          </a:bodyPr>
          <a:lstStyle/>
          <a:p>
            <a:r>
              <a:rPr lang="fr-FR" sz="1500" dirty="0">
                <a:latin typeface="+mj-lt"/>
              </a:rPr>
              <a:t>10 %</a:t>
            </a:r>
          </a:p>
        </p:txBody>
      </p:sp>
      <p:sp>
        <p:nvSpPr>
          <p:cNvPr id="11" name="ZoneTexte 10"/>
          <p:cNvSpPr txBox="1"/>
          <p:nvPr/>
        </p:nvSpPr>
        <p:spPr>
          <a:xfrm>
            <a:off x="4263280" y="1801128"/>
            <a:ext cx="802432" cy="338554"/>
          </a:xfrm>
          <a:prstGeom prst="rect">
            <a:avLst/>
          </a:prstGeom>
          <a:noFill/>
          <a:ln w="9525">
            <a:solidFill>
              <a:schemeClr val="tx1"/>
            </a:solidFill>
          </a:ln>
        </p:spPr>
        <p:txBody>
          <a:bodyPr wrap="square" rtlCol="0">
            <a:spAutoFit/>
          </a:bodyPr>
          <a:lstStyle/>
          <a:p>
            <a:pPr algn="ctr"/>
            <a:r>
              <a:rPr lang="fr-FR" sz="1600" dirty="0" err="1">
                <a:latin typeface="+mj-lt"/>
              </a:rPr>
              <a:t>Appro</a:t>
            </a:r>
            <a:r>
              <a:rPr lang="fr-FR" sz="1600" dirty="0">
                <a:latin typeface="+mj-lt"/>
              </a:rPr>
              <a:t>.</a:t>
            </a:r>
          </a:p>
        </p:txBody>
      </p:sp>
      <p:sp>
        <p:nvSpPr>
          <p:cNvPr id="12" name="ZoneTexte 11"/>
          <p:cNvSpPr txBox="1"/>
          <p:nvPr/>
        </p:nvSpPr>
        <p:spPr>
          <a:xfrm>
            <a:off x="6254235" y="1801128"/>
            <a:ext cx="802432" cy="338554"/>
          </a:xfrm>
          <a:prstGeom prst="rect">
            <a:avLst/>
          </a:prstGeom>
          <a:noFill/>
          <a:ln w="12700">
            <a:solidFill>
              <a:schemeClr val="tx1"/>
            </a:solidFill>
          </a:ln>
        </p:spPr>
        <p:txBody>
          <a:bodyPr wrap="square" rtlCol="0">
            <a:spAutoFit/>
          </a:bodyPr>
          <a:lstStyle/>
          <a:p>
            <a:pPr algn="ctr"/>
            <a:r>
              <a:rPr lang="fr-FR" sz="1600" dirty="0" err="1">
                <a:latin typeface="+mj-lt"/>
              </a:rPr>
              <a:t>Prod</a:t>
            </a:r>
            <a:r>
              <a:rPr lang="fr-FR" sz="1600" dirty="0">
                <a:latin typeface="+mj-lt"/>
              </a:rPr>
              <a:t>.</a:t>
            </a:r>
          </a:p>
        </p:txBody>
      </p:sp>
      <p:sp>
        <p:nvSpPr>
          <p:cNvPr id="13" name="ZoneTexte 12"/>
          <p:cNvSpPr txBox="1"/>
          <p:nvPr/>
        </p:nvSpPr>
        <p:spPr>
          <a:xfrm>
            <a:off x="8007696" y="1801128"/>
            <a:ext cx="802432" cy="338554"/>
          </a:xfrm>
          <a:prstGeom prst="rect">
            <a:avLst/>
          </a:prstGeom>
          <a:noFill/>
          <a:ln w="12700">
            <a:solidFill>
              <a:schemeClr val="tx1"/>
            </a:solidFill>
          </a:ln>
        </p:spPr>
        <p:txBody>
          <a:bodyPr wrap="square" rtlCol="0">
            <a:spAutoFit/>
          </a:bodyPr>
          <a:lstStyle/>
          <a:p>
            <a:pPr algn="ctr"/>
            <a:r>
              <a:rPr lang="fr-FR" sz="1600" dirty="0" err="1">
                <a:latin typeface="+mj-lt"/>
              </a:rPr>
              <a:t>Distri</a:t>
            </a:r>
            <a:r>
              <a:rPr lang="fr-FR" sz="1600" dirty="0">
                <a:latin typeface="+mj-lt"/>
              </a:rPr>
              <a:t>.</a:t>
            </a:r>
          </a:p>
        </p:txBody>
      </p:sp>
      <p:cxnSp>
        <p:nvCxnSpPr>
          <p:cNvPr id="14" name="Connecteur droit avec flèche 13"/>
          <p:cNvCxnSpPr>
            <a:stCxn id="4" idx="2"/>
            <a:endCxn id="11" idx="0"/>
          </p:cNvCxnSpPr>
          <p:nvPr/>
        </p:nvCxnSpPr>
        <p:spPr>
          <a:xfrm flipH="1">
            <a:off x="4664496" y="1354415"/>
            <a:ext cx="761256" cy="446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4860032" y="1369080"/>
            <a:ext cx="576064" cy="323165"/>
          </a:xfrm>
          <a:prstGeom prst="rect">
            <a:avLst/>
          </a:prstGeom>
          <a:noFill/>
        </p:spPr>
        <p:txBody>
          <a:bodyPr wrap="square" rtlCol="0">
            <a:spAutoFit/>
          </a:bodyPr>
          <a:lstStyle/>
          <a:p>
            <a:r>
              <a:rPr lang="fr-FR" sz="1500" dirty="0">
                <a:latin typeface="+mj-lt"/>
              </a:rPr>
              <a:t>5 %</a:t>
            </a:r>
          </a:p>
        </p:txBody>
      </p:sp>
      <p:cxnSp>
        <p:nvCxnSpPr>
          <p:cNvPr id="16" name="Connecteur droit avec flèche 15"/>
          <p:cNvCxnSpPr>
            <a:stCxn id="4" idx="2"/>
            <a:endCxn id="13" idx="0"/>
          </p:cNvCxnSpPr>
          <p:nvPr/>
        </p:nvCxnSpPr>
        <p:spPr>
          <a:xfrm>
            <a:off x="5425752" y="1354415"/>
            <a:ext cx="2983160" cy="446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a:stCxn id="4" idx="2"/>
            <a:endCxn id="12" idx="0"/>
          </p:cNvCxnSpPr>
          <p:nvPr/>
        </p:nvCxnSpPr>
        <p:spPr>
          <a:xfrm>
            <a:off x="5425752" y="1354415"/>
            <a:ext cx="1229699" cy="446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6289848" y="1159877"/>
            <a:ext cx="576064" cy="323165"/>
          </a:xfrm>
          <a:prstGeom prst="rect">
            <a:avLst/>
          </a:prstGeom>
          <a:noFill/>
        </p:spPr>
        <p:txBody>
          <a:bodyPr wrap="square" rtlCol="0">
            <a:spAutoFit/>
          </a:bodyPr>
          <a:lstStyle/>
          <a:p>
            <a:r>
              <a:rPr lang="fr-FR" sz="1500" dirty="0">
                <a:latin typeface="+mj-lt"/>
              </a:rPr>
              <a:t>5 %</a:t>
            </a:r>
          </a:p>
        </p:txBody>
      </p:sp>
      <p:sp>
        <p:nvSpPr>
          <p:cNvPr id="19" name="ZoneTexte 18"/>
          <p:cNvSpPr txBox="1"/>
          <p:nvPr/>
        </p:nvSpPr>
        <p:spPr>
          <a:xfrm>
            <a:off x="5785792" y="1513096"/>
            <a:ext cx="576064" cy="323165"/>
          </a:xfrm>
          <a:prstGeom prst="rect">
            <a:avLst/>
          </a:prstGeom>
          <a:noFill/>
        </p:spPr>
        <p:txBody>
          <a:bodyPr wrap="square" rtlCol="0">
            <a:spAutoFit/>
          </a:bodyPr>
          <a:lstStyle/>
          <a:p>
            <a:r>
              <a:rPr lang="fr-FR" sz="1500" dirty="0">
                <a:latin typeface="+mj-lt"/>
              </a:rPr>
              <a:t>80 %</a:t>
            </a:r>
          </a:p>
        </p:txBody>
      </p:sp>
      <p:cxnSp>
        <p:nvCxnSpPr>
          <p:cNvPr id="20" name="Connecteur droit avec flèche 19"/>
          <p:cNvCxnSpPr>
            <a:stCxn id="5" idx="2"/>
            <a:endCxn id="12" idx="0"/>
          </p:cNvCxnSpPr>
          <p:nvPr/>
        </p:nvCxnSpPr>
        <p:spPr>
          <a:xfrm flipH="1">
            <a:off x="6655451" y="1354415"/>
            <a:ext cx="1002549" cy="446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a:off x="7668344" y="1549971"/>
            <a:ext cx="576064" cy="323165"/>
          </a:xfrm>
          <a:prstGeom prst="rect">
            <a:avLst/>
          </a:prstGeom>
          <a:noFill/>
        </p:spPr>
        <p:txBody>
          <a:bodyPr wrap="square" rtlCol="0">
            <a:spAutoFit/>
          </a:bodyPr>
          <a:lstStyle/>
          <a:p>
            <a:r>
              <a:rPr lang="fr-FR" sz="1500" dirty="0">
                <a:latin typeface="+mj-lt"/>
              </a:rPr>
              <a:t>5 %</a:t>
            </a:r>
          </a:p>
        </p:txBody>
      </p:sp>
      <p:sp>
        <p:nvSpPr>
          <p:cNvPr id="22" name="ZoneTexte 21"/>
          <p:cNvSpPr txBox="1"/>
          <p:nvPr/>
        </p:nvSpPr>
        <p:spPr>
          <a:xfrm>
            <a:off x="7236296" y="1297072"/>
            <a:ext cx="576064" cy="323165"/>
          </a:xfrm>
          <a:prstGeom prst="rect">
            <a:avLst/>
          </a:prstGeom>
          <a:noFill/>
        </p:spPr>
        <p:txBody>
          <a:bodyPr wrap="square" rtlCol="0">
            <a:spAutoFit/>
          </a:bodyPr>
          <a:lstStyle/>
          <a:p>
            <a:r>
              <a:rPr lang="fr-FR" sz="1500" dirty="0">
                <a:latin typeface="+mj-lt"/>
              </a:rPr>
              <a:t>95 %</a:t>
            </a:r>
          </a:p>
        </p:txBody>
      </p:sp>
      <p:sp>
        <p:nvSpPr>
          <p:cNvPr id="23" name="ZoneTexte 22"/>
          <p:cNvSpPr txBox="1"/>
          <p:nvPr/>
        </p:nvSpPr>
        <p:spPr>
          <a:xfrm>
            <a:off x="333872" y="6464877"/>
            <a:ext cx="8486600" cy="369332"/>
          </a:xfrm>
          <a:prstGeom prst="rect">
            <a:avLst/>
          </a:prstGeom>
          <a:noFill/>
        </p:spPr>
        <p:txBody>
          <a:bodyPr wrap="square" rtlCol="0">
            <a:spAutoFit/>
          </a:bodyPr>
          <a:lstStyle/>
          <a:p>
            <a:r>
              <a:rPr lang="fr-FR" dirty="0">
                <a:latin typeface="+mj-lt"/>
              </a:rPr>
              <a:t>Interpréter le coût par UO du centre production :</a:t>
            </a:r>
          </a:p>
        </p:txBody>
      </p:sp>
    </p:spTree>
    <p:extLst>
      <p:ext uri="{BB962C8B-B14F-4D97-AF65-F5344CB8AC3E}">
        <p14:creationId xmlns:p14="http://schemas.microsoft.com/office/powerpoint/2010/main" val="1873742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2"/>
          <p:cNvSpPr txBox="1">
            <a:spLocks/>
          </p:cNvSpPr>
          <p:nvPr/>
        </p:nvSpPr>
        <p:spPr>
          <a:xfrm>
            <a:off x="539552" y="1772816"/>
            <a:ext cx="8229600" cy="2880320"/>
          </a:xfrm>
          <a:prstGeom prst="rect">
            <a:avLst/>
          </a:prstGeom>
        </p:spPr>
        <p:txBody>
          <a:bodyPr>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just">
              <a:buFont typeface="Wingdings 2"/>
              <a:buNone/>
            </a:pPr>
            <a:r>
              <a:rPr lang="fr-FR" sz="2400" b="1" i="1" dirty="0">
                <a:latin typeface="+mj-lt"/>
              </a:rPr>
              <a:t>Type de cen</a:t>
            </a:r>
            <a:r>
              <a:rPr lang="fr-FR" sz="2200" b="1" i="1" dirty="0">
                <a:latin typeface="+mj-lt"/>
              </a:rPr>
              <a:t>tre </a:t>
            </a:r>
            <a:r>
              <a:rPr lang="fr-FR" sz="2200" dirty="0">
                <a:latin typeface="+mj-lt"/>
              </a:rPr>
              <a:t>: Administration. </a:t>
            </a:r>
          </a:p>
          <a:p>
            <a:pPr marL="0" indent="0" algn="just">
              <a:buNone/>
            </a:pPr>
            <a:r>
              <a:rPr lang="fr-FR" sz="2200" b="1" i="1" dirty="0">
                <a:latin typeface="+mj-lt"/>
              </a:rPr>
              <a:t>Méthode</a:t>
            </a:r>
            <a:r>
              <a:rPr lang="fr-FR" sz="2200" dirty="0">
                <a:latin typeface="+mj-lt"/>
              </a:rPr>
              <a:t> : Les frais des centres de structure sont souvent imputés au prorata du niveau d’activité (coûts indirects supportés par les objets de coût). Elles sont donc incluses dans le tableau de calcul du résultat analytique (cf. étape 3 du résumé de la méthode ci-dessous).</a:t>
            </a:r>
          </a:p>
          <a:p>
            <a:pPr marL="0" indent="0" algn="just">
              <a:buFont typeface="Wingdings 2"/>
              <a:buNone/>
            </a:pPr>
            <a:endParaRPr lang="fr-FR" sz="2200" dirty="0">
              <a:latin typeface="+mj-lt"/>
            </a:endParaRPr>
          </a:p>
        </p:txBody>
      </p:sp>
      <p:sp>
        <p:nvSpPr>
          <p:cNvPr id="9" name="Titre 1"/>
          <p:cNvSpPr txBox="1">
            <a:spLocks/>
          </p:cNvSpPr>
          <p:nvPr/>
        </p:nvSpPr>
        <p:spPr>
          <a:xfrm>
            <a:off x="457200" y="188640"/>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II. Le traitement des coûts indirects</a:t>
            </a:r>
          </a:p>
          <a:p>
            <a:pPr algn="ctr"/>
            <a:r>
              <a:rPr lang="fr-FR" sz="3900" b="1" dirty="0">
                <a:solidFill>
                  <a:srgbClr val="0070C0"/>
                </a:solidFill>
              </a:rPr>
              <a:t>d) Centres de structure</a:t>
            </a:r>
          </a:p>
        </p:txBody>
      </p:sp>
    </p:spTree>
    <p:extLst>
      <p:ext uri="{BB962C8B-B14F-4D97-AF65-F5344CB8AC3E}">
        <p14:creationId xmlns:p14="http://schemas.microsoft.com/office/powerpoint/2010/main" val="3059370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539552" y="1563757"/>
            <a:ext cx="8147248" cy="3970318"/>
          </a:xfrm>
          <a:prstGeom prst="rect">
            <a:avLst/>
          </a:prstGeom>
          <a:noFill/>
        </p:spPr>
        <p:txBody>
          <a:bodyPr wrap="square" rtlCol="0">
            <a:spAutoFit/>
          </a:bodyPr>
          <a:lstStyle/>
          <a:p>
            <a:r>
              <a:rPr lang="fr-FR" b="1" dirty="0">
                <a:latin typeface="+mj-lt"/>
              </a:rPr>
              <a:t>Etape 1 : Déterminer les objets de couts</a:t>
            </a:r>
          </a:p>
          <a:p>
            <a:endParaRPr lang="fr-FR" b="1" dirty="0">
              <a:latin typeface="+mj-lt"/>
            </a:endParaRPr>
          </a:p>
          <a:p>
            <a:r>
              <a:rPr lang="fr-FR" b="1" dirty="0">
                <a:latin typeface="+mj-lt"/>
              </a:rPr>
              <a:t>Etape 2 : Déterminer les charges qui sont directes et indirectes</a:t>
            </a:r>
            <a:endParaRPr lang="fr-FR" dirty="0">
              <a:latin typeface="+mj-lt"/>
            </a:endParaRPr>
          </a:p>
          <a:p>
            <a:endParaRPr lang="fr-FR" dirty="0">
              <a:latin typeface="+mj-lt"/>
            </a:endParaRPr>
          </a:p>
          <a:p>
            <a:r>
              <a:rPr lang="fr-FR" b="1" dirty="0">
                <a:latin typeface="+mj-lt"/>
              </a:rPr>
              <a:t>Etape 3 : pour les charges indirectes </a:t>
            </a:r>
            <a:r>
              <a:rPr lang="fr-FR" dirty="0">
                <a:latin typeface="+mj-lt"/>
              </a:rPr>
              <a:t>(annexe 1)</a:t>
            </a:r>
          </a:p>
          <a:p>
            <a:pPr marL="742950" lvl="1" indent="-285750">
              <a:buFont typeface="Wingdings" panose="05000000000000000000" pitchFamily="2" charset="2"/>
              <a:buChar char="Ø"/>
            </a:pPr>
            <a:r>
              <a:rPr lang="fr-FR" dirty="0">
                <a:latin typeface="+mj-lt"/>
              </a:rPr>
              <a:t>Identifier des centres d’analyse pertinents</a:t>
            </a:r>
          </a:p>
          <a:p>
            <a:pPr marL="742950" lvl="1" indent="-285750">
              <a:buFont typeface="Wingdings" panose="05000000000000000000" pitchFamily="2" charset="2"/>
              <a:buChar char="Ø"/>
            </a:pPr>
            <a:r>
              <a:rPr lang="fr-FR" dirty="0">
                <a:latin typeface="+mj-lt"/>
              </a:rPr>
              <a:t>Imputer les coûts aux centres d’analyse</a:t>
            </a:r>
          </a:p>
          <a:p>
            <a:pPr marL="742950" lvl="1" indent="-285750">
              <a:buFont typeface="Wingdings" panose="05000000000000000000" pitchFamily="2" charset="2"/>
              <a:buChar char="Ø"/>
            </a:pPr>
            <a:r>
              <a:rPr lang="fr-FR" dirty="0">
                <a:latin typeface="+mj-lt"/>
              </a:rPr>
              <a:t>Faire la répartition des coûts des centres </a:t>
            </a:r>
            <a:r>
              <a:rPr lang="fr-FR" i="1" dirty="0">
                <a:latin typeface="+mj-lt"/>
              </a:rPr>
              <a:t>auxiliaires</a:t>
            </a:r>
            <a:r>
              <a:rPr lang="fr-FR" dirty="0">
                <a:latin typeface="+mj-lt"/>
              </a:rPr>
              <a:t> sur les centres </a:t>
            </a:r>
            <a:r>
              <a:rPr lang="fr-FR" i="1" dirty="0">
                <a:latin typeface="+mj-lt"/>
              </a:rPr>
              <a:t>principaux</a:t>
            </a:r>
          </a:p>
          <a:p>
            <a:pPr lvl="1"/>
            <a:r>
              <a:rPr lang="fr-FR" i="1" dirty="0">
                <a:latin typeface="+mj-lt"/>
              </a:rPr>
              <a:t>(</a:t>
            </a:r>
            <a:r>
              <a:rPr lang="fr-FR" i="1" dirty="0" err="1">
                <a:latin typeface="+mj-lt"/>
              </a:rPr>
              <a:t>cf</a:t>
            </a:r>
            <a:r>
              <a:rPr lang="fr-FR" i="1" dirty="0">
                <a:latin typeface="+mj-lt"/>
              </a:rPr>
              <a:t> annexe 1 : tableau de répartition des charges indirectes)</a:t>
            </a:r>
          </a:p>
          <a:p>
            <a:pPr lvl="1"/>
            <a:endParaRPr lang="fr-FR" i="1" dirty="0">
              <a:latin typeface="+mj-lt"/>
            </a:endParaRPr>
          </a:p>
          <a:p>
            <a:pPr marL="742950" lvl="1" indent="-285750">
              <a:buFont typeface="Wingdings" panose="05000000000000000000" pitchFamily="2" charset="2"/>
              <a:buChar char="Ø"/>
            </a:pPr>
            <a:r>
              <a:rPr lang="fr-FR" dirty="0">
                <a:latin typeface="+mj-lt"/>
              </a:rPr>
              <a:t>Déterminer des</a:t>
            </a:r>
            <a:r>
              <a:rPr lang="fr-FR" b="1" dirty="0">
                <a:latin typeface="+mj-lt"/>
              </a:rPr>
              <a:t> unités d’œuvre pertinentes </a:t>
            </a:r>
          </a:p>
          <a:p>
            <a:pPr marL="742950" lvl="1" indent="-285750">
              <a:buFont typeface="Wingdings" panose="05000000000000000000" pitchFamily="2" charset="2"/>
              <a:buChar char="Ø"/>
            </a:pPr>
            <a:r>
              <a:rPr lang="fr-FR" dirty="0">
                <a:latin typeface="+mj-lt"/>
              </a:rPr>
              <a:t>Calculer</a:t>
            </a:r>
            <a:r>
              <a:rPr lang="fr-FR" b="1" dirty="0">
                <a:latin typeface="+mj-lt"/>
              </a:rPr>
              <a:t> le coût des unités d’œuvre</a:t>
            </a:r>
            <a:r>
              <a:rPr lang="fr-FR" dirty="0">
                <a:latin typeface="+mj-lt"/>
              </a:rPr>
              <a:t> (</a:t>
            </a:r>
            <a:r>
              <a:rPr lang="fr-FR" i="1" dirty="0" err="1">
                <a:latin typeface="+mj-lt"/>
              </a:rPr>
              <a:t>cf</a:t>
            </a:r>
            <a:r>
              <a:rPr lang="fr-FR" i="1" dirty="0">
                <a:latin typeface="+mj-lt"/>
              </a:rPr>
              <a:t> annexe 1 : tableau de répartition des charges indirectes)</a:t>
            </a:r>
            <a:endParaRPr lang="fr-FR" dirty="0">
              <a:latin typeface="+mj-lt"/>
            </a:endParaRPr>
          </a:p>
          <a:p>
            <a:pPr lvl="1"/>
            <a:endParaRPr lang="fr-FR" dirty="0">
              <a:latin typeface="+mj-lt"/>
            </a:endParaRPr>
          </a:p>
        </p:txBody>
      </p:sp>
      <p:sp>
        <p:nvSpPr>
          <p:cNvPr id="5" name="Titre 1"/>
          <p:cNvSpPr txBox="1">
            <a:spLocks/>
          </p:cNvSpPr>
          <p:nvPr/>
        </p:nvSpPr>
        <p:spPr>
          <a:xfrm>
            <a:off x="457200" y="188640"/>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II. Le traitement des coûts indirects</a:t>
            </a:r>
          </a:p>
          <a:p>
            <a:pPr algn="ctr"/>
            <a:r>
              <a:rPr lang="fr-FR" sz="3900" b="1" dirty="0">
                <a:solidFill>
                  <a:srgbClr val="0070C0"/>
                </a:solidFill>
              </a:rPr>
              <a:t>d) Résumé de la méthode</a:t>
            </a:r>
          </a:p>
        </p:txBody>
      </p:sp>
    </p:spTree>
    <p:extLst>
      <p:ext uri="{BB962C8B-B14F-4D97-AF65-F5344CB8AC3E}">
        <p14:creationId xmlns:p14="http://schemas.microsoft.com/office/powerpoint/2010/main" val="1691286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3512667537"/>
              </p:ext>
            </p:extLst>
          </p:nvPr>
        </p:nvGraphicFramePr>
        <p:xfrm>
          <a:off x="323528" y="1699476"/>
          <a:ext cx="8496944" cy="4609844"/>
        </p:xfrm>
        <a:graphic>
          <a:graphicData uri="http://schemas.openxmlformats.org/drawingml/2006/table">
            <a:tbl>
              <a:tblPr firstRow="1" bandRow="1">
                <a:tableStyleId>{5940675A-B579-460E-94D1-54222C63F5DA}</a:tableStyleId>
              </a:tblPr>
              <a:tblGrid>
                <a:gridCol w="2016224">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864096">
                  <a:extLst>
                    <a:ext uri="{9D8B030D-6E8A-4147-A177-3AD203B41FA5}">
                      <a16:colId xmlns:a16="http://schemas.microsoft.com/office/drawing/2014/main" val="20003"/>
                    </a:ext>
                  </a:extLst>
                </a:gridCol>
                <a:gridCol w="1080120">
                  <a:extLst>
                    <a:ext uri="{9D8B030D-6E8A-4147-A177-3AD203B41FA5}">
                      <a16:colId xmlns:a16="http://schemas.microsoft.com/office/drawing/2014/main" val="20004"/>
                    </a:ext>
                  </a:extLst>
                </a:gridCol>
                <a:gridCol w="1368152">
                  <a:extLst>
                    <a:ext uri="{9D8B030D-6E8A-4147-A177-3AD203B41FA5}">
                      <a16:colId xmlns:a16="http://schemas.microsoft.com/office/drawing/2014/main" val="20005"/>
                    </a:ext>
                  </a:extLst>
                </a:gridCol>
                <a:gridCol w="1368152">
                  <a:extLst>
                    <a:ext uri="{9D8B030D-6E8A-4147-A177-3AD203B41FA5}">
                      <a16:colId xmlns:a16="http://schemas.microsoft.com/office/drawing/2014/main" val="20006"/>
                    </a:ext>
                  </a:extLst>
                </a:gridCol>
              </a:tblGrid>
              <a:tr h="216027">
                <a:tc gridSpan="7">
                  <a:txBody>
                    <a:bodyPr/>
                    <a:lstStyle/>
                    <a:p>
                      <a:pPr algn="ctr"/>
                      <a:r>
                        <a:rPr lang="fr-FR" sz="1800" b="1" dirty="0">
                          <a:latin typeface="+mj-lt"/>
                        </a:rPr>
                        <a:t>Annexe 1 : tableau de répartition des charges indirectes</a:t>
                      </a:r>
                    </a:p>
                  </a:txBody>
                  <a:tcPr>
                    <a:solidFill>
                      <a:schemeClr val="bg1">
                        <a:lumMod val="85000"/>
                      </a:schemeClr>
                    </a:solidFill>
                  </a:tcPr>
                </a:tc>
                <a:tc hMerge="1">
                  <a:txBody>
                    <a:bodyPr/>
                    <a:lstStyle/>
                    <a:p>
                      <a:endParaRPr lang="fr-FR" sz="1400" dirty="0">
                        <a:latin typeface="+mj-lt"/>
                      </a:endParaRPr>
                    </a:p>
                  </a:txBody>
                  <a:tcPr>
                    <a:solidFill>
                      <a:schemeClr val="bg1">
                        <a:lumMod val="85000"/>
                      </a:schemeClr>
                    </a:solidFill>
                  </a:tcPr>
                </a:tc>
                <a:tc hMerge="1">
                  <a:txBody>
                    <a:bodyPr/>
                    <a:lstStyle/>
                    <a:p>
                      <a:pPr algn="ctr"/>
                      <a:endParaRPr lang="fr-FR" sz="1400" b="1" dirty="0">
                        <a:latin typeface="+mj-lt"/>
                      </a:endParaRPr>
                    </a:p>
                  </a:txBody>
                  <a:tcPr>
                    <a:solidFill>
                      <a:schemeClr val="bg1">
                        <a:lumMod val="8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0000"/>
                  </a:ext>
                </a:extLst>
              </a:tr>
              <a:tr h="216027">
                <a:tc>
                  <a:txBody>
                    <a:bodyPr/>
                    <a:lstStyle/>
                    <a:p>
                      <a:pPr algn="ctr"/>
                      <a:endParaRPr lang="fr-FR" sz="1400" dirty="0">
                        <a:latin typeface="+mj-lt"/>
                      </a:endParaRPr>
                    </a:p>
                  </a:txBody>
                  <a:tcPr>
                    <a:solidFill>
                      <a:schemeClr val="bg1">
                        <a:lumMod val="85000"/>
                      </a:schemeClr>
                    </a:solidFill>
                  </a:tcPr>
                </a:tc>
                <a:tc>
                  <a:txBody>
                    <a:bodyPr/>
                    <a:lstStyle/>
                    <a:p>
                      <a:endParaRPr lang="fr-FR" sz="1400" dirty="0">
                        <a:latin typeface="+mj-lt"/>
                      </a:endParaRPr>
                    </a:p>
                  </a:txBody>
                  <a:tcPr>
                    <a:solidFill>
                      <a:schemeClr val="bg1">
                        <a:lumMod val="85000"/>
                      </a:schemeClr>
                    </a:solidFill>
                  </a:tcPr>
                </a:tc>
                <a:tc gridSpan="5">
                  <a:txBody>
                    <a:bodyPr/>
                    <a:lstStyle/>
                    <a:p>
                      <a:pPr algn="ctr"/>
                      <a:r>
                        <a:rPr lang="fr-FR" sz="1400" b="1" dirty="0">
                          <a:latin typeface="+mj-lt"/>
                        </a:rPr>
                        <a:t>Centres d’analyse</a:t>
                      </a:r>
                    </a:p>
                  </a:txBody>
                  <a:tcPr>
                    <a:solidFill>
                      <a:schemeClr val="bg1">
                        <a:lumMod val="85000"/>
                      </a:schemeClr>
                    </a:solidFill>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1"/>
                  </a:ext>
                </a:extLst>
              </a:tr>
              <a:tr h="145201">
                <a:tc>
                  <a:txBody>
                    <a:bodyPr/>
                    <a:lstStyle/>
                    <a:p>
                      <a:pPr algn="ctr"/>
                      <a:endParaRPr lang="fr-FR" sz="1400" dirty="0">
                        <a:latin typeface="+mj-lt"/>
                      </a:endParaRPr>
                    </a:p>
                  </a:txBody>
                  <a:tcPr/>
                </a:tc>
                <a:tc>
                  <a:txBody>
                    <a:bodyPr/>
                    <a:lstStyle/>
                    <a:p>
                      <a:pPr algn="ctr"/>
                      <a:r>
                        <a:rPr lang="fr-FR" sz="1400" b="1" dirty="0">
                          <a:latin typeface="+mj-lt"/>
                        </a:rPr>
                        <a:t>Total</a:t>
                      </a:r>
                    </a:p>
                  </a:txBody>
                  <a:tcPr/>
                </a:tc>
                <a:tc>
                  <a:txBody>
                    <a:bodyPr/>
                    <a:lstStyle/>
                    <a:p>
                      <a:pPr algn="ctr"/>
                      <a:r>
                        <a:rPr lang="fr-FR" sz="1400" b="1" dirty="0" err="1">
                          <a:latin typeface="+mj-lt"/>
                        </a:rPr>
                        <a:t>Mainten</a:t>
                      </a:r>
                      <a:r>
                        <a:rPr lang="fr-FR" sz="1400" b="1" dirty="0">
                          <a:latin typeface="+mj-lt"/>
                        </a:rPr>
                        <a:t>.</a:t>
                      </a:r>
                    </a:p>
                  </a:txBody>
                  <a:tcPr/>
                </a:tc>
                <a:tc>
                  <a:txBody>
                    <a:bodyPr/>
                    <a:lstStyle/>
                    <a:p>
                      <a:pPr algn="ctr"/>
                      <a:r>
                        <a:rPr lang="fr-FR" sz="1400" b="1" dirty="0">
                          <a:latin typeface="+mj-lt"/>
                        </a:rPr>
                        <a:t>Création</a:t>
                      </a:r>
                    </a:p>
                  </a:txBody>
                  <a:tcPr/>
                </a:tc>
                <a:tc>
                  <a:txBody>
                    <a:bodyPr/>
                    <a:lstStyle/>
                    <a:p>
                      <a:pPr algn="ctr"/>
                      <a:r>
                        <a:rPr lang="fr-FR" sz="1400" b="1" dirty="0" err="1">
                          <a:latin typeface="+mj-lt"/>
                        </a:rPr>
                        <a:t>Appro</a:t>
                      </a:r>
                      <a:r>
                        <a:rPr lang="fr-FR" sz="1400" b="1" dirty="0">
                          <a:latin typeface="+mj-lt"/>
                        </a:rPr>
                        <a:t>.</a:t>
                      </a:r>
                    </a:p>
                  </a:txBody>
                  <a:tcPr/>
                </a:tc>
                <a:tc>
                  <a:txBody>
                    <a:bodyPr/>
                    <a:lstStyle/>
                    <a:p>
                      <a:pPr algn="ctr"/>
                      <a:r>
                        <a:rPr lang="fr-FR" sz="1400" b="1" dirty="0" err="1">
                          <a:latin typeface="+mj-lt"/>
                        </a:rPr>
                        <a:t>Prod</a:t>
                      </a:r>
                      <a:r>
                        <a:rPr lang="fr-FR" sz="1400" b="1" dirty="0">
                          <a:latin typeface="+mj-lt"/>
                        </a:rPr>
                        <a:t>.</a:t>
                      </a:r>
                    </a:p>
                  </a:txBody>
                  <a:tcPr/>
                </a:tc>
                <a:tc>
                  <a:txBody>
                    <a:bodyPr/>
                    <a:lstStyle/>
                    <a:p>
                      <a:pPr algn="ctr"/>
                      <a:r>
                        <a:rPr lang="fr-FR" sz="1400" b="1" dirty="0" err="1">
                          <a:latin typeface="+mj-lt"/>
                        </a:rPr>
                        <a:t>Distrib</a:t>
                      </a:r>
                      <a:r>
                        <a:rPr lang="fr-FR" sz="1400" b="1" dirty="0">
                          <a:latin typeface="+mj-lt"/>
                        </a:rPr>
                        <a:t>.</a:t>
                      </a:r>
                    </a:p>
                  </a:txBody>
                  <a:tcPr/>
                </a:tc>
                <a:extLst>
                  <a:ext uri="{0D108BD9-81ED-4DB2-BD59-A6C34878D82A}">
                    <a16:rowId xmlns:a16="http://schemas.microsoft.com/office/drawing/2014/main" val="10002"/>
                  </a:ext>
                </a:extLst>
              </a:tr>
              <a:tr h="163928">
                <a:tc>
                  <a:txBody>
                    <a:bodyPr/>
                    <a:lstStyle/>
                    <a:p>
                      <a:pPr algn="l"/>
                      <a:r>
                        <a:rPr lang="fr-FR" sz="1400" dirty="0">
                          <a:latin typeface="+mj-lt"/>
                        </a:rPr>
                        <a:t>Electricité</a:t>
                      </a:r>
                    </a:p>
                    <a:p>
                      <a:pPr algn="l"/>
                      <a:r>
                        <a:rPr lang="fr-FR" sz="1400" dirty="0">
                          <a:latin typeface="+mj-lt"/>
                        </a:rPr>
                        <a:t>Main d’</a:t>
                      </a:r>
                      <a:r>
                        <a:rPr lang="fr-FR" sz="1400" dirty="0" err="1">
                          <a:latin typeface="+mj-lt"/>
                        </a:rPr>
                        <a:t>oeuvre</a:t>
                      </a:r>
                      <a:endParaRPr lang="fr-FR" sz="1400" dirty="0">
                        <a:latin typeface="+mj-lt"/>
                      </a:endParaRPr>
                    </a:p>
                    <a:p>
                      <a:pPr algn="l"/>
                      <a:r>
                        <a:rPr lang="fr-FR" sz="1400" dirty="0">
                          <a:latin typeface="+mj-lt"/>
                        </a:rPr>
                        <a:t>Autres</a:t>
                      </a: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extLst>
                  <a:ext uri="{0D108BD9-81ED-4DB2-BD59-A6C34878D82A}">
                    <a16:rowId xmlns:a16="http://schemas.microsoft.com/office/drawing/2014/main" val="10003"/>
                  </a:ext>
                </a:extLst>
              </a:tr>
              <a:tr h="413321">
                <a:tc>
                  <a:txBody>
                    <a:bodyPr/>
                    <a:lstStyle/>
                    <a:p>
                      <a:pPr algn="ctr"/>
                      <a:r>
                        <a:rPr lang="fr-FR" sz="1400" b="1" dirty="0">
                          <a:latin typeface="+mj-lt"/>
                        </a:rPr>
                        <a:t>∑ répartition</a:t>
                      </a:r>
                      <a:r>
                        <a:rPr lang="fr-FR" sz="1400" b="1" baseline="0" dirty="0">
                          <a:latin typeface="+mj-lt"/>
                        </a:rPr>
                        <a:t> primaire</a:t>
                      </a:r>
                      <a:endParaRPr lang="fr-FR" sz="1400" b="1" dirty="0">
                        <a:latin typeface="+mj-lt"/>
                      </a:endParaRPr>
                    </a:p>
                  </a:txBody>
                  <a:tcPr/>
                </a:tc>
                <a:tc>
                  <a:txBody>
                    <a:bodyPr/>
                    <a:lstStyle/>
                    <a:p>
                      <a:pPr algn="ctr"/>
                      <a:endParaRPr lang="fr-FR" sz="1400" dirty="0">
                        <a:latin typeface="+mj-lt"/>
                      </a:endParaRPr>
                    </a:p>
                  </a:txBody>
                  <a:tcPr/>
                </a:tc>
                <a:tc>
                  <a:txBody>
                    <a:bodyPr/>
                    <a:lstStyle/>
                    <a:p>
                      <a:pPr algn="ctr"/>
                      <a:r>
                        <a:rPr lang="fr-FR" sz="1400" dirty="0">
                          <a:latin typeface="+mj-lt"/>
                        </a:rPr>
                        <a:t>X</a:t>
                      </a:r>
                    </a:p>
                  </a:txBody>
                  <a:tcPr/>
                </a:tc>
                <a:tc>
                  <a:txBody>
                    <a:bodyPr/>
                    <a:lstStyle/>
                    <a:p>
                      <a:pPr algn="ctr"/>
                      <a:r>
                        <a:rPr lang="fr-FR" sz="1400" dirty="0">
                          <a:latin typeface="+mj-lt"/>
                        </a:rPr>
                        <a:t>Y</a:t>
                      </a: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extLst>
                  <a:ext uri="{0D108BD9-81ED-4DB2-BD59-A6C34878D82A}">
                    <a16:rowId xmlns:a16="http://schemas.microsoft.com/office/drawing/2014/main" val="10004"/>
                  </a:ext>
                </a:extLst>
              </a:tr>
              <a:tr h="413321">
                <a:tc>
                  <a:txBody>
                    <a:bodyPr/>
                    <a:lstStyle/>
                    <a:p>
                      <a:pPr algn="ctr"/>
                      <a:r>
                        <a:rPr lang="fr-FR" sz="1400" b="1" dirty="0">
                          <a:latin typeface="+mj-lt"/>
                        </a:rPr>
                        <a:t>Répartition secondaire</a:t>
                      </a:r>
                    </a:p>
                    <a:p>
                      <a:pPr algn="l"/>
                      <a:r>
                        <a:rPr lang="fr-FR" sz="1400" dirty="0">
                          <a:latin typeface="+mj-lt"/>
                        </a:rPr>
                        <a:t>Maintenance</a:t>
                      </a:r>
                    </a:p>
                    <a:p>
                      <a:pPr algn="l"/>
                      <a:r>
                        <a:rPr lang="fr-FR" sz="1400" dirty="0">
                          <a:latin typeface="+mj-lt"/>
                        </a:rPr>
                        <a:t>Création</a:t>
                      </a: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extLst>
                  <a:ext uri="{0D108BD9-81ED-4DB2-BD59-A6C34878D82A}">
                    <a16:rowId xmlns:a16="http://schemas.microsoft.com/office/drawing/2014/main" val="10005"/>
                  </a:ext>
                </a:extLst>
              </a:tr>
              <a:tr h="41332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FR" sz="1400" b="1" kern="1200" dirty="0">
                          <a:solidFill>
                            <a:schemeClr val="tx1"/>
                          </a:solidFill>
                          <a:latin typeface="+mj-lt"/>
                          <a:ea typeface="+mn-ea"/>
                          <a:cs typeface="+mn-cs"/>
                        </a:rPr>
                        <a:t>∑ répartition</a:t>
                      </a:r>
                      <a:r>
                        <a:rPr kumimoji="0" lang="fr-FR" sz="1400" b="1" kern="1200" baseline="0" dirty="0">
                          <a:solidFill>
                            <a:schemeClr val="tx1"/>
                          </a:solidFill>
                          <a:latin typeface="+mj-lt"/>
                          <a:ea typeface="+mn-ea"/>
                          <a:cs typeface="+mn-cs"/>
                        </a:rPr>
                        <a:t> secondaire</a:t>
                      </a:r>
                      <a:endParaRPr kumimoji="0" lang="fr-FR" sz="1400" b="1" kern="1200" dirty="0">
                        <a:solidFill>
                          <a:schemeClr val="tx1"/>
                        </a:solidFill>
                        <a:latin typeface="+mj-lt"/>
                        <a:ea typeface="+mn-ea"/>
                        <a:cs typeface="+mn-cs"/>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r>
                        <a:rPr lang="fr-FR" sz="1400" dirty="0">
                          <a:latin typeface="+mj-lt"/>
                        </a:rPr>
                        <a:t>A</a:t>
                      </a:r>
                    </a:p>
                  </a:txBody>
                  <a:tcPr/>
                </a:tc>
                <a:tc>
                  <a:txBody>
                    <a:bodyPr/>
                    <a:lstStyle/>
                    <a:p>
                      <a:pPr algn="ctr"/>
                      <a:r>
                        <a:rPr lang="fr-FR" sz="1400" dirty="0">
                          <a:latin typeface="+mj-lt"/>
                        </a:rPr>
                        <a:t>B</a:t>
                      </a:r>
                    </a:p>
                  </a:txBody>
                  <a:tcPr/>
                </a:tc>
                <a:tc>
                  <a:txBody>
                    <a:bodyPr/>
                    <a:lstStyle/>
                    <a:p>
                      <a:pPr algn="ctr"/>
                      <a:r>
                        <a:rPr lang="fr-FR" sz="1400" dirty="0">
                          <a:latin typeface="+mj-lt"/>
                        </a:rPr>
                        <a:t>C</a:t>
                      </a:r>
                    </a:p>
                  </a:txBody>
                  <a:tcPr/>
                </a:tc>
                <a:extLst>
                  <a:ext uri="{0D108BD9-81ED-4DB2-BD59-A6C34878D82A}">
                    <a16:rowId xmlns:a16="http://schemas.microsoft.com/office/drawing/2014/main" val="10006"/>
                  </a:ext>
                </a:extLst>
              </a:tr>
              <a:tr h="413321">
                <a:tc>
                  <a:txBody>
                    <a:bodyPr/>
                    <a:lstStyle/>
                    <a:p>
                      <a:pPr algn="ctr"/>
                      <a:r>
                        <a:rPr lang="fr-FR" sz="1400" b="1" dirty="0">
                          <a:solidFill>
                            <a:srgbClr val="C00000"/>
                          </a:solidFill>
                          <a:latin typeface="+mj-lt"/>
                        </a:rPr>
                        <a:t>Unité d’œuvre</a:t>
                      </a:r>
                    </a:p>
                  </a:txBody>
                  <a:tcPr/>
                </a:tc>
                <a:tc>
                  <a:txBody>
                    <a:bodyPr/>
                    <a:lstStyle/>
                    <a:p>
                      <a:pPr algn="ctr"/>
                      <a:endParaRPr lang="fr-FR" sz="1200" b="1" dirty="0">
                        <a:solidFill>
                          <a:srgbClr val="C00000"/>
                        </a:solidFill>
                        <a:latin typeface="+mj-lt"/>
                      </a:endParaRPr>
                    </a:p>
                  </a:txBody>
                  <a:tcPr/>
                </a:tc>
                <a:tc>
                  <a:txBody>
                    <a:bodyPr/>
                    <a:lstStyle/>
                    <a:p>
                      <a:pPr algn="ctr"/>
                      <a:endParaRPr lang="fr-FR" sz="1200" b="1" dirty="0">
                        <a:solidFill>
                          <a:srgbClr val="C00000"/>
                        </a:solidFill>
                        <a:latin typeface="+mj-lt"/>
                      </a:endParaRPr>
                    </a:p>
                  </a:txBody>
                  <a:tcPr/>
                </a:tc>
                <a:tc>
                  <a:txBody>
                    <a:bodyPr/>
                    <a:lstStyle/>
                    <a:p>
                      <a:pPr algn="ctr"/>
                      <a:endParaRPr lang="fr-FR" sz="1200" b="1" dirty="0">
                        <a:solidFill>
                          <a:srgbClr val="C00000"/>
                        </a:solidFill>
                        <a:latin typeface="+mj-lt"/>
                      </a:endParaRPr>
                    </a:p>
                  </a:txBody>
                  <a:tcPr/>
                </a:tc>
                <a:tc>
                  <a:txBody>
                    <a:bodyPr/>
                    <a:lstStyle/>
                    <a:p>
                      <a:pPr algn="ctr"/>
                      <a:r>
                        <a:rPr lang="fr-FR" sz="1600" b="1" dirty="0">
                          <a:solidFill>
                            <a:srgbClr val="C00000"/>
                          </a:solidFill>
                          <a:latin typeface="+mj-lt"/>
                        </a:rPr>
                        <a:t>Lots</a:t>
                      </a:r>
                    </a:p>
                  </a:txBody>
                  <a:tcPr/>
                </a:tc>
                <a:tc>
                  <a:txBody>
                    <a:bodyPr/>
                    <a:lstStyle/>
                    <a:p>
                      <a:pPr algn="ctr"/>
                      <a:r>
                        <a:rPr lang="fr-FR" sz="1600" b="1" baseline="0" dirty="0">
                          <a:solidFill>
                            <a:srgbClr val="C00000"/>
                          </a:solidFill>
                          <a:latin typeface="+mj-lt"/>
                        </a:rPr>
                        <a:t>h. de MO</a:t>
                      </a:r>
                      <a:endParaRPr lang="fr-FR" sz="1600" b="1" dirty="0">
                        <a:solidFill>
                          <a:srgbClr val="C00000"/>
                        </a:solidFill>
                        <a:latin typeface="+mj-lt"/>
                      </a:endParaRPr>
                    </a:p>
                  </a:txBody>
                  <a:tcPr/>
                </a:tc>
                <a:tc>
                  <a:txBody>
                    <a:bodyPr/>
                    <a:lstStyle/>
                    <a:p>
                      <a:pPr algn="ctr"/>
                      <a:r>
                        <a:rPr lang="fr-FR" sz="1600" b="1" dirty="0">
                          <a:solidFill>
                            <a:srgbClr val="C00000"/>
                          </a:solidFill>
                          <a:latin typeface="+mj-lt"/>
                        </a:rPr>
                        <a:t>Nb. Produits</a:t>
                      </a:r>
                    </a:p>
                  </a:txBody>
                  <a:tcPr/>
                </a:tc>
                <a:extLst>
                  <a:ext uri="{0D108BD9-81ED-4DB2-BD59-A6C34878D82A}">
                    <a16:rowId xmlns:a16="http://schemas.microsoft.com/office/drawing/2014/main" val="10007"/>
                  </a:ext>
                </a:extLst>
              </a:tr>
              <a:tr h="413321">
                <a:tc>
                  <a:txBody>
                    <a:bodyPr/>
                    <a:lstStyle/>
                    <a:p>
                      <a:pPr algn="ctr"/>
                      <a:r>
                        <a:rPr lang="fr-FR" sz="1400" b="1" dirty="0">
                          <a:solidFill>
                            <a:srgbClr val="C00000"/>
                          </a:solidFill>
                          <a:latin typeface="+mj-lt"/>
                        </a:rPr>
                        <a:t>Nombre d’unités d’œuvre</a:t>
                      </a:r>
                    </a:p>
                  </a:txBody>
                  <a:tcPr/>
                </a:tc>
                <a:tc>
                  <a:txBody>
                    <a:bodyPr/>
                    <a:lstStyle/>
                    <a:p>
                      <a:pPr algn="ctr"/>
                      <a:endParaRPr lang="fr-FR" sz="1400" b="1" dirty="0">
                        <a:solidFill>
                          <a:srgbClr val="C00000"/>
                        </a:solidFill>
                        <a:latin typeface="+mj-lt"/>
                      </a:endParaRPr>
                    </a:p>
                  </a:txBody>
                  <a:tcPr/>
                </a:tc>
                <a:tc>
                  <a:txBody>
                    <a:bodyPr/>
                    <a:lstStyle/>
                    <a:p>
                      <a:pPr algn="ctr"/>
                      <a:endParaRPr lang="fr-FR" sz="1400" b="1" dirty="0">
                        <a:solidFill>
                          <a:srgbClr val="C00000"/>
                        </a:solidFill>
                        <a:latin typeface="+mj-lt"/>
                      </a:endParaRPr>
                    </a:p>
                  </a:txBody>
                  <a:tcPr/>
                </a:tc>
                <a:tc>
                  <a:txBody>
                    <a:bodyPr/>
                    <a:lstStyle/>
                    <a:p>
                      <a:pPr algn="ctr"/>
                      <a:endParaRPr lang="fr-FR" sz="1400" b="1" dirty="0">
                        <a:solidFill>
                          <a:srgbClr val="C00000"/>
                        </a:solidFill>
                        <a:latin typeface="+mj-lt"/>
                      </a:endParaRPr>
                    </a:p>
                  </a:txBody>
                  <a:tcPr/>
                </a:tc>
                <a:tc>
                  <a:txBody>
                    <a:bodyPr/>
                    <a:lstStyle/>
                    <a:p>
                      <a:pPr algn="ctr"/>
                      <a:endParaRPr lang="fr-FR" sz="1400" b="1" dirty="0">
                        <a:solidFill>
                          <a:srgbClr val="C00000"/>
                        </a:solidFill>
                        <a:latin typeface="+mj-lt"/>
                      </a:endParaRPr>
                    </a:p>
                  </a:txBody>
                  <a:tcPr/>
                </a:tc>
                <a:tc>
                  <a:txBody>
                    <a:bodyPr/>
                    <a:lstStyle/>
                    <a:p>
                      <a:pPr algn="ctr"/>
                      <a:endParaRPr lang="fr-FR" sz="1400" b="1" dirty="0">
                        <a:solidFill>
                          <a:srgbClr val="C00000"/>
                        </a:solidFill>
                        <a:latin typeface="+mj-lt"/>
                      </a:endParaRPr>
                    </a:p>
                  </a:txBody>
                  <a:tcPr/>
                </a:tc>
                <a:tc>
                  <a:txBody>
                    <a:bodyPr/>
                    <a:lstStyle/>
                    <a:p>
                      <a:pPr algn="ctr"/>
                      <a:endParaRPr lang="fr-FR" sz="1400" b="1" dirty="0">
                        <a:solidFill>
                          <a:srgbClr val="C00000"/>
                        </a:solidFill>
                        <a:latin typeface="+mj-lt"/>
                      </a:endParaRPr>
                    </a:p>
                  </a:txBody>
                  <a:tcPr/>
                </a:tc>
                <a:extLst>
                  <a:ext uri="{0D108BD9-81ED-4DB2-BD59-A6C34878D82A}">
                    <a16:rowId xmlns:a16="http://schemas.microsoft.com/office/drawing/2014/main" val="10008"/>
                  </a:ext>
                </a:extLst>
              </a:tr>
              <a:tr h="413321">
                <a:tc>
                  <a:txBody>
                    <a:bodyPr/>
                    <a:lstStyle/>
                    <a:p>
                      <a:pPr algn="ctr"/>
                      <a:r>
                        <a:rPr lang="fr-FR" sz="1400" b="1" dirty="0">
                          <a:solidFill>
                            <a:srgbClr val="C00000"/>
                          </a:solidFill>
                          <a:latin typeface="+mj-lt"/>
                        </a:rPr>
                        <a:t>Coût par unité d’œuvre</a:t>
                      </a:r>
                    </a:p>
                  </a:txBody>
                  <a:tcPr/>
                </a:tc>
                <a:tc>
                  <a:txBody>
                    <a:bodyPr/>
                    <a:lstStyle/>
                    <a:p>
                      <a:pPr algn="ctr"/>
                      <a:endParaRPr lang="fr-FR" sz="1400" b="1" dirty="0">
                        <a:solidFill>
                          <a:srgbClr val="C00000"/>
                        </a:solidFill>
                        <a:latin typeface="+mj-lt"/>
                      </a:endParaRPr>
                    </a:p>
                  </a:txBody>
                  <a:tcPr/>
                </a:tc>
                <a:tc>
                  <a:txBody>
                    <a:bodyPr/>
                    <a:lstStyle/>
                    <a:p>
                      <a:pPr algn="ctr"/>
                      <a:endParaRPr lang="fr-FR" sz="1400" b="1" dirty="0">
                        <a:solidFill>
                          <a:srgbClr val="C00000"/>
                        </a:solidFill>
                        <a:latin typeface="+mj-lt"/>
                      </a:endParaRPr>
                    </a:p>
                  </a:txBody>
                  <a:tcPr/>
                </a:tc>
                <a:tc>
                  <a:txBody>
                    <a:bodyPr/>
                    <a:lstStyle/>
                    <a:p>
                      <a:pPr algn="ctr"/>
                      <a:endParaRPr lang="fr-FR" sz="1400" b="1" dirty="0">
                        <a:solidFill>
                          <a:srgbClr val="C00000"/>
                        </a:solidFill>
                        <a:latin typeface="+mj-lt"/>
                      </a:endParaRPr>
                    </a:p>
                  </a:txBody>
                  <a:tcPr/>
                </a:tc>
                <a:tc>
                  <a:txBody>
                    <a:bodyPr/>
                    <a:lstStyle/>
                    <a:p>
                      <a:pPr algn="ctr"/>
                      <a:endParaRPr lang="fr-FR" sz="1400" b="1" dirty="0">
                        <a:solidFill>
                          <a:srgbClr val="C00000"/>
                        </a:solidFill>
                        <a:latin typeface="+mj-lt"/>
                      </a:endParaRPr>
                    </a:p>
                  </a:txBody>
                  <a:tcPr/>
                </a:tc>
                <a:tc>
                  <a:txBody>
                    <a:bodyPr/>
                    <a:lstStyle/>
                    <a:p>
                      <a:pPr algn="ctr"/>
                      <a:endParaRPr lang="fr-FR" sz="1400" b="1" dirty="0">
                        <a:solidFill>
                          <a:srgbClr val="C00000"/>
                        </a:solidFill>
                        <a:latin typeface="+mj-lt"/>
                      </a:endParaRPr>
                    </a:p>
                  </a:txBody>
                  <a:tcPr/>
                </a:tc>
                <a:tc>
                  <a:txBody>
                    <a:bodyPr/>
                    <a:lstStyle/>
                    <a:p>
                      <a:pPr algn="ctr"/>
                      <a:endParaRPr lang="fr-FR" sz="1400" b="1" dirty="0">
                        <a:solidFill>
                          <a:srgbClr val="C00000"/>
                        </a:solidFill>
                        <a:latin typeface="+mj-lt"/>
                      </a:endParaRPr>
                    </a:p>
                  </a:txBody>
                  <a:tcPr/>
                </a:tc>
                <a:extLst>
                  <a:ext uri="{0D108BD9-81ED-4DB2-BD59-A6C34878D82A}">
                    <a16:rowId xmlns:a16="http://schemas.microsoft.com/office/drawing/2014/main" val="10009"/>
                  </a:ext>
                </a:extLst>
              </a:tr>
            </a:tbl>
          </a:graphicData>
        </a:graphic>
      </p:graphicFrame>
      <p:sp>
        <p:nvSpPr>
          <p:cNvPr id="22" name="Flèche à angle droit 21"/>
          <p:cNvSpPr/>
          <p:nvPr/>
        </p:nvSpPr>
        <p:spPr>
          <a:xfrm rot="5400000">
            <a:off x="4796079" y="3545071"/>
            <a:ext cx="775978" cy="1080120"/>
          </a:xfrm>
          <a:prstGeom prst="bentUpArrow">
            <a:avLst>
              <a:gd name="adj1" fmla="val 0"/>
              <a:gd name="adj2" fmla="val 9990"/>
              <a:gd name="adj3" fmla="val 17495"/>
            </a:avLst>
          </a:prstGeom>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Flèche à angle droit 22"/>
          <p:cNvSpPr/>
          <p:nvPr/>
        </p:nvSpPr>
        <p:spPr>
          <a:xfrm rot="5400000">
            <a:off x="6020215" y="2464949"/>
            <a:ext cx="631961" cy="3384376"/>
          </a:xfrm>
          <a:prstGeom prst="bentUpArrow">
            <a:avLst>
              <a:gd name="adj1" fmla="val 0"/>
              <a:gd name="adj2" fmla="val 9990"/>
              <a:gd name="adj3" fmla="val 17495"/>
            </a:avLst>
          </a:prstGeom>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lèche à angle droit 23"/>
          <p:cNvSpPr/>
          <p:nvPr/>
        </p:nvSpPr>
        <p:spPr>
          <a:xfrm rot="5400000">
            <a:off x="5187931" y="2217113"/>
            <a:ext cx="424321" cy="3384376"/>
          </a:xfrm>
          <a:prstGeom prst="bentUpArrow">
            <a:avLst>
              <a:gd name="adj1" fmla="val 0"/>
              <a:gd name="adj2" fmla="val 9990"/>
              <a:gd name="adj3" fmla="val 17495"/>
            </a:avLst>
          </a:prstGeom>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Flèche courbée vers la gauche 24"/>
          <p:cNvSpPr/>
          <p:nvPr/>
        </p:nvSpPr>
        <p:spPr>
          <a:xfrm rot="5400000">
            <a:off x="4072187" y="3274215"/>
            <a:ext cx="180020" cy="936104"/>
          </a:xfrm>
          <a:prstGeom prst="curvedLeftArrow">
            <a:avLst/>
          </a:prstGeom>
          <a:ln>
            <a:prstDash val="sysDot"/>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tx1"/>
              </a:solidFill>
            </a:endParaRPr>
          </a:p>
        </p:txBody>
      </p:sp>
      <p:sp>
        <p:nvSpPr>
          <p:cNvPr id="26" name="Flèche courbée vers la gauche 25"/>
          <p:cNvSpPr/>
          <p:nvPr/>
        </p:nvSpPr>
        <p:spPr>
          <a:xfrm rot="16200000">
            <a:off x="4067393" y="2875641"/>
            <a:ext cx="169170" cy="987858"/>
          </a:xfrm>
          <a:prstGeom prst="curvedLeftArrow">
            <a:avLst/>
          </a:prstGeom>
          <a:ln>
            <a:prstDash val="sysDot"/>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tx1"/>
              </a:solidFill>
            </a:endParaRPr>
          </a:p>
        </p:txBody>
      </p:sp>
      <p:sp>
        <p:nvSpPr>
          <p:cNvPr id="27" name="Titre 1"/>
          <p:cNvSpPr txBox="1">
            <a:spLocks/>
          </p:cNvSpPr>
          <p:nvPr/>
        </p:nvSpPr>
        <p:spPr>
          <a:xfrm>
            <a:off x="457200" y="188640"/>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II. Le traitement des coûts indirects</a:t>
            </a:r>
          </a:p>
          <a:p>
            <a:pPr algn="ctr"/>
            <a:r>
              <a:rPr lang="fr-FR" sz="3900" b="1" dirty="0">
                <a:solidFill>
                  <a:srgbClr val="0070C0"/>
                </a:solidFill>
              </a:rPr>
              <a:t>d) Résumé de la méthode</a:t>
            </a:r>
          </a:p>
        </p:txBody>
      </p:sp>
    </p:spTree>
    <p:extLst>
      <p:ext uri="{BB962C8B-B14F-4D97-AF65-F5344CB8AC3E}">
        <p14:creationId xmlns:p14="http://schemas.microsoft.com/office/powerpoint/2010/main" val="3132000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518864" y="269776"/>
            <a:ext cx="8229600" cy="114300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fr-FR" sz="3600" dirty="0">
                <a:solidFill>
                  <a:srgbClr val="002060"/>
                </a:solidFill>
              </a:rPr>
              <a:t>Bloc 2 : L’approche par les coûts complets</a:t>
            </a:r>
          </a:p>
          <a:p>
            <a:pPr algn="ctr"/>
            <a:r>
              <a:rPr lang="fr-FR" sz="3600" dirty="0">
                <a:solidFill>
                  <a:srgbClr val="002060"/>
                </a:solidFill>
              </a:rPr>
              <a:t>(méthode des centres d’analyse) </a:t>
            </a:r>
          </a:p>
        </p:txBody>
      </p:sp>
      <p:sp>
        <p:nvSpPr>
          <p:cNvPr id="5" name="Espace réservé du contenu 2"/>
          <p:cNvSpPr txBox="1">
            <a:spLocks/>
          </p:cNvSpPr>
          <p:nvPr/>
        </p:nvSpPr>
        <p:spPr>
          <a:xfrm>
            <a:off x="474490" y="1700808"/>
            <a:ext cx="8229600" cy="4320480"/>
          </a:xfrm>
          <a:prstGeom prst="rect">
            <a:avLst/>
          </a:prstGeom>
        </p:spPr>
        <p:style>
          <a:lnRef idx="2">
            <a:schemeClr val="dk1"/>
          </a:lnRef>
          <a:fillRef idx="1">
            <a:schemeClr val="lt1"/>
          </a:fillRef>
          <a:effectRef idx="0">
            <a:schemeClr val="dk1"/>
          </a:effectRef>
          <a:fontRef idx="minor">
            <a:schemeClr val="dk1"/>
          </a:fontRef>
        </p:style>
        <p:txBody>
          <a:bodyPr>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buFont typeface="Wingdings 2"/>
              <a:buNone/>
            </a:pPr>
            <a:endParaRPr lang="fr-FR" sz="400" b="1" dirty="0">
              <a:solidFill>
                <a:srgbClr val="002060"/>
              </a:solidFill>
              <a:latin typeface="+mj-lt"/>
            </a:endParaRPr>
          </a:p>
          <a:p>
            <a:pPr marL="0" indent="0" algn="ctr">
              <a:buNone/>
            </a:pPr>
            <a:r>
              <a:rPr lang="fr-FR" sz="2000" b="1" dirty="0">
                <a:latin typeface="+mj-lt"/>
              </a:rPr>
              <a:t>I. Principe de la </a:t>
            </a:r>
            <a:r>
              <a:rPr lang="fr-FR" sz="2000" b="1" kern="0" dirty="0">
                <a:latin typeface="+mj-lt"/>
              </a:rPr>
              <a:t>méthode (et définitions)</a:t>
            </a:r>
          </a:p>
          <a:p>
            <a:pPr marL="342900" indent="-342900" algn="ctr">
              <a:buAutoNum type="alphaLcParenR"/>
            </a:pPr>
            <a:r>
              <a:rPr lang="fr-FR" sz="1600" b="1" kern="0" dirty="0">
                <a:solidFill>
                  <a:srgbClr val="0070C0"/>
                </a:solidFill>
                <a:latin typeface="+mj-lt"/>
              </a:rPr>
              <a:t>Distinction coûts directs / indirects / objets de coûts</a:t>
            </a:r>
          </a:p>
          <a:p>
            <a:pPr marL="0" indent="0" algn="ctr">
              <a:buFont typeface="Wingdings 2"/>
              <a:buNone/>
            </a:pPr>
            <a:r>
              <a:rPr lang="fr-FR" sz="2000" b="1" kern="0" dirty="0">
                <a:latin typeface="+mj-lt"/>
              </a:rPr>
              <a:t>II. Traitement des coûts indirects</a:t>
            </a:r>
          </a:p>
          <a:p>
            <a:pPr marL="0" indent="0" algn="ctr">
              <a:buNone/>
            </a:pPr>
            <a:r>
              <a:rPr lang="fr-FR" sz="1600" b="1" kern="0" dirty="0">
                <a:solidFill>
                  <a:srgbClr val="00B0F0"/>
                </a:solidFill>
                <a:latin typeface="+mj-lt"/>
              </a:rPr>
              <a:t>a) Typologie de centres</a:t>
            </a:r>
          </a:p>
          <a:p>
            <a:pPr marL="0" indent="0" algn="ctr">
              <a:buNone/>
            </a:pPr>
            <a:r>
              <a:rPr lang="fr-FR" sz="1600" b="1" kern="0" dirty="0">
                <a:solidFill>
                  <a:srgbClr val="00B0F0"/>
                </a:solidFill>
                <a:latin typeface="+mj-lt"/>
              </a:rPr>
              <a:t>b) Centres principaux</a:t>
            </a:r>
          </a:p>
          <a:p>
            <a:pPr marL="0" indent="0" algn="ctr">
              <a:buNone/>
            </a:pPr>
            <a:r>
              <a:rPr lang="fr-FR" sz="1600" b="1" kern="0" dirty="0">
                <a:solidFill>
                  <a:srgbClr val="00B0F0"/>
                </a:solidFill>
                <a:latin typeface="+mj-lt"/>
              </a:rPr>
              <a:t>c) Centres auxiliaires</a:t>
            </a:r>
          </a:p>
          <a:p>
            <a:pPr marL="0" indent="0" algn="ctr">
              <a:buNone/>
            </a:pPr>
            <a:r>
              <a:rPr lang="fr-FR" sz="1600" b="1" kern="0" dirty="0">
                <a:solidFill>
                  <a:srgbClr val="00B0F0"/>
                </a:solidFill>
                <a:latin typeface="+mj-lt"/>
              </a:rPr>
              <a:t>d) Centres de structure</a:t>
            </a:r>
          </a:p>
          <a:p>
            <a:pPr marL="0" indent="0" algn="ctr">
              <a:buNone/>
            </a:pPr>
            <a:r>
              <a:rPr lang="fr-FR" sz="1600" b="1" kern="0" dirty="0">
                <a:solidFill>
                  <a:srgbClr val="00B0F0"/>
                </a:solidFill>
                <a:latin typeface="+mj-lt"/>
              </a:rPr>
              <a:t>e) Résumé de la méthode (sans stocks)</a:t>
            </a:r>
          </a:p>
          <a:p>
            <a:pPr marL="0" indent="0" algn="ctr">
              <a:buFont typeface="Wingdings 2"/>
              <a:buNone/>
            </a:pPr>
            <a:r>
              <a:rPr lang="fr-FR" sz="2000" b="1" kern="0" dirty="0">
                <a:latin typeface="+mj-lt"/>
              </a:rPr>
              <a:t>III. Valorisation des stocks</a:t>
            </a:r>
          </a:p>
          <a:p>
            <a:pPr marL="0" indent="0" algn="ctr">
              <a:buNone/>
            </a:pPr>
            <a:r>
              <a:rPr lang="fr-FR" sz="1600" b="1" kern="0" dirty="0">
                <a:solidFill>
                  <a:srgbClr val="00B0F0"/>
                </a:solidFill>
              </a:rPr>
              <a:t>a) Stocks de matières premières</a:t>
            </a:r>
          </a:p>
          <a:p>
            <a:pPr marL="0" indent="0" algn="ctr">
              <a:buNone/>
            </a:pPr>
            <a:r>
              <a:rPr lang="fr-FR" sz="1600" b="1" kern="0" dirty="0">
                <a:solidFill>
                  <a:srgbClr val="00B0F0"/>
                </a:solidFill>
              </a:rPr>
              <a:t>b) Stocks de produits</a:t>
            </a:r>
          </a:p>
          <a:p>
            <a:pPr marL="0" indent="0" algn="ctr">
              <a:buNone/>
            </a:pPr>
            <a:r>
              <a:rPr lang="fr-FR" sz="1600" b="1" kern="0" dirty="0">
                <a:solidFill>
                  <a:srgbClr val="00B0F0"/>
                </a:solidFill>
              </a:rPr>
              <a:t>c) Résumé de la méthode (avec stocks)</a:t>
            </a:r>
          </a:p>
          <a:p>
            <a:pPr marL="0" indent="0" algn="ctr">
              <a:buNone/>
            </a:pPr>
            <a:endParaRPr lang="fr-FR" sz="300" b="1" kern="0" dirty="0">
              <a:solidFill>
                <a:srgbClr val="00B0F0"/>
              </a:solidFill>
            </a:endParaRPr>
          </a:p>
          <a:p>
            <a:pPr marL="0" indent="0" algn="ctr">
              <a:buFont typeface="Wingdings 2"/>
              <a:buNone/>
            </a:pPr>
            <a:r>
              <a:rPr lang="fr-FR" sz="2000" b="1" kern="0" dirty="0">
                <a:latin typeface="+mj-lt"/>
              </a:rPr>
              <a:t>IV. Intérêts et limites </a:t>
            </a:r>
            <a:r>
              <a:rPr lang="fr-FR" sz="2000" b="1" dirty="0">
                <a:latin typeface="+mj-lt"/>
              </a:rPr>
              <a:t>de la méthode</a:t>
            </a:r>
            <a:endParaRPr lang="fr-FR" sz="2000" dirty="0">
              <a:latin typeface="+mj-lt"/>
            </a:endParaRPr>
          </a:p>
        </p:txBody>
      </p:sp>
    </p:spTree>
    <p:extLst>
      <p:ext uri="{BB962C8B-B14F-4D97-AF65-F5344CB8AC3E}">
        <p14:creationId xmlns:p14="http://schemas.microsoft.com/office/powerpoint/2010/main" val="41715053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66905" y="1700808"/>
            <a:ext cx="8147248" cy="4524315"/>
          </a:xfrm>
          <a:prstGeom prst="rect">
            <a:avLst/>
          </a:prstGeom>
          <a:noFill/>
        </p:spPr>
        <p:txBody>
          <a:bodyPr wrap="square" rtlCol="0">
            <a:spAutoFit/>
          </a:bodyPr>
          <a:lstStyle/>
          <a:p>
            <a:r>
              <a:rPr lang="fr-FR" b="1" dirty="0">
                <a:latin typeface="+mj-lt"/>
                <a:ea typeface="Cambria" panose="02040503050406030204" pitchFamily="18" charset="0"/>
              </a:rPr>
              <a:t>Etape 1 : Déterminer les objets de couts</a:t>
            </a:r>
          </a:p>
          <a:p>
            <a:endParaRPr lang="fr-FR" b="1" dirty="0">
              <a:latin typeface="+mj-lt"/>
              <a:ea typeface="Cambria" panose="02040503050406030204" pitchFamily="18" charset="0"/>
            </a:endParaRPr>
          </a:p>
          <a:p>
            <a:r>
              <a:rPr lang="fr-FR" b="1" dirty="0">
                <a:latin typeface="+mj-lt"/>
                <a:ea typeface="Cambria" panose="02040503050406030204" pitchFamily="18" charset="0"/>
              </a:rPr>
              <a:t>Etape 2 : Déterminer les charges qui sont directes et indirectes</a:t>
            </a:r>
            <a:endParaRPr lang="fr-FR" dirty="0">
              <a:latin typeface="+mj-lt"/>
              <a:ea typeface="Cambria" panose="02040503050406030204" pitchFamily="18" charset="0"/>
            </a:endParaRPr>
          </a:p>
          <a:p>
            <a:endParaRPr lang="fr-FR" dirty="0">
              <a:latin typeface="+mj-lt"/>
              <a:ea typeface="Cambria" panose="02040503050406030204" pitchFamily="18" charset="0"/>
            </a:endParaRPr>
          </a:p>
          <a:p>
            <a:r>
              <a:rPr lang="fr-FR" b="1" dirty="0">
                <a:latin typeface="+mj-lt"/>
                <a:ea typeface="Cambria" panose="02040503050406030204" pitchFamily="18" charset="0"/>
              </a:rPr>
              <a:t>Etape 3 : pour les charges indirectes </a:t>
            </a:r>
            <a:r>
              <a:rPr lang="fr-FR" dirty="0">
                <a:latin typeface="+mj-lt"/>
                <a:ea typeface="Cambria" panose="02040503050406030204" pitchFamily="18" charset="0"/>
              </a:rPr>
              <a:t>(annexe 1)</a:t>
            </a:r>
          </a:p>
          <a:p>
            <a:pPr marL="742950" lvl="1" indent="-285750">
              <a:buFont typeface="Wingdings" panose="05000000000000000000" pitchFamily="2" charset="2"/>
              <a:buChar char="Ø"/>
            </a:pPr>
            <a:r>
              <a:rPr lang="fr-FR" dirty="0">
                <a:latin typeface="+mj-lt"/>
                <a:ea typeface="Cambria" panose="02040503050406030204" pitchFamily="18" charset="0"/>
              </a:rPr>
              <a:t>Identifier des centres d’analyse pertinents</a:t>
            </a:r>
          </a:p>
          <a:p>
            <a:pPr marL="742950" lvl="1" indent="-285750">
              <a:buFont typeface="Wingdings" panose="05000000000000000000" pitchFamily="2" charset="2"/>
              <a:buChar char="Ø"/>
            </a:pPr>
            <a:r>
              <a:rPr lang="fr-FR" dirty="0">
                <a:latin typeface="+mj-lt"/>
                <a:ea typeface="Cambria" panose="02040503050406030204" pitchFamily="18" charset="0"/>
              </a:rPr>
              <a:t>Imputer les coûts aux centres d’analyse</a:t>
            </a:r>
          </a:p>
          <a:p>
            <a:pPr marL="742950" lvl="1" indent="-285750">
              <a:buFont typeface="Wingdings" panose="05000000000000000000" pitchFamily="2" charset="2"/>
              <a:buChar char="Ø"/>
            </a:pPr>
            <a:r>
              <a:rPr lang="fr-FR" dirty="0">
                <a:latin typeface="+mj-lt"/>
                <a:ea typeface="Cambria" panose="02040503050406030204" pitchFamily="18" charset="0"/>
              </a:rPr>
              <a:t>Faire la répartition des coûts des centres </a:t>
            </a:r>
            <a:r>
              <a:rPr lang="fr-FR" i="1" dirty="0">
                <a:latin typeface="+mj-lt"/>
                <a:ea typeface="Cambria" panose="02040503050406030204" pitchFamily="18" charset="0"/>
              </a:rPr>
              <a:t>auxiliaires</a:t>
            </a:r>
            <a:r>
              <a:rPr lang="fr-FR" dirty="0">
                <a:latin typeface="+mj-lt"/>
                <a:ea typeface="Cambria" panose="02040503050406030204" pitchFamily="18" charset="0"/>
              </a:rPr>
              <a:t> sur les centres </a:t>
            </a:r>
            <a:r>
              <a:rPr lang="fr-FR" i="1" dirty="0">
                <a:latin typeface="+mj-lt"/>
                <a:ea typeface="Cambria" panose="02040503050406030204" pitchFamily="18" charset="0"/>
              </a:rPr>
              <a:t>principaux</a:t>
            </a:r>
          </a:p>
          <a:p>
            <a:pPr lvl="1"/>
            <a:r>
              <a:rPr lang="fr-FR" i="1" dirty="0">
                <a:latin typeface="+mj-lt"/>
                <a:ea typeface="Cambria" panose="02040503050406030204" pitchFamily="18" charset="0"/>
              </a:rPr>
              <a:t>(</a:t>
            </a:r>
            <a:r>
              <a:rPr lang="fr-FR" i="1" dirty="0" err="1">
                <a:latin typeface="+mj-lt"/>
                <a:ea typeface="Cambria" panose="02040503050406030204" pitchFamily="18" charset="0"/>
              </a:rPr>
              <a:t>cf</a:t>
            </a:r>
            <a:r>
              <a:rPr lang="fr-FR" i="1" dirty="0">
                <a:latin typeface="+mj-lt"/>
                <a:ea typeface="Cambria" panose="02040503050406030204" pitchFamily="18" charset="0"/>
              </a:rPr>
              <a:t> annexe 1 : tableau de répartition des charges indirectes)</a:t>
            </a:r>
          </a:p>
          <a:p>
            <a:pPr lvl="1"/>
            <a:endParaRPr lang="fr-FR" i="1" dirty="0">
              <a:latin typeface="+mj-lt"/>
              <a:ea typeface="Cambria" panose="02040503050406030204" pitchFamily="18" charset="0"/>
            </a:endParaRPr>
          </a:p>
          <a:p>
            <a:pPr marL="742950" lvl="1" indent="-285750">
              <a:buFont typeface="Wingdings" panose="05000000000000000000" pitchFamily="2" charset="2"/>
              <a:buChar char="Ø"/>
            </a:pPr>
            <a:r>
              <a:rPr lang="fr-FR" dirty="0">
                <a:latin typeface="+mj-lt"/>
                <a:ea typeface="Cambria" panose="02040503050406030204" pitchFamily="18" charset="0"/>
              </a:rPr>
              <a:t>Déterminer des</a:t>
            </a:r>
            <a:r>
              <a:rPr lang="fr-FR" b="1" dirty="0">
                <a:latin typeface="+mj-lt"/>
                <a:ea typeface="Cambria" panose="02040503050406030204" pitchFamily="18" charset="0"/>
              </a:rPr>
              <a:t> unités d’œuvre pertinentes </a:t>
            </a:r>
          </a:p>
          <a:p>
            <a:pPr marL="742950" lvl="1" indent="-285750">
              <a:buFont typeface="Wingdings" panose="05000000000000000000" pitchFamily="2" charset="2"/>
              <a:buChar char="Ø"/>
            </a:pPr>
            <a:r>
              <a:rPr lang="fr-FR" dirty="0">
                <a:latin typeface="+mj-lt"/>
                <a:ea typeface="Cambria" panose="02040503050406030204" pitchFamily="18" charset="0"/>
              </a:rPr>
              <a:t>Calculer</a:t>
            </a:r>
            <a:r>
              <a:rPr lang="fr-FR" b="1" dirty="0">
                <a:latin typeface="+mj-lt"/>
                <a:ea typeface="Cambria" panose="02040503050406030204" pitchFamily="18" charset="0"/>
              </a:rPr>
              <a:t> le coût des unités d’œuvre</a:t>
            </a:r>
            <a:r>
              <a:rPr lang="fr-FR" dirty="0">
                <a:latin typeface="+mj-lt"/>
                <a:ea typeface="Cambria" panose="02040503050406030204" pitchFamily="18" charset="0"/>
              </a:rPr>
              <a:t> (</a:t>
            </a:r>
            <a:r>
              <a:rPr lang="fr-FR" i="1" dirty="0" err="1">
                <a:latin typeface="+mj-lt"/>
                <a:ea typeface="Cambria" panose="02040503050406030204" pitchFamily="18" charset="0"/>
              </a:rPr>
              <a:t>cf</a:t>
            </a:r>
            <a:r>
              <a:rPr lang="fr-FR" i="1" dirty="0">
                <a:latin typeface="+mj-lt"/>
                <a:ea typeface="Cambria" panose="02040503050406030204" pitchFamily="18" charset="0"/>
              </a:rPr>
              <a:t> annexe 1 : tableau de répartition des charges indirectes)</a:t>
            </a:r>
            <a:endParaRPr lang="fr-FR" dirty="0">
              <a:latin typeface="+mj-lt"/>
              <a:ea typeface="Cambria" panose="02040503050406030204" pitchFamily="18" charset="0"/>
            </a:endParaRPr>
          </a:p>
          <a:p>
            <a:pPr marL="742950" lvl="1" indent="-285750">
              <a:buFont typeface="Wingdings" panose="05000000000000000000" pitchFamily="2" charset="2"/>
              <a:buChar char="Ø"/>
            </a:pPr>
            <a:endParaRPr lang="fr-FR" dirty="0">
              <a:latin typeface="+mj-lt"/>
              <a:ea typeface="Cambria" panose="02040503050406030204" pitchFamily="18" charset="0"/>
            </a:endParaRPr>
          </a:p>
          <a:p>
            <a:r>
              <a:rPr lang="fr-FR" b="1" dirty="0">
                <a:latin typeface="+mj-lt"/>
                <a:ea typeface="Cambria" panose="02040503050406030204" pitchFamily="18" charset="0"/>
              </a:rPr>
              <a:t>Etape 4 : Calculer le résultat analytique par produit </a:t>
            </a:r>
            <a:r>
              <a:rPr lang="fr-FR" dirty="0">
                <a:latin typeface="+mj-lt"/>
                <a:ea typeface="Cambria" panose="02040503050406030204" pitchFamily="18" charset="0"/>
              </a:rPr>
              <a:t>(</a:t>
            </a:r>
            <a:r>
              <a:rPr lang="fr-FR" i="1" dirty="0" err="1">
                <a:latin typeface="+mj-lt"/>
                <a:ea typeface="Cambria" panose="02040503050406030204" pitchFamily="18" charset="0"/>
              </a:rPr>
              <a:t>cf</a:t>
            </a:r>
            <a:r>
              <a:rPr lang="fr-FR" i="1" dirty="0">
                <a:latin typeface="+mj-lt"/>
                <a:ea typeface="Cambria" panose="02040503050406030204" pitchFamily="18" charset="0"/>
              </a:rPr>
              <a:t> annexe 2)</a:t>
            </a:r>
          </a:p>
          <a:p>
            <a:endParaRPr lang="fr-FR" b="1" dirty="0">
              <a:latin typeface="+mj-lt"/>
              <a:ea typeface="Cambria" panose="02040503050406030204" pitchFamily="18" charset="0"/>
            </a:endParaRPr>
          </a:p>
        </p:txBody>
      </p:sp>
      <p:sp>
        <p:nvSpPr>
          <p:cNvPr id="5" name="Titre 1"/>
          <p:cNvSpPr txBox="1">
            <a:spLocks/>
          </p:cNvSpPr>
          <p:nvPr/>
        </p:nvSpPr>
        <p:spPr>
          <a:xfrm>
            <a:off x="457200" y="188640"/>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II. Le traitement des coûts indirects</a:t>
            </a:r>
          </a:p>
          <a:p>
            <a:pPr algn="ctr"/>
            <a:r>
              <a:rPr lang="fr-FR" sz="3900" b="1" dirty="0">
                <a:solidFill>
                  <a:srgbClr val="0070C0"/>
                </a:solidFill>
              </a:rPr>
              <a:t>d) Résumé de la méthode</a:t>
            </a:r>
          </a:p>
        </p:txBody>
      </p:sp>
    </p:spTree>
    <p:extLst>
      <p:ext uri="{BB962C8B-B14F-4D97-AF65-F5344CB8AC3E}">
        <p14:creationId xmlns:p14="http://schemas.microsoft.com/office/powerpoint/2010/main" val="30377809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au 10"/>
          <p:cNvGraphicFramePr>
            <a:graphicFrameLocks noGrp="1"/>
          </p:cNvGraphicFramePr>
          <p:nvPr>
            <p:extLst>
              <p:ext uri="{D42A27DB-BD31-4B8C-83A1-F6EECF244321}">
                <p14:modId xmlns:p14="http://schemas.microsoft.com/office/powerpoint/2010/main" val="3043041736"/>
              </p:ext>
            </p:extLst>
          </p:nvPr>
        </p:nvGraphicFramePr>
        <p:xfrm>
          <a:off x="323528" y="1340768"/>
          <a:ext cx="8363272" cy="5394960"/>
        </p:xfrm>
        <a:graphic>
          <a:graphicData uri="http://schemas.openxmlformats.org/drawingml/2006/table">
            <a:tbl>
              <a:tblPr firstRow="1" bandRow="1">
                <a:tableStyleId>{5940675A-B579-460E-94D1-54222C63F5DA}</a:tableStyleId>
              </a:tblPr>
              <a:tblGrid>
                <a:gridCol w="3456384">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936104">
                  <a:extLst>
                    <a:ext uri="{9D8B030D-6E8A-4147-A177-3AD203B41FA5}">
                      <a16:colId xmlns:a16="http://schemas.microsoft.com/office/drawing/2014/main" val="20003"/>
                    </a:ext>
                  </a:extLst>
                </a:gridCol>
                <a:gridCol w="504056">
                  <a:extLst>
                    <a:ext uri="{9D8B030D-6E8A-4147-A177-3AD203B41FA5}">
                      <a16:colId xmlns:a16="http://schemas.microsoft.com/office/drawing/2014/main" val="20004"/>
                    </a:ext>
                  </a:extLst>
                </a:gridCol>
                <a:gridCol w="504056">
                  <a:extLst>
                    <a:ext uri="{9D8B030D-6E8A-4147-A177-3AD203B41FA5}">
                      <a16:colId xmlns:a16="http://schemas.microsoft.com/office/drawing/2014/main" val="20005"/>
                    </a:ext>
                  </a:extLst>
                </a:gridCol>
                <a:gridCol w="514400">
                  <a:extLst>
                    <a:ext uri="{9D8B030D-6E8A-4147-A177-3AD203B41FA5}">
                      <a16:colId xmlns:a16="http://schemas.microsoft.com/office/drawing/2014/main" val="20006"/>
                    </a:ext>
                  </a:extLst>
                </a:gridCol>
              </a:tblGrid>
              <a:tr h="216027">
                <a:tc gridSpan="7">
                  <a:txBody>
                    <a:bodyPr/>
                    <a:lstStyle/>
                    <a:p>
                      <a:pPr algn="ctr"/>
                      <a:r>
                        <a:rPr lang="fr-FR" sz="1800" b="1" dirty="0">
                          <a:latin typeface="+mj-lt"/>
                        </a:rPr>
                        <a:t>Annexe 2 : tableau</a:t>
                      </a:r>
                      <a:r>
                        <a:rPr lang="fr-FR" sz="1800" b="1" baseline="0" dirty="0">
                          <a:latin typeface="+mj-lt"/>
                        </a:rPr>
                        <a:t> de résultat analytique</a:t>
                      </a:r>
                    </a:p>
                    <a:p>
                      <a:pPr algn="ctr"/>
                      <a:r>
                        <a:rPr lang="fr-FR" sz="1600" b="1" baseline="0" dirty="0">
                          <a:latin typeface="+mj-lt"/>
                        </a:rPr>
                        <a:t> (méthode centre d’analyse)</a:t>
                      </a:r>
                      <a:endParaRPr lang="fr-FR" sz="1600" b="1" dirty="0">
                        <a:latin typeface="+mj-lt"/>
                      </a:endParaRPr>
                    </a:p>
                  </a:txBody>
                  <a:tcPr>
                    <a:solidFill>
                      <a:schemeClr val="bg1">
                        <a:lumMod val="85000"/>
                      </a:schemeClr>
                    </a:solidFill>
                  </a:tcPr>
                </a:tc>
                <a:tc hMerge="1">
                  <a:txBody>
                    <a:bodyPr/>
                    <a:lstStyle/>
                    <a:p>
                      <a:pPr algn="ctr"/>
                      <a:endParaRPr lang="fr-FR" sz="1400" b="1" dirty="0">
                        <a:latin typeface="+mj-lt"/>
                      </a:endParaRPr>
                    </a:p>
                  </a:txBody>
                  <a:tcPr>
                    <a:lnR w="12700" cap="flat" cmpd="sng" algn="ctr">
                      <a:solidFill>
                        <a:schemeClr val="tx1"/>
                      </a:solidFill>
                      <a:prstDash val="solid"/>
                      <a:round/>
                      <a:headEnd type="none" w="med" len="med"/>
                      <a:tailEnd type="none" w="med" len="med"/>
                    </a:lnR>
                    <a:solidFill>
                      <a:schemeClr val="bg1">
                        <a:lumMod val="85000"/>
                      </a:schemeClr>
                    </a:solidFill>
                  </a:tcPr>
                </a:tc>
                <a:tc hMerge="1">
                  <a:txBody>
                    <a:bodyPr/>
                    <a:lstStyle/>
                    <a:p>
                      <a:endParaRPr lang="fr-FR"/>
                    </a:p>
                  </a:txBody>
                  <a:tcPr/>
                </a:tc>
                <a:tc hMerge="1">
                  <a:txBody>
                    <a:bodyPr/>
                    <a:lstStyle/>
                    <a:p>
                      <a:endParaRPr lang="fr-FR"/>
                    </a:p>
                  </a:txBody>
                  <a:tcPr/>
                </a:tc>
                <a:tc hMerge="1">
                  <a:txBody>
                    <a:bodyPr/>
                    <a:lstStyle/>
                    <a:p>
                      <a:pPr algn="ctr"/>
                      <a:endParaRPr lang="fr-FR" sz="1400" b="1" dirty="0">
                        <a:latin typeface="+mj-lt"/>
                      </a:endParaRPr>
                    </a:p>
                  </a:txBody>
                  <a:tcPr>
                    <a:lnL w="12700" cap="flat" cmpd="sng" algn="ctr">
                      <a:solidFill>
                        <a:schemeClr val="tx1"/>
                      </a:solidFill>
                      <a:prstDash val="solid"/>
                      <a:round/>
                      <a:headEnd type="none" w="med" len="med"/>
                      <a:tailEnd type="none" w="med" len="med"/>
                    </a:lnL>
                    <a:solidFill>
                      <a:schemeClr val="bg1">
                        <a:lumMod val="85000"/>
                      </a:schemeClr>
                    </a:solidFill>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0000"/>
                  </a:ext>
                </a:extLst>
              </a:tr>
              <a:tr h="216027">
                <a:tc>
                  <a:txBody>
                    <a:bodyPr/>
                    <a:lstStyle/>
                    <a:p>
                      <a:pPr algn="ctr"/>
                      <a:endParaRPr lang="fr-FR" sz="1400" dirty="0">
                        <a:latin typeface="+mj-lt"/>
                      </a:endParaRPr>
                    </a:p>
                  </a:txBody>
                  <a:tcPr>
                    <a:solidFill>
                      <a:schemeClr val="bg1">
                        <a:lumMod val="85000"/>
                      </a:schemeClr>
                    </a:solidFill>
                  </a:tcPr>
                </a:tc>
                <a:tc gridSpan="3">
                  <a:txBody>
                    <a:bodyPr/>
                    <a:lstStyle/>
                    <a:p>
                      <a:pPr algn="ctr"/>
                      <a:r>
                        <a:rPr lang="fr-FR" sz="1800" b="1" dirty="0">
                          <a:latin typeface="+mj-lt"/>
                        </a:rPr>
                        <a:t>Parfum</a:t>
                      </a:r>
                      <a:r>
                        <a:rPr lang="fr-FR" sz="1800" b="1" baseline="0" dirty="0">
                          <a:latin typeface="+mj-lt"/>
                        </a:rPr>
                        <a:t> H</a:t>
                      </a:r>
                      <a:endParaRPr lang="fr-FR" sz="1800" b="1" dirty="0">
                        <a:latin typeface="+mj-lt"/>
                      </a:endParaRPr>
                    </a:p>
                  </a:txBody>
                  <a:tcPr>
                    <a:lnR w="12700" cap="flat" cmpd="sng" algn="ctr">
                      <a:solidFill>
                        <a:schemeClr val="tx1"/>
                      </a:solidFill>
                      <a:prstDash val="solid"/>
                      <a:round/>
                      <a:headEnd type="none" w="med" len="med"/>
                      <a:tailEnd type="none" w="med" len="med"/>
                    </a:lnR>
                    <a:solidFill>
                      <a:schemeClr val="bg1">
                        <a:lumMod val="85000"/>
                      </a:schemeClr>
                    </a:solidFill>
                  </a:tcPr>
                </a:tc>
                <a:tc hMerge="1">
                  <a:txBody>
                    <a:bodyPr/>
                    <a:lstStyle/>
                    <a:p>
                      <a:pPr algn="ctr"/>
                      <a:endParaRPr lang="fr-FR" sz="1400" b="1" dirty="0">
                        <a:latin typeface="+mj-lt"/>
                      </a:endParaRPr>
                    </a:p>
                  </a:txBody>
                  <a:tcPr>
                    <a:lnR w="12700" cap="flat" cmpd="sng" algn="ctr">
                      <a:solidFill>
                        <a:schemeClr val="tx1"/>
                      </a:solidFill>
                      <a:prstDash val="solid"/>
                      <a:round/>
                      <a:headEnd type="none" w="med" len="med"/>
                      <a:tailEnd type="none" w="med" len="med"/>
                    </a:lnR>
                    <a:solidFill>
                      <a:schemeClr val="bg1">
                        <a:lumMod val="85000"/>
                      </a:schemeClr>
                    </a:solidFill>
                  </a:tcPr>
                </a:tc>
                <a:tc hMerge="1">
                  <a:txBody>
                    <a:bodyPr/>
                    <a:lstStyle/>
                    <a:p>
                      <a:pPr algn="ctr"/>
                      <a:endParaRPr lang="fr-FR" sz="1400" b="1"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gridSpan="3">
                  <a:txBody>
                    <a:bodyPr/>
                    <a:lstStyle/>
                    <a:p>
                      <a:pPr algn="ctr"/>
                      <a:r>
                        <a:rPr lang="fr-FR" sz="1800" b="1" dirty="0">
                          <a:latin typeface="+mj-lt"/>
                        </a:rPr>
                        <a:t>Parfum</a:t>
                      </a:r>
                      <a:r>
                        <a:rPr lang="fr-FR" sz="1800" b="1" baseline="0" dirty="0">
                          <a:latin typeface="+mj-lt"/>
                        </a:rPr>
                        <a:t> F</a:t>
                      </a:r>
                      <a:endParaRPr lang="fr-FR" sz="1800" b="1" dirty="0">
                        <a:latin typeface="+mj-lt"/>
                      </a:endParaRPr>
                    </a:p>
                  </a:txBody>
                  <a:tcPr>
                    <a:lnL w="12700" cap="flat" cmpd="sng" algn="ctr">
                      <a:solidFill>
                        <a:schemeClr val="tx1"/>
                      </a:solidFill>
                      <a:prstDash val="solid"/>
                      <a:round/>
                      <a:headEnd type="none" w="med" len="med"/>
                      <a:tailEnd type="none" w="med" len="med"/>
                    </a:lnL>
                    <a:solidFill>
                      <a:schemeClr val="bg1">
                        <a:lumMod val="85000"/>
                      </a:schemeClr>
                    </a:solidFill>
                  </a:tcPr>
                </a:tc>
                <a:tc hMerge="1">
                  <a:txBody>
                    <a:bodyPr/>
                    <a:lstStyle/>
                    <a:p>
                      <a:pPr algn="ctr"/>
                      <a:endParaRPr lang="fr-FR" sz="1400" b="1"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hMerge="1">
                  <a:txBody>
                    <a:bodyPr/>
                    <a:lstStyle/>
                    <a:p>
                      <a:pPr algn="ctr"/>
                      <a:endParaRPr lang="fr-FR" sz="1400" b="1" dirty="0">
                        <a:latin typeface="+mj-lt"/>
                      </a:endParaRPr>
                    </a:p>
                  </a:txBody>
                  <a:tcPr>
                    <a:lnL w="12700" cap="flat" cmpd="sng" algn="ctr">
                      <a:solidFill>
                        <a:schemeClr val="tx1"/>
                      </a:solidFill>
                      <a:prstDash val="solid"/>
                      <a:round/>
                      <a:headEnd type="none" w="med" len="med"/>
                      <a:tailEnd type="none" w="med" len="med"/>
                    </a:lnL>
                    <a:solidFill>
                      <a:schemeClr val="bg1">
                        <a:lumMod val="85000"/>
                      </a:schemeClr>
                    </a:solidFill>
                  </a:tcPr>
                </a:tc>
                <a:extLst>
                  <a:ext uri="{0D108BD9-81ED-4DB2-BD59-A6C34878D82A}">
                    <a16:rowId xmlns:a16="http://schemas.microsoft.com/office/drawing/2014/main" val="10001"/>
                  </a:ext>
                </a:extLst>
              </a:tr>
              <a:tr h="145201">
                <a:tc>
                  <a:txBody>
                    <a:bodyPr/>
                    <a:lstStyle/>
                    <a:p>
                      <a:pPr algn="ctr"/>
                      <a:endParaRPr lang="fr-FR" sz="1400" dirty="0">
                        <a:latin typeface="+mj-lt"/>
                      </a:endParaRPr>
                    </a:p>
                  </a:txBody>
                  <a:tcPr/>
                </a:tc>
                <a:tc>
                  <a:txBody>
                    <a:bodyPr/>
                    <a:lstStyle/>
                    <a:p>
                      <a:pPr algn="ctr"/>
                      <a:r>
                        <a:rPr lang="fr-FR" sz="1400" b="1" dirty="0" err="1">
                          <a:latin typeface="+mj-lt"/>
                        </a:rPr>
                        <a:t>Qté</a:t>
                      </a:r>
                      <a:endParaRPr lang="fr-FR" sz="1400" b="1" dirty="0">
                        <a:latin typeface="+mj-lt"/>
                      </a:endParaRPr>
                    </a:p>
                  </a:txBody>
                  <a:tcPr/>
                </a:tc>
                <a:tc>
                  <a:txBody>
                    <a:bodyPr/>
                    <a:lstStyle/>
                    <a:p>
                      <a:pPr algn="ctr"/>
                      <a:r>
                        <a:rPr lang="fr-FR" sz="1400" b="1" dirty="0">
                          <a:latin typeface="+mj-lt"/>
                        </a:rPr>
                        <a:t>Ct</a:t>
                      </a:r>
                      <a:r>
                        <a:rPr lang="fr-FR" sz="1400" b="1" baseline="0" dirty="0">
                          <a:latin typeface="+mj-lt"/>
                        </a:rPr>
                        <a:t> uni</a:t>
                      </a:r>
                      <a:endParaRPr lang="fr-FR" sz="1400" b="1" dirty="0">
                        <a:latin typeface="+mj-lt"/>
                      </a:endParaRPr>
                    </a:p>
                  </a:txBody>
                  <a:tcPr>
                    <a:lnR w="12700" cap="flat" cmpd="sng" algn="ctr">
                      <a:solidFill>
                        <a:schemeClr val="tx1"/>
                      </a:solidFill>
                      <a:prstDash val="solid"/>
                      <a:round/>
                      <a:headEnd type="none" w="med" len="med"/>
                      <a:tailEnd type="none" w="med" len="med"/>
                    </a:lnR>
                  </a:tcPr>
                </a:tc>
                <a:tc>
                  <a:txBody>
                    <a:bodyPr/>
                    <a:lstStyle/>
                    <a:p>
                      <a:pPr algn="ctr"/>
                      <a:r>
                        <a:rPr lang="fr-FR" sz="1400" b="1" dirty="0">
                          <a:latin typeface="+mj-lt"/>
                        </a:rPr>
                        <a:t>Ct 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r h="843568">
                <a:tc>
                  <a:txBody>
                    <a:bodyPr/>
                    <a:lstStyle/>
                    <a:p>
                      <a:pPr algn="ctr"/>
                      <a:r>
                        <a:rPr lang="fr-FR" sz="1800" b="1" dirty="0">
                          <a:latin typeface="+mj-lt"/>
                        </a:rPr>
                        <a:t>Coûts directs</a:t>
                      </a:r>
                    </a:p>
                    <a:p>
                      <a:pPr algn="l"/>
                      <a:r>
                        <a:rPr lang="fr-FR" sz="1400" b="0" dirty="0">
                          <a:latin typeface="+mj-lt"/>
                        </a:rPr>
                        <a:t>-Flacon H</a:t>
                      </a:r>
                    </a:p>
                    <a:p>
                      <a:pPr algn="l"/>
                      <a:r>
                        <a:rPr lang="fr-FR" sz="1400" b="0" dirty="0">
                          <a:latin typeface="+mj-lt"/>
                        </a:rPr>
                        <a:t>- Lavande</a:t>
                      </a:r>
                    </a:p>
                    <a:p>
                      <a:pPr algn="ctr"/>
                      <a:r>
                        <a:rPr lang="fr-FR" sz="1400" dirty="0">
                          <a:latin typeface="+mj-lt"/>
                        </a:rPr>
                        <a:t>….</a:t>
                      </a:r>
                    </a:p>
                  </a:txBody>
                  <a:tcPr/>
                </a:tc>
                <a:tc>
                  <a:txBody>
                    <a:bodyPr/>
                    <a:lstStyle/>
                    <a:p>
                      <a:pPr algn="ctr"/>
                      <a:endParaRPr lang="fr-FR" sz="1400" dirty="0">
                        <a:latin typeface="+mj-lt"/>
                      </a:endParaRPr>
                    </a:p>
                    <a:p>
                      <a:pPr algn="ctr"/>
                      <a:r>
                        <a:rPr lang="fr-FR" sz="1400" dirty="0">
                          <a:latin typeface="+mj-lt"/>
                        </a:rPr>
                        <a:t>10.000</a:t>
                      </a:r>
                    </a:p>
                    <a:p>
                      <a:pPr algn="ctr"/>
                      <a:r>
                        <a:rPr lang="fr-FR" sz="1400" dirty="0">
                          <a:latin typeface="+mj-lt"/>
                        </a:rPr>
                        <a:t>150</a:t>
                      </a:r>
                    </a:p>
                    <a:p>
                      <a:pPr algn="ctr"/>
                      <a:r>
                        <a:rPr lang="fr-FR" sz="1400" dirty="0">
                          <a:latin typeface="+mj-lt"/>
                        </a:rPr>
                        <a:t>…</a:t>
                      </a:r>
                    </a:p>
                  </a:txBody>
                  <a:tcPr/>
                </a:tc>
                <a:tc>
                  <a:txBody>
                    <a:bodyPr/>
                    <a:lstStyle/>
                    <a:p>
                      <a:pPr algn="ctr"/>
                      <a:endParaRPr lang="fr-FR" sz="1400" dirty="0">
                        <a:latin typeface="+mj-lt"/>
                      </a:endParaRPr>
                    </a:p>
                    <a:p>
                      <a:pPr algn="ctr"/>
                      <a:r>
                        <a:rPr lang="fr-FR" sz="1400" dirty="0">
                          <a:latin typeface="+mj-lt"/>
                        </a:rPr>
                        <a:t>1 €</a:t>
                      </a:r>
                    </a:p>
                    <a:p>
                      <a:pPr algn="ctr"/>
                      <a:r>
                        <a:rPr lang="fr-FR" sz="1400" dirty="0">
                          <a:latin typeface="+mj-lt"/>
                        </a:rPr>
                        <a:t>750 €</a:t>
                      </a:r>
                    </a:p>
                    <a:p>
                      <a:pPr algn="ctr"/>
                      <a:r>
                        <a:rPr lang="fr-FR" sz="1400" dirty="0">
                          <a:latin typeface="+mj-lt"/>
                        </a:rPr>
                        <a:t>…</a:t>
                      </a:r>
                    </a:p>
                  </a:txBody>
                  <a:tcPr>
                    <a:lnR w="12700" cap="flat" cmpd="sng" algn="ctr">
                      <a:solidFill>
                        <a:schemeClr val="tx1"/>
                      </a:solidFill>
                      <a:prstDash val="solid"/>
                      <a:round/>
                      <a:headEnd type="none" w="med" len="med"/>
                      <a:tailEnd type="none" w="med" len="med"/>
                    </a:lnR>
                  </a:tcPr>
                </a:tc>
                <a:tc>
                  <a:txBody>
                    <a:bodyPr/>
                    <a:lstStyle/>
                    <a:p>
                      <a:pPr algn="ctr"/>
                      <a:endParaRPr lang="fr-FR" sz="1400" dirty="0">
                        <a:latin typeface="+mj-lt"/>
                      </a:endParaRPr>
                    </a:p>
                    <a:p>
                      <a:pPr algn="ctr"/>
                      <a:r>
                        <a:rPr lang="fr-FR" sz="1400" dirty="0">
                          <a:latin typeface="+mj-lt"/>
                        </a:rPr>
                        <a:t>10.000</a:t>
                      </a:r>
                    </a:p>
                    <a:p>
                      <a:pPr algn="ctr"/>
                      <a:r>
                        <a:rPr lang="fr-FR" sz="1400" dirty="0">
                          <a:latin typeface="+mj-lt"/>
                        </a:rPr>
                        <a:t>11.250</a:t>
                      </a:r>
                    </a:p>
                    <a:p>
                      <a:pPr algn="ctr"/>
                      <a:r>
                        <a:rPr lang="fr-FR" sz="1400" dirty="0">
                          <a:latin typeface="+mj-lt"/>
                        </a:rPr>
                        <a:t>…</a:t>
                      </a:r>
                    </a:p>
                  </a:txBody>
                  <a:tcPr>
                    <a:lnL w="12700" cap="flat" cmpd="sng" algn="ctr">
                      <a:solidFill>
                        <a:schemeClr val="tx1"/>
                      </a:solidFill>
                      <a:prstDash val="solid"/>
                      <a:round/>
                      <a:headEnd type="none" w="med" len="med"/>
                      <a:tailEnd type="none" w="med" len="med"/>
                    </a:lnL>
                  </a:tcPr>
                </a:tc>
                <a:tc>
                  <a:txBody>
                    <a:bodyPr/>
                    <a:lstStyle/>
                    <a:p>
                      <a:pPr algn="ctr"/>
                      <a:endParaRPr lang="fr-FR" sz="1400">
                        <a:latin typeface="+mj-lt"/>
                      </a:endParaRPr>
                    </a:p>
                  </a:txBody>
                  <a:tcPr/>
                </a:tc>
                <a:tc>
                  <a:txBody>
                    <a:bodyPr/>
                    <a:lstStyle/>
                    <a:p>
                      <a:pPr algn="ctr"/>
                      <a:endParaRPr lang="fr-FR" sz="1400">
                        <a:latin typeface="+mj-lt"/>
                      </a:endParaRPr>
                    </a:p>
                  </a:txBody>
                  <a:tcPr/>
                </a:tc>
                <a:tc>
                  <a:txBody>
                    <a:bodyPr/>
                    <a:lstStyle/>
                    <a:p>
                      <a:pPr algn="ctr"/>
                      <a:endParaRPr lang="fr-FR" sz="1400">
                        <a:latin typeface="+mj-lt"/>
                      </a:endParaRPr>
                    </a:p>
                  </a:txBody>
                  <a:tcPr/>
                </a:tc>
                <a:extLst>
                  <a:ext uri="{0D108BD9-81ED-4DB2-BD59-A6C34878D82A}">
                    <a16:rowId xmlns:a16="http://schemas.microsoft.com/office/drawing/2014/main" val="10003"/>
                  </a:ext>
                </a:extLst>
              </a:tr>
              <a:tr h="0">
                <a:tc>
                  <a:txBody>
                    <a:bodyPr/>
                    <a:lstStyle/>
                    <a:p>
                      <a:pPr algn="ctr"/>
                      <a:r>
                        <a:rPr lang="fr-FR" sz="1800" b="1" dirty="0">
                          <a:latin typeface="+mj-lt"/>
                        </a:rPr>
                        <a:t>∑ coûts</a:t>
                      </a:r>
                      <a:r>
                        <a:rPr lang="fr-FR" sz="1800" b="1" baseline="0" dirty="0">
                          <a:latin typeface="+mj-lt"/>
                        </a:rPr>
                        <a:t> directs</a:t>
                      </a:r>
                      <a:endParaRPr lang="fr-FR" sz="1800" b="1"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a:latin typeface="+mj-lt"/>
                      </a:endParaRPr>
                    </a:p>
                  </a:txBody>
                  <a:tcPr/>
                </a:tc>
                <a:tc>
                  <a:txBody>
                    <a:bodyPr/>
                    <a:lstStyle/>
                    <a:p>
                      <a:pPr algn="ctr"/>
                      <a:endParaRPr lang="fr-FR" sz="1400">
                        <a:latin typeface="+mj-lt"/>
                      </a:endParaRPr>
                    </a:p>
                  </a:txBody>
                  <a:tcPr/>
                </a:tc>
                <a:tc>
                  <a:txBody>
                    <a:bodyPr/>
                    <a:lstStyle/>
                    <a:p>
                      <a:pPr algn="ctr"/>
                      <a:endParaRPr lang="fr-FR" sz="1400">
                        <a:latin typeface="+mj-lt"/>
                      </a:endParaRPr>
                    </a:p>
                  </a:txBody>
                  <a:tcPr/>
                </a:tc>
                <a:extLst>
                  <a:ext uri="{0D108BD9-81ED-4DB2-BD59-A6C34878D82A}">
                    <a16:rowId xmlns:a16="http://schemas.microsoft.com/office/drawing/2014/main" val="10004"/>
                  </a:ext>
                </a:extLst>
              </a:tr>
              <a:tr h="413321">
                <a:tc>
                  <a:txBody>
                    <a:bodyPr/>
                    <a:lstStyle/>
                    <a:p>
                      <a:pPr algn="l"/>
                      <a:r>
                        <a:rPr kumimoji="0" lang="fr-FR" sz="1600" b="1" kern="1200" dirty="0">
                          <a:solidFill>
                            <a:schemeClr val="tx1"/>
                          </a:solidFill>
                          <a:latin typeface="+mj-lt"/>
                          <a:ea typeface="+mn-ea"/>
                          <a:cs typeface="+mn-cs"/>
                        </a:rPr>
                        <a:t>Coûts indirects</a:t>
                      </a:r>
                    </a:p>
                    <a:p>
                      <a:pPr marL="285750" indent="-285750" algn="l">
                        <a:buFontTx/>
                        <a:buChar char="-"/>
                      </a:pPr>
                      <a:r>
                        <a:rPr lang="fr-FR" sz="1400" dirty="0" err="1">
                          <a:latin typeface="+mj-lt"/>
                        </a:rPr>
                        <a:t>Appro</a:t>
                      </a:r>
                      <a:endParaRPr lang="fr-FR" sz="1400" dirty="0">
                        <a:latin typeface="+mj-lt"/>
                      </a:endParaRPr>
                    </a:p>
                    <a:p>
                      <a:pPr marL="285750" indent="-285750" algn="l">
                        <a:buFontTx/>
                        <a:buChar char="-"/>
                      </a:pPr>
                      <a:r>
                        <a:rPr lang="fr-FR" sz="1400" dirty="0">
                          <a:latin typeface="+mj-lt"/>
                        </a:rPr>
                        <a:t>Production</a:t>
                      </a:r>
                    </a:p>
                    <a:p>
                      <a:pPr marL="285750" indent="-285750" algn="l">
                        <a:buFontTx/>
                        <a:buChar char="-"/>
                      </a:pPr>
                      <a:r>
                        <a:rPr lang="fr-FR" sz="1400" dirty="0">
                          <a:latin typeface="+mj-lt"/>
                        </a:rPr>
                        <a:t>…</a:t>
                      </a:r>
                    </a:p>
                  </a:txBody>
                  <a:tcPr/>
                </a:tc>
                <a:tc>
                  <a:txBody>
                    <a:bodyPr/>
                    <a:lstStyle/>
                    <a:p>
                      <a:pPr algn="ctr"/>
                      <a:endParaRPr lang="fr-FR" sz="1400" dirty="0">
                        <a:latin typeface="+mj-lt"/>
                      </a:endParaRPr>
                    </a:p>
                    <a:p>
                      <a:pPr algn="ctr"/>
                      <a:r>
                        <a:rPr lang="fr-FR" sz="1400" dirty="0">
                          <a:latin typeface="+mj-lt"/>
                        </a:rPr>
                        <a:t>150 (lots)</a:t>
                      </a:r>
                    </a:p>
                    <a:p>
                      <a:pPr algn="ctr"/>
                      <a:r>
                        <a:rPr lang="fr-FR" sz="1400" dirty="0">
                          <a:latin typeface="+mj-lt"/>
                        </a:rPr>
                        <a:t>…</a:t>
                      </a:r>
                    </a:p>
                    <a:p>
                      <a:pPr algn="ctr"/>
                      <a:endParaRPr lang="fr-FR" sz="1400" dirty="0">
                        <a:latin typeface="+mj-lt"/>
                      </a:endParaRPr>
                    </a:p>
                  </a:txBody>
                  <a:tcPr/>
                </a:tc>
                <a:tc>
                  <a:txBody>
                    <a:bodyPr/>
                    <a:lstStyle/>
                    <a:p>
                      <a:pPr algn="ctr"/>
                      <a:endParaRPr lang="fr-FR" sz="1400" dirty="0">
                        <a:latin typeface="+mj-lt"/>
                      </a:endParaRPr>
                    </a:p>
                    <a:p>
                      <a:pPr algn="ctr"/>
                      <a:r>
                        <a:rPr lang="fr-FR" sz="1400" dirty="0">
                          <a:latin typeface="+mj-lt"/>
                        </a:rPr>
                        <a:t>96,87 €</a:t>
                      </a:r>
                    </a:p>
                    <a:p>
                      <a:pPr algn="ctr"/>
                      <a:r>
                        <a:rPr lang="fr-FR" sz="1400" dirty="0">
                          <a:latin typeface="+mj-lt"/>
                        </a:rPr>
                        <a:t>…</a:t>
                      </a:r>
                    </a:p>
                    <a:p>
                      <a:pPr algn="ctr"/>
                      <a:endParaRPr lang="fr-FR" sz="1400" dirty="0">
                        <a:latin typeface="+mj-lt"/>
                      </a:endParaRPr>
                    </a:p>
                  </a:txBody>
                  <a:tcPr/>
                </a:tc>
                <a:tc>
                  <a:txBody>
                    <a:bodyPr/>
                    <a:lstStyle/>
                    <a:p>
                      <a:pPr algn="ctr"/>
                      <a:endParaRPr lang="fr-FR" sz="1400" dirty="0">
                        <a:latin typeface="+mj-lt"/>
                      </a:endParaRPr>
                    </a:p>
                    <a:p>
                      <a:pPr algn="ctr"/>
                      <a:r>
                        <a:rPr lang="fr-FR" sz="1400" dirty="0">
                          <a:latin typeface="+mj-lt"/>
                        </a:rPr>
                        <a:t>14.530</a:t>
                      </a:r>
                    </a:p>
                    <a:p>
                      <a:pPr algn="ctr"/>
                      <a:r>
                        <a:rPr lang="fr-FR" sz="1400" dirty="0">
                          <a:latin typeface="+mj-lt"/>
                        </a:rPr>
                        <a:t>….</a:t>
                      </a: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a:latin typeface="+mj-lt"/>
                      </a:endParaRPr>
                    </a:p>
                  </a:txBody>
                  <a:tcPr/>
                </a:tc>
                <a:extLst>
                  <a:ext uri="{0D108BD9-81ED-4DB2-BD59-A6C34878D82A}">
                    <a16:rowId xmlns:a16="http://schemas.microsoft.com/office/drawing/2014/main" val="10005"/>
                  </a:ext>
                </a:extLst>
              </a:tr>
              <a:tr h="1766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FR" sz="1800" b="1" kern="1200" dirty="0">
                          <a:solidFill>
                            <a:schemeClr val="tx1"/>
                          </a:solidFill>
                          <a:latin typeface="+mj-lt"/>
                          <a:ea typeface="+mn-ea"/>
                          <a:cs typeface="+mn-cs"/>
                        </a:rPr>
                        <a:t>∑ coûts indirects</a:t>
                      </a: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r>
                        <a:rPr lang="fr-FR" sz="1400" dirty="0">
                          <a:latin typeface="+mj-lt"/>
                        </a:rPr>
                        <a:t>X</a:t>
                      </a:r>
                    </a:p>
                  </a:txBody>
                  <a:tcPr/>
                </a:tc>
                <a:tc>
                  <a:txBody>
                    <a:bodyPr/>
                    <a:lstStyle/>
                    <a:p>
                      <a:pPr algn="ctr"/>
                      <a:endParaRPr lang="fr-FR" sz="1400" dirty="0">
                        <a:latin typeface="+mj-lt"/>
                      </a:endParaRPr>
                    </a:p>
                  </a:txBody>
                  <a:tcPr/>
                </a:tc>
                <a:tc>
                  <a:txBody>
                    <a:bodyPr/>
                    <a:lstStyle/>
                    <a:p>
                      <a:pPr algn="ctr"/>
                      <a:endParaRPr lang="fr-FR" sz="1400">
                        <a:latin typeface="+mj-lt"/>
                      </a:endParaRPr>
                    </a:p>
                  </a:txBody>
                  <a:tcPr/>
                </a:tc>
                <a:tc>
                  <a:txBody>
                    <a:bodyPr/>
                    <a:lstStyle/>
                    <a:p>
                      <a:pPr algn="ctr"/>
                      <a:endParaRPr lang="fr-FR" sz="1400">
                        <a:latin typeface="+mj-lt"/>
                      </a:endParaRPr>
                    </a:p>
                  </a:txBody>
                  <a:tcPr/>
                </a:tc>
                <a:extLst>
                  <a:ext uri="{0D108BD9-81ED-4DB2-BD59-A6C34878D82A}">
                    <a16:rowId xmlns:a16="http://schemas.microsoft.com/office/drawing/2014/main" val="10006"/>
                  </a:ext>
                </a:extLst>
              </a:tr>
              <a:tr h="1766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FR" sz="1800" b="1" kern="1200" dirty="0">
                          <a:solidFill>
                            <a:schemeClr val="tx1"/>
                          </a:solidFill>
                          <a:latin typeface="+mj-lt"/>
                          <a:ea typeface="+mn-ea"/>
                          <a:cs typeface="+mn-cs"/>
                        </a:rPr>
                        <a:t>Coûts des charges de structure</a:t>
                      </a:r>
                    </a:p>
                  </a:txBody>
                  <a:tcPr/>
                </a:tc>
                <a:tc>
                  <a:txBody>
                    <a:bodyPr/>
                    <a:lstStyle/>
                    <a:p>
                      <a:pPr algn="ctr"/>
                      <a:r>
                        <a:rPr lang="fr-FR" sz="1400" dirty="0">
                          <a:latin typeface="+mj-lt"/>
                        </a:rPr>
                        <a:t>X</a:t>
                      </a: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a:latin typeface="+mj-lt"/>
                      </a:endParaRPr>
                    </a:p>
                  </a:txBody>
                  <a:tcPr/>
                </a:tc>
                <a:tc>
                  <a:txBody>
                    <a:bodyPr/>
                    <a:lstStyle/>
                    <a:p>
                      <a:pPr algn="ctr"/>
                      <a:endParaRPr lang="fr-FR" sz="1400" dirty="0">
                        <a:latin typeface="+mj-lt"/>
                      </a:endParaRPr>
                    </a:p>
                  </a:txBody>
                  <a:tcPr/>
                </a:tc>
                <a:extLst>
                  <a:ext uri="{0D108BD9-81ED-4DB2-BD59-A6C34878D82A}">
                    <a16:rowId xmlns:a16="http://schemas.microsoft.com/office/drawing/2014/main" val="10007"/>
                  </a:ext>
                </a:extLst>
              </a:tr>
              <a:tr h="123330">
                <a:tc>
                  <a:txBody>
                    <a:bodyPr/>
                    <a:lstStyle/>
                    <a:p>
                      <a:pPr algn="ctr"/>
                      <a:r>
                        <a:rPr lang="fr-FR" sz="1400" b="1" dirty="0">
                          <a:latin typeface="+mj-lt"/>
                        </a:rPr>
                        <a:t>Coût total (Ct direct + indirect + structure)</a:t>
                      </a:r>
                    </a:p>
                  </a:txBody>
                  <a:tcPr>
                    <a:lnB w="28575" cap="flat" cmpd="sng" algn="ctr">
                      <a:solidFill>
                        <a:schemeClr val="tx1"/>
                      </a:solidFill>
                      <a:prstDash val="solid"/>
                      <a:round/>
                      <a:headEnd type="none" w="med" len="med"/>
                      <a:tailEnd type="none" w="med" len="med"/>
                    </a:lnB>
                  </a:tcPr>
                </a:tc>
                <a:tc>
                  <a:txBody>
                    <a:bodyPr/>
                    <a:lstStyle/>
                    <a:p>
                      <a:pPr algn="ctr"/>
                      <a:endParaRPr lang="fr-FR" sz="1400" dirty="0">
                        <a:latin typeface="+mj-lt"/>
                      </a:endParaRPr>
                    </a:p>
                  </a:txBody>
                  <a:tcPr>
                    <a:lnB w="28575" cap="flat" cmpd="sng" algn="ctr">
                      <a:solidFill>
                        <a:schemeClr val="tx1"/>
                      </a:solidFill>
                      <a:prstDash val="solid"/>
                      <a:round/>
                      <a:headEnd type="none" w="med" len="med"/>
                      <a:tailEnd type="none" w="med" len="med"/>
                    </a:lnB>
                  </a:tcPr>
                </a:tc>
                <a:tc>
                  <a:txBody>
                    <a:bodyPr/>
                    <a:lstStyle/>
                    <a:p>
                      <a:pPr algn="ctr"/>
                      <a:endParaRPr lang="fr-FR" sz="1400" dirty="0">
                        <a:latin typeface="+mj-lt"/>
                      </a:endParaRPr>
                    </a:p>
                  </a:txBody>
                  <a:tcPr>
                    <a:lnB w="28575" cap="flat" cmpd="sng" algn="ctr">
                      <a:solidFill>
                        <a:schemeClr val="tx1"/>
                      </a:solidFill>
                      <a:prstDash val="solid"/>
                      <a:round/>
                      <a:headEnd type="none" w="med" len="med"/>
                      <a:tailEnd type="none" w="med" len="med"/>
                    </a:lnB>
                  </a:tcPr>
                </a:tc>
                <a:tc>
                  <a:txBody>
                    <a:bodyPr/>
                    <a:lstStyle/>
                    <a:p>
                      <a:pPr algn="ctr"/>
                      <a:endParaRPr lang="fr-FR" sz="1400" dirty="0">
                        <a:latin typeface="+mj-lt"/>
                      </a:endParaRPr>
                    </a:p>
                  </a:txBody>
                  <a:tcPr>
                    <a:lnB w="28575" cap="flat" cmpd="sng" algn="ctr">
                      <a:solidFill>
                        <a:schemeClr val="tx1"/>
                      </a:solidFill>
                      <a:prstDash val="solid"/>
                      <a:round/>
                      <a:headEnd type="none" w="med" len="med"/>
                      <a:tailEnd type="none" w="med" len="med"/>
                    </a:lnB>
                  </a:tcPr>
                </a:tc>
                <a:tc>
                  <a:txBody>
                    <a:bodyPr/>
                    <a:lstStyle/>
                    <a:p>
                      <a:pPr algn="ctr"/>
                      <a:endParaRPr lang="fr-FR" sz="1400" dirty="0">
                        <a:latin typeface="+mj-lt"/>
                      </a:endParaRPr>
                    </a:p>
                  </a:txBody>
                  <a:tcPr>
                    <a:lnB w="28575" cap="flat" cmpd="sng" algn="ctr">
                      <a:solidFill>
                        <a:schemeClr val="tx1"/>
                      </a:solidFill>
                      <a:prstDash val="solid"/>
                      <a:round/>
                      <a:headEnd type="none" w="med" len="med"/>
                      <a:tailEnd type="none" w="med" len="med"/>
                    </a:lnB>
                  </a:tcPr>
                </a:tc>
                <a:tc>
                  <a:txBody>
                    <a:bodyPr/>
                    <a:lstStyle/>
                    <a:p>
                      <a:pPr algn="ctr"/>
                      <a:endParaRPr lang="fr-FR" sz="1400" dirty="0">
                        <a:latin typeface="+mj-lt"/>
                      </a:endParaRPr>
                    </a:p>
                  </a:txBody>
                  <a:tcPr>
                    <a:lnB w="28575" cap="flat" cmpd="sng" algn="ctr">
                      <a:solidFill>
                        <a:schemeClr val="tx1"/>
                      </a:solidFill>
                      <a:prstDash val="solid"/>
                      <a:round/>
                      <a:headEnd type="none" w="med" len="med"/>
                      <a:tailEnd type="none" w="med" len="med"/>
                    </a:lnB>
                  </a:tcPr>
                </a:tc>
                <a:tc>
                  <a:txBody>
                    <a:bodyPr/>
                    <a:lstStyle/>
                    <a:p>
                      <a:pPr algn="ctr"/>
                      <a:endParaRPr lang="fr-FR" sz="1400" dirty="0">
                        <a:latin typeface="+mj-lt"/>
                      </a:endParaRPr>
                    </a:p>
                  </a:txBody>
                  <a:tcP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142057">
                <a:tc>
                  <a:txBody>
                    <a:bodyPr/>
                    <a:lstStyle/>
                    <a:p>
                      <a:pPr algn="ctr"/>
                      <a:r>
                        <a:rPr lang="fr-FR" sz="1400" dirty="0">
                          <a:latin typeface="+mj-lt"/>
                        </a:rPr>
                        <a:t>Ventes</a:t>
                      </a:r>
                      <a:r>
                        <a:rPr lang="fr-FR" sz="1400" baseline="0" dirty="0">
                          <a:latin typeface="+mj-lt"/>
                        </a:rPr>
                        <a:t> </a:t>
                      </a:r>
                      <a:endParaRPr lang="fr-FR" sz="1400" dirty="0">
                        <a:latin typeface="+mj-lt"/>
                      </a:endParaRPr>
                    </a:p>
                  </a:txBody>
                  <a:tcPr>
                    <a:lnT w="28575" cap="flat" cmpd="sng" algn="ctr">
                      <a:solidFill>
                        <a:schemeClr val="tx1"/>
                      </a:solidFill>
                      <a:prstDash val="solid"/>
                      <a:round/>
                      <a:headEnd type="none" w="med" len="med"/>
                      <a:tailEnd type="none" w="med" len="med"/>
                    </a:lnT>
                  </a:tcPr>
                </a:tc>
                <a:tc>
                  <a:txBody>
                    <a:bodyPr/>
                    <a:lstStyle/>
                    <a:p>
                      <a:pPr algn="ctr"/>
                      <a:endParaRPr lang="fr-FR" sz="1400" dirty="0">
                        <a:latin typeface="+mj-lt"/>
                      </a:endParaRPr>
                    </a:p>
                  </a:txBody>
                  <a:tcPr>
                    <a:lnT w="28575" cap="flat" cmpd="sng" algn="ctr">
                      <a:solidFill>
                        <a:schemeClr val="tx1"/>
                      </a:solidFill>
                      <a:prstDash val="solid"/>
                      <a:round/>
                      <a:headEnd type="none" w="med" len="med"/>
                      <a:tailEnd type="none" w="med" len="med"/>
                    </a:lnT>
                  </a:tcPr>
                </a:tc>
                <a:tc>
                  <a:txBody>
                    <a:bodyPr/>
                    <a:lstStyle/>
                    <a:p>
                      <a:pPr algn="ctr"/>
                      <a:endParaRPr lang="fr-FR" sz="1400" dirty="0">
                        <a:latin typeface="+mj-lt"/>
                      </a:endParaRPr>
                    </a:p>
                  </a:txBody>
                  <a:tcPr>
                    <a:lnT w="28575" cap="flat" cmpd="sng" algn="ctr">
                      <a:solidFill>
                        <a:schemeClr val="tx1"/>
                      </a:solidFill>
                      <a:prstDash val="solid"/>
                      <a:round/>
                      <a:headEnd type="none" w="med" len="med"/>
                      <a:tailEnd type="none" w="med" len="med"/>
                    </a:lnT>
                  </a:tcPr>
                </a:tc>
                <a:tc>
                  <a:txBody>
                    <a:bodyPr/>
                    <a:lstStyle/>
                    <a:p>
                      <a:pPr algn="ctr"/>
                      <a:endParaRPr lang="fr-FR" sz="1400" dirty="0">
                        <a:latin typeface="+mj-lt"/>
                      </a:endParaRPr>
                    </a:p>
                  </a:txBody>
                  <a:tcPr>
                    <a:lnT w="28575" cap="flat" cmpd="sng" algn="ctr">
                      <a:solidFill>
                        <a:schemeClr val="tx1"/>
                      </a:solidFill>
                      <a:prstDash val="solid"/>
                      <a:round/>
                      <a:headEnd type="none" w="med" len="med"/>
                      <a:tailEnd type="none" w="med" len="med"/>
                    </a:lnT>
                  </a:tcPr>
                </a:tc>
                <a:tc>
                  <a:txBody>
                    <a:bodyPr/>
                    <a:lstStyle/>
                    <a:p>
                      <a:pPr algn="ctr"/>
                      <a:endParaRPr lang="fr-FR" sz="1400" dirty="0">
                        <a:latin typeface="+mj-lt"/>
                      </a:endParaRPr>
                    </a:p>
                  </a:txBody>
                  <a:tcPr>
                    <a:lnT w="28575" cap="flat" cmpd="sng" algn="ctr">
                      <a:solidFill>
                        <a:schemeClr val="tx1"/>
                      </a:solidFill>
                      <a:prstDash val="solid"/>
                      <a:round/>
                      <a:headEnd type="none" w="med" len="med"/>
                      <a:tailEnd type="none" w="med" len="med"/>
                    </a:lnT>
                  </a:tcPr>
                </a:tc>
                <a:tc>
                  <a:txBody>
                    <a:bodyPr/>
                    <a:lstStyle/>
                    <a:p>
                      <a:pPr algn="ctr"/>
                      <a:endParaRPr lang="fr-FR" sz="1400" dirty="0">
                        <a:latin typeface="+mj-lt"/>
                      </a:endParaRPr>
                    </a:p>
                  </a:txBody>
                  <a:tcPr>
                    <a:lnT w="28575" cap="flat" cmpd="sng" algn="ctr">
                      <a:solidFill>
                        <a:schemeClr val="tx1"/>
                      </a:solidFill>
                      <a:prstDash val="solid"/>
                      <a:round/>
                      <a:headEnd type="none" w="med" len="med"/>
                      <a:tailEnd type="none" w="med" len="med"/>
                    </a:lnT>
                  </a:tcPr>
                </a:tc>
                <a:tc>
                  <a:txBody>
                    <a:bodyPr/>
                    <a:lstStyle/>
                    <a:p>
                      <a:pPr algn="ctr"/>
                      <a:endParaRPr lang="fr-FR" sz="1400" dirty="0">
                        <a:latin typeface="+mj-lt"/>
                      </a:endParaRPr>
                    </a:p>
                  </a:txBody>
                  <a:tcP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9"/>
                  </a:ext>
                </a:extLst>
              </a:tr>
              <a:tr h="116905">
                <a:tc>
                  <a:txBody>
                    <a:bodyPr/>
                    <a:lstStyle/>
                    <a:p>
                      <a:pPr algn="ctr"/>
                      <a:r>
                        <a:rPr lang="fr-FR" sz="1800" b="1" dirty="0">
                          <a:latin typeface="+mj-lt"/>
                        </a:rPr>
                        <a:t>Résultat (ventes – coût total)</a:t>
                      </a: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tc>
                  <a:txBody>
                    <a:bodyPr/>
                    <a:lstStyle/>
                    <a:p>
                      <a:pPr algn="ctr"/>
                      <a:endParaRPr lang="fr-FR" sz="1400">
                        <a:latin typeface="+mj-lt"/>
                      </a:endParaRPr>
                    </a:p>
                  </a:txBody>
                  <a:tcPr/>
                </a:tc>
                <a:tc>
                  <a:txBody>
                    <a:bodyPr/>
                    <a:lstStyle/>
                    <a:p>
                      <a:pPr algn="ctr"/>
                      <a:endParaRPr lang="fr-FR" sz="1400" dirty="0">
                        <a:latin typeface="+mj-lt"/>
                      </a:endParaRPr>
                    </a:p>
                  </a:txBody>
                  <a:tcPr/>
                </a:tc>
                <a:tc>
                  <a:txBody>
                    <a:bodyPr/>
                    <a:lstStyle/>
                    <a:p>
                      <a:pPr algn="ctr"/>
                      <a:endParaRPr lang="fr-FR" sz="1400" dirty="0">
                        <a:latin typeface="+mj-lt"/>
                      </a:endParaRPr>
                    </a:p>
                  </a:txBody>
                  <a:tcPr/>
                </a:tc>
                <a:extLst>
                  <a:ext uri="{0D108BD9-81ED-4DB2-BD59-A6C34878D82A}">
                    <a16:rowId xmlns:a16="http://schemas.microsoft.com/office/drawing/2014/main" val="10010"/>
                  </a:ext>
                </a:extLst>
              </a:tr>
            </a:tbl>
          </a:graphicData>
        </a:graphic>
      </p:graphicFrame>
      <p:sp>
        <p:nvSpPr>
          <p:cNvPr id="2" name="Rectangle 1"/>
          <p:cNvSpPr/>
          <p:nvPr/>
        </p:nvSpPr>
        <p:spPr>
          <a:xfrm>
            <a:off x="3857092" y="4149080"/>
            <a:ext cx="1296144"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mj-lt"/>
              </a:rPr>
              <a:t>∑ des unités d’</a:t>
            </a:r>
            <a:r>
              <a:rPr lang="fr-FR" sz="1400" dirty="0" err="1">
                <a:latin typeface="+mj-lt"/>
              </a:rPr>
              <a:t>oeuvre</a:t>
            </a:r>
            <a:r>
              <a:rPr lang="fr-FR" sz="1400" dirty="0">
                <a:latin typeface="+mj-lt"/>
              </a:rPr>
              <a:t> consommées</a:t>
            </a:r>
          </a:p>
        </p:txBody>
      </p:sp>
      <p:sp>
        <p:nvSpPr>
          <p:cNvPr id="6" name="Titre 1"/>
          <p:cNvSpPr txBox="1">
            <a:spLocks/>
          </p:cNvSpPr>
          <p:nvPr/>
        </p:nvSpPr>
        <p:spPr>
          <a:xfrm>
            <a:off x="457200" y="188640"/>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II. Le traitement des coûts indirects</a:t>
            </a:r>
          </a:p>
          <a:p>
            <a:pPr algn="ctr"/>
            <a:r>
              <a:rPr lang="fr-FR" sz="3900" b="1" dirty="0">
                <a:solidFill>
                  <a:srgbClr val="0070C0"/>
                </a:solidFill>
              </a:rPr>
              <a:t>d) Résumé de la méthode</a:t>
            </a:r>
          </a:p>
        </p:txBody>
      </p:sp>
      <p:sp>
        <p:nvSpPr>
          <p:cNvPr id="5" name="Rectangle 4"/>
          <p:cNvSpPr/>
          <p:nvPr/>
        </p:nvSpPr>
        <p:spPr>
          <a:xfrm>
            <a:off x="5292080" y="4544752"/>
            <a:ext cx="864096" cy="396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latin typeface="+mj-lt"/>
              </a:rPr>
              <a:t>Cf. </a:t>
            </a:r>
          </a:p>
          <a:p>
            <a:pPr algn="ctr"/>
            <a:r>
              <a:rPr lang="fr-FR" sz="1200" dirty="0">
                <a:latin typeface="+mj-lt"/>
              </a:rPr>
              <a:t>annexe 1</a:t>
            </a:r>
          </a:p>
        </p:txBody>
      </p:sp>
    </p:spTree>
    <p:extLst>
      <p:ext uri="{BB962C8B-B14F-4D97-AF65-F5344CB8AC3E}">
        <p14:creationId xmlns:p14="http://schemas.microsoft.com/office/powerpoint/2010/main" val="2834397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04E7B02-A583-4662-A55D-493D296DD9F6}" type="slidenum">
              <a:rPr lang="fr-FR" smtClean="0"/>
              <a:pPr/>
              <a:t>22</a:t>
            </a:fld>
            <a:endParaRPr lang="fr-FR"/>
          </a:p>
        </p:txBody>
      </p:sp>
      <p:sp>
        <p:nvSpPr>
          <p:cNvPr id="4" name="Titre 1"/>
          <p:cNvSpPr txBox="1">
            <a:spLocks/>
          </p:cNvSpPr>
          <p:nvPr/>
        </p:nvSpPr>
        <p:spPr>
          <a:xfrm>
            <a:off x="228600" y="2852936"/>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La méthode des centres d’analyse : </a:t>
            </a:r>
          </a:p>
          <a:p>
            <a:pPr algn="ctr"/>
            <a:r>
              <a:rPr lang="fr-FR" sz="3900" b="1" dirty="0">
                <a:solidFill>
                  <a:schemeClr val="tx1"/>
                </a:solidFill>
              </a:rPr>
              <a:t>Exercice 1 (sans stocks) : Cas </a:t>
            </a:r>
            <a:r>
              <a:rPr lang="fr-FR" sz="3900" b="1" dirty="0" err="1">
                <a:solidFill>
                  <a:schemeClr val="tx1"/>
                </a:solidFill>
              </a:rPr>
              <a:t>besto</a:t>
            </a:r>
            <a:endParaRPr lang="fr-FR" sz="3900" b="1" dirty="0">
              <a:solidFill>
                <a:srgbClr val="0070C0"/>
              </a:solidFill>
            </a:endParaRPr>
          </a:p>
        </p:txBody>
      </p:sp>
    </p:spTree>
    <p:extLst>
      <p:ext uri="{BB962C8B-B14F-4D97-AF65-F5344CB8AC3E}">
        <p14:creationId xmlns:p14="http://schemas.microsoft.com/office/powerpoint/2010/main" val="138219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0470DE29-ACBC-037C-AEBE-E751163CB52B}"/>
              </a:ext>
            </a:extLst>
          </p:cNvPr>
          <p:cNvSpPr>
            <a:spLocks noGrp="1"/>
          </p:cNvSpPr>
          <p:nvPr>
            <p:ph type="sldNum" sz="quarter" idx="12"/>
          </p:nvPr>
        </p:nvSpPr>
        <p:spPr/>
        <p:txBody>
          <a:bodyPr/>
          <a:lstStyle/>
          <a:p>
            <a:fld id="{C04E7B02-A583-4662-A55D-493D296DD9F6}" type="slidenum">
              <a:rPr lang="fr-FR" smtClean="0"/>
              <a:pPr/>
              <a:t>23</a:t>
            </a:fld>
            <a:endParaRPr lang="fr-FR"/>
          </a:p>
        </p:txBody>
      </p:sp>
      <p:pic>
        <p:nvPicPr>
          <p:cNvPr id="4" name="Image 3">
            <a:extLst>
              <a:ext uri="{FF2B5EF4-FFF2-40B4-BE49-F238E27FC236}">
                <a16:creationId xmlns:a16="http://schemas.microsoft.com/office/drawing/2014/main" id="{2E2C3BB8-1895-57A7-B8FD-C383553A60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512" y="2106144"/>
            <a:ext cx="8764253" cy="2808312"/>
          </a:xfrm>
          <a:prstGeom prst="rect">
            <a:avLst/>
          </a:prstGeom>
          <a:noFill/>
          <a:ln>
            <a:noFill/>
          </a:ln>
        </p:spPr>
      </p:pic>
      <p:sp>
        <p:nvSpPr>
          <p:cNvPr id="5" name="ZoneTexte 4">
            <a:extLst>
              <a:ext uri="{FF2B5EF4-FFF2-40B4-BE49-F238E27FC236}">
                <a16:creationId xmlns:a16="http://schemas.microsoft.com/office/drawing/2014/main" id="{F7895BE2-BBD3-A0CA-81C7-ED809F98B128}"/>
              </a:ext>
            </a:extLst>
          </p:cNvPr>
          <p:cNvSpPr txBox="1"/>
          <p:nvPr/>
        </p:nvSpPr>
        <p:spPr>
          <a:xfrm>
            <a:off x="5796136" y="3140968"/>
            <a:ext cx="864096" cy="369332"/>
          </a:xfrm>
          <a:prstGeom prst="rect">
            <a:avLst/>
          </a:prstGeom>
          <a:noFill/>
        </p:spPr>
        <p:txBody>
          <a:bodyPr wrap="square" rtlCol="0">
            <a:spAutoFit/>
          </a:bodyPr>
          <a:lstStyle/>
          <a:p>
            <a:r>
              <a:rPr lang="fr-FR" dirty="0">
                <a:latin typeface="+mj-lt"/>
              </a:rPr>
              <a:t>12</a:t>
            </a:r>
            <a:r>
              <a:rPr lang="fr-FR" dirty="0"/>
              <a:t> %</a:t>
            </a:r>
          </a:p>
        </p:txBody>
      </p:sp>
      <p:sp>
        <p:nvSpPr>
          <p:cNvPr id="6" name="ZoneTexte 5">
            <a:extLst>
              <a:ext uri="{FF2B5EF4-FFF2-40B4-BE49-F238E27FC236}">
                <a16:creationId xmlns:a16="http://schemas.microsoft.com/office/drawing/2014/main" id="{E7D67408-4E5B-2E8D-14B4-80BC0869F7CB}"/>
              </a:ext>
            </a:extLst>
          </p:cNvPr>
          <p:cNvSpPr txBox="1"/>
          <p:nvPr/>
        </p:nvSpPr>
        <p:spPr>
          <a:xfrm>
            <a:off x="7060704" y="3429000"/>
            <a:ext cx="864096" cy="369332"/>
          </a:xfrm>
          <a:prstGeom prst="rect">
            <a:avLst/>
          </a:prstGeom>
          <a:noFill/>
        </p:spPr>
        <p:txBody>
          <a:bodyPr wrap="square" rtlCol="0">
            <a:spAutoFit/>
          </a:bodyPr>
          <a:lstStyle/>
          <a:p>
            <a:r>
              <a:rPr lang="fr-FR" dirty="0">
                <a:latin typeface="+mj-lt"/>
              </a:rPr>
              <a:t>50</a:t>
            </a:r>
            <a:r>
              <a:rPr lang="fr-FR" dirty="0"/>
              <a:t> %</a:t>
            </a:r>
          </a:p>
        </p:txBody>
      </p:sp>
      <p:sp>
        <p:nvSpPr>
          <p:cNvPr id="7" name="ZoneTexte 6">
            <a:extLst>
              <a:ext uri="{FF2B5EF4-FFF2-40B4-BE49-F238E27FC236}">
                <a16:creationId xmlns:a16="http://schemas.microsoft.com/office/drawing/2014/main" id="{92C39314-DE92-D6B2-9C22-B78C9EA2B3D5}"/>
              </a:ext>
            </a:extLst>
          </p:cNvPr>
          <p:cNvSpPr txBox="1"/>
          <p:nvPr/>
        </p:nvSpPr>
        <p:spPr>
          <a:xfrm>
            <a:off x="3756787" y="1736812"/>
            <a:ext cx="864096" cy="369332"/>
          </a:xfrm>
          <a:prstGeom prst="rect">
            <a:avLst/>
          </a:prstGeom>
          <a:noFill/>
        </p:spPr>
        <p:txBody>
          <a:bodyPr wrap="square" rtlCol="0">
            <a:spAutoFit/>
          </a:bodyPr>
          <a:lstStyle/>
          <a:p>
            <a:r>
              <a:rPr lang="fr-FR" dirty="0">
                <a:latin typeface="+mj-lt"/>
              </a:rPr>
              <a:t>38 %</a:t>
            </a:r>
          </a:p>
        </p:txBody>
      </p:sp>
      <p:sp>
        <p:nvSpPr>
          <p:cNvPr id="8" name="ZoneTexte 7">
            <a:extLst>
              <a:ext uri="{FF2B5EF4-FFF2-40B4-BE49-F238E27FC236}">
                <a16:creationId xmlns:a16="http://schemas.microsoft.com/office/drawing/2014/main" id="{B437389E-5E40-2833-8001-0BFB159D36E5}"/>
              </a:ext>
            </a:extLst>
          </p:cNvPr>
          <p:cNvSpPr txBox="1"/>
          <p:nvPr/>
        </p:nvSpPr>
        <p:spPr>
          <a:xfrm>
            <a:off x="5830642" y="2586970"/>
            <a:ext cx="864096" cy="369332"/>
          </a:xfrm>
          <a:prstGeom prst="rect">
            <a:avLst/>
          </a:prstGeom>
          <a:noFill/>
        </p:spPr>
        <p:txBody>
          <a:bodyPr wrap="square" rtlCol="0">
            <a:spAutoFit/>
          </a:bodyPr>
          <a:lstStyle/>
          <a:p>
            <a:r>
              <a:rPr lang="fr-FR" dirty="0">
                <a:latin typeface="+mj-lt"/>
              </a:rPr>
              <a:t>5 %</a:t>
            </a:r>
          </a:p>
        </p:txBody>
      </p:sp>
      <p:sp>
        <p:nvSpPr>
          <p:cNvPr id="9" name="ZoneTexte 8">
            <a:extLst>
              <a:ext uri="{FF2B5EF4-FFF2-40B4-BE49-F238E27FC236}">
                <a16:creationId xmlns:a16="http://schemas.microsoft.com/office/drawing/2014/main" id="{612FD0CE-73C1-61A0-74F3-49148B5DECB2}"/>
              </a:ext>
            </a:extLst>
          </p:cNvPr>
          <p:cNvSpPr txBox="1"/>
          <p:nvPr/>
        </p:nvSpPr>
        <p:spPr>
          <a:xfrm>
            <a:off x="6019800" y="3659160"/>
            <a:ext cx="1040904" cy="369332"/>
          </a:xfrm>
          <a:prstGeom prst="rect">
            <a:avLst/>
          </a:prstGeom>
          <a:noFill/>
        </p:spPr>
        <p:txBody>
          <a:bodyPr wrap="square" rtlCol="0">
            <a:spAutoFit/>
          </a:bodyPr>
          <a:lstStyle/>
          <a:p>
            <a:r>
              <a:rPr lang="fr-FR" dirty="0">
                <a:latin typeface="+mj-lt"/>
              </a:rPr>
              <a:t>23,75</a:t>
            </a:r>
            <a:r>
              <a:rPr lang="fr-FR" dirty="0"/>
              <a:t>%</a:t>
            </a:r>
          </a:p>
        </p:txBody>
      </p:sp>
      <p:sp>
        <p:nvSpPr>
          <p:cNvPr id="10" name="ZoneTexte 9">
            <a:extLst>
              <a:ext uri="{FF2B5EF4-FFF2-40B4-BE49-F238E27FC236}">
                <a16:creationId xmlns:a16="http://schemas.microsoft.com/office/drawing/2014/main" id="{3EC11020-FBAF-3EF7-6F7F-C62BE78CDFD7}"/>
              </a:ext>
            </a:extLst>
          </p:cNvPr>
          <p:cNvSpPr txBox="1"/>
          <p:nvPr/>
        </p:nvSpPr>
        <p:spPr>
          <a:xfrm>
            <a:off x="3579979" y="3797017"/>
            <a:ext cx="1040904" cy="369332"/>
          </a:xfrm>
          <a:prstGeom prst="rect">
            <a:avLst/>
          </a:prstGeom>
          <a:noFill/>
        </p:spPr>
        <p:txBody>
          <a:bodyPr wrap="square" rtlCol="0">
            <a:spAutoFit/>
          </a:bodyPr>
          <a:lstStyle/>
          <a:p>
            <a:r>
              <a:rPr lang="fr-FR" dirty="0">
                <a:latin typeface="+mj-lt"/>
              </a:rPr>
              <a:t>23,75</a:t>
            </a:r>
            <a:r>
              <a:rPr lang="fr-FR" dirty="0"/>
              <a:t>%</a:t>
            </a:r>
          </a:p>
        </p:txBody>
      </p:sp>
      <p:sp>
        <p:nvSpPr>
          <p:cNvPr id="11" name="ZoneTexte 10">
            <a:extLst>
              <a:ext uri="{FF2B5EF4-FFF2-40B4-BE49-F238E27FC236}">
                <a16:creationId xmlns:a16="http://schemas.microsoft.com/office/drawing/2014/main" id="{83ED2F75-8962-F548-1F70-EF4795EC9C9D}"/>
              </a:ext>
            </a:extLst>
          </p:cNvPr>
          <p:cNvSpPr txBox="1"/>
          <p:nvPr/>
        </p:nvSpPr>
        <p:spPr>
          <a:xfrm>
            <a:off x="2195431" y="3797017"/>
            <a:ext cx="1040904" cy="369332"/>
          </a:xfrm>
          <a:prstGeom prst="rect">
            <a:avLst/>
          </a:prstGeom>
          <a:noFill/>
        </p:spPr>
        <p:txBody>
          <a:bodyPr wrap="square" rtlCol="0">
            <a:spAutoFit/>
          </a:bodyPr>
          <a:lstStyle/>
          <a:p>
            <a:r>
              <a:rPr lang="fr-FR" dirty="0">
                <a:latin typeface="+mj-lt"/>
              </a:rPr>
              <a:t>23,75</a:t>
            </a:r>
            <a:r>
              <a:rPr lang="fr-FR" dirty="0"/>
              <a:t>%</a:t>
            </a:r>
          </a:p>
        </p:txBody>
      </p:sp>
      <p:sp>
        <p:nvSpPr>
          <p:cNvPr id="12" name="ZoneTexte 11">
            <a:extLst>
              <a:ext uri="{FF2B5EF4-FFF2-40B4-BE49-F238E27FC236}">
                <a16:creationId xmlns:a16="http://schemas.microsoft.com/office/drawing/2014/main" id="{0921C0C2-61B5-5B6D-2EA2-9B4F54DBCE8F}"/>
              </a:ext>
            </a:extLst>
          </p:cNvPr>
          <p:cNvSpPr txBox="1"/>
          <p:nvPr/>
        </p:nvSpPr>
        <p:spPr>
          <a:xfrm>
            <a:off x="796514" y="3797017"/>
            <a:ext cx="1040904" cy="369332"/>
          </a:xfrm>
          <a:prstGeom prst="rect">
            <a:avLst/>
          </a:prstGeom>
          <a:noFill/>
        </p:spPr>
        <p:txBody>
          <a:bodyPr wrap="square" rtlCol="0">
            <a:spAutoFit/>
          </a:bodyPr>
          <a:lstStyle/>
          <a:p>
            <a:r>
              <a:rPr lang="fr-FR" dirty="0">
                <a:latin typeface="+mj-lt"/>
              </a:rPr>
              <a:t>23,75</a:t>
            </a:r>
            <a:r>
              <a:rPr lang="fr-FR" dirty="0"/>
              <a:t>%</a:t>
            </a:r>
          </a:p>
        </p:txBody>
      </p:sp>
    </p:spTree>
    <p:extLst>
      <p:ext uri="{BB962C8B-B14F-4D97-AF65-F5344CB8AC3E}">
        <p14:creationId xmlns:p14="http://schemas.microsoft.com/office/powerpoint/2010/main" val="33593129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474490" y="1268760"/>
            <a:ext cx="8229600" cy="4680520"/>
          </a:xfrm>
          <a:prstGeom prst="rect">
            <a:avLst/>
          </a:prstGeom>
        </p:spPr>
        <p:style>
          <a:lnRef idx="2">
            <a:schemeClr val="dk1"/>
          </a:lnRef>
          <a:fillRef idx="1">
            <a:schemeClr val="lt1"/>
          </a:fillRef>
          <a:effectRef idx="0">
            <a:schemeClr val="dk1"/>
          </a:effectRef>
          <a:fontRef idx="minor">
            <a:schemeClr val="dk1"/>
          </a:fontRef>
        </p:style>
        <p:txBody>
          <a:bodyPr>
            <a:normAutofit fontScale="85000" lnSpcReduction="20000"/>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buFont typeface="Wingdings 2"/>
              <a:buNone/>
            </a:pPr>
            <a:r>
              <a:rPr lang="fr-FR" sz="2800" b="1" i="1" dirty="0">
                <a:latin typeface="+mj-lt"/>
              </a:rPr>
              <a:t>Plan</a:t>
            </a:r>
            <a:r>
              <a:rPr lang="fr-FR" sz="2800" b="1" dirty="0">
                <a:latin typeface="+mj-lt"/>
              </a:rPr>
              <a:t> </a:t>
            </a:r>
          </a:p>
          <a:p>
            <a:pPr marL="0" indent="0" algn="ctr">
              <a:buFont typeface="Wingdings 2"/>
              <a:buNone/>
            </a:pPr>
            <a:endParaRPr lang="fr-FR" sz="400" b="1" dirty="0">
              <a:solidFill>
                <a:srgbClr val="002060"/>
              </a:solidFill>
              <a:latin typeface="+mj-lt"/>
            </a:endParaRPr>
          </a:p>
          <a:p>
            <a:pPr marL="0" indent="0" algn="ctr">
              <a:buFont typeface="Wingdings 2"/>
              <a:buNone/>
            </a:pPr>
            <a:r>
              <a:rPr lang="fr-FR" sz="3100" b="1" dirty="0">
                <a:solidFill>
                  <a:schemeClr val="bg1">
                    <a:lumMod val="85000"/>
                  </a:schemeClr>
                </a:solidFill>
                <a:latin typeface="+mj-lt"/>
              </a:rPr>
              <a:t>I. Principe de la méthode (et définitions)</a:t>
            </a:r>
          </a:p>
          <a:p>
            <a:pPr marL="0" indent="0" algn="ctr">
              <a:buFont typeface="Wingdings 2"/>
              <a:buNone/>
            </a:pPr>
            <a:r>
              <a:rPr lang="fr-FR" sz="3100" b="1" dirty="0">
                <a:solidFill>
                  <a:schemeClr val="bg1">
                    <a:lumMod val="85000"/>
                  </a:schemeClr>
                </a:solidFill>
                <a:latin typeface="+mj-lt"/>
              </a:rPr>
              <a:t>II. Traitement des coûts indirects</a:t>
            </a:r>
          </a:p>
          <a:p>
            <a:pPr marL="0" indent="0" algn="ctr">
              <a:buNone/>
            </a:pPr>
            <a:r>
              <a:rPr lang="fr-FR" sz="2400" b="1" dirty="0">
                <a:solidFill>
                  <a:schemeClr val="bg1">
                    <a:lumMod val="85000"/>
                  </a:schemeClr>
                </a:solidFill>
                <a:latin typeface="+mj-lt"/>
              </a:rPr>
              <a:t>a) Les centres principaux</a:t>
            </a:r>
          </a:p>
          <a:p>
            <a:pPr marL="0" indent="0" algn="ctr">
              <a:buNone/>
            </a:pPr>
            <a:r>
              <a:rPr lang="fr-FR" sz="2400" b="1" dirty="0">
                <a:solidFill>
                  <a:schemeClr val="bg1">
                    <a:lumMod val="85000"/>
                  </a:schemeClr>
                </a:solidFill>
                <a:latin typeface="+mj-lt"/>
              </a:rPr>
              <a:t>b) Les centres auxiliaires</a:t>
            </a:r>
          </a:p>
          <a:p>
            <a:pPr marL="0" indent="0" algn="ctr">
              <a:buNone/>
            </a:pPr>
            <a:r>
              <a:rPr lang="fr-FR" sz="2400" b="1" dirty="0">
                <a:solidFill>
                  <a:schemeClr val="bg1">
                    <a:lumMod val="85000"/>
                  </a:schemeClr>
                </a:solidFill>
                <a:latin typeface="+mj-lt"/>
              </a:rPr>
              <a:t>c) Les centres se structures</a:t>
            </a:r>
          </a:p>
          <a:p>
            <a:pPr marL="0" indent="0" algn="ctr">
              <a:buNone/>
            </a:pPr>
            <a:r>
              <a:rPr lang="fr-FR" sz="2400" b="1" dirty="0">
                <a:solidFill>
                  <a:schemeClr val="bg1">
                    <a:lumMod val="85000"/>
                  </a:schemeClr>
                </a:solidFill>
                <a:latin typeface="+mj-lt"/>
              </a:rPr>
              <a:t>d) Résumé de la méthode (sans stock)</a:t>
            </a:r>
          </a:p>
          <a:p>
            <a:pPr marL="0" indent="0" algn="ctr">
              <a:buNone/>
            </a:pPr>
            <a:endParaRPr lang="fr-FR" sz="1000" dirty="0">
              <a:solidFill>
                <a:schemeClr val="bg1">
                  <a:lumMod val="85000"/>
                </a:schemeClr>
              </a:solidFill>
              <a:latin typeface="+mj-lt"/>
            </a:endParaRPr>
          </a:p>
          <a:p>
            <a:pPr marL="0" indent="0" algn="ctr">
              <a:buFont typeface="Wingdings 2"/>
              <a:buNone/>
            </a:pPr>
            <a:r>
              <a:rPr lang="fr-FR" sz="3100" b="1" dirty="0">
                <a:latin typeface="+mj-lt"/>
              </a:rPr>
              <a:t>III. Valorisation des stocks</a:t>
            </a:r>
          </a:p>
          <a:p>
            <a:pPr marL="0" indent="0" algn="ctr">
              <a:buNone/>
            </a:pPr>
            <a:r>
              <a:rPr lang="fr-FR" sz="2500" b="1" dirty="0">
                <a:solidFill>
                  <a:srgbClr val="0070C0"/>
                </a:solidFill>
                <a:latin typeface="+mj-lt"/>
              </a:rPr>
              <a:t>a) Stocks de matières premières</a:t>
            </a:r>
          </a:p>
          <a:p>
            <a:pPr marL="0" indent="0" algn="ctr">
              <a:buNone/>
            </a:pPr>
            <a:r>
              <a:rPr lang="fr-FR" sz="2500" b="1" dirty="0">
                <a:solidFill>
                  <a:srgbClr val="0070C0"/>
                </a:solidFill>
                <a:latin typeface="+mj-lt"/>
              </a:rPr>
              <a:t>b) Stocks de produits</a:t>
            </a:r>
          </a:p>
          <a:p>
            <a:pPr marL="0" indent="0" algn="ctr">
              <a:buFont typeface="Wingdings 2"/>
              <a:buNone/>
            </a:pPr>
            <a:r>
              <a:rPr lang="fr-FR" sz="2400" b="1" dirty="0">
                <a:solidFill>
                  <a:srgbClr val="0070C0"/>
                </a:solidFill>
                <a:latin typeface="+mj-lt"/>
              </a:rPr>
              <a:t>c) Résumé de la méthode (avec stocks)</a:t>
            </a:r>
          </a:p>
          <a:p>
            <a:pPr marL="0" indent="0" algn="ctr">
              <a:buFont typeface="Wingdings 2"/>
              <a:buNone/>
            </a:pPr>
            <a:endParaRPr lang="fr-FR" sz="900" b="1" dirty="0">
              <a:solidFill>
                <a:schemeClr val="bg1">
                  <a:lumMod val="85000"/>
                </a:schemeClr>
              </a:solidFill>
              <a:latin typeface="+mj-lt"/>
            </a:endParaRPr>
          </a:p>
          <a:p>
            <a:pPr marL="0" indent="0" algn="ctr">
              <a:buFont typeface="Wingdings 2"/>
              <a:buNone/>
            </a:pPr>
            <a:r>
              <a:rPr lang="fr-FR" sz="3100" b="1" dirty="0">
                <a:solidFill>
                  <a:schemeClr val="bg1">
                    <a:lumMod val="85000"/>
                  </a:schemeClr>
                </a:solidFill>
                <a:latin typeface="+mj-lt"/>
              </a:rPr>
              <a:t>IV. Intérêts et limite de la méthode</a:t>
            </a:r>
            <a:endParaRPr lang="fr-FR" sz="3100" dirty="0">
              <a:solidFill>
                <a:schemeClr val="bg1">
                  <a:lumMod val="85000"/>
                </a:schemeClr>
              </a:solidFill>
              <a:latin typeface="+mj-lt"/>
            </a:endParaRPr>
          </a:p>
        </p:txBody>
      </p:sp>
    </p:spTree>
    <p:extLst>
      <p:ext uri="{BB962C8B-B14F-4D97-AF65-F5344CB8AC3E}">
        <p14:creationId xmlns:p14="http://schemas.microsoft.com/office/powerpoint/2010/main" val="15401299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Connecteur droit avec flèche 16"/>
          <p:cNvCxnSpPr/>
          <p:nvPr/>
        </p:nvCxnSpPr>
        <p:spPr>
          <a:xfrm>
            <a:off x="1457180" y="1487738"/>
            <a:ext cx="0" cy="122118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 name="Espace réservé du numéro de diapositive 2"/>
          <p:cNvSpPr>
            <a:spLocks noGrp="1"/>
          </p:cNvSpPr>
          <p:nvPr>
            <p:ph type="sldNum" sz="quarter" idx="12"/>
          </p:nvPr>
        </p:nvSpPr>
        <p:spPr/>
        <p:txBody>
          <a:bodyPr/>
          <a:lstStyle/>
          <a:p>
            <a:fld id="{C04E7B02-A583-4662-A55D-493D296DD9F6}" type="slidenum">
              <a:rPr lang="fr-FR" smtClean="0"/>
              <a:pPr/>
              <a:t>25</a:t>
            </a:fld>
            <a:endParaRPr lang="fr-FR"/>
          </a:p>
        </p:txBody>
      </p:sp>
      <p:sp>
        <p:nvSpPr>
          <p:cNvPr id="4" name="Titre 1"/>
          <p:cNvSpPr txBox="1">
            <a:spLocks/>
          </p:cNvSpPr>
          <p:nvPr/>
        </p:nvSpPr>
        <p:spPr>
          <a:xfrm>
            <a:off x="457200" y="-27384"/>
            <a:ext cx="8229600" cy="72008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3500" b="1" dirty="0">
                <a:solidFill>
                  <a:schemeClr val="tx1"/>
                </a:solidFill>
              </a:rPr>
              <a:t>III. Valorisation des stocks</a:t>
            </a:r>
          </a:p>
        </p:txBody>
      </p:sp>
      <p:sp>
        <p:nvSpPr>
          <p:cNvPr id="5" name="Arrondir un rectangle à un seul coin 4"/>
          <p:cNvSpPr/>
          <p:nvPr/>
        </p:nvSpPr>
        <p:spPr>
          <a:xfrm>
            <a:off x="223281" y="980728"/>
            <a:ext cx="2319606"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Charges d’achat</a:t>
            </a:r>
          </a:p>
        </p:txBody>
      </p:sp>
      <p:sp>
        <p:nvSpPr>
          <p:cNvPr id="7" name="Arrondir un rectangle à un seul coin 6"/>
          <p:cNvSpPr/>
          <p:nvPr/>
        </p:nvSpPr>
        <p:spPr>
          <a:xfrm>
            <a:off x="2542887" y="980728"/>
            <a:ext cx="2317146"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Charges de </a:t>
            </a:r>
            <a:r>
              <a:rPr lang="fr-FR" dirty="0" err="1">
                <a:latin typeface="+mj-lt"/>
              </a:rPr>
              <a:t>prod</a:t>
            </a:r>
            <a:r>
              <a:rPr lang="fr-FR" dirty="0">
                <a:latin typeface="+mj-lt"/>
              </a:rPr>
              <a:t>.</a:t>
            </a:r>
          </a:p>
        </p:txBody>
      </p:sp>
      <p:sp>
        <p:nvSpPr>
          <p:cNvPr id="8" name="Arrondir un rectangle à un seul coin 7"/>
          <p:cNvSpPr/>
          <p:nvPr/>
        </p:nvSpPr>
        <p:spPr>
          <a:xfrm>
            <a:off x="4860033" y="983682"/>
            <a:ext cx="2319606"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Charges de </a:t>
            </a:r>
            <a:r>
              <a:rPr lang="fr-FR" dirty="0" err="1">
                <a:latin typeface="+mj-lt"/>
              </a:rPr>
              <a:t>distrib</a:t>
            </a:r>
            <a:r>
              <a:rPr lang="fr-FR" dirty="0">
                <a:latin typeface="+mj-lt"/>
              </a:rPr>
              <a:t>.</a:t>
            </a:r>
          </a:p>
        </p:txBody>
      </p:sp>
      <p:sp>
        <p:nvSpPr>
          <p:cNvPr id="9" name="Arrondir un rectangle à un seul coin 8"/>
          <p:cNvSpPr/>
          <p:nvPr/>
        </p:nvSpPr>
        <p:spPr>
          <a:xfrm>
            <a:off x="7179639" y="980728"/>
            <a:ext cx="1856857"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Frais généraux</a:t>
            </a:r>
          </a:p>
        </p:txBody>
      </p:sp>
      <p:sp>
        <p:nvSpPr>
          <p:cNvPr id="10" name="Trapèze 9"/>
          <p:cNvSpPr/>
          <p:nvPr/>
        </p:nvSpPr>
        <p:spPr>
          <a:xfrm>
            <a:off x="891917" y="1628800"/>
            <a:ext cx="1159803" cy="432048"/>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Centre 1</a:t>
            </a:r>
          </a:p>
        </p:txBody>
      </p:sp>
      <p:cxnSp>
        <p:nvCxnSpPr>
          <p:cNvPr id="15" name="Connecteur droit avec flèche 14"/>
          <p:cNvCxnSpPr/>
          <p:nvPr/>
        </p:nvCxnSpPr>
        <p:spPr>
          <a:xfrm>
            <a:off x="691333" y="1495843"/>
            <a:ext cx="0" cy="122118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3" name="ZoneTexte 12"/>
          <p:cNvSpPr txBox="1"/>
          <p:nvPr/>
        </p:nvSpPr>
        <p:spPr>
          <a:xfrm>
            <a:off x="989128" y="2098329"/>
            <a:ext cx="936104" cy="523220"/>
          </a:xfrm>
          <a:prstGeom prst="rect">
            <a:avLst/>
          </a:prstGeom>
          <a:noFill/>
        </p:spPr>
        <p:txBody>
          <a:bodyPr wrap="square" rtlCol="0">
            <a:spAutoFit/>
          </a:bodyPr>
          <a:lstStyle/>
          <a:p>
            <a:r>
              <a:rPr lang="fr-FR" sz="1400" dirty="0">
                <a:latin typeface="+mj-lt"/>
              </a:rPr>
              <a:t>Charges indirectes</a:t>
            </a:r>
          </a:p>
        </p:txBody>
      </p:sp>
      <p:sp>
        <p:nvSpPr>
          <p:cNvPr id="18" name="ZoneTexte 17"/>
          <p:cNvSpPr txBox="1"/>
          <p:nvPr/>
        </p:nvSpPr>
        <p:spPr>
          <a:xfrm>
            <a:off x="223281" y="1844824"/>
            <a:ext cx="936104" cy="523220"/>
          </a:xfrm>
          <a:prstGeom prst="rect">
            <a:avLst/>
          </a:prstGeom>
          <a:noFill/>
        </p:spPr>
        <p:txBody>
          <a:bodyPr wrap="square" rtlCol="0">
            <a:spAutoFit/>
          </a:bodyPr>
          <a:lstStyle/>
          <a:p>
            <a:r>
              <a:rPr lang="fr-FR" sz="1400" dirty="0">
                <a:latin typeface="+mj-lt"/>
              </a:rPr>
              <a:t>Charges directes</a:t>
            </a:r>
          </a:p>
        </p:txBody>
      </p:sp>
      <p:sp>
        <p:nvSpPr>
          <p:cNvPr id="19" name="Arrondir un rectangle à un seul coin 18"/>
          <p:cNvSpPr/>
          <p:nvPr/>
        </p:nvSpPr>
        <p:spPr>
          <a:xfrm>
            <a:off x="323528" y="2780928"/>
            <a:ext cx="1596042"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dirty="0">
                <a:latin typeface="+mj-lt"/>
              </a:rPr>
              <a:t>Ct achat des MP</a:t>
            </a:r>
          </a:p>
        </p:txBody>
      </p:sp>
      <p:sp>
        <p:nvSpPr>
          <p:cNvPr id="20" name="Triangle isocèle 19"/>
          <p:cNvSpPr/>
          <p:nvPr/>
        </p:nvSpPr>
        <p:spPr>
          <a:xfrm>
            <a:off x="1919570" y="2621549"/>
            <a:ext cx="1068254" cy="6480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t>∆</a:t>
            </a:r>
            <a:br>
              <a:rPr lang="fr-FR" sz="1100" dirty="0"/>
            </a:br>
            <a:r>
              <a:rPr lang="fr-FR" sz="1200" dirty="0"/>
              <a:t>stock</a:t>
            </a:r>
          </a:p>
        </p:txBody>
      </p:sp>
      <p:sp>
        <p:nvSpPr>
          <p:cNvPr id="22" name="ZoneTexte 21"/>
          <p:cNvSpPr txBox="1"/>
          <p:nvPr/>
        </p:nvSpPr>
        <p:spPr>
          <a:xfrm>
            <a:off x="323528" y="3284984"/>
            <a:ext cx="2664296" cy="369332"/>
          </a:xfrm>
          <a:prstGeom prst="rect">
            <a:avLst/>
          </a:prstGeom>
          <a:noFill/>
        </p:spPr>
        <p:txBody>
          <a:bodyPr wrap="square" rtlCol="0">
            <a:spAutoFit/>
          </a:bodyPr>
          <a:lstStyle/>
          <a:p>
            <a:pPr algn="ctr"/>
            <a:r>
              <a:rPr lang="fr-FR" dirty="0">
                <a:latin typeface="+mj-lt"/>
              </a:rPr>
              <a:t>Ct du stock de MP</a:t>
            </a:r>
          </a:p>
        </p:txBody>
      </p:sp>
    </p:spTree>
    <p:extLst>
      <p:ext uri="{BB962C8B-B14F-4D97-AF65-F5344CB8AC3E}">
        <p14:creationId xmlns:p14="http://schemas.microsoft.com/office/powerpoint/2010/main" val="26287438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1548680" y="-140718"/>
            <a:ext cx="8229600" cy="1068728"/>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3500" b="1" dirty="0">
                <a:solidFill>
                  <a:schemeClr val="tx1"/>
                </a:solidFill>
              </a:rPr>
              <a:t>III. Valorisation des stocks</a:t>
            </a:r>
          </a:p>
          <a:p>
            <a:pPr algn="ctr"/>
            <a:r>
              <a:rPr lang="fr-FR" sz="2200" b="1" dirty="0">
                <a:solidFill>
                  <a:srgbClr val="0070C0"/>
                </a:solidFill>
              </a:rPr>
              <a:t>a) Stocks de matières premières</a:t>
            </a:r>
            <a:endParaRPr lang="fr-FR" sz="2200" dirty="0">
              <a:solidFill>
                <a:srgbClr val="0070C0"/>
              </a:solidFill>
            </a:endParaRPr>
          </a:p>
        </p:txBody>
      </p:sp>
      <p:sp>
        <p:nvSpPr>
          <p:cNvPr id="11" name="ZoneTexte 10"/>
          <p:cNvSpPr txBox="1"/>
          <p:nvPr/>
        </p:nvSpPr>
        <p:spPr>
          <a:xfrm>
            <a:off x="827584" y="4869160"/>
            <a:ext cx="7776864" cy="1200329"/>
          </a:xfrm>
          <a:prstGeom prst="rect">
            <a:avLst/>
          </a:prstGeom>
          <a:noFill/>
        </p:spPr>
        <p:txBody>
          <a:bodyPr wrap="square" rtlCol="0">
            <a:spAutoFit/>
          </a:bodyPr>
          <a:lstStyle/>
          <a:p>
            <a:r>
              <a:rPr lang="fr-FR" b="1" dirty="0">
                <a:latin typeface="+mj-lt"/>
              </a:rPr>
              <a:t>Valorisation (coût unitaire) des matières premières consommées (50) </a:t>
            </a:r>
            <a:r>
              <a:rPr lang="fr-FR" dirty="0">
                <a:latin typeface="+mj-lt"/>
              </a:rPr>
              <a:t>: </a:t>
            </a:r>
          </a:p>
          <a:p>
            <a:pPr marL="742950" lvl="1" indent="-285750">
              <a:buFont typeface="Wingdings" panose="05000000000000000000" pitchFamily="2" charset="2"/>
              <a:buChar char="Ø"/>
            </a:pPr>
            <a:r>
              <a:rPr lang="fr-FR" dirty="0">
                <a:solidFill>
                  <a:schemeClr val="bg1">
                    <a:lumMod val="75000"/>
                  </a:schemeClr>
                </a:solidFill>
                <a:latin typeface="+mj-lt"/>
                <a:sym typeface="Wingdings" panose="05000000000000000000" pitchFamily="2" charset="2"/>
              </a:rPr>
              <a:t>DEPS (LIFO): Dernier entré, premier sorti</a:t>
            </a:r>
          </a:p>
          <a:p>
            <a:pPr marL="742950" lvl="1" indent="-285750">
              <a:buFont typeface="Wingdings" panose="05000000000000000000" pitchFamily="2" charset="2"/>
              <a:buChar char="Ø"/>
            </a:pPr>
            <a:r>
              <a:rPr lang="fr-FR" dirty="0">
                <a:solidFill>
                  <a:schemeClr val="bg1">
                    <a:lumMod val="75000"/>
                  </a:schemeClr>
                </a:solidFill>
                <a:latin typeface="+mj-lt"/>
                <a:sym typeface="Wingdings" panose="05000000000000000000" pitchFamily="2" charset="2"/>
              </a:rPr>
              <a:t>PEPS (FIFO) : Premier entré, premier sorti</a:t>
            </a:r>
          </a:p>
          <a:p>
            <a:pPr marL="742950" lvl="1" indent="-285750">
              <a:buFont typeface="Wingdings" panose="05000000000000000000" pitchFamily="2" charset="2"/>
              <a:buChar char="Ø"/>
            </a:pPr>
            <a:r>
              <a:rPr lang="fr-FR" dirty="0">
                <a:latin typeface="+mj-lt"/>
              </a:rPr>
              <a:t>CUMP : Coût unitaire moyen pondéré</a:t>
            </a:r>
          </a:p>
        </p:txBody>
      </p:sp>
      <p:graphicFrame>
        <p:nvGraphicFramePr>
          <p:cNvPr id="9" name="Tableau 8"/>
          <p:cNvGraphicFramePr>
            <a:graphicFrameLocks noGrp="1"/>
          </p:cNvGraphicFramePr>
          <p:nvPr>
            <p:extLst>
              <p:ext uri="{D42A27DB-BD31-4B8C-83A1-F6EECF244321}">
                <p14:modId xmlns:p14="http://schemas.microsoft.com/office/powerpoint/2010/main" val="1495981444"/>
              </p:ext>
            </p:extLst>
          </p:nvPr>
        </p:nvGraphicFramePr>
        <p:xfrm>
          <a:off x="323528" y="1016744"/>
          <a:ext cx="8496944" cy="3977640"/>
        </p:xfrm>
        <a:graphic>
          <a:graphicData uri="http://schemas.openxmlformats.org/drawingml/2006/table">
            <a:tbl>
              <a:tblPr firstRow="1" bandRow="1">
                <a:tableStyleId>{2D5ABB26-0587-4C30-8999-92F81FD0307C}</a:tableStyleId>
              </a:tblPr>
              <a:tblGrid>
                <a:gridCol w="333624">
                  <a:extLst>
                    <a:ext uri="{9D8B030D-6E8A-4147-A177-3AD203B41FA5}">
                      <a16:colId xmlns:a16="http://schemas.microsoft.com/office/drawing/2014/main" val="20000"/>
                    </a:ext>
                  </a:extLst>
                </a:gridCol>
                <a:gridCol w="5355008">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864096">
                  <a:extLst>
                    <a:ext uri="{9D8B030D-6E8A-4147-A177-3AD203B41FA5}">
                      <a16:colId xmlns:a16="http://schemas.microsoft.com/office/drawing/2014/main" val="20003"/>
                    </a:ext>
                  </a:extLst>
                </a:gridCol>
                <a:gridCol w="806618">
                  <a:extLst>
                    <a:ext uri="{9D8B030D-6E8A-4147-A177-3AD203B41FA5}">
                      <a16:colId xmlns:a16="http://schemas.microsoft.com/office/drawing/2014/main" val="20004"/>
                    </a:ext>
                  </a:extLst>
                </a:gridCol>
                <a:gridCol w="345510">
                  <a:extLst>
                    <a:ext uri="{9D8B030D-6E8A-4147-A177-3AD203B41FA5}">
                      <a16:colId xmlns:a16="http://schemas.microsoft.com/office/drawing/2014/main" val="20005"/>
                    </a:ext>
                  </a:extLst>
                </a:gridCol>
              </a:tblGrid>
              <a:tr h="370840">
                <a:tc>
                  <a:txBody>
                    <a:bodyPr/>
                    <a:lstStyle/>
                    <a:p>
                      <a:endParaRPr lang="fr-FR" dirty="0">
                        <a:latin typeface="+mj-lt"/>
                      </a:endParaRPr>
                    </a:p>
                  </a:txBody>
                  <a:tcPr>
                    <a:lnB w="12700" cap="flat" cmpd="sng" algn="ctr">
                      <a:noFill/>
                      <a:prstDash val="solid"/>
                      <a:round/>
                      <a:headEnd type="none" w="med" len="med"/>
                      <a:tailEnd type="none" w="med" len="med"/>
                    </a:lnB>
                  </a:tcPr>
                </a:tc>
                <a:tc gridSpan="4">
                  <a:txBody>
                    <a:bodyPr/>
                    <a:lstStyle/>
                    <a:p>
                      <a:pPr algn="ctr"/>
                      <a:r>
                        <a:rPr lang="fr-FR" dirty="0">
                          <a:latin typeface="+mj-lt"/>
                        </a:rPr>
                        <a:t>Tableau</a:t>
                      </a:r>
                      <a:r>
                        <a:rPr lang="fr-FR" baseline="0" dirty="0">
                          <a:latin typeface="+mj-lt"/>
                        </a:rPr>
                        <a:t> de calcul de coûts des stocks de matières premières</a:t>
                      </a:r>
                    </a:p>
                    <a:p>
                      <a:pPr algn="ctr"/>
                      <a:r>
                        <a:rPr lang="fr-FR" b="1" dirty="0">
                          <a:latin typeface="+mj-lt"/>
                        </a:rPr>
                        <a:t>(On réfléchit ici en termes de quantités</a:t>
                      </a:r>
                      <a:r>
                        <a:rPr lang="fr-FR" b="1" baseline="0" dirty="0">
                          <a:latin typeface="+mj-lt"/>
                        </a:rPr>
                        <a:t> achetées)</a:t>
                      </a:r>
                      <a:endParaRPr lang="fr-FR" b="1" dirty="0">
                        <a:latin typeface="+mj-lt"/>
                      </a:endParaRPr>
                    </a:p>
                  </a:txBody>
                  <a:tcPr>
                    <a:lnB w="12700" cap="flat" cmpd="sng" algn="ctr">
                      <a:solidFill>
                        <a:schemeClr val="tx1"/>
                      </a:solidFill>
                      <a:prstDash val="solid"/>
                      <a:round/>
                      <a:headEnd type="none" w="med" len="med"/>
                      <a:tailEnd type="none" w="med" len="med"/>
                    </a:lnB>
                    <a:solidFill>
                      <a:schemeClr val="bg2"/>
                    </a:solidFill>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endParaRPr lang="fr-FR" dirty="0">
                        <a:latin typeface="+mj-lt"/>
                      </a:endParaRPr>
                    </a:p>
                  </a:txBody>
                  <a:tcP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fr-FR" sz="1600" dirty="0">
                          <a:latin typeface="+mj-lt"/>
                        </a:rPr>
                        <a:t>Mat. première</a:t>
                      </a:r>
                      <a:r>
                        <a:rPr lang="fr-FR" sz="1600" baseline="0" dirty="0">
                          <a:latin typeface="+mj-lt"/>
                        </a:rPr>
                        <a:t> </a:t>
                      </a:r>
                      <a:r>
                        <a:rPr lang="fr-FR" sz="1600" dirty="0">
                          <a:latin typeface="+mj-lt"/>
                        </a:rPr>
                        <a:t>1 (ex. fioles)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err="1">
                          <a:latin typeface="+mj-lt"/>
                        </a:rPr>
                        <a:t>Qté</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Ct</a:t>
                      </a:r>
                      <a:r>
                        <a:rPr lang="fr-FR" baseline="0" dirty="0">
                          <a:latin typeface="+mj-lt"/>
                        </a:rPr>
                        <a:t> uni.</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Stock initial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 Coût</a:t>
                      </a:r>
                      <a:r>
                        <a:rPr lang="fr-FR" baseline="0" dirty="0">
                          <a:latin typeface="+mj-lt"/>
                        </a:rPr>
                        <a:t> d’achat</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112,5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 QP de coûts indirects (par ex. coûts du centre</a:t>
                      </a:r>
                      <a:r>
                        <a:rPr lang="fr-FR" baseline="0" dirty="0">
                          <a:latin typeface="+mj-lt"/>
                        </a:rPr>
                        <a:t> </a:t>
                      </a:r>
                      <a:r>
                        <a:rPr lang="fr-FR" baseline="0" dirty="0" err="1">
                          <a:latin typeface="+mj-lt"/>
                        </a:rPr>
                        <a:t>appro</a:t>
                      </a:r>
                      <a:r>
                        <a:rPr lang="fr-FR" baseline="0" dirty="0">
                          <a:latin typeface="+mj-lt"/>
                        </a:rPr>
                        <a:t>.</a:t>
                      </a:r>
                      <a:r>
                        <a:rPr lang="fr-FR" dirty="0">
                          <a:latin typeface="+mj-lt"/>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37,5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endParaRPr lang="fr-FR" b="1"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b="1" dirty="0">
                          <a:latin typeface="+mj-lt"/>
                        </a:rPr>
                        <a:t>= 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solidFill>
                            <a:srgbClr val="FF0000"/>
                          </a:solidFill>
                          <a:latin typeface="+mj-lt"/>
                        </a:rPr>
                        <a:t>1,42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250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 Consommation  (125 unités)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dirty="0">
                          <a:latin typeface="+mj-lt"/>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7"/>
                  </a:ext>
                </a:extLst>
              </a:tr>
              <a:tr h="370840">
                <a:tc>
                  <a:txBody>
                    <a:bodyPr/>
                    <a:lstStyle/>
                    <a:p>
                      <a:endParaRPr lang="fr-FR" b="1"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b="1" dirty="0">
                          <a:latin typeface="+mj-lt"/>
                        </a:rPr>
                        <a:t>= Stock final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8"/>
                  </a:ext>
                </a:extLst>
              </a:tr>
              <a:tr h="370840">
                <a:tc>
                  <a:txBody>
                    <a:bodyPr/>
                    <a:lstStyle/>
                    <a:p>
                      <a:endParaRPr lang="fr-FR" dirty="0">
                        <a:latin typeface="+mj-lt"/>
                      </a:endParaRP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22608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1548680" y="-140718"/>
            <a:ext cx="8229600" cy="1068728"/>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3500" b="1" dirty="0">
                <a:solidFill>
                  <a:schemeClr val="tx1"/>
                </a:solidFill>
              </a:rPr>
              <a:t>III. Valorisation des stocks</a:t>
            </a:r>
          </a:p>
          <a:p>
            <a:pPr algn="ctr"/>
            <a:r>
              <a:rPr lang="fr-FR" sz="2200" b="1" dirty="0">
                <a:solidFill>
                  <a:srgbClr val="0070C0"/>
                </a:solidFill>
              </a:rPr>
              <a:t>a) Stocks de matières premières</a:t>
            </a:r>
            <a:endParaRPr lang="fr-FR" sz="2200" dirty="0">
              <a:solidFill>
                <a:srgbClr val="0070C0"/>
              </a:solidFill>
            </a:endParaRPr>
          </a:p>
        </p:txBody>
      </p:sp>
      <p:sp>
        <p:nvSpPr>
          <p:cNvPr id="11" name="ZoneTexte 10"/>
          <p:cNvSpPr txBox="1"/>
          <p:nvPr/>
        </p:nvSpPr>
        <p:spPr>
          <a:xfrm>
            <a:off x="827584" y="4869160"/>
            <a:ext cx="7776864" cy="1200329"/>
          </a:xfrm>
          <a:prstGeom prst="rect">
            <a:avLst/>
          </a:prstGeom>
          <a:noFill/>
        </p:spPr>
        <p:txBody>
          <a:bodyPr wrap="square" rtlCol="0">
            <a:spAutoFit/>
          </a:bodyPr>
          <a:lstStyle/>
          <a:p>
            <a:r>
              <a:rPr lang="fr-FR" b="1" dirty="0">
                <a:latin typeface="+mj-lt"/>
              </a:rPr>
              <a:t>Valorisation (coût unitaire) des matières premières consommées (50) </a:t>
            </a:r>
            <a:r>
              <a:rPr lang="fr-FR" dirty="0">
                <a:latin typeface="+mj-lt"/>
              </a:rPr>
              <a:t>: </a:t>
            </a:r>
          </a:p>
          <a:p>
            <a:pPr marL="742950" lvl="1" indent="-285750">
              <a:buFont typeface="Wingdings" panose="05000000000000000000" pitchFamily="2" charset="2"/>
              <a:buChar char="Ø"/>
            </a:pPr>
            <a:r>
              <a:rPr lang="fr-FR" dirty="0">
                <a:solidFill>
                  <a:schemeClr val="bg1">
                    <a:lumMod val="75000"/>
                  </a:schemeClr>
                </a:solidFill>
                <a:latin typeface="+mj-lt"/>
                <a:sym typeface="Wingdings" panose="05000000000000000000" pitchFamily="2" charset="2"/>
              </a:rPr>
              <a:t>DEPS (LIFO): Dernier entré, premier sorti</a:t>
            </a:r>
          </a:p>
          <a:p>
            <a:pPr marL="742950" lvl="1" indent="-285750">
              <a:buFont typeface="Wingdings" panose="05000000000000000000" pitchFamily="2" charset="2"/>
              <a:buChar char="Ø"/>
            </a:pPr>
            <a:r>
              <a:rPr lang="fr-FR" dirty="0">
                <a:latin typeface="+mj-lt"/>
                <a:sym typeface="Wingdings" panose="05000000000000000000" pitchFamily="2" charset="2"/>
              </a:rPr>
              <a:t>PEPS (FIFO) : Premier entré, premier sorti</a:t>
            </a:r>
          </a:p>
          <a:p>
            <a:pPr marL="742950" lvl="1" indent="-285750">
              <a:buFont typeface="Wingdings" panose="05000000000000000000" pitchFamily="2" charset="2"/>
              <a:buChar char="Ø"/>
            </a:pPr>
            <a:r>
              <a:rPr lang="fr-FR" dirty="0">
                <a:solidFill>
                  <a:schemeClr val="bg1">
                    <a:lumMod val="75000"/>
                  </a:schemeClr>
                </a:solidFill>
                <a:latin typeface="+mj-lt"/>
              </a:rPr>
              <a:t>CUMP : Coût unitaire moyen pondéré</a:t>
            </a:r>
          </a:p>
        </p:txBody>
      </p:sp>
      <p:graphicFrame>
        <p:nvGraphicFramePr>
          <p:cNvPr id="9" name="Tableau 8"/>
          <p:cNvGraphicFramePr>
            <a:graphicFrameLocks noGrp="1"/>
          </p:cNvGraphicFramePr>
          <p:nvPr>
            <p:extLst>
              <p:ext uri="{D42A27DB-BD31-4B8C-83A1-F6EECF244321}">
                <p14:modId xmlns:p14="http://schemas.microsoft.com/office/powerpoint/2010/main" val="2922419052"/>
              </p:ext>
            </p:extLst>
          </p:nvPr>
        </p:nvGraphicFramePr>
        <p:xfrm>
          <a:off x="323528" y="1016744"/>
          <a:ext cx="8496944" cy="4246880"/>
        </p:xfrm>
        <a:graphic>
          <a:graphicData uri="http://schemas.openxmlformats.org/drawingml/2006/table">
            <a:tbl>
              <a:tblPr firstRow="1" bandRow="1">
                <a:tableStyleId>{2D5ABB26-0587-4C30-8999-92F81FD0307C}</a:tableStyleId>
              </a:tblPr>
              <a:tblGrid>
                <a:gridCol w="333624">
                  <a:extLst>
                    <a:ext uri="{9D8B030D-6E8A-4147-A177-3AD203B41FA5}">
                      <a16:colId xmlns:a16="http://schemas.microsoft.com/office/drawing/2014/main" val="20000"/>
                    </a:ext>
                  </a:extLst>
                </a:gridCol>
                <a:gridCol w="5355008">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864096">
                  <a:extLst>
                    <a:ext uri="{9D8B030D-6E8A-4147-A177-3AD203B41FA5}">
                      <a16:colId xmlns:a16="http://schemas.microsoft.com/office/drawing/2014/main" val="20003"/>
                    </a:ext>
                  </a:extLst>
                </a:gridCol>
                <a:gridCol w="806618">
                  <a:extLst>
                    <a:ext uri="{9D8B030D-6E8A-4147-A177-3AD203B41FA5}">
                      <a16:colId xmlns:a16="http://schemas.microsoft.com/office/drawing/2014/main" val="20004"/>
                    </a:ext>
                  </a:extLst>
                </a:gridCol>
                <a:gridCol w="345510">
                  <a:extLst>
                    <a:ext uri="{9D8B030D-6E8A-4147-A177-3AD203B41FA5}">
                      <a16:colId xmlns:a16="http://schemas.microsoft.com/office/drawing/2014/main" val="20005"/>
                    </a:ext>
                  </a:extLst>
                </a:gridCol>
              </a:tblGrid>
              <a:tr h="370840">
                <a:tc>
                  <a:txBody>
                    <a:bodyPr/>
                    <a:lstStyle/>
                    <a:p>
                      <a:endParaRPr lang="fr-FR" dirty="0">
                        <a:latin typeface="+mj-lt"/>
                      </a:endParaRPr>
                    </a:p>
                  </a:txBody>
                  <a:tcPr>
                    <a:lnB w="12700" cap="flat" cmpd="sng" algn="ctr">
                      <a:noFill/>
                      <a:prstDash val="solid"/>
                      <a:round/>
                      <a:headEnd type="none" w="med" len="med"/>
                      <a:tailEnd type="none" w="med" len="med"/>
                    </a:lnB>
                  </a:tcPr>
                </a:tc>
                <a:tc gridSpan="4">
                  <a:txBody>
                    <a:bodyPr/>
                    <a:lstStyle/>
                    <a:p>
                      <a:pPr algn="ctr"/>
                      <a:r>
                        <a:rPr lang="fr-FR" dirty="0">
                          <a:latin typeface="+mj-lt"/>
                        </a:rPr>
                        <a:t>Tableau</a:t>
                      </a:r>
                      <a:r>
                        <a:rPr lang="fr-FR" baseline="0" dirty="0">
                          <a:latin typeface="+mj-lt"/>
                        </a:rPr>
                        <a:t> de calcul de coûts des stocks de matières premières</a:t>
                      </a:r>
                    </a:p>
                    <a:p>
                      <a:pPr algn="ctr"/>
                      <a:r>
                        <a:rPr lang="fr-FR" b="1" dirty="0">
                          <a:latin typeface="+mj-lt"/>
                        </a:rPr>
                        <a:t>(On réfléchit ici en termes de quantités</a:t>
                      </a:r>
                      <a:r>
                        <a:rPr lang="fr-FR" b="1" baseline="0" dirty="0">
                          <a:latin typeface="+mj-lt"/>
                        </a:rPr>
                        <a:t> achetées)</a:t>
                      </a:r>
                      <a:endParaRPr lang="fr-FR" b="1" dirty="0">
                        <a:latin typeface="+mj-lt"/>
                      </a:endParaRPr>
                    </a:p>
                  </a:txBody>
                  <a:tcPr>
                    <a:lnB w="12700" cap="flat" cmpd="sng" algn="ctr">
                      <a:solidFill>
                        <a:schemeClr val="tx1"/>
                      </a:solidFill>
                      <a:prstDash val="solid"/>
                      <a:round/>
                      <a:headEnd type="none" w="med" len="med"/>
                      <a:tailEnd type="none" w="med" len="med"/>
                    </a:lnB>
                    <a:solidFill>
                      <a:schemeClr val="bg2"/>
                    </a:solidFill>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endParaRPr lang="fr-FR" dirty="0">
                        <a:latin typeface="+mj-lt"/>
                      </a:endParaRPr>
                    </a:p>
                  </a:txBody>
                  <a:tcP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fr-FR" sz="1600" dirty="0">
                          <a:latin typeface="+mj-lt"/>
                        </a:rPr>
                        <a:t>Mat. première</a:t>
                      </a:r>
                      <a:r>
                        <a:rPr lang="fr-FR" sz="1600" baseline="0" dirty="0">
                          <a:latin typeface="+mj-lt"/>
                        </a:rPr>
                        <a:t> </a:t>
                      </a:r>
                      <a:r>
                        <a:rPr lang="fr-FR" sz="1600" dirty="0">
                          <a:latin typeface="+mj-lt"/>
                        </a:rPr>
                        <a:t>1 (ex. fioles)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err="1">
                          <a:latin typeface="+mj-lt"/>
                        </a:rPr>
                        <a:t>Qté</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Ct</a:t>
                      </a:r>
                      <a:r>
                        <a:rPr lang="fr-FR" baseline="0" dirty="0">
                          <a:latin typeface="+mj-lt"/>
                        </a:rPr>
                        <a:t> uni.</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Stock initial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 Coût</a:t>
                      </a:r>
                      <a:r>
                        <a:rPr lang="fr-FR" baseline="0" dirty="0">
                          <a:latin typeface="+mj-lt"/>
                        </a:rPr>
                        <a:t> d’achat</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112,5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 QP de coûts indirects (par ex. coûts du centre</a:t>
                      </a:r>
                      <a:r>
                        <a:rPr lang="fr-FR" baseline="0" dirty="0">
                          <a:latin typeface="+mj-lt"/>
                        </a:rPr>
                        <a:t> </a:t>
                      </a:r>
                      <a:r>
                        <a:rPr lang="fr-FR" baseline="0" dirty="0" err="1">
                          <a:latin typeface="+mj-lt"/>
                        </a:rPr>
                        <a:t>appro</a:t>
                      </a:r>
                      <a:r>
                        <a:rPr lang="fr-FR" baseline="0" dirty="0">
                          <a:latin typeface="+mj-lt"/>
                        </a:rPr>
                        <a:t>.</a:t>
                      </a:r>
                      <a:r>
                        <a:rPr lang="fr-FR" dirty="0">
                          <a:latin typeface="+mj-lt"/>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37,5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endParaRPr lang="fr-FR" b="1"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b="1" dirty="0">
                          <a:latin typeface="+mj-lt"/>
                        </a:rPr>
                        <a:t>= 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solidFill>
                            <a:srgbClr val="FF0000"/>
                          </a:solidFill>
                          <a:latin typeface="+mj-lt"/>
                        </a:rPr>
                        <a:t>1,42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250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285750" indent="-285750">
                        <a:buFontTx/>
                        <a:buChar char="-"/>
                      </a:pPr>
                      <a:r>
                        <a:rPr lang="fr-FR" dirty="0">
                          <a:latin typeface="+mj-lt"/>
                        </a:rPr>
                        <a:t>Consommation  (125 unités)</a:t>
                      </a:r>
                    </a:p>
                    <a:p>
                      <a:pPr marL="0" indent="0">
                        <a:buFontTx/>
                        <a:buNone/>
                      </a:pP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dirty="0">
                          <a:latin typeface="+mj-lt"/>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7"/>
                  </a:ext>
                </a:extLst>
              </a:tr>
              <a:tr h="370840">
                <a:tc>
                  <a:txBody>
                    <a:bodyPr/>
                    <a:lstStyle/>
                    <a:p>
                      <a:endParaRPr lang="fr-FR" b="1"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b="1" dirty="0">
                          <a:latin typeface="+mj-lt"/>
                        </a:rPr>
                        <a:t>= Stock final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8"/>
                  </a:ext>
                </a:extLst>
              </a:tr>
              <a:tr h="370840">
                <a:tc>
                  <a:txBody>
                    <a:bodyPr/>
                    <a:lstStyle/>
                    <a:p>
                      <a:endParaRPr lang="fr-FR" dirty="0">
                        <a:latin typeface="+mj-lt"/>
                      </a:endParaRP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479039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1548680" y="-140718"/>
            <a:ext cx="8229600" cy="1068728"/>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3500" b="1" dirty="0">
                <a:solidFill>
                  <a:schemeClr val="tx1"/>
                </a:solidFill>
              </a:rPr>
              <a:t>III. Valorisation des stocks</a:t>
            </a:r>
          </a:p>
          <a:p>
            <a:pPr algn="ctr"/>
            <a:r>
              <a:rPr lang="fr-FR" sz="2200" b="1" dirty="0">
                <a:solidFill>
                  <a:srgbClr val="0070C0"/>
                </a:solidFill>
              </a:rPr>
              <a:t>a) Stocks de matières premières</a:t>
            </a:r>
            <a:endParaRPr lang="fr-FR" sz="2200" dirty="0">
              <a:solidFill>
                <a:srgbClr val="0070C0"/>
              </a:solidFill>
            </a:endParaRPr>
          </a:p>
        </p:txBody>
      </p:sp>
      <p:sp>
        <p:nvSpPr>
          <p:cNvPr id="11" name="ZoneTexte 10"/>
          <p:cNvSpPr txBox="1"/>
          <p:nvPr/>
        </p:nvSpPr>
        <p:spPr>
          <a:xfrm>
            <a:off x="827584" y="4869160"/>
            <a:ext cx="7776864" cy="1200329"/>
          </a:xfrm>
          <a:prstGeom prst="rect">
            <a:avLst/>
          </a:prstGeom>
          <a:noFill/>
        </p:spPr>
        <p:txBody>
          <a:bodyPr wrap="square" rtlCol="0">
            <a:spAutoFit/>
          </a:bodyPr>
          <a:lstStyle/>
          <a:p>
            <a:r>
              <a:rPr lang="fr-FR" b="1" dirty="0">
                <a:latin typeface="+mj-lt"/>
              </a:rPr>
              <a:t>Valorisation (coût unitaire) des matières premières consommées (50) </a:t>
            </a:r>
            <a:r>
              <a:rPr lang="fr-FR" dirty="0">
                <a:latin typeface="+mj-lt"/>
              </a:rPr>
              <a:t>: </a:t>
            </a:r>
          </a:p>
          <a:p>
            <a:pPr marL="742950" lvl="1" indent="-285750">
              <a:buFont typeface="Wingdings" panose="05000000000000000000" pitchFamily="2" charset="2"/>
              <a:buChar char="Ø"/>
            </a:pPr>
            <a:r>
              <a:rPr lang="fr-FR" dirty="0">
                <a:latin typeface="+mj-lt"/>
                <a:sym typeface="Wingdings" panose="05000000000000000000" pitchFamily="2" charset="2"/>
              </a:rPr>
              <a:t>DEPS (LIFO): Dernier entré, premier sorti</a:t>
            </a:r>
          </a:p>
          <a:p>
            <a:pPr marL="742950" lvl="1" indent="-285750">
              <a:buFont typeface="Wingdings" panose="05000000000000000000" pitchFamily="2" charset="2"/>
              <a:buChar char="Ø"/>
            </a:pPr>
            <a:r>
              <a:rPr lang="fr-FR" dirty="0">
                <a:solidFill>
                  <a:schemeClr val="bg1">
                    <a:lumMod val="75000"/>
                  </a:schemeClr>
                </a:solidFill>
                <a:latin typeface="+mj-lt"/>
                <a:sym typeface="Wingdings" panose="05000000000000000000" pitchFamily="2" charset="2"/>
              </a:rPr>
              <a:t>PEPS (FIFO) : Premier entré, premier sorti</a:t>
            </a:r>
          </a:p>
          <a:p>
            <a:pPr marL="742950" lvl="1" indent="-285750">
              <a:buFont typeface="Wingdings" panose="05000000000000000000" pitchFamily="2" charset="2"/>
              <a:buChar char="Ø"/>
            </a:pPr>
            <a:r>
              <a:rPr lang="fr-FR" dirty="0">
                <a:solidFill>
                  <a:schemeClr val="bg1">
                    <a:lumMod val="75000"/>
                  </a:schemeClr>
                </a:solidFill>
                <a:latin typeface="+mj-lt"/>
              </a:rPr>
              <a:t>CUMP : Coût unitaire moyen pondéré</a:t>
            </a:r>
          </a:p>
        </p:txBody>
      </p:sp>
      <p:graphicFrame>
        <p:nvGraphicFramePr>
          <p:cNvPr id="9" name="Tableau 8"/>
          <p:cNvGraphicFramePr>
            <a:graphicFrameLocks noGrp="1"/>
          </p:cNvGraphicFramePr>
          <p:nvPr>
            <p:extLst>
              <p:ext uri="{D42A27DB-BD31-4B8C-83A1-F6EECF244321}">
                <p14:modId xmlns:p14="http://schemas.microsoft.com/office/powerpoint/2010/main" val="2740901809"/>
              </p:ext>
            </p:extLst>
          </p:nvPr>
        </p:nvGraphicFramePr>
        <p:xfrm>
          <a:off x="323528" y="1016744"/>
          <a:ext cx="8496944" cy="4246880"/>
        </p:xfrm>
        <a:graphic>
          <a:graphicData uri="http://schemas.openxmlformats.org/drawingml/2006/table">
            <a:tbl>
              <a:tblPr firstRow="1" bandRow="1">
                <a:tableStyleId>{2D5ABB26-0587-4C30-8999-92F81FD0307C}</a:tableStyleId>
              </a:tblPr>
              <a:tblGrid>
                <a:gridCol w="333624">
                  <a:extLst>
                    <a:ext uri="{9D8B030D-6E8A-4147-A177-3AD203B41FA5}">
                      <a16:colId xmlns:a16="http://schemas.microsoft.com/office/drawing/2014/main" val="20000"/>
                    </a:ext>
                  </a:extLst>
                </a:gridCol>
                <a:gridCol w="5355008">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864096">
                  <a:extLst>
                    <a:ext uri="{9D8B030D-6E8A-4147-A177-3AD203B41FA5}">
                      <a16:colId xmlns:a16="http://schemas.microsoft.com/office/drawing/2014/main" val="20003"/>
                    </a:ext>
                  </a:extLst>
                </a:gridCol>
                <a:gridCol w="806618">
                  <a:extLst>
                    <a:ext uri="{9D8B030D-6E8A-4147-A177-3AD203B41FA5}">
                      <a16:colId xmlns:a16="http://schemas.microsoft.com/office/drawing/2014/main" val="20004"/>
                    </a:ext>
                  </a:extLst>
                </a:gridCol>
                <a:gridCol w="345510">
                  <a:extLst>
                    <a:ext uri="{9D8B030D-6E8A-4147-A177-3AD203B41FA5}">
                      <a16:colId xmlns:a16="http://schemas.microsoft.com/office/drawing/2014/main" val="20005"/>
                    </a:ext>
                  </a:extLst>
                </a:gridCol>
              </a:tblGrid>
              <a:tr h="370840">
                <a:tc>
                  <a:txBody>
                    <a:bodyPr/>
                    <a:lstStyle/>
                    <a:p>
                      <a:endParaRPr lang="fr-FR" dirty="0">
                        <a:latin typeface="+mj-lt"/>
                      </a:endParaRPr>
                    </a:p>
                  </a:txBody>
                  <a:tcPr>
                    <a:lnB w="12700" cap="flat" cmpd="sng" algn="ctr">
                      <a:noFill/>
                      <a:prstDash val="solid"/>
                      <a:round/>
                      <a:headEnd type="none" w="med" len="med"/>
                      <a:tailEnd type="none" w="med" len="med"/>
                    </a:lnB>
                  </a:tcPr>
                </a:tc>
                <a:tc gridSpan="4">
                  <a:txBody>
                    <a:bodyPr/>
                    <a:lstStyle/>
                    <a:p>
                      <a:pPr algn="ctr"/>
                      <a:r>
                        <a:rPr lang="fr-FR" dirty="0">
                          <a:latin typeface="+mj-lt"/>
                        </a:rPr>
                        <a:t>Tableau</a:t>
                      </a:r>
                      <a:r>
                        <a:rPr lang="fr-FR" baseline="0" dirty="0">
                          <a:latin typeface="+mj-lt"/>
                        </a:rPr>
                        <a:t> de calcul de coûts des stocks de matières premières</a:t>
                      </a:r>
                    </a:p>
                    <a:p>
                      <a:pPr algn="ctr"/>
                      <a:r>
                        <a:rPr lang="fr-FR" b="1" dirty="0">
                          <a:latin typeface="+mj-lt"/>
                        </a:rPr>
                        <a:t>(On réfléchit ici en termes de quantités</a:t>
                      </a:r>
                      <a:r>
                        <a:rPr lang="fr-FR" b="1" baseline="0" dirty="0">
                          <a:latin typeface="+mj-lt"/>
                        </a:rPr>
                        <a:t> achetées)</a:t>
                      </a:r>
                      <a:endParaRPr lang="fr-FR" b="1" dirty="0">
                        <a:latin typeface="+mj-lt"/>
                      </a:endParaRPr>
                    </a:p>
                  </a:txBody>
                  <a:tcPr>
                    <a:lnB w="12700" cap="flat" cmpd="sng" algn="ctr">
                      <a:solidFill>
                        <a:schemeClr val="tx1"/>
                      </a:solidFill>
                      <a:prstDash val="solid"/>
                      <a:round/>
                      <a:headEnd type="none" w="med" len="med"/>
                      <a:tailEnd type="none" w="med" len="med"/>
                    </a:lnB>
                    <a:solidFill>
                      <a:schemeClr val="bg2"/>
                    </a:solidFill>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endParaRPr lang="fr-FR" dirty="0">
                        <a:latin typeface="+mj-lt"/>
                      </a:endParaRPr>
                    </a:p>
                  </a:txBody>
                  <a:tcP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fr-FR" sz="1600" dirty="0">
                          <a:latin typeface="+mj-lt"/>
                        </a:rPr>
                        <a:t>Mat. première</a:t>
                      </a:r>
                      <a:r>
                        <a:rPr lang="fr-FR" sz="1600" baseline="0" dirty="0">
                          <a:latin typeface="+mj-lt"/>
                        </a:rPr>
                        <a:t> </a:t>
                      </a:r>
                      <a:r>
                        <a:rPr lang="fr-FR" sz="1600" dirty="0">
                          <a:latin typeface="+mj-lt"/>
                        </a:rPr>
                        <a:t>1 (ex. fioles)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err="1">
                          <a:latin typeface="+mj-lt"/>
                        </a:rPr>
                        <a:t>Qté</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Ct</a:t>
                      </a:r>
                      <a:r>
                        <a:rPr lang="fr-FR" baseline="0" dirty="0">
                          <a:latin typeface="+mj-lt"/>
                        </a:rPr>
                        <a:t> uni.</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Stock initial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 Coût</a:t>
                      </a:r>
                      <a:r>
                        <a:rPr lang="fr-FR" baseline="0" dirty="0">
                          <a:latin typeface="+mj-lt"/>
                        </a:rPr>
                        <a:t> d’achat</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112,5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 QP de coûts indirects (par ex. coûts du centre</a:t>
                      </a:r>
                      <a:r>
                        <a:rPr lang="fr-FR" baseline="0" dirty="0">
                          <a:latin typeface="+mj-lt"/>
                        </a:rPr>
                        <a:t> </a:t>
                      </a:r>
                      <a:r>
                        <a:rPr lang="fr-FR" baseline="0" dirty="0" err="1">
                          <a:latin typeface="+mj-lt"/>
                        </a:rPr>
                        <a:t>appro</a:t>
                      </a:r>
                      <a:r>
                        <a:rPr lang="fr-FR" baseline="0" dirty="0">
                          <a:latin typeface="+mj-lt"/>
                        </a:rPr>
                        <a:t>.</a:t>
                      </a:r>
                      <a:r>
                        <a:rPr lang="fr-FR" dirty="0">
                          <a:latin typeface="+mj-lt"/>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37,5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endParaRPr lang="fr-FR" b="1"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b="1" dirty="0">
                          <a:latin typeface="+mj-lt"/>
                        </a:rPr>
                        <a:t>= 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175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solidFill>
                            <a:srgbClr val="FF0000"/>
                          </a:solidFill>
                          <a:latin typeface="+mj-lt"/>
                        </a:rPr>
                        <a:t>1,42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250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285750" indent="-285750">
                        <a:buFontTx/>
                        <a:buChar char="-"/>
                      </a:pPr>
                      <a:r>
                        <a:rPr kumimoji="0" lang="fr-FR" kern="1200" dirty="0">
                          <a:solidFill>
                            <a:schemeClr val="tx1"/>
                          </a:solidFill>
                          <a:latin typeface="+mj-lt"/>
                          <a:ea typeface="+mn-ea"/>
                          <a:cs typeface="+mn-cs"/>
                        </a:rPr>
                        <a:t>Consommation  (125 unités)</a:t>
                      </a:r>
                    </a:p>
                    <a:p>
                      <a:pPr marL="285750" indent="-285750">
                        <a:buFontTx/>
                        <a:buChar char="-"/>
                      </a:pPr>
                      <a:endParaRPr kumimoji="0" lang="fr-FR" kern="1200" dirty="0">
                        <a:solidFill>
                          <a:schemeClr val="tx1"/>
                        </a:solidFill>
                        <a:latin typeface="+mj-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dirty="0">
                          <a:latin typeface="+mj-lt"/>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7"/>
                  </a:ext>
                </a:extLst>
              </a:tr>
              <a:tr h="370840">
                <a:tc>
                  <a:txBody>
                    <a:bodyPr/>
                    <a:lstStyle/>
                    <a:p>
                      <a:endParaRPr lang="fr-FR" b="1"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b="1" dirty="0">
                          <a:latin typeface="+mj-lt"/>
                        </a:rPr>
                        <a:t>= Stock final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8"/>
                  </a:ext>
                </a:extLst>
              </a:tr>
              <a:tr h="370840">
                <a:tc>
                  <a:txBody>
                    <a:bodyPr/>
                    <a:lstStyle/>
                    <a:p>
                      <a:endParaRPr lang="fr-FR" dirty="0">
                        <a:latin typeface="+mj-lt"/>
                      </a:endParaRP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281564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04E7B02-A583-4662-A55D-493D296DD9F6}" type="slidenum">
              <a:rPr lang="fr-FR" smtClean="0"/>
              <a:pPr/>
              <a:t>29</a:t>
            </a:fld>
            <a:endParaRPr lang="fr-FR"/>
          </a:p>
        </p:txBody>
      </p:sp>
      <p:sp>
        <p:nvSpPr>
          <p:cNvPr id="4" name="Espace réservé du numéro de diapositive 2"/>
          <p:cNvSpPr txBox="1">
            <a:spLocks/>
          </p:cNvSpPr>
          <p:nvPr/>
        </p:nvSpPr>
        <p:spPr>
          <a:xfrm>
            <a:off x="7924800" y="6356350"/>
            <a:ext cx="762000" cy="365125"/>
          </a:xfrm>
          <a:prstGeom prst="rect">
            <a:avLst/>
          </a:prstGeom>
        </p:spPr>
        <p:txBody>
          <a:bodyPr vert="horz" lIns="0" tIns="0" rIns="0" bIns="0" anchor="b"/>
          <a:lstStyle>
            <a:defPPr>
              <a:defRPr lang="fr-FR"/>
            </a:defPPr>
            <a:lvl1pPr marL="0" algn="r"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04E7B02-A583-4662-A55D-493D296DD9F6}" type="slidenum">
              <a:rPr lang="fr-FR" smtClean="0"/>
              <a:pPr/>
              <a:t>29</a:t>
            </a:fld>
            <a:endParaRPr lang="fr-FR"/>
          </a:p>
        </p:txBody>
      </p:sp>
      <p:cxnSp>
        <p:nvCxnSpPr>
          <p:cNvPr id="5" name="Connecteur droit avec flèche 4"/>
          <p:cNvCxnSpPr/>
          <p:nvPr/>
        </p:nvCxnSpPr>
        <p:spPr>
          <a:xfrm>
            <a:off x="1457180" y="1487738"/>
            <a:ext cx="0" cy="122118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6" name="Espace réservé du numéro de diapositive 2"/>
          <p:cNvSpPr txBox="1">
            <a:spLocks/>
          </p:cNvSpPr>
          <p:nvPr/>
        </p:nvSpPr>
        <p:spPr>
          <a:xfrm>
            <a:off x="7924800" y="6356350"/>
            <a:ext cx="762000" cy="365125"/>
          </a:xfrm>
          <a:prstGeom prst="rect">
            <a:avLst/>
          </a:prstGeom>
        </p:spPr>
        <p:txBody>
          <a:bodyPr vert="horz" lIns="0" tIns="0" rIns="0" bIns="0" anchor="b"/>
          <a:lstStyle>
            <a:defPPr>
              <a:defRPr lang="fr-FR"/>
            </a:defPPr>
            <a:lvl1pPr marL="0" algn="r"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04E7B02-A583-4662-A55D-493D296DD9F6}" type="slidenum">
              <a:rPr lang="fr-FR" smtClean="0"/>
              <a:pPr/>
              <a:t>29</a:t>
            </a:fld>
            <a:endParaRPr lang="fr-FR"/>
          </a:p>
        </p:txBody>
      </p:sp>
      <p:sp>
        <p:nvSpPr>
          <p:cNvPr id="7" name="Titre 1"/>
          <p:cNvSpPr txBox="1">
            <a:spLocks/>
          </p:cNvSpPr>
          <p:nvPr/>
        </p:nvSpPr>
        <p:spPr>
          <a:xfrm>
            <a:off x="457200" y="-27384"/>
            <a:ext cx="8229600" cy="72008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3500" b="1" dirty="0">
                <a:solidFill>
                  <a:schemeClr val="tx1"/>
                </a:solidFill>
              </a:rPr>
              <a:t>III. Valorisation des stocks</a:t>
            </a:r>
          </a:p>
        </p:txBody>
      </p:sp>
      <p:sp>
        <p:nvSpPr>
          <p:cNvPr id="8" name="Arrondir un rectangle à un seul coin 7"/>
          <p:cNvSpPr/>
          <p:nvPr/>
        </p:nvSpPr>
        <p:spPr>
          <a:xfrm>
            <a:off x="223281" y="980728"/>
            <a:ext cx="2319606"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Charges d’achat</a:t>
            </a:r>
          </a:p>
        </p:txBody>
      </p:sp>
      <p:sp>
        <p:nvSpPr>
          <p:cNvPr id="9" name="Arrondir un rectangle à un seul coin 8"/>
          <p:cNvSpPr/>
          <p:nvPr/>
        </p:nvSpPr>
        <p:spPr>
          <a:xfrm>
            <a:off x="2542887" y="980728"/>
            <a:ext cx="2317146"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Charges de </a:t>
            </a:r>
            <a:r>
              <a:rPr lang="fr-FR" dirty="0" err="1">
                <a:latin typeface="+mj-lt"/>
              </a:rPr>
              <a:t>prod</a:t>
            </a:r>
            <a:r>
              <a:rPr lang="fr-FR" dirty="0">
                <a:latin typeface="+mj-lt"/>
              </a:rPr>
              <a:t>.</a:t>
            </a:r>
          </a:p>
        </p:txBody>
      </p:sp>
      <p:sp>
        <p:nvSpPr>
          <p:cNvPr id="10" name="Arrondir un rectangle à un seul coin 9"/>
          <p:cNvSpPr/>
          <p:nvPr/>
        </p:nvSpPr>
        <p:spPr>
          <a:xfrm>
            <a:off x="4860033" y="983682"/>
            <a:ext cx="2319606"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Charges de </a:t>
            </a:r>
            <a:r>
              <a:rPr lang="fr-FR" dirty="0" err="1">
                <a:latin typeface="+mj-lt"/>
              </a:rPr>
              <a:t>distrib</a:t>
            </a:r>
            <a:r>
              <a:rPr lang="fr-FR" dirty="0">
                <a:latin typeface="+mj-lt"/>
              </a:rPr>
              <a:t>.</a:t>
            </a:r>
          </a:p>
        </p:txBody>
      </p:sp>
      <p:sp>
        <p:nvSpPr>
          <p:cNvPr id="11" name="Arrondir un rectangle à un seul coin 10"/>
          <p:cNvSpPr/>
          <p:nvPr/>
        </p:nvSpPr>
        <p:spPr>
          <a:xfrm>
            <a:off x="7179639" y="980728"/>
            <a:ext cx="1856857"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Frais généraux</a:t>
            </a:r>
          </a:p>
        </p:txBody>
      </p:sp>
      <p:sp>
        <p:nvSpPr>
          <p:cNvPr id="12" name="Trapèze 11"/>
          <p:cNvSpPr/>
          <p:nvPr/>
        </p:nvSpPr>
        <p:spPr>
          <a:xfrm>
            <a:off x="891917" y="1628800"/>
            <a:ext cx="1159803" cy="432048"/>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Centre 1</a:t>
            </a:r>
          </a:p>
        </p:txBody>
      </p:sp>
      <p:cxnSp>
        <p:nvCxnSpPr>
          <p:cNvPr id="13" name="Connecteur droit avec flèche 12"/>
          <p:cNvCxnSpPr/>
          <p:nvPr/>
        </p:nvCxnSpPr>
        <p:spPr>
          <a:xfrm>
            <a:off x="691333" y="1495843"/>
            <a:ext cx="0" cy="122118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4" name="ZoneTexte 13"/>
          <p:cNvSpPr txBox="1"/>
          <p:nvPr/>
        </p:nvSpPr>
        <p:spPr>
          <a:xfrm>
            <a:off x="1003766" y="2068767"/>
            <a:ext cx="936104" cy="523220"/>
          </a:xfrm>
          <a:prstGeom prst="rect">
            <a:avLst/>
          </a:prstGeom>
          <a:noFill/>
        </p:spPr>
        <p:txBody>
          <a:bodyPr wrap="square" rtlCol="0">
            <a:spAutoFit/>
          </a:bodyPr>
          <a:lstStyle/>
          <a:p>
            <a:r>
              <a:rPr lang="fr-FR" sz="1400" dirty="0">
                <a:latin typeface="+mj-lt"/>
              </a:rPr>
              <a:t>Charges indirectes</a:t>
            </a:r>
          </a:p>
        </p:txBody>
      </p:sp>
      <p:sp>
        <p:nvSpPr>
          <p:cNvPr id="15" name="ZoneTexte 14"/>
          <p:cNvSpPr txBox="1"/>
          <p:nvPr/>
        </p:nvSpPr>
        <p:spPr>
          <a:xfrm>
            <a:off x="223281" y="1844824"/>
            <a:ext cx="936104" cy="523220"/>
          </a:xfrm>
          <a:prstGeom prst="rect">
            <a:avLst/>
          </a:prstGeom>
          <a:noFill/>
        </p:spPr>
        <p:txBody>
          <a:bodyPr wrap="square" rtlCol="0">
            <a:spAutoFit/>
          </a:bodyPr>
          <a:lstStyle/>
          <a:p>
            <a:r>
              <a:rPr lang="fr-FR" sz="1400" dirty="0">
                <a:latin typeface="+mj-lt"/>
              </a:rPr>
              <a:t>Charges directes</a:t>
            </a:r>
          </a:p>
        </p:txBody>
      </p:sp>
      <p:sp>
        <p:nvSpPr>
          <p:cNvPr id="16" name="Arrondir un rectangle à un seul coin 15"/>
          <p:cNvSpPr/>
          <p:nvPr/>
        </p:nvSpPr>
        <p:spPr>
          <a:xfrm>
            <a:off x="323528" y="2780928"/>
            <a:ext cx="1596042"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dirty="0">
                <a:latin typeface="+mj-lt"/>
              </a:rPr>
              <a:t>Ct achat des MP</a:t>
            </a:r>
          </a:p>
        </p:txBody>
      </p:sp>
      <p:sp>
        <p:nvSpPr>
          <p:cNvPr id="17" name="Triangle isocèle 16"/>
          <p:cNvSpPr/>
          <p:nvPr/>
        </p:nvSpPr>
        <p:spPr>
          <a:xfrm>
            <a:off x="1919570" y="2621549"/>
            <a:ext cx="1068254" cy="6480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t>∆</a:t>
            </a:r>
            <a:br>
              <a:rPr lang="fr-FR" sz="1100" dirty="0"/>
            </a:br>
            <a:r>
              <a:rPr lang="fr-FR" sz="1200" dirty="0"/>
              <a:t>stock</a:t>
            </a:r>
          </a:p>
        </p:txBody>
      </p:sp>
      <p:sp>
        <p:nvSpPr>
          <p:cNvPr id="18" name="ZoneTexte 17"/>
          <p:cNvSpPr txBox="1"/>
          <p:nvPr/>
        </p:nvSpPr>
        <p:spPr>
          <a:xfrm>
            <a:off x="323528" y="3419708"/>
            <a:ext cx="2664296" cy="369332"/>
          </a:xfrm>
          <a:prstGeom prst="rect">
            <a:avLst/>
          </a:prstGeom>
          <a:noFill/>
        </p:spPr>
        <p:txBody>
          <a:bodyPr wrap="square" rtlCol="0">
            <a:spAutoFit/>
          </a:bodyPr>
          <a:lstStyle/>
          <a:p>
            <a:pPr algn="ctr"/>
            <a:r>
              <a:rPr lang="fr-FR" dirty="0">
                <a:latin typeface="+mj-lt"/>
              </a:rPr>
              <a:t>Ct du stock de MP</a:t>
            </a:r>
          </a:p>
        </p:txBody>
      </p:sp>
      <p:sp>
        <p:nvSpPr>
          <p:cNvPr id="19" name="Accolade fermante 18"/>
          <p:cNvSpPr/>
          <p:nvPr/>
        </p:nvSpPr>
        <p:spPr>
          <a:xfrm rot="5400000">
            <a:off x="1475656" y="2481847"/>
            <a:ext cx="360040" cy="2664296"/>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cxnSp>
        <p:nvCxnSpPr>
          <p:cNvPr id="20" name="Connecteur droit avec flèche 19"/>
          <p:cNvCxnSpPr/>
          <p:nvPr/>
        </p:nvCxnSpPr>
        <p:spPr>
          <a:xfrm>
            <a:off x="3155988" y="1516022"/>
            <a:ext cx="0" cy="247799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1" name="ZoneTexte 20"/>
          <p:cNvSpPr txBox="1"/>
          <p:nvPr/>
        </p:nvSpPr>
        <p:spPr>
          <a:xfrm>
            <a:off x="2687936" y="1844824"/>
            <a:ext cx="936104" cy="523220"/>
          </a:xfrm>
          <a:prstGeom prst="rect">
            <a:avLst/>
          </a:prstGeom>
          <a:noFill/>
        </p:spPr>
        <p:txBody>
          <a:bodyPr wrap="square" rtlCol="0">
            <a:spAutoFit/>
          </a:bodyPr>
          <a:lstStyle/>
          <a:p>
            <a:r>
              <a:rPr lang="fr-FR" sz="1400" dirty="0">
                <a:latin typeface="+mj-lt"/>
              </a:rPr>
              <a:t>Charges directes</a:t>
            </a:r>
          </a:p>
        </p:txBody>
      </p:sp>
      <p:cxnSp>
        <p:nvCxnSpPr>
          <p:cNvPr id="22" name="Connecteur droit avec flèche 21"/>
          <p:cNvCxnSpPr/>
          <p:nvPr/>
        </p:nvCxnSpPr>
        <p:spPr>
          <a:xfrm>
            <a:off x="3977460" y="1487738"/>
            <a:ext cx="0" cy="25062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Trapèze 22"/>
          <p:cNvSpPr/>
          <p:nvPr/>
        </p:nvSpPr>
        <p:spPr>
          <a:xfrm>
            <a:off x="3412197" y="1628800"/>
            <a:ext cx="1159803" cy="432048"/>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Centre 2</a:t>
            </a:r>
          </a:p>
        </p:txBody>
      </p:sp>
      <p:sp>
        <p:nvSpPr>
          <p:cNvPr id="24" name="ZoneTexte 23"/>
          <p:cNvSpPr txBox="1"/>
          <p:nvPr/>
        </p:nvSpPr>
        <p:spPr>
          <a:xfrm>
            <a:off x="3524046" y="2068767"/>
            <a:ext cx="936104" cy="523220"/>
          </a:xfrm>
          <a:prstGeom prst="rect">
            <a:avLst/>
          </a:prstGeom>
          <a:noFill/>
        </p:spPr>
        <p:txBody>
          <a:bodyPr wrap="square" rtlCol="0">
            <a:spAutoFit/>
          </a:bodyPr>
          <a:lstStyle/>
          <a:p>
            <a:r>
              <a:rPr lang="fr-FR" sz="1400" dirty="0">
                <a:latin typeface="+mj-lt"/>
              </a:rPr>
              <a:t>Charges indirectes</a:t>
            </a:r>
          </a:p>
        </p:txBody>
      </p:sp>
      <p:sp>
        <p:nvSpPr>
          <p:cNvPr id="25" name="Arrondir un rectangle à un seul coin 24"/>
          <p:cNvSpPr/>
          <p:nvPr/>
        </p:nvSpPr>
        <p:spPr>
          <a:xfrm>
            <a:off x="223280" y="4027296"/>
            <a:ext cx="3988679"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dirty="0">
                <a:latin typeface="+mj-lt"/>
              </a:rPr>
              <a:t>Coût de production des produits</a:t>
            </a:r>
          </a:p>
        </p:txBody>
      </p:sp>
    </p:spTree>
    <p:extLst>
      <p:ext uri="{BB962C8B-B14F-4D97-AF65-F5344CB8AC3E}">
        <p14:creationId xmlns:p14="http://schemas.microsoft.com/office/powerpoint/2010/main" val="1411511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animBg="1"/>
      <p:bldP spid="24" grpId="0"/>
      <p:bldP spid="2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60072"/>
            <a:ext cx="8229600" cy="564672"/>
          </a:xfrm>
        </p:spPr>
        <p:txBody>
          <a:bodyPr>
            <a:noAutofit/>
          </a:bodyPr>
          <a:lstStyle/>
          <a:p>
            <a:pPr marL="0" indent="0" algn="ctr"/>
            <a:r>
              <a:rPr lang="fr-FR" sz="3000" b="1" dirty="0">
                <a:solidFill>
                  <a:schemeClr val="tx1"/>
                </a:solidFill>
              </a:rPr>
              <a:t>I. Principe de la méthode (et définitions)</a:t>
            </a:r>
            <a:br>
              <a:rPr lang="fr-FR" sz="3000" b="1" dirty="0">
                <a:solidFill>
                  <a:schemeClr val="tx1"/>
                </a:solidFill>
              </a:rPr>
            </a:br>
            <a:r>
              <a:rPr lang="fr-FR" sz="1800" b="1" dirty="0">
                <a:solidFill>
                  <a:srgbClr val="00B0F0"/>
                </a:solidFill>
              </a:rPr>
              <a:t>a) Distinction coûts directs / indirects / objets de coûts</a:t>
            </a:r>
            <a:endParaRPr lang="fr-FR" sz="1800" dirty="0">
              <a:solidFill>
                <a:schemeClr val="tx1"/>
              </a:solidFill>
            </a:endParaRPr>
          </a:p>
        </p:txBody>
      </p:sp>
      <p:sp>
        <p:nvSpPr>
          <p:cNvPr id="3" name="Espace réservé du contenu 2"/>
          <p:cNvSpPr>
            <a:spLocks noGrp="1"/>
          </p:cNvSpPr>
          <p:nvPr>
            <p:ph idx="1"/>
          </p:nvPr>
        </p:nvSpPr>
        <p:spPr>
          <a:xfrm>
            <a:off x="457200" y="1431424"/>
            <a:ext cx="8229600" cy="4085808"/>
          </a:xfrm>
        </p:spPr>
        <p:txBody>
          <a:bodyPr>
            <a:normAutofit/>
          </a:bodyPr>
          <a:lstStyle/>
          <a:p>
            <a:pPr marL="0" indent="0" algn="ctr">
              <a:buNone/>
            </a:pPr>
            <a:r>
              <a:rPr lang="fr-FR" b="1" dirty="0">
                <a:solidFill>
                  <a:srgbClr val="002060"/>
                </a:solidFill>
                <a:latin typeface="+mj-lt"/>
              </a:rPr>
              <a:t>Définition </a:t>
            </a:r>
          </a:p>
          <a:p>
            <a:pPr marL="0" indent="0" algn="just">
              <a:buNone/>
            </a:pPr>
            <a:r>
              <a:rPr lang="fr-FR" sz="2500" b="1" dirty="0">
                <a:latin typeface="+mj-lt"/>
              </a:rPr>
              <a:t>Charges directes </a:t>
            </a:r>
            <a:r>
              <a:rPr lang="fr-FR" sz="2500" dirty="0">
                <a:latin typeface="+mj-lt"/>
              </a:rPr>
              <a:t>: coûts directement attribuables à l’objet de coût sans calcul intermédiaire.</a:t>
            </a:r>
          </a:p>
          <a:p>
            <a:pPr marL="0" indent="0" algn="just">
              <a:buNone/>
            </a:pPr>
            <a:r>
              <a:rPr lang="fr-FR" sz="2500" b="1" dirty="0">
                <a:latin typeface="+mj-lt"/>
              </a:rPr>
              <a:t>Charges indirectes </a:t>
            </a:r>
            <a:r>
              <a:rPr lang="fr-FR" sz="2500" dirty="0">
                <a:latin typeface="+mj-lt"/>
              </a:rPr>
              <a:t>: Elles concernent simultanément plusieurs objets de coût. Leur ventilation nécessite donc un calcul intermédiaire (i.e. clé de répartition).</a:t>
            </a:r>
          </a:p>
          <a:p>
            <a:pPr marL="0" indent="0" algn="just">
              <a:buNone/>
            </a:pPr>
            <a:endParaRPr lang="fr-FR" sz="2500" dirty="0">
              <a:latin typeface="+mj-lt"/>
            </a:endParaRPr>
          </a:p>
          <a:p>
            <a:pPr marL="0" indent="0" algn="ctr">
              <a:buNone/>
            </a:pPr>
            <a:r>
              <a:rPr lang="fr-FR" sz="2500" dirty="0">
                <a:latin typeface="+mj-lt"/>
                <a:sym typeface="Wingdings" panose="05000000000000000000" pitchFamily="2" charset="2"/>
              </a:rPr>
              <a:t>Cela suppose de déterminer des </a:t>
            </a:r>
            <a:r>
              <a:rPr lang="fr-FR" sz="2500" b="1" dirty="0">
                <a:solidFill>
                  <a:srgbClr val="C00000"/>
                </a:solidFill>
                <a:latin typeface="+mj-lt"/>
                <a:sym typeface="Wingdings" panose="05000000000000000000" pitchFamily="2" charset="2"/>
              </a:rPr>
              <a:t>objets de coût / marge</a:t>
            </a:r>
          </a:p>
          <a:p>
            <a:pPr marL="0" indent="0" algn="ctr">
              <a:buNone/>
            </a:pPr>
            <a:r>
              <a:rPr lang="fr-FR" sz="2500" dirty="0">
                <a:latin typeface="+mj-lt"/>
                <a:sym typeface="Wingdings" panose="05000000000000000000" pitchFamily="2" charset="2"/>
              </a:rPr>
              <a:t>(objets pour lesquels on souhaite connaitre le résultat)!!!</a:t>
            </a:r>
            <a:endParaRPr lang="fr-FR" sz="2500" dirty="0">
              <a:latin typeface="+mj-l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457200" y="188640"/>
            <a:ext cx="8229600" cy="1068728"/>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4000" b="1" dirty="0">
                <a:solidFill>
                  <a:schemeClr val="tx1"/>
                </a:solidFill>
              </a:rPr>
              <a:t>III. Valorisation des stocks</a:t>
            </a:r>
          </a:p>
          <a:p>
            <a:pPr algn="ctr"/>
            <a:r>
              <a:rPr lang="fr-FR" sz="2200" b="1" dirty="0">
                <a:solidFill>
                  <a:srgbClr val="0070C0"/>
                </a:solidFill>
              </a:rPr>
              <a:t>b) Stocks de produits finis</a:t>
            </a:r>
            <a:endParaRPr lang="fr-FR" sz="2200" dirty="0">
              <a:solidFill>
                <a:srgbClr val="0070C0"/>
              </a:solidFill>
            </a:endParaRPr>
          </a:p>
        </p:txBody>
      </p:sp>
      <p:sp>
        <p:nvSpPr>
          <p:cNvPr id="8" name="ZoneTexte 7"/>
          <p:cNvSpPr txBox="1"/>
          <p:nvPr/>
        </p:nvSpPr>
        <p:spPr>
          <a:xfrm>
            <a:off x="683568" y="1542357"/>
            <a:ext cx="7776864" cy="646331"/>
          </a:xfrm>
          <a:prstGeom prst="rect">
            <a:avLst/>
          </a:prstGeom>
          <a:noFill/>
        </p:spPr>
        <p:txBody>
          <a:bodyPr wrap="square" rtlCol="0">
            <a:spAutoFit/>
          </a:bodyPr>
          <a:lstStyle/>
          <a:p>
            <a:pPr algn="just"/>
            <a:r>
              <a:rPr lang="fr-FR" dirty="0">
                <a:latin typeface="+mj-lt"/>
              </a:rPr>
              <a:t>Avant de produire le tableau de variation de stocks de produits finis, il est nécessaire de réaliser un tableau de calcul de coût de production.</a:t>
            </a:r>
          </a:p>
        </p:txBody>
      </p:sp>
      <p:graphicFrame>
        <p:nvGraphicFramePr>
          <p:cNvPr id="9" name="Tableau 8"/>
          <p:cNvGraphicFramePr>
            <a:graphicFrameLocks noGrp="1"/>
          </p:cNvGraphicFramePr>
          <p:nvPr>
            <p:extLst>
              <p:ext uri="{D42A27DB-BD31-4B8C-83A1-F6EECF244321}">
                <p14:modId xmlns:p14="http://schemas.microsoft.com/office/powerpoint/2010/main" val="2377605537"/>
              </p:ext>
            </p:extLst>
          </p:nvPr>
        </p:nvGraphicFramePr>
        <p:xfrm>
          <a:off x="323528" y="2312888"/>
          <a:ext cx="8496944" cy="4043680"/>
        </p:xfrm>
        <a:graphic>
          <a:graphicData uri="http://schemas.openxmlformats.org/drawingml/2006/table">
            <a:tbl>
              <a:tblPr firstRow="1" bandRow="1">
                <a:tableStyleId>{2D5ABB26-0587-4C30-8999-92F81FD0307C}</a:tableStyleId>
              </a:tblPr>
              <a:tblGrid>
                <a:gridCol w="333624">
                  <a:extLst>
                    <a:ext uri="{9D8B030D-6E8A-4147-A177-3AD203B41FA5}">
                      <a16:colId xmlns:a16="http://schemas.microsoft.com/office/drawing/2014/main" val="20000"/>
                    </a:ext>
                  </a:extLst>
                </a:gridCol>
                <a:gridCol w="492296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80120">
                  <a:extLst>
                    <a:ext uri="{9D8B030D-6E8A-4147-A177-3AD203B41FA5}">
                      <a16:colId xmlns:a16="http://schemas.microsoft.com/office/drawing/2014/main" val="20003"/>
                    </a:ext>
                  </a:extLst>
                </a:gridCol>
                <a:gridCol w="806618">
                  <a:extLst>
                    <a:ext uri="{9D8B030D-6E8A-4147-A177-3AD203B41FA5}">
                      <a16:colId xmlns:a16="http://schemas.microsoft.com/office/drawing/2014/main" val="20004"/>
                    </a:ext>
                  </a:extLst>
                </a:gridCol>
                <a:gridCol w="345510">
                  <a:extLst>
                    <a:ext uri="{9D8B030D-6E8A-4147-A177-3AD203B41FA5}">
                      <a16:colId xmlns:a16="http://schemas.microsoft.com/office/drawing/2014/main" val="20005"/>
                    </a:ext>
                  </a:extLst>
                </a:gridCol>
              </a:tblGrid>
              <a:tr h="370840">
                <a:tc>
                  <a:txBody>
                    <a:bodyPr/>
                    <a:lstStyle/>
                    <a:p>
                      <a:endParaRPr lang="fr-FR" dirty="0">
                        <a:latin typeface="+mj-lt"/>
                      </a:endParaRPr>
                    </a:p>
                  </a:txBody>
                  <a:tcPr>
                    <a:lnB w="12700" cap="flat" cmpd="sng" algn="ctr">
                      <a:noFill/>
                      <a:prstDash val="solid"/>
                      <a:round/>
                      <a:headEnd type="none" w="med" len="med"/>
                      <a:tailEnd type="none" w="med" len="med"/>
                    </a:lnB>
                  </a:tcPr>
                </a:tc>
                <a:tc gridSpan="4">
                  <a:txBody>
                    <a:bodyPr/>
                    <a:lstStyle/>
                    <a:p>
                      <a:pPr algn="ctr"/>
                      <a:r>
                        <a:rPr lang="fr-FR" dirty="0">
                          <a:latin typeface="+mj-lt"/>
                        </a:rPr>
                        <a:t>Tableau</a:t>
                      </a:r>
                      <a:r>
                        <a:rPr lang="fr-FR" baseline="0" dirty="0">
                          <a:latin typeface="+mj-lt"/>
                        </a:rPr>
                        <a:t> de calcul de coût de production</a:t>
                      </a:r>
                    </a:p>
                    <a:p>
                      <a:pPr algn="l"/>
                      <a:r>
                        <a:rPr lang="fr-FR" b="1" baseline="0" dirty="0">
                          <a:latin typeface="+mj-lt"/>
                        </a:rPr>
                        <a:t>(On réfléchit ici en termes de quantités produites)</a:t>
                      </a:r>
                      <a:endParaRPr lang="fr-FR" b="1" dirty="0">
                        <a:latin typeface="+mj-lt"/>
                      </a:endParaRPr>
                    </a:p>
                  </a:txBody>
                  <a:tcPr>
                    <a:lnB w="12700" cap="flat" cmpd="sng" algn="ctr">
                      <a:solidFill>
                        <a:schemeClr val="tx1"/>
                      </a:solidFill>
                      <a:prstDash val="solid"/>
                      <a:round/>
                      <a:headEnd type="none" w="med" len="med"/>
                      <a:tailEnd type="none" w="med" len="med"/>
                    </a:lnB>
                    <a:solidFill>
                      <a:schemeClr val="bg2"/>
                    </a:solidFill>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endParaRPr lang="fr-FR" dirty="0">
                        <a:latin typeface="+mj-lt"/>
                      </a:endParaRPr>
                    </a:p>
                  </a:txBody>
                  <a:tcP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fr-FR" dirty="0">
                          <a:latin typeface="+mj-lt"/>
                        </a:rPr>
                        <a:t>Parfum</a:t>
                      </a:r>
                      <a:r>
                        <a:rPr lang="fr-FR" baseline="0" dirty="0">
                          <a:latin typeface="+mj-lt"/>
                        </a:rPr>
                        <a:t> homme</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err="1">
                          <a:latin typeface="+mj-lt"/>
                        </a:rPr>
                        <a:t>Qté</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Ct</a:t>
                      </a:r>
                      <a:r>
                        <a:rPr lang="fr-FR" baseline="0" dirty="0">
                          <a:latin typeface="+mj-lt"/>
                        </a:rPr>
                        <a:t> uni.</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fr-FR" b="1" dirty="0">
                          <a:latin typeface="+mj-lt"/>
                        </a:rPr>
                        <a:t>Consommation</a:t>
                      </a:r>
                      <a:r>
                        <a:rPr lang="fr-FR" b="1" baseline="0" dirty="0">
                          <a:latin typeface="+mj-lt"/>
                        </a:rPr>
                        <a:t> de matières premières</a:t>
                      </a:r>
                    </a:p>
                    <a:p>
                      <a:pPr algn="l"/>
                      <a:r>
                        <a:rPr lang="fr-FR" dirty="0">
                          <a:latin typeface="+mj-lt"/>
                        </a:rPr>
                        <a:t>(Valorisation : cf. fiche de stocks ci-dessus)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fr-FR" b="1" dirty="0">
                          <a:latin typeface="+mj-lt"/>
                        </a:rPr>
                        <a:t>+ Coûts</a:t>
                      </a:r>
                      <a:r>
                        <a:rPr lang="fr-FR" b="1" baseline="0" dirty="0">
                          <a:latin typeface="+mj-lt"/>
                        </a:rPr>
                        <a:t> directs </a:t>
                      </a:r>
                    </a:p>
                    <a:p>
                      <a:r>
                        <a:rPr lang="fr-FR" baseline="0" dirty="0">
                          <a:latin typeface="+mj-lt"/>
                        </a:rPr>
                        <a:t>(par ex. main d’œuvre directe)</a:t>
                      </a:r>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fr-FR" b="1" dirty="0">
                          <a:latin typeface="+mj-lt"/>
                        </a:rPr>
                        <a:t>+ QP de coûts indirects </a:t>
                      </a:r>
                    </a:p>
                    <a:p>
                      <a:r>
                        <a:rPr lang="fr-FR" dirty="0">
                          <a:latin typeface="+mj-lt"/>
                        </a:rPr>
                        <a:t>(par ex. coût indirect du</a:t>
                      </a:r>
                      <a:r>
                        <a:rPr lang="fr-FR" baseline="0" dirty="0">
                          <a:latin typeface="+mj-lt"/>
                        </a:rPr>
                        <a:t> </a:t>
                      </a:r>
                      <a:r>
                        <a:rPr lang="fr-FR" dirty="0">
                          <a:latin typeface="+mj-lt"/>
                        </a:rPr>
                        <a:t>centre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fr-FR" b="1" dirty="0">
                          <a:latin typeface="+mj-lt"/>
                        </a:rPr>
                        <a:t>= coût</a:t>
                      </a:r>
                      <a:r>
                        <a:rPr lang="fr-FR" b="1" baseline="0" dirty="0">
                          <a:latin typeface="+mj-lt"/>
                        </a:rPr>
                        <a:t> total de production</a:t>
                      </a:r>
                      <a:endParaRPr lang="fr-FR" b="1"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endParaRPr lang="fr-FR" dirty="0">
                        <a:latin typeface="+mj-lt"/>
                      </a:endParaRP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5171911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04E7B02-A583-4662-A55D-493D296DD9F6}" type="slidenum">
              <a:rPr lang="fr-FR" smtClean="0"/>
              <a:pPr/>
              <a:t>31</a:t>
            </a:fld>
            <a:endParaRPr lang="fr-FR"/>
          </a:p>
        </p:txBody>
      </p:sp>
      <p:sp>
        <p:nvSpPr>
          <p:cNvPr id="4" name="Espace réservé du numéro de diapositive 2"/>
          <p:cNvSpPr txBox="1">
            <a:spLocks/>
          </p:cNvSpPr>
          <p:nvPr/>
        </p:nvSpPr>
        <p:spPr>
          <a:xfrm>
            <a:off x="7924800" y="6356350"/>
            <a:ext cx="762000" cy="365125"/>
          </a:xfrm>
          <a:prstGeom prst="rect">
            <a:avLst/>
          </a:prstGeom>
        </p:spPr>
        <p:txBody>
          <a:bodyPr vert="horz" lIns="0" tIns="0" rIns="0" bIns="0" anchor="b"/>
          <a:lstStyle>
            <a:defPPr>
              <a:defRPr lang="fr-FR"/>
            </a:defPPr>
            <a:lvl1pPr marL="0" algn="r"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04E7B02-A583-4662-A55D-493D296DD9F6}" type="slidenum">
              <a:rPr lang="fr-FR" smtClean="0"/>
              <a:pPr/>
              <a:t>31</a:t>
            </a:fld>
            <a:endParaRPr lang="fr-FR"/>
          </a:p>
        </p:txBody>
      </p:sp>
      <p:cxnSp>
        <p:nvCxnSpPr>
          <p:cNvPr id="5" name="Connecteur droit avec flèche 4"/>
          <p:cNvCxnSpPr/>
          <p:nvPr/>
        </p:nvCxnSpPr>
        <p:spPr>
          <a:xfrm>
            <a:off x="1457180" y="1487738"/>
            <a:ext cx="0" cy="122118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6" name="Espace réservé du numéro de diapositive 2"/>
          <p:cNvSpPr txBox="1">
            <a:spLocks/>
          </p:cNvSpPr>
          <p:nvPr/>
        </p:nvSpPr>
        <p:spPr>
          <a:xfrm>
            <a:off x="7924800" y="6356350"/>
            <a:ext cx="762000" cy="365125"/>
          </a:xfrm>
          <a:prstGeom prst="rect">
            <a:avLst/>
          </a:prstGeom>
        </p:spPr>
        <p:txBody>
          <a:bodyPr vert="horz" lIns="0" tIns="0" rIns="0" bIns="0" anchor="b"/>
          <a:lstStyle>
            <a:defPPr>
              <a:defRPr lang="fr-FR"/>
            </a:defPPr>
            <a:lvl1pPr marL="0" algn="r"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04E7B02-A583-4662-A55D-493D296DD9F6}" type="slidenum">
              <a:rPr lang="fr-FR" smtClean="0"/>
              <a:pPr/>
              <a:t>31</a:t>
            </a:fld>
            <a:endParaRPr lang="fr-FR"/>
          </a:p>
        </p:txBody>
      </p:sp>
      <p:sp>
        <p:nvSpPr>
          <p:cNvPr id="7" name="Titre 1"/>
          <p:cNvSpPr txBox="1">
            <a:spLocks/>
          </p:cNvSpPr>
          <p:nvPr/>
        </p:nvSpPr>
        <p:spPr>
          <a:xfrm>
            <a:off x="457200" y="-27384"/>
            <a:ext cx="8229600" cy="72008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3500" b="1" dirty="0">
                <a:solidFill>
                  <a:schemeClr val="tx1"/>
                </a:solidFill>
              </a:rPr>
              <a:t>III. Valorisation des stocks</a:t>
            </a:r>
          </a:p>
        </p:txBody>
      </p:sp>
      <p:sp>
        <p:nvSpPr>
          <p:cNvPr id="8" name="Arrondir un rectangle à un seul coin 7"/>
          <p:cNvSpPr/>
          <p:nvPr/>
        </p:nvSpPr>
        <p:spPr>
          <a:xfrm>
            <a:off x="223281" y="980728"/>
            <a:ext cx="2319606"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Charges d’achat</a:t>
            </a:r>
          </a:p>
        </p:txBody>
      </p:sp>
      <p:sp>
        <p:nvSpPr>
          <p:cNvPr id="9" name="Arrondir un rectangle à un seul coin 8"/>
          <p:cNvSpPr/>
          <p:nvPr/>
        </p:nvSpPr>
        <p:spPr>
          <a:xfrm>
            <a:off x="2542887" y="980728"/>
            <a:ext cx="2317146"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Charges de </a:t>
            </a:r>
            <a:r>
              <a:rPr lang="fr-FR" dirty="0" err="1">
                <a:latin typeface="+mj-lt"/>
              </a:rPr>
              <a:t>prod</a:t>
            </a:r>
            <a:r>
              <a:rPr lang="fr-FR" dirty="0">
                <a:latin typeface="+mj-lt"/>
              </a:rPr>
              <a:t>.</a:t>
            </a:r>
          </a:p>
        </p:txBody>
      </p:sp>
      <p:sp>
        <p:nvSpPr>
          <p:cNvPr id="10" name="Arrondir un rectangle à un seul coin 9"/>
          <p:cNvSpPr/>
          <p:nvPr/>
        </p:nvSpPr>
        <p:spPr>
          <a:xfrm>
            <a:off x="4860033" y="983682"/>
            <a:ext cx="2319606"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Charges de </a:t>
            </a:r>
            <a:r>
              <a:rPr lang="fr-FR" dirty="0" err="1">
                <a:latin typeface="+mj-lt"/>
              </a:rPr>
              <a:t>distrib</a:t>
            </a:r>
            <a:r>
              <a:rPr lang="fr-FR" dirty="0">
                <a:latin typeface="+mj-lt"/>
              </a:rPr>
              <a:t>.</a:t>
            </a:r>
          </a:p>
        </p:txBody>
      </p:sp>
      <p:sp>
        <p:nvSpPr>
          <p:cNvPr id="11" name="Arrondir un rectangle à un seul coin 10"/>
          <p:cNvSpPr/>
          <p:nvPr/>
        </p:nvSpPr>
        <p:spPr>
          <a:xfrm>
            <a:off x="7179639" y="980728"/>
            <a:ext cx="1856857"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Frais généraux</a:t>
            </a:r>
          </a:p>
        </p:txBody>
      </p:sp>
      <p:sp>
        <p:nvSpPr>
          <p:cNvPr id="12" name="Trapèze 11"/>
          <p:cNvSpPr/>
          <p:nvPr/>
        </p:nvSpPr>
        <p:spPr>
          <a:xfrm>
            <a:off x="891917" y="1628800"/>
            <a:ext cx="1159803" cy="432048"/>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Centre 1</a:t>
            </a:r>
          </a:p>
        </p:txBody>
      </p:sp>
      <p:cxnSp>
        <p:nvCxnSpPr>
          <p:cNvPr id="13" name="Connecteur droit avec flèche 12"/>
          <p:cNvCxnSpPr/>
          <p:nvPr/>
        </p:nvCxnSpPr>
        <p:spPr>
          <a:xfrm>
            <a:off x="691333" y="1495843"/>
            <a:ext cx="0" cy="122118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4" name="ZoneTexte 13"/>
          <p:cNvSpPr txBox="1"/>
          <p:nvPr/>
        </p:nvSpPr>
        <p:spPr>
          <a:xfrm>
            <a:off x="1003766" y="2068767"/>
            <a:ext cx="936104" cy="523220"/>
          </a:xfrm>
          <a:prstGeom prst="rect">
            <a:avLst/>
          </a:prstGeom>
          <a:noFill/>
        </p:spPr>
        <p:txBody>
          <a:bodyPr wrap="square" rtlCol="0">
            <a:spAutoFit/>
          </a:bodyPr>
          <a:lstStyle/>
          <a:p>
            <a:r>
              <a:rPr lang="fr-FR" sz="1400" dirty="0">
                <a:latin typeface="+mj-lt"/>
              </a:rPr>
              <a:t>Charges indirectes</a:t>
            </a:r>
          </a:p>
        </p:txBody>
      </p:sp>
      <p:sp>
        <p:nvSpPr>
          <p:cNvPr id="15" name="ZoneTexte 14"/>
          <p:cNvSpPr txBox="1"/>
          <p:nvPr/>
        </p:nvSpPr>
        <p:spPr>
          <a:xfrm>
            <a:off x="223281" y="1844824"/>
            <a:ext cx="936104" cy="523220"/>
          </a:xfrm>
          <a:prstGeom prst="rect">
            <a:avLst/>
          </a:prstGeom>
          <a:noFill/>
        </p:spPr>
        <p:txBody>
          <a:bodyPr wrap="square" rtlCol="0">
            <a:spAutoFit/>
          </a:bodyPr>
          <a:lstStyle/>
          <a:p>
            <a:r>
              <a:rPr lang="fr-FR" sz="1400" dirty="0">
                <a:latin typeface="+mj-lt"/>
              </a:rPr>
              <a:t>Charges directes</a:t>
            </a:r>
          </a:p>
        </p:txBody>
      </p:sp>
      <p:sp>
        <p:nvSpPr>
          <p:cNvPr id="16" name="Arrondir un rectangle à un seul coin 15"/>
          <p:cNvSpPr/>
          <p:nvPr/>
        </p:nvSpPr>
        <p:spPr>
          <a:xfrm>
            <a:off x="323528" y="2780928"/>
            <a:ext cx="1596042"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dirty="0">
                <a:latin typeface="+mj-lt"/>
              </a:rPr>
              <a:t>Ct achat des MP</a:t>
            </a:r>
          </a:p>
        </p:txBody>
      </p:sp>
      <p:sp>
        <p:nvSpPr>
          <p:cNvPr id="17" name="Triangle isocèle 16"/>
          <p:cNvSpPr/>
          <p:nvPr/>
        </p:nvSpPr>
        <p:spPr>
          <a:xfrm>
            <a:off x="1919570" y="2621549"/>
            <a:ext cx="1068254" cy="6480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t>∆</a:t>
            </a:r>
            <a:br>
              <a:rPr lang="fr-FR" sz="1100" dirty="0"/>
            </a:br>
            <a:r>
              <a:rPr lang="fr-FR" sz="1200" dirty="0"/>
              <a:t>stock</a:t>
            </a:r>
          </a:p>
        </p:txBody>
      </p:sp>
      <p:sp>
        <p:nvSpPr>
          <p:cNvPr id="18" name="ZoneTexte 17"/>
          <p:cNvSpPr txBox="1"/>
          <p:nvPr/>
        </p:nvSpPr>
        <p:spPr>
          <a:xfrm>
            <a:off x="323528" y="3419708"/>
            <a:ext cx="2664296" cy="369332"/>
          </a:xfrm>
          <a:prstGeom prst="rect">
            <a:avLst/>
          </a:prstGeom>
          <a:noFill/>
        </p:spPr>
        <p:txBody>
          <a:bodyPr wrap="square" rtlCol="0">
            <a:spAutoFit/>
          </a:bodyPr>
          <a:lstStyle/>
          <a:p>
            <a:pPr algn="ctr"/>
            <a:r>
              <a:rPr lang="fr-FR" dirty="0">
                <a:latin typeface="+mj-lt"/>
              </a:rPr>
              <a:t>Ct du stock de MP</a:t>
            </a:r>
          </a:p>
        </p:txBody>
      </p:sp>
      <p:sp>
        <p:nvSpPr>
          <p:cNvPr id="19" name="Accolade fermante 18"/>
          <p:cNvSpPr/>
          <p:nvPr/>
        </p:nvSpPr>
        <p:spPr>
          <a:xfrm rot="5400000">
            <a:off x="1475656" y="2481847"/>
            <a:ext cx="360040" cy="2664296"/>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cxnSp>
        <p:nvCxnSpPr>
          <p:cNvPr id="20" name="Connecteur droit avec flèche 19"/>
          <p:cNvCxnSpPr/>
          <p:nvPr/>
        </p:nvCxnSpPr>
        <p:spPr>
          <a:xfrm>
            <a:off x="3155988" y="1516022"/>
            <a:ext cx="0" cy="247799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1" name="ZoneTexte 20"/>
          <p:cNvSpPr txBox="1"/>
          <p:nvPr/>
        </p:nvSpPr>
        <p:spPr>
          <a:xfrm>
            <a:off x="2687936" y="1844824"/>
            <a:ext cx="936104" cy="523220"/>
          </a:xfrm>
          <a:prstGeom prst="rect">
            <a:avLst/>
          </a:prstGeom>
          <a:noFill/>
        </p:spPr>
        <p:txBody>
          <a:bodyPr wrap="square" rtlCol="0">
            <a:spAutoFit/>
          </a:bodyPr>
          <a:lstStyle/>
          <a:p>
            <a:r>
              <a:rPr lang="fr-FR" sz="1400" dirty="0">
                <a:latin typeface="+mj-lt"/>
              </a:rPr>
              <a:t>Charges directes</a:t>
            </a:r>
          </a:p>
        </p:txBody>
      </p:sp>
      <p:cxnSp>
        <p:nvCxnSpPr>
          <p:cNvPr id="22" name="Connecteur droit avec flèche 21"/>
          <p:cNvCxnSpPr/>
          <p:nvPr/>
        </p:nvCxnSpPr>
        <p:spPr>
          <a:xfrm>
            <a:off x="3977460" y="1487738"/>
            <a:ext cx="0" cy="25062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Trapèze 22"/>
          <p:cNvSpPr/>
          <p:nvPr/>
        </p:nvSpPr>
        <p:spPr>
          <a:xfrm>
            <a:off x="3412197" y="1628800"/>
            <a:ext cx="1159803" cy="432048"/>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Centre 2</a:t>
            </a:r>
          </a:p>
        </p:txBody>
      </p:sp>
      <p:sp>
        <p:nvSpPr>
          <p:cNvPr id="24" name="ZoneTexte 23"/>
          <p:cNvSpPr txBox="1"/>
          <p:nvPr/>
        </p:nvSpPr>
        <p:spPr>
          <a:xfrm>
            <a:off x="3524046" y="2068767"/>
            <a:ext cx="936104" cy="523220"/>
          </a:xfrm>
          <a:prstGeom prst="rect">
            <a:avLst/>
          </a:prstGeom>
          <a:noFill/>
        </p:spPr>
        <p:txBody>
          <a:bodyPr wrap="square" rtlCol="0">
            <a:spAutoFit/>
          </a:bodyPr>
          <a:lstStyle/>
          <a:p>
            <a:r>
              <a:rPr lang="fr-FR" sz="1400" dirty="0">
                <a:latin typeface="+mj-lt"/>
              </a:rPr>
              <a:t>Charges indirectes</a:t>
            </a:r>
          </a:p>
        </p:txBody>
      </p:sp>
      <p:sp>
        <p:nvSpPr>
          <p:cNvPr id="25" name="Arrondir un rectangle à un seul coin 24"/>
          <p:cNvSpPr/>
          <p:nvPr/>
        </p:nvSpPr>
        <p:spPr>
          <a:xfrm>
            <a:off x="223280" y="4027296"/>
            <a:ext cx="3988679"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dirty="0">
                <a:latin typeface="+mj-lt"/>
              </a:rPr>
              <a:t>Coût de production des produits</a:t>
            </a:r>
          </a:p>
        </p:txBody>
      </p:sp>
      <p:sp>
        <p:nvSpPr>
          <p:cNvPr id="26" name="Triangle isocèle 25"/>
          <p:cNvSpPr/>
          <p:nvPr/>
        </p:nvSpPr>
        <p:spPr>
          <a:xfrm>
            <a:off x="4230666" y="3883280"/>
            <a:ext cx="1068254" cy="6480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t>∆</a:t>
            </a:r>
            <a:br>
              <a:rPr lang="fr-FR" sz="1100" dirty="0"/>
            </a:br>
            <a:r>
              <a:rPr lang="fr-FR" sz="1200" dirty="0"/>
              <a:t>stock</a:t>
            </a:r>
          </a:p>
        </p:txBody>
      </p:sp>
      <p:sp>
        <p:nvSpPr>
          <p:cNvPr id="27" name="Accolade fermante 26"/>
          <p:cNvSpPr/>
          <p:nvPr/>
        </p:nvSpPr>
        <p:spPr>
          <a:xfrm rot="5400000">
            <a:off x="2581080" y="2322151"/>
            <a:ext cx="360040" cy="507564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8" name="ZoneTexte 27"/>
          <p:cNvSpPr txBox="1"/>
          <p:nvPr/>
        </p:nvSpPr>
        <p:spPr>
          <a:xfrm>
            <a:off x="194984" y="4536395"/>
            <a:ext cx="5103936" cy="369332"/>
          </a:xfrm>
          <a:prstGeom prst="rect">
            <a:avLst/>
          </a:prstGeom>
          <a:noFill/>
        </p:spPr>
        <p:txBody>
          <a:bodyPr wrap="square" rtlCol="0">
            <a:spAutoFit/>
          </a:bodyPr>
          <a:lstStyle/>
          <a:p>
            <a:pPr algn="ctr"/>
            <a:r>
              <a:rPr lang="fr-FR" dirty="0">
                <a:latin typeface="+mj-lt"/>
              </a:rPr>
              <a:t>Coût du stock de produits</a:t>
            </a:r>
          </a:p>
        </p:txBody>
      </p:sp>
    </p:spTree>
    <p:extLst>
      <p:ext uri="{BB962C8B-B14F-4D97-AF65-F5344CB8AC3E}">
        <p14:creationId xmlns:p14="http://schemas.microsoft.com/office/powerpoint/2010/main" val="2120019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57200" y="188640"/>
            <a:ext cx="8229600" cy="1068728"/>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4000" b="1" dirty="0">
                <a:solidFill>
                  <a:schemeClr val="tx1"/>
                </a:solidFill>
              </a:rPr>
              <a:t>III. Valorisation des stocks</a:t>
            </a:r>
          </a:p>
          <a:p>
            <a:pPr algn="ctr"/>
            <a:r>
              <a:rPr lang="fr-FR" sz="2200" b="1" dirty="0">
                <a:solidFill>
                  <a:srgbClr val="0070C0"/>
                </a:solidFill>
              </a:rPr>
              <a:t>b) Stocks de produits finis</a:t>
            </a:r>
            <a:endParaRPr lang="fr-FR" sz="2200" dirty="0">
              <a:solidFill>
                <a:srgbClr val="0070C0"/>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2724887638"/>
              </p:ext>
            </p:extLst>
          </p:nvPr>
        </p:nvGraphicFramePr>
        <p:xfrm>
          <a:off x="323528" y="1376784"/>
          <a:ext cx="8496944" cy="3337560"/>
        </p:xfrm>
        <a:graphic>
          <a:graphicData uri="http://schemas.openxmlformats.org/drawingml/2006/table">
            <a:tbl>
              <a:tblPr firstRow="1" bandRow="1">
                <a:tableStyleId>{2D5ABB26-0587-4C30-8999-92F81FD0307C}</a:tableStyleId>
              </a:tblPr>
              <a:tblGrid>
                <a:gridCol w="333624">
                  <a:extLst>
                    <a:ext uri="{9D8B030D-6E8A-4147-A177-3AD203B41FA5}">
                      <a16:colId xmlns:a16="http://schemas.microsoft.com/office/drawing/2014/main" val="20000"/>
                    </a:ext>
                  </a:extLst>
                </a:gridCol>
                <a:gridCol w="2690712">
                  <a:extLst>
                    <a:ext uri="{9D8B030D-6E8A-4147-A177-3AD203B41FA5}">
                      <a16:colId xmlns:a16="http://schemas.microsoft.com/office/drawing/2014/main" val="20001"/>
                    </a:ext>
                  </a:extLst>
                </a:gridCol>
                <a:gridCol w="1512168">
                  <a:extLst>
                    <a:ext uri="{9D8B030D-6E8A-4147-A177-3AD203B41FA5}">
                      <a16:colId xmlns:a16="http://schemas.microsoft.com/office/drawing/2014/main" val="20002"/>
                    </a:ext>
                  </a:extLst>
                </a:gridCol>
                <a:gridCol w="2448272">
                  <a:extLst>
                    <a:ext uri="{9D8B030D-6E8A-4147-A177-3AD203B41FA5}">
                      <a16:colId xmlns:a16="http://schemas.microsoft.com/office/drawing/2014/main" val="20003"/>
                    </a:ext>
                  </a:extLst>
                </a:gridCol>
                <a:gridCol w="1166658">
                  <a:extLst>
                    <a:ext uri="{9D8B030D-6E8A-4147-A177-3AD203B41FA5}">
                      <a16:colId xmlns:a16="http://schemas.microsoft.com/office/drawing/2014/main" val="20004"/>
                    </a:ext>
                  </a:extLst>
                </a:gridCol>
                <a:gridCol w="345510">
                  <a:extLst>
                    <a:ext uri="{9D8B030D-6E8A-4147-A177-3AD203B41FA5}">
                      <a16:colId xmlns:a16="http://schemas.microsoft.com/office/drawing/2014/main" val="20005"/>
                    </a:ext>
                  </a:extLst>
                </a:gridCol>
              </a:tblGrid>
              <a:tr h="370840">
                <a:tc>
                  <a:txBody>
                    <a:bodyPr/>
                    <a:lstStyle/>
                    <a:p>
                      <a:endParaRPr lang="fr-FR" dirty="0">
                        <a:latin typeface="+mj-lt"/>
                      </a:endParaRPr>
                    </a:p>
                  </a:txBody>
                  <a:tcPr>
                    <a:lnB w="12700" cap="flat" cmpd="sng" algn="ctr">
                      <a:noFill/>
                      <a:prstDash val="solid"/>
                      <a:round/>
                      <a:headEnd type="none" w="med" len="med"/>
                      <a:tailEnd type="none" w="med" len="med"/>
                    </a:lnB>
                  </a:tcPr>
                </a:tc>
                <a:tc gridSpan="4">
                  <a:txBody>
                    <a:bodyPr/>
                    <a:lstStyle/>
                    <a:p>
                      <a:pPr algn="ctr"/>
                      <a:r>
                        <a:rPr lang="fr-FR" dirty="0">
                          <a:latin typeface="+mj-lt"/>
                        </a:rPr>
                        <a:t>Tableau</a:t>
                      </a:r>
                      <a:r>
                        <a:rPr lang="fr-FR" baseline="0" dirty="0">
                          <a:latin typeface="+mj-lt"/>
                        </a:rPr>
                        <a:t> de calcul de coût des stocks de produits</a:t>
                      </a:r>
                      <a:endParaRPr lang="fr-FR" dirty="0">
                        <a:latin typeface="+mj-lt"/>
                      </a:endParaRPr>
                    </a:p>
                  </a:txBody>
                  <a:tcPr>
                    <a:lnB w="12700" cap="flat" cmpd="sng" algn="ctr">
                      <a:solidFill>
                        <a:schemeClr val="tx1"/>
                      </a:solidFill>
                      <a:prstDash val="solid"/>
                      <a:round/>
                      <a:headEnd type="none" w="med" len="med"/>
                      <a:tailEnd type="none" w="med" len="med"/>
                    </a:lnB>
                    <a:solidFill>
                      <a:schemeClr val="bg2"/>
                    </a:solidFill>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endParaRPr lang="fr-FR" dirty="0">
                        <a:latin typeface="+mj-lt"/>
                      </a:endParaRPr>
                    </a:p>
                  </a:txBody>
                  <a:tcP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fr-FR" dirty="0">
                          <a:latin typeface="+mj-lt"/>
                        </a:rPr>
                        <a:t>Parfum homme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a:latin typeface="+mj-lt"/>
                        </a:rPr>
                        <a:t>Qté</a:t>
                      </a:r>
                      <a:endParaRPr lang="fr-FR" b="1"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a:latin typeface="+mj-lt"/>
                        </a:rPr>
                        <a:t>Ct</a:t>
                      </a:r>
                      <a:r>
                        <a:rPr lang="fr-FR" b="1" baseline="0" dirty="0">
                          <a:latin typeface="+mj-lt"/>
                        </a:rPr>
                        <a:t> unitaire</a:t>
                      </a:r>
                      <a:endParaRPr lang="fr-FR" b="1"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dirty="0">
                          <a:latin typeface="+mj-lt"/>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Stock initial de produits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 Production de la période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dirty="0" err="1">
                          <a:latin typeface="+mj-lt"/>
                        </a:rPr>
                        <a:t>Qté</a:t>
                      </a:r>
                      <a:r>
                        <a:rPr lang="fr-FR" dirty="0">
                          <a:latin typeface="+mj-lt"/>
                        </a:rPr>
                        <a:t> produites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dirty="0">
                          <a:latin typeface="+mj-lt"/>
                        </a:rPr>
                        <a:t>(cf. coût de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endParaRPr lang="fr-FR" b="1"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b="1" dirty="0">
                          <a:latin typeface="+mj-lt"/>
                        </a:rPr>
                        <a:t>= 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endParaRPr lang="fr-FR"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dirty="0">
                          <a:latin typeface="+mj-lt"/>
                        </a:rPr>
                        <a:t>- Produits vendus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dirty="0">
                          <a:latin typeface="+mj-lt"/>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endParaRPr lang="fr-FR" b="1" dirty="0">
                        <a:latin typeface="+mj-lt"/>
                      </a:endParaRP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fr-FR" b="1" dirty="0">
                          <a:latin typeface="+mj-lt"/>
                        </a:rPr>
                        <a:t>= Stock final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dirty="0">
                        <a:latin typeface="+mj-lt"/>
                      </a:endParaRPr>
                    </a:p>
                  </a:txBody>
                  <a:tcP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7"/>
                  </a:ext>
                </a:extLst>
              </a:tr>
              <a:tr h="370840">
                <a:tc>
                  <a:txBody>
                    <a:bodyPr/>
                    <a:lstStyle/>
                    <a:p>
                      <a:endParaRPr lang="fr-FR" dirty="0">
                        <a:latin typeface="+mj-lt"/>
                      </a:endParaRP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fr-FR" dirty="0">
                        <a:latin typeface="+mj-lt"/>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tcPr>
                </a:tc>
                <a:extLst>
                  <a:ext uri="{0D108BD9-81ED-4DB2-BD59-A6C34878D82A}">
                    <a16:rowId xmlns:a16="http://schemas.microsoft.com/office/drawing/2014/main" val="10008"/>
                  </a:ext>
                </a:extLst>
              </a:tr>
            </a:tbl>
          </a:graphicData>
        </a:graphic>
      </p:graphicFrame>
      <p:sp>
        <p:nvSpPr>
          <p:cNvPr id="6" name="ZoneTexte 5"/>
          <p:cNvSpPr txBox="1"/>
          <p:nvPr/>
        </p:nvSpPr>
        <p:spPr>
          <a:xfrm>
            <a:off x="683568" y="4676943"/>
            <a:ext cx="7776864" cy="1200329"/>
          </a:xfrm>
          <a:prstGeom prst="rect">
            <a:avLst/>
          </a:prstGeom>
          <a:noFill/>
        </p:spPr>
        <p:txBody>
          <a:bodyPr wrap="square" rtlCol="0">
            <a:spAutoFit/>
          </a:bodyPr>
          <a:lstStyle/>
          <a:p>
            <a:r>
              <a:rPr lang="fr-FR" b="1" dirty="0">
                <a:latin typeface="+mj-lt"/>
              </a:rPr>
              <a:t>Valorisation (coût unitaire) des produits vendus </a:t>
            </a:r>
            <a:r>
              <a:rPr lang="fr-FR" dirty="0">
                <a:latin typeface="+mj-lt"/>
              </a:rPr>
              <a:t>: </a:t>
            </a:r>
          </a:p>
          <a:p>
            <a:pPr marL="742950" lvl="1" indent="-285750">
              <a:buFont typeface="Wingdings" panose="05000000000000000000" pitchFamily="2" charset="2"/>
              <a:buChar char="Ø"/>
            </a:pPr>
            <a:r>
              <a:rPr lang="fr-FR" dirty="0">
                <a:latin typeface="+mj-lt"/>
                <a:sym typeface="Wingdings" panose="05000000000000000000" pitchFamily="2" charset="2"/>
              </a:rPr>
              <a:t>DEPS (LIFO): Dernier entré, premier sorti</a:t>
            </a:r>
          </a:p>
          <a:p>
            <a:pPr marL="742950" lvl="1" indent="-285750">
              <a:buFont typeface="Wingdings" panose="05000000000000000000" pitchFamily="2" charset="2"/>
              <a:buChar char="Ø"/>
            </a:pPr>
            <a:r>
              <a:rPr lang="fr-FR" dirty="0">
                <a:latin typeface="+mj-lt"/>
                <a:sym typeface="Wingdings" panose="05000000000000000000" pitchFamily="2" charset="2"/>
              </a:rPr>
              <a:t>PEPS (FIFO) : Premier entré, premier sorti</a:t>
            </a:r>
          </a:p>
          <a:p>
            <a:pPr marL="742950" lvl="1" indent="-285750">
              <a:buFont typeface="Wingdings" panose="05000000000000000000" pitchFamily="2" charset="2"/>
              <a:buChar char="Ø"/>
            </a:pPr>
            <a:r>
              <a:rPr lang="fr-FR" dirty="0">
                <a:latin typeface="+mj-lt"/>
              </a:rPr>
              <a:t>CUMP : Coût unitaire moyen pondéré</a:t>
            </a:r>
          </a:p>
        </p:txBody>
      </p:sp>
      <p:sp>
        <p:nvSpPr>
          <p:cNvPr id="7" name="ZoneTexte 6"/>
          <p:cNvSpPr txBox="1"/>
          <p:nvPr/>
        </p:nvSpPr>
        <p:spPr>
          <a:xfrm>
            <a:off x="5436096" y="3646765"/>
            <a:ext cx="1224136" cy="646331"/>
          </a:xfrm>
          <a:prstGeom prst="rect">
            <a:avLst/>
          </a:prstGeom>
          <a:noFill/>
        </p:spPr>
        <p:txBody>
          <a:bodyPr wrap="square" rtlCol="0">
            <a:spAutoFit/>
          </a:bodyPr>
          <a:lstStyle/>
          <a:p>
            <a:pPr algn="ctr"/>
            <a:r>
              <a:rPr lang="fr-FR" dirty="0">
                <a:latin typeface="+mj-lt"/>
              </a:rPr>
              <a:t>???</a:t>
            </a:r>
          </a:p>
          <a:p>
            <a:pPr algn="ctr"/>
            <a:endParaRPr lang="fr-FR" dirty="0">
              <a:latin typeface="+mj-lt"/>
            </a:endParaRPr>
          </a:p>
        </p:txBody>
      </p:sp>
      <p:sp>
        <p:nvSpPr>
          <p:cNvPr id="2" name="ZoneTexte 1"/>
          <p:cNvSpPr txBox="1"/>
          <p:nvPr/>
        </p:nvSpPr>
        <p:spPr>
          <a:xfrm>
            <a:off x="3635896" y="2492896"/>
            <a:ext cx="2412268" cy="369332"/>
          </a:xfrm>
          <a:prstGeom prst="rect">
            <a:avLst/>
          </a:prstGeom>
          <a:noFill/>
        </p:spPr>
        <p:txBody>
          <a:bodyPr wrap="square" rtlCol="0">
            <a:spAutoFit/>
          </a:bodyPr>
          <a:lstStyle/>
          <a:p>
            <a:r>
              <a:rPr lang="fr-FR" dirty="0">
                <a:latin typeface="+mj-lt"/>
              </a:rPr>
              <a:t>Donné dans l’énoncé</a:t>
            </a:r>
          </a:p>
        </p:txBody>
      </p:sp>
    </p:spTree>
    <p:extLst>
      <p:ext uri="{BB962C8B-B14F-4D97-AF65-F5344CB8AC3E}">
        <p14:creationId xmlns:p14="http://schemas.microsoft.com/office/powerpoint/2010/main" val="590667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04E7B02-A583-4662-A55D-493D296DD9F6}" type="slidenum">
              <a:rPr lang="fr-FR" smtClean="0"/>
              <a:pPr/>
              <a:t>33</a:t>
            </a:fld>
            <a:endParaRPr lang="fr-FR"/>
          </a:p>
        </p:txBody>
      </p:sp>
      <p:cxnSp>
        <p:nvCxnSpPr>
          <p:cNvPr id="4" name="Connecteur droit avec flèche 3"/>
          <p:cNvCxnSpPr/>
          <p:nvPr/>
        </p:nvCxnSpPr>
        <p:spPr>
          <a:xfrm>
            <a:off x="1457180" y="1487738"/>
            <a:ext cx="0" cy="122118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 name="Espace réservé du numéro de diapositive 2"/>
          <p:cNvSpPr txBox="1">
            <a:spLocks/>
          </p:cNvSpPr>
          <p:nvPr/>
        </p:nvSpPr>
        <p:spPr>
          <a:xfrm>
            <a:off x="7924800" y="6356350"/>
            <a:ext cx="762000" cy="365125"/>
          </a:xfrm>
          <a:prstGeom prst="rect">
            <a:avLst/>
          </a:prstGeom>
        </p:spPr>
        <p:txBody>
          <a:bodyPr vert="horz" lIns="0" tIns="0" rIns="0" bIns="0" anchor="b"/>
          <a:lstStyle>
            <a:defPPr>
              <a:defRPr lang="fr-FR"/>
            </a:defPPr>
            <a:lvl1pPr marL="0" algn="r"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04E7B02-A583-4662-A55D-493D296DD9F6}" type="slidenum">
              <a:rPr lang="fr-FR" smtClean="0"/>
              <a:pPr/>
              <a:t>33</a:t>
            </a:fld>
            <a:endParaRPr lang="fr-FR"/>
          </a:p>
        </p:txBody>
      </p:sp>
      <p:sp>
        <p:nvSpPr>
          <p:cNvPr id="6" name="Titre 1"/>
          <p:cNvSpPr txBox="1">
            <a:spLocks/>
          </p:cNvSpPr>
          <p:nvPr/>
        </p:nvSpPr>
        <p:spPr>
          <a:xfrm>
            <a:off x="457200" y="-27384"/>
            <a:ext cx="8229600" cy="72008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3500" b="1" dirty="0">
                <a:solidFill>
                  <a:schemeClr val="tx1"/>
                </a:solidFill>
              </a:rPr>
              <a:t>III. Valorisation des stocks</a:t>
            </a:r>
          </a:p>
        </p:txBody>
      </p:sp>
      <p:sp>
        <p:nvSpPr>
          <p:cNvPr id="7" name="Arrondir un rectangle à un seul coin 6"/>
          <p:cNvSpPr/>
          <p:nvPr/>
        </p:nvSpPr>
        <p:spPr>
          <a:xfrm>
            <a:off x="223281" y="980728"/>
            <a:ext cx="2319606"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Charges d’achat</a:t>
            </a:r>
          </a:p>
        </p:txBody>
      </p:sp>
      <p:sp>
        <p:nvSpPr>
          <p:cNvPr id="8" name="Arrondir un rectangle à un seul coin 7"/>
          <p:cNvSpPr/>
          <p:nvPr/>
        </p:nvSpPr>
        <p:spPr>
          <a:xfrm>
            <a:off x="2542887" y="980728"/>
            <a:ext cx="2317146"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Charges de </a:t>
            </a:r>
            <a:r>
              <a:rPr lang="fr-FR" dirty="0" err="1">
                <a:latin typeface="+mj-lt"/>
              </a:rPr>
              <a:t>prod</a:t>
            </a:r>
            <a:r>
              <a:rPr lang="fr-FR" dirty="0">
                <a:latin typeface="+mj-lt"/>
              </a:rPr>
              <a:t>.</a:t>
            </a:r>
          </a:p>
        </p:txBody>
      </p:sp>
      <p:sp>
        <p:nvSpPr>
          <p:cNvPr id="9" name="Arrondir un rectangle à un seul coin 8"/>
          <p:cNvSpPr/>
          <p:nvPr/>
        </p:nvSpPr>
        <p:spPr>
          <a:xfrm>
            <a:off x="4860033" y="983682"/>
            <a:ext cx="2319606"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Charges de </a:t>
            </a:r>
            <a:r>
              <a:rPr lang="fr-FR" dirty="0" err="1">
                <a:latin typeface="+mj-lt"/>
              </a:rPr>
              <a:t>distrib</a:t>
            </a:r>
            <a:r>
              <a:rPr lang="fr-FR" dirty="0">
                <a:latin typeface="+mj-lt"/>
              </a:rPr>
              <a:t>.</a:t>
            </a:r>
          </a:p>
        </p:txBody>
      </p:sp>
      <p:sp>
        <p:nvSpPr>
          <p:cNvPr id="10" name="Arrondir un rectangle à un seul coin 9"/>
          <p:cNvSpPr/>
          <p:nvPr/>
        </p:nvSpPr>
        <p:spPr>
          <a:xfrm>
            <a:off x="7179639" y="980728"/>
            <a:ext cx="1856857"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Frais généraux</a:t>
            </a:r>
          </a:p>
        </p:txBody>
      </p:sp>
      <p:sp>
        <p:nvSpPr>
          <p:cNvPr id="11" name="Trapèze 10"/>
          <p:cNvSpPr/>
          <p:nvPr/>
        </p:nvSpPr>
        <p:spPr>
          <a:xfrm>
            <a:off x="891917" y="1628800"/>
            <a:ext cx="1159803" cy="432048"/>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Centre 1</a:t>
            </a:r>
          </a:p>
        </p:txBody>
      </p:sp>
      <p:cxnSp>
        <p:nvCxnSpPr>
          <p:cNvPr id="12" name="Connecteur droit avec flèche 11"/>
          <p:cNvCxnSpPr/>
          <p:nvPr/>
        </p:nvCxnSpPr>
        <p:spPr>
          <a:xfrm>
            <a:off x="691333" y="1495843"/>
            <a:ext cx="0" cy="122118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3" name="ZoneTexte 12"/>
          <p:cNvSpPr txBox="1"/>
          <p:nvPr/>
        </p:nvSpPr>
        <p:spPr>
          <a:xfrm>
            <a:off x="1003766" y="2068767"/>
            <a:ext cx="936104" cy="523220"/>
          </a:xfrm>
          <a:prstGeom prst="rect">
            <a:avLst/>
          </a:prstGeom>
          <a:noFill/>
        </p:spPr>
        <p:txBody>
          <a:bodyPr wrap="square" rtlCol="0">
            <a:spAutoFit/>
          </a:bodyPr>
          <a:lstStyle/>
          <a:p>
            <a:r>
              <a:rPr lang="fr-FR" sz="1400" dirty="0">
                <a:latin typeface="+mj-lt"/>
              </a:rPr>
              <a:t>Charges indirectes</a:t>
            </a:r>
          </a:p>
        </p:txBody>
      </p:sp>
      <p:sp>
        <p:nvSpPr>
          <p:cNvPr id="14" name="ZoneTexte 13"/>
          <p:cNvSpPr txBox="1"/>
          <p:nvPr/>
        </p:nvSpPr>
        <p:spPr>
          <a:xfrm>
            <a:off x="223281" y="1844824"/>
            <a:ext cx="936104" cy="523220"/>
          </a:xfrm>
          <a:prstGeom prst="rect">
            <a:avLst/>
          </a:prstGeom>
          <a:noFill/>
        </p:spPr>
        <p:txBody>
          <a:bodyPr wrap="square" rtlCol="0">
            <a:spAutoFit/>
          </a:bodyPr>
          <a:lstStyle/>
          <a:p>
            <a:r>
              <a:rPr lang="fr-FR" sz="1400" dirty="0">
                <a:latin typeface="+mj-lt"/>
              </a:rPr>
              <a:t>Charges directes</a:t>
            </a:r>
          </a:p>
        </p:txBody>
      </p:sp>
      <p:sp>
        <p:nvSpPr>
          <p:cNvPr id="15" name="Arrondir un rectangle à un seul coin 14"/>
          <p:cNvSpPr/>
          <p:nvPr/>
        </p:nvSpPr>
        <p:spPr>
          <a:xfrm>
            <a:off x="323528" y="2780928"/>
            <a:ext cx="1596042"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dirty="0">
                <a:latin typeface="+mj-lt"/>
              </a:rPr>
              <a:t>Ct achat des MP</a:t>
            </a:r>
          </a:p>
        </p:txBody>
      </p:sp>
      <p:sp>
        <p:nvSpPr>
          <p:cNvPr id="16" name="Triangle isocèle 15"/>
          <p:cNvSpPr/>
          <p:nvPr/>
        </p:nvSpPr>
        <p:spPr>
          <a:xfrm>
            <a:off x="1919570" y="2621549"/>
            <a:ext cx="1068254" cy="6480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t>∆</a:t>
            </a:r>
            <a:br>
              <a:rPr lang="fr-FR" sz="1100" dirty="0"/>
            </a:br>
            <a:r>
              <a:rPr lang="fr-FR" sz="1200" dirty="0"/>
              <a:t>stock</a:t>
            </a:r>
          </a:p>
        </p:txBody>
      </p:sp>
      <p:sp>
        <p:nvSpPr>
          <p:cNvPr id="17" name="ZoneTexte 16"/>
          <p:cNvSpPr txBox="1"/>
          <p:nvPr/>
        </p:nvSpPr>
        <p:spPr>
          <a:xfrm>
            <a:off x="323528" y="3284984"/>
            <a:ext cx="2664296" cy="369332"/>
          </a:xfrm>
          <a:prstGeom prst="rect">
            <a:avLst/>
          </a:prstGeom>
          <a:noFill/>
        </p:spPr>
        <p:txBody>
          <a:bodyPr wrap="square" rtlCol="0">
            <a:spAutoFit/>
          </a:bodyPr>
          <a:lstStyle/>
          <a:p>
            <a:pPr algn="ctr"/>
            <a:r>
              <a:rPr lang="fr-FR" dirty="0">
                <a:latin typeface="+mj-lt"/>
              </a:rPr>
              <a:t>Ct du stock de MP</a:t>
            </a:r>
          </a:p>
        </p:txBody>
      </p:sp>
      <p:sp>
        <p:nvSpPr>
          <p:cNvPr id="18" name="Accolade fermante 17"/>
          <p:cNvSpPr/>
          <p:nvPr/>
        </p:nvSpPr>
        <p:spPr>
          <a:xfrm rot="5400000">
            <a:off x="1475656" y="2481847"/>
            <a:ext cx="360040" cy="2664296"/>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cxnSp>
        <p:nvCxnSpPr>
          <p:cNvPr id="19" name="Connecteur droit avec flèche 18"/>
          <p:cNvCxnSpPr/>
          <p:nvPr/>
        </p:nvCxnSpPr>
        <p:spPr>
          <a:xfrm>
            <a:off x="3155988" y="1516022"/>
            <a:ext cx="0" cy="247799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0" name="ZoneTexte 19"/>
          <p:cNvSpPr txBox="1"/>
          <p:nvPr/>
        </p:nvSpPr>
        <p:spPr>
          <a:xfrm>
            <a:off x="2687936" y="1844824"/>
            <a:ext cx="936104" cy="523220"/>
          </a:xfrm>
          <a:prstGeom prst="rect">
            <a:avLst/>
          </a:prstGeom>
          <a:noFill/>
        </p:spPr>
        <p:txBody>
          <a:bodyPr wrap="square" rtlCol="0">
            <a:spAutoFit/>
          </a:bodyPr>
          <a:lstStyle/>
          <a:p>
            <a:r>
              <a:rPr lang="fr-FR" sz="1400" dirty="0">
                <a:latin typeface="+mj-lt"/>
              </a:rPr>
              <a:t>Charges directes</a:t>
            </a:r>
          </a:p>
        </p:txBody>
      </p:sp>
      <p:cxnSp>
        <p:nvCxnSpPr>
          <p:cNvPr id="22" name="Connecteur droit avec flèche 21"/>
          <p:cNvCxnSpPr/>
          <p:nvPr/>
        </p:nvCxnSpPr>
        <p:spPr>
          <a:xfrm>
            <a:off x="3977460" y="1487738"/>
            <a:ext cx="0" cy="25062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Trapèze 22"/>
          <p:cNvSpPr/>
          <p:nvPr/>
        </p:nvSpPr>
        <p:spPr>
          <a:xfrm>
            <a:off x="3412197" y="1628800"/>
            <a:ext cx="1159803" cy="432048"/>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Centre 2</a:t>
            </a:r>
          </a:p>
        </p:txBody>
      </p:sp>
      <p:sp>
        <p:nvSpPr>
          <p:cNvPr id="24" name="ZoneTexte 23"/>
          <p:cNvSpPr txBox="1"/>
          <p:nvPr/>
        </p:nvSpPr>
        <p:spPr>
          <a:xfrm>
            <a:off x="3524046" y="2068767"/>
            <a:ext cx="936104" cy="523220"/>
          </a:xfrm>
          <a:prstGeom prst="rect">
            <a:avLst/>
          </a:prstGeom>
          <a:noFill/>
        </p:spPr>
        <p:txBody>
          <a:bodyPr wrap="square" rtlCol="0">
            <a:spAutoFit/>
          </a:bodyPr>
          <a:lstStyle/>
          <a:p>
            <a:r>
              <a:rPr lang="fr-FR" sz="1400" dirty="0">
                <a:latin typeface="+mj-lt"/>
              </a:rPr>
              <a:t>Charges indirectes</a:t>
            </a:r>
          </a:p>
        </p:txBody>
      </p:sp>
      <p:sp>
        <p:nvSpPr>
          <p:cNvPr id="26" name="Arrondir un rectangle à un seul coin 25"/>
          <p:cNvSpPr/>
          <p:nvPr/>
        </p:nvSpPr>
        <p:spPr>
          <a:xfrm>
            <a:off x="223280" y="4027296"/>
            <a:ext cx="3988679"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dirty="0">
                <a:latin typeface="+mj-lt"/>
              </a:rPr>
              <a:t>Coût de production des produits</a:t>
            </a:r>
          </a:p>
        </p:txBody>
      </p:sp>
      <p:cxnSp>
        <p:nvCxnSpPr>
          <p:cNvPr id="25" name="Connecteur droit avec flèche 24"/>
          <p:cNvCxnSpPr/>
          <p:nvPr/>
        </p:nvCxnSpPr>
        <p:spPr>
          <a:xfrm>
            <a:off x="5688124" y="1523941"/>
            <a:ext cx="0" cy="247799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7" name="ZoneTexte 26"/>
          <p:cNvSpPr txBox="1"/>
          <p:nvPr/>
        </p:nvSpPr>
        <p:spPr>
          <a:xfrm>
            <a:off x="5220072" y="1852743"/>
            <a:ext cx="936104" cy="523220"/>
          </a:xfrm>
          <a:prstGeom prst="rect">
            <a:avLst/>
          </a:prstGeom>
          <a:noFill/>
        </p:spPr>
        <p:txBody>
          <a:bodyPr wrap="square" rtlCol="0">
            <a:spAutoFit/>
          </a:bodyPr>
          <a:lstStyle/>
          <a:p>
            <a:r>
              <a:rPr lang="fr-FR" sz="1400" dirty="0">
                <a:latin typeface="+mj-lt"/>
              </a:rPr>
              <a:t>Charges directes</a:t>
            </a:r>
          </a:p>
        </p:txBody>
      </p:sp>
      <p:cxnSp>
        <p:nvCxnSpPr>
          <p:cNvPr id="28" name="Connecteur droit avec flèche 27"/>
          <p:cNvCxnSpPr/>
          <p:nvPr/>
        </p:nvCxnSpPr>
        <p:spPr>
          <a:xfrm>
            <a:off x="6516216" y="1495657"/>
            <a:ext cx="0" cy="25062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9" name="Trapèze 28"/>
          <p:cNvSpPr/>
          <p:nvPr/>
        </p:nvSpPr>
        <p:spPr>
          <a:xfrm>
            <a:off x="5932477" y="1636719"/>
            <a:ext cx="1159803" cy="432048"/>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Centre 3</a:t>
            </a:r>
          </a:p>
        </p:txBody>
      </p:sp>
      <p:sp>
        <p:nvSpPr>
          <p:cNvPr id="30" name="ZoneTexte 29"/>
          <p:cNvSpPr txBox="1"/>
          <p:nvPr/>
        </p:nvSpPr>
        <p:spPr>
          <a:xfrm>
            <a:off x="6044326" y="2076686"/>
            <a:ext cx="936104" cy="523220"/>
          </a:xfrm>
          <a:prstGeom prst="rect">
            <a:avLst/>
          </a:prstGeom>
          <a:noFill/>
        </p:spPr>
        <p:txBody>
          <a:bodyPr wrap="square" rtlCol="0">
            <a:spAutoFit/>
          </a:bodyPr>
          <a:lstStyle/>
          <a:p>
            <a:r>
              <a:rPr lang="fr-FR" sz="1400" dirty="0">
                <a:latin typeface="+mj-lt"/>
              </a:rPr>
              <a:t>Charges indirectes</a:t>
            </a:r>
          </a:p>
        </p:txBody>
      </p:sp>
      <p:sp>
        <p:nvSpPr>
          <p:cNvPr id="31" name="Arrondir un rectangle à un seul coin 30"/>
          <p:cNvSpPr/>
          <p:nvPr/>
        </p:nvSpPr>
        <p:spPr>
          <a:xfrm>
            <a:off x="5364088" y="4048513"/>
            <a:ext cx="1660365"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dirty="0">
                <a:latin typeface="+mj-lt"/>
              </a:rPr>
              <a:t>Coût de distribution</a:t>
            </a:r>
          </a:p>
        </p:txBody>
      </p:sp>
      <p:cxnSp>
        <p:nvCxnSpPr>
          <p:cNvPr id="32" name="Connecteur droit avec flèche 31"/>
          <p:cNvCxnSpPr/>
          <p:nvPr/>
        </p:nvCxnSpPr>
        <p:spPr>
          <a:xfrm>
            <a:off x="8093429" y="1517300"/>
            <a:ext cx="0" cy="250627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3" name="Trapèze 32"/>
          <p:cNvSpPr/>
          <p:nvPr/>
        </p:nvSpPr>
        <p:spPr>
          <a:xfrm>
            <a:off x="7528166" y="1658362"/>
            <a:ext cx="1159803" cy="432048"/>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Centre 4</a:t>
            </a:r>
          </a:p>
        </p:txBody>
      </p:sp>
      <p:sp>
        <p:nvSpPr>
          <p:cNvPr id="34" name="ZoneTexte 33"/>
          <p:cNvSpPr txBox="1"/>
          <p:nvPr/>
        </p:nvSpPr>
        <p:spPr>
          <a:xfrm>
            <a:off x="7640015" y="2098329"/>
            <a:ext cx="936104" cy="523220"/>
          </a:xfrm>
          <a:prstGeom prst="rect">
            <a:avLst/>
          </a:prstGeom>
          <a:noFill/>
        </p:spPr>
        <p:txBody>
          <a:bodyPr wrap="square" rtlCol="0">
            <a:spAutoFit/>
          </a:bodyPr>
          <a:lstStyle/>
          <a:p>
            <a:r>
              <a:rPr lang="fr-FR" sz="1400" dirty="0">
                <a:latin typeface="+mj-lt"/>
              </a:rPr>
              <a:t>Charges indirectes</a:t>
            </a:r>
          </a:p>
        </p:txBody>
      </p:sp>
      <p:sp>
        <p:nvSpPr>
          <p:cNvPr id="35" name="Arrondir un rectangle à un seul coin 34"/>
          <p:cNvSpPr/>
          <p:nvPr/>
        </p:nvSpPr>
        <p:spPr>
          <a:xfrm>
            <a:off x="7308304" y="4048513"/>
            <a:ext cx="1728191" cy="504056"/>
          </a:xfrm>
          <a:prstGeom prst="round1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1600" dirty="0">
                <a:latin typeface="+mj-lt"/>
              </a:rPr>
              <a:t>Frais généraux</a:t>
            </a:r>
          </a:p>
        </p:txBody>
      </p:sp>
      <p:cxnSp>
        <p:nvCxnSpPr>
          <p:cNvPr id="21" name="Connecteur droit avec flèche 20"/>
          <p:cNvCxnSpPr>
            <a:stCxn id="26" idx="2"/>
          </p:cNvCxnSpPr>
          <p:nvPr/>
        </p:nvCxnSpPr>
        <p:spPr>
          <a:xfrm flipH="1">
            <a:off x="2217619" y="4531352"/>
            <a:ext cx="1" cy="48182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6" name="Connecteur droit avec flèche 35"/>
          <p:cNvCxnSpPr/>
          <p:nvPr/>
        </p:nvCxnSpPr>
        <p:spPr>
          <a:xfrm flipH="1">
            <a:off x="5978245" y="4567145"/>
            <a:ext cx="1" cy="48182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7" name="Connecteur droit avec flèche 36"/>
          <p:cNvCxnSpPr/>
          <p:nvPr/>
        </p:nvCxnSpPr>
        <p:spPr>
          <a:xfrm flipH="1">
            <a:off x="8108067" y="4567145"/>
            <a:ext cx="1" cy="48182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8" name="Arrondir un rectangle à un seul coin 37"/>
          <p:cNvSpPr/>
          <p:nvPr/>
        </p:nvSpPr>
        <p:spPr>
          <a:xfrm>
            <a:off x="223280" y="5013176"/>
            <a:ext cx="8813215" cy="792088"/>
          </a:xfrm>
          <a:prstGeom prst="round1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fr-FR" dirty="0"/>
              <a:t>Coût de revient des produits vendus</a:t>
            </a:r>
          </a:p>
        </p:txBody>
      </p:sp>
      <p:sp>
        <p:nvSpPr>
          <p:cNvPr id="39" name="Triangle isocèle 38"/>
          <p:cNvSpPr/>
          <p:nvPr/>
        </p:nvSpPr>
        <p:spPr>
          <a:xfrm>
            <a:off x="4230666" y="3883280"/>
            <a:ext cx="1068254" cy="6480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t>∆</a:t>
            </a:r>
            <a:br>
              <a:rPr lang="fr-FR" sz="1100" dirty="0"/>
            </a:br>
            <a:r>
              <a:rPr lang="fr-FR" sz="1200" dirty="0"/>
              <a:t>stock</a:t>
            </a:r>
          </a:p>
        </p:txBody>
      </p:sp>
      <p:sp>
        <p:nvSpPr>
          <p:cNvPr id="40" name="Accolade fermante 39"/>
          <p:cNvSpPr/>
          <p:nvPr/>
        </p:nvSpPr>
        <p:spPr>
          <a:xfrm rot="5400000">
            <a:off x="2581080" y="2322151"/>
            <a:ext cx="360040" cy="507564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41" name="ZoneTexte 40"/>
          <p:cNvSpPr txBox="1"/>
          <p:nvPr/>
        </p:nvSpPr>
        <p:spPr>
          <a:xfrm>
            <a:off x="194984" y="4536395"/>
            <a:ext cx="5103936" cy="369332"/>
          </a:xfrm>
          <a:prstGeom prst="rect">
            <a:avLst/>
          </a:prstGeom>
          <a:noFill/>
        </p:spPr>
        <p:txBody>
          <a:bodyPr wrap="square" rtlCol="0">
            <a:spAutoFit/>
          </a:bodyPr>
          <a:lstStyle/>
          <a:p>
            <a:pPr algn="ctr"/>
            <a:r>
              <a:rPr lang="fr-FR" dirty="0">
                <a:latin typeface="+mj-lt"/>
              </a:rPr>
              <a:t>Coût du stock de produits</a:t>
            </a:r>
          </a:p>
        </p:txBody>
      </p:sp>
    </p:spTree>
    <p:extLst>
      <p:ext uri="{BB962C8B-B14F-4D97-AF65-F5344CB8AC3E}">
        <p14:creationId xmlns:p14="http://schemas.microsoft.com/office/powerpoint/2010/main" val="478358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27" grpId="0"/>
      <p:bldP spid="29" grpId="0" animBg="1"/>
      <p:bldP spid="30" grpId="0"/>
      <p:bldP spid="31" grpId="0" animBg="1"/>
      <p:bldP spid="33" grpId="0" animBg="1"/>
      <p:bldP spid="34" grpId="0"/>
      <p:bldP spid="35" grpId="0" animBg="1"/>
      <p:bldP spid="38"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1297791"/>
            <a:ext cx="7848872" cy="4124206"/>
          </a:xfrm>
          <a:prstGeom prst="rect">
            <a:avLst/>
          </a:prstGeom>
        </p:spPr>
        <p:txBody>
          <a:bodyPr wrap="square">
            <a:spAutoFit/>
          </a:bodyPr>
          <a:lstStyle/>
          <a:p>
            <a:r>
              <a:rPr lang="fr-FR" b="1" dirty="0">
                <a:latin typeface="+mj-lt"/>
              </a:rPr>
              <a:t>Etape 1 : Déterminer les charges qui sont directes et indirectes </a:t>
            </a:r>
            <a:endParaRPr lang="fr-FR" sz="800" dirty="0">
              <a:latin typeface="+mj-lt"/>
            </a:endParaRPr>
          </a:p>
          <a:p>
            <a:r>
              <a:rPr lang="fr-FR" b="1" dirty="0">
                <a:latin typeface="+mj-lt"/>
              </a:rPr>
              <a:t>Etape 2 : pour les charges indirectes </a:t>
            </a:r>
            <a:r>
              <a:rPr lang="fr-FR" dirty="0">
                <a:latin typeface="+mj-lt"/>
              </a:rPr>
              <a:t>:</a:t>
            </a:r>
          </a:p>
          <a:p>
            <a:pPr marL="742950" lvl="1" indent="-285750">
              <a:buFont typeface="Wingdings" panose="05000000000000000000" pitchFamily="2" charset="2"/>
              <a:buChar char="Ø"/>
            </a:pPr>
            <a:r>
              <a:rPr lang="fr-FR" sz="1600" dirty="0">
                <a:latin typeface="+mj-lt"/>
              </a:rPr>
              <a:t>Identifier des centres d’analyse pertinents</a:t>
            </a:r>
          </a:p>
          <a:p>
            <a:pPr marL="742950" lvl="1" indent="-285750">
              <a:buFont typeface="Wingdings" panose="05000000000000000000" pitchFamily="2" charset="2"/>
              <a:buChar char="Ø"/>
            </a:pPr>
            <a:r>
              <a:rPr lang="fr-FR" sz="1600" dirty="0">
                <a:latin typeface="+mj-lt"/>
              </a:rPr>
              <a:t>Imputer les coûts aux centres d’analyse</a:t>
            </a:r>
          </a:p>
          <a:p>
            <a:pPr marL="742950" lvl="1" indent="-285750">
              <a:buFont typeface="Wingdings" panose="05000000000000000000" pitchFamily="2" charset="2"/>
              <a:buChar char="Ø"/>
            </a:pPr>
            <a:r>
              <a:rPr lang="fr-FR" sz="1600" dirty="0">
                <a:latin typeface="+mj-lt"/>
              </a:rPr>
              <a:t>Faire la répartition des coûts des centres </a:t>
            </a:r>
            <a:r>
              <a:rPr lang="fr-FR" sz="1600" i="1" dirty="0">
                <a:latin typeface="+mj-lt"/>
              </a:rPr>
              <a:t>auxiliaires</a:t>
            </a:r>
            <a:r>
              <a:rPr lang="fr-FR" sz="1600" dirty="0">
                <a:latin typeface="+mj-lt"/>
              </a:rPr>
              <a:t> sur les centres </a:t>
            </a:r>
            <a:r>
              <a:rPr lang="fr-FR" sz="1600" i="1" dirty="0">
                <a:latin typeface="+mj-lt"/>
              </a:rPr>
              <a:t>principaux</a:t>
            </a:r>
          </a:p>
          <a:p>
            <a:pPr marL="742950" lvl="1" indent="-285750">
              <a:buFont typeface="Wingdings" panose="05000000000000000000" pitchFamily="2" charset="2"/>
              <a:buChar char="Ø"/>
            </a:pPr>
            <a:r>
              <a:rPr lang="fr-FR" sz="1600" dirty="0">
                <a:latin typeface="+mj-lt"/>
              </a:rPr>
              <a:t>Déterminer des unités d’œuvre</a:t>
            </a:r>
            <a:r>
              <a:rPr lang="fr-FR" sz="1600" dirty="0"/>
              <a:t> </a:t>
            </a:r>
            <a:r>
              <a:rPr lang="fr-FR" sz="1600" dirty="0">
                <a:latin typeface="+mj-lt"/>
              </a:rPr>
              <a:t>pertinentes</a:t>
            </a:r>
          </a:p>
          <a:p>
            <a:pPr marL="742950" lvl="1" indent="-285750">
              <a:buFont typeface="Wingdings" panose="05000000000000000000" pitchFamily="2" charset="2"/>
              <a:buChar char="Ø"/>
            </a:pPr>
            <a:r>
              <a:rPr lang="fr-FR" sz="1600" dirty="0">
                <a:latin typeface="+mj-lt"/>
              </a:rPr>
              <a:t>Calculer le coût des unités d’œuvre </a:t>
            </a:r>
          </a:p>
          <a:p>
            <a:pPr marL="742950" lvl="1" indent="-285750">
              <a:buFont typeface="Wingdings" panose="05000000000000000000" pitchFamily="2" charset="2"/>
              <a:buChar char="Ø"/>
            </a:pPr>
            <a:endParaRPr lang="fr-FR" sz="1600" dirty="0">
              <a:latin typeface="+mj-lt"/>
            </a:endParaRPr>
          </a:p>
          <a:p>
            <a:pPr marL="742950" lvl="1" indent="-285750">
              <a:buFont typeface="Wingdings" panose="05000000000000000000" pitchFamily="2" charset="2"/>
              <a:buChar char="Ø"/>
            </a:pPr>
            <a:endParaRPr lang="fr-FR" sz="400" i="1" dirty="0">
              <a:latin typeface="+mj-lt"/>
            </a:endParaRPr>
          </a:p>
          <a:p>
            <a:r>
              <a:rPr lang="fr-FR" b="1" dirty="0">
                <a:latin typeface="+mj-lt"/>
              </a:rPr>
              <a:t>Etape 3 : Tableau de valorisation des stocks de matières premières  (cf. III. a)</a:t>
            </a:r>
          </a:p>
          <a:p>
            <a:endParaRPr lang="fr-FR" b="1" dirty="0">
              <a:latin typeface="+mj-lt"/>
            </a:endParaRPr>
          </a:p>
          <a:p>
            <a:r>
              <a:rPr lang="fr-FR" b="1" dirty="0">
                <a:latin typeface="+mj-lt"/>
              </a:rPr>
              <a:t>Etape 4 : Tableau de calcul de coût de production (cf. III. b)</a:t>
            </a:r>
          </a:p>
          <a:p>
            <a:endParaRPr lang="fr-FR" b="1" dirty="0">
              <a:latin typeface="+mj-lt"/>
            </a:endParaRPr>
          </a:p>
          <a:p>
            <a:r>
              <a:rPr lang="fr-FR" b="1" dirty="0">
                <a:latin typeface="+mj-lt"/>
              </a:rPr>
              <a:t>Etape 5 : Tableau de variation des stocks de produits (cf. III. b)</a:t>
            </a:r>
          </a:p>
          <a:p>
            <a:endParaRPr lang="fr-FR" b="1" dirty="0">
              <a:latin typeface="+mj-lt"/>
            </a:endParaRPr>
          </a:p>
          <a:p>
            <a:r>
              <a:rPr lang="fr-FR" b="1" dirty="0">
                <a:latin typeface="+mj-lt"/>
              </a:rPr>
              <a:t>Etape 6 : Calcul du résultat analytique</a:t>
            </a:r>
          </a:p>
        </p:txBody>
      </p:sp>
      <p:sp>
        <p:nvSpPr>
          <p:cNvPr id="5" name="Titre 1"/>
          <p:cNvSpPr txBox="1">
            <a:spLocks/>
          </p:cNvSpPr>
          <p:nvPr/>
        </p:nvSpPr>
        <p:spPr>
          <a:xfrm>
            <a:off x="457200" y="116632"/>
            <a:ext cx="8229600" cy="1068728"/>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4000" b="1" dirty="0">
                <a:solidFill>
                  <a:schemeClr val="tx1"/>
                </a:solidFill>
              </a:rPr>
              <a:t>III. Valorisation des stocks</a:t>
            </a:r>
          </a:p>
          <a:p>
            <a:pPr algn="ctr"/>
            <a:r>
              <a:rPr lang="fr-FR" sz="2200" b="1" dirty="0">
                <a:solidFill>
                  <a:srgbClr val="002060"/>
                </a:solidFill>
              </a:rPr>
              <a:t>c) Résumé de la méthode</a:t>
            </a:r>
            <a:endParaRPr lang="fr-FR" sz="2200" dirty="0">
              <a:solidFill>
                <a:schemeClr val="tx1"/>
              </a:solidFill>
            </a:endParaRPr>
          </a:p>
        </p:txBody>
      </p:sp>
      <p:sp>
        <p:nvSpPr>
          <p:cNvPr id="2" name="Accolade fermante 1"/>
          <p:cNvSpPr/>
          <p:nvPr/>
        </p:nvSpPr>
        <p:spPr>
          <a:xfrm>
            <a:off x="7452320" y="1297791"/>
            <a:ext cx="288032" cy="1846659"/>
          </a:xfrm>
          <a:prstGeom prst="rightBrace">
            <a:avLst>
              <a:gd name="adj1" fmla="val 8333"/>
              <a:gd name="adj2" fmla="val 52215"/>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 name="ZoneTexte 5"/>
          <p:cNvSpPr txBox="1"/>
          <p:nvPr/>
        </p:nvSpPr>
        <p:spPr>
          <a:xfrm>
            <a:off x="7956376" y="1916832"/>
            <a:ext cx="936104" cy="830997"/>
          </a:xfrm>
          <a:prstGeom prst="rect">
            <a:avLst/>
          </a:prstGeom>
          <a:noFill/>
        </p:spPr>
        <p:txBody>
          <a:bodyPr wrap="square" rtlCol="0">
            <a:spAutoFit/>
          </a:bodyPr>
          <a:lstStyle/>
          <a:p>
            <a:pPr algn="ctr"/>
            <a:r>
              <a:rPr lang="fr-FR" sz="1600" b="1" dirty="0">
                <a:latin typeface="+mj-lt"/>
              </a:rPr>
              <a:t>Idem</a:t>
            </a:r>
          </a:p>
          <a:p>
            <a:pPr algn="ctr"/>
            <a:r>
              <a:rPr lang="fr-FR" sz="1600" b="1" dirty="0">
                <a:latin typeface="+mj-lt"/>
              </a:rPr>
              <a:t>sans </a:t>
            </a:r>
          </a:p>
          <a:p>
            <a:pPr algn="ctr"/>
            <a:r>
              <a:rPr lang="fr-FR" sz="1600" b="1" dirty="0">
                <a:latin typeface="+mj-lt"/>
              </a:rPr>
              <a:t>stocks</a:t>
            </a:r>
          </a:p>
        </p:txBody>
      </p:sp>
    </p:spTree>
    <p:extLst>
      <p:ext uri="{BB962C8B-B14F-4D97-AF65-F5344CB8AC3E}">
        <p14:creationId xmlns:p14="http://schemas.microsoft.com/office/powerpoint/2010/main" val="31009661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457200" y="980728"/>
            <a:ext cx="8229600" cy="2304256"/>
          </a:xfrm>
          <a:prstGeom prst="rect">
            <a:avLst/>
          </a:prstGeom>
        </p:spPr>
        <p:txBody>
          <a:bodyPr>
            <a:normAutofit fontScale="92500" lnSpcReduction="10000"/>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buFont typeface="Wingdings 2"/>
              <a:buNone/>
            </a:pPr>
            <a:r>
              <a:rPr lang="fr-FR" b="1" dirty="0">
                <a:solidFill>
                  <a:srgbClr val="002060"/>
                </a:solidFill>
                <a:latin typeface="+mj-lt"/>
              </a:rPr>
              <a:t>Quizz</a:t>
            </a:r>
          </a:p>
          <a:p>
            <a:pPr marL="0" indent="0" algn="just">
              <a:buFont typeface="Wingdings 2"/>
              <a:buNone/>
            </a:pPr>
            <a:r>
              <a:rPr lang="fr-FR" sz="2500" dirty="0">
                <a:latin typeface="+mj-lt"/>
              </a:rPr>
              <a:t>A votre avis, la méthode est adaptée à : </a:t>
            </a:r>
          </a:p>
          <a:p>
            <a:pPr marL="0" indent="0" algn="just">
              <a:buFont typeface="Wingdings 2"/>
              <a:buNone/>
            </a:pPr>
            <a:r>
              <a:rPr lang="fr-FR" sz="2500" dirty="0">
                <a:latin typeface="+mj-lt"/>
              </a:rPr>
              <a:t>	</a:t>
            </a:r>
            <a:r>
              <a:rPr lang="fr-FR" sz="2200" dirty="0">
                <a:latin typeface="+mj-lt"/>
              </a:rPr>
              <a:t>A : Des usines d’assemblage automobile</a:t>
            </a:r>
          </a:p>
          <a:p>
            <a:pPr marL="0" indent="0" algn="just">
              <a:buNone/>
            </a:pPr>
            <a:r>
              <a:rPr lang="fr-FR" sz="2200" dirty="0"/>
              <a:t>	</a:t>
            </a:r>
            <a:r>
              <a:rPr lang="fr-FR" sz="2200" dirty="0">
                <a:latin typeface="+mj-lt"/>
              </a:rPr>
              <a:t>B : Service client téléphonique (par exemple </a:t>
            </a:r>
            <a:r>
              <a:rPr lang="fr-FR" sz="2200" i="1" dirty="0">
                <a:latin typeface="+mj-lt"/>
              </a:rPr>
              <a:t>Free</a:t>
            </a:r>
            <a:r>
              <a:rPr lang="fr-FR" sz="2200" dirty="0">
                <a:latin typeface="+mj-lt"/>
              </a:rPr>
              <a:t>)</a:t>
            </a:r>
          </a:p>
          <a:p>
            <a:pPr marL="0" indent="0" algn="just">
              <a:buNone/>
            </a:pPr>
            <a:r>
              <a:rPr lang="fr-FR" sz="2200" dirty="0">
                <a:latin typeface="+mj-lt"/>
              </a:rPr>
              <a:t>	C : Bureau d’architecture	</a:t>
            </a:r>
          </a:p>
          <a:p>
            <a:pPr marL="0" indent="0" algn="just">
              <a:buNone/>
            </a:pPr>
            <a:r>
              <a:rPr lang="fr-FR" sz="2200" b="1" dirty="0">
                <a:solidFill>
                  <a:srgbClr val="C00000"/>
                </a:solidFill>
                <a:latin typeface="+mj-lt"/>
                <a:sym typeface="Wingdings" panose="05000000000000000000" pitchFamily="2" charset="2"/>
              </a:rPr>
              <a:t>	</a:t>
            </a:r>
            <a:r>
              <a:rPr lang="fr-FR" sz="2200" dirty="0">
                <a:latin typeface="+mj-lt"/>
                <a:sym typeface="Wingdings" panose="05000000000000000000" pitchFamily="2" charset="2"/>
              </a:rPr>
              <a:t>D : un hôpital public</a:t>
            </a:r>
          </a:p>
        </p:txBody>
      </p:sp>
      <p:sp>
        <p:nvSpPr>
          <p:cNvPr id="10" name="Titre 1"/>
          <p:cNvSpPr txBox="1">
            <a:spLocks/>
          </p:cNvSpPr>
          <p:nvPr/>
        </p:nvSpPr>
        <p:spPr>
          <a:xfrm>
            <a:off x="457200" y="116632"/>
            <a:ext cx="8229600" cy="1068728"/>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4000" b="1" dirty="0">
                <a:solidFill>
                  <a:schemeClr val="tx1"/>
                </a:solidFill>
              </a:rPr>
              <a:t>IV. Intérêts et limites de la méthode</a:t>
            </a:r>
          </a:p>
        </p:txBody>
      </p:sp>
      <p:sp>
        <p:nvSpPr>
          <p:cNvPr id="2" name="ZoneTexte 1"/>
          <p:cNvSpPr txBox="1"/>
          <p:nvPr/>
        </p:nvSpPr>
        <p:spPr>
          <a:xfrm>
            <a:off x="395536" y="3429000"/>
            <a:ext cx="8435280" cy="31393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b="1" dirty="0">
                <a:latin typeface="+mj-lt"/>
              </a:rPr>
              <a:t>Intérêts de la méthode </a:t>
            </a:r>
          </a:p>
          <a:p>
            <a:endParaRPr lang="fr-FR" b="1" dirty="0">
              <a:latin typeface="+mj-lt"/>
            </a:endParaRPr>
          </a:p>
          <a:p>
            <a:r>
              <a:rPr lang="fr-FR" b="1" dirty="0">
                <a:latin typeface="+mj-lt"/>
              </a:rPr>
              <a:t>Contrairement à la méthode des coûts partiels, cette méthode permet de calculer le résultat par produit. </a:t>
            </a:r>
          </a:p>
          <a:p>
            <a:endParaRPr lang="fr-FR" b="1" dirty="0">
              <a:latin typeface="+mj-lt"/>
            </a:endParaRPr>
          </a:p>
          <a:p>
            <a:r>
              <a:rPr lang="fr-FR" b="1" dirty="0">
                <a:latin typeface="+mj-lt"/>
              </a:rPr>
              <a:t>La méthode est adaptée à des entreprises</a:t>
            </a:r>
            <a:r>
              <a:rPr lang="fr-FR" dirty="0">
                <a:latin typeface="+mj-lt"/>
              </a:rPr>
              <a:t> : </a:t>
            </a:r>
          </a:p>
          <a:p>
            <a:r>
              <a:rPr lang="fr-FR" dirty="0">
                <a:latin typeface="+mj-lt"/>
              </a:rPr>
              <a:t>	</a:t>
            </a:r>
          </a:p>
          <a:p>
            <a:endParaRPr lang="fr-FR" dirty="0">
              <a:latin typeface="+mj-lt"/>
            </a:endParaRPr>
          </a:p>
          <a:p>
            <a:endParaRPr lang="fr-FR" dirty="0">
              <a:latin typeface="+mj-lt"/>
            </a:endParaRPr>
          </a:p>
          <a:p>
            <a:endParaRPr lang="fr-FR" dirty="0">
              <a:latin typeface="+mj-lt"/>
            </a:endParaRPr>
          </a:p>
          <a:p>
            <a:endParaRPr lang="fr-FR" dirty="0"/>
          </a:p>
        </p:txBody>
      </p:sp>
    </p:spTree>
    <p:extLst>
      <p:ext uri="{BB962C8B-B14F-4D97-AF65-F5344CB8AC3E}">
        <p14:creationId xmlns:p14="http://schemas.microsoft.com/office/powerpoint/2010/main" val="102660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57200" y="980728"/>
            <a:ext cx="8435280" cy="400109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2000" b="1" dirty="0">
                <a:latin typeface="+mj-lt"/>
              </a:rPr>
              <a:t>Limites de la méthode </a:t>
            </a:r>
            <a:r>
              <a:rPr lang="fr-FR" dirty="0">
                <a:latin typeface="+mj-lt"/>
              </a:rPr>
              <a:t>:</a:t>
            </a:r>
          </a:p>
          <a:p>
            <a:pPr algn="ctr"/>
            <a:endParaRPr lang="fr-FR" dirty="0">
              <a:latin typeface="+mj-lt"/>
            </a:endParaRPr>
          </a:p>
          <a:p>
            <a:pPr algn="just"/>
            <a:r>
              <a:rPr lang="fr-FR" dirty="0">
                <a:latin typeface="+mj-lt"/>
              </a:rPr>
              <a:t>1. La méthode n’est pas </a:t>
            </a:r>
            <a:r>
              <a:rPr lang="fr-FR" dirty="0">
                <a:solidFill>
                  <a:schemeClr val="tx1"/>
                </a:solidFill>
                <a:latin typeface="+mj-lt"/>
              </a:rPr>
              <a:t>adaptée </a:t>
            </a:r>
            <a:r>
              <a:rPr lang="fr-FR" b="1" dirty="0">
                <a:solidFill>
                  <a:schemeClr val="tx1"/>
                </a:solidFill>
                <a:latin typeface="+mj-lt"/>
              </a:rPr>
              <a:t>aux entreprises </a:t>
            </a:r>
            <a:r>
              <a:rPr lang="fr-FR" dirty="0">
                <a:solidFill>
                  <a:schemeClr val="tx1"/>
                </a:solidFill>
                <a:latin typeface="+mj-lt"/>
              </a:rPr>
              <a:t>lesquelles le </a:t>
            </a:r>
            <a:r>
              <a:rPr lang="fr-FR" b="1" u="sng" dirty="0">
                <a:solidFill>
                  <a:srgbClr val="7030A0"/>
                </a:solidFill>
                <a:latin typeface="+mj-lt"/>
              </a:rPr>
              <a:t>nombre de produits (ou services) est important</a:t>
            </a:r>
            <a:r>
              <a:rPr lang="fr-FR" b="1" dirty="0">
                <a:solidFill>
                  <a:srgbClr val="7030A0"/>
                </a:solidFill>
                <a:latin typeface="+mj-lt"/>
              </a:rPr>
              <a:t> </a:t>
            </a:r>
            <a:r>
              <a:rPr lang="fr-FR" dirty="0">
                <a:solidFill>
                  <a:schemeClr val="tx1"/>
                </a:solidFill>
                <a:latin typeface="+mj-lt"/>
              </a:rPr>
              <a:t>(par exemple l’hôpital).</a:t>
            </a:r>
          </a:p>
          <a:p>
            <a:pPr algn="just"/>
            <a:endParaRPr lang="fr-FR" dirty="0">
              <a:latin typeface="+mj-lt"/>
            </a:endParaRPr>
          </a:p>
          <a:p>
            <a:pPr algn="just"/>
            <a:r>
              <a:rPr lang="fr-FR" dirty="0">
                <a:latin typeface="+mj-lt"/>
              </a:rPr>
              <a:t>2. Les </a:t>
            </a:r>
            <a:r>
              <a:rPr lang="fr-FR" b="1" u="sng" dirty="0">
                <a:solidFill>
                  <a:srgbClr val="FFC000"/>
                </a:solidFill>
                <a:latin typeface="+mj-lt"/>
              </a:rPr>
              <a:t>clés de répartition </a:t>
            </a:r>
            <a:r>
              <a:rPr lang="fr-FR" dirty="0">
                <a:solidFill>
                  <a:schemeClr val="tx1"/>
                </a:solidFill>
                <a:latin typeface="+mj-lt"/>
              </a:rPr>
              <a:t>permettant de répartir les coûts indirects aux centres d’analyse peuvent être</a:t>
            </a:r>
            <a:r>
              <a:rPr lang="fr-FR" dirty="0">
                <a:solidFill>
                  <a:srgbClr val="FFC000"/>
                </a:solidFill>
                <a:latin typeface="+mj-lt"/>
              </a:rPr>
              <a:t> </a:t>
            </a:r>
            <a:r>
              <a:rPr lang="fr-FR" b="1" u="sng" dirty="0">
                <a:solidFill>
                  <a:srgbClr val="FFC000"/>
                </a:solidFill>
                <a:latin typeface="+mj-lt"/>
              </a:rPr>
              <a:t>arbitraires</a:t>
            </a:r>
            <a:r>
              <a:rPr lang="fr-FR" dirty="0">
                <a:solidFill>
                  <a:srgbClr val="FFC000"/>
                </a:solidFill>
                <a:latin typeface="+mj-lt"/>
              </a:rPr>
              <a:t>. </a:t>
            </a:r>
            <a:r>
              <a:rPr lang="fr-FR" dirty="0">
                <a:solidFill>
                  <a:schemeClr val="tx1"/>
                </a:solidFill>
                <a:latin typeface="+mj-lt"/>
              </a:rPr>
              <a:t>(par exemple le chef de service du centre d’appel </a:t>
            </a:r>
            <a:r>
              <a:rPr lang="fr-FR" i="1" dirty="0">
                <a:solidFill>
                  <a:schemeClr val="tx1"/>
                </a:solidFill>
                <a:latin typeface="+mj-lt"/>
              </a:rPr>
              <a:t>free</a:t>
            </a:r>
            <a:r>
              <a:rPr lang="fr-FR" dirty="0">
                <a:solidFill>
                  <a:schemeClr val="tx1"/>
                </a:solidFill>
                <a:latin typeface="+mj-lt"/>
              </a:rPr>
              <a:t>).</a:t>
            </a:r>
          </a:p>
          <a:p>
            <a:pPr algn="just"/>
            <a:endParaRPr lang="fr-FR" dirty="0">
              <a:solidFill>
                <a:schemeClr val="tx1"/>
              </a:solidFill>
              <a:latin typeface="+mj-lt"/>
            </a:endParaRPr>
          </a:p>
          <a:p>
            <a:pPr algn="just"/>
            <a:r>
              <a:rPr lang="fr-FR" dirty="0">
                <a:latin typeface="+mj-lt"/>
              </a:rPr>
              <a:t>3. L’utilisation </a:t>
            </a:r>
            <a:r>
              <a:rPr lang="fr-FR" b="1" u="sng" dirty="0">
                <a:solidFill>
                  <a:srgbClr val="00B050"/>
                </a:solidFill>
                <a:latin typeface="+mj-lt"/>
              </a:rPr>
              <a:t>d’unités d’œuvre </a:t>
            </a:r>
            <a:r>
              <a:rPr lang="fr-FR" dirty="0">
                <a:latin typeface="+mj-lt"/>
              </a:rPr>
              <a:t>peut être arbitraire et alourdir le coût de production d’un produit au détriment d’un autre (</a:t>
            </a:r>
            <a:r>
              <a:rPr lang="fr-FR" b="1" u="sng" dirty="0">
                <a:solidFill>
                  <a:srgbClr val="00B050"/>
                </a:solidFill>
                <a:latin typeface="+mj-lt"/>
              </a:rPr>
              <a:t>subventionnement croisé</a:t>
            </a:r>
            <a:r>
              <a:rPr lang="fr-FR" dirty="0">
                <a:latin typeface="+mj-lt"/>
              </a:rPr>
              <a:t>). (Exemple d’une unité d’œuvre pour le centre « production » du cabinet d’architecture).</a:t>
            </a:r>
          </a:p>
          <a:p>
            <a:endParaRPr lang="fr-FR" dirty="0">
              <a:latin typeface="+mj-lt"/>
            </a:endParaRPr>
          </a:p>
          <a:p>
            <a:endParaRPr lang="fr-FR" dirty="0">
              <a:latin typeface="+mj-lt"/>
            </a:endParaRPr>
          </a:p>
          <a:p>
            <a:pPr algn="ctr"/>
            <a:r>
              <a:rPr lang="fr-FR" dirty="0">
                <a:latin typeface="+mj-lt"/>
              </a:rPr>
              <a:t>=&gt; Adapté à des entreprises industrielles</a:t>
            </a:r>
          </a:p>
        </p:txBody>
      </p:sp>
      <p:sp>
        <p:nvSpPr>
          <p:cNvPr id="5" name="Titre 1"/>
          <p:cNvSpPr txBox="1">
            <a:spLocks/>
          </p:cNvSpPr>
          <p:nvPr/>
        </p:nvSpPr>
        <p:spPr>
          <a:xfrm>
            <a:off x="457200" y="116632"/>
            <a:ext cx="8229600" cy="1068728"/>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4000" b="1" dirty="0">
                <a:solidFill>
                  <a:schemeClr val="tx1"/>
                </a:solidFill>
              </a:rPr>
              <a:t>IV. Intérêts et limites de la méthode</a:t>
            </a:r>
          </a:p>
        </p:txBody>
      </p:sp>
      <p:sp>
        <p:nvSpPr>
          <p:cNvPr id="2" name="ZoneTexte 1"/>
          <p:cNvSpPr txBox="1"/>
          <p:nvPr/>
        </p:nvSpPr>
        <p:spPr>
          <a:xfrm>
            <a:off x="457200" y="5589240"/>
            <a:ext cx="8435280" cy="110799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b="1" dirty="0">
                <a:latin typeface="+mj-lt"/>
                <a:sym typeface="Wingdings" panose="05000000000000000000" pitchFamily="2" charset="2"/>
              </a:rPr>
              <a:t>Solution aux limites de la méthode des centres d’analyse</a:t>
            </a:r>
          </a:p>
          <a:p>
            <a:pPr algn="ctr"/>
            <a:endParaRPr lang="fr-FR" sz="1200" b="1" dirty="0">
              <a:latin typeface="+mj-lt"/>
              <a:sym typeface="Wingdings" panose="05000000000000000000" pitchFamily="2" charset="2"/>
            </a:endParaRPr>
          </a:p>
          <a:p>
            <a:pPr algn="ctr"/>
            <a:r>
              <a:rPr lang="fr-FR" dirty="0">
                <a:latin typeface="+mj-lt"/>
                <a:sym typeface="Wingdings" panose="05000000000000000000" pitchFamily="2" charset="2"/>
              </a:rPr>
              <a:t>Utiliser des </a:t>
            </a:r>
            <a:r>
              <a:rPr lang="fr-FR" dirty="0" err="1">
                <a:latin typeface="+mj-lt"/>
                <a:sym typeface="Wingdings" panose="05000000000000000000" pitchFamily="2" charset="2"/>
              </a:rPr>
              <a:t>méthodesde</a:t>
            </a:r>
            <a:r>
              <a:rPr lang="fr-FR" dirty="0">
                <a:latin typeface="+mj-lt"/>
                <a:sym typeface="Wingdings" panose="05000000000000000000" pitchFamily="2" charset="2"/>
              </a:rPr>
              <a:t> calcul de coût plus sophistiquées, mais aussi plus complexes comme la méthode ABC (</a:t>
            </a:r>
            <a:r>
              <a:rPr lang="fr-FR" i="1" dirty="0">
                <a:latin typeface="+mj-lt"/>
                <a:sym typeface="Wingdings" panose="05000000000000000000" pitchFamily="2" charset="2"/>
              </a:rPr>
              <a:t>Activity </a:t>
            </a:r>
            <a:r>
              <a:rPr lang="fr-FR" i="1" dirty="0" err="1">
                <a:latin typeface="+mj-lt"/>
                <a:sym typeface="Wingdings" panose="05000000000000000000" pitchFamily="2" charset="2"/>
              </a:rPr>
              <a:t>based</a:t>
            </a:r>
            <a:r>
              <a:rPr lang="fr-FR" i="1" dirty="0">
                <a:latin typeface="+mj-lt"/>
                <a:sym typeface="Wingdings" panose="05000000000000000000" pitchFamily="2" charset="2"/>
              </a:rPr>
              <a:t> </a:t>
            </a:r>
            <a:r>
              <a:rPr lang="fr-FR" i="1" dirty="0" err="1">
                <a:latin typeface="+mj-lt"/>
                <a:sym typeface="Wingdings" panose="05000000000000000000" pitchFamily="2" charset="2"/>
              </a:rPr>
              <a:t>costing</a:t>
            </a:r>
            <a:r>
              <a:rPr lang="fr-FR" i="1" dirty="0">
                <a:latin typeface="+mj-lt"/>
                <a:sym typeface="Wingdings" panose="05000000000000000000" pitchFamily="2" charset="2"/>
              </a:rPr>
              <a:t> </a:t>
            </a:r>
            <a:r>
              <a:rPr lang="fr-FR" dirty="0">
                <a:latin typeface="+mj-lt"/>
                <a:sym typeface="Wingdings" panose="05000000000000000000" pitchFamily="2" charset="2"/>
              </a:rPr>
              <a:t>: coûts par activité).</a:t>
            </a:r>
            <a:endParaRPr lang="fr-FR" dirty="0">
              <a:latin typeface="+mj-lt"/>
            </a:endParaRPr>
          </a:p>
        </p:txBody>
      </p:sp>
    </p:spTree>
    <p:extLst>
      <p:ext uri="{BB962C8B-B14F-4D97-AF65-F5344CB8AC3E}">
        <p14:creationId xmlns:p14="http://schemas.microsoft.com/office/powerpoint/2010/main" val="6366774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04E7B02-A583-4662-A55D-493D296DD9F6}" type="slidenum">
              <a:rPr lang="fr-FR" smtClean="0"/>
              <a:pPr/>
              <a:t>37</a:t>
            </a:fld>
            <a:endParaRPr lang="fr-FR"/>
          </a:p>
        </p:txBody>
      </p:sp>
      <p:sp>
        <p:nvSpPr>
          <p:cNvPr id="4" name="Titre 1"/>
          <p:cNvSpPr txBox="1">
            <a:spLocks/>
          </p:cNvSpPr>
          <p:nvPr/>
        </p:nvSpPr>
        <p:spPr>
          <a:xfrm>
            <a:off x="228600" y="2852936"/>
            <a:ext cx="8229600" cy="924712"/>
          </a:xfrm>
          <a:prstGeom prst="rect">
            <a:avLst/>
          </a:prstGeom>
        </p:spPr>
        <p:txBody>
          <a:bodyPr>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chemeClr val="tx1"/>
                </a:solidFill>
              </a:rPr>
              <a:t>La méthode des centres d’analyse : </a:t>
            </a:r>
          </a:p>
          <a:p>
            <a:pPr algn="ctr"/>
            <a:r>
              <a:rPr lang="fr-FR" sz="3900" b="1" dirty="0">
                <a:solidFill>
                  <a:schemeClr val="tx1"/>
                </a:solidFill>
              </a:rPr>
              <a:t>Exercice 2 (avec stocks) : </a:t>
            </a:r>
            <a:r>
              <a:rPr lang="fr-FR" sz="3900" b="1">
                <a:solidFill>
                  <a:schemeClr val="tx1"/>
                </a:solidFill>
              </a:rPr>
              <a:t>Cas Lacté</a:t>
            </a:r>
            <a:endParaRPr lang="fr-FR" sz="3900" b="1" dirty="0">
              <a:solidFill>
                <a:srgbClr val="0070C0"/>
              </a:solidFill>
            </a:endParaRPr>
          </a:p>
        </p:txBody>
      </p:sp>
    </p:spTree>
    <p:extLst>
      <p:ext uri="{BB962C8B-B14F-4D97-AF65-F5344CB8AC3E}">
        <p14:creationId xmlns:p14="http://schemas.microsoft.com/office/powerpoint/2010/main" val="1911873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04E7B02-A583-4662-A55D-493D296DD9F6}" type="slidenum">
              <a:rPr lang="fr-FR" smtClean="0"/>
              <a:pPr/>
              <a:t>4</a:t>
            </a:fld>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4229108890"/>
              </p:ext>
            </p:extLst>
          </p:nvPr>
        </p:nvGraphicFramePr>
        <p:xfrm>
          <a:off x="525910" y="775672"/>
          <a:ext cx="8064897" cy="5631192"/>
        </p:xfrm>
        <a:graphic>
          <a:graphicData uri="http://schemas.openxmlformats.org/drawingml/2006/table">
            <a:tbl>
              <a:tblPr firstRow="1" bandRow="1">
                <a:tableStyleId>{5940675A-B579-460E-94D1-54222C63F5DA}</a:tableStyleId>
              </a:tblPr>
              <a:tblGrid>
                <a:gridCol w="8064897">
                  <a:extLst>
                    <a:ext uri="{9D8B030D-6E8A-4147-A177-3AD203B41FA5}">
                      <a16:colId xmlns:a16="http://schemas.microsoft.com/office/drawing/2014/main" val="20000"/>
                    </a:ext>
                  </a:extLst>
                </a:gridCol>
              </a:tblGrid>
              <a:tr h="144016">
                <a:tc>
                  <a:txBody>
                    <a:bodyPr/>
                    <a:lstStyle/>
                    <a:p>
                      <a:pPr algn="ctr"/>
                      <a:r>
                        <a:rPr lang="fr-FR" sz="1500" b="1" dirty="0">
                          <a:solidFill>
                            <a:schemeClr val="tx1"/>
                          </a:solidFill>
                          <a:latin typeface="+mj-lt"/>
                        </a:rPr>
                        <a:t>Exemple 1</a:t>
                      </a:r>
                    </a:p>
                  </a:txBody>
                  <a:tcPr anchor="ctr">
                    <a:solidFill>
                      <a:schemeClr val="accent3">
                        <a:lumMod val="20000"/>
                        <a:lumOff val="80000"/>
                      </a:schemeClr>
                    </a:solidFill>
                  </a:tcPr>
                </a:tc>
                <a:extLst>
                  <a:ext uri="{0D108BD9-81ED-4DB2-BD59-A6C34878D82A}">
                    <a16:rowId xmlns:a16="http://schemas.microsoft.com/office/drawing/2014/main" val="10000"/>
                  </a:ext>
                </a:extLst>
              </a:tr>
              <a:tr h="144016">
                <a:tc>
                  <a:txBody>
                    <a:bodyPr/>
                    <a:lstStyle/>
                    <a:p>
                      <a:pPr algn="ctr"/>
                      <a:r>
                        <a:rPr lang="fr-FR" sz="1500" b="1" dirty="0">
                          <a:solidFill>
                            <a:schemeClr val="tx1"/>
                          </a:solidFill>
                          <a:latin typeface="+mj-lt"/>
                        </a:rPr>
                        <a:t>Activité</a:t>
                      </a:r>
                    </a:p>
                  </a:txBody>
                  <a:tcPr anchor="ctr">
                    <a:solidFill>
                      <a:schemeClr val="bg1">
                        <a:lumMod val="95000"/>
                      </a:schemeClr>
                    </a:solidFill>
                  </a:tcPr>
                </a:tc>
                <a:extLst>
                  <a:ext uri="{0D108BD9-81ED-4DB2-BD59-A6C34878D82A}">
                    <a16:rowId xmlns:a16="http://schemas.microsoft.com/office/drawing/2014/main" val="10001"/>
                  </a:ext>
                </a:extLst>
              </a:tr>
              <a:tr h="132576">
                <a:tc>
                  <a:txBody>
                    <a:bodyPr/>
                    <a:lstStyle/>
                    <a:p>
                      <a:pPr algn="just"/>
                      <a:r>
                        <a:rPr lang="fr-FR" sz="1500" b="0" dirty="0">
                          <a:solidFill>
                            <a:schemeClr val="tx1"/>
                          </a:solidFill>
                          <a:latin typeface="+mj-lt"/>
                        </a:rPr>
                        <a:t>Création –</a:t>
                      </a:r>
                      <a:r>
                        <a:rPr lang="fr-FR" sz="1500" b="0" baseline="0" dirty="0">
                          <a:solidFill>
                            <a:schemeClr val="tx1"/>
                          </a:solidFill>
                          <a:latin typeface="+mj-lt"/>
                        </a:rPr>
                        <a:t> production - distribution parfums </a:t>
                      </a:r>
                      <a:endParaRPr lang="fr-FR" sz="1500" b="0" dirty="0">
                        <a:solidFill>
                          <a:schemeClr val="tx1"/>
                        </a:solidFill>
                        <a:latin typeface="+mj-lt"/>
                      </a:endParaRPr>
                    </a:p>
                  </a:txBody>
                  <a:tcPr anchor="ctr"/>
                </a:tc>
                <a:extLst>
                  <a:ext uri="{0D108BD9-81ED-4DB2-BD59-A6C34878D82A}">
                    <a16:rowId xmlns:a16="http://schemas.microsoft.com/office/drawing/2014/main" val="10002"/>
                  </a:ext>
                </a:extLst>
              </a:tr>
              <a:tr h="0">
                <a:tc>
                  <a:txBody>
                    <a:bodyPr/>
                    <a:lstStyle/>
                    <a:p>
                      <a:pPr algn="ctr"/>
                      <a:r>
                        <a:rPr lang="fr-FR" sz="1500" b="1" dirty="0">
                          <a:solidFill>
                            <a:schemeClr val="tx1"/>
                          </a:solidFill>
                          <a:latin typeface="+mj-lt"/>
                        </a:rPr>
                        <a:t>Objets de coût</a:t>
                      </a:r>
                    </a:p>
                  </a:txBody>
                  <a:tcPr anchor="ctr">
                    <a:solidFill>
                      <a:schemeClr val="bg1">
                        <a:lumMod val="95000"/>
                      </a:schemeClr>
                    </a:solidFill>
                  </a:tcPr>
                </a:tc>
                <a:extLst>
                  <a:ext uri="{0D108BD9-81ED-4DB2-BD59-A6C34878D82A}">
                    <a16:rowId xmlns:a16="http://schemas.microsoft.com/office/drawing/2014/main" val="10003"/>
                  </a:ext>
                </a:extLst>
              </a:tr>
              <a:tr h="0">
                <a:tc>
                  <a:txBody>
                    <a:bodyPr/>
                    <a:lstStyle/>
                    <a:p>
                      <a:pPr marL="285750" marR="0" indent="-285750" algn="just" defTabSz="914400" rtl="0" eaLnBrk="1" fontAlgn="auto" latinLnBrk="0" hangingPunct="1">
                        <a:lnSpc>
                          <a:spcPct val="100000"/>
                        </a:lnSpc>
                        <a:spcBef>
                          <a:spcPts val="0"/>
                        </a:spcBef>
                        <a:spcAft>
                          <a:spcPts val="0"/>
                        </a:spcAft>
                        <a:buClrTx/>
                        <a:buSzTx/>
                        <a:buFontTx/>
                        <a:buChar char="-"/>
                        <a:tabLst/>
                        <a:defRPr/>
                      </a:pPr>
                      <a:r>
                        <a:rPr kumimoji="0" lang="fr-FR" sz="1500" b="0" kern="1200" baseline="0" dirty="0">
                          <a:solidFill>
                            <a:schemeClr val="tx1"/>
                          </a:solidFill>
                          <a:latin typeface="+mj-lt"/>
                          <a:ea typeface="+mn-ea"/>
                          <a:cs typeface="+mn-cs"/>
                        </a:rPr>
                        <a:t>bouteille de parfum « packagée » homme</a:t>
                      </a:r>
                    </a:p>
                    <a:p>
                      <a:pPr marL="285750" marR="0" indent="-285750" algn="just" defTabSz="914400" rtl="0" eaLnBrk="1" fontAlgn="auto" latinLnBrk="0" hangingPunct="1">
                        <a:lnSpc>
                          <a:spcPct val="100000"/>
                        </a:lnSpc>
                        <a:spcBef>
                          <a:spcPts val="0"/>
                        </a:spcBef>
                        <a:spcAft>
                          <a:spcPts val="0"/>
                        </a:spcAft>
                        <a:buClrTx/>
                        <a:buSzTx/>
                        <a:buFontTx/>
                        <a:buChar char="-"/>
                        <a:tabLst/>
                        <a:defRPr/>
                      </a:pPr>
                      <a:r>
                        <a:rPr kumimoji="0" lang="fr-FR" sz="1500" b="0" kern="1200" baseline="0" dirty="0">
                          <a:solidFill>
                            <a:schemeClr val="tx1"/>
                          </a:solidFill>
                          <a:latin typeface="+mj-lt"/>
                          <a:ea typeface="+mn-ea"/>
                          <a:cs typeface="+mn-cs"/>
                        </a:rPr>
                        <a:t>Bouteille de parfum packagée femme</a:t>
                      </a:r>
                    </a:p>
                  </a:txBody>
                  <a:tcPr anchor="ctr"/>
                </a:tc>
                <a:extLst>
                  <a:ext uri="{0D108BD9-81ED-4DB2-BD59-A6C34878D82A}">
                    <a16:rowId xmlns:a16="http://schemas.microsoft.com/office/drawing/2014/main" val="10004"/>
                  </a:ext>
                </a:extLst>
              </a:tr>
              <a:tr h="0">
                <a:tc>
                  <a:txBody>
                    <a:bodyPr/>
                    <a:lstStyle/>
                    <a:p>
                      <a:pPr algn="ctr"/>
                      <a:r>
                        <a:rPr lang="fr-FR" sz="1500" b="1" dirty="0">
                          <a:solidFill>
                            <a:schemeClr val="tx1"/>
                          </a:solidFill>
                          <a:latin typeface="+mj-lt"/>
                        </a:rPr>
                        <a:t>Charges directes</a:t>
                      </a:r>
                    </a:p>
                  </a:txBody>
                  <a:tcPr anchor="ctr">
                    <a:lnR w="12700" cap="flat" cmpd="sng" algn="ctr">
                      <a:solidFill>
                        <a:schemeClr val="tx2"/>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10005"/>
                  </a:ext>
                </a:extLst>
              </a:tr>
              <a:tr h="0">
                <a:tc>
                  <a:txBody>
                    <a:bodyPr/>
                    <a:lstStyle/>
                    <a:p>
                      <a:pPr marL="0" indent="0" algn="just">
                        <a:buFontTx/>
                        <a:buNone/>
                      </a:pPr>
                      <a:endParaRPr lang="fr-FR" sz="1500" dirty="0">
                        <a:latin typeface="+mj-lt"/>
                      </a:endParaRPr>
                    </a:p>
                  </a:txBody>
                  <a:tcPr anchor="ctr"/>
                </a:tc>
                <a:extLst>
                  <a:ext uri="{0D108BD9-81ED-4DB2-BD59-A6C34878D82A}">
                    <a16:rowId xmlns:a16="http://schemas.microsoft.com/office/drawing/2014/main" val="10006"/>
                  </a:ext>
                </a:extLst>
              </a:tr>
              <a:tr h="0">
                <a:tc>
                  <a:txBody>
                    <a:bodyPr/>
                    <a:lstStyle/>
                    <a:p>
                      <a:pPr algn="ctr"/>
                      <a:r>
                        <a:rPr lang="fr-FR" sz="1500" b="1" dirty="0">
                          <a:solidFill>
                            <a:schemeClr val="tx1"/>
                          </a:solidFill>
                          <a:latin typeface="+mj-lt"/>
                        </a:rPr>
                        <a:t>Charges</a:t>
                      </a:r>
                      <a:r>
                        <a:rPr lang="fr-FR" sz="1500" b="1" baseline="0" dirty="0">
                          <a:solidFill>
                            <a:schemeClr val="tx1"/>
                          </a:solidFill>
                          <a:latin typeface="+mj-lt"/>
                        </a:rPr>
                        <a:t> indirectes</a:t>
                      </a:r>
                      <a:endParaRPr lang="fr-FR" sz="1500" b="1" dirty="0">
                        <a:solidFill>
                          <a:schemeClr val="tx1"/>
                        </a:solidFill>
                        <a:latin typeface="+mj-lt"/>
                      </a:endParaRPr>
                    </a:p>
                  </a:txBody>
                  <a:tcPr anchor="ctr">
                    <a:solidFill>
                      <a:schemeClr val="bg1">
                        <a:lumMod val="95000"/>
                      </a:schemeClr>
                    </a:solidFill>
                  </a:tcPr>
                </a:tc>
                <a:extLst>
                  <a:ext uri="{0D108BD9-81ED-4DB2-BD59-A6C34878D82A}">
                    <a16:rowId xmlns:a16="http://schemas.microsoft.com/office/drawing/2014/main" val="10007"/>
                  </a:ext>
                </a:extLst>
              </a:tr>
              <a:tr h="37943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kumimoji="0" lang="fr-FR" sz="1500" kern="1200" dirty="0">
                        <a:solidFill>
                          <a:schemeClr val="tx1"/>
                        </a:solidFill>
                        <a:latin typeface="+mj-lt"/>
                        <a:ea typeface="+mn-ea"/>
                        <a:cs typeface="+mn-cs"/>
                      </a:endParaRPr>
                    </a:p>
                  </a:txBody>
                  <a:tcPr anchor="ctr">
                    <a:noFill/>
                  </a:tcPr>
                </a:tc>
                <a:extLst>
                  <a:ext uri="{0D108BD9-81ED-4DB2-BD59-A6C34878D82A}">
                    <a16:rowId xmlns:a16="http://schemas.microsoft.com/office/drawing/2014/main" val="10008"/>
                  </a:ext>
                </a:extLst>
              </a:tr>
              <a:tr h="129872">
                <a:tc>
                  <a:txBody>
                    <a:bodyPr/>
                    <a:lstStyle/>
                    <a:p>
                      <a:pPr algn="ctr"/>
                      <a:r>
                        <a:rPr lang="fr-FR" sz="1500" b="1" dirty="0">
                          <a:solidFill>
                            <a:schemeClr val="tx1"/>
                          </a:solidFill>
                          <a:latin typeface="+mj-lt"/>
                        </a:rPr>
                        <a:t>Centre d’analyse (et coûts associés)</a:t>
                      </a:r>
                    </a:p>
                  </a:txBody>
                  <a:tcPr anchor="ctr">
                    <a:solidFill>
                      <a:schemeClr val="bg1">
                        <a:lumMod val="95000"/>
                      </a:schemeClr>
                    </a:solidFill>
                  </a:tcPr>
                </a:tc>
                <a:extLst>
                  <a:ext uri="{0D108BD9-81ED-4DB2-BD59-A6C34878D82A}">
                    <a16:rowId xmlns:a16="http://schemas.microsoft.com/office/drawing/2014/main" val="10009"/>
                  </a:ext>
                </a:extLst>
              </a:tr>
              <a:tr h="0">
                <a:tc>
                  <a:txBody>
                    <a:bodyPr/>
                    <a:lstStyle/>
                    <a:p>
                      <a:pPr marL="285750" marR="0" indent="-285750" algn="just" defTabSz="914400" rtl="0" eaLnBrk="1" fontAlgn="auto" latinLnBrk="0" hangingPunct="1">
                        <a:lnSpc>
                          <a:spcPct val="100000"/>
                        </a:lnSpc>
                        <a:spcBef>
                          <a:spcPts val="0"/>
                        </a:spcBef>
                        <a:spcAft>
                          <a:spcPts val="0"/>
                        </a:spcAft>
                        <a:buClrTx/>
                        <a:buSzTx/>
                        <a:buFontTx/>
                        <a:buChar char="-"/>
                        <a:tabLst/>
                        <a:defRPr/>
                      </a:pPr>
                      <a:endParaRPr kumimoji="0" lang="fr-FR" sz="1600" kern="1200" baseline="0" dirty="0">
                        <a:solidFill>
                          <a:schemeClr val="tx1"/>
                        </a:solidFill>
                        <a:latin typeface="+mj-lt"/>
                        <a:ea typeface="+mn-ea"/>
                        <a:cs typeface="+mn-cs"/>
                      </a:endParaRPr>
                    </a:p>
                    <a:p>
                      <a:pPr marL="285750" marR="0" indent="-285750" algn="just" defTabSz="914400" rtl="0" eaLnBrk="1" fontAlgn="auto" latinLnBrk="0" hangingPunct="1">
                        <a:lnSpc>
                          <a:spcPct val="100000"/>
                        </a:lnSpc>
                        <a:spcBef>
                          <a:spcPts val="0"/>
                        </a:spcBef>
                        <a:spcAft>
                          <a:spcPts val="0"/>
                        </a:spcAft>
                        <a:buClrTx/>
                        <a:buSzTx/>
                        <a:buFontTx/>
                        <a:buChar char="-"/>
                        <a:tabLst/>
                        <a:defRPr/>
                      </a:pPr>
                      <a:endParaRPr kumimoji="0" lang="fr-FR" sz="1600" kern="1200" baseline="0" dirty="0">
                        <a:solidFill>
                          <a:schemeClr val="tx1"/>
                        </a:solidFill>
                        <a:latin typeface="+mj-lt"/>
                        <a:ea typeface="+mn-ea"/>
                        <a:cs typeface="+mn-cs"/>
                      </a:endParaRPr>
                    </a:p>
                    <a:p>
                      <a:pPr marL="285750" marR="0" indent="-285750" algn="just" defTabSz="914400" rtl="0" eaLnBrk="1" fontAlgn="auto" latinLnBrk="0" hangingPunct="1">
                        <a:lnSpc>
                          <a:spcPct val="100000"/>
                        </a:lnSpc>
                        <a:spcBef>
                          <a:spcPts val="0"/>
                        </a:spcBef>
                        <a:spcAft>
                          <a:spcPts val="0"/>
                        </a:spcAft>
                        <a:buClrTx/>
                        <a:buSzTx/>
                        <a:buFontTx/>
                        <a:buChar char="-"/>
                        <a:tabLst/>
                        <a:defRPr/>
                      </a:pPr>
                      <a:endParaRPr kumimoji="0" lang="fr-FR" sz="1600" kern="1200" baseline="0" dirty="0">
                        <a:solidFill>
                          <a:schemeClr val="tx1"/>
                        </a:solidFill>
                        <a:latin typeface="+mj-lt"/>
                        <a:ea typeface="+mn-ea"/>
                        <a:cs typeface="+mn-cs"/>
                      </a:endParaRPr>
                    </a:p>
                  </a:txBody>
                  <a:tcPr anchor="ctr"/>
                </a:tc>
                <a:extLst>
                  <a:ext uri="{0D108BD9-81ED-4DB2-BD59-A6C34878D82A}">
                    <a16:rowId xmlns:a16="http://schemas.microsoft.com/office/drawing/2014/main" val="10010"/>
                  </a:ext>
                </a:extLst>
              </a:tr>
              <a:tr h="3140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FR" sz="1500" b="1" kern="1200" dirty="0">
                          <a:solidFill>
                            <a:schemeClr val="tx1"/>
                          </a:solidFill>
                          <a:latin typeface="+mj-lt"/>
                          <a:ea typeface="+mn-ea"/>
                          <a:cs typeface="+mn-cs"/>
                        </a:rPr>
                        <a:t>centre d’analyse (coût) </a:t>
                      </a:r>
                      <a:r>
                        <a:rPr kumimoji="0" lang="fr-FR" sz="1500" b="1" kern="1200" dirty="0">
                          <a:solidFill>
                            <a:schemeClr val="tx1"/>
                          </a:solidFill>
                          <a:latin typeface="+mj-lt"/>
                          <a:ea typeface="+mn-ea"/>
                          <a:cs typeface="+mn-cs"/>
                          <a:sym typeface="Wingdings" panose="05000000000000000000" pitchFamily="2" charset="2"/>
                        </a:rPr>
                        <a:t> une unité d’œuvre </a:t>
                      </a:r>
                      <a:endParaRPr lang="fr-FR" sz="1500" dirty="0">
                        <a:latin typeface="+mj-lt"/>
                      </a:endParaRPr>
                    </a:p>
                  </a:txBody>
                  <a:tcPr anchor="ctr"/>
                </a:tc>
                <a:extLst>
                  <a:ext uri="{0D108BD9-81ED-4DB2-BD59-A6C34878D82A}">
                    <a16:rowId xmlns:a16="http://schemas.microsoft.com/office/drawing/2014/main" val="10011"/>
                  </a:ext>
                </a:extLst>
              </a:tr>
              <a:tr h="999800">
                <a:tc>
                  <a:txBody>
                    <a:bodyPr/>
                    <a:lstStyle/>
                    <a:p>
                      <a:pPr marL="0" indent="0" algn="just">
                        <a:buFontTx/>
                        <a:buNone/>
                      </a:pPr>
                      <a:endParaRPr kumimoji="0" lang="fr-FR" sz="1400" kern="1200" dirty="0">
                        <a:solidFill>
                          <a:schemeClr val="tx1"/>
                        </a:solidFill>
                        <a:latin typeface="+mj-lt"/>
                        <a:ea typeface="+mn-ea"/>
                        <a:cs typeface="+mn-cs"/>
                      </a:endParaRPr>
                    </a:p>
                  </a:txBody>
                  <a:tcPr anchor="ctr"/>
                </a:tc>
                <a:extLst>
                  <a:ext uri="{0D108BD9-81ED-4DB2-BD59-A6C34878D82A}">
                    <a16:rowId xmlns:a16="http://schemas.microsoft.com/office/drawing/2014/main" val="10012"/>
                  </a:ext>
                </a:extLst>
              </a:tr>
            </a:tbl>
          </a:graphicData>
        </a:graphic>
      </p:graphicFrame>
      <p:sp>
        <p:nvSpPr>
          <p:cNvPr id="6" name="Rectangle 5"/>
          <p:cNvSpPr/>
          <p:nvPr/>
        </p:nvSpPr>
        <p:spPr>
          <a:xfrm>
            <a:off x="508836" y="-27384"/>
            <a:ext cx="7951595" cy="830997"/>
          </a:xfrm>
          <a:prstGeom prst="rect">
            <a:avLst/>
          </a:prstGeom>
        </p:spPr>
        <p:txBody>
          <a:bodyPr wrap="square">
            <a:spAutoFit/>
          </a:bodyPr>
          <a:lstStyle/>
          <a:p>
            <a:pPr algn="ctr"/>
            <a:r>
              <a:rPr lang="fr-FR" sz="2800" b="1" dirty="0">
                <a:latin typeface="+mj-lt"/>
              </a:rPr>
              <a:t>I. Principe de la méthode (et définitions)</a:t>
            </a:r>
          </a:p>
          <a:p>
            <a:pPr algn="ctr"/>
            <a:r>
              <a:rPr lang="fr-FR" sz="2000" b="1" dirty="0">
                <a:solidFill>
                  <a:srgbClr val="00B0F0"/>
                </a:solidFill>
                <a:latin typeface="+mj-lt"/>
              </a:rPr>
              <a:t>b) Les centres d’analyse</a:t>
            </a:r>
          </a:p>
        </p:txBody>
      </p:sp>
    </p:spTree>
    <p:extLst>
      <p:ext uri="{BB962C8B-B14F-4D97-AF65-F5344CB8AC3E}">
        <p14:creationId xmlns:p14="http://schemas.microsoft.com/office/powerpoint/2010/main" val="4017401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Rectangle 1030"/>
          <p:cNvSpPr/>
          <p:nvPr/>
        </p:nvSpPr>
        <p:spPr>
          <a:xfrm>
            <a:off x="611560" y="1988840"/>
            <a:ext cx="7776864" cy="446449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solidFill>
                <a:srgbClr val="FFC000"/>
              </a:solidFill>
            </a:endParaRPr>
          </a:p>
        </p:txBody>
      </p:sp>
      <p:sp>
        <p:nvSpPr>
          <p:cNvPr id="17" name="Rectangle à coins arrondis 16"/>
          <p:cNvSpPr/>
          <p:nvPr/>
        </p:nvSpPr>
        <p:spPr>
          <a:xfrm>
            <a:off x="7596336" y="980728"/>
            <a:ext cx="735038" cy="547260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6" name="ZoneTexte 5"/>
          <p:cNvSpPr txBox="1"/>
          <p:nvPr/>
        </p:nvSpPr>
        <p:spPr>
          <a:xfrm>
            <a:off x="467544" y="2924944"/>
            <a:ext cx="7344816" cy="369332"/>
          </a:xfrm>
          <a:prstGeom prst="rect">
            <a:avLst/>
          </a:prstGeom>
          <a:noFill/>
        </p:spPr>
        <p:txBody>
          <a:bodyPr wrap="square" rtlCol="0">
            <a:spAutoFit/>
          </a:bodyPr>
          <a:lstStyle/>
          <a:p>
            <a:endParaRPr lang="fr-FR" dirty="0"/>
          </a:p>
        </p:txBody>
      </p:sp>
      <p:sp>
        <p:nvSpPr>
          <p:cNvPr id="25" name="Triangle isocèle 24"/>
          <p:cNvSpPr/>
          <p:nvPr/>
        </p:nvSpPr>
        <p:spPr>
          <a:xfrm>
            <a:off x="554510" y="1124744"/>
            <a:ext cx="1312651" cy="864096"/>
          </a:xfrm>
          <a:prstGeom prst="triangle">
            <a:avLst>
              <a:gd name="adj" fmla="val 1000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7" name="Triangle isocèle 26"/>
          <p:cNvSpPr/>
          <p:nvPr/>
        </p:nvSpPr>
        <p:spPr>
          <a:xfrm>
            <a:off x="1869526" y="1124744"/>
            <a:ext cx="1312651" cy="864096"/>
          </a:xfrm>
          <a:prstGeom prst="triangle">
            <a:avLst>
              <a:gd name="adj" fmla="val 1000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8" name="Triangle isocèle 27"/>
          <p:cNvSpPr/>
          <p:nvPr/>
        </p:nvSpPr>
        <p:spPr>
          <a:xfrm>
            <a:off x="3093662" y="1124744"/>
            <a:ext cx="1312651" cy="864096"/>
          </a:xfrm>
          <a:prstGeom prst="triangle">
            <a:avLst>
              <a:gd name="adj" fmla="val 1000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9" name="Triangle isocèle 28"/>
          <p:cNvSpPr/>
          <p:nvPr/>
        </p:nvSpPr>
        <p:spPr>
          <a:xfrm>
            <a:off x="4389806" y="1124744"/>
            <a:ext cx="1312651" cy="864096"/>
          </a:xfrm>
          <a:prstGeom prst="triangle">
            <a:avLst>
              <a:gd name="adj" fmla="val 1000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0" name="Triangle isocèle 29"/>
          <p:cNvSpPr/>
          <p:nvPr/>
        </p:nvSpPr>
        <p:spPr>
          <a:xfrm>
            <a:off x="5678438" y="1124744"/>
            <a:ext cx="1312651" cy="864096"/>
          </a:xfrm>
          <a:prstGeom prst="triangle">
            <a:avLst>
              <a:gd name="adj" fmla="val 1000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024" name="Rectangle 1023"/>
          <p:cNvSpPr/>
          <p:nvPr/>
        </p:nvSpPr>
        <p:spPr>
          <a:xfrm>
            <a:off x="683568" y="2924944"/>
            <a:ext cx="1640716" cy="1008112"/>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fr-FR" b="1" dirty="0">
                <a:solidFill>
                  <a:schemeClr val="tx1"/>
                </a:solidFill>
                <a:latin typeface="+mj-lt"/>
              </a:rPr>
              <a:t>Coûts directs</a:t>
            </a:r>
          </a:p>
        </p:txBody>
      </p:sp>
      <p:sp>
        <p:nvSpPr>
          <p:cNvPr id="1025" name="Flèche droite 1024"/>
          <p:cNvSpPr/>
          <p:nvPr/>
        </p:nvSpPr>
        <p:spPr>
          <a:xfrm>
            <a:off x="2339753" y="3253626"/>
            <a:ext cx="3600399" cy="206732"/>
          </a:xfrm>
          <a:prstGeom prst="rightArrow">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6" name="Rectangle 35"/>
          <p:cNvSpPr/>
          <p:nvPr/>
        </p:nvSpPr>
        <p:spPr>
          <a:xfrm>
            <a:off x="5940152" y="2924944"/>
            <a:ext cx="1440160" cy="244827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latin typeface="+mj-lt"/>
              </a:rPr>
              <a:t>objets de coût</a:t>
            </a:r>
          </a:p>
          <a:p>
            <a:pPr algn="ctr"/>
            <a:endParaRPr lang="fr-FR" sz="1000" dirty="0">
              <a:latin typeface="+mj-lt"/>
            </a:endParaRPr>
          </a:p>
          <a:p>
            <a:pPr algn="ctr"/>
            <a:endParaRPr lang="fr-FR" dirty="0">
              <a:latin typeface="+mj-lt"/>
            </a:endParaRPr>
          </a:p>
          <a:p>
            <a:pPr algn="ctr"/>
            <a:r>
              <a:rPr lang="fr-FR" sz="1400" dirty="0">
                <a:latin typeface="+mj-lt"/>
              </a:rPr>
              <a:t>(1 bouteille parfum homme)</a:t>
            </a:r>
          </a:p>
          <a:p>
            <a:pPr algn="ctr"/>
            <a:endParaRPr lang="fr-FR" sz="1400" dirty="0">
              <a:latin typeface="+mj-lt"/>
            </a:endParaRPr>
          </a:p>
          <a:p>
            <a:pPr algn="ctr"/>
            <a:r>
              <a:rPr lang="fr-FR" sz="1400" dirty="0">
                <a:latin typeface="+mj-lt"/>
              </a:rPr>
              <a:t>(1 bouteille parfum femme)</a:t>
            </a:r>
          </a:p>
          <a:p>
            <a:pPr algn="ctr"/>
            <a:endParaRPr lang="fr-FR" sz="1400" dirty="0">
              <a:latin typeface="+mj-lt"/>
            </a:endParaRPr>
          </a:p>
        </p:txBody>
      </p:sp>
      <p:sp>
        <p:nvSpPr>
          <p:cNvPr id="1028" name="ZoneTexte 1027"/>
          <p:cNvSpPr txBox="1"/>
          <p:nvPr/>
        </p:nvSpPr>
        <p:spPr>
          <a:xfrm>
            <a:off x="3370982" y="2915071"/>
            <a:ext cx="169436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b="1" dirty="0">
                <a:solidFill>
                  <a:schemeClr val="tx1"/>
                </a:solidFill>
                <a:latin typeface="+mj-lt"/>
              </a:rPr>
              <a:t>Affectation</a:t>
            </a:r>
          </a:p>
        </p:txBody>
      </p:sp>
      <p:sp>
        <p:nvSpPr>
          <p:cNvPr id="38" name="Rectangle 37"/>
          <p:cNvSpPr/>
          <p:nvPr/>
        </p:nvSpPr>
        <p:spPr>
          <a:xfrm>
            <a:off x="683568" y="3933056"/>
            <a:ext cx="1640716" cy="14401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b="1" dirty="0">
                <a:latin typeface="+mj-lt"/>
              </a:rPr>
              <a:t>Coûts indirects</a:t>
            </a:r>
          </a:p>
          <a:p>
            <a:endParaRPr lang="fr-FR" sz="1600" dirty="0">
              <a:latin typeface="+mj-lt"/>
            </a:endParaRPr>
          </a:p>
        </p:txBody>
      </p:sp>
      <p:cxnSp>
        <p:nvCxnSpPr>
          <p:cNvPr id="1034" name="Connecteur droit avec flèche 1033"/>
          <p:cNvCxnSpPr/>
          <p:nvPr/>
        </p:nvCxnSpPr>
        <p:spPr>
          <a:xfrm flipV="1">
            <a:off x="2324284" y="4221089"/>
            <a:ext cx="1023580" cy="576064"/>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47" name="Connecteur droit avec flèche 46"/>
          <p:cNvCxnSpPr>
            <a:endCxn id="39" idx="1"/>
          </p:cNvCxnSpPr>
          <p:nvPr/>
        </p:nvCxnSpPr>
        <p:spPr>
          <a:xfrm flipV="1">
            <a:off x="2396292" y="4761584"/>
            <a:ext cx="943550" cy="4761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50" name="Connecteur droit avec flèche 49"/>
          <p:cNvCxnSpPr/>
          <p:nvPr/>
        </p:nvCxnSpPr>
        <p:spPr>
          <a:xfrm>
            <a:off x="2324284" y="4797152"/>
            <a:ext cx="1023580" cy="504056"/>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042" name="ZoneTexte 1041"/>
          <p:cNvSpPr txBox="1"/>
          <p:nvPr/>
        </p:nvSpPr>
        <p:spPr>
          <a:xfrm>
            <a:off x="1979712" y="5373216"/>
            <a:ext cx="1315016" cy="369332"/>
          </a:xfrm>
          <a:prstGeom prst="rect">
            <a:avLst/>
          </a:prstGeom>
          <a:noFill/>
        </p:spPr>
        <p:txBody>
          <a:bodyPr wrap="square" rtlCol="0">
            <a:spAutoFit/>
          </a:bodyPr>
          <a:lstStyle/>
          <a:p>
            <a:pPr algn="ctr"/>
            <a:r>
              <a:rPr lang="fr-FR" b="1" dirty="0">
                <a:solidFill>
                  <a:srgbClr val="FFC000"/>
                </a:solidFill>
                <a:latin typeface="+mj-lt"/>
              </a:rPr>
              <a:t>Répartition</a:t>
            </a:r>
          </a:p>
        </p:txBody>
      </p:sp>
      <p:cxnSp>
        <p:nvCxnSpPr>
          <p:cNvPr id="24" name="Connecteur droit avec flèche 23"/>
          <p:cNvCxnSpPr/>
          <p:nvPr/>
        </p:nvCxnSpPr>
        <p:spPr>
          <a:xfrm flipV="1">
            <a:off x="4737686" y="4221089"/>
            <a:ext cx="1202466" cy="60901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a:off x="4737686" y="4830107"/>
            <a:ext cx="1217933" cy="13516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2" name="ZoneTexte 31"/>
          <p:cNvSpPr txBox="1"/>
          <p:nvPr/>
        </p:nvSpPr>
        <p:spPr>
          <a:xfrm>
            <a:off x="4442942" y="5373216"/>
            <a:ext cx="2001266" cy="646331"/>
          </a:xfrm>
          <a:prstGeom prst="rect">
            <a:avLst/>
          </a:prstGeom>
          <a:noFill/>
          <a:ln>
            <a:noFill/>
          </a:ln>
        </p:spPr>
        <p:txBody>
          <a:bodyPr wrap="square" rtlCol="0">
            <a:spAutoFit/>
          </a:bodyPr>
          <a:lstStyle/>
          <a:p>
            <a:pPr algn="ctr"/>
            <a:r>
              <a:rPr lang="fr-FR" b="1" dirty="0">
                <a:solidFill>
                  <a:srgbClr val="C00000"/>
                </a:solidFill>
                <a:latin typeface="+mj-lt"/>
              </a:rPr>
              <a:t>Imputation</a:t>
            </a:r>
          </a:p>
          <a:p>
            <a:pPr algn="ctr"/>
            <a:r>
              <a:rPr lang="fr-FR" dirty="0">
                <a:solidFill>
                  <a:srgbClr val="C00000"/>
                </a:solidFill>
                <a:latin typeface="+mj-lt"/>
              </a:rPr>
              <a:t>(unités d’œuvre)</a:t>
            </a:r>
          </a:p>
        </p:txBody>
      </p:sp>
      <p:pic>
        <p:nvPicPr>
          <p:cNvPr id="2" name="Imag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135747"/>
            <a:ext cx="1270000" cy="984250"/>
          </a:xfrm>
          <a:prstGeom prst="rect">
            <a:avLst/>
          </a:prstGeom>
        </p:spPr>
      </p:pic>
      <p:cxnSp>
        <p:nvCxnSpPr>
          <p:cNvPr id="18" name="Connecteur droit avec flèche 17"/>
          <p:cNvCxnSpPr>
            <a:endCxn id="36" idx="1"/>
          </p:cNvCxnSpPr>
          <p:nvPr/>
        </p:nvCxnSpPr>
        <p:spPr>
          <a:xfrm flipV="1">
            <a:off x="4737687" y="4149080"/>
            <a:ext cx="1202465" cy="62136"/>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Connecteur droit avec flèche 41"/>
          <p:cNvCxnSpPr/>
          <p:nvPr/>
        </p:nvCxnSpPr>
        <p:spPr>
          <a:xfrm>
            <a:off x="4737687" y="4211216"/>
            <a:ext cx="1202465" cy="597986"/>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a:off x="5220072" y="4849415"/>
            <a:ext cx="576064" cy="307777"/>
          </a:xfrm>
          <a:prstGeom prst="rect">
            <a:avLst/>
          </a:prstGeom>
          <a:noFill/>
        </p:spPr>
        <p:txBody>
          <a:bodyPr wrap="square" rtlCol="0">
            <a:spAutoFit/>
          </a:bodyPr>
          <a:lstStyle/>
          <a:p>
            <a:r>
              <a:rPr lang="fr-FR" sz="1400" dirty="0">
                <a:solidFill>
                  <a:srgbClr val="C00000"/>
                </a:solidFill>
              </a:rPr>
              <a:t>Etc…</a:t>
            </a:r>
          </a:p>
        </p:txBody>
      </p:sp>
      <p:sp>
        <p:nvSpPr>
          <p:cNvPr id="33" name="Rectangle 32"/>
          <p:cNvSpPr/>
          <p:nvPr/>
        </p:nvSpPr>
        <p:spPr>
          <a:xfrm>
            <a:off x="508836" y="44624"/>
            <a:ext cx="7951595" cy="954107"/>
          </a:xfrm>
          <a:prstGeom prst="rect">
            <a:avLst/>
          </a:prstGeom>
        </p:spPr>
        <p:txBody>
          <a:bodyPr wrap="square">
            <a:spAutoFit/>
          </a:bodyPr>
          <a:lstStyle/>
          <a:p>
            <a:pPr algn="ctr"/>
            <a:r>
              <a:rPr lang="fr-FR" sz="3200" b="1" dirty="0">
                <a:latin typeface="+mj-lt"/>
              </a:rPr>
              <a:t>I. Principe de la méthode (et définitions)</a:t>
            </a:r>
          </a:p>
          <a:p>
            <a:pPr algn="ctr"/>
            <a:r>
              <a:rPr lang="fr-FR" sz="2400" b="1" dirty="0">
                <a:solidFill>
                  <a:srgbClr val="00B0F0"/>
                </a:solidFill>
                <a:latin typeface="+mj-lt"/>
              </a:rPr>
              <a:t>b) Les centres d’analyse</a:t>
            </a:r>
          </a:p>
        </p:txBody>
      </p:sp>
      <p:sp>
        <p:nvSpPr>
          <p:cNvPr id="4" name="Trapèze 3"/>
          <p:cNvSpPr/>
          <p:nvPr/>
        </p:nvSpPr>
        <p:spPr>
          <a:xfrm>
            <a:off x="3294728" y="5084313"/>
            <a:ext cx="1493296" cy="360911"/>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r>
              <a:rPr lang="fr-FR" sz="1400" b="1" dirty="0">
                <a:latin typeface="+mj-lt"/>
              </a:rPr>
              <a:t>Centre X : ... </a:t>
            </a:r>
          </a:p>
        </p:txBody>
      </p:sp>
      <p:sp>
        <p:nvSpPr>
          <p:cNvPr id="39" name="Trapèze 38"/>
          <p:cNvSpPr/>
          <p:nvPr/>
        </p:nvSpPr>
        <p:spPr>
          <a:xfrm>
            <a:off x="3294728" y="4581128"/>
            <a:ext cx="1493296" cy="360911"/>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r>
              <a:rPr lang="fr-FR" sz="1400" b="1" dirty="0">
                <a:latin typeface="+mj-lt"/>
              </a:rPr>
              <a:t>Centre 2 :</a:t>
            </a:r>
          </a:p>
        </p:txBody>
      </p:sp>
      <p:sp>
        <p:nvSpPr>
          <p:cNvPr id="40" name="Trapèze 39"/>
          <p:cNvSpPr/>
          <p:nvPr/>
        </p:nvSpPr>
        <p:spPr>
          <a:xfrm>
            <a:off x="3294728" y="4040632"/>
            <a:ext cx="1493296" cy="360911"/>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r>
              <a:rPr lang="fr-FR" sz="1400" b="1" dirty="0">
                <a:latin typeface="+mj-lt"/>
              </a:rPr>
              <a:t>Centre 1 :</a:t>
            </a:r>
          </a:p>
          <a:p>
            <a:r>
              <a:rPr lang="fr-FR" sz="1400" b="1" dirty="0">
                <a:latin typeface="+mj-lt"/>
              </a:rPr>
              <a:t> </a:t>
            </a:r>
          </a:p>
        </p:txBody>
      </p:sp>
    </p:spTree>
    <p:extLst>
      <p:ext uri="{BB962C8B-B14F-4D97-AF65-F5344CB8AC3E}">
        <p14:creationId xmlns:p14="http://schemas.microsoft.com/office/powerpoint/2010/main" val="2560492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12776"/>
            <a:ext cx="8229600" cy="4589864"/>
          </a:xfrm>
        </p:spPr>
        <p:txBody>
          <a:bodyPr>
            <a:noAutofit/>
          </a:bodyPr>
          <a:lstStyle/>
          <a:p>
            <a:pPr marL="0" indent="0" algn="just">
              <a:buNone/>
            </a:pPr>
            <a:r>
              <a:rPr lang="fr-FR" sz="2000" b="1" u="sng" dirty="0">
                <a:latin typeface="+mj-lt"/>
              </a:rPr>
              <a:t>Etape 1 : Identifier des centres d’analyse et calculer les coûts qui leurs sont attribuables</a:t>
            </a:r>
            <a:endParaRPr lang="fr-FR" sz="1000" dirty="0">
              <a:latin typeface="+mj-lt"/>
            </a:endParaRPr>
          </a:p>
          <a:p>
            <a:pPr marL="0" indent="0" algn="just">
              <a:buNone/>
            </a:pPr>
            <a:r>
              <a:rPr lang="fr-FR" sz="2000" b="1" dirty="0">
                <a:effectLst>
                  <a:outerShdw blurRad="38100" dist="38100" dir="2700000" algn="tl">
                    <a:srgbClr val="000000">
                      <a:alpha val="43137"/>
                    </a:srgbClr>
                  </a:outerShdw>
                </a:effectLst>
                <a:latin typeface="+mj-lt"/>
              </a:rPr>
              <a:t>Définition du centre d’analyse </a:t>
            </a:r>
            <a:r>
              <a:rPr lang="fr-FR" sz="2000" dirty="0">
                <a:latin typeface="+mj-lt"/>
              </a:rPr>
              <a:t>: Division de l’entreprise où sont répartis des éléments de charges indirectes, préalablement à leur imputation aux objets de coûts.</a:t>
            </a:r>
          </a:p>
          <a:p>
            <a:pPr marL="0" indent="0" algn="just">
              <a:buNone/>
            </a:pPr>
            <a:endParaRPr lang="fr-FR" sz="1000" dirty="0">
              <a:latin typeface="+mj-lt"/>
            </a:endParaRPr>
          </a:p>
          <a:p>
            <a:pPr marL="0" indent="0" algn="just">
              <a:buNone/>
            </a:pPr>
            <a:r>
              <a:rPr lang="fr-FR" sz="2000" b="1" u="sng" dirty="0">
                <a:latin typeface="+mj-lt"/>
              </a:rPr>
              <a:t>Etape 2 : Imputer les coûts des centres d’analyse vers les objets de coût</a:t>
            </a:r>
            <a:r>
              <a:rPr lang="fr-FR" sz="2000" dirty="0">
                <a:latin typeface="+mj-lt"/>
              </a:rPr>
              <a:t> (via des unités d’œuvre)</a:t>
            </a:r>
          </a:p>
          <a:p>
            <a:pPr marL="0" indent="0" algn="just">
              <a:buNone/>
            </a:pPr>
            <a:r>
              <a:rPr lang="fr-FR" sz="2000" dirty="0">
                <a:latin typeface="+mj-lt"/>
              </a:rPr>
              <a:t>Un centre d’analyse pertinent permet d’imputer à un produit tous les coûts induits par sa production, et seulement ceux-là.</a:t>
            </a:r>
          </a:p>
          <a:p>
            <a:pPr marL="0" indent="0" algn="just">
              <a:buNone/>
            </a:pPr>
            <a:endParaRPr lang="fr-FR" sz="1000" dirty="0">
              <a:latin typeface="+mj-lt"/>
            </a:endParaRPr>
          </a:p>
          <a:p>
            <a:pPr lvl="1" algn="just">
              <a:buFont typeface="Wingdings" panose="05000000000000000000" pitchFamily="2" charset="2"/>
              <a:buChar char="Ø"/>
            </a:pPr>
            <a:r>
              <a:rPr lang="fr-FR" sz="2000" dirty="0">
                <a:latin typeface="+mj-lt"/>
                <a:sym typeface="Wingdings" panose="05000000000000000000" pitchFamily="2" charset="2"/>
              </a:rPr>
              <a:t>Cela nécessite une mesure fiable des coûts imputables aux centres d’analyse.</a:t>
            </a:r>
          </a:p>
          <a:p>
            <a:pPr lvl="1" algn="just">
              <a:buFont typeface="Wingdings" panose="05000000000000000000" pitchFamily="2" charset="2"/>
              <a:buChar char="Ø"/>
            </a:pPr>
            <a:r>
              <a:rPr lang="fr-FR" sz="2000" dirty="0">
                <a:latin typeface="+mj-lt"/>
                <a:sym typeface="Wingdings" panose="05000000000000000000" pitchFamily="2" charset="2"/>
              </a:rPr>
              <a:t>Cela nécessite de choisir des </a:t>
            </a:r>
            <a:r>
              <a:rPr lang="fr-FR" sz="2000" b="1" dirty="0">
                <a:latin typeface="+mj-lt"/>
                <a:sym typeface="Wingdings" panose="05000000000000000000" pitchFamily="2" charset="2"/>
              </a:rPr>
              <a:t>unités d’œuvre </a:t>
            </a:r>
            <a:r>
              <a:rPr lang="fr-FR" sz="2000" dirty="0">
                <a:latin typeface="+mj-lt"/>
                <a:sym typeface="Wingdings" panose="05000000000000000000" pitchFamily="2" charset="2"/>
              </a:rPr>
              <a:t>pertinentes permettant de répartir les coûts des centres d’analyse sur l’objet de coût.</a:t>
            </a:r>
            <a:endParaRPr lang="fr-FR" sz="2000" dirty="0">
              <a:latin typeface="+mj-lt"/>
            </a:endParaRPr>
          </a:p>
        </p:txBody>
      </p:sp>
      <p:sp>
        <p:nvSpPr>
          <p:cNvPr id="5" name="Rectangle 4"/>
          <p:cNvSpPr/>
          <p:nvPr/>
        </p:nvSpPr>
        <p:spPr>
          <a:xfrm>
            <a:off x="508836" y="386080"/>
            <a:ext cx="7951595" cy="954107"/>
          </a:xfrm>
          <a:prstGeom prst="rect">
            <a:avLst/>
          </a:prstGeom>
        </p:spPr>
        <p:txBody>
          <a:bodyPr wrap="square">
            <a:spAutoFit/>
          </a:bodyPr>
          <a:lstStyle/>
          <a:p>
            <a:pPr algn="ctr"/>
            <a:r>
              <a:rPr lang="fr-FR" sz="3200" b="1" dirty="0">
                <a:latin typeface="+mj-lt"/>
              </a:rPr>
              <a:t>I. Principe de la méthode (et définitions)</a:t>
            </a:r>
          </a:p>
          <a:p>
            <a:pPr algn="ctr"/>
            <a:r>
              <a:rPr lang="fr-FR" sz="2400" b="1" dirty="0">
                <a:solidFill>
                  <a:srgbClr val="00B0F0"/>
                </a:solidFill>
                <a:latin typeface="+mj-lt"/>
              </a:rPr>
              <a:t>b) Les centres d’analyse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518864" y="269776"/>
            <a:ext cx="8229600" cy="114300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fr-FR" sz="3600" dirty="0">
                <a:solidFill>
                  <a:srgbClr val="002060"/>
                </a:solidFill>
              </a:rPr>
              <a:t>Bloc 2 : L’approche par les coûts complets</a:t>
            </a:r>
          </a:p>
          <a:p>
            <a:pPr algn="ctr"/>
            <a:r>
              <a:rPr lang="fr-FR" sz="3600" dirty="0">
                <a:solidFill>
                  <a:srgbClr val="002060"/>
                </a:solidFill>
              </a:rPr>
              <a:t>(méthode des centres d’analyse) </a:t>
            </a:r>
          </a:p>
        </p:txBody>
      </p:sp>
      <p:sp>
        <p:nvSpPr>
          <p:cNvPr id="5" name="Espace réservé du contenu 2"/>
          <p:cNvSpPr txBox="1">
            <a:spLocks/>
          </p:cNvSpPr>
          <p:nvPr/>
        </p:nvSpPr>
        <p:spPr>
          <a:xfrm>
            <a:off x="474490" y="1700808"/>
            <a:ext cx="8229600" cy="3888432"/>
          </a:xfrm>
          <a:prstGeom prst="rect">
            <a:avLst/>
          </a:prstGeom>
        </p:spPr>
        <p:style>
          <a:lnRef idx="2">
            <a:schemeClr val="dk1"/>
          </a:lnRef>
          <a:fillRef idx="1">
            <a:schemeClr val="lt1"/>
          </a:fillRef>
          <a:effectRef idx="0">
            <a:schemeClr val="dk1"/>
          </a:effectRef>
          <a:fontRef idx="minor">
            <a:schemeClr val="dk1"/>
          </a:fontRef>
        </p:style>
        <p:txBody>
          <a:bodyPr>
            <a:normAutofit fontScale="55000" lnSpcReduction="20000"/>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buFont typeface="Wingdings 2"/>
              <a:buNone/>
            </a:pPr>
            <a:r>
              <a:rPr lang="fr-FR" sz="2800" b="1" i="1" dirty="0">
                <a:latin typeface="+mj-lt"/>
              </a:rPr>
              <a:t>Plan</a:t>
            </a:r>
            <a:r>
              <a:rPr lang="fr-FR" sz="2800" b="1" dirty="0">
                <a:latin typeface="+mj-lt"/>
              </a:rPr>
              <a:t> </a:t>
            </a:r>
          </a:p>
          <a:p>
            <a:pPr marL="0" indent="0" algn="ctr">
              <a:buFont typeface="Wingdings 2"/>
              <a:buNone/>
            </a:pPr>
            <a:endParaRPr lang="fr-FR" sz="400" b="1" dirty="0">
              <a:solidFill>
                <a:srgbClr val="002060"/>
              </a:solidFill>
              <a:latin typeface="+mj-lt"/>
            </a:endParaRPr>
          </a:p>
          <a:p>
            <a:pPr marL="0" indent="0" algn="ctr">
              <a:buNone/>
            </a:pPr>
            <a:r>
              <a:rPr lang="fr-FR" sz="3100" b="1" dirty="0">
                <a:solidFill>
                  <a:schemeClr val="bg1">
                    <a:lumMod val="85000"/>
                  </a:schemeClr>
                </a:solidFill>
                <a:latin typeface="+mj-lt"/>
              </a:rPr>
              <a:t>I. Principe de la méthode et définitions</a:t>
            </a:r>
          </a:p>
          <a:p>
            <a:pPr marL="0" indent="0" algn="ctr">
              <a:buNone/>
            </a:pPr>
            <a:endParaRPr lang="fr-FR" sz="3100" b="1" dirty="0">
              <a:solidFill>
                <a:schemeClr val="bg1">
                  <a:lumMod val="85000"/>
                </a:schemeClr>
              </a:solidFill>
              <a:latin typeface="+mj-lt"/>
            </a:endParaRPr>
          </a:p>
          <a:p>
            <a:pPr marL="0" indent="0" algn="ctr">
              <a:buNone/>
            </a:pPr>
            <a:r>
              <a:rPr lang="fr-FR" sz="4000" b="1" dirty="0">
                <a:latin typeface="+mj-lt"/>
              </a:rPr>
              <a:t>II. Traitement des coûts indirects</a:t>
            </a:r>
          </a:p>
          <a:p>
            <a:pPr marL="0" indent="0" algn="ctr">
              <a:buNone/>
            </a:pPr>
            <a:r>
              <a:rPr lang="fr-FR" sz="3200" b="1" dirty="0">
                <a:solidFill>
                  <a:srgbClr val="002060"/>
                </a:solidFill>
                <a:latin typeface="+mj-lt"/>
              </a:rPr>
              <a:t>a) Typologie de centres</a:t>
            </a:r>
          </a:p>
          <a:p>
            <a:pPr marL="0" indent="0" algn="ctr">
              <a:buNone/>
            </a:pPr>
            <a:r>
              <a:rPr lang="fr-FR" sz="3200" b="1" dirty="0">
                <a:solidFill>
                  <a:srgbClr val="002060"/>
                </a:solidFill>
                <a:latin typeface="+mj-lt"/>
              </a:rPr>
              <a:t>b) Centres principaux</a:t>
            </a:r>
          </a:p>
          <a:p>
            <a:pPr marL="0" indent="0" algn="ctr">
              <a:buNone/>
            </a:pPr>
            <a:r>
              <a:rPr lang="fr-FR" sz="3200" b="1" dirty="0">
                <a:solidFill>
                  <a:srgbClr val="002060"/>
                </a:solidFill>
                <a:latin typeface="+mj-lt"/>
              </a:rPr>
              <a:t>c) Centres auxiliaires</a:t>
            </a:r>
          </a:p>
          <a:p>
            <a:pPr marL="0" indent="0" algn="ctr">
              <a:buNone/>
            </a:pPr>
            <a:r>
              <a:rPr lang="fr-FR" sz="3200" b="1" dirty="0">
                <a:solidFill>
                  <a:srgbClr val="002060"/>
                </a:solidFill>
                <a:latin typeface="+mj-lt"/>
              </a:rPr>
              <a:t>d) Centres de structure</a:t>
            </a:r>
          </a:p>
          <a:p>
            <a:pPr marL="0" indent="0" algn="ctr">
              <a:buNone/>
            </a:pPr>
            <a:r>
              <a:rPr lang="fr-FR" sz="3200" b="1" dirty="0">
                <a:solidFill>
                  <a:srgbClr val="002060"/>
                </a:solidFill>
                <a:latin typeface="+mj-lt"/>
              </a:rPr>
              <a:t>e) Résumé de la méthode</a:t>
            </a:r>
          </a:p>
          <a:p>
            <a:pPr marL="0" indent="0" algn="ctr">
              <a:buFont typeface="Wingdings 2"/>
              <a:buNone/>
            </a:pPr>
            <a:endParaRPr lang="fr-FR" sz="3100" b="1" dirty="0">
              <a:solidFill>
                <a:schemeClr val="bg1">
                  <a:lumMod val="85000"/>
                </a:schemeClr>
              </a:solidFill>
              <a:latin typeface="+mj-lt"/>
            </a:endParaRPr>
          </a:p>
          <a:p>
            <a:pPr marL="0" indent="0" algn="ctr">
              <a:buFont typeface="Wingdings 2"/>
              <a:buNone/>
            </a:pPr>
            <a:r>
              <a:rPr lang="fr-FR" sz="3100" b="1" dirty="0">
                <a:solidFill>
                  <a:schemeClr val="bg1">
                    <a:lumMod val="85000"/>
                  </a:schemeClr>
                </a:solidFill>
                <a:latin typeface="+mj-lt"/>
              </a:rPr>
              <a:t>III. Valorisation des stocks</a:t>
            </a:r>
          </a:p>
          <a:p>
            <a:pPr marL="0" indent="0" algn="ctr">
              <a:buFont typeface="Wingdings 2"/>
              <a:buNone/>
            </a:pPr>
            <a:endParaRPr lang="fr-FR" sz="3100" b="1" dirty="0">
              <a:solidFill>
                <a:schemeClr val="bg1">
                  <a:lumMod val="85000"/>
                </a:schemeClr>
              </a:solidFill>
              <a:latin typeface="+mj-lt"/>
            </a:endParaRPr>
          </a:p>
          <a:p>
            <a:pPr marL="0" indent="0" algn="ctr">
              <a:buFont typeface="Wingdings 2"/>
              <a:buNone/>
            </a:pPr>
            <a:r>
              <a:rPr lang="fr-FR" sz="3100" b="1" dirty="0">
                <a:solidFill>
                  <a:schemeClr val="bg1">
                    <a:lumMod val="85000"/>
                  </a:schemeClr>
                </a:solidFill>
                <a:latin typeface="+mj-lt"/>
              </a:rPr>
              <a:t>IV. Intérêts et limite de la méthode</a:t>
            </a:r>
            <a:endParaRPr lang="fr-FR" sz="3100" dirty="0">
              <a:solidFill>
                <a:schemeClr val="bg1">
                  <a:lumMod val="85000"/>
                </a:schemeClr>
              </a:solidFill>
              <a:latin typeface="+mj-lt"/>
            </a:endParaRPr>
          </a:p>
        </p:txBody>
      </p:sp>
    </p:spTree>
    <p:extLst>
      <p:ext uri="{BB962C8B-B14F-4D97-AF65-F5344CB8AC3E}">
        <p14:creationId xmlns:p14="http://schemas.microsoft.com/office/powerpoint/2010/main" val="4181856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txBox="1">
            <a:spLocks/>
          </p:cNvSpPr>
          <p:nvPr/>
        </p:nvSpPr>
        <p:spPr>
          <a:xfrm>
            <a:off x="457200" y="1484784"/>
            <a:ext cx="8229600" cy="4389120"/>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buFont typeface="Wingdings 2"/>
              <a:buNone/>
            </a:pPr>
            <a:endParaRPr lang="fr-FR" b="1" dirty="0">
              <a:latin typeface="+mj-lt"/>
            </a:endParaRPr>
          </a:p>
          <a:p>
            <a:pPr marL="27432" indent="0" algn="just">
              <a:buFont typeface="Wingdings 2"/>
              <a:buNone/>
            </a:pPr>
            <a:r>
              <a:rPr lang="fr-FR" b="1" u="sng" dirty="0">
                <a:latin typeface="+mj-lt"/>
              </a:rPr>
              <a:t>(a) Centres principaux (ex. production) </a:t>
            </a:r>
            <a:r>
              <a:rPr lang="fr-FR" dirty="0">
                <a:latin typeface="+mj-lt"/>
              </a:rPr>
              <a:t>: les coûts sont liés au volume d’activité (achat, production, distribution) et sont imputables aux objets de coût par des unités d’œuvre.</a:t>
            </a:r>
          </a:p>
          <a:p>
            <a:pPr marL="27432" indent="0" algn="just">
              <a:buFont typeface="Wingdings 2"/>
              <a:buNone/>
            </a:pPr>
            <a:r>
              <a:rPr lang="fr-FR" b="1" u="sng" dirty="0">
                <a:latin typeface="+mj-lt"/>
              </a:rPr>
              <a:t>(b) Centres auxiliaires (ex. maintenance) </a:t>
            </a:r>
            <a:r>
              <a:rPr lang="fr-FR" dirty="0">
                <a:latin typeface="+mj-lt"/>
              </a:rPr>
              <a:t>: les coûts sont liés au volume d’activité mais ne sont pas directement imputables aux achats ou à la production et sont donc transférés à d’autres centres d’analyse.</a:t>
            </a:r>
          </a:p>
          <a:p>
            <a:pPr marL="0" indent="0" algn="just">
              <a:buFont typeface="Wingdings 2"/>
              <a:buNone/>
            </a:pPr>
            <a:r>
              <a:rPr lang="fr-FR" sz="2400" b="1" u="sng" dirty="0">
                <a:latin typeface="+mj-lt"/>
              </a:rPr>
              <a:t>(c) Centres de structure (ex. administratif) </a:t>
            </a:r>
            <a:r>
              <a:rPr lang="fr-FR" sz="2400" dirty="0">
                <a:latin typeface="+mj-lt"/>
              </a:rPr>
              <a:t>: centres pour lesquels aucune unité d’œuvre ne peut être définie.</a:t>
            </a:r>
          </a:p>
          <a:p>
            <a:endParaRPr lang="fr-FR" dirty="0">
              <a:latin typeface="+mj-lt"/>
            </a:endParaRPr>
          </a:p>
        </p:txBody>
      </p:sp>
      <p:sp>
        <p:nvSpPr>
          <p:cNvPr id="7" name="Rectangle 6"/>
          <p:cNvSpPr/>
          <p:nvPr/>
        </p:nvSpPr>
        <p:spPr>
          <a:xfrm>
            <a:off x="508836" y="386080"/>
            <a:ext cx="7951595" cy="954107"/>
          </a:xfrm>
          <a:prstGeom prst="rect">
            <a:avLst/>
          </a:prstGeom>
        </p:spPr>
        <p:txBody>
          <a:bodyPr wrap="square">
            <a:spAutoFit/>
          </a:bodyPr>
          <a:lstStyle/>
          <a:p>
            <a:pPr algn="ctr"/>
            <a:r>
              <a:rPr lang="fr-FR" sz="3200" b="1" dirty="0">
                <a:latin typeface="+mj-lt"/>
              </a:rPr>
              <a:t>I. Principe de la méthode (et définitions)</a:t>
            </a:r>
          </a:p>
          <a:p>
            <a:pPr algn="ctr"/>
            <a:r>
              <a:rPr lang="fr-FR" sz="2400" b="1" dirty="0">
                <a:solidFill>
                  <a:srgbClr val="00B0F0"/>
                </a:solidFill>
                <a:latin typeface="+mj-lt"/>
              </a:rPr>
              <a:t>a) Typologie de centre d’analyse</a:t>
            </a:r>
          </a:p>
        </p:txBody>
      </p:sp>
    </p:spTree>
    <p:extLst>
      <p:ext uri="{BB962C8B-B14F-4D97-AF65-F5344CB8AC3E}">
        <p14:creationId xmlns:p14="http://schemas.microsoft.com/office/powerpoint/2010/main" val="1266252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Rectangle 1030"/>
          <p:cNvSpPr/>
          <p:nvPr/>
        </p:nvSpPr>
        <p:spPr>
          <a:xfrm>
            <a:off x="566303" y="1988840"/>
            <a:ext cx="7776864" cy="446449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solidFill>
                <a:srgbClr val="FFC000"/>
              </a:solidFill>
            </a:endParaRPr>
          </a:p>
        </p:txBody>
      </p:sp>
      <p:sp>
        <p:nvSpPr>
          <p:cNvPr id="17" name="Rectangle à coins arrondis 16"/>
          <p:cNvSpPr/>
          <p:nvPr/>
        </p:nvSpPr>
        <p:spPr>
          <a:xfrm>
            <a:off x="7596336" y="980728"/>
            <a:ext cx="735038" cy="547260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6" name="ZoneTexte 5"/>
          <p:cNvSpPr txBox="1"/>
          <p:nvPr/>
        </p:nvSpPr>
        <p:spPr>
          <a:xfrm>
            <a:off x="467544" y="2924944"/>
            <a:ext cx="7344816" cy="369332"/>
          </a:xfrm>
          <a:prstGeom prst="rect">
            <a:avLst/>
          </a:prstGeom>
          <a:noFill/>
        </p:spPr>
        <p:txBody>
          <a:bodyPr wrap="square" rtlCol="0">
            <a:spAutoFit/>
          </a:bodyPr>
          <a:lstStyle/>
          <a:p>
            <a:endParaRPr lang="fr-FR" dirty="0"/>
          </a:p>
        </p:txBody>
      </p:sp>
      <p:sp>
        <p:nvSpPr>
          <p:cNvPr id="25" name="Triangle isocèle 24"/>
          <p:cNvSpPr/>
          <p:nvPr/>
        </p:nvSpPr>
        <p:spPr>
          <a:xfrm>
            <a:off x="554510" y="1124744"/>
            <a:ext cx="1312651" cy="864096"/>
          </a:xfrm>
          <a:prstGeom prst="triangle">
            <a:avLst>
              <a:gd name="adj" fmla="val 1000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7" name="Triangle isocèle 26"/>
          <p:cNvSpPr/>
          <p:nvPr/>
        </p:nvSpPr>
        <p:spPr>
          <a:xfrm>
            <a:off x="1869526" y="1124744"/>
            <a:ext cx="1312651" cy="864096"/>
          </a:xfrm>
          <a:prstGeom prst="triangle">
            <a:avLst>
              <a:gd name="adj" fmla="val 1000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8" name="Triangle isocèle 27"/>
          <p:cNvSpPr/>
          <p:nvPr/>
        </p:nvSpPr>
        <p:spPr>
          <a:xfrm>
            <a:off x="3093662" y="1124744"/>
            <a:ext cx="1312651" cy="864096"/>
          </a:xfrm>
          <a:prstGeom prst="triangle">
            <a:avLst>
              <a:gd name="adj" fmla="val 1000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9" name="Triangle isocèle 28"/>
          <p:cNvSpPr/>
          <p:nvPr/>
        </p:nvSpPr>
        <p:spPr>
          <a:xfrm>
            <a:off x="4389806" y="1124744"/>
            <a:ext cx="1312651" cy="864096"/>
          </a:xfrm>
          <a:prstGeom prst="triangle">
            <a:avLst>
              <a:gd name="adj" fmla="val 1000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0" name="Triangle isocèle 29"/>
          <p:cNvSpPr/>
          <p:nvPr/>
        </p:nvSpPr>
        <p:spPr>
          <a:xfrm>
            <a:off x="5678438" y="1124744"/>
            <a:ext cx="1312651" cy="864096"/>
          </a:xfrm>
          <a:prstGeom prst="triangle">
            <a:avLst>
              <a:gd name="adj" fmla="val 1000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024" name="Rectangle 1023"/>
          <p:cNvSpPr/>
          <p:nvPr/>
        </p:nvSpPr>
        <p:spPr>
          <a:xfrm>
            <a:off x="683568" y="2924944"/>
            <a:ext cx="1640716" cy="1008112"/>
          </a:xfrm>
          <a:prstGeom prst="rect">
            <a:avLst/>
          </a:prstGeom>
          <a:ln>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fr-FR" b="1" dirty="0">
                <a:solidFill>
                  <a:schemeClr val="bg1">
                    <a:lumMod val="75000"/>
                  </a:schemeClr>
                </a:solidFill>
                <a:latin typeface="+mj-lt"/>
              </a:rPr>
              <a:t>Coûts directs</a:t>
            </a:r>
          </a:p>
          <a:p>
            <a:pPr algn="just"/>
            <a:r>
              <a:rPr lang="fr-FR" dirty="0">
                <a:solidFill>
                  <a:schemeClr val="bg1">
                    <a:lumMod val="75000"/>
                  </a:schemeClr>
                </a:solidFill>
                <a:latin typeface="+mj-lt"/>
              </a:rPr>
              <a:t>(</a:t>
            </a:r>
            <a:r>
              <a:rPr lang="fr-FR" sz="1600" dirty="0">
                <a:solidFill>
                  <a:schemeClr val="bg1">
                    <a:lumMod val="75000"/>
                  </a:schemeClr>
                </a:solidFill>
                <a:latin typeface="+mj-lt"/>
              </a:rPr>
              <a:t>Fioles vides</a:t>
            </a:r>
          </a:p>
          <a:p>
            <a:pPr algn="just"/>
            <a:r>
              <a:rPr lang="fr-FR" sz="1600" dirty="0">
                <a:solidFill>
                  <a:schemeClr val="bg1">
                    <a:lumMod val="75000"/>
                  </a:schemeClr>
                </a:solidFill>
                <a:latin typeface="+mj-lt"/>
              </a:rPr>
              <a:t>Huiles …)</a:t>
            </a:r>
          </a:p>
        </p:txBody>
      </p:sp>
      <p:sp>
        <p:nvSpPr>
          <p:cNvPr id="1025" name="Flèche droite 1024"/>
          <p:cNvSpPr/>
          <p:nvPr/>
        </p:nvSpPr>
        <p:spPr>
          <a:xfrm>
            <a:off x="2339753" y="3253626"/>
            <a:ext cx="3600399" cy="206732"/>
          </a:xfrm>
          <a:prstGeom prst="rightArrow">
            <a:avLst/>
          </a:prstGeom>
          <a:ln w="12700">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6" name="Rectangle 35"/>
          <p:cNvSpPr/>
          <p:nvPr/>
        </p:nvSpPr>
        <p:spPr>
          <a:xfrm>
            <a:off x="5940152" y="2924944"/>
            <a:ext cx="1440160" cy="2448272"/>
          </a:xfrm>
          <a:prstGeom prst="rect">
            <a:avLst/>
          </a:prstGeom>
          <a:ln>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fr-FR" dirty="0">
                <a:solidFill>
                  <a:schemeClr val="bg1">
                    <a:lumMod val="75000"/>
                  </a:schemeClr>
                </a:solidFill>
                <a:latin typeface="+mj-lt"/>
              </a:rPr>
              <a:t>objets de coût</a:t>
            </a:r>
          </a:p>
          <a:p>
            <a:pPr algn="ctr"/>
            <a:endParaRPr lang="fr-FR" sz="1000" dirty="0">
              <a:solidFill>
                <a:schemeClr val="bg1">
                  <a:lumMod val="75000"/>
                </a:schemeClr>
              </a:solidFill>
              <a:latin typeface="+mj-lt"/>
            </a:endParaRPr>
          </a:p>
          <a:p>
            <a:pPr algn="ctr"/>
            <a:endParaRPr lang="fr-FR" dirty="0">
              <a:solidFill>
                <a:schemeClr val="bg1">
                  <a:lumMod val="75000"/>
                </a:schemeClr>
              </a:solidFill>
              <a:latin typeface="+mj-lt"/>
            </a:endParaRPr>
          </a:p>
          <a:p>
            <a:pPr algn="ctr"/>
            <a:r>
              <a:rPr lang="fr-FR" sz="1400" dirty="0">
                <a:solidFill>
                  <a:schemeClr val="bg1">
                    <a:lumMod val="75000"/>
                  </a:schemeClr>
                </a:solidFill>
                <a:latin typeface="+mj-lt"/>
              </a:rPr>
              <a:t>(1 bouteille parfum homme)</a:t>
            </a:r>
          </a:p>
          <a:p>
            <a:pPr algn="ctr"/>
            <a:endParaRPr lang="fr-FR" sz="1400" dirty="0">
              <a:solidFill>
                <a:schemeClr val="bg1">
                  <a:lumMod val="75000"/>
                </a:schemeClr>
              </a:solidFill>
              <a:latin typeface="+mj-lt"/>
            </a:endParaRPr>
          </a:p>
          <a:p>
            <a:pPr algn="ctr"/>
            <a:r>
              <a:rPr lang="fr-FR" sz="1400" dirty="0">
                <a:solidFill>
                  <a:schemeClr val="bg1">
                    <a:lumMod val="75000"/>
                  </a:schemeClr>
                </a:solidFill>
                <a:latin typeface="+mj-lt"/>
              </a:rPr>
              <a:t>(1 bouteille parfum femme)</a:t>
            </a:r>
          </a:p>
          <a:p>
            <a:pPr algn="ctr"/>
            <a:endParaRPr lang="fr-FR" sz="1400" dirty="0">
              <a:solidFill>
                <a:schemeClr val="bg1">
                  <a:lumMod val="75000"/>
                </a:schemeClr>
              </a:solidFill>
              <a:latin typeface="+mj-lt"/>
            </a:endParaRPr>
          </a:p>
        </p:txBody>
      </p:sp>
      <p:sp>
        <p:nvSpPr>
          <p:cNvPr id="1028" name="ZoneTexte 1027"/>
          <p:cNvSpPr txBox="1"/>
          <p:nvPr/>
        </p:nvSpPr>
        <p:spPr>
          <a:xfrm>
            <a:off x="3093662" y="2924944"/>
            <a:ext cx="1694362" cy="369332"/>
          </a:xfrm>
          <a:prstGeom prst="rect">
            <a:avLst/>
          </a:prstGeom>
          <a:noFill/>
        </p:spPr>
        <p:txBody>
          <a:bodyPr wrap="square" rtlCol="0">
            <a:spAutoFit/>
          </a:bodyPr>
          <a:lstStyle/>
          <a:p>
            <a:pPr algn="ctr"/>
            <a:r>
              <a:rPr lang="fr-FR" b="1" dirty="0">
                <a:solidFill>
                  <a:schemeClr val="bg1">
                    <a:lumMod val="75000"/>
                  </a:schemeClr>
                </a:solidFill>
                <a:latin typeface="+mj-lt"/>
              </a:rPr>
              <a:t>Affectation</a:t>
            </a:r>
          </a:p>
        </p:txBody>
      </p:sp>
      <p:sp>
        <p:nvSpPr>
          <p:cNvPr id="38" name="Rectangle 37"/>
          <p:cNvSpPr/>
          <p:nvPr/>
        </p:nvSpPr>
        <p:spPr>
          <a:xfrm>
            <a:off x="683568" y="3933056"/>
            <a:ext cx="1640716" cy="14401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b="1" dirty="0">
                <a:latin typeface="+mj-lt"/>
              </a:rPr>
              <a:t>Coûts indirects</a:t>
            </a:r>
          </a:p>
          <a:p>
            <a:r>
              <a:rPr lang="fr-FR" sz="1600" dirty="0">
                <a:latin typeface="+mj-lt"/>
              </a:rPr>
              <a:t>(Salaires cariste</a:t>
            </a:r>
          </a:p>
          <a:p>
            <a:pPr algn="r"/>
            <a:r>
              <a:rPr lang="fr-FR" sz="1600" dirty="0">
                <a:solidFill>
                  <a:srgbClr val="FFC000"/>
                </a:solidFill>
                <a:latin typeface="+mj-lt"/>
              </a:rPr>
              <a:t>Electricité</a:t>
            </a:r>
            <a:r>
              <a:rPr lang="fr-FR" sz="1600" dirty="0">
                <a:latin typeface="+mj-lt"/>
              </a:rPr>
              <a:t>,</a:t>
            </a:r>
          </a:p>
          <a:p>
            <a:r>
              <a:rPr lang="fr-FR" sz="1600" dirty="0">
                <a:latin typeface="+mj-lt"/>
              </a:rPr>
              <a:t>Salaire « nez »)</a:t>
            </a:r>
          </a:p>
        </p:txBody>
      </p:sp>
      <p:cxnSp>
        <p:nvCxnSpPr>
          <p:cNvPr id="1034" name="Connecteur droit avec flèche 1033"/>
          <p:cNvCxnSpPr/>
          <p:nvPr/>
        </p:nvCxnSpPr>
        <p:spPr>
          <a:xfrm flipV="1">
            <a:off x="2324284" y="4221089"/>
            <a:ext cx="1023580" cy="576064"/>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47" name="Connecteur droit avec flèche 46"/>
          <p:cNvCxnSpPr/>
          <p:nvPr/>
        </p:nvCxnSpPr>
        <p:spPr>
          <a:xfrm>
            <a:off x="2324284" y="4785175"/>
            <a:ext cx="1023580" cy="24027"/>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50" name="Connecteur droit avec flèche 49"/>
          <p:cNvCxnSpPr/>
          <p:nvPr/>
        </p:nvCxnSpPr>
        <p:spPr>
          <a:xfrm>
            <a:off x="2324284" y="4797152"/>
            <a:ext cx="1023580" cy="504056"/>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042" name="ZoneTexte 1041"/>
          <p:cNvSpPr txBox="1"/>
          <p:nvPr/>
        </p:nvSpPr>
        <p:spPr>
          <a:xfrm>
            <a:off x="1979712" y="5373216"/>
            <a:ext cx="1315016" cy="369332"/>
          </a:xfrm>
          <a:prstGeom prst="rect">
            <a:avLst/>
          </a:prstGeom>
          <a:noFill/>
        </p:spPr>
        <p:txBody>
          <a:bodyPr wrap="square" rtlCol="0">
            <a:spAutoFit/>
          </a:bodyPr>
          <a:lstStyle/>
          <a:p>
            <a:pPr algn="ctr"/>
            <a:r>
              <a:rPr lang="fr-FR" b="1" dirty="0">
                <a:solidFill>
                  <a:srgbClr val="FFC000"/>
                </a:solidFill>
                <a:latin typeface="+mj-lt"/>
              </a:rPr>
              <a:t>Répartition</a:t>
            </a:r>
          </a:p>
        </p:txBody>
      </p:sp>
      <p:sp>
        <p:nvSpPr>
          <p:cNvPr id="32" name="ZoneTexte 31"/>
          <p:cNvSpPr txBox="1"/>
          <p:nvPr/>
        </p:nvSpPr>
        <p:spPr>
          <a:xfrm>
            <a:off x="4442942" y="5373216"/>
            <a:ext cx="2001266" cy="646331"/>
          </a:xfrm>
          <a:prstGeom prst="rect">
            <a:avLst/>
          </a:prstGeom>
          <a:noFill/>
          <a:ln>
            <a:noFill/>
          </a:ln>
        </p:spPr>
        <p:txBody>
          <a:bodyPr wrap="square" rtlCol="0">
            <a:spAutoFit/>
          </a:bodyPr>
          <a:lstStyle/>
          <a:p>
            <a:pPr algn="ctr"/>
            <a:r>
              <a:rPr lang="fr-FR" b="1" dirty="0">
                <a:solidFill>
                  <a:srgbClr val="C00000"/>
                </a:solidFill>
                <a:latin typeface="+mj-lt"/>
              </a:rPr>
              <a:t>Imputation</a:t>
            </a:r>
          </a:p>
          <a:p>
            <a:pPr algn="ctr"/>
            <a:r>
              <a:rPr lang="fr-FR" dirty="0">
                <a:solidFill>
                  <a:srgbClr val="C00000"/>
                </a:solidFill>
                <a:latin typeface="+mj-lt"/>
              </a:rPr>
              <a:t>(unités d’œuvre)</a:t>
            </a:r>
          </a:p>
        </p:txBody>
      </p:sp>
      <p:pic>
        <p:nvPicPr>
          <p:cNvPr id="2" name="Imag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80312" y="135747"/>
            <a:ext cx="1270000" cy="984250"/>
          </a:xfrm>
          <a:prstGeom prst="rect">
            <a:avLst/>
          </a:prstGeom>
        </p:spPr>
      </p:pic>
      <p:sp>
        <p:nvSpPr>
          <p:cNvPr id="33" name="Rectangle 32"/>
          <p:cNvSpPr/>
          <p:nvPr/>
        </p:nvSpPr>
        <p:spPr>
          <a:xfrm>
            <a:off x="508836" y="44624"/>
            <a:ext cx="7951595" cy="954107"/>
          </a:xfrm>
          <a:prstGeom prst="rect">
            <a:avLst/>
          </a:prstGeom>
        </p:spPr>
        <p:txBody>
          <a:bodyPr wrap="square">
            <a:spAutoFit/>
          </a:bodyPr>
          <a:lstStyle/>
          <a:p>
            <a:pPr algn="ctr"/>
            <a:r>
              <a:rPr lang="fr-FR" sz="3200" b="1" dirty="0">
                <a:latin typeface="+mj-lt"/>
              </a:rPr>
              <a:t>I. Principe de la méthode (et définitions)</a:t>
            </a:r>
          </a:p>
          <a:p>
            <a:pPr algn="ctr"/>
            <a:r>
              <a:rPr lang="fr-FR" sz="2400" b="1" dirty="0">
                <a:solidFill>
                  <a:srgbClr val="00B0F0"/>
                </a:solidFill>
                <a:latin typeface="+mj-lt"/>
              </a:rPr>
              <a:t>b) Les centres d’analyse</a:t>
            </a:r>
          </a:p>
        </p:txBody>
      </p:sp>
      <p:sp>
        <p:nvSpPr>
          <p:cNvPr id="26" name="Trapèze 25"/>
          <p:cNvSpPr/>
          <p:nvPr/>
        </p:nvSpPr>
        <p:spPr>
          <a:xfrm>
            <a:off x="3294728" y="5084313"/>
            <a:ext cx="1493296" cy="360911"/>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r>
              <a:rPr lang="fr-FR" sz="1400" b="1" dirty="0">
                <a:latin typeface="+mj-lt"/>
              </a:rPr>
              <a:t>Centre X : ... </a:t>
            </a:r>
          </a:p>
        </p:txBody>
      </p:sp>
      <p:sp>
        <p:nvSpPr>
          <p:cNvPr id="31" name="Trapèze 30"/>
          <p:cNvSpPr/>
          <p:nvPr/>
        </p:nvSpPr>
        <p:spPr>
          <a:xfrm>
            <a:off x="3294728" y="4581128"/>
            <a:ext cx="1493296" cy="360911"/>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r>
              <a:rPr lang="fr-FR" sz="1400" b="1" dirty="0">
                <a:latin typeface="+mj-lt"/>
              </a:rPr>
              <a:t>Centre 2 : </a:t>
            </a:r>
            <a:r>
              <a:rPr lang="fr-FR" sz="1400" b="1" dirty="0" err="1">
                <a:latin typeface="+mj-lt"/>
              </a:rPr>
              <a:t>prod</a:t>
            </a:r>
            <a:r>
              <a:rPr lang="fr-FR" sz="1400" b="1" dirty="0">
                <a:latin typeface="+mj-lt"/>
              </a:rPr>
              <a:t> </a:t>
            </a:r>
          </a:p>
        </p:txBody>
      </p:sp>
      <p:sp>
        <p:nvSpPr>
          <p:cNvPr id="39" name="Trapèze 38"/>
          <p:cNvSpPr/>
          <p:nvPr/>
        </p:nvSpPr>
        <p:spPr>
          <a:xfrm>
            <a:off x="3294728" y="4040632"/>
            <a:ext cx="1493296" cy="360911"/>
          </a:xfrm>
          <a:prstGeom prst="trapezoid">
            <a:avLst/>
          </a:prstGeom>
        </p:spPr>
        <p:style>
          <a:lnRef idx="2">
            <a:schemeClr val="dk1"/>
          </a:lnRef>
          <a:fillRef idx="1">
            <a:schemeClr val="lt1"/>
          </a:fillRef>
          <a:effectRef idx="0">
            <a:schemeClr val="dk1"/>
          </a:effectRef>
          <a:fontRef idx="minor">
            <a:schemeClr val="dk1"/>
          </a:fontRef>
        </p:style>
        <p:txBody>
          <a:bodyPr rtlCol="0" anchor="ctr"/>
          <a:lstStyle/>
          <a:p>
            <a:r>
              <a:rPr lang="fr-FR" sz="1400" b="1" dirty="0">
                <a:latin typeface="+mj-lt"/>
              </a:rPr>
              <a:t>Centre 1 : créa </a:t>
            </a:r>
          </a:p>
        </p:txBody>
      </p:sp>
    </p:spTree>
    <p:extLst>
      <p:ext uri="{BB962C8B-B14F-4D97-AF65-F5344CB8AC3E}">
        <p14:creationId xmlns:p14="http://schemas.microsoft.com/office/powerpoint/2010/main" val="29823307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11272</TotalTime>
  <Words>3356</Words>
  <Application>Microsoft Office PowerPoint</Application>
  <PresentationFormat>Affichage à l'écran (4:3)</PresentationFormat>
  <Paragraphs>779</Paragraphs>
  <Slides>37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37</vt:i4>
      </vt:variant>
    </vt:vector>
  </HeadingPairs>
  <TitlesOfParts>
    <vt:vector size="42" baseType="lpstr">
      <vt:lpstr>Calibri</vt:lpstr>
      <vt:lpstr>Constantia</vt:lpstr>
      <vt:lpstr>Wingdings</vt:lpstr>
      <vt:lpstr>Wingdings 2</vt:lpstr>
      <vt:lpstr>Débit</vt:lpstr>
      <vt:lpstr>Présentation PowerPoint</vt:lpstr>
      <vt:lpstr>Présentation PowerPoint</vt:lpstr>
      <vt:lpstr>I. Principe de la méthode (et définitions) a) Distinction coûts directs / indirects / objets de coûts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UE 4 – Finance et contrôle</dc:title>
  <dc:creator>Nathalie</dc:creator>
  <cp:lastModifiedBy>Guillaume Dumas</cp:lastModifiedBy>
  <cp:revision>211</cp:revision>
  <cp:lastPrinted>2016-09-30T14:05:01Z</cp:lastPrinted>
  <dcterms:created xsi:type="dcterms:W3CDTF">2012-10-14T16:25:55Z</dcterms:created>
  <dcterms:modified xsi:type="dcterms:W3CDTF">2025-01-16T10:02:57Z</dcterms:modified>
</cp:coreProperties>
</file>