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36" r:id="rId2"/>
  </p:sldMasterIdLst>
  <p:notesMasterIdLst>
    <p:notesMasterId r:id="rId57"/>
  </p:notesMasterIdLst>
  <p:handoutMasterIdLst>
    <p:handoutMasterId r:id="rId58"/>
  </p:handoutMasterIdLst>
  <p:sldIdLst>
    <p:sldId id="256" r:id="rId3"/>
    <p:sldId id="364" r:id="rId4"/>
    <p:sldId id="433" r:id="rId5"/>
    <p:sldId id="440" r:id="rId6"/>
    <p:sldId id="429" r:id="rId7"/>
    <p:sldId id="439" r:id="rId8"/>
    <p:sldId id="418" r:id="rId9"/>
    <p:sldId id="419" r:id="rId10"/>
    <p:sldId id="378" r:id="rId11"/>
    <p:sldId id="441" r:id="rId12"/>
    <p:sldId id="421" r:id="rId13"/>
    <p:sldId id="443" r:id="rId14"/>
    <p:sldId id="444" r:id="rId15"/>
    <p:sldId id="379" r:id="rId16"/>
    <p:sldId id="445" r:id="rId17"/>
    <p:sldId id="446" r:id="rId18"/>
    <p:sldId id="380" r:id="rId19"/>
    <p:sldId id="422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431" r:id="rId31"/>
    <p:sldId id="391" r:id="rId32"/>
    <p:sldId id="397" r:id="rId33"/>
    <p:sldId id="392" r:id="rId34"/>
    <p:sldId id="398" r:id="rId35"/>
    <p:sldId id="393" r:id="rId36"/>
    <p:sldId id="394" r:id="rId37"/>
    <p:sldId id="396" r:id="rId38"/>
    <p:sldId id="423" r:id="rId39"/>
    <p:sldId id="442" r:id="rId40"/>
    <p:sldId id="437" r:id="rId41"/>
    <p:sldId id="399" r:id="rId42"/>
    <p:sldId id="434" r:id="rId43"/>
    <p:sldId id="426" r:id="rId44"/>
    <p:sldId id="432" r:id="rId45"/>
    <p:sldId id="424" r:id="rId46"/>
    <p:sldId id="435" r:id="rId47"/>
    <p:sldId id="425" r:id="rId48"/>
    <p:sldId id="430" r:id="rId49"/>
    <p:sldId id="436" r:id="rId50"/>
    <p:sldId id="427" r:id="rId51"/>
    <p:sldId id="438" r:id="rId52"/>
    <p:sldId id="447" r:id="rId53"/>
    <p:sldId id="448" r:id="rId54"/>
    <p:sldId id="428" r:id="rId55"/>
    <p:sldId id="401" r:id="rId56"/>
  </p:sldIdLst>
  <p:sldSz cx="13442950" cy="7561263"/>
  <p:notesSz cx="6858000" cy="9144000"/>
  <p:custDataLst>
    <p:tags r:id="rId59"/>
  </p:custDataLst>
  <p:defaultTextStyle>
    <a:defPPr>
      <a:defRPr lang="fr-FR"/>
    </a:defPPr>
    <a:lvl1pPr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503238" indent="-46038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006475" indent="-92075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511300" indent="-139700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14538" indent="-185738" algn="l" defTabSz="1006475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ddy COSSON" initials="EC" lastIdx="27" clrIdx="0"/>
  <p:cmAuthor id="1" name="NOWAK Céline" initials="NC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99"/>
    <a:srgbClr val="E10098"/>
    <a:srgbClr val="FFCCCC"/>
    <a:srgbClr val="000000"/>
    <a:srgbClr val="00965E"/>
    <a:srgbClr val="64A70B"/>
    <a:srgbClr val="FFFFFF"/>
    <a:srgbClr val="00B0B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294" autoAdjust="0"/>
    <p:restoredTop sz="96253" autoAdjust="0"/>
  </p:normalViewPr>
  <p:slideViewPr>
    <p:cSldViewPr>
      <p:cViewPr varScale="1">
        <p:scale>
          <a:sx n="71" d="100"/>
          <a:sy n="71" d="100"/>
        </p:scale>
        <p:origin x="110" y="106"/>
      </p:cViewPr>
      <p:guideLst>
        <p:guide orient="horz" pos="2381"/>
        <p:guide pos="42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2261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B33831B-15B3-425A-801E-EB2DDF4BD3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803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4BFA7C0-374D-425B-95A9-9D2EA9AC2E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A998566-80F7-41E1-83B5-D98A0180CDA5}" type="datetimeFigureOut">
              <a:rPr lang="fr-FR"/>
              <a:pPr>
                <a:defRPr/>
              </a:pPr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0E6C09-F0A2-4365-8AB3-CD5327054E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803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411D2BD-B22B-4B32-B08C-2500270AAE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A056F2-65C4-48B4-821B-00A318605D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73892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9D8BF3D0-63F1-4BFA-A029-529D647074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/>
          </a:p>
        </p:txBody>
      </p:sp>
      <p:sp>
        <p:nvSpPr>
          <p:cNvPr id="5" name="Espace réservé des commentaires 4">
            <a:extLst>
              <a:ext uri="{FF2B5EF4-FFF2-40B4-BE49-F238E27FC236}">
                <a16:creationId xmlns:a16="http://schemas.microsoft.com/office/drawing/2014/main" id="{FAB20ED9-2E39-4568-9ED9-1B2BFB2554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597162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434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3818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3809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2086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736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9079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82850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798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5941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047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4141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7291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74764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23248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13189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0865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418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1983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26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6740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05382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87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7512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8801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41133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228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25828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288168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4696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553240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98233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6783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518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84451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1742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84965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5416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70532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5186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99707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438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93696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0587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63172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76103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231252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42008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057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59331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74339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4816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4651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9125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9373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>
            <a:extLst>
              <a:ext uri="{FF2B5EF4-FFF2-40B4-BE49-F238E27FC236}">
                <a16:creationId xmlns:a16="http://schemas.microsoft.com/office/drawing/2014/main" id="{B0EFB66A-677E-4387-846A-AD74569A7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900" y="2649541"/>
            <a:ext cx="10800934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7">
            <a:extLst>
              <a:ext uri="{FF2B5EF4-FFF2-40B4-BE49-F238E27FC236}">
                <a16:creationId xmlns:a16="http://schemas.microsoft.com/office/drawing/2014/main" id="{EB123C39-9908-460B-9F9D-33529AA914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6786" r="65903"/>
          <a:stretch/>
        </p:blipFill>
        <p:spPr bwMode="auto">
          <a:xfrm>
            <a:off x="218877" y="180231"/>
            <a:ext cx="1822078" cy="272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53C037-7CD6-4873-91E7-105A4C6EB3FB}"/>
              </a:ext>
            </a:extLst>
          </p:cNvPr>
          <p:cNvSpPr txBox="1"/>
          <p:nvPr/>
        </p:nvSpPr>
        <p:spPr>
          <a:xfrm>
            <a:off x="7773626" y="7215188"/>
            <a:ext cx="4966482" cy="227012"/>
          </a:xfrm>
          <a:prstGeom prst="rect">
            <a:avLst/>
          </a:prstGeom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1334" dirty="0">
                <a:solidFill>
                  <a:schemeClr val="bg1"/>
                </a:solidFill>
                <a:cs typeface="Arial" charset="0"/>
              </a:rPr>
              <a:t>Office français de la biodiversité  -  DRAS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30B0C7-7C29-48C4-89DA-AED5DB05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3950" y="7215188"/>
            <a:ext cx="609696" cy="30956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fld id="{C2E984DB-8E26-4E68-9CB1-9AC00B4BAFEF}" type="slidenum">
              <a:rPr lang="fr-FR" altLang="fr-FR" sz="1600" smtClean="0">
                <a:solidFill>
                  <a:schemeClr val="bg1"/>
                </a:solidFill>
                <a:cs typeface="Arial" panose="020B0604020202020204" pitchFamily="34" charset="0"/>
              </a:rPr>
              <a:pPr algn="ctr" eaLnBrk="1" hangingPunct="1">
                <a:defRPr/>
              </a:pPr>
              <a:t>‹N°›</a:t>
            </a:fld>
            <a:endParaRPr lang="fr-FR" altLang="fr-FR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3977" name="Espace réservé du titre 1"/>
          <p:cNvSpPr>
            <a:spLocks noGrp="1"/>
          </p:cNvSpPr>
          <p:nvPr>
            <p:ph type="ctrTitle"/>
          </p:nvPr>
        </p:nvSpPr>
        <p:spPr>
          <a:xfrm>
            <a:off x="1156808" y="2444973"/>
            <a:ext cx="12094420" cy="1263650"/>
          </a:xfrm>
        </p:spPr>
        <p:txBody>
          <a:bodyPr/>
          <a:lstStyle>
            <a:lvl1pPr algn="l">
              <a:defRPr sz="5334" baseline="0">
                <a:solidFill>
                  <a:srgbClr val="00206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9716AD87-8A28-430E-8761-09B925C051C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39224" y="7269166"/>
            <a:ext cx="7310000" cy="1730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334" baseline="0" dirty="0">
                <a:solidFill>
                  <a:srgbClr val="00206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fr-FR" dirty="0"/>
              <a:t>Prénom Nom du rédacteur à modifier dans en-tête et pied de page</a:t>
            </a:r>
          </a:p>
        </p:txBody>
      </p:sp>
    </p:spTree>
    <p:extLst>
      <p:ext uri="{BB962C8B-B14F-4D97-AF65-F5344CB8AC3E}">
        <p14:creationId xmlns:p14="http://schemas.microsoft.com/office/powerpoint/2010/main" val="121378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35666" y="5292728"/>
            <a:ext cx="8065770" cy="625475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635666" y="676275"/>
            <a:ext cx="8065770" cy="4535488"/>
          </a:xfrm>
        </p:spPr>
        <p:txBody>
          <a:bodyPr/>
          <a:lstStyle>
            <a:lvl1pPr marL="0" indent="0">
              <a:buNone/>
              <a:defRPr sz="4267"/>
            </a:lvl1pPr>
            <a:lvl2pPr marL="609676" indent="0">
              <a:buNone/>
              <a:defRPr sz="3734"/>
            </a:lvl2pPr>
            <a:lvl3pPr marL="1219352" indent="0">
              <a:buNone/>
              <a:defRPr sz="3200"/>
            </a:lvl3pPr>
            <a:lvl4pPr marL="1829029" indent="0">
              <a:buNone/>
              <a:defRPr sz="2667"/>
            </a:lvl4pPr>
            <a:lvl5pPr marL="2438705" indent="0">
              <a:buNone/>
              <a:defRPr sz="2667"/>
            </a:lvl5pPr>
            <a:lvl6pPr marL="3048381" indent="0">
              <a:buNone/>
              <a:defRPr sz="2667"/>
            </a:lvl6pPr>
            <a:lvl7pPr marL="3658057" indent="0">
              <a:buNone/>
              <a:defRPr sz="2667"/>
            </a:lvl7pPr>
            <a:lvl8pPr marL="4267733" indent="0">
              <a:buNone/>
              <a:defRPr sz="2667"/>
            </a:lvl8pPr>
            <a:lvl9pPr marL="4877410" indent="0">
              <a:buNone/>
              <a:defRPr sz="2667"/>
            </a:lvl9pPr>
          </a:lstStyle>
          <a:p>
            <a:pPr lvl="0"/>
            <a:r>
              <a:rPr lang="fr-FR" noProof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635666" y="5918203"/>
            <a:ext cx="8065770" cy="887413"/>
          </a:xfrm>
        </p:spPr>
        <p:txBody>
          <a:bodyPr/>
          <a:lstStyle>
            <a:lvl1pPr marL="0" indent="0">
              <a:buNone/>
              <a:defRPr sz="1867"/>
            </a:lvl1pPr>
            <a:lvl2pPr marL="609676" indent="0">
              <a:buNone/>
              <a:defRPr sz="1600"/>
            </a:lvl2pPr>
            <a:lvl3pPr marL="1219352" indent="0">
              <a:buNone/>
              <a:defRPr sz="1334"/>
            </a:lvl3pPr>
            <a:lvl4pPr marL="1829029" indent="0">
              <a:buNone/>
              <a:defRPr sz="1200"/>
            </a:lvl4pPr>
            <a:lvl5pPr marL="2438705" indent="0">
              <a:buNone/>
              <a:defRPr sz="1200"/>
            </a:lvl5pPr>
            <a:lvl6pPr marL="3048381" indent="0">
              <a:buNone/>
              <a:defRPr sz="1200"/>
            </a:lvl6pPr>
            <a:lvl7pPr marL="3658057" indent="0">
              <a:buNone/>
              <a:defRPr sz="1200"/>
            </a:lvl7pPr>
            <a:lvl8pPr marL="4267733" indent="0">
              <a:buNone/>
              <a:defRPr sz="1200"/>
            </a:lvl8pPr>
            <a:lvl9pPr marL="4877410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424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10034582" y="71441"/>
            <a:ext cx="3120458" cy="668337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73208" y="71441"/>
            <a:ext cx="9158142" cy="668337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306551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53291-A4E7-4775-8774-01F22B3F0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0900" y="1238253"/>
            <a:ext cx="10081154" cy="2632075"/>
          </a:xfrm>
          <a:prstGeom prst="rect">
            <a:avLst/>
          </a:prstGeom>
        </p:spPr>
        <p:txBody>
          <a:bodyPr anchor="b"/>
          <a:lstStyle>
            <a:lvl1pPr algn="ctr">
              <a:defRPr sz="800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7076F24-B929-4F51-8057-4D59C18F0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0900" y="3971928"/>
            <a:ext cx="10081154" cy="18256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676" indent="0" algn="ctr">
              <a:buNone/>
              <a:defRPr sz="2667"/>
            </a:lvl2pPr>
            <a:lvl3pPr marL="1219352" indent="0" algn="ctr">
              <a:buNone/>
              <a:defRPr sz="2400"/>
            </a:lvl3pPr>
            <a:lvl4pPr marL="1829029" indent="0" algn="ctr">
              <a:buNone/>
              <a:defRPr sz="2134"/>
            </a:lvl4pPr>
            <a:lvl5pPr marL="2438705" indent="0" algn="ctr">
              <a:buNone/>
              <a:defRPr sz="2134"/>
            </a:lvl5pPr>
            <a:lvl6pPr marL="3048381" indent="0" algn="ctr">
              <a:buNone/>
              <a:defRPr sz="2134"/>
            </a:lvl6pPr>
            <a:lvl7pPr marL="3658057" indent="0" algn="ctr">
              <a:buNone/>
              <a:defRPr sz="2134"/>
            </a:lvl7pPr>
            <a:lvl8pPr marL="4267733" indent="0" algn="ctr">
              <a:buNone/>
              <a:defRPr sz="2134"/>
            </a:lvl8pPr>
            <a:lvl9pPr marL="4877410" indent="0" algn="ctr">
              <a:buNone/>
              <a:defRPr sz="2134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A7E8F7-54A4-4B2C-BDCC-3C9EADF2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5D517E-231F-456B-997A-4CF3972F2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70201C-7AAF-4108-B121-50996E0D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53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C9CB-5194-4E28-B1EC-FD119B508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0C8343-A182-4D69-B476-019C6B68F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130" y="2012953"/>
            <a:ext cx="11592692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7B0DC9-5662-4BB2-A796-A8B9530C1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D22A8D-5DE9-4036-9E22-5345FE41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C8E0D2-A6C6-4392-8F24-95D69D1B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792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CA9431-08C2-4BFB-8181-AEAC5155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64" y="1884366"/>
            <a:ext cx="11594808" cy="3146425"/>
          </a:xfrm>
          <a:prstGeom prst="rect">
            <a:avLst/>
          </a:prstGeom>
        </p:spPr>
        <p:txBody>
          <a:bodyPr anchor="b"/>
          <a:lstStyle>
            <a:lvl1pPr>
              <a:defRPr sz="800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264F60-65D1-41DC-954C-CA8ADBCFCD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664" y="5059366"/>
            <a:ext cx="11594808" cy="165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76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3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9029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4pPr>
            <a:lvl5pPr marL="2438705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5pPr>
            <a:lvl6pPr marL="3048381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6pPr>
            <a:lvl7pPr marL="3658057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7pPr>
            <a:lvl8pPr marL="4267733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8pPr>
            <a:lvl9pPr marL="4877410" indent="0">
              <a:buNone/>
              <a:defRPr sz="213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D14543-04EA-44B7-9C73-704E1664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D1C6AE-E5C1-4872-87E0-1CB56E91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E115A0-DB72-4C9E-975B-1ECF4EDB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320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EB7EA-9C1E-4CE2-AF3F-2E98C4C64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9856FF-AC37-468B-BA58-502B04B1D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5130" y="2012953"/>
            <a:ext cx="569473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78A8A-20CC-4277-A94A-579084913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092" y="2012953"/>
            <a:ext cx="569473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448B79E-7499-4E8A-849F-FE5F21E556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4D5E52-B777-4AA4-BE87-F52F786FF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B855E2-FD0A-4D51-9EB5-2D048E57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394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A24B1-607D-484F-BB7B-0B7479ED3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2" y="403225"/>
            <a:ext cx="11594808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407A8F-36D8-4B11-B4B5-F45B94A05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130" y="1854200"/>
            <a:ext cx="5688378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76" indent="0">
              <a:buNone/>
              <a:defRPr sz="2667" b="1"/>
            </a:lvl2pPr>
            <a:lvl3pPr marL="1219352" indent="0">
              <a:buNone/>
              <a:defRPr sz="2400" b="1"/>
            </a:lvl3pPr>
            <a:lvl4pPr marL="1829029" indent="0">
              <a:buNone/>
              <a:defRPr sz="2134" b="1"/>
            </a:lvl4pPr>
            <a:lvl5pPr marL="2438705" indent="0">
              <a:buNone/>
              <a:defRPr sz="2134" b="1"/>
            </a:lvl5pPr>
            <a:lvl6pPr marL="3048381" indent="0">
              <a:buNone/>
              <a:defRPr sz="2134" b="1"/>
            </a:lvl6pPr>
            <a:lvl7pPr marL="3658057" indent="0">
              <a:buNone/>
              <a:defRPr sz="2134" b="1"/>
            </a:lvl7pPr>
            <a:lvl8pPr marL="4267733" indent="0">
              <a:buNone/>
              <a:defRPr sz="2134" b="1"/>
            </a:lvl8pPr>
            <a:lvl9pPr marL="4877410" indent="0">
              <a:buNone/>
              <a:defRPr sz="21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F11698-233E-4BCE-9D11-D07E8AED76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130" y="2762253"/>
            <a:ext cx="5688378" cy="406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F9FEE9-C976-4C8F-B0DE-7E26F06CE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06156" y="1854200"/>
            <a:ext cx="5713782" cy="90805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76" indent="0">
              <a:buNone/>
              <a:defRPr sz="2667" b="1"/>
            </a:lvl2pPr>
            <a:lvl3pPr marL="1219352" indent="0">
              <a:buNone/>
              <a:defRPr sz="2400" b="1"/>
            </a:lvl3pPr>
            <a:lvl4pPr marL="1829029" indent="0">
              <a:buNone/>
              <a:defRPr sz="2134" b="1"/>
            </a:lvl4pPr>
            <a:lvl5pPr marL="2438705" indent="0">
              <a:buNone/>
              <a:defRPr sz="2134" b="1"/>
            </a:lvl5pPr>
            <a:lvl6pPr marL="3048381" indent="0">
              <a:buNone/>
              <a:defRPr sz="2134" b="1"/>
            </a:lvl6pPr>
            <a:lvl7pPr marL="3658057" indent="0">
              <a:buNone/>
              <a:defRPr sz="2134" b="1"/>
            </a:lvl7pPr>
            <a:lvl8pPr marL="4267733" indent="0">
              <a:buNone/>
              <a:defRPr sz="2134" b="1"/>
            </a:lvl8pPr>
            <a:lvl9pPr marL="4877410" indent="0">
              <a:buNone/>
              <a:defRPr sz="213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073A2C0-B73D-4880-B638-AA2EB4418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06156" y="2762253"/>
            <a:ext cx="5713782" cy="4062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9C7647F-C972-49CA-BDD6-1FE6ED4E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E38854-67DA-43CE-86E7-A5D90FE3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4E9D345-5EE3-46A9-83A9-6150014E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1264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97BA60-0D20-45E6-84D2-D593718A1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F49053-3ABE-45E7-8226-3407FDB502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9BB15C6-AD0D-408F-A744-33DB0645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96E5850-8FB1-40A0-B808-D4CC2FAF6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815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120916C-D81D-43F3-9BDF-C01E5D5A4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DC348E-AFDF-4BF2-8689-1516CE3C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C011ED-FE54-4424-943D-D0F95B38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650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76D2F-D465-4E4F-A962-D9DBC992B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504828"/>
            <a:ext cx="4335616" cy="1763713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F609C4-F236-4428-911E-D16860C2D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902" y="1089025"/>
            <a:ext cx="6804038" cy="5373688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985E54-0384-48FD-AD4C-6B4C080CD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130" y="2268538"/>
            <a:ext cx="4335616" cy="420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4"/>
            </a:lvl1pPr>
            <a:lvl2pPr marL="609676" indent="0">
              <a:buNone/>
              <a:defRPr sz="1867"/>
            </a:lvl2pPr>
            <a:lvl3pPr marL="1219352" indent="0">
              <a:buNone/>
              <a:defRPr sz="1600"/>
            </a:lvl3pPr>
            <a:lvl4pPr marL="1829029" indent="0">
              <a:buNone/>
              <a:defRPr sz="1334"/>
            </a:lvl4pPr>
            <a:lvl5pPr marL="2438705" indent="0">
              <a:buNone/>
              <a:defRPr sz="1334"/>
            </a:lvl5pPr>
            <a:lvl6pPr marL="3048381" indent="0">
              <a:buNone/>
              <a:defRPr sz="1334"/>
            </a:lvl6pPr>
            <a:lvl7pPr marL="3658057" indent="0">
              <a:buNone/>
              <a:defRPr sz="1334"/>
            </a:lvl7pPr>
            <a:lvl8pPr marL="4267733" indent="0">
              <a:buNone/>
              <a:defRPr sz="1334"/>
            </a:lvl8pPr>
            <a:lvl9pPr marL="4877410" indent="0">
              <a:buNone/>
              <a:defRPr sz="133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75EA8F-7C0C-4E71-94ED-9C3DEDC8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33F2C4-5F44-4E29-B02A-E1B3FEF0B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5436938-85FB-479F-BEA0-8FF95F720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520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002060"/>
                </a:solidFill>
              </a:defRPr>
            </a:lvl1pPr>
            <a:lvl2pPr>
              <a:defRPr baseline="0">
                <a:solidFill>
                  <a:srgbClr val="002060"/>
                </a:solidFill>
              </a:defRPr>
            </a:lvl2pPr>
            <a:lvl3pPr>
              <a:defRPr baseline="0">
                <a:solidFill>
                  <a:srgbClr val="002060"/>
                </a:solidFill>
              </a:defRPr>
            </a:lvl3pPr>
            <a:lvl4pPr>
              <a:defRPr baseline="0">
                <a:solidFill>
                  <a:srgbClr val="002060"/>
                </a:solidFill>
              </a:defRPr>
            </a:lvl4pPr>
            <a:lvl5pPr>
              <a:defRPr baseline="0">
                <a:solidFill>
                  <a:srgbClr val="002060"/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39693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BC9D8B-D7C2-4A93-9AB5-ED6D6D51B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504828"/>
            <a:ext cx="4335616" cy="1763713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0EA0035-C989-465F-9136-78A7098A24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15902" y="1089025"/>
            <a:ext cx="6804038" cy="5373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676" indent="0">
              <a:buNone/>
              <a:defRPr sz="3734"/>
            </a:lvl2pPr>
            <a:lvl3pPr marL="1219352" indent="0">
              <a:buNone/>
              <a:defRPr sz="3200"/>
            </a:lvl3pPr>
            <a:lvl4pPr marL="1829029" indent="0">
              <a:buNone/>
              <a:defRPr sz="2667"/>
            </a:lvl4pPr>
            <a:lvl5pPr marL="2438705" indent="0">
              <a:buNone/>
              <a:defRPr sz="2667"/>
            </a:lvl5pPr>
            <a:lvl6pPr marL="3048381" indent="0">
              <a:buNone/>
              <a:defRPr sz="2667"/>
            </a:lvl6pPr>
            <a:lvl7pPr marL="3658057" indent="0">
              <a:buNone/>
              <a:defRPr sz="2667"/>
            </a:lvl7pPr>
            <a:lvl8pPr marL="4267733" indent="0">
              <a:buNone/>
              <a:defRPr sz="2667"/>
            </a:lvl8pPr>
            <a:lvl9pPr marL="4877410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C3C6E5-B58C-42C1-BC1E-78619D2A9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5130" y="2268538"/>
            <a:ext cx="4335616" cy="42021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4"/>
            </a:lvl1pPr>
            <a:lvl2pPr marL="609676" indent="0">
              <a:buNone/>
              <a:defRPr sz="1867"/>
            </a:lvl2pPr>
            <a:lvl3pPr marL="1219352" indent="0">
              <a:buNone/>
              <a:defRPr sz="1600"/>
            </a:lvl3pPr>
            <a:lvl4pPr marL="1829029" indent="0">
              <a:buNone/>
              <a:defRPr sz="1334"/>
            </a:lvl4pPr>
            <a:lvl5pPr marL="2438705" indent="0">
              <a:buNone/>
              <a:defRPr sz="1334"/>
            </a:lvl5pPr>
            <a:lvl6pPr marL="3048381" indent="0">
              <a:buNone/>
              <a:defRPr sz="1334"/>
            </a:lvl6pPr>
            <a:lvl7pPr marL="3658057" indent="0">
              <a:buNone/>
              <a:defRPr sz="1334"/>
            </a:lvl7pPr>
            <a:lvl8pPr marL="4267733" indent="0">
              <a:buNone/>
              <a:defRPr sz="1334"/>
            </a:lvl8pPr>
            <a:lvl9pPr marL="4877410" indent="0">
              <a:buNone/>
              <a:defRPr sz="1334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E746417-1BD6-4654-9A54-4CDF6E07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B49059F-1B93-40D0-ACC4-785A14E8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8C4973-939E-4829-B7DE-F91F24918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1828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306683-FC0A-455B-80C8-336F1BA17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30" y="403225"/>
            <a:ext cx="11592692" cy="14605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F163D42-F730-4BF7-AC65-18DCE6146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5130" y="2012953"/>
            <a:ext cx="11592692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8CD8A4-C0AC-4532-8970-576823D5DD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BF6B3-E6BD-4CA7-8057-C39766680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C17BF-EE87-4731-A36C-3726856BB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71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100F89A-BF38-4A92-87AC-D04B2224F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19648" y="403225"/>
            <a:ext cx="2898174" cy="6407150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83C717A-7F72-458D-9D95-76C1FE86A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25130" y="403225"/>
            <a:ext cx="8491286" cy="64071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2DF9AB-68C0-4A9F-91CE-73AB4DC29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5130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B38CF107-E033-4965-9D9B-5DC3F3A99A87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AD372D-FC21-4073-8AF5-19E83A11A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2052" y="7008816"/>
            <a:ext cx="4538848" cy="401637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7C751-E0D4-42F4-91BB-E60ACAAFE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94746" y="7008816"/>
            <a:ext cx="3023076" cy="401637"/>
          </a:xfrm>
          <a:prstGeom prst="rect">
            <a:avLst/>
          </a:prstGeom>
        </p:spPr>
        <p:txBody>
          <a:bodyPr/>
          <a:lstStyle/>
          <a:p>
            <a:fld id="{2E185D36-AE6F-4C68-B309-44F5E8F2465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446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2734" y="4859341"/>
            <a:ext cx="11425450" cy="15017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2734" y="3205166"/>
            <a:ext cx="11425450" cy="1654175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76" indent="0">
              <a:buNone/>
              <a:defRPr sz="2400"/>
            </a:lvl2pPr>
            <a:lvl3pPr marL="1219352" indent="0">
              <a:buNone/>
              <a:defRPr sz="2134"/>
            </a:lvl3pPr>
            <a:lvl4pPr marL="1829029" indent="0">
              <a:buNone/>
              <a:defRPr sz="1867"/>
            </a:lvl4pPr>
            <a:lvl5pPr marL="2438705" indent="0">
              <a:buNone/>
              <a:defRPr sz="1867"/>
            </a:lvl5pPr>
            <a:lvl6pPr marL="3048381" indent="0">
              <a:buNone/>
              <a:defRPr sz="1867"/>
            </a:lvl6pPr>
            <a:lvl7pPr marL="3658057" indent="0">
              <a:buNone/>
              <a:defRPr sz="1867"/>
            </a:lvl7pPr>
            <a:lvl8pPr marL="4267733" indent="0">
              <a:buNone/>
              <a:defRPr sz="1867"/>
            </a:lvl8pPr>
            <a:lvl9pPr marL="4877410" indent="0">
              <a:buNone/>
              <a:defRPr sz="1867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94189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73206" y="1763713"/>
            <a:ext cx="5946654" cy="49911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23092" y="1763713"/>
            <a:ext cx="5948770" cy="499110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6271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208" y="303216"/>
            <a:ext cx="12098656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3206" y="1692275"/>
            <a:ext cx="5938186" cy="70485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76" indent="0">
              <a:buNone/>
              <a:defRPr sz="2667" b="1"/>
            </a:lvl2pPr>
            <a:lvl3pPr marL="1219352" indent="0">
              <a:buNone/>
              <a:defRPr sz="2400" b="1"/>
            </a:lvl3pPr>
            <a:lvl4pPr marL="1829029" indent="0">
              <a:buNone/>
              <a:defRPr sz="2134" b="1"/>
            </a:lvl4pPr>
            <a:lvl5pPr marL="2438705" indent="0">
              <a:buNone/>
              <a:defRPr sz="2134" b="1"/>
            </a:lvl5pPr>
            <a:lvl6pPr marL="3048381" indent="0">
              <a:buNone/>
              <a:defRPr sz="2134" b="1"/>
            </a:lvl6pPr>
            <a:lvl7pPr marL="3658057" indent="0">
              <a:buNone/>
              <a:defRPr sz="2134" b="1"/>
            </a:lvl7pPr>
            <a:lvl8pPr marL="4267733" indent="0">
              <a:buNone/>
              <a:defRPr sz="2134" b="1"/>
            </a:lvl8pPr>
            <a:lvl9pPr marL="4877410" indent="0">
              <a:buNone/>
              <a:defRPr sz="2134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73206" y="2397125"/>
            <a:ext cx="5938186" cy="43576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829444" y="1692275"/>
            <a:ext cx="5942420" cy="70485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76" indent="0">
              <a:buNone/>
              <a:defRPr sz="2667" b="1"/>
            </a:lvl2pPr>
            <a:lvl3pPr marL="1219352" indent="0">
              <a:buNone/>
              <a:defRPr sz="2400" b="1"/>
            </a:lvl3pPr>
            <a:lvl4pPr marL="1829029" indent="0">
              <a:buNone/>
              <a:defRPr sz="2134" b="1"/>
            </a:lvl4pPr>
            <a:lvl5pPr marL="2438705" indent="0">
              <a:buNone/>
              <a:defRPr sz="2134" b="1"/>
            </a:lvl5pPr>
            <a:lvl6pPr marL="3048381" indent="0">
              <a:buNone/>
              <a:defRPr sz="2134" b="1"/>
            </a:lvl6pPr>
            <a:lvl7pPr marL="3658057" indent="0">
              <a:buNone/>
              <a:defRPr sz="2134" b="1"/>
            </a:lvl7pPr>
            <a:lvl8pPr marL="4267733" indent="0">
              <a:buNone/>
              <a:defRPr sz="2134" b="1"/>
            </a:lvl8pPr>
            <a:lvl9pPr marL="4877410" indent="0">
              <a:buNone/>
              <a:defRPr sz="2134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829444" y="2397125"/>
            <a:ext cx="5942420" cy="43576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4"/>
            </a:lvl4pPr>
            <a:lvl5pPr>
              <a:defRPr sz="2134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77925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5700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193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3206" y="301628"/>
            <a:ext cx="4422414" cy="1281113"/>
          </a:xfrm>
        </p:spPr>
        <p:txBody>
          <a:bodyPr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56512" y="301625"/>
            <a:ext cx="7515350" cy="6453188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3206" y="1582740"/>
            <a:ext cx="4422414" cy="5172075"/>
          </a:xfrm>
        </p:spPr>
        <p:txBody>
          <a:bodyPr/>
          <a:lstStyle>
            <a:lvl1pPr marL="0" indent="0">
              <a:buNone/>
              <a:defRPr sz="1867"/>
            </a:lvl1pPr>
            <a:lvl2pPr marL="609676" indent="0">
              <a:buNone/>
              <a:defRPr sz="1600"/>
            </a:lvl2pPr>
            <a:lvl3pPr marL="1219352" indent="0">
              <a:buNone/>
              <a:defRPr sz="1334"/>
            </a:lvl3pPr>
            <a:lvl4pPr marL="1829029" indent="0">
              <a:buNone/>
              <a:defRPr sz="1200"/>
            </a:lvl4pPr>
            <a:lvl5pPr marL="2438705" indent="0">
              <a:buNone/>
              <a:defRPr sz="1200"/>
            </a:lvl5pPr>
            <a:lvl6pPr marL="3048381" indent="0">
              <a:buNone/>
              <a:defRPr sz="1200"/>
            </a:lvl6pPr>
            <a:lvl7pPr marL="3658057" indent="0">
              <a:buNone/>
              <a:defRPr sz="1200"/>
            </a:lvl7pPr>
            <a:lvl8pPr marL="4267733" indent="0">
              <a:buNone/>
              <a:defRPr sz="1200"/>
            </a:lvl8pPr>
            <a:lvl9pPr marL="4877410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071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65821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1">
            <a:extLst>
              <a:ext uri="{FF2B5EF4-FFF2-40B4-BE49-F238E27FC236}">
                <a16:creationId xmlns:a16="http://schemas.microsoft.com/office/drawing/2014/main" id="{23B9728A-C2E4-4708-BDAE-30644A7D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8153"/>
            <a:ext cx="13440834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Espace réservé du titre 1">
            <a:extLst>
              <a:ext uri="{FF2B5EF4-FFF2-40B4-BE49-F238E27FC236}">
                <a16:creationId xmlns:a16="http://schemas.microsoft.com/office/drawing/2014/main" id="{BDFA7B59-606B-4165-8AEB-4CE1B8D235D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71090" y="71438"/>
            <a:ext cx="12098654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ajouter un titre</a:t>
            </a:r>
          </a:p>
        </p:txBody>
      </p:sp>
      <p:sp>
        <p:nvSpPr>
          <p:cNvPr id="1029" name="Rectangle 10">
            <a:extLst>
              <a:ext uri="{FF2B5EF4-FFF2-40B4-BE49-F238E27FC236}">
                <a16:creationId xmlns:a16="http://schemas.microsoft.com/office/drawing/2014/main" id="{1D39178C-D876-4DB8-B66C-3F0A17891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73208" y="1763713"/>
            <a:ext cx="12098656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ajouter un texte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3" r:id="rId9"/>
    <p:sldLayoutId id="2147483732" r:id="rId10"/>
    <p:sldLayoutId id="2147483734" r:id="rId11"/>
  </p:sldLayoutIdLst>
  <p:txStyles>
    <p:titleStyle>
      <a:lvl1pPr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5E8B"/>
          </a:solidFill>
          <a:latin typeface="+mj-lt"/>
          <a:ea typeface="+mj-ea"/>
          <a:cs typeface="+mj-cs"/>
        </a:defRPr>
      </a:lvl1pPr>
      <a:lvl2pPr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5E8B"/>
          </a:solidFill>
          <a:latin typeface="Arial" charset="0"/>
          <a:ea typeface="ＭＳ Ｐゴシック" pitchFamily="34" charset="-128"/>
        </a:defRPr>
      </a:lvl2pPr>
      <a:lvl3pPr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5E8B"/>
          </a:solidFill>
          <a:latin typeface="Arial" charset="0"/>
          <a:ea typeface="ＭＳ Ｐゴシック" pitchFamily="34" charset="-128"/>
        </a:defRPr>
      </a:lvl3pPr>
      <a:lvl4pPr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5E8B"/>
          </a:solidFill>
          <a:latin typeface="Arial" charset="0"/>
          <a:ea typeface="ＭＳ Ｐゴシック" pitchFamily="34" charset="-128"/>
        </a:defRPr>
      </a:lvl4pPr>
      <a:lvl5pPr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5E8B"/>
          </a:solidFill>
          <a:latin typeface="Arial" charset="0"/>
          <a:ea typeface="ＭＳ Ｐゴシック" pitchFamily="34" charset="-128"/>
        </a:defRPr>
      </a:lvl5pPr>
      <a:lvl6pPr marL="609676"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965E"/>
          </a:solidFill>
          <a:latin typeface="Arial" charset="0"/>
          <a:ea typeface="ＭＳ Ｐゴシック" pitchFamily="34" charset="-128"/>
        </a:defRPr>
      </a:lvl6pPr>
      <a:lvl7pPr marL="1219352"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965E"/>
          </a:solidFill>
          <a:latin typeface="Arial" charset="0"/>
          <a:ea typeface="ＭＳ Ｐゴシック" pitchFamily="34" charset="-128"/>
        </a:defRPr>
      </a:lvl7pPr>
      <a:lvl8pPr marL="1829029"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965E"/>
          </a:solidFill>
          <a:latin typeface="Arial" charset="0"/>
          <a:ea typeface="ＭＳ Ｐゴシック" pitchFamily="34" charset="-128"/>
        </a:defRPr>
      </a:lvl8pPr>
      <a:lvl9pPr marL="2438705" algn="l" defTabSz="1342134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00965E"/>
          </a:solidFill>
          <a:latin typeface="Arial" charset="0"/>
          <a:ea typeface="ＭＳ Ｐゴシック" pitchFamily="34" charset="-128"/>
        </a:defRPr>
      </a:lvl9pPr>
    </p:titleStyle>
    <p:bodyStyle>
      <a:lvl1pPr marL="503830" indent="-503830" algn="l" defTabSz="134213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b="1">
          <a:solidFill>
            <a:srgbClr val="005E8B"/>
          </a:solidFill>
          <a:latin typeface="+mn-lt"/>
          <a:ea typeface="+mn-ea"/>
          <a:cs typeface="+mn-cs"/>
        </a:defRPr>
      </a:lvl1pPr>
      <a:lvl2pPr marL="1090220" indent="-419152" algn="l" defTabSz="134213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&gt;"/>
        <a:defRPr sz="2934">
          <a:solidFill>
            <a:srgbClr val="005E8B"/>
          </a:solidFill>
          <a:latin typeface="+mn-lt"/>
          <a:ea typeface="+mn-ea"/>
        </a:defRPr>
      </a:lvl2pPr>
      <a:lvl3pPr marL="1678727" indent="-334475" algn="l" defTabSz="134213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67">
          <a:solidFill>
            <a:srgbClr val="005E8B"/>
          </a:solidFill>
          <a:latin typeface="+mn-lt"/>
          <a:ea typeface="+mn-ea"/>
        </a:defRPr>
      </a:lvl3pPr>
      <a:lvl4pPr marL="2351911" indent="-334475" algn="l" defTabSz="134213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7">
          <a:solidFill>
            <a:srgbClr val="005E8B"/>
          </a:solidFill>
          <a:latin typeface="+mn-lt"/>
          <a:ea typeface="+mn-ea"/>
        </a:defRPr>
      </a:lvl4pPr>
      <a:lvl5pPr marL="3296063" indent="-609676" algn="l" defTabSz="134213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-"/>
        <a:defRPr sz="2667">
          <a:solidFill>
            <a:srgbClr val="005E8B"/>
          </a:solidFill>
          <a:latin typeface="+mn-lt"/>
          <a:ea typeface="+mn-ea"/>
        </a:defRPr>
      </a:lvl5pPr>
      <a:lvl6pPr marL="3905739" indent="-609676" algn="l" defTabSz="1342134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667">
          <a:solidFill>
            <a:schemeClr val="tx1"/>
          </a:solidFill>
          <a:latin typeface="+mn-lt"/>
          <a:ea typeface="+mn-ea"/>
        </a:defRPr>
      </a:lvl6pPr>
      <a:lvl7pPr marL="4515415" indent="-609676" algn="l" defTabSz="1342134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667">
          <a:solidFill>
            <a:schemeClr val="tx1"/>
          </a:solidFill>
          <a:latin typeface="+mn-lt"/>
          <a:ea typeface="+mn-ea"/>
        </a:defRPr>
      </a:lvl7pPr>
      <a:lvl8pPr marL="5125091" indent="-609676" algn="l" defTabSz="1342134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667">
          <a:solidFill>
            <a:schemeClr val="tx1"/>
          </a:solidFill>
          <a:latin typeface="+mn-lt"/>
          <a:ea typeface="+mn-ea"/>
        </a:defRPr>
      </a:lvl8pPr>
      <a:lvl9pPr marL="5734767" indent="-609676" algn="l" defTabSz="1342134" rtl="0" eaLnBrk="1" fontAlgn="base" hangingPunct="1">
        <a:spcBef>
          <a:spcPct val="20000"/>
        </a:spcBef>
        <a:spcAft>
          <a:spcPct val="0"/>
        </a:spcAft>
        <a:buFont typeface="Arial" charset="0"/>
        <a:buChar char="-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6">
            <a:extLst>
              <a:ext uri="{FF2B5EF4-FFF2-40B4-BE49-F238E27FC236}">
                <a16:creationId xmlns:a16="http://schemas.microsoft.com/office/drawing/2014/main" id="{B6D661F8-E447-47BE-B89F-049C62303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900" y="2649541"/>
            <a:ext cx="10800934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itre 1">
            <a:extLst>
              <a:ext uri="{FF2B5EF4-FFF2-40B4-BE49-F238E27FC236}">
                <a16:creationId xmlns:a16="http://schemas.microsoft.com/office/drawing/2014/main" id="{6AD2E8A5-AD98-4186-BA48-D134FCAE719B}"/>
              </a:ext>
            </a:extLst>
          </p:cNvPr>
          <p:cNvSpPr txBox="1">
            <a:spLocks/>
          </p:cNvSpPr>
          <p:nvPr/>
        </p:nvSpPr>
        <p:spPr>
          <a:xfrm>
            <a:off x="1993157" y="3148806"/>
            <a:ext cx="12094420" cy="1263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5334" b="1" dirty="0">
                <a:solidFill>
                  <a:srgbClr val="00B050"/>
                </a:solidFill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54042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1219352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838" indent="-304838" algn="l" defTabSz="1219352" rtl="0" eaLnBrk="1" latinLnBrk="0" hangingPunct="1">
        <a:lnSpc>
          <a:spcPct val="90000"/>
        </a:lnSpc>
        <a:spcBef>
          <a:spcPts val="1334"/>
        </a:spcBef>
        <a:buFont typeface="Arial" panose="020B0604020202020204" pitchFamily="34" charset="0"/>
        <a:buChar char="•"/>
        <a:defRPr sz="3734" kern="1200">
          <a:solidFill>
            <a:schemeClr val="tx1"/>
          </a:solidFill>
          <a:latin typeface="+mn-lt"/>
          <a:ea typeface="+mn-ea"/>
          <a:cs typeface="+mn-cs"/>
        </a:defRPr>
      </a:lvl1pPr>
      <a:lvl2pPr marL="914514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191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867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543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219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895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572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248" indent="-304838" algn="l" defTabSz="121935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2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5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fif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7F4546E9-5EC2-4244-B71D-A2BB8D103B42}"/>
              </a:ext>
            </a:extLst>
          </p:cNvPr>
          <p:cNvSpPr txBox="1">
            <a:spLocks/>
          </p:cNvSpPr>
          <p:nvPr/>
        </p:nvSpPr>
        <p:spPr bwMode="auto">
          <a:xfrm>
            <a:off x="384771" y="2916535"/>
            <a:ext cx="1101722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5334" b="1" baseline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en-US" altLang="fr-FR" sz="3600" kern="0" dirty="0"/>
              <a:t>Modes de </a:t>
            </a:r>
            <a:r>
              <a:rPr lang="en-US" altLang="fr-FR" sz="3600" kern="0" dirty="0" err="1"/>
              <a:t>collecte</a:t>
            </a:r>
            <a:r>
              <a:rPr lang="en-US" altLang="fr-FR" sz="3600" kern="0" dirty="0"/>
              <a:t> des tableaux de chasse </a:t>
            </a:r>
            <a:r>
              <a:rPr lang="en-US" altLang="fr-FR" sz="3600" kern="0" dirty="0" err="1"/>
              <a:t>en</a:t>
            </a:r>
            <a:r>
              <a:rPr lang="en-US" altLang="fr-FR" sz="3600" kern="0" dirty="0"/>
              <a:t> Europe: </a:t>
            </a:r>
            <a:r>
              <a:rPr lang="en-US" altLang="fr-FR" sz="3600" kern="0" dirty="0" err="1"/>
              <a:t>avantages</a:t>
            </a:r>
            <a:r>
              <a:rPr lang="en-US" altLang="fr-FR" sz="3600" kern="0" dirty="0"/>
              <a:t>, </a:t>
            </a:r>
            <a:r>
              <a:rPr lang="en-US" altLang="fr-FR" sz="3600" kern="0" dirty="0" err="1"/>
              <a:t>inconvénients</a:t>
            </a:r>
            <a:r>
              <a:rPr lang="en-US" altLang="fr-FR" sz="3600" kern="0" dirty="0"/>
              <a:t>, et </a:t>
            </a:r>
            <a:r>
              <a:rPr lang="en-US" altLang="fr-FR" sz="3600" kern="0" dirty="0" err="1"/>
              <a:t>présupposés</a:t>
            </a:r>
            <a:br>
              <a:rPr lang="fr-FR" altLang="fr-FR" sz="3600" kern="0" dirty="0"/>
            </a:br>
            <a:endParaRPr lang="fr-FR" altLang="fr-FR" sz="3600" kern="0" dirty="0"/>
          </a:p>
          <a:p>
            <a:br>
              <a:rPr lang="fr-FR" altLang="fr-FR" kern="0" dirty="0"/>
            </a:br>
            <a:r>
              <a:rPr lang="fr-FR" altLang="fr-FR" sz="2000" kern="0" dirty="0"/>
              <a:t>Matthieu Guillemain</a:t>
            </a:r>
          </a:p>
          <a:p>
            <a:r>
              <a:rPr lang="fr-FR" altLang="fr-FR" sz="2000" kern="0" dirty="0"/>
              <a:t>Service « Conservation et gestion durable des espèces exploitées 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Evolution vers une chasse de loisir</a:t>
            </a:r>
            <a:endParaRPr lang="fr-FR" altLang="fr-FR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1233565" y="6588943"/>
            <a:ext cx="11392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Le prélèvement est de plus en plus encadré … mais reste globalement une des causes principales d’érosion de la biodiversité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672803" y="6703487"/>
            <a:ext cx="486268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37F764-4D3E-46F4-A364-07B5F64AB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804">
            <a:off x="363973" y="4204254"/>
            <a:ext cx="3057602" cy="19313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C910E6-0630-4FB4-A996-361469FE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54" y="592084"/>
            <a:ext cx="2252614" cy="30965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8EA760-2D12-4E8B-953F-3915707E3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528">
            <a:off x="3078654" y="581704"/>
            <a:ext cx="3293195" cy="3293195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BF86CFB8-4DC6-493D-A515-CF84198BD445}"/>
              </a:ext>
            </a:extLst>
          </p:cNvPr>
          <p:cNvGrpSpPr/>
          <p:nvPr/>
        </p:nvGrpSpPr>
        <p:grpSpPr>
          <a:xfrm>
            <a:off x="7729587" y="360800"/>
            <a:ext cx="5112568" cy="5868103"/>
            <a:chOff x="842837" y="1332248"/>
            <a:chExt cx="3395207" cy="359756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D6F9F12-4B99-4699-B6C5-173DF20CCE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065" t="37913" r="24087" b="13160"/>
            <a:stretch/>
          </p:blipFill>
          <p:spPr>
            <a:xfrm>
              <a:off x="842837" y="1574359"/>
              <a:ext cx="3395207" cy="335545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A1DA7287-6381-4A36-9065-2C47B941D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3151" y="1332248"/>
              <a:ext cx="1491284" cy="924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2973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La chasse de loisir évolue vers un nouveau paradigme</a:t>
            </a:r>
            <a:endParaRPr lang="fr-FR" altLang="fr-FR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05AE-209E-4AD3-B313-89FE9B41B097}"/>
              </a:ext>
            </a:extLst>
          </p:cNvPr>
          <p:cNvSpPr/>
          <p:nvPr/>
        </p:nvSpPr>
        <p:spPr>
          <a:xfrm>
            <a:off x="527697" y="1229513"/>
            <a:ext cx="91314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Directive </a:t>
            </a:r>
            <a:r>
              <a:rPr lang="en-US" dirty="0" err="1">
                <a:solidFill>
                  <a:srgbClr val="002060"/>
                </a:solidFill>
              </a:rPr>
              <a:t>Européenne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Oiseaux</a:t>
            </a:r>
            <a:r>
              <a:rPr lang="en-US" dirty="0">
                <a:solidFill>
                  <a:srgbClr val="002060"/>
                </a:solidFill>
              </a:rPr>
              <a:t>: “c</a:t>
            </a:r>
            <a:r>
              <a:rPr lang="fr-FR" i="1" dirty="0" err="1">
                <a:solidFill>
                  <a:srgbClr val="002060"/>
                </a:solidFill>
              </a:rPr>
              <a:t>ertaines</a:t>
            </a:r>
            <a:r>
              <a:rPr lang="fr-FR" i="1" dirty="0">
                <a:solidFill>
                  <a:srgbClr val="002060"/>
                </a:solidFill>
              </a:rPr>
              <a:t> espèces </a:t>
            </a:r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peuvent</a:t>
            </a:r>
            <a:r>
              <a:rPr lang="fr-FR" i="1" dirty="0">
                <a:solidFill>
                  <a:srgbClr val="002060"/>
                </a:solidFill>
              </a:rPr>
              <a:t> faire l’objet d’actes de chasse, ce qui constitue une </a:t>
            </a:r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exploitation admissible</a:t>
            </a:r>
            <a:r>
              <a:rPr lang="fr-FR" i="1" dirty="0">
                <a:solidFill>
                  <a:srgbClr val="002060"/>
                </a:solidFill>
              </a:rPr>
              <a:t>, pour autant que </a:t>
            </a:r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certaines limites </a:t>
            </a:r>
            <a:r>
              <a:rPr lang="fr-FR" i="1" dirty="0">
                <a:solidFill>
                  <a:srgbClr val="002060"/>
                </a:solidFill>
              </a:rPr>
              <a:t>soient établies et respectées, ces actes de chasse devant être</a:t>
            </a:r>
          </a:p>
          <a:p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compatibles</a:t>
            </a:r>
            <a:r>
              <a:rPr lang="fr-FR" i="1" dirty="0">
                <a:solidFill>
                  <a:srgbClr val="002060"/>
                </a:solidFill>
              </a:rPr>
              <a:t> avec le maintien de la population de ces</a:t>
            </a:r>
          </a:p>
          <a:p>
            <a:r>
              <a:rPr lang="fr-FR" i="1" dirty="0">
                <a:solidFill>
                  <a:srgbClr val="002060"/>
                </a:solidFill>
              </a:rPr>
              <a:t>espèces à un niveau satisfaisant.</a:t>
            </a:r>
            <a:r>
              <a:rPr lang="en-US" dirty="0">
                <a:solidFill>
                  <a:srgbClr val="002060"/>
                </a:solidFill>
              </a:rPr>
              <a:t>”.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72B9A6-94A4-4830-AD5A-8D1235047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62" t="12927" r="34466" b="72855"/>
          <a:stretch/>
        </p:blipFill>
        <p:spPr>
          <a:xfrm>
            <a:off x="6793896" y="2291873"/>
            <a:ext cx="2455962" cy="638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16B505-4E2E-4DDD-8CD2-8DE72DF25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90" t="13812" r="16254" b="25241"/>
          <a:stretch/>
        </p:blipFill>
        <p:spPr>
          <a:xfrm rot="741846">
            <a:off x="10638972" y="379267"/>
            <a:ext cx="2172895" cy="2897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50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La chasse de loisir évolue vers un nouveau paradigme</a:t>
            </a:r>
            <a:endParaRPr lang="fr-FR" altLang="fr-FR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1089548" y="6631334"/>
            <a:ext cx="1065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Mise en place des mécanismes de gestion adaptative des prélèvements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528787" y="6745878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05AE-209E-4AD3-B313-89FE9B41B097}"/>
              </a:ext>
            </a:extLst>
          </p:cNvPr>
          <p:cNvSpPr/>
          <p:nvPr/>
        </p:nvSpPr>
        <p:spPr>
          <a:xfrm>
            <a:off x="527697" y="1229513"/>
            <a:ext cx="91314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Directive </a:t>
            </a:r>
            <a:r>
              <a:rPr lang="en-US" dirty="0" err="1">
                <a:solidFill>
                  <a:srgbClr val="002060"/>
                </a:solidFill>
              </a:rPr>
              <a:t>Européenne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Oiseaux</a:t>
            </a:r>
            <a:r>
              <a:rPr lang="en-US" dirty="0">
                <a:solidFill>
                  <a:srgbClr val="002060"/>
                </a:solidFill>
              </a:rPr>
              <a:t>: “c</a:t>
            </a:r>
            <a:r>
              <a:rPr lang="fr-FR" i="1" dirty="0" err="1">
                <a:solidFill>
                  <a:srgbClr val="002060"/>
                </a:solidFill>
              </a:rPr>
              <a:t>ertaines</a:t>
            </a:r>
            <a:r>
              <a:rPr lang="fr-FR" i="1" dirty="0">
                <a:solidFill>
                  <a:srgbClr val="002060"/>
                </a:solidFill>
              </a:rPr>
              <a:t> espèces </a:t>
            </a:r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peuvent</a:t>
            </a:r>
            <a:r>
              <a:rPr lang="fr-FR" i="1" dirty="0">
                <a:solidFill>
                  <a:srgbClr val="002060"/>
                </a:solidFill>
              </a:rPr>
              <a:t> faire l’objet d’actes de chasse, ce qui constitue une </a:t>
            </a:r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exploitation admissible</a:t>
            </a:r>
            <a:r>
              <a:rPr lang="fr-FR" i="1" dirty="0">
                <a:solidFill>
                  <a:srgbClr val="002060"/>
                </a:solidFill>
              </a:rPr>
              <a:t>, pour autant que </a:t>
            </a:r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certaines limites </a:t>
            </a:r>
            <a:r>
              <a:rPr lang="fr-FR" i="1" dirty="0">
                <a:solidFill>
                  <a:srgbClr val="002060"/>
                </a:solidFill>
              </a:rPr>
              <a:t>soient établies et respectées, ces actes de chasse devant être</a:t>
            </a:r>
          </a:p>
          <a:p>
            <a:r>
              <a:rPr lang="fr-FR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compatibles</a:t>
            </a:r>
            <a:r>
              <a:rPr lang="fr-FR" i="1" dirty="0">
                <a:solidFill>
                  <a:srgbClr val="002060"/>
                </a:solidFill>
              </a:rPr>
              <a:t> avec le maintien de la population de ces</a:t>
            </a:r>
          </a:p>
          <a:p>
            <a:r>
              <a:rPr lang="fr-FR" i="1" dirty="0">
                <a:solidFill>
                  <a:srgbClr val="002060"/>
                </a:solidFill>
              </a:rPr>
              <a:t>espèces à un niveau satisfaisant.</a:t>
            </a:r>
            <a:r>
              <a:rPr lang="en-US" dirty="0">
                <a:solidFill>
                  <a:srgbClr val="002060"/>
                </a:solidFill>
              </a:rPr>
              <a:t>”.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2D70DF-D5D4-4A88-AF1C-E7F4C996110F}"/>
              </a:ext>
            </a:extLst>
          </p:cNvPr>
          <p:cNvSpPr/>
          <p:nvPr/>
        </p:nvSpPr>
        <p:spPr>
          <a:xfrm>
            <a:off x="1003603" y="3595926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Application du </a:t>
            </a:r>
            <a:r>
              <a:rPr lang="en-US" dirty="0" err="1">
                <a:solidFill>
                  <a:srgbClr val="002060"/>
                </a:solidFill>
              </a:rPr>
              <a:t>principe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précaution</a:t>
            </a:r>
            <a:r>
              <a:rPr lang="en-US" dirty="0">
                <a:solidFill>
                  <a:srgbClr val="002060"/>
                </a:solidFill>
              </a:rPr>
              <a:t>: la chasse ne </a:t>
            </a:r>
            <a:r>
              <a:rPr lang="en-US" dirty="0" err="1">
                <a:solidFill>
                  <a:srgbClr val="002060"/>
                </a:solidFill>
              </a:rPr>
              <a:t>doit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théorie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être</a:t>
            </a:r>
            <a:r>
              <a:rPr lang="en-US" dirty="0">
                <a:solidFill>
                  <a:srgbClr val="002060"/>
                </a:solidFill>
              </a:rPr>
              <a:t> possible que </a:t>
            </a:r>
            <a:r>
              <a:rPr lang="en-US" dirty="0" err="1">
                <a:solidFill>
                  <a:srgbClr val="002060"/>
                </a:solidFill>
              </a:rPr>
              <a:t>lorsqu’il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est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démontré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qu’elle</a:t>
            </a:r>
            <a:r>
              <a:rPr lang="en-US" dirty="0">
                <a:solidFill>
                  <a:srgbClr val="002060"/>
                </a:solidFill>
              </a:rPr>
              <a:t> ne met pas </a:t>
            </a:r>
            <a:r>
              <a:rPr lang="en-US" dirty="0" err="1">
                <a:solidFill>
                  <a:srgbClr val="002060"/>
                </a:solidFill>
              </a:rPr>
              <a:t>en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péril</a:t>
            </a:r>
            <a:r>
              <a:rPr lang="en-US" dirty="0">
                <a:solidFill>
                  <a:srgbClr val="002060"/>
                </a:solidFill>
              </a:rPr>
              <a:t> les populations.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- </a:t>
            </a:r>
            <a:r>
              <a:rPr lang="en-US" dirty="0" err="1">
                <a:solidFill>
                  <a:srgbClr val="002060"/>
                </a:solidFill>
              </a:rPr>
              <a:t>Besoin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d’évaluer</a:t>
            </a:r>
            <a:r>
              <a:rPr lang="en-US" dirty="0">
                <a:solidFill>
                  <a:srgbClr val="002060"/>
                </a:solidFill>
              </a:rPr>
              <a:t> les volumes de </a:t>
            </a:r>
            <a:r>
              <a:rPr lang="en-US" dirty="0" err="1">
                <a:solidFill>
                  <a:srgbClr val="002060"/>
                </a:solidFill>
              </a:rPr>
              <a:t>prélèvement</a:t>
            </a: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	- </a:t>
            </a:r>
            <a:r>
              <a:rPr lang="en-US" dirty="0" err="1">
                <a:solidFill>
                  <a:srgbClr val="002060"/>
                </a:solidFill>
              </a:rPr>
              <a:t>Besoin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s’assurer</a:t>
            </a:r>
            <a:r>
              <a:rPr lang="en-US" dirty="0">
                <a:solidFill>
                  <a:srgbClr val="002060"/>
                </a:solidFill>
              </a:rPr>
              <a:t> que </a:t>
            </a:r>
            <a:r>
              <a:rPr lang="en-US" dirty="0" err="1">
                <a:solidFill>
                  <a:srgbClr val="002060"/>
                </a:solidFill>
              </a:rPr>
              <a:t>l’impact</a:t>
            </a:r>
            <a:r>
              <a:rPr lang="en-US" dirty="0">
                <a:solidFill>
                  <a:srgbClr val="002060"/>
                </a:solidFill>
              </a:rPr>
              <a:t> du </a:t>
            </a:r>
            <a:r>
              <a:rPr lang="en-US" dirty="0" err="1">
                <a:solidFill>
                  <a:srgbClr val="002060"/>
                </a:solidFill>
              </a:rPr>
              <a:t>prélèvement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n’excède</a:t>
            </a:r>
            <a:r>
              <a:rPr lang="en-US" dirty="0">
                <a:solidFill>
                  <a:srgbClr val="002060"/>
                </a:solidFill>
              </a:rPr>
              <a:t> pas 	le </a:t>
            </a:r>
            <a:r>
              <a:rPr lang="en-US" dirty="0" err="1">
                <a:solidFill>
                  <a:srgbClr val="002060"/>
                </a:solidFill>
              </a:rPr>
              <a:t>potentiel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démographique</a:t>
            </a:r>
            <a:r>
              <a:rPr lang="en-US" dirty="0">
                <a:solidFill>
                  <a:srgbClr val="002060"/>
                </a:solidFill>
              </a:rPr>
              <a:t> des populations (</a:t>
            </a:r>
            <a:r>
              <a:rPr lang="en-US" dirty="0" err="1">
                <a:solidFill>
                  <a:srgbClr val="002060"/>
                </a:solidFill>
              </a:rPr>
              <a:t>Potental</a:t>
            </a:r>
            <a:r>
              <a:rPr lang="en-US" dirty="0">
                <a:solidFill>
                  <a:srgbClr val="002060"/>
                </a:solidFill>
              </a:rPr>
              <a:t> Take Level  	(PTL) / Sustainable Harvest Index (SHI)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E72B9A6-94A4-4830-AD5A-8D12350474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62" t="12927" r="34466" b="72855"/>
          <a:stretch/>
        </p:blipFill>
        <p:spPr>
          <a:xfrm>
            <a:off x="6793896" y="2291873"/>
            <a:ext cx="2455962" cy="6388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716B505-4E2E-4DDD-8CD2-8DE72DF25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890" t="13812" r="16254" b="25241"/>
          <a:stretch/>
        </p:blipFill>
        <p:spPr>
          <a:xfrm rot="741846">
            <a:off x="10638972" y="379267"/>
            <a:ext cx="2172895" cy="2897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9A8C5E-2FC5-43C7-B716-37600DD1F5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2" t="17622" r="73568" b="4290"/>
          <a:stretch/>
        </p:blipFill>
        <p:spPr>
          <a:xfrm rot="512116">
            <a:off x="10780158" y="3562231"/>
            <a:ext cx="2036739" cy="2982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7703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820E960-573B-4FCB-A78D-8B55FA7B2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2" r="11431" b="24287"/>
          <a:stretch/>
        </p:blipFill>
        <p:spPr>
          <a:xfrm rot="439298">
            <a:off x="6223778" y="957611"/>
            <a:ext cx="6729307" cy="280831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91BD5D-8F29-4F34-8570-7CEDAD871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2" t="20390" r="66217" b="8739"/>
          <a:stretch/>
        </p:blipFill>
        <p:spPr>
          <a:xfrm rot="20824940">
            <a:off x="392082" y="1374458"/>
            <a:ext cx="6004472" cy="4187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C48716-B347-41B3-AA62-657692443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81" t="37619" r="39822" b="31906"/>
          <a:stretch/>
        </p:blipFill>
        <p:spPr>
          <a:xfrm>
            <a:off x="5281315" y="5028010"/>
            <a:ext cx="7056784" cy="2304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8287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Besoin d’évaluer les tableaux de chasse</a:t>
            </a:r>
            <a:endParaRPr lang="fr-FR" altLang="fr-FR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05AE-209E-4AD3-B313-89FE9B41B097}"/>
              </a:ext>
            </a:extLst>
          </p:cNvPr>
          <p:cNvSpPr/>
          <p:nvPr/>
        </p:nvSpPr>
        <p:spPr>
          <a:xfrm>
            <a:off x="672803" y="828303"/>
            <a:ext cx="11795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Dans </a:t>
            </a:r>
            <a:r>
              <a:rPr lang="en-US" dirty="0" err="1">
                <a:solidFill>
                  <a:srgbClr val="002060"/>
                </a:solidFill>
              </a:rPr>
              <a:t>certaines</a:t>
            </a:r>
            <a:r>
              <a:rPr lang="en-US" dirty="0">
                <a:solidFill>
                  <a:srgbClr val="002060"/>
                </a:solidFill>
              </a:rPr>
              <a:t> situations </a:t>
            </a:r>
            <a:r>
              <a:rPr lang="en-US" dirty="0" err="1">
                <a:solidFill>
                  <a:srgbClr val="002060"/>
                </a:solidFill>
              </a:rPr>
              <a:t>il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est</a:t>
            </a:r>
            <a:r>
              <a:rPr lang="en-US" dirty="0">
                <a:solidFill>
                  <a:srgbClr val="002060"/>
                </a:solidFill>
              </a:rPr>
              <a:t> possible de </a:t>
            </a:r>
            <a:r>
              <a:rPr lang="en-US" dirty="0" err="1">
                <a:solidFill>
                  <a:srgbClr val="002060"/>
                </a:solidFill>
              </a:rPr>
              <a:t>gérer</a:t>
            </a:r>
            <a:r>
              <a:rPr lang="en-US" dirty="0">
                <a:solidFill>
                  <a:srgbClr val="002060"/>
                </a:solidFill>
              </a:rPr>
              <a:t> les populations sur la base de simples estimations de la </a:t>
            </a:r>
            <a:r>
              <a:rPr lang="en-US" dirty="0" err="1">
                <a:solidFill>
                  <a:srgbClr val="002060"/>
                </a:solidFill>
              </a:rPr>
              <a:t>taille</a:t>
            </a:r>
            <a:r>
              <a:rPr lang="en-US" dirty="0">
                <a:solidFill>
                  <a:srgbClr val="002060"/>
                </a:solidFill>
              </a:rPr>
              <a:t> de population et des tableaux de chasse (+ relations </a:t>
            </a:r>
            <a:r>
              <a:rPr lang="en-US" dirty="0" err="1">
                <a:solidFill>
                  <a:srgbClr val="002060"/>
                </a:solidFill>
              </a:rPr>
              <a:t>allométriques</a:t>
            </a:r>
            <a:r>
              <a:rPr lang="en-US" dirty="0">
                <a:solidFill>
                  <a:srgbClr val="002060"/>
                </a:solidFill>
              </a:rPr>
              <a:t> et </a:t>
            </a:r>
            <a:r>
              <a:rPr lang="en-US" dirty="0" err="1">
                <a:solidFill>
                  <a:srgbClr val="002060"/>
                </a:solidFill>
              </a:rPr>
              <a:t>avis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d’experts</a:t>
            </a:r>
            <a:r>
              <a:rPr lang="en-US" dirty="0">
                <a:solidFill>
                  <a:srgbClr val="002060"/>
                </a:solidFill>
              </a:rPr>
              <a:t>)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445EBA-75FB-4ACA-A5A8-7190F1AC75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9" t="32859" r="57499" b="10004"/>
          <a:stretch/>
        </p:blipFill>
        <p:spPr>
          <a:xfrm>
            <a:off x="2112963" y="4356696"/>
            <a:ext cx="4608512" cy="21602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264291-3FFF-4360-A8E6-833840D1D3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05" t="23337" r="53750" b="30954"/>
          <a:stretch/>
        </p:blipFill>
        <p:spPr>
          <a:xfrm>
            <a:off x="240755" y="1713461"/>
            <a:ext cx="8066169" cy="25202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265F995-6A2C-417D-A371-E54EBF112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675" y="2124447"/>
            <a:ext cx="4212679" cy="421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2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Besoin d’évaluer les tableaux de chasse</a:t>
            </a:r>
            <a:endParaRPr lang="fr-FR" altLang="fr-FR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05AE-209E-4AD3-B313-89FE9B41B097}"/>
              </a:ext>
            </a:extLst>
          </p:cNvPr>
          <p:cNvSpPr/>
          <p:nvPr/>
        </p:nvSpPr>
        <p:spPr>
          <a:xfrm>
            <a:off x="672803" y="828303"/>
            <a:ext cx="11795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Dans </a:t>
            </a:r>
            <a:r>
              <a:rPr lang="en-US" dirty="0" err="1">
                <a:solidFill>
                  <a:srgbClr val="002060"/>
                </a:solidFill>
              </a:rPr>
              <a:t>certaines</a:t>
            </a:r>
            <a:r>
              <a:rPr lang="en-US" dirty="0">
                <a:solidFill>
                  <a:srgbClr val="002060"/>
                </a:solidFill>
              </a:rPr>
              <a:t> situations </a:t>
            </a:r>
            <a:r>
              <a:rPr lang="en-US" dirty="0" err="1">
                <a:solidFill>
                  <a:srgbClr val="002060"/>
                </a:solidFill>
              </a:rPr>
              <a:t>il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est</a:t>
            </a:r>
            <a:r>
              <a:rPr lang="en-US" dirty="0">
                <a:solidFill>
                  <a:srgbClr val="002060"/>
                </a:solidFill>
              </a:rPr>
              <a:t> possible de </a:t>
            </a:r>
            <a:r>
              <a:rPr lang="en-US" dirty="0" err="1">
                <a:solidFill>
                  <a:srgbClr val="002060"/>
                </a:solidFill>
              </a:rPr>
              <a:t>gérer</a:t>
            </a:r>
            <a:r>
              <a:rPr lang="en-US" dirty="0">
                <a:solidFill>
                  <a:srgbClr val="002060"/>
                </a:solidFill>
              </a:rPr>
              <a:t> les populations sur la base de simples estimations de la </a:t>
            </a:r>
            <a:r>
              <a:rPr lang="en-US" dirty="0" err="1">
                <a:solidFill>
                  <a:srgbClr val="002060"/>
                </a:solidFill>
              </a:rPr>
              <a:t>taille</a:t>
            </a:r>
            <a:r>
              <a:rPr lang="en-US" dirty="0">
                <a:solidFill>
                  <a:srgbClr val="002060"/>
                </a:solidFill>
              </a:rPr>
              <a:t> de population et des tableaux de chasse (+ relations </a:t>
            </a:r>
            <a:r>
              <a:rPr lang="en-US" dirty="0" err="1">
                <a:solidFill>
                  <a:srgbClr val="002060"/>
                </a:solidFill>
              </a:rPr>
              <a:t>allométriques</a:t>
            </a:r>
            <a:r>
              <a:rPr lang="en-US" dirty="0">
                <a:solidFill>
                  <a:srgbClr val="002060"/>
                </a:solidFill>
              </a:rPr>
              <a:t> et </a:t>
            </a:r>
            <a:r>
              <a:rPr lang="en-US" dirty="0" err="1">
                <a:solidFill>
                  <a:srgbClr val="002060"/>
                </a:solidFill>
              </a:rPr>
              <a:t>avis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d’experts</a:t>
            </a:r>
            <a:r>
              <a:rPr lang="en-US" dirty="0">
                <a:solidFill>
                  <a:srgbClr val="002060"/>
                </a:solidFill>
              </a:rPr>
              <a:t>)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60B43C-BD00-4995-A8F4-C718848A0A62}"/>
              </a:ext>
            </a:extLst>
          </p:cNvPr>
          <p:cNvSpPr/>
          <p:nvPr/>
        </p:nvSpPr>
        <p:spPr>
          <a:xfrm>
            <a:off x="1593604" y="6660951"/>
            <a:ext cx="11101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Besoin de collecter les données de tableaux de chasse de manière coordonnée, en tenant compte des biais potentiels</a:t>
            </a:r>
          </a:p>
        </p:txBody>
      </p:sp>
      <p:sp>
        <p:nvSpPr>
          <p:cNvPr id="15" name="Flèche : droite 14">
            <a:extLst>
              <a:ext uri="{FF2B5EF4-FFF2-40B4-BE49-F238E27FC236}">
                <a16:creationId xmlns:a16="http://schemas.microsoft.com/office/drawing/2014/main" id="{50E7DA20-C28C-40F3-A1DF-B859997E1466}"/>
              </a:ext>
            </a:extLst>
          </p:cNvPr>
          <p:cNvSpPr/>
          <p:nvPr/>
        </p:nvSpPr>
        <p:spPr>
          <a:xfrm>
            <a:off x="1032843" y="6695583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CB3FE1D-D251-4BE9-A30C-1CE68085D5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09" t="24126" r="39822" b="44286"/>
          <a:stretch/>
        </p:blipFill>
        <p:spPr>
          <a:xfrm>
            <a:off x="1887407" y="2124447"/>
            <a:ext cx="9366574" cy="36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481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Besoin d’évaluer les tableaux de chasse</a:t>
            </a:r>
            <a:endParaRPr lang="fr-FR" altLang="fr-FR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05AE-209E-4AD3-B313-89FE9B41B097}"/>
              </a:ext>
            </a:extLst>
          </p:cNvPr>
          <p:cNvSpPr/>
          <p:nvPr/>
        </p:nvSpPr>
        <p:spPr>
          <a:xfrm>
            <a:off x="672803" y="828303"/>
            <a:ext cx="11795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C’est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ce</a:t>
            </a:r>
            <a:r>
              <a:rPr lang="en-US" dirty="0">
                <a:solidFill>
                  <a:srgbClr val="002060"/>
                </a:solidFill>
              </a:rPr>
              <a:t> qui a </a:t>
            </a:r>
            <a:r>
              <a:rPr lang="en-US" dirty="0" err="1">
                <a:solidFill>
                  <a:srgbClr val="002060"/>
                </a:solidFill>
              </a:rPr>
              <a:t>été</a:t>
            </a:r>
            <a:r>
              <a:rPr lang="en-US" dirty="0">
                <a:solidFill>
                  <a:srgbClr val="002060"/>
                </a:solidFill>
              </a:rPr>
              <a:t> fait dans le cadre de la Task Force on the Recovery of Birds à </a:t>
            </a:r>
            <a:r>
              <a:rPr lang="en-US" dirty="0" err="1">
                <a:solidFill>
                  <a:srgbClr val="002060"/>
                </a:solidFill>
              </a:rPr>
              <a:t>l’échelle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européenne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6C0C49-F2DE-447C-AE0F-03BCD8B83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36" y="1570693"/>
            <a:ext cx="10880198" cy="573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56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00" y="36215"/>
            <a:ext cx="13468250" cy="504056"/>
          </a:xfrm>
        </p:spPr>
        <p:txBody>
          <a:bodyPr/>
          <a:lstStyle/>
          <a:p>
            <a:r>
              <a:rPr lang="fr-FR" altLang="fr-FR" sz="3000" dirty="0"/>
              <a:t>Les données cynégétiques: une grande variété de situations en Europe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9973A8-DC2E-4B8D-99D7-770E22C2103B}"/>
              </a:ext>
            </a:extLst>
          </p:cNvPr>
          <p:cNvSpPr/>
          <p:nvPr/>
        </p:nvSpPr>
        <p:spPr>
          <a:xfrm>
            <a:off x="672803" y="828303"/>
            <a:ext cx="11795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En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général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une</a:t>
            </a:r>
            <a:r>
              <a:rPr lang="en-US" dirty="0">
                <a:solidFill>
                  <a:srgbClr val="002060"/>
                </a:solidFill>
              </a:rPr>
              <a:t> structure </a:t>
            </a:r>
            <a:r>
              <a:rPr lang="en-US" dirty="0" err="1">
                <a:solidFill>
                  <a:srgbClr val="002060"/>
                </a:solidFill>
              </a:rPr>
              <a:t>nationale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pilote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l’activité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cynégétique</a:t>
            </a:r>
            <a:r>
              <a:rPr lang="en-US" dirty="0">
                <a:solidFill>
                  <a:srgbClr val="002060"/>
                </a:solidFill>
              </a:rPr>
              <a:t> dans </a:t>
            </a:r>
            <a:r>
              <a:rPr lang="en-US" dirty="0" err="1">
                <a:solidFill>
                  <a:srgbClr val="002060"/>
                </a:solidFill>
              </a:rPr>
              <a:t>chaque</a:t>
            </a:r>
            <a:r>
              <a:rPr lang="en-US" dirty="0">
                <a:solidFill>
                  <a:srgbClr val="002060"/>
                </a:solidFill>
              </a:rPr>
              <a:t> pays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38B721-C999-4364-A82D-F552EBD0F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931" y="1516445"/>
            <a:ext cx="7077075" cy="1143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EB843B-DE35-45F7-A49A-34071C3C9A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63" t="8100" r="14647"/>
          <a:stretch/>
        </p:blipFill>
        <p:spPr>
          <a:xfrm rot="21272129">
            <a:off x="687846" y="3330389"/>
            <a:ext cx="2808312" cy="34745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CCA688-5835-46C2-BE37-2D19E52AD7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20" t="10004" r="12504" b="4290"/>
          <a:stretch/>
        </p:blipFill>
        <p:spPr>
          <a:xfrm>
            <a:off x="4561235" y="3204567"/>
            <a:ext cx="3384377" cy="32403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F6899C-1249-4158-B655-A383AB4D17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320" t="4290" r="12504" b="1445"/>
          <a:stretch/>
        </p:blipFill>
        <p:spPr>
          <a:xfrm rot="475634">
            <a:off x="8852323" y="2661475"/>
            <a:ext cx="3384377" cy="35640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795A96F-4402-4657-9454-75F9F5789DD2}"/>
              </a:ext>
            </a:extLst>
          </p:cNvPr>
          <p:cNvSpPr/>
          <p:nvPr/>
        </p:nvSpPr>
        <p:spPr>
          <a:xfrm>
            <a:off x="1799134" y="6996987"/>
            <a:ext cx="11475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Il reste difficile d’obtenir des données cohérentes et complémentaires à l’échelle européenne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55E4CF94-DA3B-491A-839E-A0FAF04D87DF}"/>
              </a:ext>
            </a:extLst>
          </p:cNvPr>
          <p:cNvSpPr/>
          <p:nvPr/>
        </p:nvSpPr>
        <p:spPr>
          <a:xfrm>
            <a:off x="1238373" y="7031619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769132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Une grande variété de situations en Europe</a:t>
            </a:r>
            <a:endParaRPr lang="fr-FR" altLang="fr-FR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D05AE-209E-4AD3-B313-89FE9B41B097}"/>
              </a:ext>
            </a:extLst>
          </p:cNvPr>
          <p:cNvSpPr/>
          <p:nvPr/>
        </p:nvSpPr>
        <p:spPr>
          <a:xfrm>
            <a:off x="672803" y="828303"/>
            <a:ext cx="117957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Enquête</a:t>
            </a:r>
            <a:r>
              <a:rPr lang="en-US" dirty="0">
                <a:solidFill>
                  <a:srgbClr val="002060"/>
                </a:solidFill>
              </a:rPr>
              <a:t> par questionnaire, </a:t>
            </a:r>
            <a:r>
              <a:rPr lang="en-US" dirty="0" err="1">
                <a:solidFill>
                  <a:srgbClr val="002060"/>
                </a:solidFill>
              </a:rPr>
              <a:t>pilotée</a:t>
            </a:r>
            <a:r>
              <a:rPr lang="en-US" dirty="0">
                <a:solidFill>
                  <a:srgbClr val="002060"/>
                </a:solidFill>
              </a:rPr>
              <a:t> par la FACE</a:t>
            </a:r>
            <a:endParaRPr lang="fr-FR" dirty="0">
              <a:solidFill>
                <a:srgbClr val="00206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454A9FB-5F56-4165-B280-C16373FE0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0" t="22157" r="55814" b="7516"/>
          <a:stretch/>
        </p:blipFill>
        <p:spPr>
          <a:xfrm>
            <a:off x="1013017" y="4051370"/>
            <a:ext cx="2480796" cy="192315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scene3d>
            <a:camera prst="orthographicFront">
              <a:rot lat="0" lon="0" rev="900000"/>
            </a:camera>
            <a:lightRig rig="threePt" dir="t"/>
          </a:scene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27CF08D-2E39-4540-AB41-5A69CE421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48" t="17687" r="67657" b="5665"/>
          <a:stretch/>
        </p:blipFill>
        <p:spPr>
          <a:xfrm>
            <a:off x="1565843" y="4198283"/>
            <a:ext cx="2154541" cy="2966724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scene3d>
            <a:camera prst="orthographicFront">
              <a:rot lat="0" lon="0" rev="20099999"/>
            </a:camera>
            <a:lightRig rig="threePt" dir="t"/>
          </a:scene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10E4699-5B2C-408C-99A2-530F73E58B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566" y="1452159"/>
            <a:ext cx="6179565" cy="55688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9BA73E1-6B65-4A79-A6B2-1BAC7A7DB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03196" y="1921055"/>
            <a:ext cx="1079821" cy="896252"/>
          </a:xfrm>
          <a:prstGeom prst="rect">
            <a:avLst/>
          </a:prstGeom>
          <a:noFill/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15C4204-A20D-4AE6-B39A-432666BB94B2}"/>
              </a:ext>
            </a:extLst>
          </p:cNvPr>
          <p:cNvSpPr txBox="1"/>
          <p:nvPr/>
        </p:nvSpPr>
        <p:spPr>
          <a:xfrm>
            <a:off x="10739475" y="2846622"/>
            <a:ext cx="16976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36 membres FACE</a:t>
            </a:r>
          </a:p>
          <a:p>
            <a:r>
              <a:rPr lang="fr-FR" sz="1400" dirty="0">
                <a:solidFill>
                  <a:srgbClr val="002060"/>
                </a:solidFill>
              </a:rPr>
              <a:t>26 questions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F91F8F4-DBEE-4538-BD34-5B18CA05E61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63" t="24521" r="62856" b="38572"/>
          <a:stretch/>
        </p:blipFill>
        <p:spPr>
          <a:xfrm>
            <a:off x="106732" y="1476375"/>
            <a:ext cx="6150822" cy="1862355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166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Une grande variété de situations en Europe</a:t>
            </a:r>
            <a:endParaRPr lang="fr-FR" altLang="fr-FR" sz="36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51449F9-DA6D-41D1-98C6-5D2C94D6CB25}"/>
              </a:ext>
            </a:extLst>
          </p:cNvPr>
          <p:cNvSpPr txBox="1"/>
          <p:nvPr/>
        </p:nvSpPr>
        <p:spPr>
          <a:xfrm>
            <a:off x="168747" y="622070"/>
            <a:ext cx="131054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Tableau national = N chasseurs * N oiseaux * N jours de chasse * Pression de chasse * Efficacité * etc…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4F42B6-F7EB-43EC-92FC-B68AAEEE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87" y="1288532"/>
            <a:ext cx="6041660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07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Estimer le volume de prélèvement n’est pas une chose facile</a:t>
            </a:r>
            <a:endParaRPr lang="fr-FR" altLang="fr-FR" sz="36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97BFA0-B523-4F33-B8FD-7E7478629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73"/>
          <a:stretch/>
        </p:blipFill>
        <p:spPr>
          <a:xfrm>
            <a:off x="240755" y="540272"/>
            <a:ext cx="5209382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94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Une grande variété de situations en Europe</a:t>
            </a:r>
            <a:endParaRPr lang="fr-FR" alt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74F42B6-F7EB-43EC-92FC-B68AAEEE5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87" y="1288532"/>
            <a:ext cx="6041660" cy="56270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BD44BA-B725-45BC-858B-E2F623388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9130" y="1521518"/>
            <a:ext cx="1343025" cy="1905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FED8991-6413-408D-B0ED-3212A87526C2}"/>
              </a:ext>
            </a:extLst>
          </p:cNvPr>
          <p:cNvSpPr txBox="1"/>
          <p:nvPr/>
        </p:nvSpPr>
        <p:spPr>
          <a:xfrm>
            <a:off x="6580682" y="1760454"/>
            <a:ext cx="4740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Chasseurs actifs ≠ détenteurs permis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France: 900 000 vs. ca.3 000 000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A35199-15B3-4EE0-9214-26057DF5C559}"/>
              </a:ext>
            </a:extLst>
          </p:cNvPr>
          <p:cNvSpPr txBox="1"/>
          <p:nvPr/>
        </p:nvSpPr>
        <p:spPr>
          <a:xfrm>
            <a:off x="6583182" y="2902207"/>
            <a:ext cx="39693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Absence de permis/registre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Irlande: document par arme à feu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94552A-16F7-47AD-9CC9-CF1335531AB8}"/>
              </a:ext>
            </a:extLst>
          </p:cNvPr>
          <p:cNvSpPr txBox="1"/>
          <p:nvPr/>
        </p:nvSpPr>
        <p:spPr>
          <a:xfrm>
            <a:off x="6580682" y="4038373"/>
            <a:ext cx="5186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Chasseurs vs. Chasseurs de gibier d’eau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Souvent pas de permis spécifique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DD91516-A774-4ACB-BCD6-756AA9831233}"/>
              </a:ext>
            </a:extLst>
          </p:cNvPr>
          <p:cNvSpPr txBox="1"/>
          <p:nvPr/>
        </p:nvSpPr>
        <p:spPr>
          <a:xfrm>
            <a:off x="6583182" y="5180123"/>
            <a:ext cx="4907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Résidents vs.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</a:rPr>
              <a:t>chasseurs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</a:rPr>
              <a:t>étrangers</a:t>
            </a: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Hongrie: 60 000 locaux + 25 000 visiteurs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4F68F1F-C3B5-4B5F-8D7E-D424CA233FDA}"/>
              </a:ext>
            </a:extLst>
          </p:cNvPr>
          <p:cNvSpPr txBox="1"/>
          <p:nvPr/>
        </p:nvSpPr>
        <p:spPr>
          <a:xfrm>
            <a:off x="168747" y="622070"/>
            <a:ext cx="131054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Tableau national = N chasseurs * N oiseaux * N jours de chasse * Pression de chasse * Efficacité * etc…</a:t>
            </a:r>
          </a:p>
        </p:txBody>
      </p:sp>
    </p:spTree>
    <p:extLst>
      <p:ext uri="{BB962C8B-B14F-4D97-AF65-F5344CB8AC3E}">
        <p14:creationId xmlns:p14="http://schemas.microsoft.com/office/powerpoint/2010/main" val="3870461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Une grande variété de situations en Europe</a:t>
            </a:r>
            <a:endParaRPr lang="fr-FR" altLang="fr-FR" sz="3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E8195B7-B284-4942-9DDD-047EF59B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987" y="1107303"/>
            <a:ext cx="9001000" cy="65238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25850B4-C439-47EA-A38B-36FDAA09324F}"/>
              </a:ext>
            </a:extLst>
          </p:cNvPr>
          <p:cNvSpPr txBox="1"/>
          <p:nvPr/>
        </p:nvSpPr>
        <p:spPr>
          <a:xfrm>
            <a:off x="168747" y="622070"/>
            <a:ext cx="131054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Tableau national = N chasseurs * N oiseaux * N jours de chasse * Pression de chasse * Efficacité * etc…</a:t>
            </a:r>
          </a:p>
        </p:txBody>
      </p:sp>
    </p:spTree>
    <p:extLst>
      <p:ext uri="{BB962C8B-B14F-4D97-AF65-F5344CB8AC3E}">
        <p14:creationId xmlns:p14="http://schemas.microsoft.com/office/powerpoint/2010/main" val="1544574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Une grande variété de situations en Europe</a:t>
            </a:r>
            <a:endParaRPr lang="fr-FR" alt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308D69-D982-475C-B283-37C0C63A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45" y="1476375"/>
            <a:ext cx="13144857" cy="525376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BA96663-0B38-4585-A7BF-C60BF1298ADB}"/>
              </a:ext>
            </a:extLst>
          </p:cNvPr>
          <p:cNvSpPr txBox="1"/>
          <p:nvPr/>
        </p:nvSpPr>
        <p:spPr>
          <a:xfrm>
            <a:off x="168747" y="622070"/>
            <a:ext cx="131054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Tableau national = N chasseurs * N oiseaux * N jours de chasse * Pression de chasse * Efficacité * etc…</a:t>
            </a:r>
          </a:p>
        </p:txBody>
      </p:sp>
    </p:spTree>
    <p:extLst>
      <p:ext uri="{BB962C8B-B14F-4D97-AF65-F5344CB8AC3E}">
        <p14:creationId xmlns:p14="http://schemas.microsoft.com/office/powerpoint/2010/main" val="1111490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Une grande variété de situations en Europe</a:t>
            </a:r>
            <a:endParaRPr lang="fr-FR" altLang="fr-FR" sz="3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9F22BE-78B3-4064-BB6F-18B08F219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179" y="2819497"/>
            <a:ext cx="3473057" cy="25172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1BE632-ACA1-4D86-8C61-F3BEA4816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4577" y="4656971"/>
            <a:ext cx="4637368" cy="18517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0C895E-927C-4351-9D31-E572EEEB7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79" y="1439549"/>
            <a:ext cx="2890201" cy="26918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97C39C-FF28-4410-92BC-DD001BF91252}"/>
              </a:ext>
            </a:extLst>
          </p:cNvPr>
          <p:cNvSpPr/>
          <p:nvPr/>
        </p:nvSpPr>
        <p:spPr>
          <a:xfrm>
            <a:off x="1017540" y="6925384"/>
            <a:ext cx="12135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Une </a:t>
            </a:r>
            <a:r>
              <a:rPr lang="en-US" b="1" dirty="0" err="1">
                <a:solidFill>
                  <a:schemeClr val="accent2"/>
                </a:solidFill>
              </a:rPr>
              <a:t>très</a:t>
            </a:r>
            <a:r>
              <a:rPr lang="en-US" b="1" dirty="0">
                <a:solidFill>
                  <a:schemeClr val="accent2"/>
                </a:solidFill>
              </a:rPr>
              <a:t> large </a:t>
            </a:r>
            <a:r>
              <a:rPr lang="en-US" b="1" dirty="0" err="1">
                <a:solidFill>
                  <a:schemeClr val="accent2"/>
                </a:solidFill>
              </a:rPr>
              <a:t>gamme</a:t>
            </a:r>
            <a:r>
              <a:rPr lang="en-US" b="1" dirty="0">
                <a:solidFill>
                  <a:schemeClr val="accent2"/>
                </a:solidFill>
              </a:rPr>
              <a:t> de situations, avec des consequences sur le mode de </a:t>
            </a:r>
            <a:r>
              <a:rPr lang="en-US" b="1" dirty="0" err="1">
                <a:solidFill>
                  <a:schemeClr val="accent2"/>
                </a:solidFill>
              </a:rPr>
              <a:t>collecte</a:t>
            </a:r>
            <a:r>
              <a:rPr lang="en-US" b="1" dirty="0">
                <a:solidFill>
                  <a:schemeClr val="accent2"/>
                </a:solidFill>
              </a:rPr>
              <a:t> des </a:t>
            </a:r>
            <a:r>
              <a:rPr lang="en-US" b="1" dirty="0" err="1">
                <a:solidFill>
                  <a:schemeClr val="accent2"/>
                </a:solidFill>
              </a:rPr>
              <a:t>données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C4E8AAE-8A27-4560-BD37-988F28B73E6C}"/>
              </a:ext>
            </a:extLst>
          </p:cNvPr>
          <p:cNvSpPr/>
          <p:nvPr/>
        </p:nvSpPr>
        <p:spPr>
          <a:xfrm>
            <a:off x="456779" y="6960016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FCD8E43-8DBC-4274-8AE4-C83BDD5984DE}"/>
              </a:ext>
            </a:extLst>
          </p:cNvPr>
          <p:cNvSpPr txBox="1"/>
          <p:nvPr/>
        </p:nvSpPr>
        <p:spPr>
          <a:xfrm>
            <a:off x="168747" y="622070"/>
            <a:ext cx="1310545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Tableau national = N chasseurs * N oiseaux * N jours de chasse * Pression de chasse * Efficacité * etc…</a:t>
            </a:r>
          </a:p>
        </p:txBody>
      </p:sp>
    </p:spTree>
    <p:extLst>
      <p:ext uri="{BB962C8B-B14F-4D97-AF65-F5344CB8AC3E}">
        <p14:creationId xmlns:p14="http://schemas.microsoft.com/office/powerpoint/2010/main" val="340138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Collecte des données de chasse et erreurs stats. associées</a:t>
            </a:r>
            <a:endParaRPr lang="fr-FR" altLang="fr-FR" sz="3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8DE5A4-15FF-45D5-AD65-1C90D352CC39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056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73F094-F00C-4A1C-A702-05C85725A05F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17862A-8146-4A27-BE02-446918D1729C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977B323-E7B4-4017-AB4D-3B3A19282D0C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DFFC7579-D9B1-45F8-BE80-5674F8E214B4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27F2E36-BEAE-4D7F-BE14-39AAA07B1C1E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</p:spTree>
    <p:extLst>
      <p:ext uri="{BB962C8B-B14F-4D97-AF65-F5344CB8AC3E}">
        <p14:creationId xmlns:p14="http://schemas.microsoft.com/office/powerpoint/2010/main" val="2383814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092AA-4953-42EF-B1FD-32CA2DE7C008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944A3-C85F-41E1-A47D-8155088EC4BD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">
            <a:extLst>
              <a:ext uri="{FF2B5EF4-FFF2-40B4-BE49-F238E27FC236}">
                <a16:creationId xmlns:a16="http://schemas.microsoft.com/office/drawing/2014/main" id="{604F43F9-BC4D-4C76-BD1A-2513D862A252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15E5203-C2B2-4214-ADCD-387287481098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66CE29-0D0D-42B4-9180-4EB00851FE53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A5AA00-4991-49B9-8141-128FA03A854A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5FDEC9-DA45-491E-8D84-8D759D414586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</p:spTree>
    <p:extLst>
      <p:ext uri="{BB962C8B-B14F-4D97-AF65-F5344CB8AC3E}">
        <p14:creationId xmlns:p14="http://schemas.microsoft.com/office/powerpoint/2010/main" val="291015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2B9F160-DF9A-4F27-BF8D-E81A703EE2E1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6B9F86-D9A4-47DD-A34D-3EEAA43970C5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E77BB15-7CF3-4AC0-B811-1328D7564219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15%*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">
            <a:extLst>
              <a:ext uri="{FF2B5EF4-FFF2-40B4-BE49-F238E27FC236}">
                <a16:creationId xmlns:a16="http://schemas.microsoft.com/office/drawing/2014/main" id="{F6E5ACE1-9A46-4448-8C06-11DB9417B75F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0710D8D-60A9-4C70-A2EB-6B12AF112188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811583C-DAAF-43AB-B9A0-9D3D01CC69A4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2C3863-39E1-43D9-9418-76ECDA41607D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C026E6-475F-41E5-A49C-E9622C358E2B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8586F48-12E7-455C-AB45-69FFC4CAC325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41037C4-5E6E-4C39-9274-E909778F2292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3F14021-41F6-4F44-98ED-157C27B87303}"/>
              </a:ext>
            </a:extLst>
          </p:cNvPr>
          <p:cNvSpPr/>
          <p:nvPr/>
        </p:nvSpPr>
        <p:spPr>
          <a:xfrm>
            <a:off x="34117" y="7217271"/>
            <a:ext cx="55352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>
                <a:solidFill>
                  <a:srgbClr val="FF0000"/>
                </a:solidFill>
              </a:rPr>
              <a:t>* Moyenne par département et par vague d’enquête (voir plus loin)</a:t>
            </a:r>
          </a:p>
        </p:txBody>
      </p:sp>
    </p:spTree>
    <p:extLst>
      <p:ext uri="{BB962C8B-B14F-4D97-AF65-F5344CB8AC3E}">
        <p14:creationId xmlns:p14="http://schemas.microsoft.com/office/powerpoint/2010/main" val="2207336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">
            <a:extLst>
              <a:ext uri="{FF2B5EF4-FFF2-40B4-BE49-F238E27FC236}">
                <a16:creationId xmlns:a16="http://schemas.microsoft.com/office/drawing/2014/main" id="{47A40545-88CD-49DE-897C-5E931C48B884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F3FA5DD-E407-442D-9DB7-68C9620980B6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BA31CB-A181-47F5-BF6B-B83D13F84D08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2E9D07-F9E6-4C93-B5C3-87F13BA03849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D08815-AF32-4289-8BE3-CF0E886C4541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A06D20-FF1C-4A03-A6B1-E294EA7EF248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40DE8C-B490-491F-BEF4-521D30D05CAA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EACB01-50A6-4E6D-9220-96E88C0DA500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F995D5-0A9C-4063-AEEB-9E978018FA88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EDDB04-03DA-4546-9723-0AA0C85476D1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960DE2-8274-4CD2-A0D1-DC746491802E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</p:spTree>
    <p:extLst>
      <p:ext uri="{BB962C8B-B14F-4D97-AF65-F5344CB8AC3E}">
        <p14:creationId xmlns:p14="http://schemas.microsoft.com/office/powerpoint/2010/main" val="174260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2">
            <a:extLst>
              <a:ext uri="{FF2B5EF4-FFF2-40B4-BE49-F238E27FC236}">
                <a16:creationId xmlns:a16="http://schemas.microsoft.com/office/drawing/2014/main" id="{47A40545-88CD-49DE-897C-5E931C48B884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F3FA5DD-E407-442D-9DB7-68C9620980B6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FBA31CB-A181-47F5-BF6B-B83D13F84D08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32E9D07-F9E6-4C93-B5C3-87F13BA03849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D08815-AF32-4289-8BE3-CF0E886C4541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BA06D20-FF1C-4A03-A6B1-E294EA7EF248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940DE8C-B490-491F-BEF4-521D30D05CAA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CEACB01-50A6-4E6D-9220-96E88C0DA500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4F995D5-0A9C-4063-AEEB-9E978018FA88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5EDDB04-03DA-4546-9723-0AA0C85476D1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E960DE2-8274-4CD2-A0D1-DC746491802E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778746-FF27-4A22-A00A-DBED6C2A7642}"/>
              </a:ext>
            </a:extLst>
          </p:cNvPr>
          <p:cNvSpPr/>
          <p:nvPr/>
        </p:nvSpPr>
        <p:spPr>
          <a:xfrm>
            <a:off x="892272" y="6531066"/>
            <a:ext cx="1227468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De votre point de vue, à quelles erreurs statistiques sont associées les différentes méthodes 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886F9D6-EBCD-4E23-B4FB-D96CE46EACC1}"/>
              </a:ext>
            </a:extLst>
          </p:cNvPr>
          <p:cNvSpPr/>
          <p:nvPr/>
        </p:nvSpPr>
        <p:spPr>
          <a:xfrm>
            <a:off x="191950" y="6652820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567129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Estimer le volume de prélèvement n’est pas une chose facile</a:t>
            </a:r>
            <a:endParaRPr lang="fr-FR" altLang="fr-FR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6649467" y="6458402"/>
            <a:ext cx="6699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Comprendre comment il a fluctué dans le temps l’est encore moins!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6088704" y="6511971"/>
            <a:ext cx="491161" cy="306471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197BFA0-B523-4F33-B8FD-7E7478629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55" y="540271"/>
            <a:ext cx="5209382" cy="69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89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12AF750-CC79-45DB-AF1D-C45B085F361B}"/>
              </a:ext>
            </a:extLst>
          </p:cNvPr>
          <p:cNvSpPr/>
          <p:nvPr/>
        </p:nvSpPr>
        <p:spPr>
          <a:xfrm>
            <a:off x="6108015" y="1125178"/>
            <a:ext cx="182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d’échantillonnage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AC4AB96-9216-49AC-998A-99A4B36BDB90}"/>
              </a:ext>
            </a:extLst>
          </p:cNvPr>
          <p:cNvCxnSpPr/>
          <p:nvPr/>
        </p:nvCxnSpPr>
        <p:spPr>
          <a:xfrm flipH="1" flipV="1">
            <a:off x="6347330" y="1781175"/>
            <a:ext cx="1348870" cy="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6BB85C7-9E07-4096-8FD1-F7F56556A6F5}"/>
              </a:ext>
            </a:extLst>
          </p:cNvPr>
          <p:cNvCxnSpPr/>
          <p:nvPr/>
        </p:nvCxnSpPr>
        <p:spPr>
          <a:xfrm flipH="1">
            <a:off x="2191345" y="1779658"/>
            <a:ext cx="4155984" cy="147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D572D0-60A6-42BB-8A6A-1BD9552BAC94}"/>
              </a:ext>
            </a:extLst>
          </p:cNvPr>
          <p:cNvCxnSpPr/>
          <p:nvPr/>
        </p:nvCxnSpPr>
        <p:spPr>
          <a:xfrm flipH="1">
            <a:off x="2106143" y="3405324"/>
            <a:ext cx="5590057" cy="37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D25CFEA-BD3E-429A-AD50-E27FA706E09A}"/>
              </a:ext>
            </a:extLst>
          </p:cNvPr>
          <p:cNvCxnSpPr/>
          <p:nvPr/>
        </p:nvCxnSpPr>
        <p:spPr>
          <a:xfrm>
            <a:off x="6347329" y="179436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4C6BBF3-17E2-4390-AD99-5C1E01F4FAAA}"/>
              </a:ext>
            </a:extLst>
          </p:cNvPr>
          <p:cNvCxnSpPr/>
          <p:nvPr/>
        </p:nvCxnSpPr>
        <p:spPr>
          <a:xfrm>
            <a:off x="7696200" y="179055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01F3692-8340-482B-BF69-DC22B1943A0A}"/>
              </a:ext>
            </a:extLst>
          </p:cNvPr>
          <p:cNvCxnSpPr/>
          <p:nvPr/>
        </p:nvCxnSpPr>
        <p:spPr>
          <a:xfrm flipH="1">
            <a:off x="2106144" y="5190338"/>
            <a:ext cx="5590056" cy="7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E2501F3-93BE-4ECA-9FFA-C0A72BC01B1D}"/>
              </a:ext>
            </a:extLst>
          </p:cNvPr>
          <p:cNvCxnSpPr/>
          <p:nvPr/>
        </p:nvCxnSpPr>
        <p:spPr>
          <a:xfrm flipH="1">
            <a:off x="3234132" y="2617975"/>
            <a:ext cx="3105614" cy="221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983B2C1-5063-4408-B289-31572CAF9D3A}"/>
              </a:ext>
            </a:extLst>
          </p:cNvPr>
          <p:cNvCxnSpPr/>
          <p:nvPr/>
        </p:nvCxnSpPr>
        <p:spPr>
          <a:xfrm flipH="1">
            <a:off x="4087956" y="4226147"/>
            <a:ext cx="2243076" cy="11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">
            <a:extLst>
              <a:ext uri="{FF2B5EF4-FFF2-40B4-BE49-F238E27FC236}">
                <a16:creationId xmlns:a16="http://schemas.microsoft.com/office/drawing/2014/main" id="{39547AF6-E94C-4C07-B55A-DD201C145AA1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E02B0AF-3802-443A-A9A8-0B21940F8646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2A75773-9D2B-48D7-8533-EE4A3F06BE31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EA01D80-69FB-4C93-84B9-E1641668E9F2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80D22D5-5B03-4247-BA93-12D3BF30595E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9CD377-776D-4FEB-A6B3-E16D8C3B9EC8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E711726-DBE1-46C9-9524-044980AD95A6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4C8D7A7-FDCC-415C-BC77-FC8D71C4E53B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A478BA2-877B-4EDC-B778-67A7EDA836DF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2340D5E-FEFE-4F08-8058-457916EAE562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FC4D57DD-7537-4EBD-9D1A-58187AACBE6A}"/>
              </a:ext>
            </a:extLst>
          </p:cNvPr>
          <p:cNvSpPr txBox="1"/>
          <p:nvPr/>
        </p:nvSpPr>
        <p:spPr>
          <a:xfrm rot="20940392">
            <a:off x="6466492" y="555751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Incontrôlée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F8274FF4-55EC-48AC-94B3-BED49818D00E}"/>
              </a:ext>
            </a:extLst>
          </p:cNvPr>
          <p:cNvSpPr txBox="1"/>
          <p:nvPr/>
        </p:nvSpPr>
        <p:spPr>
          <a:xfrm rot="20940392">
            <a:off x="6520993" y="410401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Contrôlée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BD609652-7024-4C2E-8F50-14EE16B823C5}"/>
              </a:ext>
            </a:extLst>
          </p:cNvPr>
          <p:cNvSpPr txBox="1"/>
          <p:nvPr/>
        </p:nvSpPr>
        <p:spPr>
          <a:xfrm rot="20940392">
            <a:off x="6526282" y="233856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Hors sujet</a:t>
            </a:r>
          </a:p>
          <a:p>
            <a:r>
              <a:rPr lang="fr-FR" sz="1400" dirty="0">
                <a:solidFill>
                  <a:srgbClr val="002060"/>
                </a:solidFill>
              </a:rPr>
              <a:t> (</a:t>
            </a:r>
            <a:r>
              <a:rPr lang="fr-FR" sz="1400" dirty="0" err="1">
                <a:solidFill>
                  <a:srgbClr val="002060"/>
                </a:solidFill>
              </a:rPr>
              <a:t>census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3988A1E-E5A9-4BD7-95D3-585095CD6D41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</p:spTree>
    <p:extLst>
      <p:ext uri="{BB962C8B-B14F-4D97-AF65-F5344CB8AC3E}">
        <p14:creationId xmlns:p14="http://schemas.microsoft.com/office/powerpoint/2010/main" val="870510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AC4AB96-9216-49AC-998A-99A4B36BDB90}"/>
              </a:ext>
            </a:extLst>
          </p:cNvPr>
          <p:cNvCxnSpPr/>
          <p:nvPr/>
        </p:nvCxnSpPr>
        <p:spPr>
          <a:xfrm flipH="1" flipV="1">
            <a:off x="6347330" y="1781175"/>
            <a:ext cx="1348870" cy="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6BB85C7-9E07-4096-8FD1-F7F56556A6F5}"/>
              </a:ext>
            </a:extLst>
          </p:cNvPr>
          <p:cNvCxnSpPr/>
          <p:nvPr/>
        </p:nvCxnSpPr>
        <p:spPr>
          <a:xfrm flipH="1">
            <a:off x="2191345" y="1779658"/>
            <a:ext cx="4155984" cy="147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D572D0-60A6-42BB-8A6A-1BD9552BAC94}"/>
              </a:ext>
            </a:extLst>
          </p:cNvPr>
          <p:cNvCxnSpPr/>
          <p:nvPr/>
        </p:nvCxnSpPr>
        <p:spPr>
          <a:xfrm flipH="1">
            <a:off x="2106143" y="3405324"/>
            <a:ext cx="5590057" cy="37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D25CFEA-BD3E-429A-AD50-E27FA706E09A}"/>
              </a:ext>
            </a:extLst>
          </p:cNvPr>
          <p:cNvCxnSpPr/>
          <p:nvPr/>
        </p:nvCxnSpPr>
        <p:spPr>
          <a:xfrm>
            <a:off x="6347329" y="179436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4C6BBF3-17E2-4390-AD99-5C1E01F4FAAA}"/>
              </a:ext>
            </a:extLst>
          </p:cNvPr>
          <p:cNvCxnSpPr/>
          <p:nvPr/>
        </p:nvCxnSpPr>
        <p:spPr>
          <a:xfrm>
            <a:off x="7696200" y="179055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01F3692-8340-482B-BF69-DC22B1943A0A}"/>
              </a:ext>
            </a:extLst>
          </p:cNvPr>
          <p:cNvCxnSpPr/>
          <p:nvPr/>
        </p:nvCxnSpPr>
        <p:spPr>
          <a:xfrm flipH="1">
            <a:off x="2106144" y="5190338"/>
            <a:ext cx="5590056" cy="7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601EB163-4873-4A40-8CD0-5947E5835933}"/>
              </a:ext>
            </a:extLst>
          </p:cNvPr>
          <p:cNvSpPr txBox="1"/>
          <p:nvPr/>
        </p:nvSpPr>
        <p:spPr>
          <a:xfrm rot="20940392">
            <a:off x="6466492" y="555751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Incontrôlée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7B8AF4AD-EF91-4182-A33F-DEDD8ED9619E}"/>
              </a:ext>
            </a:extLst>
          </p:cNvPr>
          <p:cNvSpPr txBox="1"/>
          <p:nvPr/>
        </p:nvSpPr>
        <p:spPr>
          <a:xfrm rot="20940392">
            <a:off x="6520993" y="410401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Contrôlée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E2501F3-93BE-4ECA-9FFA-C0A72BC01B1D}"/>
              </a:ext>
            </a:extLst>
          </p:cNvPr>
          <p:cNvCxnSpPr/>
          <p:nvPr/>
        </p:nvCxnSpPr>
        <p:spPr>
          <a:xfrm flipH="1">
            <a:off x="3234132" y="2617975"/>
            <a:ext cx="3105614" cy="221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983B2C1-5063-4408-B289-31572CAF9D3A}"/>
              </a:ext>
            </a:extLst>
          </p:cNvPr>
          <p:cNvCxnSpPr/>
          <p:nvPr/>
        </p:nvCxnSpPr>
        <p:spPr>
          <a:xfrm flipH="1">
            <a:off x="4087956" y="4226147"/>
            <a:ext cx="2243076" cy="11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Image 65">
            <a:extLst>
              <a:ext uri="{FF2B5EF4-FFF2-40B4-BE49-F238E27FC236}">
                <a16:creationId xmlns:a16="http://schemas.microsoft.com/office/drawing/2014/main" id="{6618B950-FD10-4B5E-B351-582773C6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4" t="24360" r="52653" b="24363"/>
          <a:stretch/>
        </p:blipFill>
        <p:spPr>
          <a:xfrm>
            <a:off x="8089435" y="3929044"/>
            <a:ext cx="5251530" cy="1744507"/>
          </a:xfrm>
          <a:prstGeom prst="rect">
            <a:avLst/>
          </a:prstGeom>
        </p:spPr>
      </p:pic>
      <p:sp>
        <p:nvSpPr>
          <p:cNvPr id="69" name="Flèche vers le bas 3">
            <a:extLst>
              <a:ext uri="{FF2B5EF4-FFF2-40B4-BE49-F238E27FC236}">
                <a16:creationId xmlns:a16="http://schemas.microsoft.com/office/drawing/2014/main" id="{A9FB7F38-6609-4A50-A4A1-835824C2871B}"/>
              </a:ext>
            </a:extLst>
          </p:cNvPr>
          <p:cNvSpPr/>
          <p:nvPr/>
        </p:nvSpPr>
        <p:spPr>
          <a:xfrm>
            <a:off x="6428257" y="6041985"/>
            <a:ext cx="1158287" cy="254643"/>
          </a:xfrm>
          <a:prstGeom prst="downArrow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6F5BDB4A-8738-4E40-89C5-993C8347D8E9}"/>
              </a:ext>
            </a:extLst>
          </p:cNvPr>
          <p:cNvSpPr txBox="1"/>
          <p:nvPr/>
        </p:nvSpPr>
        <p:spPr>
          <a:xfrm>
            <a:off x="4330098" y="6431406"/>
            <a:ext cx="538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Inhérent au système: accepter ou changer de méthode</a:t>
            </a: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2E82615E-E712-440D-BBF5-4A580F687466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5327E8C0-B866-49B2-A392-F68D8384764D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EE77175-C025-4CA4-97BB-C7D9ED37ADA7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FDCEB0-5AB2-48D6-BF87-D4DFE5808965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4AA0039-12FC-4B83-8E6F-1B5FBF2121B3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EF54F8D-2987-4434-9E41-DD7615BA54B3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02090B-573C-4295-8617-9E0B9460B7CA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8477675-C571-4FA9-BEBD-76011ED22FDA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5DBE248-53AE-4945-9C24-E3A67C6D28A5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E576584-A057-4549-A8F9-42B9FFD35564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45AEFF5-6D55-4A22-A9E2-7A0F43CD779F}"/>
              </a:ext>
            </a:extLst>
          </p:cNvPr>
          <p:cNvSpPr/>
          <p:nvPr/>
        </p:nvSpPr>
        <p:spPr>
          <a:xfrm>
            <a:off x="6108015" y="1125178"/>
            <a:ext cx="182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d’échantillonnage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552B4E0-5136-4B87-A627-EA3B09593816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B9CCB6F-DFAA-4A2B-AC63-0BC0BADEEC65}"/>
              </a:ext>
            </a:extLst>
          </p:cNvPr>
          <p:cNvSpPr txBox="1"/>
          <p:nvPr/>
        </p:nvSpPr>
        <p:spPr>
          <a:xfrm rot="20940392">
            <a:off x="6526282" y="233856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Hors sujet</a:t>
            </a:r>
          </a:p>
          <a:p>
            <a:r>
              <a:rPr lang="fr-FR" sz="1400" dirty="0">
                <a:solidFill>
                  <a:srgbClr val="002060"/>
                </a:solidFill>
              </a:rPr>
              <a:t> (</a:t>
            </a:r>
            <a:r>
              <a:rPr lang="fr-FR" sz="1400" dirty="0" err="1">
                <a:solidFill>
                  <a:srgbClr val="002060"/>
                </a:solidFill>
              </a:rPr>
              <a:t>census</a:t>
            </a:r>
            <a:r>
              <a:rPr lang="fr-FR" sz="14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9827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7C5E5090-0E9D-4CF0-909D-2CD69FCCEB06}"/>
              </a:ext>
            </a:extLst>
          </p:cNvPr>
          <p:cNvSpPr/>
          <p:nvPr/>
        </p:nvSpPr>
        <p:spPr>
          <a:xfrm>
            <a:off x="7556069" y="1140616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de réponse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AC4AB96-9216-49AC-998A-99A4B36BDB90}"/>
              </a:ext>
            </a:extLst>
          </p:cNvPr>
          <p:cNvCxnSpPr/>
          <p:nvPr/>
        </p:nvCxnSpPr>
        <p:spPr>
          <a:xfrm flipH="1" flipV="1">
            <a:off x="6347330" y="1781175"/>
            <a:ext cx="1348870" cy="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6BB85C7-9E07-4096-8FD1-F7F56556A6F5}"/>
              </a:ext>
            </a:extLst>
          </p:cNvPr>
          <p:cNvCxnSpPr/>
          <p:nvPr/>
        </p:nvCxnSpPr>
        <p:spPr>
          <a:xfrm flipH="1">
            <a:off x="2191345" y="1779658"/>
            <a:ext cx="4155984" cy="147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D572D0-60A6-42BB-8A6A-1BD9552BAC94}"/>
              </a:ext>
            </a:extLst>
          </p:cNvPr>
          <p:cNvCxnSpPr/>
          <p:nvPr/>
        </p:nvCxnSpPr>
        <p:spPr>
          <a:xfrm flipH="1">
            <a:off x="2106143" y="3405324"/>
            <a:ext cx="5590057" cy="37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D25CFEA-BD3E-429A-AD50-E27FA706E09A}"/>
              </a:ext>
            </a:extLst>
          </p:cNvPr>
          <p:cNvCxnSpPr/>
          <p:nvPr/>
        </p:nvCxnSpPr>
        <p:spPr>
          <a:xfrm>
            <a:off x="6347329" y="179436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4C6BBF3-17E2-4390-AD99-5C1E01F4FAAA}"/>
              </a:ext>
            </a:extLst>
          </p:cNvPr>
          <p:cNvCxnSpPr/>
          <p:nvPr/>
        </p:nvCxnSpPr>
        <p:spPr>
          <a:xfrm>
            <a:off x="7696200" y="179055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F07BAA4-B7F6-4CD8-8871-56A4A685AD83}"/>
              </a:ext>
            </a:extLst>
          </p:cNvPr>
          <p:cNvCxnSpPr/>
          <p:nvPr/>
        </p:nvCxnSpPr>
        <p:spPr>
          <a:xfrm>
            <a:off x="8906996" y="1793102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01F3692-8340-482B-BF69-DC22B1943A0A}"/>
              </a:ext>
            </a:extLst>
          </p:cNvPr>
          <p:cNvCxnSpPr/>
          <p:nvPr/>
        </p:nvCxnSpPr>
        <p:spPr>
          <a:xfrm flipH="1">
            <a:off x="2106144" y="5190338"/>
            <a:ext cx="5590056" cy="7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E2501F3-93BE-4ECA-9FFA-C0A72BC01B1D}"/>
              </a:ext>
            </a:extLst>
          </p:cNvPr>
          <p:cNvCxnSpPr/>
          <p:nvPr/>
        </p:nvCxnSpPr>
        <p:spPr>
          <a:xfrm flipH="1">
            <a:off x="3234132" y="2617975"/>
            <a:ext cx="3105614" cy="221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983B2C1-5063-4408-B289-31572CAF9D3A}"/>
              </a:ext>
            </a:extLst>
          </p:cNvPr>
          <p:cNvCxnSpPr/>
          <p:nvPr/>
        </p:nvCxnSpPr>
        <p:spPr>
          <a:xfrm flipH="1">
            <a:off x="4087956" y="4226147"/>
            <a:ext cx="2243076" cy="11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8223117-BC89-42BD-998C-B234420D2374}"/>
              </a:ext>
            </a:extLst>
          </p:cNvPr>
          <p:cNvCxnSpPr/>
          <p:nvPr/>
        </p:nvCxnSpPr>
        <p:spPr>
          <a:xfrm flipH="1" flipV="1">
            <a:off x="7696200" y="1786222"/>
            <a:ext cx="1210796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61">
            <a:extLst>
              <a:ext uri="{FF2B5EF4-FFF2-40B4-BE49-F238E27FC236}">
                <a16:creationId xmlns:a16="http://schemas.microsoft.com/office/drawing/2014/main" id="{B60CDD3A-B1C8-4B90-BF97-5F1DC52A6019}"/>
              </a:ext>
            </a:extLst>
          </p:cNvPr>
          <p:cNvSpPr txBox="1"/>
          <p:nvPr/>
        </p:nvSpPr>
        <p:spPr>
          <a:xfrm rot="20940392">
            <a:off x="7832095" y="211902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Mémoire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965F9D05-180D-4596-A971-DB078B21B6F0}"/>
              </a:ext>
            </a:extLst>
          </p:cNvPr>
          <p:cNvSpPr txBox="1"/>
          <p:nvPr/>
        </p:nvSpPr>
        <p:spPr>
          <a:xfrm rot="20940392">
            <a:off x="7411142" y="370498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</a:rPr>
              <a:t>Détermination</a:t>
            </a:r>
          </a:p>
        </p:txBody>
      </p:sp>
      <p:sp>
        <p:nvSpPr>
          <p:cNvPr id="64" name="ZoneTexte 63">
            <a:extLst>
              <a:ext uri="{FF2B5EF4-FFF2-40B4-BE49-F238E27FC236}">
                <a16:creationId xmlns:a16="http://schemas.microsoft.com/office/drawing/2014/main" id="{E83D093D-D571-445B-977D-D98169AA78C7}"/>
              </a:ext>
            </a:extLst>
          </p:cNvPr>
          <p:cNvSpPr txBox="1"/>
          <p:nvPr/>
        </p:nvSpPr>
        <p:spPr>
          <a:xfrm rot="20940392">
            <a:off x="7408335" y="467662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</a:rPr>
              <a:t>Transcription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6D78CA8E-F42C-4D71-A644-F0D31C61BF52}"/>
              </a:ext>
            </a:extLst>
          </p:cNvPr>
          <p:cNvSpPr txBox="1"/>
          <p:nvPr/>
        </p:nvSpPr>
        <p:spPr>
          <a:xfrm rot="20940392">
            <a:off x="7836877" y="286172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Arrondis</a:t>
            </a:r>
          </a:p>
        </p:txBody>
      </p:sp>
      <p:sp>
        <p:nvSpPr>
          <p:cNvPr id="44" name="Rectangle 2">
            <a:extLst>
              <a:ext uri="{FF2B5EF4-FFF2-40B4-BE49-F238E27FC236}">
                <a16:creationId xmlns:a16="http://schemas.microsoft.com/office/drawing/2014/main" id="{5BED2DF4-AF77-4733-A753-832D223DF9AA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C5FFB5AC-DA31-4695-9FFF-CA6E6D88B7E6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DFB67B8-752E-40BD-9417-1B9BCB8266B8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C91394C-6FE3-4B4B-99CB-3ABA2267EA0E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3CB0DDB-E1EE-4CCC-8CC3-40A8215431EE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126018D-C924-4AD5-AD2E-A7E5C16E945C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727EEBB-D1B8-45FC-A5D6-6D4D91378A89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D2EFF0C-71B9-4C35-8ABB-FCFD34D7B39A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C57BCF9-DED1-4341-B09E-0AFCF41FD54C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A867CBF-3EA6-4FBD-999A-28C7D15A7309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3D64196-0B3E-4F63-91DA-E95D7B608816}"/>
              </a:ext>
            </a:extLst>
          </p:cNvPr>
          <p:cNvSpPr/>
          <p:nvPr/>
        </p:nvSpPr>
        <p:spPr>
          <a:xfrm>
            <a:off x="6108015" y="1125178"/>
            <a:ext cx="182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85000"/>
                  </a:schemeClr>
                </a:solidFill>
              </a:rPr>
              <a:t>Erreur d’échantillonnage</a:t>
            </a:r>
            <a:endParaRPr lang="fr-FR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8AAE0B6F-30B4-4595-A87A-D053A9DCD55E}"/>
              </a:ext>
            </a:extLst>
          </p:cNvPr>
          <p:cNvSpPr txBox="1"/>
          <p:nvPr/>
        </p:nvSpPr>
        <p:spPr>
          <a:xfrm rot="20940392">
            <a:off x="6520993" y="410401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Contrôlée</a:t>
            </a:r>
          </a:p>
        </p:txBody>
      </p:sp>
      <p:sp>
        <p:nvSpPr>
          <p:cNvPr id="68" name="ZoneTexte 67">
            <a:extLst>
              <a:ext uri="{FF2B5EF4-FFF2-40B4-BE49-F238E27FC236}">
                <a16:creationId xmlns:a16="http://schemas.microsoft.com/office/drawing/2014/main" id="{D1D4D6C5-D7D4-485E-9EDC-C265AF9A5D75}"/>
              </a:ext>
            </a:extLst>
          </p:cNvPr>
          <p:cNvSpPr txBox="1"/>
          <p:nvPr/>
        </p:nvSpPr>
        <p:spPr>
          <a:xfrm rot="20940392">
            <a:off x="6466492" y="555751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Incontrôlée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B4D1A15-0752-44E3-AA44-DA479541D228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095043EF-5FAF-4847-A26A-52018F288760}"/>
              </a:ext>
            </a:extLst>
          </p:cNvPr>
          <p:cNvSpPr txBox="1"/>
          <p:nvPr/>
        </p:nvSpPr>
        <p:spPr>
          <a:xfrm rot="20940392">
            <a:off x="6526282" y="233856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Hors sujet</a:t>
            </a:r>
          </a:p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fr-FR" sz="1400" dirty="0" err="1">
                <a:solidFill>
                  <a:schemeClr val="bg1">
                    <a:lumMod val="85000"/>
                  </a:schemeClr>
                </a:solidFill>
              </a:rPr>
              <a:t>census</a:t>
            </a:r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37667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AC4AB96-9216-49AC-998A-99A4B36BDB90}"/>
              </a:ext>
            </a:extLst>
          </p:cNvPr>
          <p:cNvCxnSpPr/>
          <p:nvPr/>
        </p:nvCxnSpPr>
        <p:spPr>
          <a:xfrm flipH="1" flipV="1">
            <a:off x="6347330" y="1781175"/>
            <a:ext cx="1348870" cy="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6BB85C7-9E07-4096-8FD1-F7F56556A6F5}"/>
              </a:ext>
            </a:extLst>
          </p:cNvPr>
          <p:cNvCxnSpPr/>
          <p:nvPr/>
        </p:nvCxnSpPr>
        <p:spPr>
          <a:xfrm flipH="1">
            <a:off x="2191345" y="1779658"/>
            <a:ext cx="4155984" cy="147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D572D0-60A6-42BB-8A6A-1BD9552BAC94}"/>
              </a:ext>
            </a:extLst>
          </p:cNvPr>
          <p:cNvCxnSpPr/>
          <p:nvPr/>
        </p:nvCxnSpPr>
        <p:spPr>
          <a:xfrm flipH="1">
            <a:off x="2106143" y="3405324"/>
            <a:ext cx="5590057" cy="37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D25CFEA-BD3E-429A-AD50-E27FA706E09A}"/>
              </a:ext>
            </a:extLst>
          </p:cNvPr>
          <p:cNvCxnSpPr/>
          <p:nvPr/>
        </p:nvCxnSpPr>
        <p:spPr>
          <a:xfrm>
            <a:off x="6347329" y="179436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4C6BBF3-17E2-4390-AD99-5C1E01F4FAAA}"/>
              </a:ext>
            </a:extLst>
          </p:cNvPr>
          <p:cNvCxnSpPr/>
          <p:nvPr/>
        </p:nvCxnSpPr>
        <p:spPr>
          <a:xfrm>
            <a:off x="7696200" y="179055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F07BAA4-B7F6-4CD8-8871-56A4A685AD83}"/>
              </a:ext>
            </a:extLst>
          </p:cNvPr>
          <p:cNvCxnSpPr/>
          <p:nvPr/>
        </p:nvCxnSpPr>
        <p:spPr>
          <a:xfrm>
            <a:off x="8906996" y="1793102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01F3692-8340-482B-BF69-DC22B1943A0A}"/>
              </a:ext>
            </a:extLst>
          </p:cNvPr>
          <p:cNvCxnSpPr/>
          <p:nvPr/>
        </p:nvCxnSpPr>
        <p:spPr>
          <a:xfrm flipH="1">
            <a:off x="2106144" y="5190338"/>
            <a:ext cx="5590056" cy="7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E2501F3-93BE-4ECA-9FFA-C0A72BC01B1D}"/>
              </a:ext>
            </a:extLst>
          </p:cNvPr>
          <p:cNvCxnSpPr/>
          <p:nvPr/>
        </p:nvCxnSpPr>
        <p:spPr>
          <a:xfrm flipH="1">
            <a:off x="3234132" y="2617975"/>
            <a:ext cx="3105614" cy="221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983B2C1-5063-4408-B289-31572CAF9D3A}"/>
              </a:ext>
            </a:extLst>
          </p:cNvPr>
          <p:cNvCxnSpPr/>
          <p:nvPr/>
        </p:nvCxnSpPr>
        <p:spPr>
          <a:xfrm flipH="1">
            <a:off x="4087956" y="4226147"/>
            <a:ext cx="2243076" cy="11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8223117-BC89-42BD-998C-B234420D2374}"/>
              </a:ext>
            </a:extLst>
          </p:cNvPr>
          <p:cNvCxnSpPr/>
          <p:nvPr/>
        </p:nvCxnSpPr>
        <p:spPr>
          <a:xfrm flipH="1" flipV="1">
            <a:off x="7696200" y="1786222"/>
            <a:ext cx="1210796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lèche vers le bas 40">
            <a:extLst>
              <a:ext uri="{FF2B5EF4-FFF2-40B4-BE49-F238E27FC236}">
                <a16:creationId xmlns:a16="http://schemas.microsoft.com/office/drawing/2014/main" id="{F31D0FDA-0DD3-4F82-BA62-5BAE7C4D46CA}"/>
              </a:ext>
            </a:extLst>
          </p:cNvPr>
          <p:cNvSpPr/>
          <p:nvPr/>
        </p:nvSpPr>
        <p:spPr>
          <a:xfrm>
            <a:off x="7736191" y="6041985"/>
            <a:ext cx="1158287" cy="254643"/>
          </a:xfrm>
          <a:prstGeom prst="downArrow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25E66948-CF3C-4E00-9E05-F6990428795B}"/>
              </a:ext>
            </a:extLst>
          </p:cNvPr>
          <p:cNvSpPr txBox="1"/>
          <p:nvPr/>
        </p:nvSpPr>
        <p:spPr>
          <a:xfrm>
            <a:off x="6258107" y="6429404"/>
            <a:ext cx="4114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Réduire les délais de rapportage, formation des chasseurs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(</a:t>
            </a:r>
            <a:r>
              <a:rPr lang="fr-FR" sz="1800" b="1" i="1" dirty="0" err="1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cf</a:t>
            </a:r>
            <a:r>
              <a:rPr lang="fr-FR" sz="1800" b="1" i="1" dirty="0">
                <a:solidFill>
                  <a:srgbClr val="70AD47">
                    <a:lumMod val="75000"/>
                  </a:srgbClr>
                </a:solidFill>
                <a:latin typeface="Calibri" panose="020F0502020204030204"/>
                <a:ea typeface="+mn-ea"/>
              </a:rPr>
              <a:t> sarcelle d’été)</a:t>
            </a:r>
          </a:p>
        </p:txBody>
      </p:sp>
      <p:sp>
        <p:nvSpPr>
          <p:cNvPr id="49" name="Rectangle 2">
            <a:extLst>
              <a:ext uri="{FF2B5EF4-FFF2-40B4-BE49-F238E27FC236}">
                <a16:creationId xmlns:a16="http://schemas.microsoft.com/office/drawing/2014/main" id="{ECF1A4C8-8220-4582-A701-5039A6B63B78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E9C65AE-C104-4D90-8F61-78E1EC40B11D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AD2D825F-8D10-4EF1-BE0C-7A4C3597F6BF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2AD1331-D9D0-4E79-B847-EADB89FFE29A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8F7D662-66E0-480F-AEDB-DE400F4965E4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7E47BF6-D1C0-4D78-929D-2317283A73A6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BE8E233-F3A1-4C6E-AD8C-5199FFEFD536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A0FD860-333E-4700-9135-2C37EFB7D1A6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E8B75A-0059-49FE-8EB0-ADF4B38E2397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D025816-DE6B-42D6-B73A-3FBA2CD63FF5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A8251A6-71E8-4CA0-BDE9-E42D9E4B99A9}"/>
              </a:ext>
            </a:extLst>
          </p:cNvPr>
          <p:cNvSpPr/>
          <p:nvPr/>
        </p:nvSpPr>
        <p:spPr>
          <a:xfrm>
            <a:off x="6108015" y="1125178"/>
            <a:ext cx="182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85000"/>
                  </a:schemeClr>
                </a:solidFill>
              </a:rPr>
              <a:t>Erreur d’échantillonnage</a:t>
            </a:r>
            <a:endParaRPr lang="fr-FR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9" name="ZoneTexte 68">
            <a:extLst>
              <a:ext uri="{FF2B5EF4-FFF2-40B4-BE49-F238E27FC236}">
                <a16:creationId xmlns:a16="http://schemas.microsoft.com/office/drawing/2014/main" id="{D150632D-EA7E-4B40-B6A5-1BA3B52F8864}"/>
              </a:ext>
            </a:extLst>
          </p:cNvPr>
          <p:cNvSpPr txBox="1"/>
          <p:nvPr/>
        </p:nvSpPr>
        <p:spPr>
          <a:xfrm rot="20940392">
            <a:off x="6520993" y="410401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Contrôlée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E331A51-38E2-4F49-B711-483CDE3E914D}"/>
              </a:ext>
            </a:extLst>
          </p:cNvPr>
          <p:cNvSpPr txBox="1"/>
          <p:nvPr/>
        </p:nvSpPr>
        <p:spPr>
          <a:xfrm rot="20940392">
            <a:off x="6466492" y="555751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Incontrôlée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3EF88CD-9CAD-482E-B443-97AC4D2C346B}"/>
              </a:ext>
            </a:extLst>
          </p:cNvPr>
          <p:cNvSpPr/>
          <p:nvPr/>
        </p:nvSpPr>
        <p:spPr>
          <a:xfrm>
            <a:off x="7556069" y="1140616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de réponse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0B379C38-BA65-4616-BD2D-B645A9D26B28}"/>
              </a:ext>
            </a:extLst>
          </p:cNvPr>
          <p:cNvSpPr txBox="1"/>
          <p:nvPr/>
        </p:nvSpPr>
        <p:spPr>
          <a:xfrm rot="20940392">
            <a:off x="7832095" y="211902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Mémoire</a:t>
            </a:r>
          </a:p>
        </p:txBody>
      </p:sp>
      <p:sp>
        <p:nvSpPr>
          <p:cNvPr id="73" name="ZoneTexte 72">
            <a:extLst>
              <a:ext uri="{FF2B5EF4-FFF2-40B4-BE49-F238E27FC236}">
                <a16:creationId xmlns:a16="http://schemas.microsoft.com/office/drawing/2014/main" id="{DDD8E4EA-B9F1-45A4-8227-09A349651333}"/>
              </a:ext>
            </a:extLst>
          </p:cNvPr>
          <p:cNvSpPr txBox="1"/>
          <p:nvPr/>
        </p:nvSpPr>
        <p:spPr>
          <a:xfrm rot="20940392">
            <a:off x="7411142" y="370498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</a:rPr>
              <a:t>Détermination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BCFCD1E5-C652-4145-82DC-1833DC2FBFA7}"/>
              </a:ext>
            </a:extLst>
          </p:cNvPr>
          <p:cNvSpPr txBox="1"/>
          <p:nvPr/>
        </p:nvSpPr>
        <p:spPr>
          <a:xfrm rot="20940392">
            <a:off x="7408335" y="467662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</a:rPr>
              <a:t>Transcription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4D9D2991-D6C7-48AC-8D95-814CEF36E9BE}"/>
              </a:ext>
            </a:extLst>
          </p:cNvPr>
          <p:cNvSpPr txBox="1"/>
          <p:nvPr/>
        </p:nvSpPr>
        <p:spPr>
          <a:xfrm rot="20940392">
            <a:off x="7836877" y="286172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Arrondis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75D4931-FD8B-4268-977D-952330B060A0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FEACDE4D-91CE-463B-AA82-FE203BE4AB59}"/>
              </a:ext>
            </a:extLst>
          </p:cNvPr>
          <p:cNvSpPr txBox="1"/>
          <p:nvPr/>
        </p:nvSpPr>
        <p:spPr>
          <a:xfrm rot="20940392">
            <a:off x="6526282" y="233856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Hors sujet</a:t>
            </a:r>
          </a:p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fr-FR" sz="1400" dirty="0" err="1">
                <a:solidFill>
                  <a:schemeClr val="bg1">
                    <a:lumMod val="85000"/>
                  </a:schemeClr>
                </a:solidFill>
              </a:rPr>
              <a:t>census</a:t>
            </a:r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20987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4D511497-5AFE-44E3-B010-8A1105D7378A}"/>
              </a:ext>
            </a:extLst>
          </p:cNvPr>
          <p:cNvSpPr/>
          <p:nvPr/>
        </p:nvSpPr>
        <p:spPr>
          <a:xfrm>
            <a:off x="8960765" y="1135297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de couverture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AC4AB96-9216-49AC-998A-99A4B36BDB90}"/>
              </a:ext>
            </a:extLst>
          </p:cNvPr>
          <p:cNvCxnSpPr/>
          <p:nvPr/>
        </p:nvCxnSpPr>
        <p:spPr>
          <a:xfrm flipH="1" flipV="1">
            <a:off x="6347330" y="1781175"/>
            <a:ext cx="1348870" cy="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6BB85C7-9E07-4096-8FD1-F7F56556A6F5}"/>
              </a:ext>
            </a:extLst>
          </p:cNvPr>
          <p:cNvCxnSpPr/>
          <p:nvPr/>
        </p:nvCxnSpPr>
        <p:spPr>
          <a:xfrm flipH="1">
            <a:off x="2191345" y="1779658"/>
            <a:ext cx="4155984" cy="147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D572D0-60A6-42BB-8A6A-1BD9552BAC94}"/>
              </a:ext>
            </a:extLst>
          </p:cNvPr>
          <p:cNvCxnSpPr/>
          <p:nvPr/>
        </p:nvCxnSpPr>
        <p:spPr>
          <a:xfrm flipH="1">
            <a:off x="2106143" y="3405324"/>
            <a:ext cx="5590057" cy="37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D25CFEA-BD3E-429A-AD50-E27FA706E09A}"/>
              </a:ext>
            </a:extLst>
          </p:cNvPr>
          <p:cNvCxnSpPr/>
          <p:nvPr/>
        </p:nvCxnSpPr>
        <p:spPr>
          <a:xfrm>
            <a:off x="6347329" y="179436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4C6BBF3-17E2-4390-AD99-5C1E01F4FAAA}"/>
              </a:ext>
            </a:extLst>
          </p:cNvPr>
          <p:cNvCxnSpPr/>
          <p:nvPr/>
        </p:nvCxnSpPr>
        <p:spPr>
          <a:xfrm>
            <a:off x="7696200" y="179055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F07BAA4-B7F6-4CD8-8871-56A4A685AD83}"/>
              </a:ext>
            </a:extLst>
          </p:cNvPr>
          <p:cNvCxnSpPr/>
          <p:nvPr/>
        </p:nvCxnSpPr>
        <p:spPr>
          <a:xfrm>
            <a:off x="8906996" y="1793102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01F3692-8340-482B-BF69-DC22B1943A0A}"/>
              </a:ext>
            </a:extLst>
          </p:cNvPr>
          <p:cNvCxnSpPr/>
          <p:nvPr/>
        </p:nvCxnSpPr>
        <p:spPr>
          <a:xfrm flipH="1">
            <a:off x="2106144" y="5190338"/>
            <a:ext cx="5590056" cy="7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DEC09870-9CE5-4CED-98EF-FF0A4837DB66}"/>
              </a:ext>
            </a:extLst>
          </p:cNvPr>
          <p:cNvSpPr txBox="1"/>
          <p:nvPr/>
        </p:nvSpPr>
        <p:spPr>
          <a:xfrm rot="20940392">
            <a:off x="9352922" y="5531067"/>
            <a:ext cx="20938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Gros problème potentiel</a:t>
            </a:r>
          </a:p>
        </p:txBody>
      </p: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7DEC929-9C0A-4D01-B825-64DDECD3ECD7}"/>
              </a:ext>
            </a:extLst>
          </p:cNvPr>
          <p:cNvCxnSpPr/>
          <p:nvPr/>
        </p:nvCxnSpPr>
        <p:spPr>
          <a:xfrm flipH="1">
            <a:off x="10427185" y="1801203"/>
            <a:ext cx="3811" cy="3380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>
            <a:extLst>
              <a:ext uri="{FF2B5EF4-FFF2-40B4-BE49-F238E27FC236}">
                <a16:creationId xmlns:a16="http://schemas.microsoft.com/office/drawing/2014/main" id="{46A3112D-9231-4A2C-8E2D-D2402D88BCB8}"/>
              </a:ext>
            </a:extLst>
          </p:cNvPr>
          <p:cNvSpPr txBox="1"/>
          <p:nvPr/>
        </p:nvSpPr>
        <p:spPr>
          <a:xfrm rot="20940392">
            <a:off x="9157457" y="2748490"/>
            <a:ext cx="1180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En fonction de la qualité du registre des chasseurs /permis</a:t>
            </a: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E2501F3-93BE-4ECA-9FFA-C0A72BC01B1D}"/>
              </a:ext>
            </a:extLst>
          </p:cNvPr>
          <p:cNvCxnSpPr/>
          <p:nvPr/>
        </p:nvCxnSpPr>
        <p:spPr>
          <a:xfrm flipH="1">
            <a:off x="3234132" y="2617975"/>
            <a:ext cx="3105614" cy="221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983B2C1-5063-4408-B289-31572CAF9D3A}"/>
              </a:ext>
            </a:extLst>
          </p:cNvPr>
          <p:cNvCxnSpPr/>
          <p:nvPr/>
        </p:nvCxnSpPr>
        <p:spPr>
          <a:xfrm flipH="1">
            <a:off x="4087956" y="4226147"/>
            <a:ext cx="2243076" cy="11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8223117-BC89-42BD-998C-B234420D2374}"/>
              </a:ext>
            </a:extLst>
          </p:cNvPr>
          <p:cNvCxnSpPr/>
          <p:nvPr/>
        </p:nvCxnSpPr>
        <p:spPr>
          <a:xfrm flipH="1" flipV="1">
            <a:off x="7696200" y="1786222"/>
            <a:ext cx="1210796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D06C4B4-DD46-41B0-BF3F-A538EE19CE3A}"/>
              </a:ext>
            </a:extLst>
          </p:cNvPr>
          <p:cNvCxnSpPr/>
          <p:nvPr/>
        </p:nvCxnSpPr>
        <p:spPr>
          <a:xfrm flipH="1" flipV="1">
            <a:off x="8911900" y="1793273"/>
            <a:ext cx="1515285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2">
            <a:extLst>
              <a:ext uri="{FF2B5EF4-FFF2-40B4-BE49-F238E27FC236}">
                <a16:creationId xmlns:a16="http://schemas.microsoft.com/office/drawing/2014/main" id="{57764E22-68C3-4D13-928F-EBE2878E45F1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7D512DC-B3DF-41F5-8AE5-0DFA5F58B7A5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16D573D-BEC1-468B-82B0-228A32C832FC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3203D1A-F6DC-41EC-B03F-21F7DE5C4525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E70C500-0321-435F-904E-F1D34649517A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F4C3805-FB0A-4C60-ACD7-3942810A397B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02D5AEF-A8F8-4619-BD1E-AFC2D08CDE5F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1339921-7260-4A3F-A870-75565DE8D772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5D20E2C-727D-4954-B9AA-B9818268FE78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2828616-35D3-4313-8B6D-A999CBE22A68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A089BD9-87C5-4DCF-A12D-5E2A97B29FDF}"/>
              </a:ext>
            </a:extLst>
          </p:cNvPr>
          <p:cNvSpPr/>
          <p:nvPr/>
        </p:nvSpPr>
        <p:spPr>
          <a:xfrm>
            <a:off x="6108015" y="1125178"/>
            <a:ext cx="182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85000"/>
                  </a:schemeClr>
                </a:solidFill>
              </a:rPr>
              <a:t>Erreur d’échantillonnage</a:t>
            </a:r>
            <a:endParaRPr lang="fr-FR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26058F4-55BD-4B52-A950-4D56464B9203}"/>
              </a:ext>
            </a:extLst>
          </p:cNvPr>
          <p:cNvSpPr txBox="1"/>
          <p:nvPr/>
        </p:nvSpPr>
        <p:spPr>
          <a:xfrm rot="20940392">
            <a:off x="6520993" y="410401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Contrôlée</a:t>
            </a:r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5437AF9B-8AD9-40C2-B393-4D032DD970BD}"/>
              </a:ext>
            </a:extLst>
          </p:cNvPr>
          <p:cNvSpPr txBox="1"/>
          <p:nvPr/>
        </p:nvSpPr>
        <p:spPr>
          <a:xfrm rot="20940392">
            <a:off x="6466492" y="555751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Incontrôlée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6811069-E5F0-41CC-821F-F4BA6A964F0A}"/>
              </a:ext>
            </a:extLst>
          </p:cNvPr>
          <p:cNvSpPr/>
          <p:nvPr/>
        </p:nvSpPr>
        <p:spPr>
          <a:xfrm>
            <a:off x="7556069" y="1140616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85000"/>
                  </a:schemeClr>
                </a:solidFill>
              </a:rPr>
              <a:t>Erreur de réponse</a:t>
            </a:r>
            <a:endParaRPr lang="fr-FR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54F4913C-E8B6-46F9-AC2D-437AE623F515}"/>
              </a:ext>
            </a:extLst>
          </p:cNvPr>
          <p:cNvSpPr txBox="1"/>
          <p:nvPr/>
        </p:nvSpPr>
        <p:spPr>
          <a:xfrm rot="20940392">
            <a:off x="7832095" y="211902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Mémoire</a:t>
            </a:r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8DD163A4-4D73-4604-9EA0-0B0C4C8EF4D3}"/>
              </a:ext>
            </a:extLst>
          </p:cNvPr>
          <p:cNvSpPr txBox="1"/>
          <p:nvPr/>
        </p:nvSpPr>
        <p:spPr>
          <a:xfrm rot="20940392">
            <a:off x="7411142" y="370498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Détermination</a:t>
            </a:r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38C18497-615A-46D5-B071-221FEC5ADBDA}"/>
              </a:ext>
            </a:extLst>
          </p:cNvPr>
          <p:cNvSpPr txBox="1"/>
          <p:nvPr/>
        </p:nvSpPr>
        <p:spPr>
          <a:xfrm rot="20940392">
            <a:off x="7408335" y="467662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Transcription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97837831-7D0C-4D03-873E-375D88F0A003}"/>
              </a:ext>
            </a:extLst>
          </p:cNvPr>
          <p:cNvSpPr txBox="1"/>
          <p:nvPr/>
        </p:nvSpPr>
        <p:spPr>
          <a:xfrm rot="20940392">
            <a:off x="7836877" y="286172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Arrondis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DCF111C-319E-4286-900B-657C3658447C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B41562B-FE7B-472C-A67F-35A2A7955DBD}"/>
              </a:ext>
            </a:extLst>
          </p:cNvPr>
          <p:cNvSpPr txBox="1"/>
          <p:nvPr/>
        </p:nvSpPr>
        <p:spPr>
          <a:xfrm rot="20940392">
            <a:off x="6526282" y="233856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Hors sujet</a:t>
            </a:r>
          </a:p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fr-FR" sz="1400" dirty="0" err="1">
                <a:solidFill>
                  <a:schemeClr val="bg1">
                    <a:lumMod val="85000"/>
                  </a:schemeClr>
                </a:solidFill>
              </a:rPr>
              <a:t>census</a:t>
            </a:r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1924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3C66DD81-AFE6-4389-855B-E061323F561E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B13D8A6D-D64C-42C5-BD8E-E6B685534B07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E7ED5B-2CF1-4B31-8A94-A9B92C53ACEB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2CD0E79-15CB-4AA3-A2CE-73CE15B9DA33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6E135AF-1F84-4554-91AB-C153C0DFBCB7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2A6A84-AF5C-4C7A-A48B-393A60E7EA49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59F6F55-DED1-40A4-9B71-33C098A46083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B59FD98C-7772-4FD8-9388-43CCD83F4491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96AA5678-71F0-41F5-A6CE-833C8B6C0D35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57B0EC2-EA1F-4D98-801D-AD6A6FAAE4F3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46628040-AD9C-43D7-BFE7-E9A7DB9A867C}"/>
              </a:ext>
            </a:extLst>
          </p:cNvPr>
          <p:cNvSpPr/>
          <p:nvPr/>
        </p:nvSpPr>
        <p:spPr>
          <a:xfrm>
            <a:off x="10463774" y="1137689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de  non-réponse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DAC4AB96-9216-49AC-998A-99A4B36BDB90}"/>
              </a:ext>
            </a:extLst>
          </p:cNvPr>
          <p:cNvCxnSpPr/>
          <p:nvPr/>
        </p:nvCxnSpPr>
        <p:spPr>
          <a:xfrm flipH="1" flipV="1">
            <a:off x="6347330" y="1781175"/>
            <a:ext cx="1348870" cy="27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F6BB85C7-9E07-4096-8FD1-F7F56556A6F5}"/>
              </a:ext>
            </a:extLst>
          </p:cNvPr>
          <p:cNvCxnSpPr/>
          <p:nvPr/>
        </p:nvCxnSpPr>
        <p:spPr>
          <a:xfrm flipH="1">
            <a:off x="2191345" y="1779658"/>
            <a:ext cx="4155984" cy="147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BED572D0-60A6-42BB-8A6A-1BD9552BAC94}"/>
              </a:ext>
            </a:extLst>
          </p:cNvPr>
          <p:cNvCxnSpPr/>
          <p:nvPr/>
        </p:nvCxnSpPr>
        <p:spPr>
          <a:xfrm flipH="1">
            <a:off x="2106143" y="3405324"/>
            <a:ext cx="5590057" cy="3700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4196906-436D-4AF3-B756-2928849C9795}"/>
              </a:ext>
            </a:extLst>
          </p:cNvPr>
          <p:cNvCxnSpPr/>
          <p:nvPr/>
        </p:nvCxnSpPr>
        <p:spPr>
          <a:xfrm flipH="1">
            <a:off x="10416148" y="3387297"/>
            <a:ext cx="1481699" cy="48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6D25CFEA-BD3E-429A-AD50-E27FA706E09A}"/>
              </a:ext>
            </a:extLst>
          </p:cNvPr>
          <p:cNvCxnSpPr/>
          <p:nvPr/>
        </p:nvCxnSpPr>
        <p:spPr>
          <a:xfrm>
            <a:off x="6347329" y="179436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B4C6BBF3-17E2-4390-AD99-5C1E01F4FAAA}"/>
              </a:ext>
            </a:extLst>
          </p:cNvPr>
          <p:cNvCxnSpPr/>
          <p:nvPr/>
        </p:nvCxnSpPr>
        <p:spPr>
          <a:xfrm>
            <a:off x="7696200" y="1790550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F07BAA4-B7F6-4CD8-8871-56A4A685AD83}"/>
              </a:ext>
            </a:extLst>
          </p:cNvPr>
          <p:cNvCxnSpPr/>
          <p:nvPr/>
        </p:nvCxnSpPr>
        <p:spPr>
          <a:xfrm>
            <a:off x="8906996" y="1793102"/>
            <a:ext cx="0" cy="4196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01F3692-8340-482B-BF69-DC22B1943A0A}"/>
              </a:ext>
            </a:extLst>
          </p:cNvPr>
          <p:cNvCxnSpPr/>
          <p:nvPr/>
        </p:nvCxnSpPr>
        <p:spPr>
          <a:xfrm flipH="1">
            <a:off x="2106144" y="5190338"/>
            <a:ext cx="5590056" cy="793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97DEC929-9C0A-4D01-B825-64DDECD3ECD7}"/>
              </a:ext>
            </a:extLst>
          </p:cNvPr>
          <p:cNvCxnSpPr/>
          <p:nvPr/>
        </p:nvCxnSpPr>
        <p:spPr>
          <a:xfrm flipH="1">
            <a:off x="10427185" y="1801203"/>
            <a:ext cx="3811" cy="33809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3E2501F3-93BE-4ECA-9FFA-C0A72BC01B1D}"/>
              </a:ext>
            </a:extLst>
          </p:cNvPr>
          <p:cNvCxnSpPr/>
          <p:nvPr/>
        </p:nvCxnSpPr>
        <p:spPr>
          <a:xfrm flipH="1">
            <a:off x="3234132" y="2617975"/>
            <a:ext cx="3105614" cy="2219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03C9CAC4-63B5-4BD8-8F40-CB93BCBC4D2E}"/>
              </a:ext>
            </a:extLst>
          </p:cNvPr>
          <p:cNvCxnSpPr/>
          <p:nvPr/>
        </p:nvCxnSpPr>
        <p:spPr>
          <a:xfrm flipH="1">
            <a:off x="10430996" y="2629072"/>
            <a:ext cx="148155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2A039F27-A613-49F7-B34F-4D96CEF746F9}"/>
              </a:ext>
            </a:extLst>
          </p:cNvPr>
          <p:cNvSpPr txBox="1"/>
          <p:nvPr/>
        </p:nvSpPr>
        <p:spPr>
          <a:xfrm rot="20940392">
            <a:off x="10591780" y="2047540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Négligeable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5466C079-7CEA-4404-937E-B746E0ED2E7A}"/>
              </a:ext>
            </a:extLst>
          </p:cNvPr>
          <p:cNvSpPr txBox="1"/>
          <p:nvPr/>
        </p:nvSpPr>
        <p:spPr>
          <a:xfrm rot="20940392">
            <a:off x="10557198" y="2679045"/>
            <a:ext cx="154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Doit être prise  en compte*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3983B2C1-5063-4408-B289-31572CAF9D3A}"/>
              </a:ext>
            </a:extLst>
          </p:cNvPr>
          <p:cNvCxnSpPr/>
          <p:nvPr/>
        </p:nvCxnSpPr>
        <p:spPr>
          <a:xfrm flipH="1">
            <a:off x="4087956" y="4226147"/>
            <a:ext cx="2243076" cy="1109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57DC62D4-3456-416F-A09D-CCCD23951F61}"/>
              </a:ext>
            </a:extLst>
          </p:cNvPr>
          <p:cNvCxnSpPr/>
          <p:nvPr/>
        </p:nvCxnSpPr>
        <p:spPr>
          <a:xfrm flipH="1">
            <a:off x="10422282" y="4237244"/>
            <a:ext cx="148155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>
            <a:extLst>
              <a:ext uri="{FF2B5EF4-FFF2-40B4-BE49-F238E27FC236}">
                <a16:creationId xmlns:a16="http://schemas.microsoft.com/office/drawing/2014/main" id="{48E15354-4BAA-4570-8B38-482FEFCB482B}"/>
              </a:ext>
            </a:extLst>
          </p:cNvPr>
          <p:cNvSpPr txBox="1"/>
          <p:nvPr/>
        </p:nvSpPr>
        <p:spPr>
          <a:xfrm rot="20940392">
            <a:off x="10542086" y="368630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Négligeable?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E8F2F7F5-C71C-4E51-B8CB-11E03BA940E2}"/>
              </a:ext>
            </a:extLst>
          </p:cNvPr>
          <p:cNvCxnSpPr/>
          <p:nvPr/>
        </p:nvCxnSpPr>
        <p:spPr>
          <a:xfrm flipH="1" flipV="1">
            <a:off x="8906996" y="5182176"/>
            <a:ext cx="3030389" cy="121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28223117-BC89-42BD-998C-B234420D2374}"/>
              </a:ext>
            </a:extLst>
          </p:cNvPr>
          <p:cNvCxnSpPr/>
          <p:nvPr/>
        </p:nvCxnSpPr>
        <p:spPr>
          <a:xfrm flipH="1" flipV="1">
            <a:off x="7696200" y="1786222"/>
            <a:ext cx="1210796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DD06C4B4-DD46-41B0-BF3F-A538EE19CE3A}"/>
              </a:ext>
            </a:extLst>
          </p:cNvPr>
          <p:cNvCxnSpPr/>
          <p:nvPr/>
        </p:nvCxnSpPr>
        <p:spPr>
          <a:xfrm flipH="1" flipV="1">
            <a:off x="8911900" y="1793273"/>
            <a:ext cx="1515285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726E05B0-1092-4C8A-8442-A37637F19C06}"/>
              </a:ext>
            </a:extLst>
          </p:cNvPr>
          <p:cNvCxnSpPr/>
          <p:nvPr/>
        </p:nvCxnSpPr>
        <p:spPr>
          <a:xfrm flipH="1" flipV="1">
            <a:off x="10427185" y="1805164"/>
            <a:ext cx="1515285" cy="9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2">
            <a:extLst>
              <a:ext uri="{FF2B5EF4-FFF2-40B4-BE49-F238E27FC236}">
                <a16:creationId xmlns:a16="http://schemas.microsoft.com/office/drawing/2014/main" id="{ACBD430D-7205-49D4-A08F-2BDAA6B2EB34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Collecte des données de chasse et erreurs stats. associées</a:t>
            </a:r>
            <a:endParaRPr lang="fr-FR" altLang="fr-FR" sz="3600" kern="0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E2EAE68B-8224-426A-93E3-203F593DADEB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E058214-871E-4D2C-8D50-20A26654F05A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992F6C2-2952-40A7-B170-5DC0C048CF2B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380FAB1-3A97-45B9-A23B-034BDA9F7F94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4E62C65E-B779-406F-A58E-D605114DCD1A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304B4A2-FD7D-4527-9FE9-32C7D5CD794C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409B6A5-85A3-40B6-A282-3DA51ED89CBF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2A4D23A-7CB9-40D6-ADF3-A39F9D400498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5687990-F285-4FE0-A946-D3A70705367A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CAA0212-1553-4644-87D7-16C3BABE6A29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9BA5746-56D7-442C-BB3A-6EDABD64FD4F}"/>
              </a:ext>
            </a:extLst>
          </p:cNvPr>
          <p:cNvSpPr/>
          <p:nvPr/>
        </p:nvSpPr>
        <p:spPr>
          <a:xfrm>
            <a:off x="6108015" y="1125178"/>
            <a:ext cx="182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85000"/>
                  </a:schemeClr>
                </a:solidFill>
              </a:rPr>
              <a:t>Erreur d’échantillonnage</a:t>
            </a:r>
            <a:endParaRPr lang="fr-FR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67D21AF3-05DE-472E-8030-EAD6E7977C27}"/>
              </a:ext>
            </a:extLst>
          </p:cNvPr>
          <p:cNvSpPr txBox="1"/>
          <p:nvPr/>
        </p:nvSpPr>
        <p:spPr>
          <a:xfrm rot="20940392">
            <a:off x="6520993" y="4104019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Contrôlée</a:t>
            </a:r>
          </a:p>
        </p:txBody>
      </p:sp>
      <p:sp>
        <p:nvSpPr>
          <p:cNvPr id="80" name="ZoneTexte 79">
            <a:extLst>
              <a:ext uri="{FF2B5EF4-FFF2-40B4-BE49-F238E27FC236}">
                <a16:creationId xmlns:a16="http://schemas.microsoft.com/office/drawing/2014/main" id="{B529FB63-9D1D-433A-AE0A-98E8EE9ACCCF}"/>
              </a:ext>
            </a:extLst>
          </p:cNvPr>
          <p:cNvSpPr txBox="1"/>
          <p:nvPr/>
        </p:nvSpPr>
        <p:spPr>
          <a:xfrm rot="20940392">
            <a:off x="6466492" y="5557515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Incontrôlée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1E6315-08FA-43E9-8EB6-5AEF192975F3}"/>
              </a:ext>
            </a:extLst>
          </p:cNvPr>
          <p:cNvSpPr/>
          <p:nvPr/>
        </p:nvSpPr>
        <p:spPr>
          <a:xfrm>
            <a:off x="7556069" y="1140616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chemeClr val="bg1">
                    <a:lumMod val="85000"/>
                  </a:schemeClr>
                </a:solidFill>
              </a:rPr>
              <a:t>Erreur de réponse</a:t>
            </a:r>
            <a:endParaRPr lang="fr-FR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6ADA2280-5365-4D09-92B3-864909EEEE4F}"/>
              </a:ext>
            </a:extLst>
          </p:cNvPr>
          <p:cNvSpPr txBox="1"/>
          <p:nvPr/>
        </p:nvSpPr>
        <p:spPr>
          <a:xfrm rot="20940392">
            <a:off x="7832095" y="2119020"/>
            <a:ext cx="880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Mémoire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BDA4C80B-FC0D-447B-8301-64FE7BBB3211}"/>
              </a:ext>
            </a:extLst>
          </p:cNvPr>
          <p:cNvSpPr txBox="1"/>
          <p:nvPr/>
        </p:nvSpPr>
        <p:spPr>
          <a:xfrm rot="20940392">
            <a:off x="7411142" y="370498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Détermination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F6DE5FD4-9C79-4430-AD7D-B2D968B68216}"/>
              </a:ext>
            </a:extLst>
          </p:cNvPr>
          <p:cNvSpPr txBox="1"/>
          <p:nvPr/>
        </p:nvSpPr>
        <p:spPr>
          <a:xfrm rot="20940392">
            <a:off x="7408335" y="4676628"/>
            <a:ext cx="1745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Transcription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B0CDD970-E370-4F43-B980-4C9896061C0A}"/>
              </a:ext>
            </a:extLst>
          </p:cNvPr>
          <p:cNvSpPr txBox="1"/>
          <p:nvPr/>
        </p:nvSpPr>
        <p:spPr>
          <a:xfrm rot="20940392">
            <a:off x="7836877" y="2861728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Arrondis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6D586EFE-AD31-43BE-87A6-71C7E4D2686B}"/>
              </a:ext>
            </a:extLst>
          </p:cNvPr>
          <p:cNvSpPr txBox="1"/>
          <p:nvPr/>
        </p:nvSpPr>
        <p:spPr>
          <a:xfrm rot="20940392">
            <a:off x="9157457" y="2748490"/>
            <a:ext cx="11802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En fonction de la qualité du registre des chasseurs /permis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D923DAF3-19BD-4DAF-A97C-668B392A3CC0}"/>
              </a:ext>
            </a:extLst>
          </p:cNvPr>
          <p:cNvSpPr/>
          <p:nvPr/>
        </p:nvSpPr>
        <p:spPr>
          <a:xfrm>
            <a:off x="8960765" y="1135297"/>
            <a:ext cx="14340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Erreur de couverture</a:t>
            </a:r>
            <a:endParaRPr lang="fr-FR" sz="1400" i="1" dirty="0">
              <a:solidFill>
                <a:srgbClr val="002060"/>
              </a:solidFill>
            </a:endParaRPr>
          </a:p>
        </p:txBody>
      </p:sp>
      <p:sp>
        <p:nvSpPr>
          <p:cNvPr id="88" name="ZoneTexte 87">
            <a:extLst>
              <a:ext uri="{FF2B5EF4-FFF2-40B4-BE49-F238E27FC236}">
                <a16:creationId xmlns:a16="http://schemas.microsoft.com/office/drawing/2014/main" id="{DAA4FCC5-4C57-4B39-8871-70A2A35BD550}"/>
              </a:ext>
            </a:extLst>
          </p:cNvPr>
          <p:cNvSpPr txBox="1"/>
          <p:nvPr/>
        </p:nvSpPr>
        <p:spPr>
          <a:xfrm rot="20940392">
            <a:off x="9282390" y="5531067"/>
            <a:ext cx="223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Gros problème potentiel**</a:t>
            </a: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F9A653CE-4532-4B20-9056-2257FC1F5DD4}"/>
              </a:ext>
            </a:extLst>
          </p:cNvPr>
          <p:cNvSpPr txBox="1"/>
          <p:nvPr/>
        </p:nvSpPr>
        <p:spPr>
          <a:xfrm rot="20940392">
            <a:off x="10551511" y="4342376"/>
            <a:ext cx="154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Doit être prise  en compte*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2D008CCF-39E7-4D01-8B09-8DCD2CEC14CA}"/>
              </a:ext>
            </a:extLst>
          </p:cNvPr>
          <p:cNvSpPr txBox="1"/>
          <p:nvPr/>
        </p:nvSpPr>
        <p:spPr>
          <a:xfrm rot="20940392">
            <a:off x="6526282" y="2338560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Hors sujet</a:t>
            </a:r>
          </a:p>
          <a:p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 (</a:t>
            </a:r>
            <a:r>
              <a:rPr lang="fr-FR" sz="1400" dirty="0" err="1">
                <a:solidFill>
                  <a:schemeClr val="bg1">
                    <a:lumMod val="85000"/>
                  </a:schemeClr>
                </a:solidFill>
              </a:rPr>
              <a:t>census</a:t>
            </a:r>
            <a:r>
              <a:rPr lang="fr-FR" sz="1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33884401-6B34-4D76-9EE7-2CA335863662}"/>
              </a:ext>
            </a:extLst>
          </p:cNvPr>
          <p:cNvSpPr txBox="1"/>
          <p:nvPr/>
        </p:nvSpPr>
        <p:spPr>
          <a:xfrm>
            <a:off x="210804" y="6805900"/>
            <a:ext cx="3510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002060"/>
                </a:solidFill>
              </a:rPr>
              <a:t>* : Aubry &amp; Guillemain 2019 </a:t>
            </a:r>
            <a:r>
              <a:rPr lang="fr-FR" sz="1400" dirty="0" err="1">
                <a:solidFill>
                  <a:srgbClr val="002060"/>
                </a:solidFill>
              </a:rPr>
              <a:t>PlosOne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</a:p>
          <a:p>
            <a:r>
              <a:rPr lang="fr-FR" sz="1400" dirty="0">
                <a:solidFill>
                  <a:srgbClr val="002060"/>
                </a:solidFill>
              </a:rPr>
              <a:t>**: Aubry et al. 2020 </a:t>
            </a:r>
            <a:r>
              <a:rPr lang="fr-FR" sz="1400" dirty="0" err="1">
                <a:solidFill>
                  <a:srgbClr val="002060"/>
                </a:solidFill>
              </a:rPr>
              <a:t>Ecological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dirty="0" err="1">
                <a:solidFill>
                  <a:srgbClr val="002060"/>
                </a:solidFill>
              </a:rPr>
              <a:t>Indicators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678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La question des </a:t>
            </a:r>
            <a:r>
              <a:rPr lang="en-US" altLang="fr-FR" sz="3200" dirty="0" err="1"/>
              <a:t>biais</a:t>
            </a:r>
            <a:r>
              <a:rPr lang="en-US" altLang="fr-FR" sz="3200" dirty="0"/>
              <a:t> de couverture et de non-</a:t>
            </a:r>
            <a:r>
              <a:rPr lang="en-US" altLang="fr-FR" sz="3200" dirty="0" err="1"/>
              <a:t>réponse</a:t>
            </a:r>
            <a:endParaRPr lang="fr-FR" altLang="fr-FR" sz="3600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F70152D-E574-4F03-A618-40B06C7F6748}"/>
              </a:ext>
            </a:extLst>
          </p:cNvPr>
          <p:cNvSpPr txBox="1"/>
          <p:nvPr/>
        </p:nvSpPr>
        <p:spPr>
          <a:xfrm>
            <a:off x="334036" y="1108784"/>
            <a:ext cx="132039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L’erreur de couverture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n’introduit pas de biais si le tableau de chasse moyen est égal dans les parts couvertes/non couvertes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		de la population de chasseurs -&gt; est-ce réaliste? Besoin d’une bonne connaissance et d’un bon registre des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		chasseurs/permis (modes de chasse en fonction des régions, par exemple)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B486F9-74D1-446B-9159-658FED0BD9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3" t="14138" r="10762" b="46716"/>
          <a:stretch/>
        </p:blipFill>
        <p:spPr>
          <a:xfrm>
            <a:off x="564500" y="2732494"/>
            <a:ext cx="6084789" cy="28530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7DAF609-8896-47EA-82A5-9973CFC2BC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3" t="7619" b="45717"/>
          <a:stretch/>
        </p:blipFill>
        <p:spPr>
          <a:xfrm>
            <a:off x="6918034" y="2732494"/>
            <a:ext cx="5924121" cy="28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46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La question des </a:t>
            </a:r>
            <a:r>
              <a:rPr lang="en-US" altLang="fr-FR" sz="3200" dirty="0" err="1"/>
              <a:t>biais</a:t>
            </a:r>
            <a:r>
              <a:rPr lang="en-US" altLang="fr-FR" sz="3200" dirty="0"/>
              <a:t> de couverture et de non-</a:t>
            </a:r>
            <a:r>
              <a:rPr lang="en-US" altLang="fr-FR" sz="3200" dirty="0" err="1"/>
              <a:t>réponse</a:t>
            </a:r>
            <a:endParaRPr lang="fr-FR" altLang="fr-FR" sz="3600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F70152D-E574-4F03-A618-40B06C7F6748}"/>
              </a:ext>
            </a:extLst>
          </p:cNvPr>
          <p:cNvSpPr txBox="1"/>
          <p:nvPr/>
        </p:nvSpPr>
        <p:spPr>
          <a:xfrm>
            <a:off x="334036" y="1108784"/>
            <a:ext cx="132039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L’erreur de couverture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n’introduit pas de biais si le tableau de chasse moyen est égal dans les parts couvertes/non couvertes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		de la population de chasseurs -&gt; est-ce réaliste? Besoin d’une bonne connaissance et d’un bon registre des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		chasseurs/permis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fr-FR" dirty="0">
                <a:solidFill>
                  <a:schemeClr val="tx1">
                    <a:lumMod val="75000"/>
                  </a:schemeClr>
                </a:solidFill>
                <a:latin typeface="Calibri" panose="020F0502020204030204"/>
              </a:rPr>
              <a:t>(modes de chasse en fonction des régions, par exemple)</a:t>
            </a:r>
            <a:endParaRPr lang="fr-FR" dirty="0">
              <a:solidFill>
                <a:schemeClr val="tx1">
                  <a:lumMod val="75000"/>
                </a:schemeClr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7566463E-D6A7-4742-9EB6-CC136FA05820}"/>
              </a:ext>
            </a:extLst>
          </p:cNvPr>
          <p:cNvSpPr txBox="1"/>
          <p:nvPr/>
        </p:nvSpPr>
        <p:spPr>
          <a:xfrm>
            <a:off x="335965" y="2794064"/>
            <a:ext cx="8041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L’erreur de non-réponse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risque de fortement biaiser les résultats, car les non-répondants ont plus de chances d’avoir un tableau de chasse réduit ou d’être bredouilles. Important de comprendre que sauf à avoir un taux de réponse très élevé, le tableau total est estimé à partir d'un tableau moyen, pas en faisant la somme des tableaux déclarés !!!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07467308-A06D-433C-9BF2-7D14259AF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707" y="2503261"/>
            <a:ext cx="3832110" cy="2554740"/>
          </a:xfrm>
          <a:prstGeom prst="rect">
            <a:avLst/>
          </a:prstGeom>
        </p:spPr>
      </p:pic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5F8B304A-0382-4F40-9FC1-4D3A6EC2919D}"/>
              </a:ext>
            </a:extLst>
          </p:cNvPr>
          <p:cNvCxnSpPr>
            <a:cxnSpLocks/>
          </p:cNvCxnSpPr>
          <p:nvPr/>
        </p:nvCxnSpPr>
        <p:spPr>
          <a:xfrm>
            <a:off x="10725762" y="3060551"/>
            <a:ext cx="432048" cy="144016"/>
          </a:xfrm>
          <a:prstGeom prst="line">
            <a:avLst/>
          </a:prstGeom>
          <a:ln w="165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47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La question des </a:t>
            </a:r>
            <a:r>
              <a:rPr lang="en-US" altLang="fr-FR" sz="3200" dirty="0" err="1"/>
              <a:t>biais</a:t>
            </a:r>
            <a:r>
              <a:rPr lang="en-US" altLang="fr-FR" sz="3200" dirty="0"/>
              <a:t> de couverture et de non-</a:t>
            </a:r>
            <a:r>
              <a:rPr lang="en-US" altLang="fr-FR" sz="3200" dirty="0" err="1"/>
              <a:t>réponse</a:t>
            </a:r>
            <a:endParaRPr lang="fr-FR" altLang="fr-FR" sz="3600" dirty="0"/>
          </a:p>
        </p:txBody>
      </p:sp>
      <p:sp>
        <p:nvSpPr>
          <p:cNvPr id="66" name="ZoneTexte 65">
            <a:extLst>
              <a:ext uri="{FF2B5EF4-FFF2-40B4-BE49-F238E27FC236}">
                <a16:creationId xmlns:a16="http://schemas.microsoft.com/office/drawing/2014/main" id="{6F70152D-E574-4F03-A618-40B06C7F6748}"/>
              </a:ext>
            </a:extLst>
          </p:cNvPr>
          <p:cNvSpPr txBox="1"/>
          <p:nvPr/>
        </p:nvSpPr>
        <p:spPr>
          <a:xfrm>
            <a:off x="334036" y="1108784"/>
            <a:ext cx="132039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L’erreur de couverture </a:t>
            </a: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n’introduit pas de biais si le tableau de chasse moyen est égal dans les parts couvertes/non couvertes 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		de la population de chasseurs -&gt; est-ce réaliste? Besoin d’une bonne connaissance et d’un bon registre des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dirty="0">
                <a:solidFill>
                  <a:schemeClr val="bg1">
                    <a:lumMod val="75000"/>
                  </a:schemeClr>
                </a:solidFill>
                <a:latin typeface="Calibri" panose="020F0502020204030204"/>
                <a:ea typeface="+mn-ea"/>
              </a:rPr>
              <a:t>		chasseurs/permis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fr-FR" dirty="0">
                <a:solidFill>
                  <a:schemeClr val="tx1">
                    <a:lumMod val="75000"/>
                  </a:schemeClr>
                </a:solidFill>
                <a:latin typeface="Calibri" panose="020F0502020204030204"/>
              </a:rPr>
              <a:t>(modes de chasse en fonction des régions, par exemple)</a:t>
            </a:r>
            <a:endParaRPr lang="fr-FR" dirty="0">
              <a:solidFill>
                <a:schemeClr val="tx1">
                  <a:lumMod val="75000"/>
                </a:schemeClr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white">
                  <a:lumMod val="50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7566463E-D6A7-4742-9EB6-CC136FA05820}"/>
              </a:ext>
            </a:extLst>
          </p:cNvPr>
          <p:cNvSpPr txBox="1"/>
          <p:nvPr/>
        </p:nvSpPr>
        <p:spPr>
          <a:xfrm>
            <a:off x="335965" y="2794064"/>
            <a:ext cx="80416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L’erreur de non-réponse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risque de fortement biaiser les résultats, car les non-répondants ont plus de chances d’avoir un tableau de chasse réduit ou d’être bredouilles. Important de comprendre que sauf à avoir un taux de réponse très élevé, le tableau total est estimé à partir d'un tableau moyen, pas en faisant la somme des tableaux déclarés !!!</a:t>
            </a: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07467308-A06D-433C-9BF2-7D14259AF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707" y="2503261"/>
            <a:ext cx="3832110" cy="255474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6E872CF4-E394-4A5A-B01C-3EB9414B2EED}"/>
              </a:ext>
            </a:extLst>
          </p:cNvPr>
          <p:cNvSpPr/>
          <p:nvPr/>
        </p:nvSpPr>
        <p:spPr>
          <a:xfrm>
            <a:off x="1536899" y="5776272"/>
            <a:ext cx="11665296" cy="16466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Le biais dans l’estimation du tableau de chasse augmente conjointement avec la différence entre les moyennes des répondants/non répondants et le taux de non-réponse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Un fort taux de non-réponse implique une forte surestimation du tableau total (déficit de tableaux nuls dans l’estimation du tableau moyen) !!!</a:t>
            </a:r>
          </a:p>
        </p:txBody>
      </p: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5F8B304A-0382-4F40-9FC1-4D3A6EC2919D}"/>
              </a:ext>
            </a:extLst>
          </p:cNvPr>
          <p:cNvCxnSpPr>
            <a:cxnSpLocks/>
          </p:cNvCxnSpPr>
          <p:nvPr/>
        </p:nvCxnSpPr>
        <p:spPr>
          <a:xfrm>
            <a:off x="10725762" y="3060551"/>
            <a:ext cx="432048" cy="144016"/>
          </a:xfrm>
          <a:prstGeom prst="line">
            <a:avLst/>
          </a:prstGeom>
          <a:ln w="165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Flèche : droite 70">
            <a:extLst>
              <a:ext uri="{FF2B5EF4-FFF2-40B4-BE49-F238E27FC236}">
                <a16:creationId xmlns:a16="http://schemas.microsoft.com/office/drawing/2014/main" id="{3BE15C56-A9C4-427A-A8F1-268517D8F8C5}"/>
              </a:ext>
            </a:extLst>
          </p:cNvPr>
          <p:cNvSpPr/>
          <p:nvPr/>
        </p:nvSpPr>
        <p:spPr>
          <a:xfrm>
            <a:off x="1013135" y="5868863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94727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La question des </a:t>
            </a:r>
            <a:r>
              <a:rPr lang="en-US" altLang="fr-FR" sz="3200" dirty="0" err="1"/>
              <a:t>biais</a:t>
            </a:r>
            <a:r>
              <a:rPr lang="en-US" altLang="fr-FR" sz="3200" dirty="0"/>
              <a:t> de couverture et de non-</a:t>
            </a:r>
            <a:r>
              <a:rPr lang="en-US" altLang="fr-FR" sz="3200" dirty="0" err="1"/>
              <a:t>réponse</a:t>
            </a:r>
            <a:endParaRPr lang="fr-FR" altLang="fr-FR" sz="3600" dirty="0"/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7566463E-D6A7-4742-9EB6-CC136FA05820}"/>
              </a:ext>
            </a:extLst>
          </p:cNvPr>
          <p:cNvSpPr txBox="1"/>
          <p:nvPr/>
        </p:nvSpPr>
        <p:spPr>
          <a:xfrm>
            <a:off x="528787" y="697735"/>
            <a:ext cx="10369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La non-réponse est un problème récurrent dans les collectes de tableaux de chasse en France</a:t>
            </a:r>
            <a:endParaRPr lang="fr-FR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39B2D11-507C-4FE2-8CF2-3006234EA5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3" t="17622" r="73569" b="4290"/>
          <a:stretch/>
        </p:blipFill>
        <p:spPr>
          <a:xfrm rot="21005852">
            <a:off x="1021030" y="1416856"/>
            <a:ext cx="2939646" cy="4304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B07293-159E-4F9D-891B-763C24CCB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3" t="36668" r="66606" b="44287"/>
          <a:stretch/>
        </p:blipFill>
        <p:spPr>
          <a:xfrm>
            <a:off x="96739" y="6012881"/>
            <a:ext cx="5758028" cy="10469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A507AE2-7B99-4ABF-8B41-78B29EA64B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33" t="19528" r="73569" b="4289"/>
          <a:stretch/>
        </p:blipFill>
        <p:spPr>
          <a:xfrm rot="453920">
            <a:off x="9016569" y="1283440"/>
            <a:ext cx="2839293" cy="4056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D02D6D9-F67C-4E1F-85FC-EEA2FD1976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62" t="48096" r="65179" b="21019"/>
          <a:stretch/>
        </p:blipFill>
        <p:spPr>
          <a:xfrm>
            <a:off x="6214723" y="5565382"/>
            <a:ext cx="7209860" cy="1959665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2BABC8-3D27-40C2-8A12-3C61B2CA7DED}"/>
              </a:ext>
            </a:extLst>
          </p:cNvPr>
          <p:cNvSpPr/>
          <p:nvPr/>
        </p:nvSpPr>
        <p:spPr>
          <a:xfrm>
            <a:off x="6361435" y="6300911"/>
            <a:ext cx="6984776" cy="504056"/>
          </a:xfrm>
          <a:prstGeom prst="round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558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8B60F79-85D0-4228-B8FD-ED64FDA50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1" y="756295"/>
            <a:ext cx="8121453" cy="57789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92CE8B1-2798-4140-8384-7610DA73E1B9}"/>
              </a:ext>
            </a:extLst>
          </p:cNvPr>
          <p:cNvSpPr/>
          <p:nvPr/>
        </p:nvSpPr>
        <p:spPr>
          <a:xfrm>
            <a:off x="1448706" y="6906447"/>
            <a:ext cx="10817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Pendant longtemps, une vision romantique et modérée des prélèvements</a:t>
            </a:r>
          </a:p>
        </p:txBody>
      </p:sp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2B04BCFE-6CAF-4C7A-8610-4A22850D12A0}"/>
              </a:ext>
            </a:extLst>
          </p:cNvPr>
          <p:cNvSpPr/>
          <p:nvPr/>
        </p:nvSpPr>
        <p:spPr>
          <a:xfrm>
            <a:off x="887945" y="7020991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7FA7F1F-DCCF-46B8-8319-F03AA351FAB7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Brève histoire de la pression et du volume de prélèvement</a:t>
            </a:r>
            <a:endParaRPr lang="fr-FR" altLang="fr-FR" sz="3600" kern="0" dirty="0"/>
          </a:p>
        </p:txBody>
      </p:sp>
    </p:spTree>
    <p:extLst>
      <p:ext uri="{BB962C8B-B14F-4D97-AF65-F5344CB8AC3E}">
        <p14:creationId xmlns:p14="http://schemas.microsoft.com/office/powerpoint/2010/main" val="6431131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Comment </a:t>
            </a:r>
            <a:r>
              <a:rPr lang="en-US" altLang="fr-FR" sz="3200" dirty="0" err="1"/>
              <a:t>réduire</a:t>
            </a:r>
            <a:r>
              <a:rPr lang="en-US" altLang="fr-FR" sz="3200" dirty="0"/>
              <a:t> le </a:t>
            </a:r>
            <a:r>
              <a:rPr lang="en-US" altLang="fr-FR" sz="3200" dirty="0" err="1"/>
              <a:t>biais</a:t>
            </a:r>
            <a:r>
              <a:rPr lang="en-US" altLang="fr-FR" sz="3200" dirty="0"/>
              <a:t> de non-</a:t>
            </a:r>
            <a:r>
              <a:rPr lang="en-US" altLang="fr-FR" sz="3200" dirty="0" err="1"/>
              <a:t>réponse</a:t>
            </a:r>
            <a:endParaRPr lang="fr-FR" altLang="fr-FR" sz="3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5FF263-D59F-48DC-9022-E7C3B9B3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811" y="209679"/>
            <a:ext cx="2455986" cy="188701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0034F82-0FDB-49B9-BB9B-8F625EDA7359}"/>
              </a:ext>
            </a:extLst>
          </p:cNvPr>
          <p:cNvSpPr txBox="1"/>
          <p:nvPr/>
        </p:nvSpPr>
        <p:spPr>
          <a:xfrm>
            <a:off x="334035" y="731841"/>
            <a:ext cx="96998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La communication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 et l’</a:t>
            </a: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éducation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 (voire la réglementation?) sont la clé pour réduire le taux de non-réponse</a:t>
            </a:r>
            <a:endParaRPr lang="fr-FR" sz="10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Mesurer le taux de non-réponse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est nécessaire pour évaluer l’ampleur du problème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1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Evaluer le tableau des non-répondants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</a:rPr>
              <a:t>est nécessaire pour corriger le problème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100" b="1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Il peut être nécessaire de changer de méthode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d’estimation (stratégie d’échantillonnage)</a:t>
            </a:r>
            <a:endParaRPr lang="fr-FR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9573C9-A6B2-4168-A5F6-B160B57B4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6" t="21431" r="62861" b="39564"/>
          <a:stretch/>
        </p:blipFill>
        <p:spPr>
          <a:xfrm>
            <a:off x="5638471" y="2233917"/>
            <a:ext cx="4710855" cy="14747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326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Comment </a:t>
            </a:r>
            <a:r>
              <a:rPr lang="en-US" altLang="fr-FR" sz="3200" dirty="0" err="1"/>
              <a:t>réduire</a:t>
            </a:r>
            <a:r>
              <a:rPr lang="en-US" altLang="fr-FR" sz="3200" dirty="0"/>
              <a:t> le </a:t>
            </a:r>
            <a:r>
              <a:rPr lang="en-US" altLang="fr-FR" sz="3200" dirty="0" err="1"/>
              <a:t>biais</a:t>
            </a:r>
            <a:r>
              <a:rPr lang="en-US" altLang="fr-FR" sz="3200" dirty="0"/>
              <a:t> de non-</a:t>
            </a:r>
            <a:r>
              <a:rPr lang="en-US" altLang="fr-FR" sz="3200" dirty="0" err="1"/>
              <a:t>réponse</a:t>
            </a:r>
            <a:endParaRPr lang="fr-FR" altLang="fr-FR" sz="3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5FF263-D59F-48DC-9022-E7C3B9B3C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4811" y="209679"/>
            <a:ext cx="2455986" cy="18870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AC1145-5038-485F-93C2-C4FB5422B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3" y="4657647"/>
            <a:ext cx="1991891" cy="132902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EE66AA-BE50-4898-B19A-686E5B80C427}"/>
              </a:ext>
            </a:extLst>
          </p:cNvPr>
          <p:cNvSpPr txBox="1"/>
          <p:nvPr/>
        </p:nvSpPr>
        <p:spPr>
          <a:xfrm>
            <a:off x="335088" y="3587253"/>
            <a:ext cx="4019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2060"/>
                </a:solidFill>
                <a:latin typeface="Calibri" panose="020F0502020204030204"/>
                <a:ea typeface="+mn-ea"/>
              </a:rPr>
              <a:t>Le système français, saison 2013-14:</a:t>
            </a:r>
            <a:endParaRPr lang="fr-FR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FF36F3-D8E5-4921-B525-8489BE23E92F}"/>
              </a:ext>
            </a:extLst>
          </p:cNvPr>
          <p:cNvSpPr/>
          <p:nvPr/>
        </p:nvSpPr>
        <p:spPr>
          <a:xfrm>
            <a:off x="13465" y="4022656"/>
            <a:ext cx="33014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Questionnaire courrier, 1e phase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(n = 60 000)</a:t>
            </a:r>
            <a:endParaRPr lang="fr-FR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30F16C-935F-4B17-9615-ED02F57D2C98}"/>
              </a:ext>
            </a:extLst>
          </p:cNvPr>
          <p:cNvSpPr/>
          <p:nvPr/>
        </p:nvSpPr>
        <p:spPr>
          <a:xfrm>
            <a:off x="472295" y="5986674"/>
            <a:ext cx="2298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</a:rPr>
              <a:t>Taux de réponse moyen 14%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66C0206-F3FE-4EFF-BDA7-002A0F2EE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59" y="4659575"/>
            <a:ext cx="1991891" cy="13290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D738DF6-D5EE-45F4-8532-58E360B9A570}"/>
              </a:ext>
            </a:extLst>
          </p:cNvPr>
          <p:cNvSpPr/>
          <p:nvPr/>
        </p:nvSpPr>
        <p:spPr>
          <a:xfrm>
            <a:off x="3822935" y="4009576"/>
            <a:ext cx="3297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Questionnaire courrier, 2</a:t>
            </a:r>
            <a:r>
              <a:rPr lang="fr-FR" sz="1800" baseline="300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e</a:t>
            </a: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 phase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(n = 30 000)</a:t>
            </a:r>
            <a:endParaRPr lang="fr-FR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B484EB-157E-4CC6-912A-607838A6EA78}"/>
              </a:ext>
            </a:extLst>
          </p:cNvPr>
          <p:cNvSpPr/>
          <p:nvPr/>
        </p:nvSpPr>
        <p:spPr>
          <a:xfrm>
            <a:off x="4289571" y="5993134"/>
            <a:ext cx="2298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Taux de réponse moyen </a:t>
            </a:r>
            <a:r>
              <a:rPr lang="fr-FR" sz="14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</a:rPr>
              <a:t>12%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42F959A-9A97-471D-AA12-130E2E4C0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613" y="4673483"/>
            <a:ext cx="1751262" cy="13134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02E9AD-6D32-4D01-9199-B7486C6DB8C5}"/>
              </a:ext>
            </a:extLst>
          </p:cNvPr>
          <p:cNvSpPr/>
          <p:nvPr/>
        </p:nvSpPr>
        <p:spPr>
          <a:xfrm>
            <a:off x="7791121" y="4009575"/>
            <a:ext cx="3315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Enquête téléphonique, 3</a:t>
            </a:r>
            <a:r>
              <a:rPr lang="fr-FR" sz="1800" baseline="300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e</a:t>
            </a: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 phase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8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ea typeface="+mn-ea"/>
              </a:rPr>
              <a:t>(n = 3 700)</a:t>
            </a:r>
            <a:endParaRPr lang="fr-FR" sz="18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E899A7-F094-4E51-B7B1-FB562F4C2E23}"/>
              </a:ext>
            </a:extLst>
          </p:cNvPr>
          <p:cNvSpPr/>
          <p:nvPr/>
        </p:nvSpPr>
        <p:spPr>
          <a:xfrm>
            <a:off x="8297211" y="5993134"/>
            <a:ext cx="22980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14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Taux de réponse moyen </a:t>
            </a:r>
            <a:r>
              <a:rPr lang="fr-FR" sz="14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  <a:ea typeface="+mn-ea"/>
              </a:rPr>
              <a:t>93%</a:t>
            </a:r>
            <a:endParaRPr lang="fr-FR" sz="1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0" name="Flèche droite 19">
            <a:extLst>
              <a:ext uri="{FF2B5EF4-FFF2-40B4-BE49-F238E27FC236}">
                <a16:creationId xmlns:a16="http://schemas.microsoft.com/office/drawing/2014/main" id="{0495A443-19D6-45C7-82F7-2B844E03D37D}"/>
              </a:ext>
            </a:extLst>
          </p:cNvPr>
          <p:cNvSpPr/>
          <p:nvPr/>
        </p:nvSpPr>
        <p:spPr>
          <a:xfrm>
            <a:off x="2557198" y="4712871"/>
            <a:ext cx="2065231" cy="552450"/>
          </a:xfrm>
          <a:prstGeom prst="rightArrow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Non-répondants</a:t>
            </a:r>
          </a:p>
        </p:txBody>
      </p:sp>
      <p:sp>
        <p:nvSpPr>
          <p:cNvPr id="21" name="Flèche droite 23">
            <a:extLst>
              <a:ext uri="{FF2B5EF4-FFF2-40B4-BE49-F238E27FC236}">
                <a16:creationId xmlns:a16="http://schemas.microsoft.com/office/drawing/2014/main" id="{5E03E841-551F-47D9-A25A-9942D6C1BFD6}"/>
              </a:ext>
            </a:extLst>
          </p:cNvPr>
          <p:cNvSpPr/>
          <p:nvPr/>
        </p:nvSpPr>
        <p:spPr>
          <a:xfrm>
            <a:off x="6419462" y="4695452"/>
            <a:ext cx="2065231" cy="552450"/>
          </a:xfrm>
          <a:prstGeom prst="rightArrow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Non-répondants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038E94-F941-4052-9315-8749295D8F0E}"/>
              </a:ext>
            </a:extLst>
          </p:cNvPr>
          <p:cNvSpPr/>
          <p:nvPr/>
        </p:nvSpPr>
        <p:spPr>
          <a:xfrm>
            <a:off x="1283496" y="6701500"/>
            <a:ext cx="11837301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L’estimation statistique prend en compte les trois phases d’échantillonnage pour évaluer et réduire le biais de non-réponse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kern="0" dirty="0">
                <a:solidFill>
                  <a:srgbClr val="92D050"/>
                </a:solidFill>
                <a:latin typeface="Calibri" panose="020F0502020204030204"/>
                <a:ea typeface="+mn-ea"/>
              </a:rPr>
              <a:t>Mais cher, compliqué et requiert personnel dédié -&gt; difficile à reproduire régulièrement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9573C9-A6B2-4168-A5F6-B160B57B40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96" t="21431" r="62861" b="39564"/>
          <a:stretch/>
        </p:blipFill>
        <p:spPr>
          <a:xfrm>
            <a:off x="5638471" y="2233917"/>
            <a:ext cx="4710855" cy="14747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A0DA9830-B901-4D5A-A3B7-206071786924}"/>
              </a:ext>
            </a:extLst>
          </p:cNvPr>
          <p:cNvSpPr/>
          <p:nvPr/>
        </p:nvSpPr>
        <p:spPr>
          <a:xfrm>
            <a:off x="600795" y="6747666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566D620-D30E-4619-8E88-122AD4D27CA5}"/>
              </a:ext>
            </a:extLst>
          </p:cNvPr>
          <p:cNvSpPr txBox="1"/>
          <p:nvPr/>
        </p:nvSpPr>
        <p:spPr>
          <a:xfrm>
            <a:off x="334035" y="731841"/>
            <a:ext cx="969980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La communication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 et l’</a:t>
            </a: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éducation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 (voire la réglementation?) sont la clé pour réduire le taux de non-réponse</a:t>
            </a:r>
            <a:endParaRPr lang="fr-FR" sz="10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Mesurer le taux de non-réponse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est nécessaire pour évaluer l’ampleur du problème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1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Evaluer le tableau des non-répondants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</a:rPr>
              <a:t>est nécessaire pour corriger le problème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1100" b="1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Il peut être nécessaire de changer de méthode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d’estimation (stratégie d’échantillonnage)</a:t>
            </a:r>
            <a:endParaRPr lang="fr-FR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0667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072F11-387D-488C-B8B2-F01AB3A7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3" t="17622" r="73569" b="4290"/>
          <a:stretch/>
        </p:blipFill>
        <p:spPr>
          <a:xfrm rot="21128949">
            <a:off x="724463" y="1234847"/>
            <a:ext cx="3313615" cy="48520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D85B62-3A9D-4629-98A2-A584311A5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85" t="19527" r="12503"/>
          <a:stretch/>
        </p:blipFill>
        <p:spPr>
          <a:xfrm>
            <a:off x="5425331" y="135919"/>
            <a:ext cx="7488833" cy="65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01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7072F11-387D-488C-B8B2-F01AB3A78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3" t="17622" r="73569" b="4290"/>
          <a:stretch/>
        </p:blipFill>
        <p:spPr>
          <a:xfrm rot="21128949">
            <a:off x="724463" y="1234847"/>
            <a:ext cx="3313615" cy="485207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D85B62-3A9D-4629-98A2-A584311A5F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785" t="19527" r="12503"/>
          <a:stretch/>
        </p:blipFill>
        <p:spPr>
          <a:xfrm>
            <a:off x="5425331" y="135919"/>
            <a:ext cx="7488833" cy="65921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D2CD72-3A4D-4EEB-AFD9-402FEAC8250D}"/>
              </a:ext>
            </a:extLst>
          </p:cNvPr>
          <p:cNvSpPr/>
          <p:nvPr/>
        </p:nvSpPr>
        <p:spPr>
          <a:xfrm>
            <a:off x="888827" y="6951792"/>
            <a:ext cx="1227468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Efficace mais coûteux! De votre point de vue, comment procéder? Quels outils et méthodes 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D185681F-AEE3-44C1-82B2-C388B38ADB5D}"/>
              </a:ext>
            </a:extLst>
          </p:cNvPr>
          <p:cNvSpPr/>
          <p:nvPr/>
        </p:nvSpPr>
        <p:spPr>
          <a:xfrm>
            <a:off x="188505" y="7020991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1819615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Vers</a:t>
            </a:r>
            <a:r>
              <a:rPr lang="en-US" altLang="fr-FR" sz="3200" dirty="0"/>
              <a:t>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déclaration</a:t>
            </a:r>
            <a:r>
              <a:rPr lang="en-US" altLang="fr-FR" sz="3200" dirty="0"/>
              <a:t> par </a:t>
            </a:r>
            <a:r>
              <a:rPr lang="en-US" altLang="fr-FR" sz="3200" dirty="0" err="1"/>
              <a:t>applis</a:t>
            </a:r>
            <a:r>
              <a:rPr lang="en-US" altLang="fr-FR" sz="3200" dirty="0"/>
              <a:t>?</a:t>
            </a:r>
            <a:endParaRPr lang="fr-FR" altLang="fr-FR" sz="3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75BE9E-34B0-462D-94A8-E388674E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491" y="1116335"/>
            <a:ext cx="4464496" cy="297633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E671660-3930-4B55-B6F3-74563204D5D8}"/>
              </a:ext>
            </a:extLst>
          </p:cNvPr>
          <p:cNvSpPr txBox="1"/>
          <p:nvPr/>
        </p:nvSpPr>
        <p:spPr>
          <a:xfrm>
            <a:off x="5137299" y="6957716"/>
            <a:ext cx="792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Application </a:t>
            </a:r>
            <a:r>
              <a:rPr lang="fr-FR" b="1" dirty="0" err="1">
                <a:solidFill>
                  <a:srgbClr val="92D050"/>
                </a:solidFill>
                <a:latin typeface="Calibri" panose="020F0502020204030204"/>
                <a:ea typeface="+mn-ea"/>
              </a:rPr>
              <a:t>Chassadapt</a:t>
            </a: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 en France: </a:t>
            </a:r>
            <a:r>
              <a:rPr lang="fr-FR" b="1" dirty="0">
                <a:solidFill>
                  <a:srgbClr val="002060"/>
                </a:solidFill>
                <a:latin typeface="Calibri" panose="020F0502020204030204"/>
                <a:ea typeface="+mn-ea"/>
              </a:rPr>
              <a:t>rapide, facile, gratuite, bien construite</a:t>
            </a:r>
            <a:endParaRPr lang="fr-FR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C6643C-87D0-41EC-8F54-7865DC5876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33" t="16988" r="73569" b="4290"/>
          <a:stretch/>
        </p:blipFill>
        <p:spPr>
          <a:xfrm rot="21030309">
            <a:off x="849409" y="991821"/>
            <a:ext cx="3888433" cy="5740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840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Vers</a:t>
            </a:r>
            <a:r>
              <a:rPr lang="en-US" altLang="fr-FR" sz="3200" dirty="0"/>
              <a:t>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déclaration</a:t>
            </a:r>
            <a:r>
              <a:rPr lang="en-US" altLang="fr-FR" sz="3200" dirty="0"/>
              <a:t> par </a:t>
            </a:r>
            <a:r>
              <a:rPr lang="en-US" altLang="fr-FR" sz="3200" dirty="0" err="1"/>
              <a:t>applis</a:t>
            </a:r>
            <a:r>
              <a:rPr lang="en-US" altLang="fr-FR" sz="3200" dirty="0"/>
              <a:t>?</a:t>
            </a:r>
            <a:endParaRPr lang="fr-FR" altLang="fr-FR" sz="36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E671660-3930-4B55-B6F3-74563204D5D8}"/>
              </a:ext>
            </a:extLst>
          </p:cNvPr>
          <p:cNvSpPr txBox="1"/>
          <p:nvPr/>
        </p:nvSpPr>
        <p:spPr>
          <a:xfrm>
            <a:off x="600795" y="828303"/>
            <a:ext cx="9473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Également utilisé ailleurs, sous forme publique ou privée, commerciale ou non</a:t>
            </a:r>
            <a:endParaRPr lang="fr-FR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7361C84-95D7-4143-9310-442B20F77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9866">
            <a:off x="623899" y="1639891"/>
            <a:ext cx="2095338" cy="33738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F3E94EF-DBB1-49BA-826C-7EF6FC26D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7139" y="2988543"/>
            <a:ext cx="3362487" cy="336248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C8C3666-0DB1-48BE-BD2F-2CE5959C2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85627">
            <a:off x="7513562" y="2009032"/>
            <a:ext cx="5328719" cy="22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7761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Vers</a:t>
            </a:r>
            <a:r>
              <a:rPr lang="en-US" altLang="fr-FR" sz="3200" dirty="0"/>
              <a:t>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déclaration</a:t>
            </a:r>
            <a:r>
              <a:rPr lang="en-US" altLang="fr-FR" sz="3200" dirty="0"/>
              <a:t> par </a:t>
            </a:r>
            <a:r>
              <a:rPr lang="en-US" altLang="fr-FR" sz="3200" dirty="0" err="1"/>
              <a:t>applis</a:t>
            </a:r>
            <a:r>
              <a:rPr lang="en-US" altLang="fr-FR" sz="3200" dirty="0"/>
              <a:t>?</a:t>
            </a:r>
            <a:endParaRPr lang="fr-FR" altLang="fr-FR" sz="3600" dirty="0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7C996DDE-82D0-4781-B829-EBCD792AF9DB}"/>
              </a:ext>
            </a:extLst>
          </p:cNvPr>
          <p:cNvCxnSpPr/>
          <p:nvPr/>
        </p:nvCxnSpPr>
        <p:spPr>
          <a:xfrm flipV="1">
            <a:off x="709308" y="2833824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F0FF5D4-FA9E-4DDC-B463-DD3EA438F824}"/>
              </a:ext>
            </a:extLst>
          </p:cNvPr>
          <p:cNvSpPr txBox="1"/>
          <p:nvPr/>
        </p:nvSpPr>
        <p:spPr>
          <a:xfrm>
            <a:off x="709308" y="2509225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OUI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3E799C1-6356-4DDA-A720-802783804C34}"/>
              </a:ext>
            </a:extLst>
          </p:cNvPr>
          <p:cNvSpPr txBox="1"/>
          <p:nvPr/>
        </p:nvSpPr>
        <p:spPr>
          <a:xfrm>
            <a:off x="690718" y="4632291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NON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8137083-551A-4B8B-BD3C-25D0094E2C19}"/>
              </a:ext>
            </a:extLst>
          </p:cNvPr>
          <p:cNvCxnSpPr/>
          <p:nvPr/>
        </p:nvCxnSpPr>
        <p:spPr>
          <a:xfrm rot="10800000" flipH="1" flipV="1">
            <a:off x="690718" y="4139849"/>
            <a:ext cx="201554" cy="489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1E8387E-C642-4226-AB71-7E1AFF81E7BC}"/>
              </a:ext>
            </a:extLst>
          </p:cNvPr>
          <p:cNvCxnSpPr/>
          <p:nvPr/>
        </p:nvCxnSpPr>
        <p:spPr>
          <a:xfrm flipV="1">
            <a:off x="1726698" y="213942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DA19968-C879-4CD7-920A-8B05A25A0106}"/>
              </a:ext>
            </a:extLst>
          </p:cNvPr>
          <p:cNvCxnSpPr/>
          <p:nvPr/>
        </p:nvCxnSpPr>
        <p:spPr>
          <a:xfrm rot="5400000" flipV="1">
            <a:off x="1715347" y="296625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BE1BB65-58D3-4B86-BC69-CCF6C0AE2CF8}"/>
              </a:ext>
            </a:extLst>
          </p:cNvPr>
          <p:cNvCxnSpPr/>
          <p:nvPr/>
        </p:nvCxnSpPr>
        <p:spPr>
          <a:xfrm flipV="1">
            <a:off x="1703995" y="4272282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5DE3250-4D28-4F8C-AE04-C72DC5FC5D9D}"/>
              </a:ext>
            </a:extLst>
          </p:cNvPr>
          <p:cNvCxnSpPr/>
          <p:nvPr/>
        </p:nvCxnSpPr>
        <p:spPr>
          <a:xfrm rot="5400000" flipV="1">
            <a:off x="1715347" y="5106597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BE71816-7ECA-4E54-A87E-EF2EBFAD6C41}"/>
              </a:ext>
            </a:extLst>
          </p:cNvPr>
          <p:cNvCxnSpPr/>
          <p:nvPr/>
        </p:nvCxnSpPr>
        <p:spPr>
          <a:xfrm flipV="1">
            <a:off x="3646696" y="3696049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3AE0B80-6D59-4F05-BEA4-D5EA65F71E87}"/>
              </a:ext>
            </a:extLst>
          </p:cNvPr>
          <p:cNvCxnSpPr/>
          <p:nvPr/>
        </p:nvCxnSpPr>
        <p:spPr>
          <a:xfrm rot="5400000" flipV="1">
            <a:off x="3635345" y="4522878"/>
            <a:ext cx="201554" cy="22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8E37454-AC30-49A4-AB06-42BEAAB836D5}"/>
              </a:ext>
            </a:extLst>
          </p:cNvPr>
          <p:cNvSpPr txBox="1"/>
          <p:nvPr/>
        </p:nvSpPr>
        <p:spPr>
          <a:xfrm>
            <a:off x="154514" y="3473435"/>
            <a:ext cx="1109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Déclaration</a:t>
            </a:r>
          </a:p>
          <a:p>
            <a:pPr algn="ctr"/>
            <a:r>
              <a:rPr lang="fr-FR" sz="1400" i="1" dirty="0">
                <a:solidFill>
                  <a:srgbClr val="002060"/>
                </a:solidFill>
              </a:rPr>
              <a:t>obligatoire?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5735BA-663F-4DDF-BD15-348F015C07A5}"/>
              </a:ext>
            </a:extLst>
          </p:cNvPr>
          <p:cNvSpPr/>
          <p:nvPr/>
        </p:nvSpPr>
        <p:spPr>
          <a:xfrm>
            <a:off x="1205935" y="2386114"/>
            <a:ext cx="1019843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F2B83B-4F11-453F-94E8-852740C067FF}"/>
              </a:ext>
            </a:extLst>
          </p:cNvPr>
          <p:cNvSpPr/>
          <p:nvPr/>
        </p:nvSpPr>
        <p:spPr>
          <a:xfrm>
            <a:off x="1928251" y="1986005"/>
            <a:ext cx="2776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(&gt;90%)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Danemark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7BF3D2-4198-4D78-BEE5-EBE447B42E46}"/>
              </a:ext>
            </a:extLst>
          </p:cNvPr>
          <p:cNvSpPr/>
          <p:nvPr/>
        </p:nvSpPr>
        <p:spPr>
          <a:xfrm>
            <a:off x="1899674" y="3048743"/>
            <a:ext cx="23772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INCONNU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  <a:r>
              <a:rPr lang="fr-FR" sz="1400" i="1" dirty="0">
                <a:solidFill>
                  <a:srgbClr val="FF0000"/>
                </a:solidFill>
              </a:rPr>
              <a:t>e.g. Italie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E195A59-60D5-4C05-B443-3226D73993D0}"/>
              </a:ext>
            </a:extLst>
          </p:cNvPr>
          <p:cNvSpPr/>
          <p:nvPr/>
        </p:nvSpPr>
        <p:spPr>
          <a:xfrm>
            <a:off x="1276100" y="4509180"/>
            <a:ext cx="1412927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Echantillon de chasseurs?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2F41F4-2EA5-44F7-9017-64F5863D5D25}"/>
              </a:ext>
            </a:extLst>
          </p:cNvPr>
          <p:cNvSpPr/>
          <p:nvPr/>
        </p:nvSpPr>
        <p:spPr>
          <a:xfrm>
            <a:off x="1827475" y="4045856"/>
            <a:ext cx="12453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dirty="0">
                <a:solidFill>
                  <a:srgbClr val="002060"/>
                </a:solidFill>
              </a:rPr>
              <a:t>ALEATOIRE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0CAE1F6-5CEC-4D34-B571-744C0D7C7F51}"/>
              </a:ext>
            </a:extLst>
          </p:cNvPr>
          <p:cNvSpPr/>
          <p:nvPr/>
        </p:nvSpPr>
        <p:spPr>
          <a:xfrm>
            <a:off x="3089641" y="3949454"/>
            <a:ext cx="1111554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i="1" dirty="0">
                <a:solidFill>
                  <a:srgbClr val="002060"/>
                </a:solidFill>
              </a:rPr>
              <a:t>Taux de réponse?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5996D87-2EA4-43CE-B0E6-F6BB8B0BEB7D}"/>
              </a:ext>
            </a:extLst>
          </p:cNvPr>
          <p:cNvSpPr/>
          <p:nvPr/>
        </p:nvSpPr>
        <p:spPr>
          <a:xfrm>
            <a:off x="3830747" y="3495940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ELEVE </a:t>
            </a:r>
            <a:r>
              <a:rPr lang="fr-FR" sz="1400" i="1" dirty="0">
                <a:solidFill>
                  <a:srgbClr val="FF0000"/>
                </a:solidFill>
              </a:rPr>
              <a:t>e.g. Finlande 60%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7B4A041-B636-414B-9107-7596E08838AA}"/>
              </a:ext>
            </a:extLst>
          </p:cNvPr>
          <p:cNvSpPr/>
          <p:nvPr/>
        </p:nvSpPr>
        <p:spPr>
          <a:xfrm>
            <a:off x="3848250" y="4620041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FAIBLE </a:t>
            </a:r>
            <a:r>
              <a:rPr lang="fr-FR" sz="1400" i="1" dirty="0">
                <a:solidFill>
                  <a:srgbClr val="FF0000"/>
                </a:solidFill>
              </a:rPr>
              <a:t>e.g. France 15%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3FAE77-D042-4D34-A1DF-A69DD216D179}"/>
              </a:ext>
            </a:extLst>
          </p:cNvPr>
          <p:cNvSpPr/>
          <p:nvPr/>
        </p:nvSpPr>
        <p:spPr>
          <a:xfrm>
            <a:off x="1882820" y="5279914"/>
            <a:ext cx="2516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rgbClr val="002060"/>
                </a:solidFill>
              </a:rPr>
              <a:t>VOLONTAIRES </a:t>
            </a:r>
            <a:r>
              <a:rPr lang="fr-FR" sz="1400" i="1" dirty="0">
                <a:solidFill>
                  <a:srgbClr val="FF0000"/>
                </a:solidFill>
              </a:rPr>
              <a:t>e.g. Grèce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ED3EB5-EE3E-4F51-94BA-CEDEF038A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112" y="1649281"/>
            <a:ext cx="6086765" cy="405784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3F7D0E4B-B4BE-4D76-90BC-8510701F323E}"/>
              </a:ext>
            </a:extLst>
          </p:cNvPr>
          <p:cNvSpPr/>
          <p:nvPr/>
        </p:nvSpPr>
        <p:spPr>
          <a:xfrm>
            <a:off x="1647671" y="1793180"/>
            <a:ext cx="3365700" cy="6403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057C34D6-EFC0-492D-9D13-DBC7CEA7BDC7}"/>
              </a:ext>
            </a:extLst>
          </p:cNvPr>
          <p:cNvSpPr/>
          <p:nvPr/>
        </p:nvSpPr>
        <p:spPr>
          <a:xfrm>
            <a:off x="1390005" y="5096292"/>
            <a:ext cx="3365700" cy="6403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797652-313C-4BFD-BEC8-FE189CF9051E}"/>
              </a:ext>
            </a:extLst>
          </p:cNvPr>
          <p:cNvSpPr/>
          <p:nvPr/>
        </p:nvSpPr>
        <p:spPr>
          <a:xfrm>
            <a:off x="1223632" y="6084887"/>
            <a:ext cx="1170267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Comment atteindre un taux de réponse élevé comme au Danemark?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3" name="Flèche : droite 32">
            <a:extLst>
              <a:ext uri="{FF2B5EF4-FFF2-40B4-BE49-F238E27FC236}">
                <a16:creationId xmlns:a16="http://schemas.microsoft.com/office/drawing/2014/main" id="{479B3A43-BE5A-483E-B830-B2B8AB02AE5C}"/>
              </a:ext>
            </a:extLst>
          </p:cNvPr>
          <p:cNvSpPr/>
          <p:nvPr/>
        </p:nvSpPr>
        <p:spPr>
          <a:xfrm>
            <a:off x="540931" y="6167928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8474164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Vers</a:t>
            </a:r>
            <a:r>
              <a:rPr lang="en-US" altLang="fr-FR" sz="3200" dirty="0"/>
              <a:t>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déclaration</a:t>
            </a:r>
            <a:r>
              <a:rPr lang="en-US" altLang="fr-FR" sz="3200" dirty="0"/>
              <a:t> par </a:t>
            </a:r>
            <a:r>
              <a:rPr lang="en-US" altLang="fr-FR" sz="3200" dirty="0" err="1"/>
              <a:t>applis</a:t>
            </a:r>
            <a:r>
              <a:rPr lang="en-US" altLang="fr-FR" sz="3200" dirty="0"/>
              <a:t>?</a:t>
            </a:r>
            <a:endParaRPr lang="fr-FR" altLang="fr-FR" sz="3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E51D0F-5969-4248-93DD-7157B29F835E}"/>
              </a:ext>
            </a:extLst>
          </p:cNvPr>
          <p:cNvSpPr/>
          <p:nvPr/>
        </p:nvSpPr>
        <p:spPr>
          <a:xfrm>
            <a:off x="1717504" y="1828638"/>
            <a:ext cx="1170267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Susciter l’adhésion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rgbClr val="92D050"/>
                </a:solidFill>
                <a:latin typeface="Calibri" panose="020F0502020204030204"/>
                <a:ea typeface="+mn-ea"/>
              </a:rPr>
              <a:t>	</a:t>
            </a: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+mn-ea"/>
              </a:rPr>
              <a:t>- simplicité d’utilisation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	- information/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responsabili</a:t>
            </a:r>
            <a:r>
              <a:rPr lang="fr-FR" sz="2400" b="1" kern="0" dirty="0" err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+mn-ea"/>
              </a:rPr>
              <a:t>sation</a:t>
            </a: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  <a:ea typeface="+mn-ea"/>
              </a:rPr>
              <a:t> des chasseurs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	- </a:t>
            </a: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donner envie: Finlande / réseau social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8243EB-4179-46A5-8601-F39BB3257FFE}"/>
              </a:ext>
            </a:extLst>
          </p:cNvPr>
          <p:cNvSpPr/>
          <p:nvPr/>
        </p:nvSpPr>
        <p:spPr>
          <a:xfrm>
            <a:off x="1223632" y="900311"/>
            <a:ext cx="1170267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Comment atteindre un taux de réponse élevé comme au Danemark?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902ABF0C-DBCE-4844-92BA-7FA2E7425A86}"/>
              </a:ext>
            </a:extLst>
          </p:cNvPr>
          <p:cNvSpPr/>
          <p:nvPr/>
        </p:nvSpPr>
        <p:spPr>
          <a:xfrm>
            <a:off x="540931" y="983352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A70A771-2EB9-439B-A30A-0C28CB4E41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33" t="16988" r="73569" b="46505"/>
          <a:stretch/>
        </p:blipFill>
        <p:spPr>
          <a:xfrm rot="624030">
            <a:off x="9090046" y="2157754"/>
            <a:ext cx="3888433" cy="2661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7196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Vers</a:t>
            </a:r>
            <a:r>
              <a:rPr lang="en-US" altLang="fr-FR" sz="3200" dirty="0"/>
              <a:t>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déclaration</a:t>
            </a:r>
            <a:r>
              <a:rPr lang="en-US" altLang="fr-FR" sz="3200" dirty="0"/>
              <a:t> par </a:t>
            </a:r>
            <a:r>
              <a:rPr lang="en-US" altLang="fr-FR" sz="3200" dirty="0" err="1"/>
              <a:t>applis</a:t>
            </a:r>
            <a:r>
              <a:rPr lang="en-US" altLang="fr-FR" sz="3200" dirty="0"/>
              <a:t>?</a:t>
            </a:r>
            <a:endParaRPr lang="fr-FR" altLang="fr-FR" sz="36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2E51D0F-5969-4248-93DD-7157B29F835E}"/>
              </a:ext>
            </a:extLst>
          </p:cNvPr>
          <p:cNvSpPr/>
          <p:nvPr/>
        </p:nvSpPr>
        <p:spPr>
          <a:xfrm>
            <a:off x="1717504" y="1793438"/>
            <a:ext cx="11702675" cy="415498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Susciter l’adhésion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tx1">
                    <a:lumMod val="85000"/>
                  </a:schemeClr>
                </a:solidFill>
                <a:latin typeface="Calibri" panose="020F0502020204030204"/>
                <a:ea typeface="+mn-ea"/>
              </a:rPr>
              <a:t>	- simplicité d’utilisation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	- information/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responsabili</a:t>
            </a:r>
            <a:r>
              <a:rPr lang="fr-FR" sz="2400" b="1" kern="0" dirty="0" err="1">
                <a:solidFill>
                  <a:schemeClr val="tx1">
                    <a:lumMod val="85000"/>
                  </a:schemeClr>
                </a:solidFill>
                <a:latin typeface="Calibri" panose="020F0502020204030204"/>
                <a:ea typeface="+mn-ea"/>
              </a:rPr>
              <a:t>sation</a:t>
            </a:r>
            <a:r>
              <a:rPr lang="fr-FR" sz="2400" b="1" kern="0" dirty="0">
                <a:solidFill>
                  <a:schemeClr val="tx1">
                    <a:lumMod val="85000"/>
                  </a:schemeClr>
                </a:solidFill>
                <a:latin typeface="Calibri" panose="020F0502020204030204"/>
                <a:ea typeface="+mn-ea"/>
              </a:rPr>
              <a:t> des chasseurs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	- </a:t>
            </a:r>
            <a:r>
              <a:rPr lang="fr-FR" sz="2400" b="1" kern="0" dirty="0">
                <a:solidFill>
                  <a:schemeClr val="tx1">
                    <a:lumMod val="85000"/>
                  </a:schemeClr>
                </a:solidFill>
                <a:latin typeface="Calibri" panose="020F0502020204030204"/>
              </a:rPr>
              <a:t>donner envie: Finlande / réseau social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rgbClr val="92D050"/>
                </a:solidFill>
                <a:latin typeface="Calibri" panose="020F0502020204030204"/>
              </a:rPr>
              <a:t>Rendre obligatoire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rgbClr val="92D050"/>
                </a:solidFill>
                <a:latin typeface="Calibri" panose="020F0502020204030204"/>
              </a:rPr>
              <a:t>	</a:t>
            </a: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- changer la réglementation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	- mettre en place des mesures locales (caution)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	- réfléchir aux pénalités si non réponse (bécasse 1 an sur 2)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	- mettre en place un système de contrôle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8243EB-4179-46A5-8601-F39BB3257FFE}"/>
              </a:ext>
            </a:extLst>
          </p:cNvPr>
          <p:cNvSpPr/>
          <p:nvPr/>
        </p:nvSpPr>
        <p:spPr>
          <a:xfrm>
            <a:off x="1223632" y="900311"/>
            <a:ext cx="11702675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Comment atteindre un taux de réponse élevé comme au Danemark?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902ABF0C-DBCE-4844-92BA-7FA2E7425A86}"/>
              </a:ext>
            </a:extLst>
          </p:cNvPr>
          <p:cNvSpPr/>
          <p:nvPr/>
        </p:nvSpPr>
        <p:spPr>
          <a:xfrm>
            <a:off x="540931" y="983352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5D0853-A9E1-4F74-9386-12C3B514F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787" y="1828447"/>
            <a:ext cx="3793272" cy="286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50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Chasse de la </a:t>
            </a:r>
            <a:r>
              <a:rPr lang="en-US" altLang="fr-FR" sz="3200" dirty="0" err="1"/>
              <a:t>Tourterelle</a:t>
            </a:r>
            <a:r>
              <a:rPr lang="en-US" altLang="fr-FR" sz="3200" dirty="0"/>
              <a:t> des </a:t>
            </a:r>
            <a:r>
              <a:rPr lang="en-US" altLang="fr-FR" sz="3200" dirty="0" err="1"/>
              <a:t>bois</a:t>
            </a:r>
            <a:r>
              <a:rPr lang="en-US" altLang="fr-FR" sz="3200" dirty="0"/>
              <a:t> </a:t>
            </a:r>
            <a:r>
              <a:rPr lang="en-US" altLang="fr-FR" sz="3200" dirty="0" err="1"/>
              <a:t>en</a:t>
            </a:r>
            <a:r>
              <a:rPr lang="en-US" altLang="fr-FR" sz="3200" dirty="0"/>
              <a:t> France, 2020 et 2025</a:t>
            </a:r>
            <a:endParaRPr lang="fr-FR" alt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EAE96E-25D2-43A5-9B1F-53B045480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883" y="2052439"/>
            <a:ext cx="2965686" cy="2224266"/>
          </a:xfrm>
          <a:prstGeom prst="rect">
            <a:avLst/>
          </a:prstGeom>
        </p:spPr>
      </p:pic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0986EA57-5A60-484F-9E9C-49AB5E238213}"/>
              </a:ext>
            </a:extLst>
          </p:cNvPr>
          <p:cNvSpPr/>
          <p:nvPr/>
        </p:nvSpPr>
        <p:spPr>
          <a:xfrm>
            <a:off x="5137299" y="2712272"/>
            <a:ext cx="1290733" cy="89857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835EC7-6669-486B-A4DE-056080E36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19" y="1942987"/>
            <a:ext cx="2443168" cy="244316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3FFA69D6-C97C-4E7A-8A61-8802976C0FF3}"/>
              </a:ext>
            </a:extLst>
          </p:cNvPr>
          <p:cNvSpPr txBox="1"/>
          <p:nvPr/>
        </p:nvSpPr>
        <p:spPr>
          <a:xfrm>
            <a:off x="334035" y="731841"/>
            <a:ext cx="122920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Processus de gestion adaptative,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quota global de chasse défini pour la saison (ca. 18 000 en 2020, 10 560 en 2025)</a:t>
            </a:r>
            <a:endParaRPr lang="fr-FR" sz="10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Déclaration obligatoire, 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suivi des prélèvements en temps réel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Contrôle et déclarations complémentaires</a:t>
            </a:r>
            <a:r>
              <a:rPr lang="fr-FR" dirty="0">
                <a:solidFill>
                  <a:srgbClr val="002060"/>
                </a:solidFill>
                <a:latin typeface="Calibri" panose="020F0502020204030204"/>
                <a:ea typeface="+mn-ea"/>
              </a:rPr>
              <a:t> par les inspecteurs de l’environnement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8A7B73D9-8B80-4BB4-A16B-446243365CB2}"/>
              </a:ext>
            </a:extLst>
          </p:cNvPr>
          <p:cNvSpPr txBox="1"/>
          <p:nvPr/>
        </p:nvSpPr>
        <p:spPr>
          <a:xfrm>
            <a:off x="10290847" y="2838393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Répondants</a:t>
            </a:r>
            <a:endParaRPr lang="fr-FR" sz="36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3ED081-7B0C-409E-9044-6C169498E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36" y="4879719"/>
            <a:ext cx="4448532" cy="2224266"/>
          </a:xfrm>
          <a:prstGeom prst="rect">
            <a:avLst/>
          </a:prstGeom>
        </p:spPr>
      </p:pic>
      <p:sp>
        <p:nvSpPr>
          <p:cNvPr id="36" name="Flèche : droite 35">
            <a:extLst>
              <a:ext uri="{FF2B5EF4-FFF2-40B4-BE49-F238E27FC236}">
                <a16:creationId xmlns:a16="http://schemas.microsoft.com/office/drawing/2014/main" id="{A84CEA07-67A6-4CB8-9857-E9815297C8A2}"/>
              </a:ext>
            </a:extLst>
          </p:cNvPr>
          <p:cNvSpPr/>
          <p:nvPr/>
        </p:nvSpPr>
        <p:spPr>
          <a:xfrm>
            <a:off x="5113575" y="5542564"/>
            <a:ext cx="1290733" cy="89857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376FDC89-EC1F-4073-8365-B0AE983B0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475" y="4906834"/>
            <a:ext cx="3255051" cy="2170034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85134D94-D0AF-455C-99F5-143A07CD58A3}"/>
              </a:ext>
            </a:extLst>
          </p:cNvPr>
          <p:cNvSpPr txBox="1"/>
          <p:nvPr/>
        </p:nvSpPr>
        <p:spPr>
          <a:xfrm>
            <a:off x="10299898" y="539168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Non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36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Répondants</a:t>
            </a:r>
            <a:endParaRPr lang="fr-FR" sz="3600" dirty="0">
              <a:solidFill>
                <a:srgbClr val="00206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995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Brève histoire de la pression et du volume de prélèvement</a:t>
            </a:r>
            <a:endParaRPr lang="fr-FR" altLang="fr-FR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657500" y="6906447"/>
            <a:ext cx="12694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Pourtant le prélèvement a très tôt pu affecter la taille des populations et la structure des communautés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96739" y="6960016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73E1A2-96FF-4C15-AC94-6D67059F1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95" y="900311"/>
            <a:ext cx="5112060" cy="34080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90B26CD-BE9A-46A7-96D6-8EF4653D94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32" t="30955" r="68748" b="34763"/>
          <a:stretch/>
        </p:blipFill>
        <p:spPr>
          <a:xfrm>
            <a:off x="6709702" y="981267"/>
            <a:ext cx="2508775" cy="196338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341B93-F782-4FD5-8F9B-21BC99BFA8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6" t="38573" r="81068" b="29050"/>
          <a:stretch/>
        </p:blipFill>
        <p:spPr>
          <a:xfrm>
            <a:off x="6577459" y="2853475"/>
            <a:ext cx="2617852" cy="185431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AE4204B-32A2-4B87-AC28-D576731024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32" t="25240" r="68748" b="44287"/>
          <a:stretch/>
        </p:blipFill>
        <p:spPr>
          <a:xfrm>
            <a:off x="6709702" y="4725683"/>
            <a:ext cx="2508775" cy="174523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AC954F-9325-469E-A3F0-9B89557E9CD7}"/>
              </a:ext>
            </a:extLst>
          </p:cNvPr>
          <p:cNvSpPr/>
          <p:nvPr/>
        </p:nvSpPr>
        <p:spPr>
          <a:xfrm>
            <a:off x="7886385" y="6427072"/>
            <a:ext cx="11881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fr-FR" altLang="fr-FR" sz="1100" i="1" dirty="0">
                <a:solidFill>
                  <a:srgbClr val="002060"/>
                </a:solidFill>
              </a:rPr>
              <a:t>Broughton 2004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3A33CBF-CDE9-4CD8-8526-BCF77770F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2128" y="2051182"/>
            <a:ext cx="2315580" cy="172944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AAE3D97-48F8-452D-A0B8-403D87EF41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02" y="900311"/>
            <a:ext cx="2619202" cy="13128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DA03870-9D74-4AF8-8400-858AEF6CC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1652" y="4600235"/>
            <a:ext cx="3516056" cy="1926277"/>
          </a:xfrm>
          <a:prstGeom prst="rect">
            <a:avLst/>
          </a:prstGeom>
        </p:spPr>
      </p:pic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B3C4CCA2-936C-45E4-A7CD-022A52742B2B}"/>
              </a:ext>
            </a:extLst>
          </p:cNvPr>
          <p:cNvSpPr/>
          <p:nvPr/>
        </p:nvSpPr>
        <p:spPr>
          <a:xfrm rot="5792134">
            <a:off x="9717524" y="3504567"/>
            <a:ext cx="1354962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D656C916-1655-4C16-9FBC-A9002B2F4F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13" t="5299" b="15161"/>
          <a:stretch/>
        </p:blipFill>
        <p:spPr>
          <a:xfrm>
            <a:off x="2428715" y="4526116"/>
            <a:ext cx="3753987" cy="203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01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Mais</a:t>
            </a:r>
            <a:r>
              <a:rPr lang="en-US" altLang="fr-FR" sz="3200" dirty="0"/>
              <a:t> les </a:t>
            </a:r>
            <a:r>
              <a:rPr lang="en-US" altLang="fr-FR" sz="3200" dirty="0" err="1"/>
              <a:t>moyens</a:t>
            </a:r>
            <a:r>
              <a:rPr lang="en-US" altLang="fr-FR" sz="3200" dirty="0"/>
              <a:t> techniques ne </a:t>
            </a:r>
            <a:r>
              <a:rPr lang="en-US" altLang="fr-FR" sz="3200" dirty="0" err="1"/>
              <a:t>résolvent</a:t>
            </a:r>
            <a:r>
              <a:rPr lang="en-US" altLang="fr-FR" sz="3200" dirty="0"/>
              <a:t> pas tout:</a:t>
            </a:r>
            <a:endParaRPr lang="fr-FR" altLang="fr-FR" sz="3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EF3F7C-C68B-4B8C-AA62-5EAF6460E2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97" t="17622" r="73569" b="4290"/>
          <a:stretch/>
        </p:blipFill>
        <p:spPr>
          <a:xfrm>
            <a:off x="816819" y="828303"/>
            <a:ext cx="4482059" cy="6336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1BEF8C8-C6DF-45C5-86EB-6B046107BDE0}"/>
              </a:ext>
            </a:extLst>
          </p:cNvPr>
          <p:cNvSpPr txBox="1"/>
          <p:nvPr/>
        </p:nvSpPr>
        <p:spPr>
          <a:xfrm>
            <a:off x="5979418" y="2149415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Messages utiles, clairs et motivants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Démarche responsable et en lien avec attentes pouvoirs publics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Outil simple et gratuit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i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Cependant, repose toujours sur les volontaires…</a:t>
            </a:r>
          </a:p>
        </p:txBody>
      </p:sp>
    </p:spTree>
    <p:extLst>
      <p:ext uri="{BB962C8B-B14F-4D97-AF65-F5344CB8AC3E}">
        <p14:creationId xmlns:p14="http://schemas.microsoft.com/office/powerpoint/2010/main" val="5608833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Depuis</a:t>
            </a:r>
            <a:r>
              <a:rPr lang="en-US" altLang="fr-FR" sz="3200" dirty="0"/>
              <a:t> 2023: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approche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mixte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volontaires</a:t>
            </a:r>
            <a:r>
              <a:rPr lang="en-US" altLang="fr-FR" sz="3200" dirty="0"/>
              <a:t>/</a:t>
            </a:r>
            <a:r>
              <a:rPr lang="en-US" altLang="fr-FR" sz="3200" dirty="0" err="1"/>
              <a:t>échantillonnage</a:t>
            </a:r>
            <a:endParaRPr lang="fr-FR" alt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63A3C0-2DA7-48AD-A194-A87A8733F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5" t="20478" r="19466" b="15716"/>
          <a:stretch/>
        </p:blipFill>
        <p:spPr>
          <a:xfrm>
            <a:off x="744811" y="972319"/>
            <a:ext cx="1136866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78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 err="1"/>
              <a:t>Depuis</a:t>
            </a:r>
            <a:r>
              <a:rPr lang="en-US" altLang="fr-FR" sz="3200" dirty="0"/>
              <a:t> 2023: </a:t>
            </a:r>
            <a:r>
              <a:rPr lang="en-US" altLang="fr-FR" sz="3200" dirty="0" err="1"/>
              <a:t>une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approche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mixte</a:t>
            </a:r>
            <a:r>
              <a:rPr lang="en-US" altLang="fr-FR" sz="3200" dirty="0"/>
              <a:t> </a:t>
            </a:r>
            <a:r>
              <a:rPr lang="en-US" altLang="fr-FR" sz="3200" dirty="0" err="1"/>
              <a:t>volontaires</a:t>
            </a:r>
            <a:r>
              <a:rPr lang="en-US" altLang="fr-FR" sz="3200" dirty="0"/>
              <a:t>/</a:t>
            </a:r>
            <a:r>
              <a:rPr lang="en-US" altLang="fr-FR" sz="3200" dirty="0" err="1"/>
              <a:t>échantillonnage</a:t>
            </a:r>
            <a:endParaRPr lang="fr-FR" altLang="fr-FR" sz="36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63A3C0-2DA7-48AD-A194-A87A8733FE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5" t="20478" r="19466" b="15716"/>
          <a:stretch/>
        </p:blipFill>
        <p:spPr>
          <a:xfrm>
            <a:off x="744811" y="972319"/>
            <a:ext cx="5684332" cy="309634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E5806A0-BB39-451C-9550-3884D5908EB0}"/>
              </a:ext>
            </a:extLst>
          </p:cNvPr>
          <p:cNvSpPr txBox="1"/>
          <p:nvPr/>
        </p:nvSpPr>
        <p:spPr>
          <a:xfrm>
            <a:off x="28585" y="5773336"/>
            <a:ext cx="118813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En 2013-14: </a:t>
            </a:r>
            <a:r>
              <a:rPr lang="fr-FR" dirty="0">
                <a:solidFill>
                  <a:srgbClr val="92D050"/>
                </a:solidFill>
                <a:latin typeface="Calibri" panose="020F0502020204030204"/>
                <a:ea typeface="+mn-ea"/>
              </a:rPr>
              <a:t>3 441 au téléphone sur 30 000 de la phase précédente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En 2023-24: </a:t>
            </a:r>
            <a:r>
              <a:rPr lang="fr-FR" dirty="0">
                <a:solidFill>
                  <a:srgbClr val="92D050"/>
                </a:solidFill>
                <a:latin typeface="Calibri" panose="020F0502020204030204"/>
                <a:ea typeface="+mn-ea"/>
              </a:rPr>
              <a:t>2 079 au téléphone sur 821 000 de la phase précédente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b="1" i="1" dirty="0">
                <a:solidFill>
                  <a:schemeClr val="accent1"/>
                </a:solidFill>
                <a:latin typeface="Calibri" panose="020F0502020204030204"/>
                <a:ea typeface="+mn-ea"/>
              </a:rPr>
              <a:t>Des résultats moins précis, dans l’urgence, mais volonté d’améliorer le système et la fréquence des enquêtes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AB3818-C546-4B58-8CF7-165A08F2C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109" t="23335" r="33394" b="6001"/>
          <a:stretch/>
        </p:blipFill>
        <p:spPr>
          <a:xfrm>
            <a:off x="7424020" y="756295"/>
            <a:ext cx="570616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20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en-US" altLang="fr-FR" sz="3200" dirty="0"/>
              <a:t>Conclusions</a:t>
            </a:r>
            <a:endParaRPr lang="fr-FR" altLang="fr-FR" sz="36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FA69D6-C97C-4E7A-8A61-8802976C0FF3}"/>
              </a:ext>
            </a:extLst>
          </p:cNvPr>
          <p:cNvSpPr txBox="1"/>
          <p:nvPr/>
        </p:nvSpPr>
        <p:spPr>
          <a:xfrm>
            <a:off x="600091" y="1188343"/>
            <a:ext cx="1229209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L’étude des populations exploitées et des tableaux de prélèvement est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complexe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3200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Elle suscite des questions intéressantes en termes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 démographiques, statistiques, </a:t>
            </a: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mais aussi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sociologiques </a:t>
            </a: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voire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techniques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3200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L’exploitation des espèces sauvages (aussi penser aux poissons, invertébrés, plantes, </a:t>
            </a:r>
            <a:r>
              <a:rPr lang="fr-FR" sz="2400" dirty="0" err="1">
                <a:solidFill>
                  <a:srgbClr val="002060"/>
                </a:solidFill>
                <a:latin typeface="Calibri" panose="020F0502020204030204"/>
                <a:ea typeface="+mn-ea"/>
              </a:rPr>
              <a:t>fonge</a:t>
            </a: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) est au cœur d’intenses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débats de société </a:t>
            </a: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et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conflits d’usage</a:t>
            </a: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: place du sauvage, bien-être animal, responsabilité environnementale…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interface recherche/concertation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3200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La </a:t>
            </a:r>
            <a:r>
              <a:rPr lang="fr-FR" sz="2400" b="1" dirty="0">
                <a:solidFill>
                  <a:schemeClr val="accent2"/>
                </a:solidFill>
                <a:latin typeface="Calibri" panose="020F0502020204030204"/>
                <a:ea typeface="+mn-ea"/>
              </a:rPr>
              <a:t>charge de la preuve </a:t>
            </a: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tend à être renversée: aux chasseurs de prouver par leurs données que l’exploitation est possible et durable (Commission Européenne)</a:t>
            </a: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endParaRPr lang="fr-FR" sz="3200" b="1" dirty="0">
              <a:solidFill>
                <a:srgbClr val="92D050"/>
              </a:solidFill>
              <a:latin typeface="Calibri" panose="020F0502020204030204"/>
              <a:ea typeface="+mn-ea"/>
            </a:endParaRPr>
          </a:p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rgbClr val="002060"/>
                </a:solidFill>
                <a:latin typeface="Calibri" panose="020F0502020204030204"/>
                <a:ea typeface="+mn-ea"/>
              </a:rPr>
              <a:t>Des solutions techniques se développent, mais le plus important reste la compréhension et l’ adhésion des chasseurs/pêchers/cueilleurs. </a:t>
            </a:r>
            <a:r>
              <a:rPr lang="fr-FR" sz="2400" b="1" dirty="0">
                <a:solidFill>
                  <a:srgbClr val="92D050"/>
                </a:solidFill>
                <a:latin typeface="Calibri" panose="020F0502020204030204"/>
                <a:ea typeface="+mn-ea"/>
              </a:rPr>
              <a:t>Important de convaincre!</a:t>
            </a:r>
          </a:p>
        </p:txBody>
      </p:sp>
    </p:spTree>
    <p:extLst>
      <p:ext uri="{BB962C8B-B14F-4D97-AF65-F5344CB8AC3E}">
        <p14:creationId xmlns:p14="http://schemas.microsoft.com/office/powerpoint/2010/main" val="6403513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EDF34A2-D0A7-4AD8-9BDE-D4B70BDED4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0" b="5719"/>
          <a:stretch/>
        </p:blipFill>
        <p:spPr>
          <a:xfrm>
            <a:off x="0" y="0"/>
            <a:ext cx="13442950" cy="7571905"/>
          </a:xfrm>
          <a:prstGeom prst="rect">
            <a:avLst/>
          </a:prstGeom>
        </p:spPr>
      </p:pic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039" y="2916535"/>
            <a:ext cx="7848871" cy="504056"/>
          </a:xfrm>
        </p:spPr>
        <p:txBody>
          <a:bodyPr/>
          <a:lstStyle/>
          <a:p>
            <a:pPr algn="ctr"/>
            <a:r>
              <a:rPr lang="fr-FR" altLang="fr-FR" sz="6600" dirty="0">
                <a:solidFill>
                  <a:schemeClr val="bg1"/>
                </a:solidFill>
              </a:rPr>
              <a:t>Questions?</a:t>
            </a:r>
            <a:endParaRPr lang="fr-FR" altLang="fr-FR" sz="720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7722263-BD1D-4F2A-8C1C-71E295D045DC}"/>
              </a:ext>
            </a:extLst>
          </p:cNvPr>
          <p:cNvSpPr txBox="1">
            <a:spLocks/>
          </p:cNvSpPr>
          <p:nvPr/>
        </p:nvSpPr>
        <p:spPr bwMode="auto">
          <a:xfrm>
            <a:off x="-191293" y="-107801"/>
            <a:ext cx="1332148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fr-FR" altLang="fr-FR" sz="2000" kern="0" dirty="0">
                <a:solidFill>
                  <a:schemeClr val="bg1"/>
                </a:solidFill>
              </a:rPr>
              <a:t>Merci à Philippe Aubry (OFB), Gitte H. Jensen (Université d’Aarhus, Danemark) et David </a:t>
            </a:r>
            <a:r>
              <a:rPr lang="fr-FR" altLang="fr-FR" sz="2000" kern="0" dirty="0" err="1">
                <a:solidFill>
                  <a:schemeClr val="bg1"/>
                </a:solidFill>
              </a:rPr>
              <a:t>Scallan</a:t>
            </a:r>
            <a:r>
              <a:rPr lang="fr-FR" altLang="fr-FR" sz="2000" kern="0" dirty="0">
                <a:solidFill>
                  <a:schemeClr val="bg1"/>
                </a:solidFill>
              </a:rPr>
              <a:t> (FACE) </a:t>
            </a:r>
            <a:endParaRPr lang="fr-FR" altLang="fr-FR" sz="24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12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Brève histoire de la pression et du volume de prélèvement</a:t>
            </a:r>
            <a:endParaRPr lang="fr-FR" altLang="fr-FR" sz="36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672644E-99BB-4BDE-AE42-0AF2C48A8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30" t="24287" r="36608" b="7146"/>
          <a:stretch/>
        </p:blipFill>
        <p:spPr>
          <a:xfrm rot="21264071">
            <a:off x="1387561" y="1155204"/>
            <a:ext cx="4598876" cy="6020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E155DA-CF37-4C47-A98D-9ADCD3400E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65" t="23334" r="36608" b="7146"/>
          <a:stretch/>
        </p:blipFill>
        <p:spPr>
          <a:xfrm rot="403618">
            <a:off x="7354784" y="873344"/>
            <a:ext cx="4632476" cy="6262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900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7AD856-FC07-419C-968C-BD32E12E68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7" r="12037"/>
          <a:stretch/>
        </p:blipFill>
        <p:spPr>
          <a:xfrm>
            <a:off x="3697139" y="822279"/>
            <a:ext cx="4859504" cy="26668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1377580" y="6906447"/>
            <a:ext cx="10863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La chasse n’a pas toujours été qu’un loisir ou une activité de subsistance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816819" y="7020991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F217E84-AEAF-4AF8-BD9D-0270C4E20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083" y="1764407"/>
            <a:ext cx="3841210" cy="5124174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0537D372-EEE1-4008-AC2E-0DDBC6DF3209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Brève histoire de la pression et du volume de prélèvement</a:t>
            </a:r>
            <a:endParaRPr lang="fr-FR" altLang="fr-FR" sz="3600" kern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086514-5D9D-4CBE-89E0-E330A5BD6F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516" y="2052439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1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1377580" y="6906447"/>
            <a:ext cx="11679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Exploitation industrielle des oiseaux d’eau jusqu’au début/milieu du XXe siècle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816819" y="7020991"/>
            <a:ext cx="504056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E0B90F-9054-4A74-A20F-AAD10C944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957" y="2903836"/>
            <a:ext cx="3014607" cy="39445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5AB7CDE-B1CB-4734-B6D8-F0A859E22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43" y="597285"/>
            <a:ext cx="5127748" cy="31748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8767E5-F3B4-4AD2-B8B2-75F7CB600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299" y="1861296"/>
            <a:ext cx="5234549" cy="3838669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EB2E0FF-A89A-44BA-AEBC-8DC6E81F9D21}"/>
              </a:ext>
            </a:extLst>
          </p:cNvPr>
          <p:cNvSpPr txBox="1">
            <a:spLocks/>
          </p:cNvSpPr>
          <p:nvPr/>
        </p:nvSpPr>
        <p:spPr bwMode="auto">
          <a:xfrm>
            <a:off x="24731" y="36215"/>
            <a:ext cx="12867455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803" tIns="50402" rIns="100803" bIns="50402" numCol="1" anchor="b" anchorCtr="0" compatLnSpc="1">
            <a:prstTxWarp prst="textNoShape">
              <a:avLst/>
            </a:prstTxWarp>
          </a:bodyPr>
          <a:lstStyle>
            <a:lvl1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+mj-lt"/>
                <a:ea typeface="+mj-ea"/>
                <a:cs typeface="+mj-cs"/>
              </a:defRPr>
            </a:lvl1pPr>
            <a:lvl2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2pPr>
            <a:lvl3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3pPr>
            <a:lvl4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4pPr>
            <a:lvl5pPr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5E8B"/>
                </a:solidFill>
                <a:latin typeface="Arial" charset="0"/>
                <a:ea typeface="ＭＳ Ｐゴシック" pitchFamily="34" charset="-128"/>
              </a:defRPr>
            </a:lvl5pPr>
            <a:lvl6pPr marL="609676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6pPr>
            <a:lvl7pPr marL="1219352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7pPr>
            <a:lvl8pPr marL="1829029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8pPr>
            <a:lvl9pPr marL="2438705" algn="l" defTabSz="1342134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00965E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fr-FR" altLang="fr-FR" sz="3200" kern="0"/>
              <a:t>Brève histoire de la pression et du volume de prélèvement</a:t>
            </a:r>
            <a:endParaRPr lang="fr-FR" altLang="fr-FR" sz="3600" kern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C44D84F-49A4-49DB-BB44-42E7E1AF71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58603"/>
          <a:stretch/>
        </p:blipFill>
        <p:spPr>
          <a:xfrm>
            <a:off x="24731" y="3903617"/>
            <a:ext cx="5040560" cy="290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1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11866DA-7883-42F4-A18C-D5ABB1686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1" y="36215"/>
            <a:ext cx="12867455" cy="504056"/>
          </a:xfrm>
        </p:spPr>
        <p:txBody>
          <a:bodyPr/>
          <a:lstStyle/>
          <a:p>
            <a:r>
              <a:rPr lang="fr-FR" altLang="fr-FR" sz="3200" dirty="0"/>
              <a:t>Evolution vers une chasse de loisir</a:t>
            </a:r>
            <a:endParaRPr lang="fr-FR" altLang="fr-FR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7572FA-B51F-4BB7-9861-C0813432EA2E}"/>
              </a:ext>
            </a:extLst>
          </p:cNvPr>
          <p:cNvSpPr/>
          <p:nvPr/>
        </p:nvSpPr>
        <p:spPr>
          <a:xfrm>
            <a:off x="1233565" y="6588943"/>
            <a:ext cx="11392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accent2"/>
                </a:solidFill>
              </a:rPr>
              <a:t>Le prélèvement est de plus en plus encadré</a:t>
            </a: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63BCE0F8-3D10-4E9C-9EB8-38F67053A641}"/>
              </a:ext>
            </a:extLst>
          </p:cNvPr>
          <p:cNvSpPr/>
          <p:nvPr/>
        </p:nvSpPr>
        <p:spPr>
          <a:xfrm>
            <a:off x="672803" y="6703487"/>
            <a:ext cx="486268" cy="27699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F37F764-4D3E-46F4-A364-07B5F64AB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804">
            <a:off x="363973" y="4204254"/>
            <a:ext cx="3057602" cy="19313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C910E6-0630-4FB4-A996-361469FE3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54" y="592084"/>
            <a:ext cx="2252614" cy="30965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8EA760-2D12-4E8B-953F-3915707E3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528">
            <a:off x="3078654" y="581704"/>
            <a:ext cx="3293195" cy="32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631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85&quot;&gt;&lt;property id=&quot;20148&quot; value=&quot;5&quot;/&gt;&lt;property id=&quot;20300&quot; value=&quot;Diapositive 1&quot;/&gt;&lt;property id=&quot;20307&quot; value=&quot;256&quot;/&gt;&lt;/object&gt;&lt;object type=&quot;3&quot; unique_id=&quot;10086&quot;&gt;&lt;property id=&quot;20148&quot; value=&quot;5&quot;/&gt;&lt;property id=&quot;20300&quot; value=&quot;Diapositive 2&quot;/&gt;&lt;property id=&quot;20307&quot; value=&quot;25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B_DIAPORAMA_COM EXTERNE PPT">
  <a:themeElements>
    <a:clrScheme name="Parca national des Calanques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007DBA"/>
      </a:accent1>
      <a:accent2>
        <a:srgbClr val="97D700"/>
      </a:accent2>
      <a:accent3>
        <a:srgbClr val="E87703"/>
      </a:accent3>
      <a:accent4>
        <a:srgbClr val="840B55"/>
      </a:accent4>
      <a:accent5>
        <a:srgbClr val="FFFFFF"/>
      </a:accent5>
      <a:accent6>
        <a:srgbClr val="FFFFFF"/>
      </a:accent6>
      <a:hlink>
        <a:srgbClr val="007DBA"/>
      </a:hlink>
      <a:folHlink>
        <a:srgbClr val="007DBA"/>
      </a:folHlink>
    </a:clrScheme>
    <a:fontScheme name="PNP - diaporama-v2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P - diaporama-v2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B_DIAPORAMA_COM EXTERNE PPT" id="{8B4C8286-AB7D-410A-AD06-9AA1D01953C3}" vid="{76C7DABF-0255-4D2F-A0F1-1A024B3D0E72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B_DIAPORAMA_COM EXTERNE PPT" id="{8B4C8286-AB7D-410A-AD06-9AA1D01953C3}" vid="{33CDCB6F-066B-40B1-A8B3-6348DCCFB8D7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OFB_DIAPORAMA_COM EXTERNE PPT</Template>
  <TotalTime>3862</TotalTime>
  <Words>2846</Words>
  <Application>Microsoft Office PowerPoint</Application>
  <PresentationFormat>Personnalisé</PresentationFormat>
  <Paragraphs>402</Paragraphs>
  <Slides>54</Slides>
  <Notes>54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54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OFB_DIAPORAMA_COM EXTERNE PPT</vt:lpstr>
      <vt:lpstr>Conception personnalisée</vt:lpstr>
      <vt:lpstr>Présentation PowerPoint</vt:lpstr>
      <vt:lpstr>Estimer le volume de prélèvement n’est pas une chose facile</vt:lpstr>
      <vt:lpstr>Estimer le volume de prélèvement n’est pas une chose facile</vt:lpstr>
      <vt:lpstr>Présentation PowerPoint</vt:lpstr>
      <vt:lpstr>Brève histoire de la pression et du volume de prélèvement</vt:lpstr>
      <vt:lpstr>Brève histoire de la pression et du volume de prélèvement</vt:lpstr>
      <vt:lpstr>Présentation PowerPoint</vt:lpstr>
      <vt:lpstr>Présentation PowerPoint</vt:lpstr>
      <vt:lpstr>Evolution vers une chasse de loisir</vt:lpstr>
      <vt:lpstr>Evolution vers une chasse de loisir</vt:lpstr>
      <vt:lpstr>La chasse de loisir évolue vers un nouveau paradigme</vt:lpstr>
      <vt:lpstr>La chasse de loisir évolue vers un nouveau paradigme</vt:lpstr>
      <vt:lpstr>Présentation PowerPoint</vt:lpstr>
      <vt:lpstr>Besoin d’évaluer les tableaux de chasse</vt:lpstr>
      <vt:lpstr>Besoin d’évaluer les tableaux de chasse</vt:lpstr>
      <vt:lpstr>Besoin d’évaluer les tableaux de chasse</vt:lpstr>
      <vt:lpstr>Les données cynégétiques: une grande variété de situations en Europe</vt:lpstr>
      <vt:lpstr>Une grande variété de situations en Europe</vt:lpstr>
      <vt:lpstr>Une grande variété de situations en Europe</vt:lpstr>
      <vt:lpstr>Une grande variété de situations en Europe</vt:lpstr>
      <vt:lpstr>Une grande variété de situations en Europe</vt:lpstr>
      <vt:lpstr>Une grande variété de situations en Europe</vt:lpstr>
      <vt:lpstr>Une grande variété de situations en Europe</vt:lpstr>
      <vt:lpstr>Collecte des données de chasse et erreurs stats. associées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question des biais de couverture et de non-réponse</vt:lpstr>
      <vt:lpstr>La question des biais de couverture et de non-réponse</vt:lpstr>
      <vt:lpstr>La question des biais de couverture et de non-réponse</vt:lpstr>
      <vt:lpstr>La question des biais de couverture et de non-réponse</vt:lpstr>
      <vt:lpstr>Comment réduire le biais de non-réponse</vt:lpstr>
      <vt:lpstr>Comment réduire le biais de non-réponse</vt:lpstr>
      <vt:lpstr>Présentation PowerPoint</vt:lpstr>
      <vt:lpstr>Présentation PowerPoint</vt:lpstr>
      <vt:lpstr>Vers une déclaration par applis?</vt:lpstr>
      <vt:lpstr>Vers une déclaration par applis?</vt:lpstr>
      <vt:lpstr>Vers une déclaration par applis?</vt:lpstr>
      <vt:lpstr>Vers une déclaration par applis?</vt:lpstr>
      <vt:lpstr>Vers une déclaration par applis?</vt:lpstr>
      <vt:lpstr>Chasse de la Tourterelle des bois en France, 2020 et 2025</vt:lpstr>
      <vt:lpstr>Mais les moyens techniques ne résolvent pas tout:</vt:lpstr>
      <vt:lpstr>Depuis 2023: une approche mixte volontaires/échantillonnage</vt:lpstr>
      <vt:lpstr>Depuis 2023: une approche mixte volontaires/échantillonnage</vt:lpstr>
      <vt:lpstr>Conclusions</vt:lpstr>
      <vt:lpstr>Questions?</vt:lpstr>
    </vt:vector>
  </TitlesOfParts>
  <Company>Onema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Cliquez pour ajouter un titre</dc:title>
  <dc:creator>NOWAK Céline</dc:creator>
  <cp:lastModifiedBy>GUILLEMAIN Matthieu</cp:lastModifiedBy>
  <cp:revision>577</cp:revision>
  <dcterms:created xsi:type="dcterms:W3CDTF">2020-01-09T15:04:22Z</dcterms:created>
  <dcterms:modified xsi:type="dcterms:W3CDTF">2026-01-14T21:15:02Z</dcterms:modified>
</cp:coreProperties>
</file>