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595" r:id="rId2"/>
    <p:sldId id="596" r:id="rId3"/>
    <p:sldId id="677" r:id="rId4"/>
    <p:sldId id="678" r:id="rId5"/>
    <p:sldId id="525" r:id="rId6"/>
    <p:sldId id="2147472677" r:id="rId7"/>
    <p:sldId id="2147472678" r:id="rId8"/>
    <p:sldId id="2147472590" r:id="rId9"/>
    <p:sldId id="2147472687" r:id="rId10"/>
    <p:sldId id="2147472679" r:id="rId11"/>
    <p:sldId id="2147483638" r:id="rId12"/>
    <p:sldId id="304" r:id="rId13"/>
    <p:sldId id="2147483639" r:id="rId14"/>
    <p:sldId id="2147483637" r:id="rId15"/>
    <p:sldId id="370" r:id="rId16"/>
    <p:sldId id="363" r:id="rId17"/>
    <p:sldId id="270" r:id="rId18"/>
    <p:sldId id="366" r:id="rId19"/>
    <p:sldId id="365" r:id="rId20"/>
    <p:sldId id="364" r:id="rId21"/>
    <p:sldId id="368" r:id="rId22"/>
    <p:sldId id="2147472682" r:id="rId23"/>
    <p:sldId id="2147472683" r:id="rId24"/>
    <p:sldId id="2147472686" r:id="rId25"/>
    <p:sldId id="2147472684" r:id="rId26"/>
    <p:sldId id="260" r:id="rId27"/>
    <p:sldId id="261" r:id="rId28"/>
    <p:sldId id="262" r:id="rId29"/>
    <p:sldId id="501" r:id="rId30"/>
    <p:sldId id="283" r:id="rId31"/>
    <p:sldId id="386" r:id="rId32"/>
    <p:sldId id="2147483640" r:id="rId33"/>
    <p:sldId id="2147483641" r:id="rId34"/>
    <p:sldId id="2147483642" r:id="rId35"/>
    <p:sldId id="295" r:id="rId36"/>
    <p:sldId id="258" r:id="rId37"/>
    <p:sldId id="2147472689" r:id="rId38"/>
    <p:sldId id="2147472690" r:id="rId39"/>
    <p:sldId id="2147472691" r:id="rId40"/>
    <p:sldId id="259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8"/>
  </p:normalViewPr>
  <p:slideViewPr>
    <p:cSldViewPr snapToGrid="0">
      <p:cViewPr varScale="1">
        <p:scale>
          <a:sx n="119" d="100"/>
          <a:sy n="119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2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E5582-9FE8-284B-B63D-14988B3AEC7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A207-45CD-2E47-9091-617344CC1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06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’image des diapositives 1">
            <a:extLst>
              <a:ext uri="{FF2B5EF4-FFF2-40B4-BE49-F238E27FC236}">
                <a16:creationId xmlns:a16="http://schemas.microsoft.com/office/drawing/2014/main" id="{EB37E327-3FAA-AE28-E3D0-9B1B1779D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>
            <a:extLst>
              <a:ext uri="{FF2B5EF4-FFF2-40B4-BE49-F238E27FC236}">
                <a16:creationId xmlns:a16="http://schemas.microsoft.com/office/drawing/2014/main" id="{535C2B0C-E2C7-9231-36EF-159E9B904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3316" name="Espace réservé de la date 3">
            <a:extLst>
              <a:ext uri="{FF2B5EF4-FFF2-40B4-BE49-F238E27FC236}">
                <a16:creationId xmlns:a16="http://schemas.microsoft.com/office/drawing/2014/main" id="{E78AF8FB-BBB2-7918-5DF5-7BB9A548D4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49C5C3-01BE-8C43-A9BE-3B0E0C9007B1}" type="datetime1">
              <a:rPr lang="en-US" altLang="fr-FR" smtClean="0"/>
              <a:pPr>
                <a:spcBef>
                  <a:spcPct val="0"/>
                </a:spcBef>
              </a:pPr>
              <a:t>11/19/25</a:t>
            </a:fld>
            <a:endParaRPr lang="en-US" altLang="fr-FR"/>
          </a:p>
        </p:txBody>
      </p:sp>
      <p:sp>
        <p:nvSpPr>
          <p:cNvPr id="13317" name="Espace réservé du numéro de diapositive 4">
            <a:extLst>
              <a:ext uri="{FF2B5EF4-FFF2-40B4-BE49-F238E27FC236}">
                <a16:creationId xmlns:a16="http://schemas.microsoft.com/office/drawing/2014/main" id="{61C51174-3CE0-4D45-0CE7-F76A8BB61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F46E68-23C6-FA4E-BFAE-704B9DD08FDE}" type="slidenum">
              <a:rPr lang="en-US" altLang="fr-FR"/>
              <a:pPr>
                <a:spcBef>
                  <a:spcPct val="0"/>
                </a:spcBef>
              </a:pPr>
              <a:t>2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9EB2B-A6B4-4D81-8282-0C579DFA8DC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1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9EB2B-A6B4-4D81-8282-0C579DFA8DC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9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9EB2B-A6B4-4D81-8282-0C579DFA8DC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7ba5a523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f7ba5a523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53B79A8-D839-3A53-D3EE-162BEBF4C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74AD3C-B862-F04C-951C-BF1A475B3408}" type="slidenum">
              <a:rPr lang="fr-FR" altLang="fr-FR">
                <a:latin typeface="Calibri" panose="020F0502020204030204" pitchFamily="34" charset="0"/>
              </a:rPr>
              <a:pPr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8DF2723D-78EE-6F86-86CE-1B4784805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70600" cy="3414712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C32E06FC-245F-8F82-D39D-11F20771C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5675" eaLnBrk="1" hangingPunct="1"/>
            <a:r>
              <a:rPr lang="de-DE" altLang="fr-FR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graphic shows a model describing plasma (G1) and interstitial fluid (ISF; G2) glucose kinetics. It is assuming glucose equilibrates by diffusion (D = </a:t>
            </a:r>
            <a:r>
              <a:rPr lang="de-DE" altLang="fr-FR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de-DE" altLang="fr-FR">
                <a:latin typeface="Times New Roman" panose="02020603050405020304" pitchFamily="18" charset="0"/>
                <a:ea typeface="ＭＳ Ｐゴシック" panose="020B0600070205080204" pitchFamily="34" charset="-128"/>
              </a:rPr>
              <a:t>21V1 = </a:t>
            </a:r>
            <a:r>
              <a:rPr lang="de-DE" altLang="fr-FR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de-DE" altLang="fr-FR">
                <a:latin typeface="Times New Roman" panose="02020603050405020304" pitchFamily="18" charset="0"/>
                <a:ea typeface="ＭＳ Ｐゴシック" panose="020B0600070205080204" pitchFamily="34" charset="-128"/>
              </a:rPr>
              <a:t>12V2) and is cleared from ISF by tissue surrounding the sensor (clearance = </a:t>
            </a:r>
            <a:r>
              <a:rPr lang="de-DE" altLang="fr-FR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de-DE" altLang="fr-FR">
                <a:latin typeface="Times New Roman" panose="02020603050405020304" pitchFamily="18" charset="0"/>
                <a:ea typeface="ＭＳ Ｐゴシック" panose="020B0600070205080204" pitchFamily="34" charset="-128"/>
              </a:rPr>
              <a:t>02V2), where V1 and V2 represent plasma volume and ISF distribution volume seen by the sensor, respectively.</a:t>
            </a:r>
          </a:p>
          <a:p>
            <a:pPr defTabSz="955675" eaLnBrk="1" hangingPunct="1"/>
            <a:endParaRPr lang="de-DE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defTabSz="955675" eaLnBrk="1" hangingPunct="1"/>
            <a:endParaRPr lang="de-DE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5882F-9C5B-134C-B353-C958CAE924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0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5882F-9C5B-134C-B353-C958CAE924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80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048-41D9-4CFC-A532-48ED6C82FA5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4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048-41D9-4CFC-A532-48ED6C82FA5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14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Glycateurs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forts à M0 : 162 patients (42,0 %)</a:t>
            </a: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Glycateurs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forts à M0 et M1 : 89 patients (23,0 %) </a:t>
            </a: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Glycateurs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forts à M0, M1 et M2 : 51 patients (13,2 %)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048-41D9-4CFC-A532-48ED6C82FA5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177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9EB1-5147-D143-901D-ABFE26D965A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64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f20999d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f20999d5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0650A-EF87-0A16-0B49-B4364807B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48245B-7653-D112-FFFE-89E9CC452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AB36D5-66C5-3ABD-66B7-002A43F0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448B8-7F2D-6FAC-87D8-D4C062C8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2DBA49-EF67-18E3-5ACF-AB3FDC9F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6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6DA0A-5567-91AC-32E4-FCC712C4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438A39-DBE8-095B-A760-39E10A52B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03954E-C3F2-11E9-2F39-6C6AA819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340CE-6B67-5E72-3800-16BD632C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D7A757-C7B7-F6EE-CB1F-E36AEA9E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1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E7B7350-A19A-30E9-5F42-D6C3C4115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B88C53-5E14-E0B8-D7F3-27984FDB1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40DBC-9458-76A2-1199-C8C99F10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493B0-F512-5CE9-73E2-3DEA2817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7937AA-EF0E-4A49-9102-DD3B15D9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65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17921-581B-9BA2-0FCB-12016B9B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7388F-D74A-C5E0-7ABA-0AF9A98BC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3CB667-7950-612E-8FC3-DB2BA59E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962B0D-ABD6-27AA-5ECA-8516CD32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6CFA7-DF39-47AC-6DE1-F27CEED7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2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E060A-C214-D376-35D1-9D06E8F1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F98269-5C20-7D1C-6CD6-8A895DC09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DAFDD-7140-D5F6-9341-782E7131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4A70E-6D55-4A95-A049-FB998655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6B8D8-09C7-BD3C-8B94-8AE02853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99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91C71-C9D1-BDFB-DD5A-93BB5F2A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5B0A29-3AF3-D8C2-E540-287358456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59CE28-62DE-E22A-C712-9700800DE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A2AF14-961C-A3F7-5AB2-2D46B0E7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42D57B-DE78-77D5-725C-849DF6E1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35E10-F138-DBEC-757B-5222DC10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59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98C31-C4BE-1EE2-36A7-642F050E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FE6CBD-7929-E2C1-79E5-A0E6BB722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B444DE-1119-1D83-5E23-23B1CFA9D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9343ED-CE69-DC3B-7184-48AFFB4C2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B10F1A-857C-2439-FA87-E4547C332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2273826-25CB-FEEF-4BD9-A406642F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D0E7B0-08C5-94FD-6350-74F16F1E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0C7445-EA12-C833-6A57-01434F77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50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B850A-B50E-D31E-6AA0-78AD88C4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94D76E-AB0F-49DD-27A1-21DC26F2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931E03-2BBF-7AD4-B837-9CDC8D55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1F347A-D52D-8D0A-9739-70BFE6C4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2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8ED17F-5E44-76EB-2DD8-2EBCE40A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99439-F92E-55C6-774B-A465C7E9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99F437-986C-AC03-C430-B33EB473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59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5B015-F3EC-D84F-ED21-5E184841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8E38C5-5216-BB67-2079-9651917BD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5B8243-12C4-43E8-C0A7-3020266F7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715B03-A5F0-4617-E5AA-3698DB2B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FDCF64-7B98-D39D-FBEB-9588DFB9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C88264-EA5E-CAEC-51D9-94015BFC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81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2F9AF-CD11-B600-CE1B-1B00366E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A1C0DD-0C85-26EE-FCB8-BB7777A40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8CC872-7747-3E02-2609-FF1EC12EE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0086CF-E694-567C-7255-ECFF372A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A05327-D896-FAD2-87E2-BDF08C95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B4BC24-DC2E-A651-9EBA-669283BD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4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C7C5E3-F836-58C0-7D40-1C1DBB6A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4288B7-DE98-25FB-AA1B-0050E2E9D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84CA96-1C5A-C958-D355-418BA59BC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863C-6ACD-4B48-B1EA-2570672060BB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AEE68C-0AF3-DC1D-783B-849B3DE7B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EB917D-1511-8D56-8D7E-1FE7C0F99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79E6-F230-224B-81B0-6CEB13595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pdfdirect/10.1111/jdi.1415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ovepress.com/article/download/9701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pn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629B9D44-1B9F-38BB-C457-1FC241D53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317" y="537121"/>
            <a:ext cx="12035367" cy="1468967"/>
          </a:xfrm>
        </p:spPr>
        <p:txBody>
          <a:bodyPr>
            <a:normAutofit/>
          </a:bodyPr>
          <a:lstStyle/>
          <a:p>
            <a:r>
              <a:rPr lang="fr-FR" altLang="fr-FR" sz="3733" b="1" dirty="0">
                <a:ea typeface="ＭＳ Ｐゴシック" panose="020B0600070205080204" pitchFamily="34" charset="-128"/>
              </a:rPr>
              <a:t>Mesure continue du Glucose </a:t>
            </a:r>
            <a:endParaRPr lang="fr-FR" altLang="fr-FR" sz="4267" b="1" dirty="0">
              <a:latin typeface="Century Gothic" panose="020B0502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8568D107-57DD-FC9A-32C7-A36DAF4E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241539"/>
            <a:ext cx="5308602" cy="130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1" tIns="60943" rIns="121881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fr-FR" sz="2667" b="1" dirty="0">
                <a:solidFill>
                  <a:srgbClr val="1F497D"/>
                </a:solidFill>
                <a:latin typeface="Century Gothic" panose="020B0502020202020204" pitchFamily="34" charset="0"/>
              </a:rPr>
              <a:t>Jean-Pierre </a:t>
            </a:r>
            <a:r>
              <a:rPr lang="en-US" altLang="fr-FR" sz="2667" b="1" dirty="0" err="1">
                <a:solidFill>
                  <a:srgbClr val="1F497D"/>
                </a:solidFill>
                <a:latin typeface="Century Gothic" panose="020B0502020202020204" pitchFamily="34" charset="0"/>
              </a:rPr>
              <a:t>Riveline</a:t>
            </a:r>
            <a:r>
              <a:rPr lang="en-US" altLang="fr-FR" sz="2667" b="1" dirty="0">
                <a:solidFill>
                  <a:srgbClr val="1F497D"/>
                </a:solidFill>
                <a:latin typeface="Century Gothic" panose="020B0502020202020204" pitchFamily="34" charset="0"/>
              </a:rPr>
              <a:t>, </a:t>
            </a:r>
          </a:p>
          <a:p>
            <a:pPr algn="ctr">
              <a:buFontTx/>
              <a:buNone/>
            </a:pPr>
            <a:r>
              <a:rPr lang="en-US" altLang="fr-FR" sz="1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Centre </a:t>
            </a:r>
            <a:r>
              <a:rPr lang="en-US" altLang="fr-FR" sz="1400" b="1" dirty="0" err="1">
                <a:solidFill>
                  <a:srgbClr val="1F497D"/>
                </a:solidFill>
                <a:latin typeface="Century Gothic" panose="020B0502020202020204" pitchFamily="34" charset="0"/>
              </a:rPr>
              <a:t>Universitaire</a:t>
            </a:r>
            <a:r>
              <a:rPr lang="en-US" altLang="fr-FR" sz="1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 du Diabète et de </a:t>
            </a:r>
            <a:r>
              <a:rPr lang="en-US" altLang="fr-FR" sz="1400" b="1" dirty="0" err="1">
                <a:solidFill>
                  <a:srgbClr val="1F497D"/>
                </a:solidFill>
                <a:latin typeface="Century Gothic" panose="020B0502020202020204" pitchFamily="34" charset="0"/>
              </a:rPr>
              <a:t>ses</a:t>
            </a:r>
            <a:r>
              <a:rPr lang="en-US" altLang="fr-FR" sz="1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 Complications</a:t>
            </a:r>
          </a:p>
          <a:p>
            <a:pPr algn="ctr">
              <a:buFontTx/>
              <a:buNone/>
            </a:pPr>
            <a:r>
              <a:rPr lang="en-US" altLang="fr-FR" sz="1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Hôpital </a:t>
            </a:r>
            <a:r>
              <a:rPr lang="en-US" altLang="fr-FR" sz="1400" b="1" dirty="0" err="1">
                <a:solidFill>
                  <a:srgbClr val="1F497D"/>
                </a:solidFill>
                <a:latin typeface="Century Gothic" panose="020B0502020202020204" pitchFamily="34" charset="0"/>
              </a:rPr>
              <a:t>Lariboisière</a:t>
            </a:r>
            <a:r>
              <a:rPr lang="en-US" altLang="fr-FR" sz="1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, </a:t>
            </a:r>
          </a:p>
          <a:p>
            <a:pPr algn="ctr">
              <a:buFontTx/>
              <a:buNone/>
            </a:pPr>
            <a:r>
              <a:rPr lang="en-US" altLang="fr-FR" sz="1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UMRS 1138,  Centre de Recherche des Cordeliers, Paris</a:t>
            </a:r>
            <a:endParaRPr lang="fr-FR" altLang="fr-FR" sz="1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268" name="Grouper 13">
            <a:extLst>
              <a:ext uri="{FF2B5EF4-FFF2-40B4-BE49-F238E27FC236}">
                <a16:creationId xmlns:a16="http://schemas.microsoft.com/office/drawing/2014/main" id="{763770A0-0CA0-EAF5-079E-E366BEDCB174}"/>
              </a:ext>
            </a:extLst>
          </p:cNvPr>
          <p:cNvGrpSpPr>
            <a:grpSpLocks/>
          </p:cNvGrpSpPr>
          <p:nvPr/>
        </p:nvGrpSpPr>
        <p:grpSpPr bwMode="auto">
          <a:xfrm>
            <a:off x="3316818" y="160867"/>
            <a:ext cx="1991784" cy="1092200"/>
            <a:chOff x="6889552" y="43975"/>
            <a:chExt cx="2180035" cy="1238978"/>
          </a:xfrm>
        </p:grpSpPr>
        <p:pic>
          <p:nvPicPr>
            <p:cNvPr id="11277" name="Picture 2" descr="G:\Mes documents\CV JFG\lettre et carte\image00-1.jpg">
              <a:extLst>
                <a:ext uri="{FF2B5EF4-FFF2-40B4-BE49-F238E27FC236}">
                  <a16:creationId xmlns:a16="http://schemas.microsoft.com/office/drawing/2014/main" id="{CC6A6961-CFAB-B96F-5FB9-114936B5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779" y="515000"/>
              <a:ext cx="2095500" cy="76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7" descr="http://www.ciup.fr/wp-content/uploads/2013/10/logo-aphp.jpg">
              <a:extLst>
                <a:ext uri="{FF2B5EF4-FFF2-40B4-BE49-F238E27FC236}">
                  <a16:creationId xmlns:a16="http://schemas.microsoft.com/office/drawing/2014/main" id="{B3E2AB32-9268-37E8-3498-CB277400D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552" y="43975"/>
              <a:ext cx="2180035" cy="39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AutoShape 2" descr="https://courriel-bsr.aphp.fr/OWA/attachment.ashx?id=RgAAAADQGULMWC7DRpMEHMKsPVkHBwDSLHXfUtv5SI6PJ8yDVOS2AAAA0ACKAADSLHXfUtv5SI6PJ8yDVOS2AABjpSknAAAJ&amp;attcnt=1&amp;attid0=BAAAAAAA&amp;attcid0=image-5300eb9f673c4-0">
            <a:extLst>
              <a:ext uri="{FF2B5EF4-FFF2-40B4-BE49-F238E27FC236}">
                <a16:creationId xmlns:a16="http://schemas.microsoft.com/office/drawing/2014/main" id="{A6426F3F-AA8E-BC4C-F345-8AA76635B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8517" y="-1439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3" rIns="121908" bIns="6095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0" name="AutoShape 4" descr="https://courriel-bsr.aphp.fr/OWA/attachment.ashx?id=RgAAAADQGULMWC7DRpMEHMKsPVkHBwDSLHXfUtv5SI6PJ8yDVOS2AAAA0ACKAADSLHXfUtv5SI6PJ8yDVOS2AABjpSknAAAJ&amp;attcnt=1&amp;attid0=BAAAAAAA&amp;attcid0=image-5300eb9f673c4-0">
            <a:extLst>
              <a:ext uri="{FF2B5EF4-FFF2-40B4-BE49-F238E27FC236}">
                <a16:creationId xmlns:a16="http://schemas.microsoft.com/office/drawing/2014/main" id="{3D4FC3EA-E6C1-BC79-5DDD-9624D0449D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0917" y="846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3" rIns="121908" bIns="6095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1" name="AutoShape 6" descr="https://courriel-bsr.aphp.fr/OWA/attachment.ashx?id=RgAAAADQGULMWC7DRpMEHMKsPVkHBwDSLHXfUtv5SI6PJ8yDVOS2AAAA0ACKAADSLHXfUtv5SI6PJ8yDVOS2AABjpSknAAAJ&amp;attcnt=1&amp;attid0=BAAAAAAA&amp;attcid0=image-5300eb9f673c4-0">
            <a:extLst>
              <a:ext uri="{FF2B5EF4-FFF2-40B4-BE49-F238E27FC236}">
                <a16:creationId xmlns:a16="http://schemas.microsoft.com/office/drawing/2014/main" id="{F2A83C1F-E0FF-85DA-0729-D06514207B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3317" y="16086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3" rIns="121908" bIns="6095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72" name="Picture 7" descr="C:\Users\Jean Francois\AppData\Local\Temp\logo_inserm.png">
            <a:extLst>
              <a:ext uri="{FF2B5EF4-FFF2-40B4-BE49-F238E27FC236}">
                <a16:creationId xmlns:a16="http://schemas.microsoft.com/office/drawing/2014/main" id="{F4655355-3465-2438-641D-BC505922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92" y="6009543"/>
            <a:ext cx="2616200" cy="73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 12">
            <a:extLst>
              <a:ext uri="{FF2B5EF4-FFF2-40B4-BE49-F238E27FC236}">
                <a16:creationId xmlns:a16="http://schemas.microsoft.com/office/drawing/2014/main" id="{197BF8F2-6702-CF36-22E5-B699E2A53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5636685"/>
            <a:ext cx="1818216" cy="11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AutoShape 2" descr="Coloriage petits musiciens joueuse de flute sur Hugolescargot.com">
            <a:extLst>
              <a:ext uri="{FF2B5EF4-FFF2-40B4-BE49-F238E27FC236}">
                <a16:creationId xmlns:a16="http://schemas.microsoft.com/office/drawing/2014/main" id="{900D759C-4BB7-6ED3-5D12-68561271EE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517" y="-1439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>
              <a:latin typeface="Arial" panose="020B0604020202020204" pitchFamily="34" charset="0"/>
            </a:endParaRPr>
          </a:p>
        </p:txBody>
      </p:sp>
      <p:pic>
        <p:nvPicPr>
          <p:cNvPr id="11275" name="Image 14">
            <a:extLst>
              <a:ext uri="{FF2B5EF4-FFF2-40B4-BE49-F238E27FC236}">
                <a16:creationId xmlns:a16="http://schemas.microsoft.com/office/drawing/2014/main" id="{E01835BD-5DA9-5DAF-8B16-83E9221FF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" y="52916"/>
            <a:ext cx="3162301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" descr="Lariboisiere">
            <a:extLst>
              <a:ext uri="{FF2B5EF4-FFF2-40B4-BE49-F238E27FC236}">
                <a16:creationId xmlns:a16="http://schemas.microsoft.com/office/drawing/2014/main" id="{BFD8E030-4613-F986-262D-FE79BE3B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7" y="2147390"/>
            <a:ext cx="3934412" cy="2008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8568D107-57DD-FC9A-32C7-A36DAF4E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524" y="4241539"/>
            <a:ext cx="5308602" cy="130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1" tIns="60943" rIns="121881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fr-FR" sz="2667" b="1" dirty="0">
                <a:solidFill>
                  <a:srgbClr val="1F497D"/>
                </a:solidFill>
                <a:latin typeface="Century Gothic" panose="020B0502020202020204" pitchFamily="34" charset="0"/>
              </a:rPr>
              <a:t>Charles Thivolet, </a:t>
            </a:r>
          </a:p>
          <a:p>
            <a:pPr algn="ctr">
              <a:buFontTx/>
              <a:buNone/>
            </a:pPr>
            <a:r>
              <a:rPr lang="en-US" altLang="fr-FR" sz="1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Centre du diabète DIAB-eCARE</a:t>
            </a:r>
          </a:p>
          <a:p>
            <a:pPr algn="ctr">
              <a:buFontTx/>
              <a:buNone/>
            </a:pPr>
            <a:r>
              <a:rPr lang="en-US" altLang="fr-FR" sz="1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Hospices Civils de Lyon</a:t>
            </a:r>
          </a:p>
          <a:p>
            <a:pPr algn="ctr">
              <a:buFontTx/>
              <a:buNone/>
            </a:pPr>
            <a:r>
              <a:rPr lang="en-US" altLang="fr-FR" sz="1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Université Claude Bernard Lyon 1</a:t>
            </a:r>
            <a:endParaRPr lang="fr-FR" altLang="fr-FR" sz="14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85034C3-A6C9-861C-40DD-4A473985D3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2326" y="164851"/>
            <a:ext cx="975377" cy="98125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ECB56D-B8A2-F0E5-FBCE-CF4BF26A1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0922" y="2229942"/>
            <a:ext cx="2993293" cy="198855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2861" y="5647375"/>
            <a:ext cx="2234842" cy="1096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388AAA-7BE6-F70D-2890-FA5640BB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AB7148-0E83-3D17-C1A2-AA03E868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C0D872-6957-0513-0119-B20367F7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GMI est-il équivalent  à l’HbA1c ? 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504EA5E-093D-05F6-F1BB-9DE3B5A0DCF6}"/>
              </a:ext>
            </a:extLst>
          </p:cNvPr>
          <p:cNvSpPr/>
          <p:nvPr/>
        </p:nvSpPr>
        <p:spPr>
          <a:xfrm>
            <a:off x="1073106" y="4584761"/>
            <a:ext cx="1476133" cy="968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2"/>
                </a:solidFill>
              </a:rPr>
              <a:t>GMI ?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4906736-530B-4FC2-BDD7-64437DF1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45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008" y="126215"/>
            <a:ext cx="4787835" cy="8298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9228" y="956027"/>
            <a:ext cx="10462590" cy="67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228" y="956027"/>
            <a:ext cx="10462590" cy="67874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99" y="0"/>
            <a:ext cx="4876190" cy="487619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49081" y="2261286"/>
            <a:ext cx="25937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Insuffisance rénale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Ethnie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Anémie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Age …..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88661" y="1251286"/>
            <a:ext cx="80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I </a:t>
            </a:r>
            <a:r>
              <a:rPr lang="fr-FR" sz="1600" dirty="0" err="1"/>
              <a:t>renale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4744346" y="4285562"/>
            <a:ext cx="84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Age, GR</a:t>
            </a:r>
          </a:p>
        </p:txBody>
      </p:sp>
    </p:spTree>
    <p:extLst>
      <p:ext uri="{BB962C8B-B14F-4D97-AF65-F5344CB8AC3E}">
        <p14:creationId xmlns:p14="http://schemas.microsoft.com/office/powerpoint/2010/main" val="39759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692" y="146294"/>
            <a:ext cx="11285416" cy="1325563"/>
          </a:xfrm>
        </p:spPr>
        <p:txBody>
          <a:bodyPr>
            <a:normAutofit/>
          </a:bodyPr>
          <a:lstStyle/>
          <a:p>
            <a:r>
              <a:rPr lang="fr-FR" dirty="0"/>
              <a:t>La comparaison GMI/ HbA1C dépend du capteur: </a:t>
            </a:r>
            <a:r>
              <a:rPr lang="fr-FR" sz="2700" dirty="0"/>
              <a:t>Exemple de discordances entre Dexcom G6 et Smartguard 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15" y="1433696"/>
            <a:ext cx="2938586" cy="36911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53" y="1433696"/>
            <a:ext cx="2771432" cy="37083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137" y="1433696"/>
            <a:ext cx="2845970" cy="3763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4529" y="6431801"/>
            <a:ext cx="527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Henry Z et al, Diabetes Obes Metab. 2024; 26:557-566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234462" y="5423692"/>
            <a:ext cx="11558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comparaison des données capteurs (GMI et TIR) peut conclure à tort à la supériorité du </a:t>
            </a:r>
            <a:r>
              <a:rPr lang="fr-FR" sz="2400" dirty="0" err="1"/>
              <a:t>systéme</a:t>
            </a:r>
            <a:r>
              <a:rPr lang="fr-FR" sz="2400" dirty="0"/>
              <a:t> 780G par rapport au CIQ, hypothèse qui n’est pas validée par les données d’HbA1C</a:t>
            </a:r>
          </a:p>
        </p:txBody>
      </p:sp>
    </p:spTree>
    <p:extLst>
      <p:ext uri="{BB962C8B-B14F-4D97-AF65-F5344CB8AC3E}">
        <p14:creationId xmlns:p14="http://schemas.microsoft.com/office/powerpoint/2010/main" val="22963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1D998B-4CC3-40DC-BFF0-CEBED363E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96" t="53329" r="2588"/>
          <a:stretch>
            <a:fillRect/>
          </a:stretch>
        </p:blipFill>
        <p:spPr>
          <a:xfrm>
            <a:off x="6520519" y="3705999"/>
            <a:ext cx="5439040" cy="29212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089E92-5F80-47EE-B643-262C4102AE25}"/>
              </a:ext>
            </a:extLst>
          </p:cNvPr>
          <p:cNvSpPr txBox="1"/>
          <p:nvPr/>
        </p:nvSpPr>
        <p:spPr>
          <a:xfrm>
            <a:off x="604039" y="6561997"/>
            <a:ext cx="863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u="none" strike="noStrike" baseline="0" dirty="0" err="1">
                <a:solidFill>
                  <a:srgbClr val="000026"/>
                </a:solidFill>
                <a:latin typeface="HelveticaNeueLTPro-LtCn"/>
              </a:rPr>
              <a:t>Freckmann</a:t>
            </a:r>
            <a:r>
              <a:rPr lang="fr-FR" sz="1200" b="0" i="0" u="none" strike="noStrike" baseline="0" dirty="0">
                <a:solidFill>
                  <a:srgbClr val="000026"/>
                </a:solidFill>
                <a:latin typeface="HelveticaNeueLTPro-LtCn"/>
              </a:rPr>
              <a:t>, G. et al. </a:t>
            </a:r>
            <a:r>
              <a:rPr lang="fr-FR" sz="1200" b="0" i="1" u="none" strike="noStrike" baseline="0" dirty="0">
                <a:solidFill>
                  <a:srgbClr val="000026"/>
                </a:solidFill>
                <a:latin typeface="HelveticaNeueLTPro-LtCnO"/>
              </a:rPr>
              <a:t>Diabetes Care </a:t>
            </a:r>
            <a:r>
              <a:rPr lang="fr-FR" sz="1200" b="0" i="0" u="none" strike="noStrike" baseline="0" dirty="0">
                <a:solidFill>
                  <a:srgbClr val="000026"/>
                </a:solidFill>
                <a:latin typeface="HelveticaNeueLTPro-LtCn"/>
              </a:rPr>
              <a:t>2025;48(00):1–5. doi.org/10.2337/dc25-0129</a:t>
            </a:r>
            <a:endParaRPr lang="fr-FR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9855BB-FFD1-45AD-A169-58FD12F38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31" y="380867"/>
            <a:ext cx="5856860" cy="31133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DC5E2F-1695-4D49-8ABF-03A96FE577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489" y="127462"/>
            <a:ext cx="9563100" cy="498475"/>
          </a:xfrm>
        </p:spPr>
        <p:txBody>
          <a:bodyPr>
            <a:noAutofit/>
          </a:bodyPr>
          <a:lstStyle/>
          <a:p>
            <a:r>
              <a:rPr lang="fr-FR" sz="4000" dirty="0"/>
              <a:t>Fiabilité aléatoire des capteurs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48CBC8B-0B9B-4147-B06B-2068BB6DAC71}"/>
              </a:ext>
            </a:extLst>
          </p:cNvPr>
          <p:cNvSpPr/>
          <p:nvPr/>
        </p:nvSpPr>
        <p:spPr>
          <a:xfrm>
            <a:off x="7420095" y="5036392"/>
            <a:ext cx="622300" cy="613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4D6E322-C2B5-471E-BFFA-C71F32D8DB2A}"/>
              </a:ext>
            </a:extLst>
          </p:cNvPr>
          <p:cNvSpPr/>
          <p:nvPr/>
        </p:nvSpPr>
        <p:spPr>
          <a:xfrm>
            <a:off x="8639295" y="5036392"/>
            <a:ext cx="622300" cy="613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AFFA40E-3C2D-41A4-932B-02462AE2AEF4}"/>
              </a:ext>
            </a:extLst>
          </p:cNvPr>
          <p:cNvSpPr/>
          <p:nvPr/>
        </p:nvSpPr>
        <p:spPr>
          <a:xfrm>
            <a:off x="9916370" y="5036392"/>
            <a:ext cx="622300" cy="613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No alternative text description for this image">
            <a:extLst>
              <a:ext uri="{FF2B5EF4-FFF2-40B4-BE49-F238E27FC236}">
                <a16:creationId xmlns:a16="http://schemas.microsoft.com/office/drawing/2014/main" id="{77BF3DCE-BF5E-BA6E-8BEC-A0962FC1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705999"/>
            <a:ext cx="3485408" cy="2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623B7-BCDC-FF78-810F-CB2BDB5645B1}"/>
              </a:ext>
            </a:extLst>
          </p:cNvPr>
          <p:cNvSpPr txBox="1"/>
          <p:nvPr/>
        </p:nvSpPr>
        <p:spPr>
          <a:xfrm>
            <a:off x="604039" y="1296785"/>
            <a:ext cx="5161761" cy="1725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en-US" sz="2000" b="1" dirty="0"/>
              <a:t>Freckmann</a:t>
            </a:r>
            <a:r>
              <a:rPr lang="fr-FR" b="1" i="1" dirty="0">
                <a:solidFill>
                  <a:srgbClr val="4D4D4F"/>
                </a:solidFill>
                <a:latin typeface="Arial"/>
              </a:rPr>
              <a:t> et al, Mars 2025</a:t>
            </a:r>
          </a:p>
          <a:p>
            <a:pPr>
              <a:defRPr/>
            </a:pPr>
            <a:r>
              <a:rPr lang="fr-FR" b="1" dirty="0">
                <a:solidFill>
                  <a:srgbClr val="0070C0"/>
                </a:solidFill>
                <a:latin typeface="Arial"/>
              </a:rPr>
              <a:t>Comparaison des résultats de temps dans la cible chez 23 patients portant en même temps les 3 capteurs, </a:t>
            </a:r>
          </a:p>
          <a:p>
            <a:pPr>
              <a:defRPr/>
            </a:pPr>
            <a:r>
              <a:rPr lang="fr-FR" b="1" dirty="0">
                <a:solidFill>
                  <a:srgbClr val="4D4D4F"/>
                </a:solidFill>
                <a:latin typeface="Arial"/>
              </a:rPr>
              <a:t>Et évaluation précision en comparaison des mesures de glycémie sanguine YSI</a:t>
            </a:r>
            <a:endParaRPr lang="en-US" b="1" dirty="0" err="1">
              <a:solidFill>
                <a:srgbClr val="4D4D4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7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bott Hosts Conference Call for First-Quarter Earnings - Mar 29, 2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721" y="0"/>
            <a:ext cx="2735917" cy="14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8881" y="58100"/>
            <a:ext cx="99320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La discordance est-elle stable dans le temps ? </a:t>
            </a:r>
          </a:p>
          <a:p>
            <a:r>
              <a:rPr lang="fr-FR" sz="4000" b="1" dirty="0"/>
              <a:t>Etude CONCORDANCE</a:t>
            </a:r>
          </a:p>
          <a:p>
            <a:r>
              <a:rPr lang="fr-FR" sz="4000" b="1" u="sng" dirty="0"/>
              <a:t>France &amp; Belgique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8632" y="145924"/>
            <a:ext cx="2068322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 err="1"/>
              <a:t>Gaetan</a:t>
            </a:r>
            <a:r>
              <a:rPr lang="fr-FR" b="1" dirty="0"/>
              <a:t> </a:t>
            </a:r>
            <a:r>
              <a:rPr lang="fr-FR" b="1" dirty="0" err="1"/>
              <a:t>Prevost</a:t>
            </a:r>
            <a:endParaRPr lang="fr-FR" b="1" dirty="0"/>
          </a:p>
          <a:p>
            <a:pPr algn="ctr"/>
            <a:r>
              <a:rPr lang="fr-FR" b="1" dirty="0"/>
              <a:t>Jean-Pierre </a:t>
            </a:r>
            <a:r>
              <a:rPr lang="fr-FR" b="1" dirty="0" err="1"/>
              <a:t>Riveline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908632" y="1741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Soutien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579421" y="3123215"/>
            <a:ext cx="8360228" cy="1663240"/>
            <a:chOff x="1579421" y="3123215"/>
            <a:chExt cx="8360228" cy="1663240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1733800" y="4215735"/>
              <a:ext cx="8205849" cy="3562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1840679" y="4263235"/>
              <a:ext cx="681597" cy="5232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M0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579421" y="3123215"/>
              <a:ext cx="11897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</a:rPr>
                <a:t>HbA1c</a:t>
              </a:r>
            </a:p>
            <a:p>
              <a:r>
                <a:rPr lang="fr-FR" sz="2800" b="1" dirty="0">
                  <a:solidFill>
                    <a:srgbClr val="00B050"/>
                  </a:solidFill>
                </a:rPr>
                <a:t>GMI90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297664" y="1779454"/>
            <a:ext cx="2329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386 (83% DT1)</a:t>
            </a:r>
          </a:p>
          <a:p>
            <a:pPr algn="ctr"/>
            <a:r>
              <a:rPr lang="fr-FR" sz="2800" b="1" dirty="0"/>
              <a:t>10 centres</a:t>
            </a:r>
          </a:p>
          <a:p>
            <a:pPr algn="ctr"/>
            <a:r>
              <a:rPr lang="fr-FR" sz="2800" b="1" dirty="0"/>
              <a:t>FSL 1 ou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18" y="6172941"/>
            <a:ext cx="121919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Gaetan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Prevost, Emmanuel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Cosson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Philippe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Oriot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Anais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Andrieu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Antoine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Vandelaer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Michael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Joubert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Remy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Leroi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Pascal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Monguillon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Alfred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Penfornis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Jean-Christophe Philips, Agnes Sola, Jean-Baptiste Julia, André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Gillibert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Margot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Vannier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JP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Riveline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74" y="294446"/>
            <a:ext cx="6477902" cy="6198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93176" y="1704862"/>
            <a:ext cx="51667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u="sng" dirty="0">
                <a:solidFill>
                  <a:srgbClr val="FF0000"/>
                </a:solidFill>
              </a:rPr>
              <a:t>G+</a:t>
            </a:r>
            <a:r>
              <a:rPr lang="fr-FR" sz="6600" b="1" dirty="0">
                <a:solidFill>
                  <a:srgbClr val="FF0000"/>
                </a:solidFill>
              </a:rPr>
              <a:t>	</a:t>
            </a:r>
            <a:r>
              <a:rPr lang="fr-FR" sz="3200" b="1" dirty="0"/>
              <a:t>HbA1c/GMI </a:t>
            </a:r>
            <a:r>
              <a:rPr lang="fr-FR" sz="3200" b="1" dirty="0">
                <a:solidFill>
                  <a:srgbClr val="FF0000"/>
                </a:solidFill>
              </a:rPr>
              <a:t>&gt; 1,05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93176" y="2909538"/>
            <a:ext cx="57246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u="sng" dirty="0">
                <a:solidFill>
                  <a:srgbClr val="FFC000"/>
                </a:solidFill>
              </a:rPr>
              <a:t>G=</a:t>
            </a:r>
            <a:r>
              <a:rPr lang="fr-FR" sz="6600" b="1" dirty="0">
                <a:solidFill>
                  <a:srgbClr val="FF0000"/>
                </a:solidFill>
              </a:rPr>
              <a:t>	</a:t>
            </a:r>
            <a:r>
              <a:rPr lang="fr-FR" sz="3200" b="1" dirty="0"/>
              <a:t>HbA1c/GMI </a:t>
            </a:r>
            <a:r>
              <a:rPr lang="fr-FR" sz="3200" b="1" dirty="0">
                <a:solidFill>
                  <a:srgbClr val="FFC000"/>
                </a:solidFill>
              </a:rPr>
              <a:t>0,95-1,05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93175" y="4249964"/>
            <a:ext cx="50738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u="sng" dirty="0">
                <a:solidFill>
                  <a:srgbClr val="00B050"/>
                </a:solidFill>
              </a:rPr>
              <a:t>G-</a:t>
            </a:r>
            <a:r>
              <a:rPr lang="fr-FR" sz="6600" b="1" dirty="0">
                <a:solidFill>
                  <a:srgbClr val="00B050"/>
                </a:solidFill>
              </a:rPr>
              <a:t>	</a:t>
            </a:r>
            <a:r>
              <a:rPr lang="fr-FR" sz="6600" b="1" dirty="0">
                <a:solidFill>
                  <a:srgbClr val="FF0000"/>
                </a:solidFill>
              </a:rPr>
              <a:t>	</a:t>
            </a:r>
            <a:r>
              <a:rPr lang="fr-FR" sz="3200" b="1" dirty="0"/>
              <a:t>HbA1c/GMI </a:t>
            </a:r>
            <a:r>
              <a:rPr lang="fr-FR" sz="3200" b="1" dirty="0">
                <a:solidFill>
                  <a:srgbClr val="00B050"/>
                </a:solidFill>
              </a:rPr>
              <a:t>≤0,95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2000" y="299618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HbA1c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72020" y="633478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GMI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2239" y="247832"/>
            <a:ext cx="963725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</a:rPr>
              <a:t>M0</a:t>
            </a:r>
          </a:p>
        </p:txBody>
      </p:sp>
    </p:spTree>
    <p:extLst>
      <p:ext uri="{BB962C8B-B14F-4D97-AF65-F5344CB8AC3E}">
        <p14:creationId xmlns:p14="http://schemas.microsoft.com/office/powerpoint/2010/main" val="65776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bott Hosts Conference Call for First-Quarter Earnings - Mar 29, 2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721" y="0"/>
            <a:ext cx="2735917" cy="14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8856" y="174172"/>
            <a:ext cx="4865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/>
              <a:t>Etude CONCORDANCE</a:t>
            </a:r>
          </a:p>
          <a:p>
            <a:pPr algn="ctr"/>
            <a:r>
              <a:rPr lang="fr-FR" sz="4000" b="1" u="sng" dirty="0"/>
              <a:t>France &amp; Belgique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8632" y="145924"/>
            <a:ext cx="2068322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 err="1"/>
              <a:t>Gaetan</a:t>
            </a:r>
            <a:r>
              <a:rPr lang="fr-FR" b="1" dirty="0"/>
              <a:t> </a:t>
            </a:r>
            <a:r>
              <a:rPr lang="fr-FR" b="1" dirty="0" err="1"/>
              <a:t>Prevost</a:t>
            </a:r>
            <a:endParaRPr lang="fr-FR" b="1" dirty="0"/>
          </a:p>
          <a:p>
            <a:pPr algn="ctr"/>
            <a:r>
              <a:rPr lang="fr-FR" b="1" dirty="0"/>
              <a:t>Jean-Pierre </a:t>
            </a:r>
            <a:r>
              <a:rPr lang="fr-FR" b="1" dirty="0" err="1"/>
              <a:t>Riveline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908632" y="1741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Soutien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579421" y="3123215"/>
            <a:ext cx="8413188" cy="1686990"/>
            <a:chOff x="1579421" y="3123215"/>
            <a:chExt cx="8413188" cy="1686990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1733800" y="4215735"/>
              <a:ext cx="8205849" cy="3562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1840679" y="4263235"/>
              <a:ext cx="681597" cy="5232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M0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448868" y="4280311"/>
              <a:ext cx="864339" cy="5232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M12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009484" y="4286985"/>
              <a:ext cx="864339" cy="5232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M24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579421" y="3123215"/>
              <a:ext cx="11897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</a:rPr>
                <a:t>HbA1c</a:t>
              </a:r>
            </a:p>
            <a:p>
              <a:r>
                <a:rPr lang="fr-FR" sz="2800" b="1" dirty="0">
                  <a:solidFill>
                    <a:srgbClr val="00B050"/>
                  </a:solidFill>
                </a:rPr>
                <a:t>GMI90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244058" y="3123215"/>
              <a:ext cx="11897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</a:rPr>
                <a:t>HbA1c</a:t>
              </a:r>
            </a:p>
            <a:p>
              <a:r>
                <a:rPr lang="fr-FR" sz="2800" b="1" dirty="0">
                  <a:solidFill>
                    <a:srgbClr val="00B050"/>
                  </a:solidFill>
                </a:rPr>
                <a:t>GMI90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802860" y="3185530"/>
              <a:ext cx="11897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</a:rPr>
                <a:t>HbA1c</a:t>
              </a:r>
            </a:p>
            <a:p>
              <a:r>
                <a:rPr lang="fr-FR" sz="2800" b="1" dirty="0">
                  <a:solidFill>
                    <a:srgbClr val="00B050"/>
                  </a:solidFill>
                </a:rPr>
                <a:t>GMI90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337083" y="238256"/>
            <a:ext cx="2329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386 (83% DT1)</a:t>
            </a:r>
          </a:p>
          <a:p>
            <a:pPr algn="ctr"/>
            <a:r>
              <a:rPr lang="fr-FR" sz="2800" b="1" dirty="0"/>
              <a:t>10 centres</a:t>
            </a:r>
          </a:p>
          <a:p>
            <a:pPr algn="ctr"/>
            <a:r>
              <a:rPr lang="fr-FR" sz="2800" b="1" dirty="0"/>
              <a:t>FSL 1 ou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18" y="6172941"/>
            <a:ext cx="121919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Gaetan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Prevost, Emmanuel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Cosson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Philippe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Oriot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Anais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Andrieu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Antoine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Vandelaer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Michael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Joubert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Remy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Leroi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Pascal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Monguillon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Alfred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Penfornis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Jean-Christophe Philips, Agnes Sola, Jean-Baptiste Julia, André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Gillibert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Margot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Vannier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JP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Riveline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3" y="0"/>
            <a:ext cx="6681109" cy="6681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9481" y="558140"/>
            <a:ext cx="2755075" cy="5557651"/>
          </a:xfrm>
          <a:prstGeom prst="rect">
            <a:avLst/>
          </a:prstGeom>
          <a:solidFill>
            <a:srgbClr val="FF00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758131" y="1305639"/>
            <a:ext cx="4927952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b="1" u="sng" dirty="0">
                <a:solidFill>
                  <a:srgbClr val="FF0000"/>
                </a:solidFill>
              </a:rPr>
              <a:t>G+</a:t>
            </a:r>
          </a:p>
          <a:p>
            <a:endParaRPr lang="fr-FR" sz="3200" b="1" dirty="0"/>
          </a:p>
          <a:p>
            <a:r>
              <a:rPr lang="fr-FR" sz="3200" b="1" dirty="0"/>
              <a:t>M0				n=162</a:t>
            </a:r>
          </a:p>
          <a:p>
            <a:r>
              <a:rPr lang="fr-FR" sz="3200" b="1" dirty="0"/>
              <a:t>				42%</a:t>
            </a:r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48057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3" y="0"/>
            <a:ext cx="6681109" cy="6681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9481" y="558141"/>
            <a:ext cx="2755075" cy="2782414"/>
          </a:xfrm>
          <a:prstGeom prst="rect">
            <a:avLst/>
          </a:prstGeom>
          <a:solidFill>
            <a:srgbClr val="FF00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758131" y="1305639"/>
            <a:ext cx="492795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b="1" u="sng" dirty="0">
                <a:solidFill>
                  <a:srgbClr val="FF0000"/>
                </a:solidFill>
              </a:rPr>
              <a:t>G+</a:t>
            </a:r>
          </a:p>
          <a:p>
            <a:endParaRPr lang="fr-FR" sz="3200" b="1" dirty="0"/>
          </a:p>
          <a:p>
            <a:r>
              <a:rPr lang="fr-FR" sz="3200" b="1" dirty="0"/>
              <a:t>M0				n=162</a:t>
            </a:r>
          </a:p>
          <a:p>
            <a:r>
              <a:rPr lang="fr-FR" sz="3200" b="1" dirty="0"/>
              <a:t>				42%</a:t>
            </a:r>
          </a:p>
          <a:p>
            <a:endParaRPr lang="fr-FR" sz="3200" b="1" dirty="0"/>
          </a:p>
          <a:p>
            <a:r>
              <a:rPr lang="fr-FR" sz="3200" b="1" dirty="0"/>
              <a:t>M0 &amp; M12			n=89</a:t>
            </a:r>
          </a:p>
          <a:p>
            <a:r>
              <a:rPr lang="fr-FR" sz="3200" b="1" dirty="0"/>
              <a:t>				23%</a:t>
            </a:r>
          </a:p>
        </p:txBody>
      </p:sp>
    </p:spTree>
    <p:extLst>
      <p:ext uri="{BB962C8B-B14F-4D97-AF65-F5344CB8AC3E}">
        <p14:creationId xmlns:p14="http://schemas.microsoft.com/office/powerpoint/2010/main" val="326873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FBF842C8-9646-52EF-E190-B1DDA498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Liens d’intérêt</a:t>
            </a:r>
          </a:p>
        </p:txBody>
      </p:sp>
      <p:graphicFrame>
        <p:nvGraphicFramePr>
          <p:cNvPr id="7" name="Group 73">
            <a:extLst>
              <a:ext uri="{FF2B5EF4-FFF2-40B4-BE49-F238E27FC236}">
                <a16:creationId xmlns:a16="http://schemas.microsoft.com/office/drawing/2014/main" id="{4E41F11F-C496-C24C-FC80-45C0167C5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91062"/>
              </p:ext>
            </p:extLst>
          </p:nvPr>
        </p:nvGraphicFramePr>
        <p:xfrm>
          <a:off x="179103" y="2567754"/>
          <a:ext cx="6237328" cy="3008993"/>
        </p:xfrm>
        <a:graphic>
          <a:graphicData uri="http://schemas.openxmlformats.org/drawingml/2006/table">
            <a:tbl>
              <a:tblPr/>
              <a:tblGrid>
                <a:gridCol w="1243297">
                  <a:extLst>
                    <a:ext uri="{9D8B030D-6E8A-4147-A177-3AD203B41FA5}">
                      <a16:colId xmlns:a16="http://schemas.microsoft.com/office/drawing/2014/main" val="16635331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832479122"/>
                    </a:ext>
                  </a:extLst>
                </a:gridCol>
                <a:gridCol w="734646">
                  <a:extLst>
                    <a:ext uri="{9D8B030D-6E8A-4147-A177-3AD203B41FA5}">
                      <a16:colId xmlns:a16="http://schemas.microsoft.com/office/drawing/2014/main" val="2769163262"/>
                    </a:ext>
                  </a:extLst>
                </a:gridCol>
                <a:gridCol w="648677">
                  <a:extLst>
                    <a:ext uri="{9D8B030D-6E8A-4147-A177-3AD203B41FA5}">
                      <a16:colId xmlns:a16="http://schemas.microsoft.com/office/drawing/2014/main" val="638985839"/>
                    </a:ext>
                  </a:extLst>
                </a:gridCol>
                <a:gridCol w="617415">
                  <a:extLst>
                    <a:ext uri="{9D8B030D-6E8A-4147-A177-3AD203B41FA5}">
                      <a16:colId xmlns:a16="http://schemas.microsoft.com/office/drawing/2014/main" val="1990971779"/>
                    </a:ext>
                  </a:extLst>
                </a:gridCol>
                <a:gridCol w="461812">
                  <a:extLst>
                    <a:ext uri="{9D8B030D-6E8A-4147-A177-3AD203B41FA5}">
                      <a16:colId xmlns:a16="http://schemas.microsoft.com/office/drawing/2014/main" val="2280623291"/>
                    </a:ext>
                  </a:extLst>
                </a:gridCol>
                <a:gridCol w="593182">
                  <a:extLst>
                    <a:ext uri="{9D8B030D-6E8A-4147-A177-3AD203B41FA5}">
                      <a16:colId xmlns:a16="http://schemas.microsoft.com/office/drawing/2014/main" val="7623837"/>
                    </a:ext>
                  </a:extLst>
                </a:gridCol>
                <a:gridCol w="563906">
                  <a:extLst>
                    <a:ext uri="{9D8B030D-6E8A-4147-A177-3AD203B41FA5}">
                      <a16:colId xmlns:a16="http://schemas.microsoft.com/office/drawing/2014/main" val="3258230455"/>
                    </a:ext>
                  </a:extLst>
                </a:gridCol>
                <a:gridCol w="663193">
                  <a:extLst>
                    <a:ext uri="{9D8B030D-6E8A-4147-A177-3AD203B41FA5}">
                      <a16:colId xmlns:a16="http://schemas.microsoft.com/office/drawing/2014/main" val="1404281034"/>
                    </a:ext>
                  </a:extLst>
                </a:gridCol>
              </a:tblGrid>
              <a:tr h="97659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Name</a:t>
                      </a:r>
                      <a:endParaRPr kumimoji="0" lang="en-US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Honoraria/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 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Consulting/ Advisory Board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Funded Research 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Royalties/ Patent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 Options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Ownership/ Equity Position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(please specify)</a:t>
                      </a:r>
                      <a:endParaRPr kumimoji="0" lang="en-U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167910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Abbott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</a:t>
                      </a: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66207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Medtronic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</a:t>
                      </a: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46389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 Lilly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84980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MSD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13980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Novartis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86810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Novonordisk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27343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Liquide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18113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Roche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127840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Amgen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17156"/>
                  </a:ext>
                </a:extLst>
              </a:tr>
              <a:tr h="2032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Sanofi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69" marR="47469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787617"/>
                  </a:ext>
                </a:extLst>
              </a:tr>
            </a:tbl>
          </a:graphicData>
        </a:graphic>
      </p:graphicFrame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62EEA78-AC75-1E42-B7AC-766B508A7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72534"/>
              </p:ext>
            </p:extLst>
          </p:nvPr>
        </p:nvGraphicFramePr>
        <p:xfrm>
          <a:off x="6533662" y="2567754"/>
          <a:ext cx="5423876" cy="25747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3056">
                  <a:extLst>
                    <a:ext uri="{9D8B030D-6E8A-4147-A177-3AD203B41FA5}">
                      <a16:colId xmlns:a16="http://schemas.microsoft.com/office/drawing/2014/main" val="408001591"/>
                    </a:ext>
                  </a:extLst>
                </a:gridCol>
                <a:gridCol w="862747">
                  <a:extLst>
                    <a:ext uri="{9D8B030D-6E8A-4147-A177-3AD203B41FA5}">
                      <a16:colId xmlns:a16="http://schemas.microsoft.com/office/drawing/2014/main" val="159212733"/>
                    </a:ext>
                  </a:extLst>
                </a:gridCol>
                <a:gridCol w="1014994">
                  <a:extLst>
                    <a:ext uri="{9D8B030D-6E8A-4147-A177-3AD203B41FA5}">
                      <a16:colId xmlns:a16="http://schemas.microsoft.com/office/drawing/2014/main" val="1970135472"/>
                    </a:ext>
                  </a:extLst>
                </a:gridCol>
                <a:gridCol w="1325836">
                  <a:extLst>
                    <a:ext uri="{9D8B030D-6E8A-4147-A177-3AD203B41FA5}">
                      <a16:colId xmlns:a16="http://schemas.microsoft.com/office/drawing/2014/main" val="2673082104"/>
                    </a:ext>
                  </a:extLst>
                </a:gridCol>
                <a:gridCol w="1167243">
                  <a:extLst>
                    <a:ext uri="{9D8B030D-6E8A-4147-A177-3AD203B41FA5}">
                      <a16:colId xmlns:a16="http://schemas.microsoft.com/office/drawing/2014/main" val="3450658532"/>
                    </a:ext>
                  </a:extLst>
                </a:gridCol>
              </a:tblGrid>
              <a:tr h="541049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anchor="ctr">
                    <a:solidFill>
                      <a:srgbClr val="1E61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Consultant</a:t>
                      </a:r>
                    </a:p>
                  </a:txBody>
                  <a:tcPr anchor="ctr">
                    <a:solidFill>
                      <a:srgbClr val="1E61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Conférencier</a:t>
                      </a:r>
                    </a:p>
                  </a:txBody>
                  <a:tcPr anchor="ctr">
                    <a:solidFill>
                      <a:srgbClr val="1E61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Membre conseil scientifique</a:t>
                      </a:r>
                    </a:p>
                  </a:txBody>
                  <a:tcPr anchor="ctr">
                    <a:solidFill>
                      <a:srgbClr val="1E61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Investigateur</a:t>
                      </a:r>
                    </a:p>
                  </a:txBody>
                  <a:tcPr anchor="ctr">
                    <a:solidFill>
                      <a:srgbClr val="1E6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80279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/>
                        <a:t>Medtronic</a:t>
                      </a:r>
                      <a:endParaRPr lang="fr-FR" sz="1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20828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Lilly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49965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/>
                        <a:t>Insulet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74465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/>
                        <a:t>Glooko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65993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Sanofi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18508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Abbott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4707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E22BB6B-D2BF-4DE8-B75A-1D7DBA247452}"/>
              </a:ext>
            </a:extLst>
          </p:cNvPr>
          <p:cNvSpPr txBox="1"/>
          <p:nvPr/>
        </p:nvSpPr>
        <p:spPr>
          <a:xfrm>
            <a:off x="8243428" y="2079218"/>
            <a:ext cx="2152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u="sng" dirty="0">
                <a:solidFill>
                  <a:prstClr val="black"/>
                </a:solidFill>
              </a:rPr>
              <a:t>Charles Thivolet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22BB6B-D2BF-4DE8-B75A-1D7DBA247452}"/>
              </a:ext>
            </a:extLst>
          </p:cNvPr>
          <p:cNvSpPr txBox="1"/>
          <p:nvPr/>
        </p:nvSpPr>
        <p:spPr>
          <a:xfrm>
            <a:off x="1330721" y="2079218"/>
            <a:ext cx="2152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u="sng" dirty="0">
                <a:solidFill>
                  <a:prstClr val="black"/>
                </a:solidFill>
              </a:rPr>
              <a:t>Jean Pierre </a:t>
            </a:r>
            <a:r>
              <a:rPr lang="fr-FR" u="sng" dirty="0" err="1">
                <a:solidFill>
                  <a:prstClr val="black"/>
                </a:solidFill>
              </a:rPr>
              <a:t>Riveline</a:t>
            </a:r>
            <a:endParaRPr lang="fr-FR" u="sn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3" y="0"/>
            <a:ext cx="6681109" cy="6681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9481" y="1092529"/>
            <a:ext cx="1971303" cy="2248025"/>
          </a:xfrm>
          <a:prstGeom prst="rect">
            <a:avLst/>
          </a:prstGeom>
          <a:solidFill>
            <a:schemeClr val="bg1">
              <a:alpha val="14118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758131" y="1305639"/>
            <a:ext cx="4927952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b="1" u="sng" dirty="0">
                <a:solidFill>
                  <a:srgbClr val="FF0000"/>
                </a:solidFill>
              </a:rPr>
              <a:t>G+</a:t>
            </a:r>
          </a:p>
          <a:p>
            <a:endParaRPr lang="fr-FR" sz="3200" b="1" dirty="0"/>
          </a:p>
          <a:p>
            <a:r>
              <a:rPr lang="fr-FR" sz="3200" b="1" dirty="0"/>
              <a:t>M0				n=162</a:t>
            </a:r>
          </a:p>
          <a:p>
            <a:r>
              <a:rPr lang="fr-FR" sz="3200" b="1" dirty="0"/>
              <a:t>				42%</a:t>
            </a:r>
          </a:p>
          <a:p>
            <a:endParaRPr lang="fr-FR" sz="3200" b="1" dirty="0"/>
          </a:p>
          <a:p>
            <a:r>
              <a:rPr lang="fr-FR" sz="3200" b="1" dirty="0"/>
              <a:t>M0 &amp; M12			n=89</a:t>
            </a:r>
          </a:p>
          <a:p>
            <a:r>
              <a:rPr lang="fr-FR" sz="3200" b="1" dirty="0"/>
              <a:t>				23%</a:t>
            </a:r>
          </a:p>
          <a:p>
            <a:endParaRPr lang="fr-FR" sz="3200" b="1" dirty="0"/>
          </a:p>
          <a:p>
            <a:r>
              <a:rPr lang="fr-FR" sz="3200" b="1" dirty="0"/>
              <a:t>M0 &amp; M12 &amp; M24	n=51  </a:t>
            </a:r>
          </a:p>
          <a:p>
            <a:r>
              <a:rPr lang="fr-FR" sz="3200" b="1" dirty="0"/>
              <a:t>				13,2%</a:t>
            </a:r>
          </a:p>
        </p:txBody>
      </p:sp>
    </p:spTree>
    <p:extLst>
      <p:ext uri="{BB962C8B-B14F-4D97-AF65-F5344CB8AC3E}">
        <p14:creationId xmlns:p14="http://schemas.microsoft.com/office/powerpoint/2010/main" val="340126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77" y="510640"/>
            <a:ext cx="4625382" cy="59376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793" y="2517568"/>
            <a:ext cx="569387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G-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41286" y="3102343"/>
            <a:ext cx="651140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G=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26727" y="3774373"/>
            <a:ext cx="651140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G+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333676" y="4862754"/>
            <a:ext cx="6624138" cy="674915"/>
            <a:chOff x="1333676" y="4862754"/>
            <a:chExt cx="6624138" cy="67491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6855" y="4862754"/>
              <a:ext cx="790959" cy="674915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>
              <a:off x="1333677" y="4862754"/>
              <a:ext cx="624523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1333676" y="5537669"/>
              <a:ext cx="624523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59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AAB95-5A24-00F0-7523-C61B31D3D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555" y="1957388"/>
            <a:ext cx="11277600" cy="4535487"/>
          </a:xfrm>
        </p:spPr>
        <p:txBody>
          <a:bodyPr/>
          <a:lstStyle/>
          <a:p>
            <a:pPr marL="0" indent="0">
              <a:buNone/>
            </a:pPr>
            <a:r>
              <a:rPr lang="fr-FR" sz="6000" b="1" dirty="0">
                <a:solidFill>
                  <a:schemeClr val="tx2"/>
                </a:solidFill>
              </a:rPr>
              <a:t>Non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C0D872-6957-0513-0119-B20367F7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TBR est-il prédictif des hypoglycémies sévères ?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562FA59-B6B5-2799-2F4F-FC7F8E02A2CA}"/>
              </a:ext>
            </a:extLst>
          </p:cNvPr>
          <p:cNvSpPr/>
          <p:nvPr/>
        </p:nvSpPr>
        <p:spPr>
          <a:xfrm>
            <a:off x="8829786" y="2210376"/>
            <a:ext cx="1476133" cy="968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2"/>
                </a:solidFill>
              </a:rPr>
              <a:t>TBR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5288B5-34AE-C44F-9419-90A222D22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5" y="3178563"/>
            <a:ext cx="9044664" cy="35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70953A-B2BC-1FF3-850E-A14A5CDF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B8F5B8-8D31-3969-4A16-5D47147A7D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4076"/>
            <a:ext cx="10842625" cy="79692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2"/>
                </a:solidFill>
              </a:rPr>
              <a:t>Le TBR70 ou 54 est-il prédictif des hypo sévères ?</a:t>
            </a:r>
          </a:p>
        </p:txBody>
      </p:sp>
      <p:pic>
        <p:nvPicPr>
          <p:cNvPr id="1026" name="Picture 2" descr="Chercheurs | SFDT1">
            <a:extLst>
              <a:ext uri="{FF2B5EF4-FFF2-40B4-BE49-F238E27FC236}">
                <a16:creationId xmlns:a16="http://schemas.microsoft.com/office/drawing/2014/main" id="{678D61BE-06A7-E33A-FF64-D33DF3BD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43" y="0"/>
            <a:ext cx="1542757" cy="8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B074F8D-0ACC-DE48-E86D-739FF282C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160929" y="2554533"/>
            <a:ext cx="3573871" cy="37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5E2B43A-E2E9-B9A5-CF9D-03686BFAE2A9}"/>
              </a:ext>
            </a:extLst>
          </p:cNvPr>
          <p:cNvSpPr txBox="1"/>
          <p:nvPr/>
        </p:nvSpPr>
        <p:spPr>
          <a:xfrm>
            <a:off x="9024587" y="3079023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D6FCFC-78AC-338D-E9F1-647F94F67B41}"/>
              </a:ext>
            </a:extLst>
          </p:cNvPr>
          <p:cNvSpPr txBox="1"/>
          <p:nvPr/>
        </p:nvSpPr>
        <p:spPr>
          <a:xfrm>
            <a:off x="406009" y="1524488"/>
            <a:ext cx="6169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 = 641</a:t>
            </a:r>
            <a:endParaRPr lang="fr-FR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 = 77 (12%)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had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least one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severe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hypo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event</a:t>
            </a:r>
            <a:endParaRPr lang="fr-FR" b="0" dirty="0">
              <a:effectLst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A90672-57B8-74EE-EF9E-CC3624B3B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3" y="2461726"/>
            <a:ext cx="7185366" cy="380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7EE9046-6206-E551-6F89-A3E74E747753}"/>
              </a:ext>
            </a:extLst>
          </p:cNvPr>
          <p:cNvSpPr txBox="1"/>
          <p:nvPr/>
        </p:nvSpPr>
        <p:spPr>
          <a:xfrm>
            <a:off x="32189" y="268941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B9B9D2-9DA9-5CC0-99F8-8AE85E2A4960}"/>
              </a:ext>
            </a:extLst>
          </p:cNvPr>
          <p:cNvSpPr txBox="1"/>
          <p:nvPr/>
        </p:nvSpPr>
        <p:spPr>
          <a:xfrm>
            <a:off x="1012678" y="4708812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13%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876307-4578-4F08-979C-AE362F9C93EE}"/>
              </a:ext>
            </a:extLst>
          </p:cNvPr>
          <p:cNvSpPr txBox="1"/>
          <p:nvPr/>
        </p:nvSpPr>
        <p:spPr>
          <a:xfrm>
            <a:off x="2476112" y="4708812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8%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CE9102-5F93-0C39-7064-57F91ABD3FE9}"/>
              </a:ext>
            </a:extLst>
          </p:cNvPr>
          <p:cNvSpPr txBox="1"/>
          <p:nvPr/>
        </p:nvSpPr>
        <p:spPr>
          <a:xfrm>
            <a:off x="3770467" y="4708812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11%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86BC06-D211-B243-D3C4-0CCDBCF0831E}"/>
              </a:ext>
            </a:extLst>
          </p:cNvPr>
          <p:cNvSpPr txBox="1"/>
          <p:nvPr/>
        </p:nvSpPr>
        <p:spPr>
          <a:xfrm>
            <a:off x="5217227" y="4673092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16%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D7D3155-C4F0-A4D7-627C-CF6C9C8020A7}"/>
              </a:ext>
            </a:extLst>
          </p:cNvPr>
          <p:cNvSpPr txBox="1"/>
          <p:nvPr/>
        </p:nvSpPr>
        <p:spPr>
          <a:xfrm>
            <a:off x="2064326" y="6220690"/>
            <a:ext cx="37002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Pourcentage TBR70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44A3876-0DB5-1A60-CB81-B6A11E32CB1A}"/>
              </a:ext>
            </a:extLst>
          </p:cNvPr>
          <p:cNvSpPr txBox="1"/>
          <p:nvPr/>
        </p:nvSpPr>
        <p:spPr>
          <a:xfrm>
            <a:off x="1274620" y="5902034"/>
            <a:ext cx="543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0-2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8340AAF-7F69-725A-6556-30418473841B}"/>
              </a:ext>
            </a:extLst>
          </p:cNvPr>
          <p:cNvSpPr txBox="1"/>
          <p:nvPr/>
        </p:nvSpPr>
        <p:spPr>
          <a:xfrm>
            <a:off x="2618514" y="5902033"/>
            <a:ext cx="543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2-4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61DD6E6-88B0-1EE0-7573-1DAF2DF551B7}"/>
              </a:ext>
            </a:extLst>
          </p:cNvPr>
          <p:cNvSpPr txBox="1"/>
          <p:nvPr/>
        </p:nvSpPr>
        <p:spPr>
          <a:xfrm>
            <a:off x="3962408" y="5902032"/>
            <a:ext cx="543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4-6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D8DB7C0-E990-6BC0-165C-C350F0A974C2}"/>
              </a:ext>
            </a:extLst>
          </p:cNvPr>
          <p:cNvSpPr txBox="1"/>
          <p:nvPr/>
        </p:nvSpPr>
        <p:spPr>
          <a:xfrm>
            <a:off x="5347867" y="5902031"/>
            <a:ext cx="4812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&gt;6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8B336C-3304-7660-1DE5-3D9EDBEEFCBC}"/>
              </a:ext>
            </a:extLst>
          </p:cNvPr>
          <p:cNvSpPr/>
          <p:nvPr/>
        </p:nvSpPr>
        <p:spPr>
          <a:xfrm>
            <a:off x="3162253" y="6068291"/>
            <a:ext cx="800155" cy="211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71A5249-87EE-8E5A-0850-DD1CF04369C5}"/>
              </a:ext>
            </a:extLst>
          </p:cNvPr>
          <p:cNvSpPr txBox="1"/>
          <p:nvPr/>
        </p:nvSpPr>
        <p:spPr>
          <a:xfrm>
            <a:off x="8437802" y="6220690"/>
            <a:ext cx="340862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ROC </a:t>
            </a:r>
            <a:r>
              <a:rPr lang="fr-FR" sz="3200" dirty="0" err="1">
                <a:solidFill>
                  <a:schemeClr val="tx2"/>
                </a:solidFill>
              </a:rPr>
              <a:t>Curve</a:t>
            </a:r>
            <a:r>
              <a:rPr lang="fr-FR" sz="3200" dirty="0">
                <a:solidFill>
                  <a:schemeClr val="tx2"/>
                </a:solidFill>
              </a:rPr>
              <a:t> TBR70</a:t>
            </a:r>
          </a:p>
        </p:txBody>
      </p:sp>
    </p:spTree>
    <p:extLst>
      <p:ext uri="{BB962C8B-B14F-4D97-AF65-F5344CB8AC3E}">
        <p14:creationId xmlns:p14="http://schemas.microsoft.com/office/powerpoint/2010/main" val="22105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ef20999d5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05" y="1737316"/>
            <a:ext cx="10066564" cy="459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ef20999d54_0_6"/>
          <p:cNvSpPr/>
          <p:nvPr/>
        </p:nvSpPr>
        <p:spPr>
          <a:xfrm>
            <a:off x="9789600" y="5322000"/>
            <a:ext cx="2402400" cy="1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Chi-square test: p=0.09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association (interaction) is not significant. But there is something! -&gt; glmnet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ef20999d54_0_6"/>
          <p:cNvSpPr/>
          <p:nvPr/>
        </p:nvSpPr>
        <p:spPr>
          <a:xfrm>
            <a:off x="7493331" y="2360118"/>
            <a:ext cx="12084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 = 1.82 *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ef20999d54_0_6"/>
          <p:cNvSpPr/>
          <p:nvPr/>
        </p:nvSpPr>
        <p:spPr>
          <a:xfrm>
            <a:off x="7680650" y="6189925"/>
            <a:ext cx="1381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= 1.03 *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97A4EA-9207-9FCF-AE1C-3A23B068F974}"/>
              </a:ext>
            </a:extLst>
          </p:cNvPr>
          <p:cNvSpPr txBox="1"/>
          <p:nvPr/>
        </p:nvSpPr>
        <p:spPr>
          <a:xfrm rot="16200000">
            <a:off x="57837" y="3427240"/>
            <a:ext cx="204575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chemeClr val="tx2"/>
                </a:solidFill>
              </a:rPr>
              <a:t>% TBR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4972EF0-9D92-1CD2-D4BE-4178320CD0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842625" cy="796925"/>
          </a:xfrm>
        </p:spPr>
        <p:txBody>
          <a:bodyPr>
            <a:normAutofit fontScale="90000"/>
          </a:bodyPr>
          <a:lstStyle/>
          <a:p>
            <a:r>
              <a:rPr lang="fr-FR" dirty="0"/>
              <a:t>Le TBR70 associé au Gold score est-il prédictif des hypo sévères 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5986398-DF9F-2447-2A06-C566FA3F109F}"/>
              </a:ext>
            </a:extLst>
          </p:cNvPr>
          <p:cNvSpPr/>
          <p:nvPr/>
        </p:nvSpPr>
        <p:spPr>
          <a:xfrm>
            <a:off x="6927925" y="1968649"/>
            <a:ext cx="2667896" cy="11940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766FB9-F9B3-6DF4-A5B3-0564EE262B67}"/>
              </a:ext>
            </a:extLst>
          </p:cNvPr>
          <p:cNvSpPr txBox="1"/>
          <p:nvPr/>
        </p:nvSpPr>
        <p:spPr>
          <a:xfrm>
            <a:off x="9768084" y="2381032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Si TBR&gt;6% + Gold&gt;4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970C6C-A702-412D-0041-13861CBD4D06}"/>
              </a:ext>
            </a:extLst>
          </p:cNvPr>
          <p:cNvSpPr txBox="1"/>
          <p:nvPr/>
        </p:nvSpPr>
        <p:spPr>
          <a:xfrm>
            <a:off x="4441828" y="6274384"/>
            <a:ext cx="320632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Gold </a:t>
            </a:r>
            <a:r>
              <a:rPr lang="fr-FR" sz="3200" b="1" dirty="0" err="1">
                <a:solidFill>
                  <a:schemeClr val="tx2"/>
                </a:solidFill>
              </a:rPr>
              <a:t>categories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BCCDBF-8344-48C6-8625-3C08D39FDEE6}"/>
              </a:ext>
            </a:extLst>
          </p:cNvPr>
          <p:cNvSpPr txBox="1"/>
          <p:nvPr/>
        </p:nvSpPr>
        <p:spPr>
          <a:xfrm>
            <a:off x="2847687" y="6001736"/>
            <a:ext cx="866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tx2"/>
                </a:solidFill>
              </a:rPr>
              <a:t>Aware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4AB13D-DB79-311B-AE57-522FC282D320}"/>
              </a:ext>
            </a:extLst>
          </p:cNvPr>
          <p:cNvSpPr txBox="1"/>
          <p:nvPr/>
        </p:nvSpPr>
        <p:spPr>
          <a:xfrm>
            <a:off x="5002987" y="5996828"/>
            <a:ext cx="17409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tx2"/>
                </a:solidFill>
              </a:rPr>
              <a:t>Indeterminant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A6A9A9-B145-4A9B-3E27-ADA511008BE0}"/>
              </a:ext>
            </a:extLst>
          </p:cNvPr>
          <p:cNvSpPr txBox="1"/>
          <p:nvPr/>
        </p:nvSpPr>
        <p:spPr>
          <a:xfrm>
            <a:off x="7643109" y="6005259"/>
            <a:ext cx="11375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tx2"/>
                </a:solidFill>
              </a:rPr>
              <a:t>Unaware</a:t>
            </a:r>
            <a:endParaRPr lang="fr-FR" b="1" dirty="0">
              <a:solidFill>
                <a:schemeClr val="tx2"/>
              </a:solidFill>
            </a:endParaRPr>
          </a:p>
          <a:p>
            <a:endParaRPr lang="fr-F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8F5B8-8D31-3969-4A16-5D47147A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de la variabilité glycémique : Le CV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70953A-B2BC-1FF3-850E-A14A5CDF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6F187758-20B3-0110-7DF9-1E586488BC3D}"/>
              </a:ext>
            </a:extLst>
          </p:cNvPr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Définition de la variabilité glycémique </a:t>
            </a:r>
            <a:br>
              <a:rPr lang="fr-FR" dirty="0">
                <a:solidFill>
                  <a:schemeClr val="tx2"/>
                </a:solidFill>
              </a:rPr>
            </a:b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CV = Standard </a:t>
            </a:r>
            <a:r>
              <a:rPr lang="fr-FR" dirty="0" err="1">
                <a:solidFill>
                  <a:schemeClr val="tx2"/>
                </a:solidFill>
              </a:rPr>
              <a:t>Deviation</a:t>
            </a:r>
            <a:r>
              <a:rPr lang="fr-FR" dirty="0">
                <a:solidFill>
                  <a:schemeClr val="tx2"/>
                </a:solidFill>
              </a:rPr>
              <a:t>/</a:t>
            </a:r>
            <a:r>
              <a:rPr lang="fr-FR" dirty="0" err="1">
                <a:solidFill>
                  <a:schemeClr val="tx2"/>
                </a:solidFill>
              </a:rPr>
              <a:t>Mean</a:t>
            </a:r>
            <a:r>
              <a:rPr lang="fr-FR" dirty="0">
                <a:solidFill>
                  <a:schemeClr val="tx2"/>
                </a:solidFill>
              </a:rPr>
              <a:t> Glucose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C2E6A26-2738-4C94-CA8B-151F7824D288}"/>
              </a:ext>
            </a:extLst>
          </p:cNvPr>
          <p:cNvSpPr/>
          <p:nvPr/>
        </p:nvSpPr>
        <p:spPr>
          <a:xfrm>
            <a:off x="8968332" y="4764301"/>
            <a:ext cx="1476133" cy="968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2"/>
                </a:solidFill>
              </a:rPr>
              <a:t>CV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D1F92D-5491-7B1C-6349-24BECD6CD4C2}"/>
              </a:ext>
            </a:extLst>
          </p:cNvPr>
          <p:cNvSpPr txBox="1"/>
          <p:nvPr/>
        </p:nvSpPr>
        <p:spPr>
          <a:xfrm>
            <a:off x="4152076" y="4740563"/>
            <a:ext cx="1726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spcAft>
                <a:spcPts val="600"/>
              </a:spcAft>
              <a:buClr>
                <a:schemeClr val="accent2"/>
              </a:buClr>
            </a:pPr>
            <a:r>
              <a:rPr lang="fr-FR" sz="6000" b="1" dirty="0">
                <a:solidFill>
                  <a:schemeClr val="tx2"/>
                </a:solidFill>
              </a:rPr>
              <a:t>Non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A77F2D-6D63-606A-E828-398982C8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178354"/>
            <a:ext cx="5044440" cy="21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-90488"/>
            <a:ext cx="8777288" cy="1143001"/>
          </a:xfrm>
        </p:spPr>
        <p:txBody>
          <a:bodyPr>
            <a:noAutofit/>
          </a:bodyPr>
          <a:lstStyle/>
          <a:p>
            <a:r>
              <a:rPr lang="fr-FR" sz="2700" dirty="0"/>
              <a:t>Il y a plusieurs manières de calculer la variabilité glycémique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33913" y="1689100"/>
            <a:ext cx="7558087" cy="4525963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tx2"/>
                </a:solidFill>
              </a:rPr>
              <a:t>Within-day</a:t>
            </a:r>
            <a:r>
              <a:rPr lang="fr-FR" dirty="0">
                <a:solidFill>
                  <a:schemeClr val="tx2"/>
                </a:solidFill>
              </a:rPr>
              <a:t> coefficient of variation = Variabilité intra-jour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rcRect t="86169"/>
          <a:stretch>
            <a:fillRect/>
          </a:stretch>
        </p:blipFill>
        <p:spPr>
          <a:xfrm>
            <a:off x="4221270" y="4930635"/>
            <a:ext cx="3325416" cy="4932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rcRect t="28306" b="33617"/>
          <a:stretch>
            <a:fillRect/>
          </a:stretch>
        </p:blipFill>
        <p:spPr>
          <a:xfrm>
            <a:off x="2426029" y="2046771"/>
            <a:ext cx="6799379" cy="2513654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2326511" y="2190324"/>
            <a:ext cx="6799379" cy="2670750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729602" y="5724890"/>
            <a:ext cx="6131680" cy="807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International </a:t>
            </a:r>
            <a:r>
              <a:rPr lang="fr-FR" sz="2400" b="1" dirty="0" err="1">
                <a:solidFill>
                  <a:schemeClr val="tx2"/>
                </a:solidFill>
              </a:rPr>
              <a:t>recommendations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(</a:t>
            </a:r>
            <a:r>
              <a:rPr lang="fr-FR" sz="2400" b="1" dirty="0" err="1">
                <a:solidFill>
                  <a:schemeClr val="tx2"/>
                </a:solidFill>
              </a:rPr>
              <a:t>from</a:t>
            </a:r>
            <a:r>
              <a:rPr lang="fr-FR" sz="2400" b="1" dirty="0">
                <a:solidFill>
                  <a:schemeClr val="tx2"/>
                </a:solidFill>
              </a:rPr>
              <a:t> Monnier et al, </a:t>
            </a:r>
            <a:r>
              <a:rPr lang="fr-FR" sz="2400" b="1" dirty="0" err="1">
                <a:solidFill>
                  <a:schemeClr val="tx2"/>
                </a:solidFill>
              </a:rPr>
              <a:t>Diabetes</a:t>
            </a:r>
            <a:r>
              <a:rPr lang="fr-FR" sz="2400" b="1" dirty="0">
                <a:solidFill>
                  <a:schemeClr val="tx2"/>
                </a:solidFill>
              </a:rPr>
              <a:t> Care, 2016)</a:t>
            </a:r>
          </a:p>
        </p:txBody>
      </p:sp>
    </p:spTree>
    <p:extLst>
      <p:ext uri="{BB962C8B-B14F-4D97-AF65-F5344CB8AC3E}">
        <p14:creationId xmlns:p14="http://schemas.microsoft.com/office/powerpoint/2010/main" val="39278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89100"/>
            <a:ext cx="6251575" cy="45259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Total Glucose </a:t>
            </a:r>
            <a:r>
              <a:rPr lang="fr-FR" dirty="0" err="1">
                <a:solidFill>
                  <a:schemeClr val="tx2"/>
                </a:solidFill>
              </a:rPr>
              <a:t>Variability</a:t>
            </a:r>
            <a:r>
              <a:rPr lang="fr-FR" dirty="0">
                <a:solidFill>
                  <a:schemeClr val="tx2"/>
                </a:solidFill>
              </a:rPr>
              <a:t>= = Variabilité inter-jour</a:t>
            </a:r>
          </a:p>
          <a:p>
            <a:pPr lvl="1">
              <a:buNone/>
            </a:pP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rcRect b="70740"/>
          <a:stretch>
            <a:fillRect/>
          </a:stretch>
        </p:blipFill>
        <p:spPr>
          <a:xfrm>
            <a:off x="4292798" y="2373774"/>
            <a:ext cx="6511326" cy="20434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rcRect t="67147" b="14732"/>
          <a:stretch>
            <a:fillRect/>
          </a:stretch>
        </p:blipFill>
        <p:spPr>
          <a:xfrm>
            <a:off x="4433292" y="4118099"/>
            <a:ext cx="3325416" cy="64633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2812649" y="2324131"/>
            <a:ext cx="6387222" cy="2595662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070228" y="5555712"/>
            <a:ext cx="3972306" cy="807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tx2"/>
                </a:solidFill>
              </a:rPr>
              <a:t>Calculation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method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on all CGM </a:t>
            </a:r>
            <a:r>
              <a:rPr lang="fr-FR" sz="2400" b="1" dirty="0" err="1">
                <a:solidFill>
                  <a:schemeClr val="tx2"/>
                </a:solidFill>
              </a:rPr>
              <a:t>download</a:t>
            </a:r>
            <a:r>
              <a:rPr lang="fr-FR" sz="2400" b="1" dirty="0">
                <a:solidFill>
                  <a:schemeClr val="tx2"/>
                </a:solidFill>
              </a:rPr>
              <a:t> sites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8CAAC30-9665-46DC-A555-A8CBDE812495}"/>
              </a:ext>
            </a:extLst>
          </p:cNvPr>
          <p:cNvSpPr txBox="1">
            <a:spLocks/>
          </p:cNvSpPr>
          <p:nvPr/>
        </p:nvSpPr>
        <p:spPr>
          <a:xfrm>
            <a:off x="423364" y="-343359"/>
            <a:ext cx="10538678" cy="13965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tx2"/>
                </a:solidFill>
              </a:rPr>
              <a:t>Il y a plusieurs manières de calculer la variabilité glycémique</a:t>
            </a:r>
          </a:p>
        </p:txBody>
      </p:sp>
    </p:spTree>
    <p:extLst>
      <p:ext uri="{BB962C8B-B14F-4D97-AF65-F5344CB8AC3E}">
        <p14:creationId xmlns:p14="http://schemas.microsoft.com/office/powerpoint/2010/main" val="3204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82575"/>
            <a:ext cx="845978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Total vs </a:t>
            </a:r>
            <a:r>
              <a:rPr lang="fr-FR" dirty="0" err="1"/>
              <a:t>Within</a:t>
            </a:r>
            <a:r>
              <a:rPr lang="fr-FR" dirty="0"/>
              <a:t>-Day CV : </a:t>
            </a:r>
            <a:br>
              <a:rPr lang="fr-FR" dirty="0"/>
            </a:br>
            <a:r>
              <a:rPr lang="fr-FR" dirty="0"/>
              <a:t>est-ce différent ?</a:t>
            </a:r>
            <a:br>
              <a:rPr lang="fr-FR" dirty="0"/>
            </a:b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343064" y="6418380"/>
            <a:ext cx="298703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>
                <a:solidFill>
                  <a:schemeClr val="tx2"/>
                </a:solidFill>
              </a:rPr>
              <a:t>Julla</a:t>
            </a:r>
            <a:r>
              <a:rPr lang="fr-FR" dirty="0">
                <a:solidFill>
                  <a:schemeClr val="tx2"/>
                </a:solidFill>
              </a:rPr>
              <a:t> JB, </a:t>
            </a:r>
            <a:r>
              <a:rPr lang="fr-FR" dirty="0" err="1">
                <a:solidFill>
                  <a:schemeClr val="tx2"/>
                </a:solidFill>
              </a:rPr>
              <a:t>Diabetes</a:t>
            </a:r>
            <a:r>
              <a:rPr lang="fr-FR" dirty="0">
                <a:solidFill>
                  <a:schemeClr val="tx2"/>
                </a:solidFill>
              </a:rPr>
              <a:t> Care, 2021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225" y="1541177"/>
            <a:ext cx="60444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1500" b="1" dirty="0"/>
              <a:t>108 </a:t>
            </a:r>
            <a:r>
              <a:rPr lang="fr-FR" sz="1500" b="1" dirty="0" err="1"/>
              <a:t>subjects</a:t>
            </a:r>
            <a:r>
              <a:rPr lang="fr-FR" sz="1500" b="1" dirty="0"/>
              <a:t> </a:t>
            </a:r>
            <a:r>
              <a:rPr lang="fr-FR" sz="1500" b="1" dirty="0" err="1"/>
              <a:t>with</a:t>
            </a:r>
            <a:r>
              <a:rPr lang="fr-FR" sz="1500" b="1" dirty="0"/>
              <a:t> Type 1 </a:t>
            </a:r>
            <a:r>
              <a:rPr lang="fr-FR" sz="1500" b="1" dirty="0" err="1"/>
              <a:t>diabetes</a:t>
            </a:r>
            <a:r>
              <a:rPr lang="fr-FR" sz="1500" b="1" dirty="0"/>
              <a:t> </a:t>
            </a:r>
          </a:p>
          <a:p>
            <a:r>
              <a:rPr lang="fr-FR" sz="1500" b="1" dirty="0" err="1"/>
              <a:t>Libreview</a:t>
            </a:r>
            <a:r>
              <a:rPr lang="fr-FR" sz="1500" b="1" dirty="0"/>
              <a:t> data has been </a:t>
            </a:r>
            <a:r>
              <a:rPr lang="fr-FR" sz="1500" b="1" dirty="0" err="1"/>
              <a:t>downloaded</a:t>
            </a:r>
            <a:r>
              <a:rPr lang="fr-FR" sz="1500" b="1" dirty="0"/>
              <a:t> and </a:t>
            </a:r>
            <a:r>
              <a:rPr lang="fr-FR" sz="1500" b="1" dirty="0" err="1"/>
              <a:t>analyzed</a:t>
            </a:r>
            <a:endParaRPr lang="fr-FR" sz="15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264951" y="3157086"/>
            <a:ext cx="3134961" cy="117724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37 vs 43% :  </a:t>
            </a:r>
          </a:p>
          <a:p>
            <a:pPr algn="ctr"/>
            <a:r>
              <a:rPr lang="fr-FR" b="1" dirty="0" err="1">
                <a:solidFill>
                  <a:schemeClr val="tx2"/>
                </a:solidFill>
              </a:rPr>
              <a:t>Within</a:t>
            </a:r>
            <a:r>
              <a:rPr lang="fr-FR" b="1" dirty="0">
                <a:solidFill>
                  <a:schemeClr val="tx2"/>
                </a:solidFill>
              </a:rPr>
              <a:t>-Day-CV </a:t>
            </a:r>
            <a:r>
              <a:rPr lang="fr-FR" b="1" dirty="0" err="1">
                <a:solidFill>
                  <a:schemeClr val="tx2"/>
                </a:solidFill>
              </a:rPr>
              <a:t>is</a:t>
            </a:r>
            <a:r>
              <a:rPr lang="fr-FR" b="1" dirty="0">
                <a:solidFill>
                  <a:schemeClr val="tx2"/>
                </a:solidFill>
              </a:rPr>
              <a:t> 6% </a:t>
            </a:r>
            <a:r>
              <a:rPr lang="fr-FR" b="1" dirty="0" err="1">
                <a:solidFill>
                  <a:schemeClr val="tx2"/>
                </a:solidFill>
              </a:rPr>
              <a:t>lower</a:t>
            </a:r>
            <a:r>
              <a:rPr lang="fr-FR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b="1" dirty="0" err="1">
                <a:solidFill>
                  <a:schemeClr val="tx2"/>
                </a:solidFill>
              </a:rPr>
              <a:t>than</a:t>
            </a:r>
            <a:r>
              <a:rPr lang="fr-FR" b="1" dirty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fr-FR" b="1" dirty="0" err="1">
                <a:solidFill>
                  <a:schemeClr val="tx2"/>
                </a:solidFill>
              </a:rPr>
              <a:t>Total-CV</a:t>
            </a:r>
            <a:r>
              <a:rPr lang="fr-FR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FBE3D4-F1BE-F5C6-12E0-83AB469CC4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7"/>
          <a:stretch>
            <a:fillRect/>
          </a:stretch>
        </p:blipFill>
        <p:spPr bwMode="auto">
          <a:xfrm>
            <a:off x="2130927" y="2227698"/>
            <a:ext cx="4212000" cy="3837864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15B2B4-547B-6085-87C9-A605756F76CB}"/>
              </a:ext>
            </a:extLst>
          </p:cNvPr>
          <p:cNvSpPr txBox="1"/>
          <p:nvPr/>
        </p:nvSpPr>
        <p:spPr>
          <a:xfrm>
            <a:off x="2080770" y="632650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Glycemic variability evaluation must be </a:t>
            </a:r>
            <a:r>
              <a:rPr lang="fr-FR" dirty="0" err="1">
                <a:solidFill>
                  <a:schemeClr val="tx2"/>
                </a:solidFill>
              </a:rPr>
              <a:t>standardized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C6424C-2EE3-BECC-531E-4148728E2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84"/>
          <a:stretch/>
        </p:blipFill>
        <p:spPr>
          <a:xfrm>
            <a:off x="4688906" y="-22379"/>
            <a:ext cx="6157603" cy="144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50796" y="1750283"/>
            <a:ext cx="789040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nouveau paramètre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Glycemia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Risk Index (GRI)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Critère combiné hypo/hyperglycémies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608EB1-0C57-4D17-B4B4-89CF62581BF7}"/>
              </a:ext>
            </a:extLst>
          </p:cNvPr>
          <p:cNvSpPr txBox="1"/>
          <p:nvPr/>
        </p:nvSpPr>
        <p:spPr>
          <a:xfrm>
            <a:off x="6096000" y="6137257"/>
            <a:ext cx="6604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Klonoff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DC, J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2023 Sep;17(5):1226-1242. </a:t>
            </a:r>
          </a:p>
        </p:txBody>
      </p:sp>
    </p:spTree>
    <p:extLst>
      <p:ext uri="{BB962C8B-B14F-4D97-AF65-F5344CB8AC3E}">
        <p14:creationId xmlns:p14="http://schemas.microsoft.com/office/powerpoint/2010/main" val="388103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>
            <a:extLst>
              <a:ext uri="{FF2B5EF4-FFF2-40B4-BE49-F238E27FC236}">
                <a16:creationId xmlns:a16="http://schemas.microsoft.com/office/drawing/2014/main" id="{8201159D-12C5-7427-0B9D-4BDAEEB3E979}"/>
              </a:ext>
            </a:extLst>
          </p:cNvPr>
          <p:cNvGraphicFramePr>
            <a:graphicFrameLocks/>
          </p:cNvGraphicFramePr>
          <p:nvPr/>
        </p:nvGraphicFramePr>
        <p:xfrm>
          <a:off x="4097867" y="1754717"/>
          <a:ext cx="41275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857500" imgH="2012950" progId="">
                  <p:embed/>
                </p:oleObj>
              </mc:Choice>
              <mc:Fallback>
                <p:oleObj name="Bitmap Image" r:id="rId3" imgW="2857500" imgH="2012950" progId="">
                  <p:embed/>
                  <p:pic>
                    <p:nvPicPr>
                      <p:cNvPr id="69634" name="Object 2">
                        <a:extLst>
                          <a:ext uri="{FF2B5EF4-FFF2-40B4-BE49-F238E27FC236}">
                            <a16:creationId xmlns:a16="http://schemas.microsoft.com/office/drawing/2014/main" id="{8201159D-12C5-7427-0B9D-4BDAEEB3E97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867" y="1754717"/>
                        <a:ext cx="4127500" cy="3429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3">
            <a:extLst>
              <a:ext uri="{FF2B5EF4-FFF2-40B4-BE49-F238E27FC236}">
                <a16:creationId xmlns:a16="http://schemas.microsoft.com/office/drawing/2014/main" id="{D6C4E616-39A5-D730-D3FE-EEF09675A1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50810" y="286853"/>
            <a:ext cx="6686549" cy="857251"/>
          </a:xfrm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>
              <a:defRPr/>
            </a:pPr>
            <a:r>
              <a:rPr lang="en-US" sz="2100" b="1" dirty="0">
                <a:solidFill>
                  <a:srgbClr val="830051"/>
                </a:solidFill>
                <a:latin typeface="Arial" pitchFamily="34" charset="0"/>
                <a:cs typeface="Arial" pitchFamily="34" charset="0"/>
              </a:rPr>
              <a:t>Dosage du glucose </a:t>
            </a:r>
            <a:r>
              <a:rPr lang="en-US" sz="2100" b="1" dirty="0" err="1">
                <a:solidFill>
                  <a:srgbClr val="830051"/>
                </a:solidFill>
                <a:latin typeface="Arial" pitchFamily="34" charset="0"/>
                <a:cs typeface="Arial" pitchFamily="34" charset="0"/>
              </a:rPr>
              <a:t>interstitiel</a:t>
            </a:r>
            <a:endParaRPr lang="en-US" sz="2100" b="1" dirty="0">
              <a:solidFill>
                <a:srgbClr val="8300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709" name="Rectangle 5">
            <a:extLst>
              <a:ext uri="{FF2B5EF4-FFF2-40B4-BE49-F238E27FC236}">
                <a16:creationId xmlns:a16="http://schemas.microsoft.com/office/drawing/2014/main" id="{2D1D3F2C-EA66-85E8-C05E-3F1FDB24D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5272618"/>
            <a:ext cx="6172200" cy="44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867" tIns="33339" rIns="67867" bIns="33339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00000"/>
              <a:defRPr/>
            </a:pPr>
            <a:r>
              <a:rPr lang="en-US" sz="900">
                <a:latin typeface="Arial" pitchFamily="-105" charset="0"/>
              </a:rPr>
              <a:t>Rebrin, Kerstin, Garry M. Steil, William P. Van Antwerp and John J. Mastrototaro. Subcutaneous glucose predicts plasma glucose independent of insulin: implications for continuous monitoring. Am. J. Physiol. 277 (Endocrinol. Metab. 40): E561–E571, 1999</a:t>
            </a:r>
          </a:p>
        </p:txBody>
      </p:sp>
      <p:sp>
        <p:nvSpPr>
          <p:cNvPr id="69637" name="Text Box 6">
            <a:extLst>
              <a:ext uri="{FF2B5EF4-FFF2-40B4-BE49-F238E27FC236}">
                <a16:creationId xmlns:a16="http://schemas.microsoft.com/office/drawing/2014/main" id="{17630B6F-247C-2B22-D29E-CF2C973B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085" y="4777318"/>
            <a:ext cx="718950" cy="39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7" tIns="33339" rIns="67867" bIns="3333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00000"/>
            </a:pPr>
            <a:r>
              <a:rPr lang="en-US" altLang="fr-FR" sz="2400">
                <a:solidFill>
                  <a:schemeClr val="bg2"/>
                </a:solidFill>
              </a:rPr>
              <a:t>(V2)</a:t>
            </a:r>
          </a:p>
        </p:txBody>
      </p:sp>
      <p:sp>
        <p:nvSpPr>
          <p:cNvPr id="69638" name="Text Box 7">
            <a:extLst>
              <a:ext uri="{FF2B5EF4-FFF2-40B4-BE49-F238E27FC236}">
                <a16:creationId xmlns:a16="http://schemas.microsoft.com/office/drawing/2014/main" id="{5A073FF0-EF4B-8E6C-0197-7B5E433AE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933" y="4624918"/>
            <a:ext cx="999067" cy="2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7" tIns="33339" rIns="67867" bIns="3333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00000"/>
            </a:pPr>
            <a:r>
              <a:rPr lang="en-US" altLang="fr-FR" sz="1200">
                <a:solidFill>
                  <a:schemeClr val="bg2"/>
                </a:solidFill>
              </a:rPr>
              <a:t>Plasma (V1)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1146" y="139131"/>
            <a:ext cx="29126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GRI: méthodologie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7270" y="794087"/>
            <a:ext cx="10857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225 experts ont classé  225 rapports d’AGP du meilleur équilibre au moins favorable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27322" y="1923238"/>
            <a:ext cx="322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PvDT1 et BF</a:t>
            </a:r>
          </a:p>
          <a:p>
            <a:pPr marL="1143000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PvDT1 et pompe</a:t>
            </a:r>
          </a:p>
          <a:p>
            <a:pPr marL="1143000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PvDT1 et MDI</a:t>
            </a:r>
          </a:p>
          <a:p>
            <a:pPr marL="1143000" marR="0" lvl="2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PvDT2 </a:t>
            </a:r>
          </a:p>
        </p:txBody>
      </p:sp>
      <p:sp>
        <p:nvSpPr>
          <p:cNvPr id="6" name="Forme libre 5"/>
          <p:cNvSpPr/>
          <p:nvPr/>
        </p:nvSpPr>
        <p:spPr>
          <a:xfrm>
            <a:off x="3854823" y="1713836"/>
            <a:ext cx="8229600" cy="1593814"/>
          </a:xfrm>
          <a:custGeom>
            <a:avLst/>
            <a:gdLst>
              <a:gd name="connsiteX0" fmla="*/ 0 w 8229600"/>
              <a:gd name="connsiteY0" fmla="*/ 265641 h 1593814"/>
              <a:gd name="connsiteX1" fmla="*/ 265641 w 8229600"/>
              <a:gd name="connsiteY1" fmla="*/ 0 h 1593814"/>
              <a:gd name="connsiteX2" fmla="*/ 7963959 w 8229600"/>
              <a:gd name="connsiteY2" fmla="*/ 0 h 1593814"/>
              <a:gd name="connsiteX3" fmla="*/ 8229600 w 8229600"/>
              <a:gd name="connsiteY3" fmla="*/ 265641 h 1593814"/>
              <a:gd name="connsiteX4" fmla="*/ 8229600 w 8229600"/>
              <a:gd name="connsiteY4" fmla="*/ 1328173 h 1593814"/>
              <a:gd name="connsiteX5" fmla="*/ 7963959 w 8229600"/>
              <a:gd name="connsiteY5" fmla="*/ 1593814 h 1593814"/>
              <a:gd name="connsiteX6" fmla="*/ 265641 w 8229600"/>
              <a:gd name="connsiteY6" fmla="*/ 1593814 h 1593814"/>
              <a:gd name="connsiteX7" fmla="*/ 0 w 8229600"/>
              <a:gd name="connsiteY7" fmla="*/ 1328173 h 1593814"/>
              <a:gd name="connsiteX8" fmla="*/ 0 w 8229600"/>
              <a:gd name="connsiteY8" fmla="*/ 265641 h 159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593814">
                <a:moveTo>
                  <a:pt x="0" y="265641"/>
                </a:moveTo>
                <a:cubicBezTo>
                  <a:pt x="0" y="118932"/>
                  <a:pt x="118932" y="0"/>
                  <a:pt x="265641" y="0"/>
                </a:cubicBezTo>
                <a:lnTo>
                  <a:pt x="7963959" y="0"/>
                </a:lnTo>
                <a:cubicBezTo>
                  <a:pt x="8110668" y="0"/>
                  <a:pt x="8229600" y="118932"/>
                  <a:pt x="8229600" y="265641"/>
                </a:cubicBezTo>
                <a:lnTo>
                  <a:pt x="8229600" y="1328173"/>
                </a:lnTo>
                <a:cubicBezTo>
                  <a:pt x="8229600" y="1474882"/>
                  <a:pt x="8110668" y="1593814"/>
                  <a:pt x="7963959" y="1593814"/>
                </a:cubicBezTo>
                <a:lnTo>
                  <a:pt x="265641" y="1593814"/>
                </a:lnTo>
                <a:cubicBezTo>
                  <a:pt x="118932" y="1593814"/>
                  <a:pt x="0" y="1474882"/>
                  <a:pt x="0" y="1328173"/>
                </a:cubicBezTo>
                <a:lnTo>
                  <a:pt x="0" y="265641"/>
                </a:lnTo>
                <a:close/>
              </a:path>
            </a:pathLst>
          </a:custGeom>
          <a:gradFill flip="none" rotWithShape="0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94" tIns="264494" rIns="264494" bIns="264494" numCol="1" spcCol="1270" anchor="ctr" anchorCtr="0">
            <a:noAutofit/>
          </a:bodyPr>
          <a:lstStyle/>
          <a:p>
            <a:pPr marL="0" marR="0" lvl="0" indent="0" algn="l" defTabSz="2178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 =</a:t>
            </a: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81239-7239-E874-1B3A-ACF58D65BEEC}"/>
              </a:ext>
            </a:extLst>
          </p:cNvPr>
          <p:cNvSpPr/>
          <p:nvPr/>
        </p:nvSpPr>
        <p:spPr>
          <a:xfrm>
            <a:off x="6226984" y="2121381"/>
            <a:ext cx="3941064" cy="310896"/>
          </a:xfrm>
          <a:prstGeom prst="rect">
            <a:avLst/>
          </a:prstGeom>
          <a:solidFill>
            <a:srgbClr val="FF0000"/>
          </a:solidFill>
          <a:ln w="9525"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(3.0 ×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Vlow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 54) + (2.4 × Low &lt; 70)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B7A337-3063-B28E-C281-05933D946261}"/>
              </a:ext>
            </a:extLst>
          </p:cNvPr>
          <p:cNvSpPr/>
          <p:nvPr/>
        </p:nvSpPr>
        <p:spPr>
          <a:xfrm>
            <a:off x="6226984" y="2838947"/>
            <a:ext cx="3941064" cy="31089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(1.6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×Vhigh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&gt;250) + (0.8 × High &gt; 180)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5A46ED-D40C-34F3-77FD-194A84126DD2}"/>
              </a:ext>
            </a:extLst>
          </p:cNvPr>
          <p:cNvSpPr txBox="1"/>
          <p:nvPr/>
        </p:nvSpPr>
        <p:spPr>
          <a:xfrm>
            <a:off x="7969623" y="24705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5267" y="1426854"/>
            <a:ext cx="299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groupes équivalents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73803" y="4633805"/>
            <a:ext cx="19399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GRI: 1 à 100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89E4A3-C290-442A-951B-7CAFA96402B8}"/>
              </a:ext>
            </a:extLst>
          </p:cNvPr>
          <p:cNvSpPr txBox="1"/>
          <p:nvPr/>
        </p:nvSpPr>
        <p:spPr>
          <a:xfrm>
            <a:off x="6999183" y="6519446"/>
            <a:ext cx="6604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Klonoff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DC, J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2023 Sep;17(5):1226-1242.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ED1374-7270-4265-AEC5-4B19E236AA91}"/>
              </a:ext>
            </a:extLst>
          </p:cNvPr>
          <p:cNvSpPr txBox="1"/>
          <p:nvPr/>
        </p:nvSpPr>
        <p:spPr>
          <a:xfrm>
            <a:off x="7319867" y="5992307"/>
            <a:ext cx="406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https://www.diabetestechnology.org/gri/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34B8CE2-EC7A-4198-BFF8-67B647B5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54" y="3429000"/>
            <a:ext cx="3690176" cy="33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6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785812"/>
            <a:ext cx="117062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72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" y="229577"/>
            <a:ext cx="6715125" cy="2209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1" y="1097085"/>
            <a:ext cx="3485417" cy="51868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08" y="3057769"/>
            <a:ext cx="5629275" cy="2743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943" y="97204"/>
            <a:ext cx="47529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6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" y="229577"/>
            <a:ext cx="6715125" cy="2209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943" y="97204"/>
            <a:ext cx="4752975" cy="7239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67" y="2625481"/>
            <a:ext cx="3438525" cy="346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723" y="6092581"/>
            <a:ext cx="3790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Clustering analysis by age identified three distinct GRI patterns at baseline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235" y="2008555"/>
            <a:ext cx="6464384" cy="35309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57662" y="1946031"/>
            <a:ext cx="1312984" cy="3774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058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Cas pratiques TIR vs GRI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853772" y="1811147"/>
            <a:ext cx="4071571" cy="3888597"/>
            <a:chOff x="6955937" y="1788515"/>
            <a:chExt cx="4866386" cy="466452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5937" y="2532672"/>
              <a:ext cx="4866386" cy="2953727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8190523" y="1788515"/>
              <a:ext cx="1844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Alexandre, 30 ans</a:t>
              </a:r>
            </a:p>
            <a:p>
              <a:r>
                <a:rPr lang="fr-FR" dirty="0"/>
                <a:t>Sous 780G- SG4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8537774" y="5868268"/>
              <a:ext cx="1702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GRI: 36,8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5" y="2627013"/>
            <a:ext cx="3563559" cy="21648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57482" y="1857884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Franck, 63 ans</a:t>
            </a:r>
          </a:p>
          <a:p>
            <a:r>
              <a:rPr lang="fr-FR" dirty="0"/>
              <a:t>Sous OP5-DG6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45318" y="5210345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GRI: 20,6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8253688" y="1792199"/>
            <a:ext cx="3759498" cy="3956182"/>
            <a:chOff x="8253688" y="1792199"/>
            <a:chExt cx="3759498" cy="395618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3688" y="2540042"/>
              <a:ext cx="3759498" cy="2251833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9631890" y="5163606"/>
              <a:ext cx="17027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GRI: 58,2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552670" y="1792199"/>
              <a:ext cx="18611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Martin, 17 ans</a:t>
              </a:r>
            </a:p>
            <a:p>
              <a:r>
                <a:rPr lang="fr-FR" dirty="0"/>
                <a:t>Sous DASH- FSL2+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6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06E14AC-091E-4EF9-BDC5-35847FED8473}"/>
              </a:ext>
            </a:extLst>
          </p:cNvPr>
          <p:cNvSpPr txBox="1"/>
          <p:nvPr/>
        </p:nvSpPr>
        <p:spPr>
          <a:xfrm>
            <a:off x="0" y="1670118"/>
            <a:ext cx="119763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Évaluation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Combine les risques d'hypoglycémie et d'hyperglycémie en une seule mesure.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Corrélation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avec les métriques de la MCG : Positivement corrélé avec diverses métriques de la CGM, telles que TBR, TAR, Glucose moyen, CV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Utilisation clinique: fournit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représentation graphique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les patients, permet de visualiser l’évolution dans le temps, outil pour l’éducation thérapeutique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 et complications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 associé à la rigidité artérielle, 342  PvDT2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 associé à la neuropathie, 862 PvDT2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 associé à l’albuminurie , 330 PvDT1 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B3BEDA-526C-42C9-9709-1BF95A4E004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Le GRI en pratique…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AA2EE1-CC0D-4579-AA66-4582253FBDD6}"/>
              </a:ext>
            </a:extLst>
          </p:cNvPr>
          <p:cNvSpPr txBox="1"/>
          <p:nvPr/>
        </p:nvSpPr>
        <p:spPr>
          <a:xfrm>
            <a:off x="6894801" y="6260196"/>
            <a:ext cx="4153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Kim JY,  J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2025 Jan 8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11B97A-851C-44ED-AC73-0D7A4DEB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455" y="5996613"/>
            <a:ext cx="52950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Cai L, J </a:t>
            </a:r>
            <a:r>
              <a:rPr kumimoji="0" lang="fr-FR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Diabetes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Investig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2024 May;15(5):614-622.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tooltip="La ressource a été trouvée dans  UNPAYWA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utoShape 2" descr="data:image/svg+xml;base64,PHN2ZyBpZD0iQ2FscXVlXzEiIGRhdGEtbmFtZT0iQ2FscXVlIDEiIHhtbG5zPSJodHRwOi8vd3d3LnczLm9yZy8yMDAwL3N2ZyIgdmlld0JveD0iMCAwIDUwIDI4LjE4Ij48cmVjdCB3aWR0aD0iNTAiIGhlaWdodD0iMjguMTgiIHJ4PSIxNC4wOSIgc3R5bGU9ImZpbGw6IzIxY2UyMSIvPjxwYXRoIGQ9Ik0xOC45MywxNi40NWEuMzIuMzIsMCwwLDAtLjU0LjIydjJoLTRhNS4wOCw1LjA4LDAsMCwxLDAtMTAuMTZoNS4yMlY1LjQ0SDE0LjQ0YTguMTQsOC4xNCwwLDAsMCwwLDE2LjI4aDR2MmEuMzIuMzIsMCwwLDAsLjU0LjIzbDMuNTEtMy41MWEuMzQuMzQsMCwwLDAsMC0uNDZaIiBzdHlsZT0iZmlsbDojZmZmIi8+PHBhdGggZD0iTTQyLjUyLDIxLjA3bC00Ljg0LTUuNjlhMCwwLDAsMCwxLDAsMCw1LjMsNS4zLDAsMCwwLDIuNTktNC45LDUuNDMsNS40MywwLDAsMC01LjQ4LTVIMjguNDhhMCwwLDAsMCwwLDAsMFYyMS42OWEwLDAsMCwwLDAsMCwwaDMuMDVsMCwwVjguNTVzMCwwLDAsMEgzNWEyLjI0LDIuMjQsMCwwLDEsMi4yMiwyLjUzLDIuMywyLjMsMCwwLDEtMi4zMiwySDMyLjRhLjM2LjM2LDAsMCwwLS4yOC41OWw2LjYyLDcuNzlhLjkzLjkzLDAsMCwwLC42OC4zMWgyLjgxQS4zOS4zOSwwLDAsMCw0Mi41MiwyMS4wN1oiIHN0eWxlPSJmaWxsOiNmZmYiLz48Y2lyY2xlIGN4PSIyNC4yIiBjeT0iOC4yIiByPSIyLjc2IiBzdHlsZT0iZmlsbDojZmZmIi8+PC9zdmc+">
            <a:hlinkClick r:id="rId3" tooltip="La ressource a été trouvée dans  UNPAYWALL"/>
            <a:extLst>
              <a:ext uri="{FF2B5EF4-FFF2-40B4-BE49-F238E27FC236}">
                <a16:creationId xmlns:a16="http://schemas.microsoft.com/office/drawing/2014/main" id="{C3EBE95F-56B6-4077-860B-5BD00B9F02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55500" y="0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75197ED-BB00-42B0-82A1-A26FA922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801" y="6292130"/>
            <a:ext cx="5623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fr-FR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Tang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Y. </a:t>
            </a:r>
            <a:r>
              <a:rPr kumimoji="0" lang="fr-FR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Diabetes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Metab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Syndr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Obes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2024;17:4191-4198.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 tooltip="La ressource a été trouvée dans  UNPAYWA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6" descr="data:image/svg+xml;base64,PHN2ZyBpZD0iQ2FscXVlXzEiIGRhdGEtbmFtZT0iQ2FscXVlIDEiIHhtbG5zPSJodHRwOi8vd3d3LnczLm9yZy8yMDAwL3N2ZyIgdmlld0JveD0iMCAwIDUwIDI4LjE4Ij48cmVjdCB3aWR0aD0iNTAiIGhlaWdodD0iMjguMTgiIHJ4PSIxNC4wOSIgc3R5bGU9ImZpbGw6IzIxY2UyMSIvPjxwYXRoIGQ9Ik0xOC45MywxNi40NWEuMzIuMzIsMCwwLDAtLjU0LjIydjJoLTRhNS4wOCw1LjA4LDAsMCwxLDAtMTAuMTZoNS4yMlY1LjQ0SDE0LjQ0YTguMTQsOC4xNCwwLDAsMCwwLDE2LjI4aDR2MmEuMzIuMzIsMCwwLDAsLjU0LjIzbDMuNTEtMy41MWEuMzQuMzQsMCwwLDAsMC0uNDZaIiBzdHlsZT0iZmlsbDojZmZmIi8+PHBhdGggZD0iTTQyLjUyLDIxLjA3bC00Ljg0LTUuNjlhMCwwLDAsMCwxLDAsMCw1LjMsNS4zLDAsMCwwLDIuNTktNC45LDUuNDMsNS40MywwLDAsMC01LjQ4LTVIMjguNDhhMCwwLDAsMCwwLDAsMFYyMS42OWEwLDAsMCwwLDAsMCwwaDMuMDVsMCwwVjguNTVzMCwwLDAsMEgzNWEyLjI0LDIuMjQsMCwwLDEsMi4yMiwyLjUzLDIuMywyLjMsMCwwLDEtMi4zMiwySDMyLjRhLjM2LjM2LDAsMCwwLS4yOC41OWw2LjYyLDcuNzlhLjkzLjkzLDAsMCwwLC42OC4zMWgyLjgxQS4zOS4zOSwwLDAsMCw0Mi41MiwyMS4wN1oiIHN0eWxlPSJmaWxsOiNmZmYiLz48Y2lyY2xlIGN4PSIyNC4yIiBjeT0iOC4yIiByPSIyLjc2IiBzdHlsZT0iZmlsbDojZmZmIi8+PC9zdmc+">
            <a:hlinkClick r:id="rId4" tooltip="La ressource a été trouvée dans  UNPAYWALL"/>
            <a:extLst>
              <a:ext uri="{FF2B5EF4-FFF2-40B4-BE49-F238E27FC236}">
                <a16:creationId xmlns:a16="http://schemas.microsoft.com/office/drawing/2014/main" id="{CCF17167-C8B5-4AEB-A224-6C7936446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94800" y="0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2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4B78E-FE33-3D53-CCF4-7B5B2DD7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Time in </a:t>
            </a:r>
            <a:r>
              <a:rPr lang="fr-FR" dirty="0" err="1"/>
              <a:t>Tight</a:t>
            </a:r>
            <a:r>
              <a:rPr lang="fr-FR" dirty="0"/>
              <a:t> Range (TITR) : qu’est que c’est  et à quoi ca sert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90CCC8-18E6-0FBB-8074-1E9A59BC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757" y="4002134"/>
            <a:ext cx="2898486" cy="729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C65275-86AF-636D-48C9-3ACD2197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09" y="1824320"/>
            <a:ext cx="8555181" cy="21431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3F8CA7-CA66-F222-5C4B-C0F73544C009}"/>
              </a:ext>
            </a:extLst>
          </p:cNvPr>
          <p:cNvSpPr txBox="1"/>
          <p:nvPr/>
        </p:nvSpPr>
        <p:spPr>
          <a:xfrm>
            <a:off x="3524999" y="5033680"/>
            <a:ext cx="54814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dirty="0"/>
              <a:t>TITR (70-140 mg/dl) &gt; 70%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E11FFC-D535-F5DA-7FBA-EC722DF7B4E1}"/>
              </a:ext>
            </a:extLst>
          </p:cNvPr>
          <p:cNvSpPr txBox="1"/>
          <p:nvPr/>
        </p:nvSpPr>
        <p:spPr>
          <a:xfrm>
            <a:off x="5257800" y="58908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(SURPASS-3 CGM)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520D6-D665-CA2D-DFC7-5A47A74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692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TITR chez des patients sous IAD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87C612-8C0E-F348-B786-E3574084B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71" y="2191350"/>
            <a:ext cx="9633615" cy="46060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5A3B54C-235B-179A-7C76-A398338C35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9" t="3142" r="4777" b="6748"/>
          <a:stretch/>
        </p:blipFill>
        <p:spPr>
          <a:xfrm>
            <a:off x="6711385" y="0"/>
            <a:ext cx="5241130" cy="10812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5744698-97E5-B0E8-B708-176CC9518A37}"/>
              </a:ext>
            </a:extLst>
          </p:cNvPr>
          <p:cNvSpPr txBox="1"/>
          <p:nvPr/>
        </p:nvSpPr>
        <p:spPr>
          <a:xfrm>
            <a:off x="4267200" y="18105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</a:t>
            </a:r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 &gt; 10,000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users</a:t>
            </a:r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Minimed</a:t>
            </a:r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780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10EF56-2D5B-4CBE-5FF6-04929AB79E28}"/>
              </a:ext>
            </a:extLst>
          </p:cNvPr>
          <p:cNvSpPr txBox="1"/>
          <p:nvPr/>
        </p:nvSpPr>
        <p:spPr>
          <a:xfrm>
            <a:off x="4375052" y="513470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TIR= 74 %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325619-0CA7-BFFE-4F64-98F307D06A13}"/>
              </a:ext>
            </a:extLst>
          </p:cNvPr>
          <p:cNvSpPr txBox="1"/>
          <p:nvPr/>
        </p:nvSpPr>
        <p:spPr>
          <a:xfrm>
            <a:off x="7605825" y="513470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TIR= 81%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116B80-1B29-2C48-33D0-BFF62E30CA3D}"/>
              </a:ext>
            </a:extLst>
          </p:cNvPr>
          <p:cNvSpPr txBox="1"/>
          <p:nvPr/>
        </p:nvSpPr>
        <p:spPr>
          <a:xfrm>
            <a:off x="4267200" y="563730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TITR= 48,8 %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CF5B58-E2EB-E1DB-5B72-E340B27EF9F6}"/>
              </a:ext>
            </a:extLst>
          </p:cNvPr>
          <p:cNvSpPr txBox="1"/>
          <p:nvPr/>
        </p:nvSpPr>
        <p:spPr>
          <a:xfrm>
            <a:off x="7552035" y="563537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TITR= 57%</a:t>
            </a:r>
          </a:p>
        </p:txBody>
      </p:sp>
    </p:spTree>
    <p:extLst>
      <p:ext uri="{BB962C8B-B14F-4D97-AF65-F5344CB8AC3E}">
        <p14:creationId xmlns:p14="http://schemas.microsoft.com/office/powerpoint/2010/main" val="65786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6586C5-232A-4F21-4D08-A4B68DAB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05" t="1" r="18612" b="6220"/>
          <a:stretch/>
        </p:blipFill>
        <p:spPr>
          <a:xfrm>
            <a:off x="6806695" y="0"/>
            <a:ext cx="5371231" cy="22378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FEED040-723B-A3B0-9254-F40E7B3B945D}"/>
              </a:ext>
            </a:extLst>
          </p:cNvPr>
          <p:cNvSpPr txBox="1"/>
          <p:nvPr/>
        </p:nvSpPr>
        <p:spPr>
          <a:xfrm>
            <a:off x="5499313" y="2358264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N=808 DT1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C05AC2-0F98-3080-4C1F-D6E5F59E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50000" b="58862"/>
          <a:stretch/>
        </p:blipFill>
        <p:spPr>
          <a:xfrm>
            <a:off x="838200" y="4234777"/>
            <a:ext cx="4661113" cy="25678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E40E50-B08D-BFCB-C329-AE77082853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41695" r="48822" b="17167"/>
          <a:stretch/>
        </p:blipFill>
        <p:spPr>
          <a:xfrm>
            <a:off x="6582790" y="4282274"/>
            <a:ext cx="4771010" cy="25678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20393A-4E46-A28A-2DB5-49A9DC291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968" y="2986185"/>
            <a:ext cx="9560608" cy="6478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FE7B18A-FD20-0B66-AEF6-8C84C284D43A}"/>
              </a:ext>
            </a:extLst>
          </p:cNvPr>
          <p:cNvSpPr txBox="1"/>
          <p:nvPr/>
        </p:nvSpPr>
        <p:spPr>
          <a:xfrm>
            <a:off x="1953491" y="3762042"/>
            <a:ext cx="239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TITR/Microangiopathie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5EA9DC-BBD1-796B-7654-51106AD21325}"/>
              </a:ext>
            </a:extLst>
          </p:cNvPr>
          <p:cNvSpPr txBox="1"/>
          <p:nvPr/>
        </p:nvSpPr>
        <p:spPr>
          <a:xfrm>
            <a:off x="8265918" y="3754469"/>
            <a:ext cx="245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TITR/</a:t>
            </a:r>
            <a:r>
              <a:rPr lang="fr-FR" b="1" dirty="0" err="1"/>
              <a:t>Macroangiopathie</a:t>
            </a:r>
            <a:endParaRPr lang="fr-FR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8A533A-BB83-7891-4317-2D73002A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4" y="-10768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Lien entre TITR et complications ?</a:t>
            </a:r>
          </a:p>
        </p:txBody>
      </p:sp>
    </p:spTree>
    <p:extLst>
      <p:ext uri="{BB962C8B-B14F-4D97-AF65-F5344CB8AC3E}">
        <p14:creationId xmlns:p14="http://schemas.microsoft.com/office/powerpoint/2010/main" val="5874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38088-6625-ABAD-F1CF-DC339A0B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Le TITR en pratique, ce sera pour qui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18BA7-C9AC-F0F2-D246-610DC194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1231880" cy="4351338"/>
          </a:xfrm>
        </p:spPr>
        <p:txBody>
          <a:bodyPr>
            <a:normAutofit/>
          </a:bodyPr>
          <a:lstStyle/>
          <a:p>
            <a:r>
              <a:rPr lang="fr-FR" dirty="0"/>
              <a:t> Insulinothérapie automatisée avec un TIR&gt;70%</a:t>
            </a:r>
          </a:p>
          <a:p>
            <a:r>
              <a:rPr lang="fr-FR" dirty="0"/>
              <a:t> Diabète en cours de grossesse  = </a:t>
            </a:r>
            <a:r>
              <a:rPr lang="fr-FR" dirty="0" err="1"/>
              <a:t>Pregnant</a:t>
            </a:r>
            <a:r>
              <a:rPr lang="fr-FR" dirty="0"/>
              <a:t> tir : 0,63-1,40</a:t>
            </a:r>
          </a:p>
          <a:p>
            <a:r>
              <a:rPr lang="fr-FR" dirty="0"/>
              <a:t>Dépistage précoce du passage du DT1 stade 2 au stade 3 +++++</a:t>
            </a:r>
          </a:p>
          <a:p>
            <a:r>
              <a:rPr lang="fr-FR" dirty="0"/>
              <a:t> Dépistage des échecs d’une greffe d’ilot ou d’une transplantation pancréatique</a:t>
            </a:r>
          </a:p>
          <a:p>
            <a:r>
              <a:rPr lang="fr-FR" dirty="0"/>
              <a:t> Risque de diabète de type 2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 éviter : population fragile, insensibilité aux hypo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5A0605-0278-27DE-D04A-37C5225B8F0D}"/>
              </a:ext>
            </a:extLst>
          </p:cNvPr>
          <p:cNvSpPr txBox="1"/>
          <p:nvPr/>
        </p:nvSpPr>
        <p:spPr>
          <a:xfrm>
            <a:off x="1794163" y="5739606"/>
            <a:ext cx="860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Objectif TITR  individualisé</a:t>
            </a:r>
          </a:p>
        </p:txBody>
      </p:sp>
    </p:spTree>
    <p:extLst>
      <p:ext uri="{BB962C8B-B14F-4D97-AF65-F5344CB8AC3E}">
        <p14:creationId xmlns:p14="http://schemas.microsoft.com/office/powerpoint/2010/main" val="28155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E932-8F02-6DBC-55CE-AD09B468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484" y="555910"/>
            <a:ext cx="7389283" cy="6434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100" b="1" dirty="0" err="1">
                <a:solidFill>
                  <a:srgbClr val="830051"/>
                </a:solidFill>
                <a:latin typeface="Arial" pitchFamily="34" charset="0"/>
                <a:cs typeface="Arial" pitchFamily="34" charset="0"/>
              </a:rPr>
              <a:t>Mesure</a:t>
            </a:r>
            <a:r>
              <a:rPr lang="en-GB" sz="2100" b="1" dirty="0">
                <a:solidFill>
                  <a:srgbClr val="830051"/>
                </a:solidFill>
                <a:latin typeface="Arial" pitchFamily="34" charset="0"/>
                <a:cs typeface="Arial" pitchFamily="34" charset="0"/>
              </a:rPr>
              <a:t> Continue du Glucose: les </a:t>
            </a:r>
            <a:r>
              <a:rPr lang="en-GB" sz="2100" b="1" dirty="0" err="1">
                <a:solidFill>
                  <a:srgbClr val="830051"/>
                </a:solidFill>
                <a:latin typeface="Arial" pitchFamily="34" charset="0"/>
                <a:cs typeface="Arial" pitchFamily="34" charset="0"/>
              </a:rPr>
              <a:t>différents</a:t>
            </a:r>
            <a:r>
              <a:rPr lang="en-GB" sz="2100" b="1" dirty="0">
                <a:solidFill>
                  <a:srgbClr val="83005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100" b="1" dirty="0" err="1">
                <a:solidFill>
                  <a:srgbClr val="830051"/>
                </a:solidFill>
                <a:latin typeface="Arial" pitchFamily="34" charset="0"/>
                <a:cs typeface="Arial" pitchFamily="34" charset="0"/>
              </a:rPr>
              <a:t>dispositifs</a:t>
            </a:r>
            <a:endParaRPr lang="en-GB" sz="2100" b="1" dirty="0">
              <a:solidFill>
                <a:srgbClr val="83005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683" name="Groupe 6">
            <a:extLst>
              <a:ext uri="{FF2B5EF4-FFF2-40B4-BE49-F238E27FC236}">
                <a16:creationId xmlns:a16="http://schemas.microsoft.com/office/drawing/2014/main" id="{6870457B-C46F-84DC-5BE9-B6CB890A0A4C}"/>
              </a:ext>
            </a:extLst>
          </p:cNvPr>
          <p:cNvGrpSpPr>
            <a:grpSpLocks/>
          </p:cNvGrpSpPr>
          <p:nvPr/>
        </p:nvGrpSpPr>
        <p:grpSpPr bwMode="auto">
          <a:xfrm>
            <a:off x="2918884" y="1746247"/>
            <a:ext cx="6745817" cy="1906987"/>
            <a:chOff x="632629" y="1292685"/>
            <a:chExt cx="11174391" cy="4222750"/>
          </a:xfrm>
        </p:grpSpPr>
        <p:pic>
          <p:nvPicPr>
            <p:cNvPr id="71702" name="Picture 7" descr="vita">
              <a:extLst>
                <a:ext uri="{FF2B5EF4-FFF2-40B4-BE49-F238E27FC236}">
                  <a16:creationId xmlns:a16="http://schemas.microsoft.com/office/drawing/2014/main" id="{8E29A779-06FA-529C-416F-AF058B98F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29" y="1808228"/>
              <a:ext cx="741726" cy="131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3" name="Picture 5" descr="iq">
              <a:extLst>
                <a:ext uri="{FF2B5EF4-FFF2-40B4-BE49-F238E27FC236}">
                  <a16:creationId xmlns:a16="http://schemas.microsoft.com/office/drawing/2014/main" id="{F193BF6C-4DF2-FBE4-48BC-8540DB557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822" y="1808228"/>
              <a:ext cx="671168" cy="131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1" name="Flèche droite 3">
              <a:extLst>
                <a:ext uri="{FF2B5EF4-FFF2-40B4-BE49-F238E27FC236}">
                  <a16:creationId xmlns:a16="http://schemas.microsoft.com/office/drawing/2014/main" id="{1D76F35F-7AD8-0F59-C4F9-D08029C3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283" y="3009437"/>
              <a:ext cx="704693" cy="8410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1" hangingPunct="1">
                <a:defRPr/>
              </a:pPr>
              <a:endParaRPr lang="fr-FR" sz="2700">
                <a:solidFill>
                  <a:srgbClr val="FFFFFF"/>
                </a:solidFill>
                <a:latin typeface="Times New Roman" pitchFamily="-86" charset="0"/>
              </a:endParaRPr>
            </a:p>
          </p:txBody>
        </p:sp>
        <p:pic>
          <p:nvPicPr>
            <p:cNvPr id="71705" name="Picture 5" descr="Finger prick">
              <a:extLst>
                <a:ext uri="{FF2B5EF4-FFF2-40B4-BE49-F238E27FC236}">
                  <a16:creationId xmlns:a16="http://schemas.microsoft.com/office/drawing/2014/main" id="{E50B434A-AA8F-C647-BDEC-4C754DED7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99" y="3451928"/>
              <a:ext cx="1514431" cy="114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6" name="Picture 58">
              <a:extLst>
                <a:ext uri="{FF2B5EF4-FFF2-40B4-BE49-F238E27FC236}">
                  <a16:creationId xmlns:a16="http://schemas.microsoft.com/office/drawing/2014/main" id="{F12DA142-6ABB-38B2-818D-9BF527A3917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0" t="7330" r="9979" b="8490"/>
            <a:stretch>
              <a:fillRect/>
            </a:stretch>
          </p:blipFill>
          <p:spPr bwMode="auto">
            <a:xfrm>
              <a:off x="2864692" y="4235237"/>
              <a:ext cx="1287266" cy="1237989"/>
            </a:xfrm>
            <a:prstGeom prst="rect">
              <a:avLst/>
            </a:prstGeom>
            <a:noFill/>
            <a:ln w="12700">
              <a:solidFill>
                <a:srgbClr val="BDCFD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7" name="Picture 59" descr="tgms_from annual 2000 for web">
              <a:extLst>
                <a:ext uri="{FF2B5EF4-FFF2-40B4-BE49-F238E27FC236}">
                  <a16:creationId xmlns:a16="http://schemas.microsoft.com/office/drawing/2014/main" id="{B9BB72A5-D22A-E418-A82F-820ABC0C9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30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332" y="4246614"/>
              <a:ext cx="1120335" cy="122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8" name="Image 2">
              <a:extLst>
                <a:ext uri="{FF2B5EF4-FFF2-40B4-BE49-F238E27FC236}">
                  <a16:creationId xmlns:a16="http://schemas.microsoft.com/office/drawing/2014/main" id="{59FB45AA-AB8F-6EFB-E4E6-0DF2C5684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682" y="1592101"/>
              <a:ext cx="1294150" cy="847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9" name="Picture 5" descr="glucowatch">
              <a:extLst>
                <a:ext uri="{FF2B5EF4-FFF2-40B4-BE49-F238E27FC236}">
                  <a16:creationId xmlns:a16="http://schemas.microsoft.com/office/drawing/2014/main" id="{A6687160-47CB-3DCA-CF0B-546A028F1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019" y="1502997"/>
              <a:ext cx="1202939" cy="110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0" name="Picture 5" descr="522-Person Figure 1b">
              <a:extLst>
                <a:ext uri="{FF2B5EF4-FFF2-40B4-BE49-F238E27FC236}">
                  <a16:creationId xmlns:a16="http://schemas.microsoft.com/office/drawing/2014/main" id="{DAA2F5F5-4CCA-53D2-B5C7-E9783CF92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0"/>
            <a:stretch>
              <a:fillRect/>
            </a:stretch>
          </p:blipFill>
          <p:spPr bwMode="auto">
            <a:xfrm>
              <a:off x="5849857" y="4277446"/>
              <a:ext cx="870798" cy="1237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1" name="Picture 63" descr="overview_navigator">
              <a:extLst>
                <a:ext uri="{FF2B5EF4-FFF2-40B4-BE49-F238E27FC236}">
                  <a16:creationId xmlns:a16="http://schemas.microsoft.com/office/drawing/2014/main" id="{805F507C-1F5C-DBA9-F0F8-54DD38DC6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593" y="2968807"/>
              <a:ext cx="1500663" cy="93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2" name="Picture 3">
              <a:extLst>
                <a:ext uri="{FF2B5EF4-FFF2-40B4-BE49-F238E27FC236}">
                  <a16:creationId xmlns:a16="http://schemas.microsoft.com/office/drawing/2014/main" id="{523CAE05-CD81-3851-561B-B4F6F7DB5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373" y="2930571"/>
              <a:ext cx="1399128" cy="109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3" name="Image 1">
              <a:extLst>
                <a:ext uri="{FF2B5EF4-FFF2-40B4-BE49-F238E27FC236}">
                  <a16:creationId xmlns:a16="http://schemas.microsoft.com/office/drawing/2014/main" id="{E642DBA5-D974-85AF-D667-DE59F8676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822" y="2830430"/>
              <a:ext cx="832937" cy="122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4" name="Picture 8">
              <a:extLst>
                <a:ext uri="{FF2B5EF4-FFF2-40B4-BE49-F238E27FC236}">
                  <a16:creationId xmlns:a16="http://schemas.microsoft.com/office/drawing/2014/main" id="{9257D7E4-879B-B58F-CC34-AB75D703B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845" y="4329249"/>
              <a:ext cx="1318243" cy="116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5" name="Image 4">
              <a:extLst>
                <a:ext uri="{FF2B5EF4-FFF2-40B4-BE49-F238E27FC236}">
                  <a16:creationId xmlns:a16="http://schemas.microsoft.com/office/drawing/2014/main" id="{5EB09A81-B505-D355-BDA0-A69B991A2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846" y="1393038"/>
              <a:ext cx="1139265" cy="125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6" name="Image 5">
              <a:extLst>
                <a:ext uri="{FF2B5EF4-FFF2-40B4-BE49-F238E27FC236}">
                  <a16:creationId xmlns:a16="http://schemas.microsoft.com/office/drawing/2014/main" id="{E685C6E4-249E-8932-C6FC-83E4CC3F9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903" y="1478351"/>
              <a:ext cx="1388802" cy="107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7" name="Picture 4" descr="freestyle libre 1">
              <a:extLst>
                <a:ext uri="{FF2B5EF4-FFF2-40B4-BE49-F238E27FC236}">
                  <a16:creationId xmlns:a16="http://schemas.microsoft.com/office/drawing/2014/main" id="{B07A36BD-1515-5E46-B44C-129F41C43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318" y="2811471"/>
              <a:ext cx="1082474" cy="123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8" name="Image 2">
              <a:extLst>
                <a:ext uri="{FF2B5EF4-FFF2-40B4-BE49-F238E27FC236}">
                  <a16:creationId xmlns:a16="http://schemas.microsoft.com/office/drawing/2014/main" id="{127E639A-B792-874B-9EED-62F646BED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4739" y="1512476"/>
              <a:ext cx="1436989" cy="88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9" name="Image 2">
              <a:extLst>
                <a:ext uri="{FF2B5EF4-FFF2-40B4-BE49-F238E27FC236}">
                  <a16:creationId xmlns:a16="http://schemas.microsoft.com/office/drawing/2014/main" id="{34B4AFAF-462C-043B-EB53-182873257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9351" y="2882145"/>
              <a:ext cx="1506220" cy="101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0" name="Picture 11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8E662F1E-64B9-9671-3FA4-F5341AC12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0839" y="4317006"/>
              <a:ext cx="1160695" cy="1074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1" name="Picture 3">
              <a:extLst>
                <a:ext uri="{FF2B5EF4-FFF2-40B4-BE49-F238E27FC236}">
                  <a16:creationId xmlns:a16="http://schemas.microsoft.com/office/drawing/2014/main" id="{B8EAFC78-67A2-0E19-586A-1706376EA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5355" y="1292685"/>
              <a:ext cx="1411665" cy="123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2" name="Image 3">
              <a:extLst>
                <a:ext uri="{FF2B5EF4-FFF2-40B4-BE49-F238E27FC236}">
                  <a16:creationId xmlns:a16="http://schemas.microsoft.com/office/drawing/2014/main" id="{DDE2500B-9830-0C21-AB4D-49C768797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1130" y="2811471"/>
              <a:ext cx="1080112" cy="130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23" name="Groupe 28">
              <a:extLst>
                <a:ext uri="{FF2B5EF4-FFF2-40B4-BE49-F238E27FC236}">
                  <a16:creationId xmlns:a16="http://schemas.microsoft.com/office/drawing/2014/main" id="{19BB1012-EC51-175D-F0D5-34AE73691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30572" y="4348139"/>
              <a:ext cx="1791502" cy="1103384"/>
              <a:chOff x="5836676" y="5425164"/>
              <a:chExt cx="1791502" cy="1103384"/>
            </a:xfrm>
          </p:grpSpPr>
          <p:pic>
            <p:nvPicPr>
              <p:cNvPr id="71724" name="Image 27">
                <a:extLst>
                  <a:ext uri="{FF2B5EF4-FFF2-40B4-BE49-F238E27FC236}">
                    <a16:creationId xmlns:a16="http://schemas.microsoft.com/office/drawing/2014/main" id="{8F4B5816-CDE6-8104-4C1C-30772B2C3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6676" y="5425165"/>
                <a:ext cx="1791502" cy="1103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25" name="Rectangle 30">
                <a:extLst>
                  <a:ext uri="{FF2B5EF4-FFF2-40B4-BE49-F238E27FC236}">
                    <a16:creationId xmlns:a16="http://schemas.microsoft.com/office/drawing/2014/main" id="{9C5F9FB8-CEB9-B7AD-A88B-A0E040388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6676" y="5425164"/>
                <a:ext cx="1791502" cy="1678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 sz="2400"/>
              </a:p>
            </p:txBody>
          </p:sp>
        </p:grpSp>
      </p:grpSp>
      <p:grpSp>
        <p:nvGrpSpPr>
          <p:cNvPr id="29" name="Grouper 28">
            <a:extLst>
              <a:ext uri="{FF2B5EF4-FFF2-40B4-BE49-F238E27FC236}">
                <a16:creationId xmlns:a16="http://schemas.microsoft.com/office/drawing/2014/main" id="{4B86F88A-C324-4FAB-9BEE-D6E62FF14D7C}"/>
              </a:ext>
            </a:extLst>
          </p:cNvPr>
          <p:cNvGrpSpPr>
            <a:grpSpLocks/>
          </p:cNvGrpSpPr>
          <p:nvPr/>
        </p:nvGrpSpPr>
        <p:grpSpPr bwMode="auto">
          <a:xfrm>
            <a:off x="2159720" y="3050363"/>
            <a:ext cx="8868833" cy="2927351"/>
            <a:chOff x="219978" y="1965993"/>
            <a:chExt cx="11826537" cy="3903338"/>
          </a:xfrm>
        </p:grpSpPr>
        <p:pic>
          <p:nvPicPr>
            <p:cNvPr id="71700" name="Image 1">
              <a:extLst>
                <a:ext uri="{FF2B5EF4-FFF2-40B4-BE49-F238E27FC236}">
                  <a16:creationId xmlns:a16="http://schemas.microsoft.com/office/drawing/2014/main" id="{99FFB172-AF97-BED1-D250-37E0DE99A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8" y="4959476"/>
              <a:ext cx="1082477" cy="90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485414-0487-EF15-9444-3349E6940BE2}"/>
                </a:ext>
              </a:extLst>
            </p:cNvPr>
            <p:cNvSpPr/>
            <p:nvPr/>
          </p:nvSpPr>
          <p:spPr>
            <a:xfrm>
              <a:off x="5376799" y="1965993"/>
              <a:ext cx="6669716" cy="8618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br>
                <a:rPr lang="fr-FR" sz="2100" b="1" dirty="0">
                  <a:solidFill>
                    <a:prstClr val="black"/>
                  </a:solidFill>
                </a:rPr>
              </a:br>
              <a:endParaRPr lang="fr-FR" sz="1500" b="1" dirty="0"/>
            </a:p>
          </p:txBody>
        </p:sp>
      </p:grpSp>
      <p:grpSp>
        <p:nvGrpSpPr>
          <p:cNvPr id="37" name="Grouper 18">
            <a:extLst>
              <a:ext uri="{FF2B5EF4-FFF2-40B4-BE49-F238E27FC236}">
                <a16:creationId xmlns:a16="http://schemas.microsoft.com/office/drawing/2014/main" id="{E4CC22B9-03B8-2077-F8D8-D465ED055948}"/>
              </a:ext>
            </a:extLst>
          </p:cNvPr>
          <p:cNvGrpSpPr>
            <a:grpSpLocks/>
          </p:cNvGrpSpPr>
          <p:nvPr/>
        </p:nvGrpSpPr>
        <p:grpSpPr bwMode="auto">
          <a:xfrm>
            <a:off x="6083377" y="5351241"/>
            <a:ext cx="2870200" cy="987227"/>
            <a:chOff x="8023596" y="4988507"/>
            <a:chExt cx="3672475" cy="1951264"/>
          </a:xfrm>
        </p:grpSpPr>
        <p:pic>
          <p:nvPicPr>
            <p:cNvPr id="71697" name="Image 8">
              <a:extLst>
                <a:ext uri="{FF2B5EF4-FFF2-40B4-BE49-F238E27FC236}">
                  <a16:creationId xmlns:a16="http://schemas.microsoft.com/office/drawing/2014/main" id="{87AFC677-F0E8-9789-D68F-E282FEE15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561" y="4988507"/>
              <a:ext cx="582692" cy="116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C5A97F-63CD-ED42-5774-02CFA59A1020}"/>
                </a:ext>
              </a:extLst>
            </p:cNvPr>
            <p:cNvSpPr/>
            <p:nvPr/>
          </p:nvSpPr>
          <p:spPr>
            <a:xfrm>
              <a:off x="8023596" y="6331447"/>
              <a:ext cx="2426650" cy="6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00045" lvl="1" indent="-257162">
                <a:defRPr/>
              </a:pPr>
              <a:r>
                <a:rPr lang="fr-FR" sz="1400" b="1" dirty="0" err="1"/>
                <a:t>Minimed</a:t>
              </a:r>
              <a:endParaRPr lang="fr-FR" sz="1400" b="1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4B81D0-90B6-2E9B-9EFC-D3B98E253B64}"/>
                </a:ext>
              </a:extLst>
            </p:cNvPr>
            <p:cNvSpPr/>
            <p:nvPr/>
          </p:nvSpPr>
          <p:spPr>
            <a:xfrm>
              <a:off x="9269421" y="6331447"/>
              <a:ext cx="2426650" cy="6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00045" lvl="1" indent="-257162">
                <a:defRPr/>
              </a:pPr>
              <a:r>
                <a:rPr lang="fr-FR" sz="1400" b="1" dirty="0"/>
                <a:t>Tandem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F4591958-186A-C137-120D-5BE6C795BB54}"/>
              </a:ext>
            </a:extLst>
          </p:cNvPr>
          <p:cNvSpPr txBox="1"/>
          <p:nvPr/>
        </p:nvSpPr>
        <p:spPr>
          <a:xfrm>
            <a:off x="1731951" y="4773391"/>
            <a:ext cx="1686103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/>
              <a:t>La technologie Flash</a:t>
            </a:r>
          </a:p>
        </p:txBody>
      </p:sp>
      <p:grpSp>
        <p:nvGrpSpPr>
          <p:cNvPr id="33" name="Grouper 32">
            <a:extLst>
              <a:ext uri="{FF2B5EF4-FFF2-40B4-BE49-F238E27FC236}">
                <a16:creationId xmlns:a16="http://schemas.microsoft.com/office/drawing/2014/main" id="{55D8052B-A0EA-B541-165B-FC31E513691A}"/>
              </a:ext>
            </a:extLst>
          </p:cNvPr>
          <p:cNvGrpSpPr>
            <a:grpSpLocks/>
          </p:cNvGrpSpPr>
          <p:nvPr/>
        </p:nvGrpSpPr>
        <p:grpSpPr bwMode="auto">
          <a:xfrm>
            <a:off x="4383690" y="5454957"/>
            <a:ext cx="1068446" cy="915261"/>
            <a:chOff x="7329725" y="2976969"/>
            <a:chExt cx="1090003" cy="1220567"/>
          </a:xfrm>
        </p:grpSpPr>
        <p:pic>
          <p:nvPicPr>
            <p:cNvPr id="71695" name="Image 6">
              <a:extLst>
                <a:ext uri="{FF2B5EF4-FFF2-40B4-BE49-F238E27FC236}">
                  <a16:creationId xmlns:a16="http://schemas.microsoft.com/office/drawing/2014/main" id="{4869CA46-F7FA-97DF-5D10-8C0CAA033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645" y="2976969"/>
              <a:ext cx="963083" cy="80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053181E-0186-03C4-0508-674F86BF6443}"/>
                </a:ext>
              </a:extLst>
            </p:cNvPr>
            <p:cNvSpPr txBox="1"/>
            <p:nvPr/>
          </p:nvSpPr>
          <p:spPr>
            <a:xfrm>
              <a:off x="7329725" y="3787093"/>
              <a:ext cx="1045509" cy="410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 dirty="0" err="1"/>
                <a:t>Dexcom</a:t>
              </a:r>
              <a:r>
                <a:rPr lang="fr-FR" sz="1400" b="1" dirty="0"/>
                <a:t> G6</a:t>
              </a:r>
            </a:p>
          </p:txBody>
        </p: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79018AA6-72C5-4E2E-001C-6A457B31D55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44" y="5222124"/>
            <a:ext cx="1202267" cy="9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01533935-DF4F-33F7-7BA1-D18FB07D9241}"/>
              </a:ext>
            </a:extLst>
          </p:cNvPr>
          <p:cNvSpPr txBox="1"/>
          <p:nvPr/>
        </p:nvSpPr>
        <p:spPr>
          <a:xfrm>
            <a:off x="4058348" y="4792442"/>
            <a:ext cx="1808507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/>
              <a:t>La MCG en temps réel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96CB820-8450-B09C-E8DB-5988767838EC}"/>
              </a:ext>
            </a:extLst>
          </p:cNvPr>
          <p:cNvSpPr txBox="1"/>
          <p:nvPr/>
        </p:nvSpPr>
        <p:spPr>
          <a:xfrm>
            <a:off x="1917777" y="6092075"/>
            <a:ext cx="13749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 err="1"/>
              <a:t>FreeStyleLibre</a:t>
            </a:r>
            <a:r>
              <a:rPr lang="fr-FR" sz="1400" b="1" dirty="0"/>
              <a:t> 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2ED6CBD-292F-0E33-1B1E-FFC41ECED169}"/>
              </a:ext>
            </a:extLst>
          </p:cNvPr>
          <p:cNvSpPr txBox="1"/>
          <p:nvPr/>
        </p:nvSpPr>
        <p:spPr>
          <a:xfrm>
            <a:off x="8571649" y="4790324"/>
            <a:ext cx="1936491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/>
              <a:t>La MCG professionnelle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4CF564-54C7-29E6-66DE-EF7CE495FF8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527" y="5207308"/>
            <a:ext cx="1096433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0D14D3E1-999D-F8FD-68D0-FF52E8F79EFE}"/>
              </a:ext>
            </a:extLst>
          </p:cNvPr>
          <p:cNvSpPr txBox="1"/>
          <p:nvPr/>
        </p:nvSpPr>
        <p:spPr>
          <a:xfrm>
            <a:off x="8868911" y="6094191"/>
            <a:ext cx="15378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 err="1"/>
              <a:t>FreeStyleLibre</a:t>
            </a:r>
            <a:r>
              <a:rPr lang="fr-FR" sz="1400" b="1" dirty="0"/>
              <a:t> Pro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E877F16-0101-A447-7DE9-8CBB1D2E6BEB}"/>
              </a:ext>
            </a:extLst>
          </p:cNvPr>
          <p:cNvSpPr txBox="1"/>
          <p:nvPr/>
        </p:nvSpPr>
        <p:spPr>
          <a:xfrm>
            <a:off x="6115274" y="4790324"/>
            <a:ext cx="2245487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/>
              <a:t>La MCG couplée à la pompe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3" grpId="0" animBg="1"/>
      <p:bldP spid="45" grpId="0"/>
      <p:bldP spid="44" grpId="0" animBg="1"/>
      <p:bldP spid="44" grpId="1" animBg="1"/>
      <p:bldP spid="48" grpId="0"/>
      <p:bldP spid="48" grpId="1"/>
      <p:bldP spid="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2"/>
          <p:cNvGrpSpPr/>
          <p:nvPr/>
        </p:nvGrpSpPr>
        <p:grpSpPr>
          <a:xfrm>
            <a:off x="9419702" y="-120551"/>
            <a:ext cx="2772497" cy="6978702"/>
            <a:chOff x="0" y="-47625"/>
            <a:chExt cx="1095300" cy="2757000"/>
          </a:xfrm>
        </p:grpSpPr>
        <p:sp>
          <p:nvSpPr>
            <p:cNvPr id="236" name="Google Shape;236;p22"/>
            <p:cNvSpPr/>
            <p:nvPr/>
          </p:nvSpPr>
          <p:spPr>
            <a:xfrm>
              <a:off x="0" y="0"/>
              <a:ext cx="1095229" cy="2709333"/>
            </a:xfrm>
            <a:custGeom>
              <a:avLst/>
              <a:gdLst/>
              <a:ahLst/>
              <a:cxnLst/>
              <a:rect l="l" t="t" r="r" b="b"/>
              <a:pathLst>
                <a:path w="1095229" h="2709333" extrusionOk="0">
                  <a:moveTo>
                    <a:pt x="0" y="0"/>
                  </a:moveTo>
                  <a:lnTo>
                    <a:pt x="1095229" y="0"/>
                  </a:lnTo>
                  <a:lnTo>
                    <a:pt x="10952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7" name="Google Shape;237;p22"/>
            <p:cNvSpPr txBox="1"/>
            <p:nvPr/>
          </p:nvSpPr>
          <p:spPr>
            <a:xfrm>
              <a:off x="0" y="-47625"/>
              <a:ext cx="1095300" cy="27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22"/>
          <p:cNvGrpSpPr/>
          <p:nvPr/>
        </p:nvGrpSpPr>
        <p:grpSpPr>
          <a:xfrm>
            <a:off x="6647403" y="-120551"/>
            <a:ext cx="2772497" cy="6978702"/>
            <a:chOff x="0" y="-47625"/>
            <a:chExt cx="1095300" cy="2757000"/>
          </a:xfrm>
        </p:grpSpPr>
        <p:sp>
          <p:nvSpPr>
            <p:cNvPr id="239" name="Google Shape;239;p22"/>
            <p:cNvSpPr/>
            <p:nvPr/>
          </p:nvSpPr>
          <p:spPr>
            <a:xfrm>
              <a:off x="0" y="0"/>
              <a:ext cx="1095229" cy="2709333"/>
            </a:xfrm>
            <a:custGeom>
              <a:avLst/>
              <a:gdLst/>
              <a:ahLst/>
              <a:cxnLst/>
              <a:rect l="l" t="t" r="r" b="b"/>
              <a:pathLst>
                <a:path w="1095229" h="2709333" extrusionOk="0">
                  <a:moveTo>
                    <a:pt x="0" y="0"/>
                  </a:moveTo>
                  <a:lnTo>
                    <a:pt x="1095229" y="0"/>
                  </a:lnTo>
                  <a:lnTo>
                    <a:pt x="10952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5FF9E"/>
            </a:solidFill>
            <a:ln>
              <a:noFill/>
            </a:ln>
          </p:spPr>
        </p:sp>
        <p:sp>
          <p:nvSpPr>
            <p:cNvPr id="240" name="Google Shape;240;p22"/>
            <p:cNvSpPr txBox="1"/>
            <p:nvPr/>
          </p:nvSpPr>
          <p:spPr>
            <a:xfrm>
              <a:off x="0" y="-47625"/>
              <a:ext cx="1095300" cy="27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2"/>
          <p:cNvSpPr txBox="1"/>
          <p:nvPr/>
        </p:nvSpPr>
        <p:spPr>
          <a:xfrm>
            <a:off x="414052" y="209052"/>
            <a:ext cx="5986748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33" dirty="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rPr>
              <a:t>WE ARE ONLY SCRATCHING THE SURFACE OF CGM</a:t>
            </a:r>
            <a:endParaRPr sz="100" dirty="0"/>
          </a:p>
        </p:txBody>
      </p:sp>
      <p:sp>
        <p:nvSpPr>
          <p:cNvPr id="242" name="Google Shape;242;p22"/>
          <p:cNvSpPr txBox="1"/>
          <p:nvPr/>
        </p:nvSpPr>
        <p:spPr>
          <a:xfrm>
            <a:off x="685800" y="1929983"/>
            <a:ext cx="5525200" cy="1466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4815" indent="-245503">
              <a:lnSpc>
                <a:spcPct val="130013"/>
              </a:lnSpc>
              <a:buSzPts val="2199"/>
              <a:buFont typeface="Hind"/>
              <a:buChar char="●"/>
            </a:pPr>
            <a:r>
              <a:rPr lang="en-US" sz="1466">
                <a:latin typeface="Hind"/>
                <a:ea typeface="Hind"/>
                <a:cs typeface="Hind"/>
                <a:sym typeface="Hind"/>
              </a:rPr>
              <a:t>CGM data is exclusively used in an aggregated form </a:t>
            </a:r>
            <a:endParaRPr sz="1466">
              <a:latin typeface="Hind"/>
              <a:ea typeface="Hind"/>
              <a:cs typeface="Hind"/>
              <a:sym typeface="Hind"/>
            </a:endParaRPr>
          </a:p>
          <a:p>
            <a:pPr marL="304815" indent="-245503">
              <a:lnSpc>
                <a:spcPct val="130013"/>
              </a:lnSpc>
              <a:buSzPts val="2199"/>
              <a:buFont typeface="Hind"/>
              <a:buChar char="●"/>
            </a:pPr>
            <a:r>
              <a:rPr lang="en-US" sz="1466">
                <a:latin typeface="Hind"/>
                <a:ea typeface="Hind"/>
                <a:cs typeface="Hind"/>
                <a:sym typeface="Hind"/>
              </a:rPr>
              <a:t>(TIR, CV, GMI, GRI etc…) are simplistic measures to assess glycemic control and variability that do not account for individual heterogeneity</a:t>
            </a:r>
            <a:endParaRPr sz="1466">
              <a:latin typeface="Hind"/>
              <a:ea typeface="Hind"/>
              <a:cs typeface="Hind"/>
              <a:sym typeface="Hind"/>
            </a:endParaRPr>
          </a:p>
          <a:p>
            <a:pPr marL="304815" indent="-245503">
              <a:lnSpc>
                <a:spcPct val="130013"/>
              </a:lnSpc>
              <a:buSzPts val="2199"/>
              <a:buFont typeface="Hind"/>
              <a:buChar char="●"/>
            </a:pPr>
            <a:r>
              <a:rPr lang="en-US" sz="1466">
                <a:latin typeface="Hind"/>
                <a:ea typeface="Hind"/>
                <a:cs typeface="Hind"/>
                <a:sym typeface="Hind"/>
              </a:rPr>
              <a:t>Loss of valuable information for true personalized diabetes care</a:t>
            </a:r>
            <a:endParaRPr sz="1466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43" name="Google Shape;2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683" y="1778950"/>
            <a:ext cx="4926600" cy="49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/>
          <p:nvPr/>
        </p:nvSpPr>
        <p:spPr>
          <a:xfrm>
            <a:off x="9834829" y="1813431"/>
            <a:ext cx="171800" cy="1259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endParaRPr sz="1200">
              <a:latin typeface="Hind SemiBold"/>
              <a:ea typeface="Hind SemiBold"/>
              <a:cs typeface="Hind SemiBold"/>
              <a:sym typeface="Hind SemiBold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10040900" y="1781533"/>
            <a:ext cx="2049400" cy="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r>
              <a:rPr lang="en-US" sz="2133">
                <a:solidFill>
                  <a:schemeClr val="lt1"/>
                </a:solidFill>
                <a:latin typeface="Hind SemiBold"/>
                <a:ea typeface="Hind SemiBold"/>
                <a:cs typeface="Hind SemiBold"/>
                <a:sym typeface="Hind SemiBold"/>
              </a:rPr>
              <a:t>Aggregated CGM metrics: TIR, TBR, TAR, GMI, GRI, CV…</a:t>
            </a:r>
            <a:endParaRPr sz="2133">
              <a:solidFill>
                <a:schemeClr val="lt1"/>
              </a:solidFill>
              <a:latin typeface="Hind SemiBold"/>
              <a:ea typeface="Hind SemiBold"/>
              <a:cs typeface="Hind SemiBold"/>
              <a:sym typeface="Hind SemiBold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9823304" y="3162987"/>
            <a:ext cx="171800" cy="3333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endParaRPr sz="1200">
              <a:latin typeface="Hind SemiBold"/>
              <a:ea typeface="Hind SemiBold"/>
              <a:cs typeface="Hind SemiBold"/>
              <a:sym typeface="Hind SemiBold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10040900" y="4169133"/>
            <a:ext cx="2049400" cy="1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r>
              <a:rPr lang="en-US" sz="2133">
                <a:solidFill>
                  <a:schemeClr val="lt1"/>
                </a:solidFill>
                <a:latin typeface="Hind SemiBold"/>
                <a:ea typeface="Hind SemiBold"/>
                <a:cs typeface="Hind SemiBold"/>
                <a:sym typeface="Hind SemiBold"/>
              </a:rPr>
              <a:t>Unexploited information from </a:t>
            </a:r>
            <a:r>
              <a:rPr lang="en-US" sz="2133" u="sng">
                <a:solidFill>
                  <a:schemeClr val="lt1"/>
                </a:solidFill>
                <a:latin typeface="Hind SemiBold"/>
                <a:ea typeface="Hind SemiBold"/>
                <a:cs typeface="Hind SemiBold"/>
                <a:sym typeface="Hind SemiBold"/>
              </a:rPr>
              <a:t>raw CGM data</a:t>
            </a:r>
            <a:endParaRPr sz="2133" u="sng">
              <a:solidFill>
                <a:schemeClr val="lt1"/>
              </a:solidFill>
              <a:latin typeface="Hind SemiBold"/>
              <a:ea typeface="Hind SemiBold"/>
              <a:cs typeface="Hind SemiBold"/>
              <a:sym typeface="Hind SemiBold"/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7365383" y="2254933"/>
            <a:ext cx="1499800" cy="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algn="ctr"/>
            <a:r>
              <a:rPr lang="en-US" sz="2133">
                <a:solidFill>
                  <a:schemeClr val="dk1"/>
                </a:solidFill>
                <a:latin typeface="Hind SemiBold"/>
                <a:ea typeface="Hind SemiBold"/>
                <a:cs typeface="Hind SemiBold"/>
                <a:sym typeface="Hind SemiBold"/>
              </a:rPr>
              <a:t>What we use</a:t>
            </a:r>
            <a:endParaRPr sz="2133">
              <a:solidFill>
                <a:schemeClr val="dk1"/>
              </a:solidFill>
              <a:latin typeface="Hind SemiBold"/>
              <a:ea typeface="Hind SemiBold"/>
              <a:cs typeface="Hind SemiBold"/>
              <a:sym typeface="Hind SemiBold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7365383" y="3728133"/>
            <a:ext cx="1499800" cy="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algn="ctr"/>
            <a:r>
              <a:rPr lang="en-US" sz="2133">
                <a:solidFill>
                  <a:schemeClr val="dk1"/>
                </a:solidFill>
                <a:latin typeface="Hind SemiBold"/>
                <a:ea typeface="Hind SemiBold"/>
                <a:cs typeface="Hind SemiBold"/>
                <a:sym typeface="Hind SemiBold"/>
              </a:rPr>
              <a:t>What is available</a:t>
            </a:r>
            <a:endParaRPr sz="2133">
              <a:solidFill>
                <a:schemeClr val="dk1"/>
              </a:solidFill>
              <a:latin typeface="Hind SemiBold"/>
              <a:ea typeface="Hind SemiBold"/>
              <a:cs typeface="Hind SemiBold"/>
              <a:sym typeface="Hind SemiBold"/>
            </a:endParaRPr>
          </a:p>
        </p:txBody>
      </p:sp>
      <p:pic>
        <p:nvPicPr>
          <p:cNvPr id="250" name="Google Shape;2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050" y="3728125"/>
            <a:ext cx="1377208" cy="13772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2"/>
          <p:cNvGrpSpPr/>
          <p:nvPr/>
        </p:nvGrpSpPr>
        <p:grpSpPr>
          <a:xfrm>
            <a:off x="685803" y="5365533"/>
            <a:ext cx="1388772" cy="1126920"/>
            <a:chOff x="0" y="-28575"/>
            <a:chExt cx="922200" cy="445200"/>
          </a:xfrm>
        </p:grpSpPr>
        <p:sp>
          <p:nvSpPr>
            <p:cNvPr id="252" name="Google Shape;252;p22"/>
            <p:cNvSpPr/>
            <p:nvPr/>
          </p:nvSpPr>
          <p:spPr>
            <a:xfrm>
              <a:off x="0" y="0"/>
              <a:ext cx="922151" cy="416543"/>
            </a:xfrm>
            <a:custGeom>
              <a:avLst/>
              <a:gdLst/>
              <a:ahLst/>
              <a:cxnLst/>
              <a:rect l="l" t="t" r="r" b="b"/>
              <a:pathLst>
                <a:path w="922151" h="416543" extrusionOk="0">
                  <a:moveTo>
                    <a:pt x="0" y="0"/>
                  </a:moveTo>
                  <a:lnTo>
                    <a:pt x="922151" y="0"/>
                  </a:lnTo>
                  <a:lnTo>
                    <a:pt x="922151" y="416543"/>
                  </a:lnTo>
                  <a:lnTo>
                    <a:pt x="0" y="416543"/>
                  </a:lnTo>
                  <a:close/>
                </a:path>
              </a:pathLst>
            </a:custGeom>
            <a:solidFill>
              <a:srgbClr val="C287E8"/>
            </a:solidFill>
            <a:ln>
              <a:noFill/>
            </a:ln>
          </p:spPr>
        </p:sp>
        <p:sp>
          <p:nvSpPr>
            <p:cNvPr id="253" name="Google Shape;253;p22"/>
            <p:cNvSpPr txBox="1"/>
            <p:nvPr/>
          </p:nvSpPr>
          <p:spPr>
            <a:xfrm>
              <a:off x="0" y="-28575"/>
              <a:ext cx="9222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2"/>
          <p:cNvSpPr txBox="1"/>
          <p:nvPr/>
        </p:nvSpPr>
        <p:spPr>
          <a:xfrm>
            <a:off x="828350" y="5619921"/>
            <a:ext cx="10626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67" b="1">
                <a:solidFill>
                  <a:srgbClr val="F7F7FF"/>
                </a:solidFill>
                <a:latin typeface="Hind SemiBold"/>
                <a:ea typeface="Hind SemiBold"/>
                <a:cs typeface="Hind SemiBold"/>
                <a:sym typeface="Hind SemiBold"/>
              </a:rPr>
              <a:t>Prediction from Stage 1-2 of aT1D to T1D</a:t>
            </a:r>
            <a:endParaRPr sz="100"/>
          </a:p>
        </p:txBody>
      </p:sp>
      <p:grpSp>
        <p:nvGrpSpPr>
          <p:cNvPr id="255" name="Google Shape;255;p22"/>
          <p:cNvGrpSpPr/>
          <p:nvPr/>
        </p:nvGrpSpPr>
        <p:grpSpPr>
          <a:xfrm>
            <a:off x="2445203" y="5369568"/>
            <a:ext cx="1388772" cy="1118837"/>
            <a:chOff x="0" y="-28575"/>
            <a:chExt cx="922200" cy="442007"/>
          </a:xfrm>
        </p:grpSpPr>
        <p:sp>
          <p:nvSpPr>
            <p:cNvPr id="256" name="Google Shape;256;p22"/>
            <p:cNvSpPr/>
            <p:nvPr/>
          </p:nvSpPr>
          <p:spPr>
            <a:xfrm>
              <a:off x="0" y="0"/>
              <a:ext cx="922151" cy="413432"/>
            </a:xfrm>
            <a:custGeom>
              <a:avLst/>
              <a:gdLst/>
              <a:ahLst/>
              <a:cxnLst/>
              <a:rect l="l" t="t" r="r" b="b"/>
              <a:pathLst>
                <a:path w="922151" h="413432" extrusionOk="0">
                  <a:moveTo>
                    <a:pt x="0" y="0"/>
                  </a:moveTo>
                  <a:lnTo>
                    <a:pt x="922151" y="0"/>
                  </a:lnTo>
                  <a:lnTo>
                    <a:pt x="922151" y="413432"/>
                  </a:lnTo>
                  <a:lnTo>
                    <a:pt x="0" y="413432"/>
                  </a:lnTo>
                  <a:close/>
                </a:path>
              </a:pathLst>
            </a:custGeom>
            <a:solidFill>
              <a:srgbClr val="85FF9E"/>
            </a:solidFill>
            <a:ln>
              <a:noFill/>
            </a:ln>
          </p:spPr>
        </p:sp>
        <p:sp>
          <p:nvSpPr>
            <p:cNvPr id="257" name="Google Shape;257;p22"/>
            <p:cNvSpPr txBox="1"/>
            <p:nvPr/>
          </p:nvSpPr>
          <p:spPr>
            <a:xfrm>
              <a:off x="0" y="-28575"/>
              <a:ext cx="9222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22"/>
          <p:cNvSpPr txBox="1"/>
          <p:nvPr/>
        </p:nvSpPr>
        <p:spPr>
          <a:xfrm>
            <a:off x="2532650" y="5619921"/>
            <a:ext cx="11728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33" b="1">
                <a:latin typeface="Hind SemiBold"/>
                <a:ea typeface="Hind SemiBold"/>
                <a:cs typeface="Hind SemiBold"/>
                <a:sym typeface="Hind SemiBold"/>
              </a:rPr>
              <a:t>Pre-Diabetes to T2D</a:t>
            </a:r>
            <a:endParaRPr sz="333"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4204603" y="5369570"/>
            <a:ext cx="1388772" cy="1118837"/>
            <a:chOff x="0" y="-28575"/>
            <a:chExt cx="922200" cy="442007"/>
          </a:xfrm>
        </p:grpSpPr>
        <p:sp>
          <p:nvSpPr>
            <p:cNvPr id="260" name="Google Shape;260;p22"/>
            <p:cNvSpPr/>
            <p:nvPr/>
          </p:nvSpPr>
          <p:spPr>
            <a:xfrm>
              <a:off x="0" y="0"/>
              <a:ext cx="922151" cy="413432"/>
            </a:xfrm>
            <a:custGeom>
              <a:avLst/>
              <a:gdLst/>
              <a:ahLst/>
              <a:cxnLst/>
              <a:rect l="l" t="t" r="r" b="b"/>
              <a:pathLst>
                <a:path w="922151" h="413432" extrusionOk="0">
                  <a:moveTo>
                    <a:pt x="0" y="0"/>
                  </a:moveTo>
                  <a:lnTo>
                    <a:pt x="922151" y="0"/>
                  </a:lnTo>
                  <a:lnTo>
                    <a:pt x="922151" y="413432"/>
                  </a:lnTo>
                  <a:lnTo>
                    <a:pt x="0" y="413432"/>
                  </a:lnTo>
                  <a:close/>
                </a:path>
              </a:pathLst>
            </a:custGeom>
            <a:solidFill>
              <a:srgbClr val="2274A5"/>
            </a:solidFill>
            <a:ln>
              <a:noFill/>
            </a:ln>
          </p:spPr>
        </p:sp>
        <p:sp>
          <p:nvSpPr>
            <p:cNvPr id="261" name="Google Shape;261;p22"/>
            <p:cNvSpPr txBox="1"/>
            <p:nvPr/>
          </p:nvSpPr>
          <p:spPr>
            <a:xfrm>
              <a:off x="0" y="-28575"/>
              <a:ext cx="9222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055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22"/>
          <p:cNvSpPr txBox="1"/>
          <p:nvPr/>
        </p:nvSpPr>
        <p:spPr>
          <a:xfrm>
            <a:off x="4284550" y="5619921"/>
            <a:ext cx="11878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33" b="1">
                <a:solidFill>
                  <a:srgbClr val="F7F7FF"/>
                </a:solidFill>
                <a:latin typeface="Hind SemiBold"/>
                <a:ea typeface="Hind SemiBold"/>
                <a:cs typeface="Hind SemiBold"/>
                <a:sym typeface="Hind SemiBold"/>
              </a:rPr>
              <a:t>AlD algorithms</a:t>
            </a:r>
            <a:endParaRPr sz="333"/>
          </a:p>
        </p:txBody>
      </p:sp>
      <p:sp>
        <p:nvSpPr>
          <p:cNvPr id="263" name="Google Shape;263;p22"/>
          <p:cNvSpPr txBox="1"/>
          <p:nvPr/>
        </p:nvSpPr>
        <p:spPr>
          <a:xfrm>
            <a:off x="2240221" y="3758101"/>
            <a:ext cx="3691600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33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rPr>
              <a:t>ARISING OPPORTUNITIES USING CGM DATA</a:t>
            </a:r>
            <a:endParaRPr sz="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Arial" pitchFamily="34" charset="0"/>
                <a:cs typeface="Arial" pitchFamily="34" charset="0"/>
              </a:rPr>
              <a:t>Les « nouveaux » objectifs</a:t>
            </a:r>
            <a:br>
              <a:rPr lang="fr-FR" sz="2800" b="1" dirty="0">
                <a:latin typeface="Arial" pitchFamily="34" charset="0"/>
                <a:cs typeface="Arial" pitchFamily="34" charset="0"/>
              </a:rPr>
            </a:br>
            <a:r>
              <a:rPr lang="fr-FR" sz="2800" b="1" dirty="0">
                <a:latin typeface="Arial" pitchFamily="34" charset="0"/>
                <a:cs typeface="Arial" pitchFamily="34" charset="0"/>
              </a:rPr>
              <a:t>Les recommandations internationales publiées en 2019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2250002"/>
            <a:ext cx="88265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3567660-296B-266D-0FB3-FFAC072889DE}"/>
              </a:ext>
            </a:extLst>
          </p:cNvPr>
          <p:cNvSpPr txBox="1">
            <a:spLocks/>
          </p:cNvSpPr>
          <p:nvPr/>
        </p:nvSpPr>
        <p:spPr>
          <a:xfrm>
            <a:off x="523874" y="173378"/>
            <a:ext cx="11144251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32">
              <a:defRPr/>
            </a:pPr>
            <a:r>
              <a:rPr lang="en-GB" sz="3600" dirty="0" err="1">
                <a:latin typeface="Calibri" panose="020F0502020204030204"/>
              </a:rPr>
              <a:t>Quels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objectifs</a:t>
            </a:r>
            <a:r>
              <a:rPr lang="en-GB" sz="3600" dirty="0">
                <a:latin typeface="Calibri" panose="020F0502020204030204"/>
              </a:rPr>
              <a:t> pour </a:t>
            </a:r>
            <a:r>
              <a:rPr lang="en-GB" sz="3600" dirty="0" err="1">
                <a:latin typeface="Calibri" panose="020F0502020204030204"/>
              </a:rPr>
              <a:t>quels</a:t>
            </a:r>
            <a:r>
              <a:rPr lang="en-GB" sz="3600" dirty="0">
                <a:latin typeface="Calibri" panose="020F0502020204030204"/>
              </a:rPr>
              <a:t> patients ?</a:t>
            </a: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5A6D1599-A3B4-404D-CFEA-F8D38C5F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2" y="6269767"/>
            <a:ext cx="4559300" cy="253885"/>
          </a:xfrm>
          <a:prstGeom prst="rect">
            <a:avLst/>
          </a:prstGeom>
          <a:ln w="12700">
            <a:miter lim="400000"/>
          </a:ln>
        </p:spPr>
        <p:txBody>
          <a:bodyPr wrap="square" lIns="34275" tIns="34275" rIns="34275" bIns="34275" anchor="b">
            <a:spAutoFit/>
          </a:bodyPr>
          <a:lstStyle>
            <a:defPPr>
              <a:defRPr lang="fr-FR"/>
            </a:defPPr>
            <a:lvl1pPr defTabSz="1219140">
              <a:defRPr sz="800">
                <a:solidFill>
                  <a:srgbClr val="000000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</a:defRPr>
            </a:lvl1pPr>
          </a:lstStyle>
          <a:p>
            <a:pPr defTabSz="1219110"/>
            <a:r>
              <a:rPr lang="en-GB" altLang="fr-FR" sz="1200" dirty="0"/>
              <a:t>Battelino, Diabetes Care 2019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0CD54B0-F1EF-D304-2FB7-2F302368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" y="1420814"/>
            <a:ext cx="11006139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93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3567660-296B-266D-0FB3-FFAC072889DE}"/>
              </a:ext>
            </a:extLst>
          </p:cNvPr>
          <p:cNvSpPr txBox="1">
            <a:spLocks/>
          </p:cNvSpPr>
          <p:nvPr/>
        </p:nvSpPr>
        <p:spPr>
          <a:xfrm>
            <a:off x="523874" y="173378"/>
            <a:ext cx="11144251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32">
              <a:defRPr/>
            </a:pPr>
            <a:r>
              <a:rPr lang="en-GB" sz="3600" dirty="0" err="1">
                <a:latin typeface="Calibri" panose="020F0502020204030204"/>
              </a:rPr>
              <a:t>Quels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objectifs</a:t>
            </a:r>
            <a:r>
              <a:rPr lang="en-GB" sz="3600" dirty="0">
                <a:latin typeface="Calibri" panose="020F0502020204030204"/>
              </a:rPr>
              <a:t> pour </a:t>
            </a:r>
            <a:r>
              <a:rPr lang="en-GB" sz="3600" dirty="0" err="1">
                <a:latin typeface="Calibri" panose="020F0502020204030204"/>
              </a:rPr>
              <a:t>quels</a:t>
            </a:r>
            <a:r>
              <a:rPr lang="en-GB" sz="3600" dirty="0">
                <a:latin typeface="Calibri" panose="020F0502020204030204"/>
              </a:rPr>
              <a:t> patients ?</a:t>
            </a: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5A6D1599-A3B4-404D-CFEA-F8D38C5F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4" y="6476028"/>
            <a:ext cx="4559300" cy="253885"/>
          </a:xfrm>
          <a:prstGeom prst="rect">
            <a:avLst/>
          </a:prstGeom>
          <a:ln w="12700">
            <a:miter lim="400000"/>
          </a:ln>
        </p:spPr>
        <p:txBody>
          <a:bodyPr wrap="square" lIns="34275" tIns="34275" rIns="34275" bIns="34275" anchor="b">
            <a:spAutoFit/>
          </a:bodyPr>
          <a:lstStyle>
            <a:defPPr>
              <a:defRPr lang="fr-FR"/>
            </a:defPPr>
            <a:lvl1pPr defTabSz="1219140">
              <a:defRPr sz="800">
                <a:solidFill>
                  <a:srgbClr val="000000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</a:defRPr>
            </a:lvl1pPr>
          </a:lstStyle>
          <a:p>
            <a:pPr defTabSz="1219110"/>
            <a:r>
              <a:rPr lang="en-GB" altLang="fr-FR" sz="1200" dirty="0"/>
              <a:t>Battelino, Diabetes Care 2019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0CD54B0-F1EF-D304-2FB7-2F302368D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83"/>
          <a:stretch/>
        </p:blipFill>
        <p:spPr bwMode="auto">
          <a:xfrm>
            <a:off x="174779" y="1203501"/>
            <a:ext cx="3158611" cy="512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9715C0-60B8-5FD1-A287-E42FEF4FC54F}"/>
              </a:ext>
            </a:extLst>
          </p:cNvPr>
          <p:cNvSpPr txBox="1"/>
          <p:nvPr/>
        </p:nvSpPr>
        <p:spPr>
          <a:xfrm>
            <a:off x="6433073" y="2706490"/>
            <a:ext cx="2828018" cy="212365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tx2"/>
                </a:solidFill>
              </a:rPr>
              <a:t>CV &lt; 36%</a:t>
            </a:r>
          </a:p>
          <a:p>
            <a:endParaRPr lang="fr-FR" sz="4400" b="1" dirty="0">
              <a:solidFill>
                <a:schemeClr val="tx2"/>
              </a:solidFill>
            </a:endParaRPr>
          </a:p>
          <a:p>
            <a:r>
              <a:rPr lang="fr-FR" sz="4400" b="1" dirty="0">
                <a:solidFill>
                  <a:schemeClr val="tx2"/>
                </a:solidFill>
              </a:rPr>
              <a:t>GMI &lt; 7%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4B6D95-992F-730B-A234-238AE4235A53}"/>
              </a:ext>
            </a:extLst>
          </p:cNvPr>
          <p:cNvSpPr txBox="1"/>
          <p:nvPr/>
        </p:nvSpPr>
        <p:spPr>
          <a:xfrm>
            <a:off x="10069157" y="1874037"/>
            <a:ext cx="1188146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tx2"/>
                </a:solidFill>
              </a:rPr>
              <a:t>GRI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BD8E99-CFB6-0923-EC90-C136D3F77D6A}"/>
              </a:ext>
            </a:extLst>
          </p:cNvPr>
          <p:cNvSpPr txBox="1"/>
          <p:nvPr/>
        </p:nvSpPr>
        <p:spPr>
          <a:xfrm>
            <a:off x="9707680" y="5232216"/>
            <a:ext cx="2007281" cy="132343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/>
                </a:solidFill>
              </a:rPr>
              <a:t>TITR</a:t>
            </a:r>
          </a:p>
          <a:p>
            <a:pPr algn="ctr"/>
            <a:r>
              <a:rPr lang="fr-FR" sz="4000" b="1" dirty="0">
                <a:solidFill>
                  <a:schemeClr val="tx2"/>
                </a:solidFill>
              </a:rPr>
              <a:t>70-140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2BD825-7852-6EA5-02F3-E8918FAF23C9}"/>
              </a:ext>
            </a:extLst>
          </p:cNvPr>
          <p:cNvSpPr txBox="1"/>
          <p:nvPr/>
        </p:nvSpPr>
        <p:spPr>
          <a:xfrm>
            <a:off x="3909509" y="1463932"/>
            <a:ext cx="5047128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2"/>
                </a:solidFill>
                <a:effectLst/>
                <a:latin typeface="Helvetica" pitchFamily="2" charset="0"/>
              </a:rPr>
              <a:t>545 </a:t>
            </a:r>
            <a:r>
              <a:rPr lang="fr-FR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adults</a:t>
            </a:r>
            <a:r>
              <a:rPr lang="fr-FR" i="1" dirty="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with</a:t>
            </a:r>
            <a:r>
              <a:rPr lang="fr-FR" i="1" dirty="0">
                <a:solidFill>
                  <a:schemeClr val="tx2"/>
                </a:solidFill>
                <a:effectLst/>
                <a:latin typeface="Helvetica" pitchFamily="2" charset="0"/>
              </a:rPr>
              <a:t> type 1 </a:t>
            </a:r>
            <a:r>
              <a:rPr lang="fr-FR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diabetes</a:t>
            </a:r>
            <a:endParaRPr lang="fr-FR" dirty="0">
              <a:solidFill>
                <a:schemeClr val="tx2"/>
              </a:solidFill>
              <a:effectLst/>
              <a:latin typeface="Helvetica" pitchFamily="2" charset="0"/>
            </a:endParaRPr>
          </a:p>
          <a:p>
            <a:r>
              <a:rPr lang="fr-FR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who</a:t>
            </a:r>
            <a:r>
              <a:rPr lang="fr-FR" i="1" dirty="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had</a:t>
            </a:r>
            <a:r>
              <a:rPr lang="fr-FR" i="1" dirty="0">
                <a:solidFill>
                  <a:schemeClr val="tx2"/>
                </a:solidFill>
                <a:effectLst/>
                <a:latin typeface="Helvetica" pitchFamily="2" charset="0"/>
              </a:rPr>
              <a:t> CGM and central </a:t>
            </a:r>
            <a:r>
              <a:rPr lang="fr-FR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laboratory</a:t>
            </a:r>
            <a:r>
              <a:rPr lang="fr-FR" i="1" dirty="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measurements</a:t>
            </a:r>
            <a:r>
              <a:rPr lang="fr-FR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fr-FR" i="1" dirty="0">
                <a:solidFill>
                  <a:schemeClr val="tx2"/>
                </a:solidFill>
                <a:effectLst/>
                <a:latin typeface="Helvetica" pitchFamily="2" charset="0"/>
              </a:rPr>
              <a:t>of A1C </a:t>
            </a:r>
            <a:r>
              <a:rPr lang="fr-FR" sz="1050" i="1" dirty="0">
                <a:solidFill>
                  <a:schemeClr val="tx2"/>
                </a:solidFill>
                <a:effectLst/>
                <a:latin typeface="Helvetica" pitchFamily="2" charset="0"/>
              </a:rPr>
              <a:t>(Beck et al. J </a:t>
            </a:r>
            <a:r>
              <a:rPr lang="fr-FR" sz="1050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Diabetes</a:t>
            </a:r>
            <a:r>
              <a:rPr lang="fr-FR" sz="1050" i="1" dirty="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050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Sci</a:t>
            </a:r>
            <a:r>
              <a:rPr lang="fr-FR" sz="1050" i="1" dirty="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fr-FR" sz="1050" i="1" dirty="0" err="1">
                <a:solidFill>
                  <a:schemeClr val="tx2"/>
                </a:solidFill>
                <a:effectLst/>
                <a:latin typeface="Helvetica" pitchFamily="2" charset="0"/>
              </a:rPr>
              <a:t>Technol</a:t>
            </a:r>
            <a:r>
              <a:rPr lang="fr-FR" sz="1050" i="1" dirty="0">
                <a:solidFill>
                  <a:schemeClr val="tx2"/>
                </a:solidFill>
                <a:latin typeface="Helvetica" pitchFamily="2" charset="0"/>
              </a:rPr>
              <a:t>; </a:t>
            </a:r>
            <a:r>
              <a:rPr lang="fr-FR" sz="1050" i="1" dirty="0">
                <a:solidFill>
                  <a:schemeClr val="tx2"/>
                </a:solidFill>
                <a:effectLst/>
                <a:latin typeface="Helvetica" pitchFamily="2" charset="0"/>
              </a:rPr>
              <a:t>2019</a:t>
            </a:r>
            <a:r>
              <a:rPr lang="fr-FR" sz="1050" dirty="0">
                <a:solidFill>
                  <a:schemeClr val="tx2"/>
                </a:solidFill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2E34A4F-A000-3499-22AF-51B18B0E8983}"/>
              </a:ext>
            </a:extLst>
          </p:cNvPr>
          <p:cNvSpPr/>
          <p:nvPr/>
        </p:nvSpPr>
        <p:spPr>
          <a:xfrm>
            <a:off x="2495034" y="4410609"/>
            <a:ext cx="860611" cy="484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62B912-8554-9253-00DA-CE466FB76ABB}"/>
              </a:ext>
            </a:extLst>
          </p:cNvPr>
          <p:cNvSpPr txBox="1"/>
          <p:nvPr/>
        </p:nvSpPr>
        <p:spPr>
          <a:xfrm>
            <a:off x="3959932" y="4149531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= HbA1c &lt; 7%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775B7B5-6E6F-3E79-1AA8-EA675F42CC6E}"/>
              </a:ext>
            </a:extLst>
          </p:cNvPr>
          <p:cNvSpPr/>
          <p:nvPr/>
        </p:nvSpPr>
        <p:spPr>
          <a:xfrm>
            <a:off x="2517289" y="5873285"/>
            <a:ext cx="860611" cy="484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887116-4A19-149D-F25B-D8909ED1A205}"/>
              </a:ext>
            </a:extLst>
          </p:cNvPr>
          <p:cNvSpPr txBox="1"/>
          <p:nvPr/>
        </p:nvSpPr>
        <p:spPr>
          <a:xfrm>
            <a:off x="4064134" y="5356067"/>
            <a:ext cx="3580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TBR</a:t>
            </a:r>
            <a:r>
              <a:rPr lang="fr-FR" b="1" baseline="-25000" dirty="0">
                <a:solidFill>
                  <a:schemeClr val="tx2"/>
                </a:solidFill>
              </a:rPr>
              <a:t>70</a:t>
            </a:r>
            <a:r>
              <a:rPr lang="fr-FR" b="1" dirty="0">
                <a:solidFill>
                  <a:schemeClr val="tx2"/>
                </a:solidFill>
              </a:rPr>
              <a:t> &lt; 4% =  1 heure/jour</a:t>
            </a:r>
          </a:p>
          <a:p>
            <a:r>
              <a:rPr lang="fr-FR" b="1" dirty="0">
                <a:solidFill>
                  <a:schemeClr val="tx2"/>
                </a:solidFill>
              </a:rPr>
              <a:t>TBR</a:t>
            </a:r>
            <a:r>
              <a:rPr lang="fr-FR" b="1" baseline="-25000" dirty="0">
                <a:solidFill>
                  <a:schemeClr val="tx2"/>
                </a:solidFill>
              </a:rPr>
              <a:t>54</a:t>
            </a:r>
            <a:r>
              <a:rPr lang="fr-FR" b="1" dirty="0">
                <a:solidFill>
                  <a:schemeClr val="tx2"/>
                </a:solidFill>
              </a:rPr>
              <a:t> &lt; 1% =   15 minutes/jour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58D0F5-2E4C-CC12-0395-25276746B08D}"/>
              </a:ext>
            </a:extLst>
          </p:cNvPr>
          <p:cNvSpPr txBox="1"/>
          <p:nvPr/>
        </p:nvSpPr>
        <p:spPr>
          <a:xfrm>
            <a:off x="3445950" y="4118417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4B2268-B805-F8FC-A2F1-19FFCD92451C}"/>
              </a:ext>
            </a:extLst>
          </p:cNvPr>
          <p:cNvSpPr txBox="1"/>
          <p:nvPr/>
        </p:nvSpPr>
        <p:spPr>
          <a:xfrm>
            <a:off x="3445950" y="5478168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93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  <p:bldP spid="12" grpId="0" animBg="1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E1192-017A-A4E3-2601-5A39CA86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Question : les paramètres de la MCG tels qu’ils existent actuellement sont-ils pertinents aujourd’hui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E4054D-A983-2F3D-2456-354E934A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" y="2105979"/>
            <a:ext cx="11277600" cy="4535487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tx2"/>
                </a:solidFill>
              </a:rPr>
              <a:t>Oui</a:t>
            </a:r>
          </a:p>
          <a:p>
            <a:pPr algn="ctr"/>
            <a:endParaRPr lang="fr-FR" sz="4000" b="1" dirty="0">
              <a:solidFill>
                <a:schemeClr val="tx2"/>
              </a:solidFill>
            </a:endParaRPr>
          </a:p>
          <a:p>
            <a:pPr algn="ctr"/>
            <a:r>
              <a:rPr lang="fr-FR" sz="4000" b="1" dirty="0">
                <a:solidFill>
                  <a:schemeClr val="tx2"/>
                </a:solidFill>
              </a:rPr>
              <a:t>Non </a:t>
            </a:r>
          </a:p>
          <a:p>
            <a:pPr algn="ctr"/>
            <a:endParaRPr lang="fr-FR" sz="4000" b="1" dirty="0">
              <a:solidFill>
                <a:schemeClr val="tx2"/>
              </a:solidFill>
            </a:endParaRPr>
          </a:p>
          <a:p>
            <a:pPr algn="ctr"/>
            <a:r>
              <a:rPr lang="fr-FR" sz="4000" b="1" dirty="0">
                <a:solidFill>
                  <a:schemeClr val="tx2"/>
                </a:solidFill>
              </a:rPr>
              <a:t>Ne se prononce pas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D2C1F7E-78B7-9A5F-E032-5439D9194EE2}"/>
              </a:ext>
            </a:extLst>
          </p:cNvPr>
          <p:cNvSpPr/>
          <p:nvPr/>
        </p:nvSpPr>
        <p:spPr>
          <a:xfrm>
            <a:off x="1073106" y="2294139"/>
            <a:ext cx="1476133" cy="968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2"/>
                </a:solidFill>
              </a:rPr>
              <a:t>TIR 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5ED931E-F360-6408-A2F0-A7FFF76BB4F8}"/>
              </a:ext>
            </a:extLst>
          </p:cNvPr>
          <p:cNvSpPr/>
          <p:nvPr/>
        </p:nvSpPr>
        <p:spPr>
          <a:xfrm>
            <a:off x="1073106" y="4584761"/>
            <a:ext cx="1476133" cy="968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2"/>
                </a:solidFill>
              </a:rPr>
              <a:t>GMI ?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4366D5F-F94E-466E-D2EC-0E7807506D5C}"/>
              </a:ext>
            </a:extLst>
          </p:cNvPr>
          <p:cNvSpPr/>
          <p:nvPr/>
        </p:nvSpPr>
        <p:spPr>
          <a:xfrm>
            <a:off x="8829786" y="2210376"/>
            <a:ext cx="1476133" cy="968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2"/>
                </a:solidFill>
              </a:rPr>
              <a:t>TBR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98D3C10-F2CF-739E-696A-A2B3430CEC48}"/>
              </a:ext>
            </a:extLst>
          </p:cNvPr>
          <p:cNvSpPr/>
          <p:nvPr/>
        </p:nvSpPr>
        <p:spPr>
          <a:xfrm>
            <a:off x="8829786" y="4773400"/>
            <a:ext cx="1476133" cy="968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2"/>
                </a:solidFill>
              </a:rPr>
              <a:t>CV ?</a:t>
            </a:r>
          </a:p>
        </p:txBody>
      </p:sp>
    </p:spTree>
    <p:extLst>
      <p:ext uri="{BB962C8B-B14F-4D97-AF65-F5344CB8AC3E}">
        <p14:creationId xmlns:p14="http://schemas.microsoft.com/office/powerpoint/2010/main" val="41433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A0662-81EE-1FCE-6B5D-EFD15F3C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DCA81A-4F29-9060-F2C9-200B4B33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93BF-DF75-BD48-8D30-7E8B9F06A2AB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E028AA-1461-ACA8-3797-963F6358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56" y="0"/>
            <a:ext cx="9988200" cy="56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95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1683</Words>
  <Application>Microsoft Macintosh PowerPoint</Application>
  <PresentationFormat>Grand écran</PresentationFormat>
  <Paragraphs>350</Paragraphs>
  <Slides>40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5" baseType="lpstr">
      <vt:lpstr>ＭＳ Ｐゴシック</vt:lpstr>
      <vt:lpstr>Archivo Black</vt:lpstr>
      <vt:lpstr>Arial</vt:lpstr>
      <vt:lpstr>Calibri</vt:lpstr>
      <vt:lpstr>Calibri Light</vt:lpstr>
      <vt:lpstr>Century Gothic</vt:lpstr>
      <vt:lpstr>Helvetica</vt:lpstr>
      <vt:lpstr>HelveticaNeueLTPro-LtCn</vt:lpstr>
      <vt:lpstr>HelveticaNeueLTPro-LtCnO</vt:lpstr>
      <vt:lpstr>Hind</vt:lpstr>
      <vt:lpstr>Hind SemiBold</vt:lpstr>
      <vt:lpstr>Roboto</vt:lpstr>
      <vt:lpstr>Times New Roman</vt:lpstr>
      <vt:lpstr>Thème Office</vt:lpstr>
      <vt:lpstr>Bitmap Image</vt:lpstr>
      <vt:lpstr>Mesure continue du Glucose </vt:lpstr>
      <vt:lpstr>Liens d’intérêt</vt:lpstr>
      <vt:lpstr>Dosage du glucose interstitiel</vt:lpstr>
      <vt:lpstr>Mesure Continue du Glucose: les différents dispositifs</vt:lpstr>
      <vt:lpstr>Les « nouveaux » objectifs Les recommandations internationales publiées en 2019</vt:lpstr>
      <vt:lpstr>Présentation PowerPoint</vt:lpstr>
      <vt:lpstr>Présentation PowerPoint</vt:lpstr>
      <vt:lpstr>Question : les paramètres de la MCG tels qu’ils existent actuellement sont-ils pertinents aujourd’hui ? </vt:lpstr>
      <vt:lpstr>Présentation PowerPoint</vt:lpstr>
      <vt:lpstr>Le GMI est-il équivalent  à l’HbA1c ?  </vt:lpstr>
      <vt:lpstr>Présentation PowerPoint</vt:lpstr>
      <vt:lpstr>Présentation PowerPoint</vt:lpstr>
      <vt:lpstr>La comparaison GMI/ HbA1C dépend du capteur: Exemple de discordances entre Dexcom G6 et Smartguard 4</vt:lpstr>
      <vt:lpstr>Fiabilité aléatoire des capteurs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TBR est-il prédictif des hypoglycémies sévères ? </vt:lpstr>
      <vt:lpstr>Le TBR70 ou 54 est-il prédictif des hypo sévères ?</vt:lpstr>
      <vt:lpstr>Le TBR70 associé au Gold score est-il prédictif des hypo sévères ?</vt:lpstr>
      <vt:lpstr>Evaluation de la variabilité glycémique : Le CV</vt:lpstr>
      <vt:lpstr>Il y a plusieurs manières de calculer la variabilité glycémique</vt:lpstr>
      <vt:lpstr>Présentation PowerPoint</vt:lpstr>
      <vt:lpstr>Total vs Within-Day CV :  est-ce différent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pratiques TIR vs GRI</vt:lpstr>
      <vt:lpstr>Le GRI en pratique…</vt:lpstr>
      <vt:lpstr>Time in Tight Range (TITR) : qu’est que c’est  et à quoi ca sert ?</vt:lpstr>
      <vt:lpstr>TITR chez des patients sous IAD</vt:lpstr>
      <vt:lpstr>Lien entre TITR et complications ?</vt:lpstr>
      <vt:lpstr>Le TITR en pratique, ce sera pour qui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 continue du Glucose</dc:title>
  <dc:creator>jeanpierre.riveline@aphp.fr</dc:creator>
  <cp:lastModifiedBy>jeanpierre.riveline@aphp.fr</cp:lastModifiedBy>
  <cp:revision>17</cp:revision>
  <dcterms:created xsi:type="dcterms:W3CDTF">2025-11-16T21:34:27Z</dcterms:created>
  <dcterms:modified xsi:type="dcterms:W3CDTF">2025-11-19T07:55:40Z</dcterms:modified>
</cp:coreProperties>
</file>