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4086" r:id="rId4"/>
    <p:sldMasterId id="2147484055" r:id="rId5"/>
    <p:sldMasterId id="2147483728" r:id="rId6"/>
    <p:sldMasterId id="2147484542" r:id="rId7"/>
    <p:sldMasterId id="2147484551" r:id="rId8"/>
    <p:sldMasterId id="2147483657" r:id="rId9"/>
    <p:sldMasterId id="2147483669" r:id="rId10"/>
    <p:sldMasterId id="2147484560" r:id="rId11"/>
    <p:sldMasterId id="2147484568" r:id="rId12"/>
    <p:sldMasterId id="2147484577" r:id="rId13"/>
    <p:sldMasterId id="2147484585" r:id="rId14"/>
  </p:sldMasterIdLst>
  <p:notesMasterIdLst>
    <p:notesMasterId r:id="rId92"/>
  </p:notesMasterIdLst>
  <p:sldIdLst>
    <p:sldId id="257" r:id="rId15"/>
    <p:sldId id="2147473984" r:id="rId16"/>
    <p:sldId id="3275" r:id="rId17"/>
    <p:sldId id="2147473973" r:id="rId18"/>
    <p:sldId id="2147473871" r:id="rId19"/>
    <p:sldId id="2147473939" r:id="rId20"/>
    <p:sldId id="2147473873" r:id="rId21"/>
    <p:sldId id="2147473914" r:id="rId22"/>
    <p:sldId id="325" r:id="rId23"/>
    <p:sldId id="2147473913" r:id="rId24"/>
    <p:sldId id="304" r:id="rId25"/>
    <p:sldId id="302" r:id="rId26"/>
    <p:sldId id="305" r:id="rId27"/>
    <p:sldId id="306" r:id="rId28"/>
    <p:sldId id="307" r:id="rId29"/>
    <p:sldId id="308" r:id="rId30"/>
    <p:sldId id="309" r:id="rId31"/>
    <p:sldId id="2147473883" r:id="rId32"/>
    <p:sldId id="2147473901" r:id="rId33"/>
    <p:sldId id="2147473884" r:id="rId34"/>
    <p:sldId id="2147473902" r:id="rId35"/>
    <p:sldId id="2147473885" r:id="rId36"/>
    <p:sldId id="2147473903" r:id="rId37"/>
    <p:sldId id="2147473886" r:id="rId38"/>
    <p:sldId id="2147473982" r:id="rId39"/>
    <p:sldId id="2147473915" r:id="rId40"/>
    <p:sldId id="2147473878" r:id="rId41"/>
    <p:sldId id="2147473941" r:id="rId42"/>
    <p:sldId id="317" r:id="rId43"/>
    <p:sldId id="2147473846" r:id="rId44"/>
    <p:sldId id="2147473856" r:id="rId45"/>
    <p:sldId id="2147473928" r:id="rId46"/>
    <p:sldId id="2147473851" r:id="rId47"/>
    <p:sldId id="2147473852" r:id="rId48"/>
    <p:sldId id="2147473853" r:id="rId49"/>
    <p:sldId id="2147473927" r:id="rId50"/>
    <p:sldId id="2147473981" r:id="rId51"/>
    <p:sldId id="2147473987" r:id="rId52"/>
    <p:sldId id="2147473988" r:id="rId53"/>
    <p:sldId id="2147473874" r:id="rId54"/>
    <p:sldId id="2147473942" r:id="rId55"/>
    <p:sldId id="2147473889" r:id="rId56"/>
    <p:sldId id="303" r:id="rId57"/>
    <p:sldId id="407" r:id="rId58"/>
    <p:sldId id="415" r:id="rId59"/>
    <p:sldId id="416" r:id="rId60"/>
    <p:sldId id="398" r:id="rId61"/>
    <p:sldId id="399" r:id="rId62"/>
    <p:sldId id="402" r:id="rId63"/>
    <p:sldId id="2147473890" r:id="rId64"/>
    <p:sldId id="2147473934" r:id="rId65"/>
    <p:sldId id="2147473935" r:id="rId66"/>
    <p:sldId id="2147473936" r:id="rId67"/>
    <p:sldId id="2147473937" r:id="rId68"/>
    <p:sldId id="2147473891" r:id="rId69"/>
    <p:sldId id="419" r:id="rId70"/>
    <p:sldId id="2147473892" r:id="rId71"/>
    <p:sldId id="2147473869" r:id="rId72"/>
    <p:sldId id="2147473879" r:id="rId73"/>
    <p:sldId id="2147473943" r:id="rId74"/>
    <p:sldId id="2147473894" r:id="rId75"/>
    <p:sldId id="2147473944" r:id="rId76"/>
    <p:sldId id="2147473945" r:id="rId77"/>
    <p:sldId id="2147473946" r:id="rId78"/>
    <p:sldId id="2147473895" r:id="rId79"/>
    <p:sldId id="2147473947" r:id="rId80"/>
    <p:sldId id="2147473930" r:id="rId81"/>
    <p:sldId id="2147473916" r:id="rId82"/>
    <p:sldId id="2147473917" r:id="rId83"/>
    <p:sldId id="2147473918" r:id="rId84"/>
    <p:sldId id="2147473931" r:id="rId85"/>
    <p:sldId id="2147473896" r:id="rId86"/>
    <p:sldId id="2147473986" r:id="rId87"/>
    <p:sldId id="2147473938" r:id="rId88"/>
    <p:sldId id="2147473985" r:id="rId89"/>
    <p:sldId id="2147473880" r:id="rId90"/>
    <p:sldId id="340" r:id="rId91"/>
  </p:sldIdLst>
  <p:sldSz cx="12192000" cy="6858000"/>
  <p:notesSz cx="6797675" cy="9928225"/>
  <p:defaultTextStyle>
    <a:defPPr>
      <a:defRPr lang="fr-FR"/>
    </a:defPPr>
    <a:lvl1pPr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5pPr>
    <a:lvl6pPr marL="2286000" algn="l" defTabSz="914400" rtl="0" eaLnBrk="1" latinLnBrk="0" hangingPunct="1">
      <a:defRPr sz="2400" kern="1200" baseline="-25000">
        <a:solidFill>
          <a:schemeClr val="tx1"/>
        </a:solidFill>
        <a:latin typeface="Times" charset="0"/>
        <a:ea typeface="ＭＳ Ｐゴシック" charset="-128"/>
        <a:cs typeface="+mn-cs"/>
      </a:defRPr>
    </a:lvl6pPr>
    <a:lvl7pPr marL="2743200" algn="l" defTabSz="914400" rtl="0" eaLnBrk="1" latinLnBrk="0" hangingPunct="1">
      <a:defRPr sz="2400" kern="1200" baseline="-25000">
        <a:solidFill>
          <a:schemeClr val="tx1"/>
        </a:solidFill>
        <a:latin typeface="Times" charset="0"/>
        <a:ea typeface="ＭＳ Ｐゴシック" charset="-128"/>
        <a:cs typeface="+mn-cs"/>
      </a:defRPr>
    </a:lvl7pPr>
    <a:lvl8pPr marL="3200400" algn="l" defTabSz="914400" rtl="0" eaLnBrk="1" latinLnBrk="0" hangingPunct="1">
      <a:defRPr sz="2400" kern="1200" baseline="-25000">
        <a:solidFill>
          <a:schemeClr val="tx1"/>
        </a:solidFill>
        <a:latin typeface="Times" charset="0"/>
        <a:ea typeface="ＭＳ Ｐゴシック" charset="-128"/>
        <a:cs typeface="+mn-cs"/>
      </a:defRPr>
    </a:lvl8pPr>
    <a:lvl9pPr marL="3657600" algn="l" defTabSz="914400" rtl="0" eaLnBrk="1" latinLnBrk="0" hangingPunct="1">
      <a:defRPr sz="2400" kern="1200" baseline="-25000">
        <a:solidFill>
          <a:schemeClr val="tx1"/>
        </a:solidFill>
        <a:latin typeface="Times" charset="0"/>
        <a:ea typeface="ＭＳ Ｐゴシック" charset="-128"/>
        <a:cs typeface="+mn-cs"/>
      </a:defRPr>
    </a:lvl9pPr>
  </p:defaultTextStyle>
  <p:extLst>
    <p:ext uri="{521415D9-36F7-43E2-AB2F-B90AF26B5E84}">
      <p14:sectionLst xmlns:p14="http://schemas.microsoft.com/office/powerpoint/2010/main">
        <p14:section name="Section par défaut" id="{5E2D09C6-F498-4226-B70E-37BB050A1990}">
          <p14:sldIdLst>
            <p14:sldId id="257"/>
            <p14:sldId id="2147473984"/>
            <p14:sldId id="3275"/>
            <p14:sldId id="2147473973"/>
            <p14:sldId id="2147473871"/>
          </p14:sldIdLst>
        </p14:section>
        <p14:section name="MCO" id="{720952D5-9AFE-4005-9B88-DA9FFC3D493A}">
          <p14:sldIdLst>
            <p14:sldId id="2147473939"/>
            <p14:sldId id="2147473873"/>
            <p14:sldId id="2147473914"/>
            <p14:sldId id="325"/>
            <p14:sldId id="2147473913"/>
            <p14:sldId id="304"/>
            <p14:sldId id="302"/>
            <p14:sldId id="305"/>
            <p14:sldId id="306"/>
            <p14:sldId id="307"/>
            <p14:sldId id="308"/>
            <p14:sldId id="309"/>
            <p14:sldId id="2147473883"/>
            <p14:sldId id="2147473901"/>
            <p14:sldId id="2147473884"/>
            <p14:sldId id="2147473902"/>
            <p14:sldId id="2147473885"/>
            <p14:sldId id="2147473903"/>
            <p14:sldId id="2147473886"/>
            <p14:sldId id="2147473982"/>
            <p14:sldId id="2147473915"/>
            <p14:sldId id="2147473878"/>
          </p14:sldIdLst>
        </p14:section>
        <p14:section name="Inter-champs (DRUIDES)" id="{BEE7F46E-A278-4AA2-B715-A6154825754B}">
          <p14:sldIdLst>
            <p14:sldId id="2147473941"/>
            <p14:sldId id="317"/>
            <p14:sldId id="2147473846"/>
            <p14:sldId id="2147473856"/>
            <p14:sldId id="2147473928"/>
            <p14:sldId id="2147473851"/>
            <p14:sldId id="2147473852"/>
            <p14:sldId id="2147473853"/>
            <p14:sldId id="2147473927"/>
            <p14:sldId id="2147473981"/>
            <p14:sldId id="2147473987"/>
            <p14:sldId id="2147473988"/>
            <p14:sldId id="2147473874"/>
          </p14:sldIdLst>
        </p14:section>
        <p14:section name="Psychiatrie" id="{A7CE490D-8591-4F83-A8DE-4D9F07326FD2}">
          <p14:sldIdLst>
            <p14:sldId id="2147473942"/>
            <p14:sldId id="2147473889"/>
            <p14:sldId id="303"/>
            <p14:sldId id="407"/>
            <p14:sldId id="415"/>
            <p14:sldId id="416"/>
            <p14:sldId id="398"/>
            <p14:sldId id="399"/>
            <p14:sldId id="402"/>
            <p14:sldId id="2147473890"/>
            <p14:sldId id="2147473934"/>
            <p14:sldId id="2147473935"/>
            <p14:sldId id="2147473936"/>
            <p14:sldId id="2147473937"/>
            <p14:sldId id="2147473891"/>
            <p14:sldId id="419"/>
            <p14:sldId id="2147473892"/>
            <p14:sldId id="2147473869"/>
            <p14:sldId id="2147473879"/>
          </p14:sldIdLst>
        </p14:section>
        <p14:section name="HAD" id="{6298528F-297A-4E04-B4CF-900752D3FC61}">
          <p14:sldIdLst>
            <p14:sldId id="2147473943"/>
            <p14:sldId id="2147473894"/>
            <p14:sldId id="2147473944"/>
            <p14:sldId id="2147473945"/>
            <p14:sldId id="2147473946"/>
            <p14:sldId id="2147473895"/>
            <p14:sldId id="2147473947"/>
            <p14:sldId id="2147473930"/>
            <p14:sldId id="2147473916"/>
            <p14:sldId id="2147473917"/>
            <p14:sldId id="2147473918"/>
            <p14:sldId id="2147473931"/>
            <p14:sldId id="2147473896"/>
            <p14:sldId id="2147473986"/>
            <p14:sldId id="2147473938"/>
            <p14:sldId id="2147473985"/>
            <p14:sldId id="2147473880"/>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BARON" initials="SB" lastIdx="21" clrIdx="0">
    <p:extLst>
      <p:ext uri="{19B8F6BF-5375-455C-9EA6-DF929625EA0E}">
        <p15:presenceInfo xmlns:p15="http://schemas.microsoft.com/office/powerpoint/2012/main" userId="S-1-5-21-1482476501-308236825-725345543-12925" providerId="AD"/>
      </p:ext>
    </p:extLst>
  </p:cmAuthor>
  <p:cmAuthor id="2" name="Pierre LEBLANC" initials="PL" lastIdx="1" clrIdx="1">
    <p:extLst>
      <p:ext uri="{19B8F6BF-5375-455C-9EA6-DF929625EA0E}">
        <p15:presenceInfo xmlns:p15="http://schemas.microsoft.com/office/powerpoint/2012/main" userId="S::pierre.leblanc@atih.sante.fr::57789fde-632e-41af-9747-92aa06c1edad" providerId="AD"/>
      </p:ext>
    </p:extLst>
  </p:cmAuthor>
  <p:cmAuthor id="3" name="Diane PAILLET" initials="DP" lastIdx="1" clrIdx="2">
    <p:extLst>
      <p:ext uri="{19B8F6BF-5375-455C-9EA6-DF929625EA0E}">
        <p15:presenceInfo xmlns:p15="http://schemas.microsoft.com/office/powerpoint/2012/main" userId="S::diane.paillet@atih.sante.fr::620ce0d8-d52c-48c4-8bb1-cfd376b25cfb" providerId="AD"/>
      </p:ext>
    </p:extLst>
  </p:cmAuthor>
  <p:cmAuthor id="4" name="Sophie GUEANT" initials="SG" lastIdx="1" clrIdx="3">
    <p:extLst>
      <p:ext uri="{19B8F6BF-5375-455C-9EA6-DF929625EA0E}">
        <p15:presenceInfo xmlns:p15="http://schemas.microsoft.com/office/powerpoint/2012/main" userId="S::sophie.gueant@atih.sante.fr::958f5a82-b4a7-4d8d-9fc3-117f74d23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E85541"/>
    <a:srgbClr val="FF99FF"/>
    <a:srgbClr val="FFCCCC"/>
    <a:srgbClr val="E1F7FF"/>
    <a:srgbClr val="DAA600"/>
    <a:srgbClr val="6699FF"/>
    <a:srgbClr val="FFFFFF"/>
    <a:srgbClr val="FFFF99"/>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8F921-831A-6DC7-08D9-C9B95A209C87}" v="425" dt="2024-11-18T11:00:17.251"/>
    <p1510:client id="{23AF7044-EF2C-4DE6-BDA6-055C4822929C}" v="17" dt="2024-11-18T15:47:28.324"/>
    <p1510:client id="{39A211FB-CD1A-6F34-AE90-9E76EB4DBCC8}" v="34" dt="2024-11-18T11:34:12.976"/>
    <p1510:client id="{42164DD0-88D7-4E05-953A-F9509EA0E049}" v="4" dt="2024-11-19T10:43:18.728"/>
    <p1510:client id="{437A8337-03F9-4F17-4DA9-2D6A00FF2CCA}" v="2" dt="2024-11-19T09:34:40.002"/>
    <p1510:client id="{5E31C374-AEBC-4D9D-8A95-02680C188E14}" v="695" dt="2024-11-19T09:57:48.011"/>
    <p1510:client id="{623A8873-9821-4EA1-B90F-E369E5C62089}" v="55" dt="2024-11-18T12:48:57.831"/>
    <p1510:client id="{6B5B3734-69A2-3569-DD63-CF0A186F473E}" v="768" dt="2024-11-18T14:50:45.634"/>
    <p1510:client id="{7F7A3144-CF7D-5B20-7974-A4EB10BD7312}" v="188" vWet="190" dt="2024-11-18T12:48:13.338"/>
    <p1510:client id="{8DC04D21-26A2-471A-A2EA-526BB32F4DB7}" v="90" dt="2024-11-18T11:02:57.994"/>
    <p1510:client id="{8FB0AEF7-F83F-6C5B-ED2C-1BF1A5342D0C}" v="176" dt="2024-11-18T16:28:27.210"/>
    <p1510:client id="{A7485405-B17E-B026-EFEE-783A50B81C9F}" v="9" dt="2024-11-18T13:08:50.245"/>
    <p1510:client id="{B242E2AB-19F7-B91B-79D5-4D9FD4B5857B}" v="52" dt="2024-11-18T13:39:18.280"/>
    <p1510:client id="{EC390013-17EC-888C-3295-161FB0EC55BE}" v="6" dt="2024-11-18T13:51:28.708"/>
    <p1510:client id="{EE1ECB85-7929-4460-B309-4D0C44770CFD}" v="78" dt="2024-11-18T13:42:49.4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95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2.xml"/><Relationship Id="rId90" Type="http://schemas.openxmlformats.org/officeDocument/2006/relationships/slide" Target="slides/slide76.xml"/><Relationship Id="rId95" Type="http://schemas.openxmlformats.org/officeDocument/2006/relationships/viewProps" Target="viewProp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1.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commentAuthors" Target="commentAuthors.xml"/><Relationship Id="rId9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499E4-3A79-477B-B043-B438CDB8672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CDE94B24-94B6-48FF-AFD6-D92AFE34E258}">
      <dgm:prSet phldrT="[Texte]" custT="1"/>
      <dgm:spPr/>
      <dgm:t>
        <a:bodyPr/>
        <a:lstStyle/>
        <a:p>
          <a:r>
            <a:rPr lang="fr-FR" sz="1400"/>
            <a:t>Notice technique 2020</a:t>
          </a:r>
        </a:p>
      </dgm:t>
    </dgm:pt>
    <dgm:pt modelId="{AB770F78-5B13-4079-A96D-912BBDCBFF92}" type="parTrans" cxnId="{C4A8A232-1C59-4F69-81FE-EF756389FDA8}">
      <dgm:prSet/>
      <dgm:spPr/>
      <dgm:t>
        <a:bodyPr/>
        <a:lstStyle/>
        <a:p>
          <a:endParaRPr lang="fr-FR"/>
        </a:p>
      </dgm:t>
    </dgm:pt>
    <dgm:pt modelId="{59CDA8EE-4F00-4F24-802C-E2A8285F5016}" type="sibTrans" cxnId="{C4A8A232-1C59-4F69-81FE-EF756389FDA8}">
      <dgm:prSet/>
      <dgm:spPr/>
      <dgm:t>
        <a:bodyPr/>
        <a:lstStyle/>
        <a:p>
          <a:endParaRPr lang="fr-FR"/>
        </a:p>
      </dgm:t>
    </dgm:pt>
    <dgm:pt modelId="{37181D62-27C9-4F1D-B123-7721C41CA4AC}">
      <dgm:prSet phldrT="[Texte]" custT="1"/>
      <dgm:spPr/>
      <dgm:t>
        <a:bodyPr/>
        <a:lstStyle/>
        <a:p>
          <a:r>
            <a:rPr lang="fr-FR" sz="1400"/>
            <a:t>Création du FICHCOMP Temps partiel</a:t>
          </a:r>
        </a:p>
      </dgm:t>
    </dgm:pt>
    <dgm:pt modelId="{8FD7A88E-BD2B-4ADE-8DE0-8EF90C05C21B}" type="parTrans" cxnId="{491E4048-D1AF-458F-B6F8-0C998B732E5F}">
      <dgm:prSet/>
      <dgm:spPr/>
      <dgm:t>
        <a:bodyPr/>
        <a:lstStyle/>
        <a:p>
          <a:endParaRPr lang="fr-FR"/>
        </a:p>
      </dgm:t>
    </dgm:pt>
    <dgm:pt modelId="{B3B19F05-8A78-4090-9023-EF5C0374E641}" type="sibTrans" cxnId="{491E4048-D1AF-458F-B6F8-0C998B732E5F}">
      <dgm:prSet/>
      <dgm:spPr/>
      <dgm:t>
        <a:bodyPr/>
        <a:lstStyle/>
        <a:p>
          <a:endParaRPr lang="fr-FR"/>
        </a:p>
      </dgm:t>
    </dgm:pt>
    <dgm:pt modelId="{850D1F3D-8012-4B18-9A8A-25B6B2B1757F}">
      <dgm:prSet phldrT="[Texte]" custT="1"/>
      <dgm:spPr/>
      <dgm:t>
        <a:bodyPr/>
        <a:lstStyle/>
        <a:p>
          <a:r>
            <a:rPr lang="fr-FR" sz="1400"/>
            <a:t>Notice technique 2022</a:t>
          </a:r>
        </a:p>
      </dgm:t>
    </dgm:pt>
    <dgm:pt modelId="{495AFC5B-CC04-4D80-9ACC-51C26ADE2ED8}" type="parTrans" cxnId="{A7CFE425-8F64-48BA-8C5B-CB688F10ADD0}">
      <dgm:prSet/>
      <dgm:spPr/>
      <dgm:t>
        <a:bodyPr/>
        <a:lstStyle/>
        <a:p>
          <a:endParaRPr lang="fr-FR"/>
        </a:p>
      </dgm:t>
    </dgm:pt>
    <dgm:pt modelId="{1D2B87E3-31EC-4ACE-8E93-CB419038CEEC}" type="sibTrans" cxnId="{A7CFE425-8F64-48BA-8C5B-CB688F10ADD0}">
      <dgm:prSet/>
      <dgm:spPr/>
      <dgm:t>
        <a:bodyPr/>
        <a:lstStyle/>
        <a:p>
          <a:endParaRPr lang="fr-FR"/>
        </a:p>
      </dgm:t>
    </dgm:pt>
    <dgm:pt modelId="{1E20EA85-E2EE-4A95-8533-821E2B5FB7CE}">
      <dgm:prSet phldrT="[Texte]" custT="1"/>
      <dgm:spPr/>
      <dgm:t>
        <a:bodyPr/>
        <a:lstStyle/>
        <a:p>
          <a:r>
            <a:rPr lang="fr-FR" sz="1400"/>
            <a:t>Introduction de modalité de prise en charge de la venue/séance</a:t>
          </a:r>
        </a:p>
      </dgm:t>
    </dgm:pt>
    <dgm:pt modelId="{DF38BD48-0400-4D05-B998-8E6B4AF55860}" type="parTrans" cxnId="{BA7EF37B-0A75-46CC-A491-055CA4A1CDD0}">
      <dgm:prSet/>
      <dgm:spPr/>
      <dgm:t>
        <a:bodyPr/>
        <a:lstStyle/>
        <a:p>
          <a:endParaRPr lang="fr-FR"/>
        </a:p>
      </dgm:t>
    </dgm:pt>
    <dgm:pt modelId="{B7BBA2E9-A30B-498D-8291-37A490BCCABF}" type="sibTrans" cxnId="{BA7EF37B-0A75-46CC-A491-055CA4A1CDD0}">
      <dgm:prSet/>
      <dgm:spPr/>
      <dgm:t>
        <a:bodyPr/>
        <a:lstStyle/>
        <a:p>
          <a:endParaRPr lang="fr-FR"/>
        </a:p>
      </dgm:t>
    </dgm:pt>
    <dgm:pt modelId="{EF5B5B5D-CA0E-4BE2-9293-F08EC348E504}">
      <dgm:prSet phldrT="[Texte]" custT="1"/>
      <dgm:spPr/>
      <dgm:t>
        <a:bodyPr/>
        <a:lstStyle/>
        <a:p>
          <a:r>
            <a:rPr lang="fr-FR" sz="1400" b="1" u="sng"/>
            <a:t>Objectif :</a:t>
          </a:r>
          <a:r>
            <a:rPr lang="fr-FR" sz="1400"/>
            <a:t> Améliorer la description du parcours des patients en identifiant les dates des venues/séances des patients (non disponible dans les RPS)</a:t>
          </a:r>
        </a:p>
      </dgm:t>
    </dgm:pt>
    <dgm:pt modelId="{D5FDD8AC-EB9F-49A8-827A-F5D75C0FF54F}" type="parTrans" cxnId="{117758F0-6441-4B18-A38B-4ED734AC3394}">
      <dgm:prSet/>
      <dgm:spPr/>
      <dgm:t>
        <a:bodyPr/>
        <a:lstStyle/>
        <a:p>
          <a:endParaRPr lang="fr-FR"/>
        </a:p>
      </dgm:t>
    </dgm:pt>
    <dgm:pt modelId="{6330271F-A1A6-420A-B40D-44C6426D1458}" type="sibTrans" cxnId="{117758F0-6441-4B18-A38B-4ED734AC3394}">
      <dgm:prSet/>
      <dgm:spPr/>
      <dgm:t>
        <a:bodyPr/>
        <a:lstStyle/>
        <a:p>
          <a:endParaRPr lang="fr-FR"/>
        </a:p>
      </dgm:t>
    </dgm:pt>
    <dgm:pt modelId="{23C473F2-169E-43C0-BF44-D37265E339F1}">
      <dgm:prSet phldrT="[Texte]" custT="1"/>
      <dgm:spPr/>
      <dgm:t>
        <a:bodyPr/>
        <a:lstStyle/>
        <a:p>
          <a:r>
            <a:rPr lang="fr-FR" sz="1400"/>
            <a:t>Le choix de la modalité est laissé à l’appréciation de l’équipe de soins prenant en charge le patient mais doit être en lien avec : </a:t>
          </a:r>
        </a:p>
      </dgm:t>
    </dgm:pt>
    <dgm:pt modelId="{690D9242-7F6F-41B1-8490-D5EC49891B5F}" type="parTrans" cxnId="{AF30E41E-3D87-455C-A6C2-2E3FF5889D46}">
      <dgm:prSet/>
      <dgm:spPr/>
      <dgm:t>
        <a:bodyPr/>
        <a:lstStyle/>
        <a:p>
          <a:endParaRPr lang="fr-FR"/>
        </a:p>
      </dgm:t>
    </dgm:pt>
    <dgm:pt modelId="{247D7359-34AA-42C6-8684-175D2CFD67D3}" type="sibTrans" cxnId="{AF30E41E-3D87-455C-A6C2-2E3FF5889D46}">
      <dgm:prSet/>
      <dgm:spPr/>
      <dgm:t>
        <a:bodyPr/>
        <a:lstStyle/>
        <a:p>
          <a:endParaRPr lang="fr-FR"/>
        </a:p>
      </dgm:t>
    </dgm:pt>
    <dgm:pt modelId="{C7E2B8B6-CCD4-4401-BCFC-29E40B6E72C2}">
      <dgm:prSet custT="1"/>
      <dgm:spPr/>
      <dgm:t>
        <a:bodyPr/>
        <a:lstStyle/>
        <a:p>
          <a:r>
            <a:rPr lang="fr-FR" sz="1400"/>
            <a:t>la prédominance de la prise en charge dont aura bénéficié le patient au cours de la venue ou de la séance et</a:t>
          </a:r>
        </a:p>
      </dgm:t>
    </dgm:pt>
    <dgm:pt modelId="{53CC69A7-79B4-48F9-8D6B-FA16AC2ACE32}" type="parTrans" cxnId="{C061286E-62BE-4196-8F7C-0A64C3BC010A}">
      <dgm:prSet/>
      <dgm:spPr/>
      <dgm:t>
        <a:bodyPr/>
        <a:lstStyle/>
        <a:p>
          <a:endParaRPr lang="fr-FR"/>
        </a:p>
      </dgm:t>
    </dgm:pt>
    <dgm:pt modelId="{9C2CA18E-41E1-42CA-BEF3-4B5C22F6AA99}" type="sibTrans" cxnId="{C061286E-62BE-4196-8F7C-0A64C3BC010A}">
      <dgm:prSet/>
      <dgm:spPr/>
      <dgm:t>
        <a:bodyPr/>
        <a:lstStyle/>
        <a:p>
          <a:endParaRPr lang="fr-FR"/>
        </a:p>
      </dgm:t>
    </dgm:pt>
    <dgm:pt modelId="{307DB473-CF9F-4C9C-80AA-4E8DBEA42F5E}">
      <dgm:prSet phldrT="[Texte]" custT="1"/>
      <dgm:spPr/>
      <dgm:t>
        <a:bodyPr/>
        <a:lstStyle/>
        <a:p>
          <a:r>
            <a:rPr lang="fr-FR" sz="1400"/>
            <a:t>Lien avec la réforme du financement : pondérations différentes en fonction des modalités des séances avec des variables s’inspirant des PY (individuelle / groupale, mono-professionnelle / </a:t>
          </a:r>
          <a:r>
            <a:rPr lang="fr-FR" sz="1400" err="1"/>
            <a:t>pluri-professionnelle</a:t>
          </a:r>
          <a:r>
            <a:rPr lang="fr-FR" sz="1400"/>
            <a:t>, ECT) </a:t>
          </a:r>
        </a:p>
      </dgm:t>
    </dgm:pt>
    <dgm:pt modelId="{A8CE5121-566E-49D4-8A8C-3C61672F866F}" type="parTrans" cxnId="{F77B65A1-2627-47A9-827F-CA637255201A}">
      <dgm:prSet/>
      <dgm:spPr/>
      <dgm:t>
        <a:bodyPr/>
        <a:lstStyle/>
        <a:p>
          <a:endParaRPr lang="fr-FR"/>
        </a:p>
      </dgm:t>
    </dgm:pt>
    <dgm:pt modelId="{401E5ACC-5E4A-4F35-BF56-5983F68CF432}" type="sibTrans" cxnId="{F77B65A1-2627-47A9-827F-CA637255201A}">
      <dgm:prSet/>
      <dgm:spPr/>
      <dgm:t>
        <a:bodyPr/>
        <a:lstStyle/>
        <a:p>
          <a:endParaRPr lang="fr-FR"/>
        </a:p>
      </dgm:t>
    </dgm:pt>
    <dgm:pt modelId="{14F64B72-029B-4473-BCC9-E414F6011A8F}">
      <dgm:prSet custT="1"/>
      <dgm:spPr/>
      <dgm:t>
        <a:bodyPr/>
        <a:lstStyle/>
        <a:p>
          <a:r>
            <a:rPr lang="fr-FR" sz="1400"/>
            <a:t>le projet thérapeutique et ou de soins du patient.</a:t>
          </a:r>
        </a:p>
      </dgm:t>
    </dgm:pt>
    <dgm:pt modelId="{C76DD63E-9A46-437A-9695-89D7C3DDFAD3}" type="parTrans" cxnId="{8861FD55-8816-42FF-A7F2-592B4D1FE934}">
      <dgm:prSet/>
      <dgm:spPr/>
      <dgm:t>
        <a:bodyPr/>
        <a:lstStyle/>
        <a:p>
          <a:endParaRPr lang="fr-FR"/>
        </a:p>
      </dgm:t>
    </dgm:pt>
    <dgm:pt modelId="{4A58534C-20AC-4D44-8846-E2D1C5EA88FA}" type="sibTrans" cxnId="{8861FD55-8816-42FF-A7F2-592B4D1FE934}">
      <dgm:prSet/>
      <dgm:spPr/>
      <dgm:t>
        <a:bodyPr/>
        <a:lstStyle/>
        <a:p>
          <a:endParaRPr lang="fr-FR"/>
        </a:p>
      </dgm:t>
    </dgm:pt>
    <dgm:pt modelId="{E45528A6-2252-49E0-B6EB-F9366EB3E0B3}">
      <dgm:prSet phldrT="[Texte]" custT="1"/>
      <dgm:spPr/>
      <dgm:t>
        <a:bodyPr/>
        <a:lstStyle/>
        <a:p>
          <a:r>
            <a:rPr lang="fr-FR" sz="1400"/>
            <a:t>Concerne les deux secteurs de financement</a:t>
          </a:r>
        </a:p>
      </dgm:t>
    </dgm:pt>
    <dgm:pt modelId="{A96479FD-53E2-417E-9F09-5652384394BA}" type="parTrans" cxnId="{C526201E-2885-4F34-BB2B-C9797E332326}">
      <dgm:prSet/>
      <dgm:spPr/>
      <dgm:t>
        <a:bodyPr/>
        <a:lstStyle/>
        <a:p>
          <a:endParaRPr lang="fr-FR"/>
        </a:p>
      </dgm:t>
    </dgm:pt>
    <dgm:pt modelId="{294198CE-9FF3-4189-B882-21100A0B41D0}" type="sibTrans" cxnId="{C526201E-2885-4F34-BB2B-C9797E332326}">
      <dgm:prSet/>
      <dgm:spPr/>
      <dgm:t>
        <a:bodyPr/>
        <a:lstStyle/>
        <a:p>
          <a:endParaRPr lang="fr-FR"/>
        </a:p>
      </dgm:t>
    </dgm:pt>
    <dgm:pt modelId="{D9EF9BB9-C33D-4B43-ABF6-E7877BB16364}">
      <dgm:prSet phldrT="[Texte]" custT="1"/>
      <dgm:spPr/>
      <dgm:t>
        <a:bodyPr/>
        <a:lstStyle/>
        <a:p>
          <a:r>
            <a:rPr lang="fr-FR" sz="1400"/>
            <a:t>Consignes COVID 2020</a:t>
          </a:r>
        </a:p>
      </dgm:t>
    </dgm:pt>
    <dgm:pt modelId="{28BAB7B1-C2D6-4C8F-89AC-6101DA1A11C5}" type="parTrans" cxnId="{9695A7FC-88DF-439B-BA35-3BD3F65DDF5A}">
      <dgm:prSet/>
      <dgm:spPr/>
      <dgm:t>
        <a:bodyPr/>
        <a:lstStyle/>
        <a:p>
          <a:endParaRPr lang="fr-FR"/>
        </a:p>
      </dgm:t>
    </dgm:pt>
    <dgm:pt modelId="{5A3CF2E3-9E56-42FF-96FB-1BD0D1EDCF21}" type="sibTrans" cxnId="{9695A7FC-88DF-439B-BA35-3BD3F65DDF5A}">
      <dgm:prSet/>
      <dgm:spPr/>
      <dgm:t>
        <a:bodyPr/>
        <a:lstStyle/>
        <a:p>
          <a:endParaRPr lang="fr-FR"/>
        </a:p>
      </dgm:t>
    </dgm:pt>
    <dgm:pt modelId="{F99E162F-9B9A-4B75-BBD8-2995D4639863}">
      <dgm:prSet phldrT="[Texte]" custT="1"/>
      <dgm:spPr/>
      <dgm:t>
        <a:bodyPr/>
        <a:lstStyle/>
        <a:p>
          <a:r>
            <a:rPr lang="fr-FR" sz="1400"/>
            <a:t>Introduction de dérogation de durée</a:t>
          </a:r>
        </a:p>
      </dgm:t>
    </dgm:pt>
    <dgm:pt modelId="{4C9C421B-3884-49B3-B2DF-E516D82464C7}" type="parTrans" cxnId="{E35AD461-CE93-40D3-AAE9-3B644559CE8D}">
      <dgm:prSet/>
      <dgm:spPr/>
      <dgm:t>
        <a:bodyPr/>
        <a:lstStyle/>
        <a:p>
          <a:endParaRPr lang="fr-FR"/>
        </a:p>
      </dgm:t>
    </dgm:pt>
    <dgm:pt modelId="{32A185C5-9A82-4BC1-811B-4E60E62A380F}" type="sibTrans" cxnId="{E35AD461-CE93-40D3-AAE9-3B644559CE8D}">
      <dgm:prSet/>
      <dgm:spPr/>
      <dgm:t>
        <a:bodyPr/>
        <a:lstStyle/>
        <a:p>
          <a:endParaRPr lang="fr-FR"/>
        </a:p>
      </dgm:t>
    </dgm:pt>
    <dgm:pt modelId="{812F9FE5-88F2-4892-8DE3-889AD37F58A2}">
      <dgm:prSet phldrT="[Texte]" custT="1"/>
      <dgm:spPr/>
      <dgm:t>
        <a:bodyPr/>
        <a:lstStyle/>
        <a:p>
          <a:r>
            <a:rPr lang="fr-FR" sz="1400"/>
            <a:t>Introduction d’une notion d’aménagement des PEC</a:t>
          </a:r>
        </a:p>
      </dgm:t>
    </dgm:pt>
    <dgm:pt modelId="{6180BB81-3D01-430B-BE4C-44299E66D5F5}" type="parTrans" cxnId="{0F458EC4-588E-4A1E-B7F8-FF53B289099B}">
      <dgm:prSet/>
      <dgm:spPr/>
      <dgm:t>
        <a:bodyPr/>
        <a:lstStyle/>
        <a:p>
          <a:endParaRPr lang="fr-FR"/>
        </a:p>
      </dgm:t>
    </dgm:pt>
    <dgm:pt modelId="{F45729AF-F90D-42F9-A123-55FD1826B677}" type="sibTrans" cxnId="{0F458EC4-588E-4A1E-B7F8-FF53B289099B}">
      <dgm:prSet/>
      <dgm:spPr/>
      <dgm:t>
        <a:bodyPr/>
        <a:lstStyle/>
        <a:p>
          <a:endParaRPr lang="fr-FR"/>
        </a:p>
      </dgm:t>
    </dgm:pt>
    <dgm:pt modelId="{50AAE335-F3C5-4959-97EC-11BA0BEDFC3C}" type="pres">
      <dgm:prSet presAssocID="{AFA499E4-3A79-477B-B043-B438CDB86725}" presName="linearFlow" presStyleCnt="0">
        <dgm:presLayoutVars>
          <dgm:dir/>
          <dgm:animLvl val="lvl"/>
          <dgm:resizeHandles val="exact"/>
        </dgm:presLayoutVars>
      </dgm:prSet>
      <dgm:spPr/>
    </dgm:pt>
    <dgm:pt modelId="{7A40D2E6-A195-4B83-924F-D4AFD2C3C024}" type="pres">
      <dgm:prSet presAssocID="{CDE94B24-94B6-48FF-AFD6-D92AFE34E258}" presName="composite" presStyleCnt="0"/>
      <dgm:spPr/>
    </dgm:pt>
    <dgm:pt modelId="{43A13A97-6B6C-45CF-8EC4-B2F412068068}" type="pres">
      <dgm:prSet presAssocID="{CDE94B24-94B6-48FF-AFD6-D92AFE34E258}" presName="parentText" presStyleLbl="alignNode1" presStyleIdx="0" presStyleCnt="3" custScaleY="114430">
        <dgm:presLayoutVars>
          <dgm:chMax val="1"/>
          <dgm:bulletEnabled val="1"/>
        </dgm:presLayoutVars>
      </dgm:prSet>
      <dgm:spPr/>
    </dgm:pt>
    <dgm:pt modelId="{904389F6-F9AD-4065-915A-2BC766BD550D}" type="pres">
      <dgm:prSet presAssocID="{CDE94B24-94B6-48FF-AFD6-D92AFE34E258}" presName="descendantText" presStyleLbl="alignAcc1" presStyleIdx="0" presStyleCnt="3" custScaleY="121324">
        <dgm:presLayoutVars>
          <dgm:bulletEnabled val="1"/>
        </dgm:presLayoutVars>
      </dgm:prSet>
      <dgm:spPr/>
    </dgm:pt>
    <dgm:pt modelId="{DE589E52-C6A4-49C8-98EC-F3AC256D7E54}" type="pres">
      <dgm:prSet presAssocID="{59CDA8EE-4F00-4F24-802C-E2A8285F5016}" presName="sp" presStyleCnt="0"/>
      <dgm:spPr/>
    </dgm:pt>
    <dgm:pt modelId="{89711F34-FD07-40CB-9F18-87A800965431}" type="pres">
      <dgm:prSet presAssocID="{D9EF9BB9-C33D-4B43-ABF6-E7877BB16364}" presName="composite" presStyleCnt="0"/>
      <dgm:spPr/>
    </dgm:pt>
    <dgm:pt modelId="{4438E3F7-CD40-4C9F-A68B-5373BE8F96F8}" type="pres">
      <dgm:prSet presAssocID="{D9EF9BB9-C33D-4B43-ABF6-E7877BB16364}" presName="parentText" presStyleLbl="alignNode1" presStyleIdx="1" presStyleCnt="3">
        <dgm:presLayoutVars>
          <dgm:chMax val="1"/>
          <dgm:bulletEnabled val="1"/>
        </dgm:presLayoutVars>
      </dgm:prSet>
      <dgm:spPr/>
    </dgm:pt>
    <dgm:pt modelId="{CFECD4AA-8B9D-40D3-8C3E-B32041630594}" type="pres">
      <dgm:prSet presAssocID="{D9EF9BB9-C33D-4B43-ABF6-E7877BB16364}" presName="descendantText" presStyleLbl="alignAcc1" presStyleIdx="1" presStyleCnt="3">
        <dgm:presLayoutVars>
          <dgm:bulletEnabled val="1"/>
        </dgm:presLayoutVars>
      </dgm:prSet>
      <dgm:spPr/>
    </dgm:pt>
    <dgm:pt modelId="{FA53CB45-DE94-4CF7-977E-CB26A9D73A6E}" type="pres">
      <dgm:prSet presAssocID="{5A3CF2E3-9E56-42FF-96FB-1BD0D1EDCF21}" presName="sp" presStyleCnt="0"/>
      <dgm:spPr/>
    </dgm:pt>
    <dgm:pt modelId="{BAD6BD97-0485-4CF3-9226-27A0323C6A0D}" type="pres">
      <dgm:prSet presAssocID="{850D1F3D-8012-4B18-9A8A-25B6B2B1757F}" presName="composite" presStyleCnt="0"/>
      <dgm:spPr/>
    </dgm:pt>
    <dgm:pt modelId="{5D1AE7ED-4AB1-49D7-8117-D94D6C61419E}" type="pres">
      <dgm:prSet presAssocID="{850D1F3D-8012-4B18-9A8A-25B6B2B1757F}" presName="parentText" presStyleLbl="alignNode1" presStyleIdx="2" presStyleCnt="3" custScaleY="126590">
        <dgm:presLayoutVars>
          <dgm:chMax val="1"/>
          <dgm:bulletEnabled val="1"/>
        </dgm:presLayoutVars>
      </dgm:prSet>
      <dgm:spPr/>
    </dgm:pt>
    <dgm:pt modelId="{DC159120-2F76-4EDE-8174-26ECAC4825BF}" type="pres">
      <dgm:prSet presAssocID="{850D1F3D-8012-4B18-9A8A-25B6B2B1757F}" presName="descendantText" presStyleLbl="alignAcc1" presStyleIdx="2" presStyleCnt="3" custScaleY="141940">
        <dgm:presLayoutVars>
          <dgm:bulletEnabled val="1"/>
        </dgm:presLayoutVars>
      </dgm:prSet>
      <dgm:spPr/>
    </dgm:pt>
  </dgm:ptLst>
  <dgm:cxnLst>
    <dgm:cxn modelId="{5F412711-17F3-4A15-B657-4D0F4BBA2C15}" type="presOf" srcId="{307DB473-CF9F-4C9C-80AA-4E8DBEA42F5E}" destId="{DC159120-2F76-4EDE-8174-26ECAC4825BF}" srcOrd="0" destOrd="1" presId="urn:microsoft.com/office/officeart/2005/8/layout/chevron2"/>
    <dgm:cxn modelId="{C526201E-2885-4F34-BB2B-C9797E332326}" srcId="{CDE94B24-94B6-48FF-AFD6-D92AFE34E258}" destId="{E45528A6-2252-49E0-B6EB-F9366EB3E0B3}" srcOrd="2" destOrd="0" parTransId="{A96479FD-53E2-417E-9F09-5652384394BA}" sibTransId="{294198CE-9FF3-4189-B882-21100A0B41D0}"/>
    <dgm:cxn modelId="{DD0F461E-AC26-44CF-B779-E0E872D6217A}" type="presOf" srcId="{CDE94B24-94B6-48FF-AFD6-D92AFE34E258}" destId="{43A13A97-6B6C-45CF-8EC4-B2F412068068}" srcOrd="0" destOrd="0" presId="urn:microsoft.com/office/officeart/2005/8/layout/chevron2"/>
    <dgm:cxn modelId="{AF30E41E-3D87-455C-A6C2-2E3FF5889D46}" srcId="{850D1F3D-8012-4B18-9A8A-25B6B2B1757F}" destId="{23C473F2-169E-43C0-BF44-D37265E339F1}" srcOrd="2" destOrd="0" parTransId="{690D9242-7F6F-41B1-8490-D5EC49891B5F}" sibTransId="{247D7359-34AA-42C6-8684-175D2CFD67D3}"/>
    <dgm:cxn modelId="{D24F5B24-FC66-4DF9-8474-6376E7276FEE}" type="presOf" srcId="{AFA499E4-3A79-477B-B043-B438CDB86725}" destId="{50AAE335-F3C5-4959-97EC-11BA0BEDFC3C}" srcOrd="0" destOrd="0" presId="urn:microsoft.com/office/officeart/2005/8/layout/chevron2"/>
    <dgm:cxn modelId="{A7CFE425-8F64-48BA-8C5B-CB688F10ADD0}" srcId="{AFA499E4-3A79-477B-B043-B438CDB86725}" destId="{850D1F3D-8012-4B18-9A8A-25B6B2B1757F}" srcOrd="2" destOrd="0" parTransId="{495AFC5B-CC04-4D80-9ACC-51C26ADE2ED8}" sibTransId="{1D2B87E3-31EC-4ACE-8E93-CB419038CEEC}"/>
    <dgm:cxn modelId="{C4A8A232-1C59-4F69-81FE-EF756389FDA8}" srcId="{AFA499E4-3A79-477B-B043-B438CDB86725}" destId="{CDE94B24-94B6-48FF-AFD6-D92AFE34E258}" srcOrd="0" destOrd="0" parTransId="{AB770F78-5B13-4079-A96D-912BBDCBFF92}" sibTransId="{59CDA8EE-4F00-4F24-802C-E2A8285F5016}"/>
    <dgm:cxn modelId="{C589265D-D767-4715-A1E4-B126510E92C6}" type="presOf" srcId="{23C473F2-169E-43C0-BF44-D37265E339F1}" destId="{DC159120-2F76-4EDE-8174-26ECAC4825BF}" srcOrd="0" destOrd="2" presId="urn:microsoft.com/office/officeart/2005/8/layout/chevron2"/>
    <dgm:cxn modelId="{E35AD461-CE93-40D3-AAE9-3B644559CE8D}" srcId="{D9EF9BB9-C33D-4B43-ABF6-E7877BB16364}" destId="{F99E162F-9B9A-4B75-BBD8-2995D4639863}" srcOrd="0" destOrd="0" parTransId="{4C9C421B-3884-49B3-B2DF-E516D82464C7}" sibTransId="{32A185C5-9A82-4BC1-811B-4E60E62A380F}"/>
    <dgm:cxn modelId="{C1FE7265-DEE5-4C39-90EB-C1D7AFF4CCF0}" type="presOf" srcId="{EF5B5B5D-CA0E-4BE2-9293-F08EC348E504}" destId="{904389F6-F9AD-4065-915A-2BC766BD550D}" srcOrd="0" destOrd="1" presId="urn:microsoft.com/office/officeart/2005/8/layout/chevron2"/>
    <dgm:cxn modelId="{491E4048-D1AF-458F-B6F8-0C998B732E5F}" srcId="{CDE94B24-94B6-48FF-AFD6-D92AFE34E258}" destId="{37181D62-27C9-4F1D-B123-7721C41CA4AC}" srcOrd="0" destOrd="0" parTransId="{8FD7A88E-BD2B-4ADE-8DE0-8EF90C05C21B}" sibTransId="{B3B19F05-8A78-4090-9023-EF5C0374E641}"/>
    <dgm:cxn modelId="{15A0CB6B-55E7-4038-976C-7D075F61C136}" type="presOf" srcId="{D9EF9BB9-C33D-4B43-ABF6-E7877BB16364}" destId="{4438E3F7-CD40-4C9F-A68B-5373BE8F96F8}" srcOrd="0" destOrd="0" presId="urn:microsoft.com/office/officeart/2005/8/layout/chevron2"/>
    <dgm:cxn modelId="{C061286E-62BE-4196-8F7C-0A64C3BC010A}" srcId="{23C473F2-169E-43C0-BF44-D37265E339F1}" destId="{C7E2B8B6-CCD4-4401-BCFC-29E40B6E72C2}" srcOrd="0" destOrd="0" parTransId="{53CC69A7-79B4-48F9-8D6B-FA16AC2ACE32}" sibTransId="{9C2CA18E-41E1-42CA-BEF3-4B5C22F6AA99}"/>
    <dgm:cxn modelId="{8861FD55-8816-42FF-A7F2-592B4D1FE934}" srcId="{23C473F2-169E-43C0-BF44-D37265E339F1}" destId="{14F64B72-029B-4473-BCC9-E414F6011A8F}" srcOrd="1" destOrd="0" parTransId="{C76DD63E-9A46-437A-9695-89D7C3DDFAD3}" sibTransId="{4A58534C-20AC-4D44-8846-E2D1C5EA88FA}"/>
    <dgm:cxn modelId="{BA7EF37B-0A75-46CC-A491-055CA4A1CDD0}" srcId="{850D1F3D-8012-4B18-9A8A-25B6B2B1757F}" destId="{1E20EA85-E2EE-4A95-8533-821E2B5FB7CE}" srcOrd="0" destOrd="0" parTransId="{DF38BD48-0400-4D05-B998-8E6B4AF55860}" sibTransId="{B7BBA2E9-A30B-498D-8291-37A490BCCABF}"/>
    <dgm:cxn modelId="{F77B65A1-2627-47A9-827F-CA637255201A}" srcId="{850D1F3D-8012-4B18-9A8A-25B6B2B1757F}" destId="{307DB473-CF9F-4C9C-80AA-4E8DBEA42F5E}" srcOrd="1" destOrd="0" parTransId="{A8CE5121-566E-49D4-8A8C-3C61672F866F}" sibTransId="{401E5ACC-5E4A-4F35-BF56-5983F68CF432}"/>
    <dgm:cxn modelId="{5900C4A4-04C4-437C-BF83-7D6CE3FD8BD8}" type="presOf" srcId="{E45528A6-2252-49E0-B6EB-F9366EB3E0B3}" destId="{904389F6-F9AD-4065-915A-2BC766BD550D}" srcOrd="0" destOrd="2" presId="urn:microsoft.com/office/officeart/2005/8/layout/chevron2"/>
    <dgm:cxn modelId="{267314AE-865C-4D69-A867-A2D2E8FD3EE4}" type="presOf" srcId="{37181D62-27C9-4F1D-B123-7721C41CA4AC}" destId="{904389F6-F9AD-4065-915A-2BC766BD550D}" srcOrd="0" destOrd="0" presId="urn:microsoft.com/office/officeart/2005/8/layout/chevron2"/>
    <dgm:cxn modelId="{248157B5-893A-45D6-B63C-D1254E0AB30E}" type="presOf" srcId="{14F64B72-029B-4473-BCC9-E414F6011A8F}" destId="{DC159120-2F76-4EDE-8174-26ECAC4825BF}" srcOrd="0" destOrd="4" presId="urn:microsoft.com/office/officeart/2005/8/layout/chevron2"/>
    <dgm:cxn modelId="{4D5227C3-188B-4502-BCD9-454D3B219877}" type="presOf" srcId="{812F9FE5-88F2-4892-8DE3-889AD37F58A2}" destId="{CFECD4AA-8B9D-40D3-8C3E-B32041630594}" srcOrd="0" destOrd="1" presId="urn:microsoft.com/office/officeart/2005/8/layout/chevron2"/>
    <dgm:cxn modelId="{7BB80DC4-0F0F-4EC8-BA00-28BD9C2E7116}" type="presOf" srcId="{850D1F3D-8012-4B18-9A8A-25B6B2B1757F}" destId="{5D1AE7ED-4AB1-49D7-8117-D94D6C61419E}" srcOrd="0" destOrd="0" presId="urn:microsoft.com/office/officeart/2005/8/layout/chevron2"/>
    <dgm:cxn modelId="{0F458EC4-588E-4A1E-B7F8-FF53B289099B}" srcId="{D9EF9BB9-C33D-4B43-ABF6-E7877BB16364}" destId="{812F9FE5-88F2-4892-8DE3-889AD37F58A2}" srcOrd="1" destOrd="0" parTransId="{6180BB81-3D01-430B-BE4C-44299E66D5F5}" sibTransId="{F45729AF-F90D-42F9-A123-55FD1826B677}"/>
    <dgm:cxn modelId="{2050C0D5-71D8-4A19-8D94-C04EE550123D}" type="presOf" srcId="{F99E162F-9B9A-4B75-BBD8-2995D4639863}" destId="{CFECD4AA-8B9D-40D3-8C3E-B32041630594}" srcOrd="0" destOrd="0" presId="urn:microsoft.com/office/officeart/2005/8/layout/chevron2"/>
    <dgm:cxn modelId="{1A1651E0-AFEC-4A6F-9A8A-F76E06407BD9}" type="presOf" srcId="{C7E2B8B6-CCD4-4401-BCFC-29E40B6E72C2}" destId="{DC159120-2F76-4EDE-8174-26ECAC4825BF}" srcOrd="0" destOrd="3" presId="urn:microsoft.com/office/officeart/2005/8/layout/chevron2"/>
    <dgm:cxn modelId="{8DE16BF0-0633-4824-9468-B5A84797F0A5}" type="presOf" srcId="{1E20EA85-E2EE-4A95-8533-821E2B5FB7CE}" destId="{DC159120-2F76-4EDE-8174-26ECAC4825BF}" srcOrd="0" destOrd="0" presId="urn:microsoft.com/office/officeart/2005/8/layout/chevron2"/>
    <dgm:cxn modelId="{117758F0-6441-4B18-A38B-4ED734AC3394}" srcId="{CDE94B24-94B6-48FF-AFD6-D92AFE34E258}" destId="{EF5B5B5D-CA0E-4BE2-9293-F08EC348E504}" srcOrd="1" destOrd="0" parTransId="{D5FDD8AC-EB9F-49A8-827A-F5D75C0FF54F}" sibTransId="{6330271F-A1A6-420A-B40D-44C6426D1458}"/>
    <dgm:cxn modelId="{9695A7FC-88DF-439B-BA35-3BD3F65DDF5A}" srcId="{AFA499E4-3A79-477B-B043-B438CDB86725}" destId="{D9EF9BB9-C33D-4B43-ABF6-E7877BB16364}" srcOrd="1" destOrd="0" parTransId="{28BAB7B1-C2D6-4C8F-89AC-6101DA1A11C5}" sibTransId="{5A3CF2E3-9E56-42FF-96FB-1BD0D1EDCF21}"/>
    <dgm:cxn modelId="{B075E1EB-62C5-4FB3-91DD-99C9F1F48F4E}" type="presParOf" srcId="{50AAE335-F3C5-4959-97EC-11BA0BEDFC3C}" destId="{7A40D2E6-A195-4B83-924F-D4AFD2C3C024}" srcOrd="0" destOrd="0" presId="urn:microsoft.com/office/officeart/2005/8/layout/chevron2"/>
    <dgm:cxn modelId="{65C57F8E-6357-44C9-9D51-BF80766CC750}" type="presParOf" srcId="{7A40D2E6-A195-4B83-924F-D4AFD2C3C024}" destId="{43A13A97-6B6C-45CF-8EC4-B2F412068068}" srcOrd="0" destOrd="0" presId="urn:microsoft.com/office/officeart/2005/8/layout/chevron2"/>
    <dgm:cxn modelId="{D9DF27FA-29A5-491B-931B-12E49D6B549F}" type="presParOf" srcId="{7A40D2E6-A195-4B83-924F-D4AFD2C3C024}" destId="{904389F6-F9AD-4065-915A-2BC766BD550D}" srcOrd="1" destOrd="0" presId="urn:microsoft.com/office/officeart/2005/8/layout/chevron2"/>
    <dgm:cxn modelId="{7967471D-B23B-448D-9D42-7203EA730541}" type="presParOf" srcId="{50AAE335-F3C5-4959-97EC-11BA0BEDFC3C}" destId="{DE589E52-C6A4-49C8-98EC-F3AC256D7E54}" srcOrd="1" destOrd="0" presId="urn:microsoft.com/office/officeart/2005/8/layout/chevron2"/>
    <dgm:cxn modelId="{2165ACCC-004B-40E3-9C6C-765BCF595376}" type="presParOf" srcId="{50AAE335-F3C5-4959-97EC-11BA0BEDFC3C}" destId="{89711F34-FD07-40CB-9F18-87A800965431}" srcOrd="2" destOrd="0" presId="urn:microsoft.com/office/officeart/2005/8/layout/chevron2"/>
    <dgm:cxn modelId="{58FBEBB0-A9CE-476E-A7D9-349B4E8BC407}" type="presParOf" srcId="{89711F34-FD07-40CB-9F18-87A800965431}" destId="{4438E3F7-CD40-4C9F-A68B-5373BE8F96F8}" srcOrd="0" destOrd="0" presId="urn:microsoft.com/office/officeart/2005/8/layout/chevron2"/>
    <dgm:cxn modelId="{72720859-2D4A-48C2-81B8-5D93FCD8DBE0}" type="presParOf" srcId="{89711F34-FD07-40CB-9F18-87A800965431}" destId="{CFECD4AA-8B9D-40D3-8C3E-B32041630594}" srcOrd="1" destOrd="0" presId="urn:microsoft.com/office/officeart/2005/8/layout/chevron2"/>
    <dgm:cxn modelId="{AD98BEE0-D46C-4AF1-8DBF-F6832E49447F}" type="presParOf" srcId="{50AAE335-F3C5-4959-97EC-11BA0BEDFC3C}" destId="{FA53CB45-DE94-4CF7-977E-CB26A9D73A6E}" srcOrd="3" destOrd="0" presId="urn:microsoft.com/office/officeart/2005/8/layout/chevron2"/>
    <dgm:cxn modelId="{4D4DE577-C9FD-40FF-A10F-81F5D71E5C56}" type="presParOf" srcId="{50AAE335-F3C5-4959-97EC-11BA0BEDFC3C}" destId="{BAD6BD97-0485-4CF3-9226-27A0323C6A0D}" srcOrd="4" destOrd="0" presId="urn:microsoft.com/office/officeart/2005/8/layout/chevron2"/>
    <dgm:cxn modelId="{DD03EFC5-A65D-4371-B8A2-DC2EF3D87E1A}" type="presParOf" srcId="{BAD6BD97-0485-4CF3-9226-27A0323C6A0D}" destId="{5D1AE7ED-4AB1-49D7-8117-D94D6C61419E}" srcOrd="0" destOrd="0" presId="urn:microsoft.com/office/officeart/2005/8/layout/chevron2"/>
    <dgm:cxn modelId="{8C973510-E9DF-4BE1-B25F-9D63D1E7A8D7}" type="presParOf" srcId="{BAD6BD97-0485-4CF3-9226-27A0323C6A0D}" destId="{DC159120-2F76-4EDE-8174-26ECAC4825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3A97-6B6C-45CF-8EC4-B2F412068068}">
      <dsp:nvSpPr>
        <dsp:cNvPr id="0" name=""/>
        <dsp:cNvSpPr/>
      </dsp:nvSpPr>
      <dsp:spPr>
        <a:xfrm rot="5400000">
          <a:off x="-345212" y="348951"/>
          <a:ext cx="1778197" cy="10877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a:t>Notice technique 2020</a:t>
          </a:r>
        </a:p>
      </dsp:txBody>
      <dsp:txXfrm rot="-5400000">
        <a:off x="1" y="547624"/>
        <a:ext cx="1087772" cy="690425"/>
      </dsp:txXfrm>
    </dsp:sp>
    <dsp:sp modelId="{904389F6-F9AD-4065-915A-2BC766BD550D}">
      <dsp:nvSpPr>
        <dsp:cNvPr id="0" name=""/>
        <dsp:cNvSpPr/>
      </dsp:nvSpPr>
      <dsp:spPr>
        <a:xfrm rot="5400000">
          <a:off x="4513044" y="-3417108"/>
          <a:ext cx="1225462" cy="80760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a:t>Création du FICHCOMP Temps partiel</a:t>
          </a:r>
        </a:p>
        <a:p>
          <a:pPr marL="114300" lvl="1" indent="-114300" algn="l" defTabSz="622300">
            <a:lnSpc>
              <a:spcPct val="90000"/>
            </a:lnSpc>
            <a:spcBef>
              <a:spcPct val="0"/>
            </a:spcBef>
            <a:spcAft>
              <a:spcPct val="15000"/>
            </a:spcAft>
            <a:buChar char="•"/>
          </a:pPr>
          <a:r>
            <a:rPr lang="fr-FR" sz="1400" b="1" u="sng" kern="1200"/>
            <a:t>Objectif :</a:t>
          </a:r>
          <a:r>
            <a:rPr lang="fr-FR" sz="1400" kern="1200"/>
            <a:t> Améliorer la description du parcours des patients en identifiant les dates des venues/séances des patients (non disponible dans les RPS)</a:t>
          </a:r>
        </a:p>
        <a:p>
          <a:pPr marL="114300" lvl="1" indent="-114300" algn="l" defTabSz="622300">
            <a:lnSpc>
              <a:spcPct val="90000"/>
            </a:lnSpc>
            <a:spcBef>
              <a:spcPct val="0"/>
            </a:spcBef>
            <a:spcAft>
              <a:spcPct val="15000"/>
            </a:spcAft>
            <a:buChar char="•"/>
          </a:pPr>
          <a:r>
            <a:rPr lang="fr-FR" sz="1400" kern="1200"/>
            <a:t>Concerne les deux secteurs de financement</a:t>
          </a:r>
        </a:p>
      </dsp:txBody>
      <dsp:txXfrm rot="-5400000">
        <a:off x="1087772" y="67986"/>
        <a:ext cx="8016184" cy="1105818"/>
      </dsp:txXfrm>
    </dsp:sp>
    <dsp:sp modelId="{4438E3F7-CD40-4C9F-A68B-5373BE8F96F8}">
      <dsp:nvSpPr>
        <dsp:cNvPr id="0" name=""/>
        <dsp:cNvSpPr/>
      </dsp:nvSpPr>
      <dsp:spPr>
        <a:xfrm rot="5400000">
          <a:off x="-233094" y="1847794"/>
          <a:ext cx="1553960" cy="10877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a:t>Consignes COVID 2020</a:t>
          </a:r>
        </a:p>
      </dsp:txBody>
      <dsp:txXfrm rot="-5400000">
        <a:off x="0" y="2158586"/>
        <a:ext cx="1087772" cy="466188"/>
      </dsp:txXfrm>
    </dsp:sp>
    <dsp:sp modelId="{CFECD4AA-8B9D-40D3-8C3E-B32041630594}">
      <dsp:nvSpPr>
        <dsp:cNvPr id="0" name=""/>
        <dsp:cNvSpPr/>
      </dsp:nvSpPr>
      <dsp:spPr>
        <a:xfrm rot="5400000">
          <a:off x="4620738" y="-1918266"/>
          <a:ext cx="1010074" cy="80760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a:t>Introduction de dérogation de durée</a:t>
          </a:r>
        </a:p>
        <a:p>
          <a:pPr marL="114300" lvl="1" indent="-114300" algn="l" defTabSz="622300">
            <a:lnSpc>
              <a:spcPct val="90000"/>
            </a:lnSpc>
            <a:spcBef>
              <a:spcPct val="0"/>
            </a:spcBef>
            <a:spcAft>
              <a:spcPct val="15000"/>
            </a:spcAft>
            <a:buChar char="•"/>
          </a:pPr>
          <a:r>
            <a:rPr lang="fr-FR" sz="1400" kern="1200"/>
            <a:t>Introduction d’une notion d’aménagement des PEC</a:t>
          </a:r>
        </a:p>
      </dsp:txBody>
      <dsp:txXfrm rot="-5400000">
        <a:off x="1087772" y="1664008"/>
        <a:ext cx="8026698" cy="911458"/>
      </dsp:txXfrm>
    </dsp:sp>
    <dsp:sp modelId="{5D1AE7ED-4AB1-49D7-8117-D94D6C61419E}">
      <dsp:nvSpPr>
        <dsp:cNvPr id="0" name=""/>
        <dsp:cNvSpPr/>
      </dsp:nvSpPr>
      <dsp:spPr>
        <a:xfrm rot="5400000">
          <a:off x="-439693" y="3446331"/>
          <a:ext cx="1967159" cy="10877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a:t>Notice technique 2022</a:t>
          </a:r>
        </a:p>
      </dsp:txBody>
      <dsp:txXfrm rot="-5400000">
        <a:off x="1" y="3550523"/>
        <a:ext cx="1087772" cy="879387"/>
      </dsp:txXfrm>
    </dsp:sp>
    <dsp:sp modelId="{DC159120-2F76-4EDE-8174-26ECAC4825BF}">
      <dsp:nvSpPr>
        <dsp:cNvPr id="0" name=""/>
        <dsp:cNvSpPr/>
      </dsp:nvSpPr>
      <dsp:spPr>
        <a:xfrm rot="5400000">
          <a:off x="4952812" y="-863615"/>
          <a:ext cx="1433699" cy="9163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a:t>Introduction de modalité de prise en charge de la venue/séance</a:t>
          </a:r>
        </a:p>
        <a:p>
          <a:pPr marL="114300" lvl="1" indent="-114300" algn="l" defTabSz="622300">
            <a:lnSpc>
              <a:spcPct val="90000"/>
            </a:lnSpc>
            <a:spcBef>
              <a:spcPct val="0"/>
            </a:spcBef>
            <a:spcAft>
              <a:spcPct val="15000"/>
            </a:spcAft>
            <a:buChar char="•"/>
          </a:pPr>
          <a:r>
            <a:rPr lang="fr-FR" sz="1400" kern="1200"/>
            <a:t>Lien avec la réforme du financement : pondérations différentes en fonction des modalités des séances avec des variables s’inspirant des PY (individuelle / groupale, mono-professionnelle / </a:t>
          </a:r>
          <a:r>
            <a:rPr lang="fr-FR" sz="1400" kern="1200" err="1"/>
            <a:t>pluri-professionnelle</a:t>
          </a:r>
          <a:r>
            <a:rPr lang="fr-FR" sz="1400" kern="1200"/>
            <a:t>, ECT) </a:t>
          </a:r>
        </a:p>
        <a:p>
          <a:pPr marL="114300" lvl="1" indent="-114300" algn="l" defTabSz="622300">
            <a:lnSpc>
              <a:spcPct val="90000"/>
            </a:lnSpc>
            <a:spcBef>
              <a:spcPct val="0"/>
            </a:spcBef>
            <a:spcAft>
              <a:spcPct val="15000"/>
            </a:spcAft>
            <a:buChar char="•"/>
          </a:pPr>
          <a:r>
            <a:rPr lang="fr-FR" sz="1400" kern="1200"/>
            <a:t>Le choix de la modalité est laissé à l’appréciation de l’équipe de soins prenant en charge le patient mais doit être en lien avec : </a:t>
          </a:r>
        </a:p>
        <a:p>
          <a:pPr marL="228600" lvl="2" indent="-114300" algn="l" defTabSz="622300">
            <a:lnSpc>
              <a:spcPct val="90000"/>
            </a:lnSpc>
            <a:spcBef>
              <a:spcPct val="0"/>
            </a:spcBef>
            <a:spcAft>
              <a:spcPct val="15000"/>
            </a:spcAft>
            <a:buChar char="•"/>
          </a:pPr>
          <a:r>
            <a:rPr lang="fr-FR" sz="1400" kern="1200"/>
            <a:t>la prédominance de la prise en charge dont aura bénéficié le patient au cours de la venue ou de la séance et</a:t>
          </a:r>
        </a:p>
        <a:p>
          <a:pPr marL="228600" lvl="2" indent="-114300" algn="l" defTabSz="622300">
            <a:lnSpc>
              <a:spcPct val="90000"/>
            </a:lnSpc>
            <a:spcBef>
              <a:spcPct val="0"/>
            </a:spcBef>
            <a:spcAft>
              <a:spcPct val="15000"/>
            </a:spcAft>
            <a:buChar char="•"/>
          </a:pPr>
          <a:r>
            <a:rPr lang="fr-FR" sz="1400" kern="1200"/>
            <a:t>le projet thérapeutique et ou de soins du patient.</a:t>
          </a:r>
        </a:p>
      </dsp:txBody>
      <dsp:txXfrm rot="-5400000">
        <a:off x="1087773" y="3071411"/>
        <a:ext cx="9093792" cy="12937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5659" cy="498710"/>
          </a:xfrm>
          <a:prstGeom prst="rect">
            <a:avLst/>
          </a:prstGeom>
        </p:spPr>
        <p:txBody>
          <a:bodyPr vert="horz" lIns="91577" tIns="45789" rIns="91577" bIns="45789" rtlCol="0"/>
          <a:lstStyle>
            <a:lvl1pPr algn="l">
              <a:defRPr sz="1200"/>
            </a:lvl1pPr>
          </a:lstStyle>
          <a:p>
            <a:endParaRPr lang="fr-FR"/>
          </a:p>
        </p:txBody>
      </p:sp>
      <p:sp>
        <p:nvSpPr>
          <p:cNvPr id="3" name="Espace réservé de la date 2"/>
          <p:cNvSpPr>
            <a:spLocks noGrp="1"/>
          </p:cNvSpPr>
          <p:nvPr>
            <p:ph type="dt" idx="1"/>
          </p:nvPr>
        </p:nvSpPr>
        <p:spPr>
          <a:xfrm>
            <a:off x="3850837" y="2"/>
            <a:ext cx="2945659" cy="498710"/>
          </a:xfrm>
          <a:prstGeom prst="rect">
            <a:avLst/>
          </a:prstGeom>
        </p:spPr>
        <p:txBody>
          <a:bodyPr vert="horz" lIns="91577" tIns="45789" rIns="91577" bIns="45789" rtlCol="0"/>
          <a:lstStyle>
            <a:lvl1pPr algn="r">
              <a:defRPr sz="1200"/>
            </a:lvl1pPr>
          </a:lstStyle>
          <a:p>
            <a:fld id="{3AB84CC2-1925-47D7-A2F4-F3D367A085F0}" type="datetimeFigureOut">
              <a:rPr lang="fr-FR" smtClean="0"/>
              <a:t>20/11/2024</a:t>
            </a:fld>
            <a:endParaRPr lang="fr-FR"/>
          </a:p>
        </p:txBody>
      </p:sp>
      <p:sp>
        <p:nvSpPr>
          <p:cNvPr id="4" name="Espace réservé de l'image des diapositives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577" tIns="45789" rIns="91577" bIns="45789" rtlCol="0" anchor="ctr"/>
          <a:lstStyle/>
          <a:p>
            <a:endParaRPr lang="fr-FR"/>
          </a:p>
        </p:txBody>
      </p:sp>
      <p:sp>
        <p:nvSpPr>
          <p:cNvPr id="5" name="Espace réservé des notes 4"/>
          <p:cNvSpPr>
            <a:spLocks noGrp="1"/>
          </p:cNvSpPr>
          <p:nvPr>
            <p:ph type="body" sz="quarter" idx="3"/>
          </p:nvPr>
        </p:nvSpPr>
        <p:spPr>
          <a:xfrm>
            <a:off x="679768" y="4777961"/>
            <a:ext cx="5438140" cy="3909238"/>
          </a:xfrm>
          <a:prstGeom prst="rect">
            <a:avLst/>
          </a:prstGeom>
        </p:spPr>
        <p:txBody>
          <a:bodyPr vert="horz" lIns="91577" tIns="45789" rIns="91577" bIns="457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519"/>
            <a:ext cx="2945659" cy="498708"/>
          </a:xfrm>
          <a:prstGeom prst="rect">
            <a:avLst/>
          </a:prstGeom>
        </p:spPr>
        <p:txBody>
          <a:bodyPr vert="horz" lIns="91577" tIns="45789" rIns="91577" bIns="457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837" y="9429519"/>
            <a:ext cx="2945659" cy="498708"/>
          </a:xfrm>
          <a:prstGeom prst="rect">
            <a:avLst/>
          </a:prstGeom>
        </p:spPr>
        <p:txBody>
          <a:bodyPr vert="horz" lIns="91577" tIns="45789" rIns="91577" bIns="45789" rtlCol="0" anchor="b"/>
          <a:lstStyle>
            <a:lvl1pPr algn="r">
              <a:defRPr sz="1200"/>
            </a:lvl1pPr>
          </a:lstStyle>
          <a:p>
            <a:fld id="{8FF7C78E-48D6-465A-8F4C-E8DD203BD5C8}" type="slidenum">
              <a:rPr lang="fr-FR" smtClean="0"/>
              <a:t>‹N°›</a:t>
            </a:fld>
            <a:endParaRPr lang="fr-FR"/>
          </a:p>
        </p:txBody>
      </p:sp>
    </p:spTree>
    <p:extLst>
      <p:ext uri="{BB962C8B-B14F-4D97-AF65-F5344CB8AC3E}">
        <p14:creationId xmlns:p14="http://schemas.microsoft.com/office/powerpoint/2010/main" val="337713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FF7C78E-48D6-465A-8F4C-E8DD203BD5C8}" type="slidenum">
              <a:rPr lang="fr-FR" smtClean="0"/>
              <a:t>4</a:t>
            </a:fld>
            <a:endParaRPr lang="fr-FR"/>
          </a:p>
        </p:txBody>
      </p:sp>
    </p:spTree>
    <p:extLst>
      <p:ext uri="{BB962C8B-B14F-4D97-AF65-F5344CB8AC3E}">
        <p14:creationId xmlns:p14="http://schemas.microsoft.com/office/powerpoint/2010/main" val="30753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07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FF7C78E-48D6-465A-8F4C-E8DD203BD5C8}" type="slidenum">
              <a:rPr lang="fr-FR" smtClean="0"/>
              <a:t>33</a:t>
            </a:fld>
            <a:endParaRPr lang="fr-FR"/>
          </a:p>
        </p:txBody>
      </p:sp>
    </p:spTree>
    <p:extLst>
      <p:ext uri="{BB962C8B-B14F-4D97-AF65-F5344CB8AC3E}">
        <p14:creationId xmlns:p14="http://schemas.microsoft.com/office/powerpoint/2010/main" val="389003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43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781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66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14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889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68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03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53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52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63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653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23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57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5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51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30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191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65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FF7C78E-48D6-465A-8F4C-E8DD203BD5C8}" type="slidenum">
              <a:rPr lang="fr-FR" smtClean="0"/>
              <a:t>77</a:t>
            </a:fld>
            <a:endParaRPr lang="fr-FR"/>
          </a:p>
        </p:txBody>
      </p:sp>
    </p:spTree>
    <p:extLst>
      <p:ext uri="{BB962C8B-B14F-4D97-AF65-F5344CB8AC3E}">
        <p14:creationId xmlns:p14="http://schemas.microsoft.com/office/powerpoint/2010/main" val="159832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09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FF7C78E-48D6-465A-8F4C-E8DD203BD5C8}" type="slidenum">
              <a:rPr lang="fr-FR" smtClean="0"/>
              <a:t>19</a:t>
            </a:fld>
            <a:endParaRPr lang="fr-FR"/>
          </a:p>
        </p:txBody>
      </p:sp>
    </p:spTree>
    <p:extLst>
      <p:ext uri="{BB962C8B-B14F-4D97-AF65-F5344CB8AC3E}">
        <p14:creationId xmlns:p14="http://schemas.microsoft.com/office/powerpoint/2010/main" val="344845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24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2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50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AEE0928-D43F-4B64-896F-7E71E71556A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26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Parler oralement des évolutions autres : type </a:t>
            </a:r>
            <a:r>
              <a:rPr lang="fr-FR" err="1"/>
              <a:t>med</a:t>
            </a:r>
            <a:r>
              <a:rPr lang="fr-FR"/>
              <a:t> </a:t>
            </a:r>
            <a:r>
              <a:rPr lang="fr-FR" err="1"/>
              <a:t>acan</a:t>
            </a:r>
            <a:endParaRPr lang="fr-FR"/>
          </a:p>
        </p:txBody>
      </p:sp>
      <p:sp>
        <p:nvSpPr>
          <p:cNvPr id="4" name="Espace réservé du numéro de diapositive 3"/>
          <p:cNvSpPr>
            <a:spLocks noGrp="1"/>
          </p:cNvSpPr>
          <p:nvPr>
            <p:ph type="sldNum" sz="quarter" idx="5"/>
          </p:nvPr>
        </p:nvSpPr>
        <p:spPr/>
        <p:txBody>
          <a:bodyPr/>
          <a:lstStyle/>
          <a:p>
            <a:fld id="{8FF7C78E-48D6-465A-8F4C-E8DD203BD5C8}" type="slidenum">
              <a:rPr lang="fr-FR" smtClean="0"/>
              <a:t>31</a:t>
            </a:fld>
            <a:endParaRPr lang="fr-FR"/>
          </a:p>
        </p:txBody>
      </p:sp>
    </p:spTree>
    <p:extLst>
      <p:ext uri="{BB962C8B-B14F-4D97-AF65-F5344CB8AC3E}">
        <p14:creationId xmlns:p14="http://schemas.microsoft.com/office/powerpoint/2010/main" val="183345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1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7" name="Line 60"/>
          <p:cNvSpPr>
            <a:spLocks noChangeShapeType="1"/>
          </p:cNvSpPr>
          <p:nvPr/>
        </p:nvSpPr>
        <p:spPr bwMode="auto">
          <a:xfrm>
            <a:off x="203200" y="6629400"/>
            <a:ext cx="11684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8" name="Line 61"/>
          <p:cNvSpPr>
            <a:spLocks noChangeShapeType="1"/>
          </p:cNvSpPr>
          <p:nvPr/>
        </p:nvSpPr>
        <p:spPr bwMode="auto">
          <a:xfrm rot="16200000">
            <a:off x="866140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8194" name="Rectangle 2"/>
          <p:cNvSpPr>
            <a:spLocks noGrp="1" noChangeArrowheads="1"/>
          </p:cNvSpPr>
          <p:nvPr>
            <p:ph type="ctrTitle"/>
          </p:nvPr>
        </p:nvSpPr>
        <p:spPr>
          <a:xfrm>
            <a:off x="3098800" y="1766047"/>
            <a:ext cx="6299200" cy="927847"/>
          </a:xfrm>
        </p:spPr>
        <p:txBody>
          <a:bodyPr/>
          <a:lstStyle>
            <a:lvl1pPr>
              <a:defRPr sz="2800" b="0">
                <a:solidFill>
                  <a:srgbClr val="02A7D5"/>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098801" y="3749486"/>
            <a:ext cx="7315201" cy="1279714"/>
          </a:xfr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b="1" baseline="0">
                <a:solidFill>
                  <a:schemeClr val="accent3"/>
                </a:solidFill>
              </a:defRPr>
            </a:lvl1pPr>
          </a:lstStyle>
          <a:p>
            <a:pPr lvl="0"/>
            <a:r>
              <a:rPr lang="fr-FR" noProof="0"/>
              <a:t>Modifiez le style des sous-titres du masque</a:t>
            </a:r>
          </a:p>
        </p:txBody>
      </p:sp>
      <p:sp>
        <p:nvSpPr>
          <p:cNvPr id="1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7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90"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91"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92"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9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94"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95"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96" name="Imag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51" y="5867401"/>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Line 50"/>
          <p:cNvSpPr>
            <a:spLocks noChangeShapeType="1"/>
          </p:cNvSpPr>
          <p:nvPr userDrawn="1"/>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00"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01"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02"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0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04"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05"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Tree>
    <p:extLst>
      <p:ext uri="{BB962C8B-B14F-4D97-AF65-F5344CB8AC3E}">
        <p14:creationId xmlns:p14="http://schemas.microsoft.com/office/powerpoint/2010/main" val="350131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3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194" name="Rectangle 2"/>
          <p:cNvSpPr>
            <a:spLocks noGrp="1" noChangeArrowheads="1"/>
          </p:cNvSpPr>
          <p:nvPr>
            <p:ph type="ctrTitle"/>
          </p:nvPr>
        </p:nvSpPr>
        <p:spPr>
          <a:xfrm>
            <a:off x="3149600" y="2133600"/>
            <a:ext cx="6299200" cy="1752600"/>
          </a:xfrm>
          <a:solidFill>
            <a:schemeClr val="bg1">
              <a:lumMod val="95000"/>
            </a:schemeClr>
          </a:solidFill>
        </p:spPr>
        <p:txBody>
          <a:bodyPr/>
          <a:lstStyle>
            <a:lvl1pPr>
              <a:defRPr sz="2100" b="1">
                <a:solidFill>
                  <a:srgbClr val="00B050"/>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149600" y="3886200"/>
            <a:ext cx="6299200" cy="1219200"/>
          </a:xfrm>
        </p:spPr>
        <p:txBody>
          <a:bodyPr anchor="b"/>
          <a:lstStyle>
            <a:lvl1pPr marL="0" indent="0">
              <a:buFontTx/>
              <a:buNone/>
              <a:defRPr sz="1500" b="1"/>
            </a:lvl1pPr>
          </a:lstStyle>
          <a:p>
            <a:pPr lvl="0"/>
            <a:r>
              <a:rPr lang="fr-FR" noProof="0"/>
              <a:t>Modifiez le style des sous-titres du masque</a:t>
            </a:r>
          </a:p>
        </p:txBody>
      </p:sp>
      <p:sp>
        <p:nvSpPr>
          <p:cNvPr id="1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3258239" y="6324600"/>
            <a:ext cx="3860800" cy="457200"/>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301313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FIN N">
    <p:spTree>
      <p:nvGrpSpPr>
        <p:cNvPr id="1" name=""/>
        <p:cNvGrpSpPr/>
        <p:nvPr/>
      </p:nvGrpSpPr>
      <p:grpSpPr>
        <a:xfrm>
          <a:off x="0" y="0"/>
          <a:ext cx="0" cy="0"/>
          <a:chOff x="0" y="0"/>
          <a:chExt cx="0" cy="0"/>
        </a:xfrm>
      </p:grpSpPr>
      <p:sp>
        <p:nvSpPr>
          <p:cNvPr id="5"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1"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Rectangle 5"/>
          <p:cNvSpPr>
            <a:spLocks noGrp="1" noChangeArrowheads="1"/>
          </p:cNvSpPr>
          <p:nvPr>
            <p:ph type="subTitle" idx="1" hasCustomPrompt="1"/>
          </p:nvPr>
        </p:nvSpPr>
        <p:spPr>
          <a:xfrm>
            <a:off x="3149600" y="4648200"/>
            <a:ext cx="7721600" cy="457200"/>
          </a:xfrm>
        </p:spPr>
        <p:txBody>
          <a:bodyPr/>
          <a:lstStyle>
            <a:lvl1pPr marL="0" indent="0" eaLnBrk="1" hangingPunct="1">
              <a:lnSpc>
                <a:spcPct val="90000"/>
              </a:lnSpc>
              <a:buFontTx/>
              <a:buNone/>
              <a:defRPr>
                <a:solidFill>
                  <a:schemeClr val="bg2"/>
                </a:solidFill>
                <a:latin typeface="+mj-lt"/>
              </a:defRPr>
            </a:lvl1pPr>
          </a:lstStyle>
          <a:p>
            <a:pPr marL="0" eaLnBrk="1" hangingPunct="1">
              <a:lnSpc>
                <a:spcPct val="90000"/>
              </a:lnSpc>
              <a:defRPr/>
            </a:pPr>
            <a:r>
              <a:rPr lang="fr-FR" sz="1650" err="1">
                <a:solidFill>
                  <a:srgbClr val="02A7D5"/>
                </a:solidFill>
                <a:cs typeface="+mn-cs"/>
              </a:rPr>
              <a:t>xxxx@atih.sante.fr</a:t>
            </a:r>
            <a:endParaRPr lang="fr-FR" sz="1650">
              <a:solidFill>
                <a:srgbClr val="02A7D5"/>
              </a:solidFill>
              <a:cs typeface="+mn-cs"/>
            </a:endParaRPr>
          </a:p>
        </p:txBody>
      </p:sp>
      <p:sp>
        <p:nvSpPr>
          <p:cNvPr id="22" name="Rectangle 2"/>
          <p:cNvSpPr>
            <a:spLocks noGrp="1" noChangeArrowheads="1"/>
          </p:cNvSpPr>
          <p:nvPr>
            <p:ph type="ctrTitle" hasCustomPrompt="1"/>
          </p:nvPr>
        </p:nvSpPr>
        <p:spPr>
          <a:xfrm>
            <a:off x="3149600" y="2218269"/>
            <a:ext cx="6299200" cy="537633"/>
          </a:xfrm>
        </p:spPr>
        <p:txBody>
          <a:bodyPr/>
          <a:lstStyle>
            <a:lvl1pPr algn="l">
              <a:defRPr sz="1650" b="0">
                <a:solidFill>
                  <a:srgbClr val="02A7D5"/>
                </a:solidFill>
              </a:defRPr>
            </a:lvl1pPr>
          </a:lstStyle>
          <a:p>
            <a:pPr lvl="0"/>
            <a:r>
              <a:rPr lang="fr-FR" noProof="0"/>
              <a:t>Merci de votre attention</a:t>
            </a:r>
          </a:p>
        </p:txBody>
      </p:sp>
      <p:sp>
        <p:nvSpPr>
          <p:cNvPr id="20"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5"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6"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8"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9"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0"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1"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62"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5"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6"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7"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8"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9"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0"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7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4"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5"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6"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8"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9"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80" name="Image 5" descr="fin-power poi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602" y="2976563"/>
            <a:ext cx="490643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4"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5"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6"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8"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9"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0" name="Line 8"/>
          <p:cNvSpPr>
            <a:spLocks noChangeShapeType="1"/>
          </p:cNvSpPr>
          <p:nvPr userDrawn="1"/>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2" name="Rectangle 6">
            <a:extLst>
              <a:ext uri="{FF2B5EF4-FFF2-40B4-BE49-F238E27FC236}">
                <a16:creationId xmlns:a16="http://schemas.microsoft.com/office/drawing/2014/main" id="{67B70C5A-DADE-4C67-B6FF-22F592F220FD}"/>
              </a:ext>
            </a:extLst>
          </p:cNvPr>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82" name="Rectangle 38">
            <a:extLst>
              <a:ext uri="{FF2B5EF4-FFF2-40B4-BE49-F238E27FC236}">
                <a16:creationId xmlns:a16="http://schemas.microsoft.com/office/drawing/2014/main" id="{BD025CF2-F3DE-4DD6-9EDF-702B302A7B20}"/>
              </a:ext>
            </a:extLst>
          </p:cNvPr>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91" name="Rectangle 39">
            <a:extLst>
              <a:ext uri="{FF2B5EF4-FFF2-40B4-BE49-F238E27FC236}">
                <a16:creationId xmlns:a16="http://schemas.microsoft.com/office/drawing/2014/main" id="{744635E4-F29D-4574-AB6C-7D769E6BFAA3}"/>
              </a:ext>
            </a:extLst>
          </p:cNvPr>
          <p:cNvSpPr>
            <a:spLocks noGrp="1" noChangeArrowheads="1"/>
          </p:cNvSpPr>
          <p:nvPr>
            <p:ph type="ftr" sz="quarter" idx="12"/>
          </p:nvPr>
        </p:nvSpPr>
        <p:spPr>
          <a:xfrm>
            <a:off x="3258239" y="6324600"/>
            <a:ext cx="3860800" cy="457200"/>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193924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6" name="Espace réservé du contenu 2">
            <a:extLst>
              <a:ext uri="{FF2B5EF4-FFF2-40B4-BE49-F238E27FC236}">
                <a16:creationId xmlns:a16="http://schemas.microsoft.com/office/drawing/2014/main" id="{1AEBCE59-D669-4D7B-9761-4BD1A4B36D7D}"/>
              </a:ext>
            </a:extLst>
          </p:cNvPr>
          <p:cNvSpPr>
            <a:spLocks noGrp="1"/>
          </p:cNvSpPr>
          <p:nvPr>
            <p:ph idx="1"/>
          </p:nvPr>
        </p:nvSpPr>
        <p:spPr>
          <a:xfrm>
            <a:off x="1016001" y="2133600"/>
            <a:ext cx="9889067" cy="3657600"/>
          </a:xfrm>
        </p:spPr>
        <p:txBody>
          <a:bodyPr/>
          <a:lstStyle>
            <a:lvl1pPr marL="334566" indent="-196454">
              <a:defRPr/>
            </a:lvl1pPr>
          </a:lstStyle>
          <a:p>
            <a:pPr lvl="0"/>
            <a:r>
              <a:rPr lang="fr-FR"/>
              <a:t>Modifiez les styles du texte du masque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9340164" y="6471726"/>
            <a:ext cx="2235200" cy="271314"/>
          </a:xfrm>
        </p:spPr>
        <p:txBody>
          <a:bodyPr/>
          <a:lstStyle>
            <a:lvl1pPr>
              <a:defRPr/>
            </a:lvl1pPr>
          </a:lstStyle>
          <a:p>
            <a:fld id="{E5369045-A61C-425D-88C5-655E2D52834C}" type="slidenum">
              <a:rPr lang="fr-FR" smtClean="0"/>
              <a:pPr/>
              <a:t>‹N°›</a:t>
            </a:fld>
            <a:endParaRPr lang="fr-FR"/>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7213601" y="6471729"/>
            <a:ext cx="2032000" cy="310073"/>
          </a:xfrm>
        </p:spPr>
        <p:txBody>
          <a:bodyPr/>
          <a:lstStyle>
            <a:lvl1pPr>
              <a:defRPr>
                <a:solidFill>
                  <a:srgbClr val="433E4F"/>
                </a:solidFill>
                <a:latin typeface="+mn-lt"/>
              </a:defRPr>
            </a:lvl1pPr>
          </a:lstStyle>
          <a:p>
            <a:endParaRPr lang="fr-FR"/>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3258239" y="6471729"/>
            <a:ext cx="3860800" cy="310073"/>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385984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9340164" y="6471726"/>
            <a:ext cx="2235200" cy="271314"/>
          </a:xfrm>
        </p:spPr>
        <p:txBody>
          <a:bodyPr/>
          <a:lstStyle>
            <a:lvl1pPr>
              <a:defRPr/>
            </a:lvl1pPr>
          </a:lstStyle>
          <a:p>
            <a:fld id="{E5369045-A61C-425D-88C5-655E2D52834C}" type="slidenum">
              <a:rPr lang="fr-FR" smtClean="0"/>
              <a:pPr/>
              <a:t>‹N°›</a:t>
            </a:fld>
            <a:endParaRPr lang="fr-FR"/>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7213601" y="6471729"/>
            <a:ext cx="2032000" cy="310073"/>
          </a:xfrm>
        </p:spPr>
        <p:txBody>
          <a:bodyPr/>
          <a:lstStyle>
            <a:lvl1pPr>
              <a:defRPr>
                <a:solidFill>
                  <a:srgbClr val="433E4F"/>
                </a:solidFill>
                <a:latin typeface="+mn-lt"/>
              </a:defRPr>
            </a:lvl1pPr>
          </a:lstStyle>
          <a:p>
            <a:endParaRPr lang="fr-FR"/>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3258239" y="6471729"/>
            <a:ext cx="3860800" cy="310073"/>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314228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40"/>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2" name="Titre 1"/>
          <p:cNvSpPr>
            <a:spLocks noGrp="1"/>
          </p:cNvSpPr>
          <p:nvPr>
            <p:ph type="title"/>
          </p:nvPr>
        </p:nvSpPr>
        <p:spPr/>
        <p:txBody>
          <a:bodyPr/>
          <a:lstStyle>
            <a:lvl1pPr>
              <a:defRPr b="1"/>
            </a:lvl1pPr>
          </a:lstStyle>
          <a:p>
            <a:r>
              <a:rPr lang="fr-FR"/>
              <a:t>Modifiez le style du titre</a:t>
            </a:r>
          </a:p>
        </p:txBody>
      </p:sp>
      <p:sp>
        <p:nvSpPr>
          <p:cNvPr id="3" name="Espace réservé du contenu 2"/>
          <p:cNvSpPr>
            <a:spLocks noGrp="1"/>
          </p:cNvSpPr>
          <p:nvPr>
            <p:ph idx="1"/>
          </p:nvPr>
        </p:nvSpPr>
        <p:spPr/>
        <p:txBody>
          <a:bodyPr/>
          <a:lstStyle>
            <a:lvl1pPr marL="334566" indent="-196454">
              <a:defRPr/>
            </a:lvl1pPr>
          </a:lstStyle>
          <a:p>
            <a:pPr lvl="0"/>
            <a:r>
              <a:rPr lang="fr-FR"/>
              <a:t>Modifiez les styles du texte du masque</a:t>
            </a:r>
          </a:p>
        </p:txBody>
      </p:sp>
      <p:sp>
        <p:nvSpPr>
          <p:cNvPr id="1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32" name="Rectangle 38"/>
          <p:cNvSpPr>
            <a:spLocks noGrp="1" noChangeArrowheads="1"/>
          </p:cNvSpPr>
          <p:nvPr>
            <p:ph type="dt" sz="half" idx="11"/>
          </p:nvPr>
        </p:nvSpPr>
        <p:spPr>
          <a:xfrm>
            <a:off x="3149600" y="6324600"/>
            <a:ext cx="2032000" cy="457200"/>
          </a:xfrm>
        </p:spPr>
        <p:txBody>
          <a:bodyPr/>
          <a:lstStyle>
            <a:lvl1pPr>
              <a:defRPr>
                <a:solidFill>
                  <a:srgbClr val="433E4F"/>
                </a:solidFill>
                <a:latin typeface="+mn-lt"/>
              </a:defRPr>
            </a:lvl1pPr>
          </a:lstStyle>
          <a:p>
            <a:endParaRPr lang="fr-FR"/>
          </a:p>
        </p:txBody>
      </p:sp>
      <p:sp>
        <p:nvSpPr>
          <p:cNvPr id="33" name="Rectangle 39"/>
          <p:cNvSpPr>
            <a:spLocks noGrp="1" noChangeArrowheads="1"/>
          </p:cNvSpPr>
          <p:nvPr>
            <p:ph type="ftr" sz="quarter" idx="12"/>
          </p:nvPr>
        </p:nvSpPr>
        <p:spPr>
          <a:xfrm>
            <a:off x="5384800" y="6324600"/>
            <a:ext cx="3860800" cy="457200"/>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p:nvSpPr>
        <p:spPr bwMode="auto">
          <a:xfrm>
            <a:off x="2844800" y="1340768"/>
            <a:ext cx="84328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4"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5"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66054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831637" y="237052"/>
            <a:ext cx="8128000" cy="992188"/>
          </a:xfrm>
        </p:spPr>
        <p:txBody>
          <a:bodyPr/>
          <a:lstStyle>
            <a:lvl1pPr>
              <a:defRPr b="1"/>
            </a:lvl1pPr>
          </a:lstStyle>
          <a:p>
            <a:r>
              <a:rPr lang="fr-FR"/>
              <a:t>Modifiez le style du titre</a:t>
            </a:r>
          </a:p>
        </p:txBody>
      </p:sp>
      <p:sp>
        <p:nvSpPr>
          <p:cNvPr id="7" name="Espace réservé du contenu 2"/>
          <p:cNvSpPr>
            <a:spLocks noGrp="1"/>
          </p:cNvSpPr>
          <p:nvPr>
            <p:ph idx="1"/>
          </p:nvPr>
        </p:nvSpPr>
        <p:spPr>
          <a:xfrm>
            <a:off x="1016001" y="2133600"/>
            <a:ext cx="9889067" cy="3657600"/>
          </a:xfrm>
        </p:spPr>
        <p:txBody>
          <a:bodyPr/>
          <a:lstStyle>
            <a:lvl1pPr marL="138113" indent="0">
              <a:buFontTx/>
              <a:buNone/>
              <a:defRPr/>
            </a:lvl1pPr>
          </a:lstStyle>
          <a:p>
            <a:pPr lvl="0"/>
            <a:r>
              <a:rPr lang="fr-FR"/>
              <a:t>Modifiez les styles du texte du masque</a:t>
            </a:r>
          </a:p>
        </p:txBody>
      </p:sp>
      <p:sp>
        <p:nvSpPr>
          <p:cNvPr id="8"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9" name="Rectangle 38"/>
          <p:cNvSpPr>
            <a:spLocks noGrp="1" noChangeArrowheads="1"/>
          </p:cNvSpPr>
          <p:nvPr>
            <p:ph type="dt" sz="half" idx="11"/>
          </p:nvPr>
        </p:nvSpPr>
        <p:spPr>
          <a:xfrm>
            <a:off x="3149600" y="6324600"/>
            <a:ext cx="2032000" cy="457200"/>
          </a:xfrm>
        </p:spPr>
        <p:txBody>
          <a:bodyPr/>
          <a:lstStyle>
            <a:lvl1pPr>
              <a:defRPr>
                <a:solidFill>
                  <a:srgbClr val="433E4F"/>
                </a:solidFill>
                <a:latin typeface="+mn-lt"/>
              </a:defRPr>
            </a:lvl1pPr>
          </a:lstStyle>
          <a:p>
            <a:endParaRPr lang="fr-FR"/>
          </a:p>
        </p:txBody>
      </p:sp>
      <p:sp>
        <p:nvSpPr>
          <p:cNvPr id="10" name="Rectangle 39"/>
          <p:cNvSpPr>
            <a:spLocks noGrp="1" noChangeArrowheads="1"/>
          </p:cNvSpPr>
          <p:nvPr>
            <p:ph type="ftr" sz="quarter" idx="12"/>
          </p:nvPr>
        </p:nvSpPr>
        <p:spPr>
          <a:xfrm>
            <a:off x="5384800" y="6324600"/>
            <a:ext cx="3860800" cy="457200"/>
          </a:xfrm>
          <a:prstGeom prst="rect">
            <a:avLst/>
          </a:prstGeom>
        </p:spPr>
        <p:txBody>
          <a:bodyPr/>
          <a:lstStyle>
            <a:lvl1pPr>
              <a:defRPr sz="750" baseline="0">
                <a:latin typeface="+mn-lt"/>
                <a:ea typeface="ＭＳ Ｐゴシック" charset="-128"/>
                <a:cs typeface="+mn-cs"/>
              </a:defRPr>
            </a:lvl1pPr>
          </a:lstStyle>
          <a:p>
            <a:r>
              <a:rPr lang="fr-FR"/>
              <a:t>WEBINAIRE DIM DU 19 Novembre 2024</a:t>
            </a:r>
          </a:p>
        </p:txBody>
      </p:sp>
      <p:sp>
        <p:nvSpPr>
          <p:cNvPr id="11" name="Line 8"/>
          <p:cNvSpPr>
            <a:spLocks noChangeShapeType="1"/>
          </p:cNvSpPr>
          <p:nvPr userDrawn="1"/>
        </p:nvSpPr>
        <p:spPr bwMode="auto">
          <a:xfrm>
            <a:off x="3023660" y="1229240"/>
            <a:ext cx="8256917"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365535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3" name="Line 26"/>
          <p:cNvSpPr>
            <a:spLocks noChangeShapeType="1"/>
          </p:cNvSpPr>
          <p:nvPr userDrawn="1"/>
        </p:nvSpPr>
        <p:spPr bwMode="auto">
          <a:xfrm>
            <a:off x="2844800" y="1238250"/>
            <a:ext cx="84328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latin typeface="Times" charset="0"/>
              <a:ea typeface="ＭＳ Ｐゴシック" charset="0"/>
              <a:cs typeface="ＭＳ Ｐゴシック" charset="0"/>
            </a:endParaRPr>
          </a:p>
        </p:txBody>
      </p:sp>
      <p:pic>
        <p:nvPicPr>
          <p:cNvPr id="4" name="Image 10" descr="logo-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3"/>
          <p:cNvSpPr>
            <a:spLocks noChangeShapeType="1"/>
          </p:cNvSpPr>
          <p:nvPr userDrawn="1"/>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latin typeface="Times" charset="0"/>
              <a:ea typeface="ＭＳ Ｐゴシック" charset="0"/>
              <a:cs typeface="ＭＳ Ｐゴシック" charset="0"/>
            </a:endParaRPr>
          </a:p>
        </p:txBody>
      </p:sp>
      <p:sp>
        <p:nvSpPr>
          <p:cNvPr id="6" name="Line 65"/>
          <p:cNvSpPr>
            <a:spLocks noChangeShapeType="1"/>
          </p:cNvSpPr>
          <p:nvPr userDrawn="1"/>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latin typeface="Times" charset="0"/>
              <a:ea typeface="ＭＳ Ｐゴシック" charset="0"/>
              <a:cs typeface="ＭＳ Ｐゴシック" charset="0"/>
            </a:endParaRPr>
          </a:p>
        </p:txBody>
      </p:sp>
      <p:sp>
        <p:nvSpPr>
          <p:cNvPr id="7" name="ZoneTexte 6"/>
          <p:cNvSpPr txBox="1">
            <a:spLocks noChangeArrowheads="1"/>
          </p:cNvSpPr>
          <p:nvPr userDrawn="1"/>
        </p:nvSpPr>
        <p:spPr bwMode="auto">
          <a:xfrm>
            <a:off x="912286" y="1989139"/>
            <a:ext cx="1036531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charset="0"/>
                <a:ea typeface="ＭＳ Ｐゴシック" charset="-128"/>
              </a:defRPr>
            </a:lvl1pPr>
            <a:lvl2pPr marL="742950" indent="-285750">
              <a:defRPr sz="2400" baseline="-25000">
                <a:solidFill>
                  <a:schemeClr val="tx1"/>
                </a:solidFill>
                <a:latin typeface="Times" charset="0"/>
                <a:ea typeface="ＭＳ Ｐゴシック" charset="-128"/>
              </a:defRPr>
            </a:lvl2pPr>
            <a:lvl3pPr marL="1143000" indent="-228600">
              <a:defRPr sz="2400" baseline="-25000">
                <a:solidFill>
                  <a:schemeClr val="tx1"/>
                </a:solidFill>
                <a:latin typeface="Times" charset="0"/>
                <a:ea typeface="ＭＳ Ｐゴシック" charset="-128"/>
              </a:defRPr>
            </a:lvl3pPr>
            <a:lvl4pPr marL="1600200" indent="-228600">
              <a:defRPr sz="2400" baseline="-25000">
                <a:solidFill>
                  <a:schemeClr val="tx1"/>
                </a:solidFill>
                <a:latin typeface="Times" charset="0"/>
                <a:ea typeface="ＭＳ Ｐゴシック" charset="-128"/>
              </a:defRPr>
            </a:lvl4pPr>
            <a:lvl5pPr marL="2057400" indent="-228600">
              <a:defRPr sz="2400" baseline="-25000">
                <a:solidFill>
                  <a:schemeClr val="tx1"/>
                </a:solidFill>
                <a:latin typeface="Times" charset="0"/>
                <a:ea typeface="ＭＳ Ｐゴシック" charset="-128"/>
              </a:defRPr>
            </a:lvl5pPr>
            <a:lvl6pPr marL="2514600" indent="-228600" eaLnBrk="0" fontAlgn="base" hangingPunct="0">
              <a:spcBef>
                <a:spcPct val="0"/>
              </a:spcBef>
              <a:spcAft>
                <a:spcPct val="0"/>
              </a:spcAft>
              <a:defRPr sz="2400" baseline="-25000">
                <a:solidFill>
                  <a:schemeClr val="tx1"/>
                </a:solidFill>
                <a:latin typeface="Times" charset="0"/>
                <a:ea typeface="ＭＳ Ｐゴシック" charset="-128"/>
              </a:defRPr>
            </a:lvl6pPr>
            <a:lvl7pPr marL="2971800" indent="-228600" eaLnBrk="0" fontAlgn="base" hangingPunct="0">
              <a:spcBef>
                <a:spcPct val="0"/>
              </a:spcBef>
              <a:spcAft>
                <a:spcPct val="0"/>
              </a:spcAft>
              <a:defRPr sz="2400" baseline="-25000">
                <a:solidFill>
                  <a:schemeClr val="tx1"/>
                </a:solidFill>
                <a:latin typeface="Times" charset="0"/>
                <a:ea typeface="ＭＳ Ｐゴシック" charset="-128"/>
              </a:defRPr>
            </a:lvl7pPr>
            <a:lvl8pPr marL="3429000" indent="-228600" eaLnBrk="0" fontAlgn="base" hangingPunct="0">
              <a:spcBef>
                <a:spcPct val="0"/>
              </a:spcBef>
              <a:spcAft>
                <a:spcPct val="0"/>
              </a:spcAft>
              <a:defRPr sz="2400" baseline="-25000">
                <a:solidFill>
                  <a:schemeClr val="tx1"/>
                </a:solidFill>
                <a:latin typeface="Times" charset="0"/>
                <a:ea typeface="ＭＳ Ｐゴシック" charset="-128"/>
              </a:defRPr>
            </a:lvl8pPr>
            <a:lvl9pPr marL="3886200" indent="-228600" eaLnBrk="0" fontAlgn="base" hangingPunct="0">
              <a:spcBef>
                <a:spcPct val="0"/>
              </a:spcBef>
              <a:spcAft>
                <a:spcPct val="0"/>
              </a:spcAft>
              <a:defRPr sz="2400" baseline="-25000">
                <a:solidFill>
                  <a:schemeClr val="tx1"/>
                </a:solidFill>
                <a:latin typeface="Times" charset="0"/>
                <a:ea typeface="ＭＳ Ｐゴシック" charset="-128"/>
              </a:defRPr>
            </a:lvl9pPr>
          </a:lstStyle>
          <a:p>
            <a:pPr>
              <a:defRPr/>
            </a:pPr>
            <a:r>
              <a:rPr lang="fr-FR" sz="1800" baseline="0">
                <a:latin typeface="Arial" pitchFamily="34" charset="0"/>
              </a:rPr>
              <a:t>Cliquez pour ajouter du texte</a:t>
            </a: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baseline="0">
              <a:latin typeface="Arial" pitchFamily="34" charset="0"/>
            </a:endParaRPr>
          </a:p>
          <a:p>
            <a:pPr>
              <a:defRPr/>
            </a:pPr>
            <a:endParaRPr lang="fr-FR" sz="1800">
              <a:latin typeface="Arial" pitchFamily="34" charset="0"/>
            </a:endParaRPr>
          </a:p>
        </p:txBody>
      </p:sp>
      <p:sp>
        <p:nvSpPr>
          <p:cNvPr id="2" name="Titre 1"/>
          <p:cNvSpPr>
            <a:spLocks noGrp="1"/>
          </p:cNvSpPr>
          <p:nvPr>
            <p:ph type="title"/>
          </p:nvPr>
        </p:nvSpPr>
        <p:spPr/>
        <p:txBody>
          <a:bodyPr/>
          <a:lstStyle/>
          <a:p>
            <a:r>
              <a:rPr lang="fr-FR"/>
              <a:t>Cliquez et modifiez le titre</a:t>
            </a:r>
          </a:p>
        </p:txBody>
      </p:sp>
      <p:sp>
        <p:nvSpPr>
          <p:cNvPr id="8" name="Rectangle 4"/>
          <p:cNvSpPr>
            <a:spLocks noGrp="1" noChangeArrowheads="1"/>
          </p:cNvSpPr>
          <p:nvPr>
            <p:ph type="dt" sz="half" idx="10"/>
          </p:nvPr>
        </p:nvSpPr>
        <p:spPr/>
        <p:txBody>
          <a:bodyPr/>
          <a:lstStyle>
            <a:lvl1pPr>
              <a:defRPr/>
            </a:lvl1pPr>
          </a:lstStyle>
          <a:p>
            <a:pPr>
              <a:defRPr/>
            </a:pPr>
            <a:endParaRPr lang="fr-FR"/>
          </a:p>
        </p:txBody>
      </p:sp>
      <p:sp>
        <p:nvSpPr>
          <p:cNvPr id="9" name="Rectangle 5"/>
          <p:cNvSpPr>
            <a:spLocks noGrp="1" noChangeArrowheads="1"/>
          </p:cNvSpPr>
          <p:nvPr>
            <p:ph type="ftr" sz="quarter" idx="11"/>
          </p:nvPr>
        </p:nvSpPr>
        <p:spPr>
          <a:xfrm>
            <a:off x="7416800" y="6501653"/>
            <a:ext cx="3860800" cy="457200"/>
          </a:xfrm>
          <a:prstGeom prst="rect">
            <a:avLst/>
          </a:prstGeom>
        </p:spPr>
        <p:txBody>
          <a:bodyPr/>
          <a:lstStyle>
            <a:lvl1pPr marL="0" algn="l" defTabSz="685800" rtl="0" eaLnBrk="1" latinLnBrk="0" hangingPunct="1">
              <a:defRPr lang="fr-FR" sz="675" kern="1200" baseline="0" smtClean="0">
                <a:solidFill>
                  <a:schemeClr val="tx1"/>
                </a:solidFill>
                <a:latin typeface="Arial" pitchFamily="34" charset="0"/>
                <a:ea typeface="ＭＳ Ｐゴシック" charset="0"/>
                <a:cs typeface="+mn-cs"/>
              </a:defRPr>
            </a:lvl1pPr>
          </a:lstStyle>
          <a:p>
            <a:pPr>
              <a:defRPr/>
            </a:pPr>
            <a:r>
              <a:rPr lang="fr-FR"/>
              <a:t>WEBINAIRE DIM DU 19 Novembre 2024</a:t>
            </a:r>
          </a:p>
        </p:txBody>
      </p:sp>
      <p:sp>
        <p:nvSpPr>
          <p:cNvPr id="10" name="Rectangle 6"/>
          <p:cNvSpPr>
            <a:spLocks noGrp="1" noChangeArrowheads="1"/>
          </p:cNvSpPr>
          <p:nvPr>
            <p:ph type="sldNum" sz="quarter" idx="12"/>
          </p:nvPr>
        </p:nvSpPr>
        <p:spPr/>
        <p:txBody>
          <a:bodyPr/>
          <a:lstStyle>
            <a:lvl1pPr>
              <a:defRPr/>
            </a:lvl1pPr>
          </a:lstStyle>
          <a:p>
            <a:pPr>
              <a:defRPr/>
            </a:pPr>
            <a:fld id="{E8F5ABA8-7ABF-4FE1-8500-0508CFD3EBA5}" type="slidenum">
              <a:rPr lang="fr-FR"/>
              <a:pPr>
                <a:defRPr/>
              </a:pPr>
              <a:t>‹N°›</a:t>
            </a:fld>
            <a:endParaRPr lang="fr-FR">
              <a:latin typeface="Verdana Bold" charset="0"/>
            </a:endParaRPr>
          </a:p>
        </p:txBody>
      </p:sp>
    </p:spTree>
    <p:extLst>
      <p:ext uri="{BB962C8B-B14F-4D97-AF65-F5344CB8AC3E}">
        <p14:creationId xmlns:p14="http://schemas.microsoft.com/office/powerpoint/2010/main" val="286981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40"/>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8"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9"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64433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mparaison">
    <p:spTree>
      <p:nvGrpSpPr>
        <p:cNvPr id="1" name=""/>
        <p:cNvGrpSpPr/>
        <p:nvPr/>
      </p:nvGrpSpPr>
      <p:grpSpPr>
        <a:xfrm>
          <a:off x="0" y="0"/>
          <a:ext cx="0" cy="0"/>
          <a:chOff x="0" y="0"/>
          <a:chExt cx="0" cy="0"/>
        </a:xfrm>
      </p:grpSpPr>
      <p:sp>
        <p:nvSpPr>
          <p:cNvPr id="7" name="Line 26"/>
          <p:cNvSpPr>
            <a:spLocks noChangeShapeType="1"/>
          </p:cNvSpPr>
          <p:nvPr userDrawn="1"/>
        </p:nvSpPr>
        <p:spPr bwMode="auto">
          <a:xfrm>
            <a:off x="2844800" y="1238250"/>
            <a:ext cx="8432800" cy="1588"/>
          </a:xfrm>
          <a:prstGeom prst="line">
            <a:avLst/>
          </a:prstGeom>
          <a:noFill/>
          <a:ln w="38862">
            <a:solidFill>
              <a:srgbClr val="453B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350">
              <a:solidFill>
                <a:srgbClr val="4E455D"/>
              </a:solidFill>
              <a:cs typeface="Lucida Sans Unicode" pitchFamily="34" charset="0"/>
            </a:endParaRPr>
          </a:p>
        </p:txBody>
      </p:sp>
      <p:pic>
        <p:nvPicPr>
          <p:cNvPr id="8" name="Image 10"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3"/>
          <p:cNvSpPr>
            <a:spLocks noChangeShapeType="1"/>
          </p:cNvSpPr>
          <p:nvPr userDrawn="1"/>
        </p:nvSpPr>
        <p:spPr bwMode="auto">
          <a:xfrm>
            <a:off x="406400" y="6781800"/>
            <a:ext cx="11684000" cy="0"/>
          </a:xfrm>
          <a:prstGeom prst="line">
            <a:avLst/>
          </a:prstGeom>
          <a:noFill/>
          <a:ln w="38862">
            <a:solidFill>
              <a:srgbClr val="02A7D5"/>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350">
              <a:solidFill>
                <a:srgbClr val="4E455D"/>
              </a:solidFill>
              <a:cs typeface="Lucida Sans Unicode" pitchFamily="34" charset="0"/>
            </a:endParaRPr>
          </a:p>
        </p:txBody>
      </p:sp>
      <p:sp>
        <p:nvSpPr>
          <p:cNvPr id="10" name="Line 65"/>
          <p:cNvSpPr>
            <a:spLocks noChangeShapeType="1"/>
          </p:cNvSpPr>
          <p:nvPr userDrawn="1"/>
        </p:nvSpPr>
        <p:spPr bwMode="auto">
          <a:xfrm rot="16200000">
            <a:off x="8864600" y="3581400"/>
            <a:ext cx="6400800" cy="0"/>
          </a:xfrm>
          <a:prstGeom prst="line">
            <a:avLst/>
          </a:prstGeom>
          <a:noFill/>
          <a:ln w="38862">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350">
              <a:solidFill>
                <a:srgbClr val="4E455D"/>
              </a:solidFill>
              <a:cs typeface="Lucida Sans Unicode" pitchFamily="34" charset="0"/>
            </a:endParaRPr>
          </a:p>
        </p:txBody>
      </p:sp>
      <p:sp>
        <p:nvSpPr>
          <p:cNvPr id="3" name="Espace réservé du texte 2"/>
          <p:cNvSpPr>
            <a:spLocks noGrp="1"/>
          </p:cNvSpPr>
          <p:nvPr>
            <p:ph type="body" idx="1"/>
          </p:nvPr>
        </p:nvSpPr>
        <p:spPr>
          <a:xfrm>
            <a:off x="609600" y="220486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924946"/>
            <a:ext cx="5386917" cy="3201219"/>
          </a:xfrm>
        </p:spPr>
        <p:txBody>
          <a:bodyPr/>
          <a:lstStyle>
            <a:lvl1pPr marL="257175" indent="-188119">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220486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924946"/>
            <a:ext cx="5389033" cy="3201219"/>
          </a:xfrm>
        </p:spPr>
        <p:txBody>
          <a:bodyPr/>
          <a:lstStyle>
            <a:lvl1pPr marL="257175" indent="-188119">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5454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40"/>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2" name="Titre 1"/>
          <p:cNvSpPr>
            <a:spLocks noGrp="1"/>
          </p:cNvSpPr>
          <p:nvPr>
            <p:ph type="title"/>
          </p:nvPr>
        </p:nvSpPr>
        <p:spPr/>
        <p:txBody>
          <a:bodyPr/>
          <a:lstStyle>
            <a:lvl1pPr>
              <a:defRPr b="1"/>
            </a:lvl1pPr>
          </a:lstStyle>
          <a:p>
            <a:r>
              <a:rPr lang="fr-FR"/>
              <a:t>Modifiez le style du titre</a:t>
            </a:r>
          </a:p>
        </p:txBody>
      </p:sp>
      <p:sp>
        <p:nvSpPr>
          <p:cNvPr id="3" name="Espace réservé du contenu 2"/>
          <p:cNvSpPr>
            <a:spLocks noGrp="1"/>
          </p:cNvSpPr>
          <p:nvPr>
            <p:ph idx="1"/>
          </p:nvPr>
        </p:nvSpPr>
        <p:spPr/>
        <p:txBody>
          <a:bodyPr/>
          <a:lstStyle>
            <a:lvl1pPr marL="334558" indent="-196449">
              <a:defRPr/>
            </a:lvl1pPr>
          </a:lstStyle>
          <a:p>
            <a:pPr lvl="0"/>
            <a:r>
              <a:rPr lang="fr-FR"/>
              <a:t>Modifiez les styles du texte du masque</a:t>
            </a:r>
          </a:p>
        </p:txBody>
      </p:sp>
      <p:sp>
        <p:nvSpPr>
          <p:cNvPr id="1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p:nvSpPr>
        <p:spPr bwMode="auto">
          <a:xfrm>
            <a:off x="2844800" y="1340768"/>
            <a:ext cx="84328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4"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45"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178820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2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8194" name="Rectangle 2"/>
          <p:cNvSpPr>
            <a:spLocks noGrp="1" noChangeArrowheads="1"/>
          </p:cNvSpPr>
          <p:nvPr>
            <p:ph type="ctrTitle"/>
          </p:nvPr>
        </p:nvSpPr>
        <p:spPr>
          <a:xfrm>
            <a:off x="3149600" y="2133600"/>
            <a:ext cx="6299200" cy="1752600"/>
          </a:xfrm>
        </p:spPr>
        <p:txBody>
          <a:bodyPr/>
          <a:lstStyle>
            <a:lvl1pPr>
              <a:defRPr sz="2800" b="0">
                <a:solidFill>
                  <a:srgbClr val="02A7D5"/>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149600" y="3886200"/>
            <a:ext cx="6299200" cy="1219200"/>
          </a:xfrm>
        </p:spPr>
        <p:txBody>
          <a:bodyPr anchor="b"/>
          <a:lstStyle>
            <a:lvl1pPr marL="0" indent="0">
              <a:buFontTx/>
              <a:buNone/>
              <a:defRPr sz="2000" b="1"/>
            </a:lvl1pPr>
          </a:lstStyle>
          <a:p>
            <a:pPr lvl="0"/>
            <a:r>
              <a:rPr lang="fr-FR" noProof="0"/>
              <a:t>Modifiez le style des sous-titres du masque</a:t>
            </a:r>
          </a:p>
        </p:txBody>
      </p:sp>
      <p:sp>
        <p:nvSpPr>
          <p:cNvPr id="1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3258239" y="6324600"/>
            <a:ext cx="3860800" cy="457200"/>
          </a:xfrm>
          <a:prstGeom prst="rect">
            <a:avLst/>
          </a:prstGeom>
        </p:spPr>
        <p:txBody>
          <a:bodyPr/>
          <a:lstStyle>
            <a:lvl1pPr>
              <a:defRPr sz="900"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630444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4"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6"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7" name="Line 60"/>
          <p:cNvSpPr>
            <a:spLocks noChangeShapeType="1"/>
          </p:cNvSpPr>
          <p:nvPr/>
        </p:nvSpPr>
        <p:spPr bwMode="auto">
          <a:xfrm>
            <a:off x="203200" y="6629400"/>
            <a:ext cx="11684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8" name="Line 61"/>
          <p:cNvSpPr>
            <a:spLocks noChangeShapeType="1"/>
          </p:cNvSpPr>
          <p:nvPr/>
        </p:nvSpPr>
        <p:spPr bwMode="auto">
          <a:xfrm rot="16200000">
            <a:off x="866140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8194" name="Rectangle 2"/>
          <p:cNvSpPr>
            <a:spLocks noGrp="1" noChangeArrowheads="1"/>
          </p:cNvSpPr>
          <p:nvPr>
            <p:ph type="ctrTitle"/>
          </p:nvPr>
        </p:nvSpPr>
        <p:spPr>
          <a:xfrm>
            <a:off x="3098800" y="1766047"/>
            <a:ext cx="6299200" cy="927847"/>
          </a:xfrm>
        </p:spPr>
        <p:txBody>
          <a:bodyPr/>
          <a:lstStyle>
            <a:lvl1pPr>
              <a:defRPr sz="2800" b="0">
                <a:solidFill>
                  <a:srgbClr val="02A7D5"/>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098801" y="3749486"/>
            <a:ext cx="7315201" cy="1279714"/>
          </a:xfr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b="1" baseline="0">
                <a:solidFill>
                  <a:schemeClr val="accent3"/>
                </a:solidFill>
              </a:defRPr>
            </a:lvl1pPr>
          </a:lstStyle>
          <a:p>
            <a:pPr lvl="0"/>
            <a:r>
              <a:rPr lang="fr-FR" noProof="0"/>
              <a:t>Modifiez le style des sous-titres du masque</a:t>
            </a:r>
          </a:p>
        </p:txBody>
      </p:sp>
      <p:sp>
        <p:nvSpPr>
          <p:cNvPr id="16"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24"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6"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6"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6"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5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9347200" y="6324600"/>
            <a:ext cx="2235200" cy="400050"/>
          </a:xfrm>
        </p:spPr>
        <p:txBody>
          <a:bodyPr/>
          <a:lstStyle>
            <a:lvl1pPr>
              <a:defRPr/>
            </a:lvl1pPr>
          </a:lstStyle>
          <a:p>
            <a:pPr>
              <a:defRPr/>
            </a:pPr>
            <a:fld id="{1906F8B4-365A-46F3-9C5C-7889764C9AFB}" type="slidenum">
              <a:rPr lang="fr-FR" smtClean="0"/>
              <a:pPr>
                <a:defRPr/>
              </a:pPr>
              <a:t>‹N°›</a:t>
            </a:fld>
            <a:endParaRPr lang="fr-FR"/>
          </a:p>
        </p:txBody>
      </p:sp>
      <p:sp>
        <p:nvSpPr>
          <p:cNvPr id="65" name="Rectangle 38"/>
          <p:cNvSpPr>
            <a:spLocks noGrp="1" noChangeArrowheads="1"/>
          </p:cNvSpPr>
          <p:nvPr>
            <p:ph type="dt" sz="half" idx="11"/>
          </p:nvPr>
        </p:nvSpPr>
        <p:spPr>
          <a:xfrm>
            <a:off x="3149600" y="6324600"/>
            <a:ext cx="2032000" cy="457200"/>
          </a:xfrm>
        </p:spPr>
        <p:txBody>
          <a:bodyPr/>
          <a:lstStyle>
            <a:lvl1pPr>
              <a:defRPr>
                <a:solidFill>
                  <a:srgbClr val="433E4F"/>
                </a:solidFill>
                <a:latin typeface="+mn-lt"/>
              </a:defRPr>
            </a:lvl1pPr>
          </a:lstStyle>
          <a:p>
            <a:pPr>
              <a:defRPr/>
            </a:pPr>
            <a:endParaRPr lang="fr-FR"/>
          </a:p>
        </p:txBody>
      </p:sp>
      <p:sp>
        <p:nvSpPr>
          <p:cNvPr id="66" name="Rectangle 39"/>
          <p:cNvSpPr>
            <a:spLocks noGrp="1" noChangeArrowheads="1"/>
          </p:cNvSpPr>
          <p:nvPr>
            <p:ph type="ftr" sz="quarter" idx="12"/>
          </p:nvPr>
        </p:nvSpPr>
        <p:spPr>
          <a:xfrm>
            <a:off x="5384800" y="6324600"/>
            <a:ext cx="3860800" cy="457200"/>
          </a:xfrm>
          <a:prstGeom prst="rect">
            <a:avLst/>
          </a:prstGeom>
        </p:spPr>
        <p:txBody>
          <a:bodyPr/>
          <a:lstStyle>
            <a:lvl1pPr>
              <a:defRPr sz="900" baseline="0">
                <a:latin typeface="+mn-lt"/>
                <a:ea typeface="ＭＳ Ｐゴシック" charset="-128"/>
                <a:cs typeface="+mn-cs"/>
              </a:defRPr>
            </a:lvl1pPr>
          </a:lstStyle>
          <a:p>
            <a:pPr>
              <a:defRPr/>
            </a:pPr>
            <a:r>
              <a:rPr lang="fr-FR"/>
              <a:t>WEBINAIRE DIM DU 19 Novembre 2024</a:t>
            </a:r>
          </a:p>
        </p:txBody>
      </p:sp>
      <p:pic>
        <p:nvPicPr>
          <p:cNvPr id="67" name="Image 19" descr="logo-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1"/>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400" y="5867400"/>
            <a:ext cx="18288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 name="Line 8"/>
          <p:cNvSpPr>
            <a:spLocks noChangeShapeType="1"/>
          </p:cNvSpPr>
          <p:nvPr/>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0"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7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78" name="Image 19"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8"/>
          <p:cNvSpPr>
            <a:spLocks noChangeShapeType="1"/>
          </p:cNvSpPr>
          <p:nvPr userDrawn="1"/>
        </p:nvSpPr>
        <p:spPr bwMode="auto">
          <a:xfrm>
            <a:off x="3149600" y="1238250"/>
            <a:ext cx="77216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1" name="Line 50"/>
          <p:cNvSpPr>
            <a:spLocks noChangeShapeType="1"/>
          </p:cNvSpPr>
          <p:nvPr userDrawn="1"/>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2" name="Line 60"/>
          <p:cNvSpPr>
            <a:spLocks noChangeShapeType="1"/>
          </p:cNvSpPr>
          <p:nvPr userDrawn="1"/>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3" name="Line 61"/>
          <p:cNvSpPr>
            <a:spLocks noChangeShapeType="1"/>
          </p:cNvSpPr>
          <p:nvPr userDrawn="1"/>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4" name="Line 62"/>
          <p:cNvSpPr>
            <a:spLocks noChangeShapeType="1"/>
          </p:cNvSpPr>
          <p:nvPr userDrawn="1"/>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5" name="Line 63"/>
          <p:cNvSpPr>
            <a:spLocks noChangeShapeType="1"/>
          </p:cNvSpPr>
          <p:nvPr userDrawn="1"/>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6" name="Line 64"/>
          <p:cNvSpPr>
            <a:spLocks noChangeShapeType="1"/>
          </p:cNvSpPr>
          <p:nvPr userDrawn="1"/>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87" name="Line 65"/>
          <p:cNvSpPr>
            <a:spLocks noChangeShapeType="1"/>
          </p:cNvSpPr>
          <p:nvPr userDrawn="1"/>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Tree>
    <p:extLst>
      <p:ext uri="{BB962C8B-B14F-4D97-AF65-F5344CB8AC3E}">
        <p14:creationId xmlns:p14="http://schemas.microsoft.com/office/powerpoint/2010/main" val="295057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SPOSITION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6" name="Espace réservé du contenu 2">
            <a:extLst>
              <a:ext uri="{FF2B5EF4-FFF2-40B4-BE49-F238E27FC236}">
                <a16:creationId xmlns:a16="http://schemas.microsoft.com/office/drawing/2014/main" id="{1AEBCE59-D669-4D7B-9761-4BD1A4B36D7D}"/>
              </a:ext>
            </a:extLst>
          </p:cNvPr>
          <p:cNvSpPr>
            <a:spLocks noGrp="1"/>
          </p:cNvSpPr>
          <p:nvPr>
            <p:ph idx="1"/>
          </p:nvPr>
        </p:nvSpPr>
        <p:spPr>
          <a:xfrm>
            <a:off x="1016000" y="2133600"/>
            <a:ext cx="9889067" cy="3657600"/>
          </a:xfrm>
        </p:spPr>
        <p:txBody>
          <a:bodyPr/>
          <a:lstStyle>
            <a:lvl1pPr marL="446088" indent="-261938">
              <a:defRPr/>
            </a:lvl1pPr>
          </a:lstStyle>
          <a:p>
            <a:pPr lvl="0"/>
            <a:r>
              <a:rPr lang="fr-FR"/>
              <a:t>Modifiez les styles du texte du masque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9340164" y="6471726"/>
            <a:ext cx="2235200" cy="271314"/>
          </a:xfrm>
        </p:spPr>
        <p:txBody>
          <a:bodyPr/>
          <a:lstStyle>
            <a:lvl1pPr>
              <a:defRPr/>
            </a:lvl1pPr>
          </a:lstStyle>
          <a:p>
            <a:fld id="{E5369045-A61C-425D-88C5-655E2D52834C}" type="slidenum">
              <a:rPr lang="fr-FR" smtClean="0"/>
              <a:pPr/>
              <a:t>‹N°›</a:t>
            </a:fld>
            <a:endParaRPr lang="fr-FR"/>
          </a:p>
        </p:txBody>
      </p:sp>
    </p:spTree>
    <p:extLst>
      <p:ext uri="{BB962C8B-B14F-4D97-AF65-F5344CB8AC3E}">
        <p14:creationId xmlns:p14="http://schemas.microsoft.com/office/powerpoint/2010/main" val="1380030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a:t>WEBINAIRE DIM DU 19 Novembre 2024</a:t>
            </a:r>
          </a:p>
        </p:txBody>
      </p:sp>
      <p:sp>
        <p:nvSpPr>
          <p:cNvPr id="5" name="Slide Number Placeholder 4"/>
          <p:cNvSpPr>
            <a:spLocks noGrp="1"/>
          </p:cNvSpPr>
          <p:nvPr>
            <p:ph type="sldNum" sz="quarter" idx="12"/>
          </p:nvPr>
        </p:nvSpPr>
        <p:spPr/>
        <p:txBody>
          <a:bodyPr/>
          <a:lstStyle/>
          <a:p>
            <a:fld id="{B5769CED-0DEC-4F2C-AD0B-3E1F7CFC50DF}" type="slidenum">
              <a:rPr lang="fr-FR" smtClean="0"/>
              <a:t>‹N°›</a:t>
            </a:fld>
            <a:endParaRPr lang="fr-FR"/>
          </a:p>
        </p:txBody>
      </p:sp>
    </p:spTree>
    <p:extLst>
      <p:ext uri="{BB962C8B-B14F-4D97-AF65-F5344CB8AC3E}">
        <p14:creationId xmlns:p14="http://schemas.microsoft.com/office/powerpoint/2010/main" val="233099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a:t>WEBINAIRE DIM DU 19 Novembre 2024</a:t>
            </a:r>
          </a:p>
        </p:txBody>
      </p:sp>
      <p:sp>
        <p:nvSpPr>
          <p:cNvPr id="4" name="Slide Number Placeholder 3"/>
          <p:cNvSpPr>
            <a:spLocks noGrp="1"/>
          </p:cNvSpPr>
          <p:nvPr>
            <p:ph type="sldNum" sz="quarter" idx="12"/>
          </p:nvPr>
        </p:nvSpPr>
        <p:spPr/>
        <p:txBody>
          <a:bodyPr/>
          <a:lstStyle/>
          <a:p>
            <a:fld id="{B5769CED-0DEC-4F2C-AD0B-3E1F7CFC50DF}" type="slidenum">
              <a:rPr lang="fr-FR" smtClean="0"/>
              <a:t>‹N°›</a:t>
            </a:fld>
            <a:endParaRPr lang="fr-FR"/>
          </a:p>
        </p:txBody>
      </p:sp>
    </p:spTree>
    <p:extLst>
      <p:ext uri="{BB962C8B-B14F-4D97-AF65-F5344CB8AC3E}">
        <p14:creationId xmlns:p14="http://schemas.microsoft.com/office/powerpoint/2010/main" val="75986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RE1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60"/>
          <p:cNvSpPr>
            <a:spLocks noChangeShapeType="1"/>
          </p:cNvSpPr>
          <p:nvPr/>
        </p:nvSpPr>
        <p:spPr bwMode="auto">
          <a:xfrm>
            <a:off x="203200" y="6629400"/>
            <a:ext cx="11684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 name="Line 61"/>
          <p:cNvSpPr>
            <a:spLocks noChangeShapeType="1"/>
          </p:cNvSpPr>
          <p:nvPr/>
        </p:nvSpPr>
        <p:spPr bwMode="auto">
          <a:xfrm rot="16200000">
            <a:off x="866140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194" name="Rectangle 2"/>
          <p:cNvSpPr>
            <a:spLocks noGrp="1" noChangeArrowheads="1"/>
          </p:cNvSpPr>
          <p:nvPr>
            <p:ph type="ctrTitle"/>
          </p:nvPr>
        </p:nvSpPr>
        <p:spPr>
          <a:xfrm>
            <a:off x="3098800" y="1766049"/>
            <a:ext cx="6299200" cy="927847"/>
          </a:xfrm>
        </p:spPr>
        <p:txBody>
          <a:bodyPr/>
          <a:lstStyle>
            <a:lvl1pPr>
              <a:defRPr sz="2100" b="0">
                <a:solidFill>
                  <a:srgbClr val="02A7D5"/>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098802" y="3749486"/>
            <a:ext cx="7315201" cy="1279714"/>
          </a:xfrm>
        </p:spPr>
        <p:txBody>
          <a:bodyPr anchor="b"/>
          <a:lstStyle>
            <a:lvl1pPr marL="0" marR="0" indent="0" algn="l" defTabSz="685800" rtl="0" eaLnBrk="1" fontAlgn="base" latinLnBrk="0" hangingPunct="1">
              <a:lnSpc>
                <a:spcPct val="100000"/>
              </a:lnSpc>
              <a:spcBef>
                <a:spcPct val="20000"/>
              </a:spcBef>
              <a:spcAft>
                <a:spcPct val="0"/>
              </a:spcAft>
              <a:buClrTx/>
              <a:buSzTx/>
              <a:buFontTx/>
              <a:buNone/>
              <a:tabLst/>
              <a:defRPr sz="1500" b="1" baseline="0">
                <a:solidFill>
                  <a:schemeClr val="accent3"/>
                </a:solidFill>
              </a:defRPr>
            </a:lvl1pPr>
          </a:lstStyle>
          <a:p>
            <a:pPr lvl="0"/>
            <a:r>
              <a:rPr lang="fr-FR" noProof="0"/>
              <a:t>Modifiez le style des sous-titres du masque</a:t>
            </a:r>
          </a:p>
        </p:txBody>
      </p:sp>
      <p:sp>
        <p:nvSpPr>
          <p:cNvPr id="1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65" name="Rectangle 38"/>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66" name="Rectangle 39"/>
          <p:cNvSpPr>
            <a:spLocks noGrp="1" noChangeArrowheads="1"/>
          </p:cNvSpPr>
          <p:nvPr>
            <p:ph type="ftr" sz="quarter" idx="12"/>
          </p:nvPr>
        </p:nvSpPr>
        <p:spPr>
          <a:xfrm>
            <a:off x="3258239" y="6324600"/>
            <a:ext cx="3860800" cy="457200"/>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7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0"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1"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2"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4"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5"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96" name="Imag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51" y="5867403"/>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Line 50"/>
          <p:cNvSpPr>
            <a:spLocks noChangeShapeType="1"/>
          </p:cNvSpPr>
          <p:nvPr userDrawn="1"/>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0"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1"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2"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4"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5"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218299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Comparaison">
    <p:spTree>
      <p:nvGrpSpPr>
        <p:cNvPr id="1" name=""/>
        <p:cNvGrpSpPr/>
        <p:nvPr/>
      </p:nvGrpSpPr>
      <p:grpSpPr>
        <a:xfrm>
          <a:off x="0" y="0"/>
          <a:ext cx="0" cy="0"/>
          <a:chOff x="0" y="0"/>
          <a:chExt cx="0" cy="0"/>
        </a:xfrm>
      </p:grpSpPr>
      <p:sp>
        <p:nvSpPr>
          <p:cNvPr id="7" name="Line 26"/>
          <p:cNvSpPr>
            <a:spLocks noChangeShapeType="1"/>
          </p:cNvSpPr>
          <p:nvPr userDrawn="1"/>
        </p:nvSpPr>
        <p:spPr bwMode="auto">
          <a:xfrm>
            <a:off x="2844800" y="1238250"/>
            <a:ext cx="8432800" cy="1588"/>
          </a:xfrm>
          <a:prstGeom prst="line">
            <a:avLst/>
          </a:prstGeom>
          <a:noFill/>
          <a:ln w="38862">
            <a:solidFill>
              <a:srgbClr val="453B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013">
              <a:solidFill>
                <a:srgbClr val="4E455D"/>
              </a:solidFill>
            </a:endParaRPr>
          </a:p>
        </p:txBody>
      </p:sp>
      <p:pic>
        <p:nvPicPr>
          <p:cNvPr id="8" name="Image 10"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354"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3"/>
          <p:cNvSpPr>
            <a:spLocks noChangeShapeType="1"/>
          </p:cNvSpPr>
          <p:nvPr userDrawn="1"/>
        </p:nvSpPr>
        <p:spPr bwMode="auto">
          <a:xfrm>
            <a:off x="406400" y="6781800"/>
            <a:ext cx="11684000" cy="0"/>
          </a:xfrm>
          <a:prstGeom prst="line">
            <a:avLst/>
          </a:prstGeom>
          <a:noFill/>
          <a:ln w="38862">
            <a:solidFill>
              <a:srgbClr val="02A7D5"/>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013">
              <a:solidFill>
                <a:srgbClr val="4E455D"/>
              </a:solidFill>
            </a:endParaRPr>
          </a:p>
        </p:txBody>
      </p:sp>
      <p:sp>
        <p:nvSpPr>
          <p:cNvPr id="10" name="Line 65"/>
          <p:cNvSpPr>
            <a:spLocks noChangeShapeType="1"/>
          </p:cNvSpPr>
          <p:nvPr userDrawn="1"/>
        </p:nvSpPr>
        <p:spPr bwMode="auto">
          <a:xfrm rot="16200000">
            <a:off x="8864600" y="3581400"/>
            <a:ext cx="6400800" cy="0"/>
          </a:xfrm>
          <a:prstGeom prst="line">
            <a:avLst/>
          </a:prstGeom>
          <a:noFill/>
          <a:ln w="38862">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013">
              <a:solidFill>
                <a:srgbClr val="4E455D"/>
              </a:solidFill>
            </a:endParaRPr>
          </a:p>
        </p:txBody>
      </p:sp>
      <p:sp>
        <p:nvSpPr>
          <p:cNvPr id="3" name="Espace réservé du texte 2"/>
          <p:cNvSpPr>
            <a:spLocks noGrp="1"/>
          </p:cNvSpPr>
          <p:nvPr>
            <p:ph type="body" idx="1"/>
          </p:nvPr>
        </p:nvSpPr>
        <p:spPr>
          <a:xfrm>
            <a:off x="609600" y="2204864"/>
            <a:ext cx="5386917"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924948"/>
            <a:ext cx="5386917" cy="3201219"/>
          </a:xfrm>
          <a:prstGeom prst="rect">
            <a:avLst/>
          </a:prstGeom>
        </p:spPr>
        <p:txBody>
          <a:bodyPr/>
          <a:lstStyle>
            <a:lvl1pPr marL="192881" indent="-141089">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0" y="2204864"/>
            <a:ext cx="5389033"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0" y="2924948"/>
            <a:ext cx="5389033" cy="3201219"/>
          </a:xfrm>
          <a:prstGeom prst="rect">
            <a:avLst/>
          </a:prstGeom>
        </p:spPr>
        <p:txBody>
          <a:bodyPr/>
          <a:lstStyle>
            <a:lvl1pPr marL="192881" indent="-141089">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4"/>
          <p:cNvSpPr>
            <a:spLocks noGrp="1" noChangeArrowheads="1"/>
          </p:cNvSpPr>
          <p:nvPr>
            <p:ph type="dt" sz="half" idx="10"/>
          </p:nvPr>
        </p:nvSpPr>
        <p:spPr>
          <a:xfrm>
            <a:off x="4673600" y="6324600"/>
            <a:ext cx="2540000" cy="457200"/>
          </a:xfrm>
          <a:prstGeom prst="rect">
            <a:avLst/>
          </a:prstGeom>
        </p:spPr>
        <p:txBody>
          <a:bodyPr/>
          <a:lstStyle>
            <a:lvl1pPr eaLnBrk="1" fontAlgn="auto" hangingPunct="1">
              <a:spcBef>
                <a:spcPts val="0"/>
              </a:spcBef>
              <a:spcAft>
                <a:spcPts val="0"/>
              </a:spcAft>
              <a:defRPr/>
            </a:lvl1pPr>
          </a:lstStyle>
          <a:p>
            <a:pPr>
              <a:defRPr/>
            </a:pPr>
            <a:endParaRPr lang="fr-FR"/>
          </a:p>
        </p:txBody>
      </p:sp>
      <p:sp>
        <p:nvSpPr>
          <p:cNvPr id="12" name="Rectangle 5"/>
          <p:cNvSpPr>
            <a:spLocks noGrp="1" noChangeArrowheads="1"/>
          </p:cNvSpPr>
          <p:nvPr>
            <p:ph type="ftr" sz="quarter" idx="11"/>
          </p:nvPr>
        </p:nvSpPr>
        <p:spPr>
          <a:xfrm>
            <a:off x="7416800" y="6324600"/>
            <a:ext cx="3860800" cy="457200"/>
          </a:xfrm>
          <a:prstGeom prst="rect">
            <a:avLst/>
          </a:prstGeom>
        </p:spPr>
        <p:txBody>
          <a:bodyPr/>
          <a:lstStyle>
            <a:lvl1pPr eaLnBrk="0" fontAlgn="auto" hangingPunct="0">
              <a:spcBef>
                <a:spcPts val="0"/>
              </a:spcBef>
              <a:spcAft>
                <a:spcPts val="0"/>
              </a:spcAft>
              <a:defRPr sz="1350" baseline="-25000">
                <a:solidFill>
                  <a:srgbClr val="4E455D"/>
                </a:solidFill>
                <a:latin typeface="Times" charset="0"/>
                <a:ea typeface="ＭＳ Ｐゴシック" charset="-128"/>
                <a:cs typeface="+mn-cs"/>
              </a:defRPr>
            </a:lvl1pPr>
          </a:lstStyle>
          <a:p>
            <a:pPr>
              <a:defRPr/>
            </a:pPr>
            <a:r>
              <a:rPr lang="fr-FR"/>
              <a:t>WEBINAIRE DIM DU 19 Novembre 2024</a:t>
            </a:r>
          </a:p>
        </p:txBody>
      </p:sp>
      <p:sp>
        <p:nvSpPr>
          <p:cNvPr id="13"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C93ACA4-BD7D-4E94-B466-ADC331CFC54D}" type="slidenum">
              <a:rPr lang="fr-FR"/>
              <a:pPr>
                <a:defRPr/>
              </a:pPr>
              <a:t>‹N°›</a:t>
            </a:fld>
            <a:endParaRPr lang="fr-FR">
              <a:latin typeface="Verdana Bold" charset="0"/>
            </a:endParaRPr>
          </a:p>
        </p:txBody>
      </p:sp>
    </p:spTree>
    <p:extLst>
      <p:ext uri="{BB962C8B-B14F-4D97-AF65-F5344CB8AC3E}">
        <p14:creationId xmlns:p14="http://schemas.microsoft.com/office/powerpoint/2010/main" val="1148328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mparaison">
    <p:spTree>
      <p:nvGrpSpPr>
        <p:cNvPr id="1" name=""/>
        <p:cNvGrpSpPr/>
        <p:nvPr/>
      </p:nvGrpSpPr>
      <p:grpSpPr>
        <a:xfrm>
          <a:off x="0" y="0"/>
          <a:ext cx="0" cy="0"/>
          <a:chOff x="0" y="0"/>
          <a:chExt cx="0" cy="0"/>
        </a:xfrm>
      </p:grpSpPr>
      <p:sp>
        <p:nvSpPr>
          <p:cNvPr id="7" name="Line 26"/>
          <p:cNvSpPr>
            <a:spLocks noChangeShapeType="1"/>
          </p:cNvSpPr>
          <p:nvPr userDrawn="1"/>
        </p:nvSpPr>
        <p:spPr bwMode="auto">
          <a:xfrm>
            <a:off x="2844800" y="1238250"/>
            <a:ext cx="8432800" cy="1588"/>
          </a:xfrm>
          <a:prstGeom prst="line">
            <a:avLst/>
          </a:prstGeom>
          <a:noFill/>
          <a:ln w="38862">
            <a:solidFill>
              <a:srgbClr val="453B5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013">
              <a:solidFill>
                <a:srgbClr val="4E455D"/>
              </a:solidFill>
            </a:endParaRPr>
          </a:p>
        </p:txBody>
      </p:sp>
      <p:pic>
        <p:nvPicPr>
          <p:cNvPr id="8" name="Image 10" descr="logo-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354"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3"/>
          <p:cNvSpPr>
            <a:spLocks noChangeShapeType="1"/>
          </p:cNvSpPr>
          <p:nvPr userDrawn="1"/>
        </p:nvSpPr>
        <p:spPr bwMode="auto">
          <a:xfrm>
            <a:off x="406400" y="6781800"/>
            <a:ext cx="11684000" cy="0"/>
          </a:xfrm>
          <a:prstGeom prst="line">
            <a:avLst/>
          </a:prstGeom>
          <a:noFill/>
          <a:ln w="38862">
            <a:solidFill>
              <a:srgbClr val="02A7D5"/>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013">
              <a:solidFill>
                <a:srgbClr val="4E455D"/>
              </a:solidFill>
            </a:endParaRPr>
          </a:p>
        </p:txBody>
      </p:sp>
      <p:sp>
        <p:nvSpPr>
          <p:cNvPr id="10" name="Line 65"/>
          <p:cNvSpPr>
            <a:spLocks noChangeShapeType="1"/>
          </p:cNvSpPr>
          <p:nvPr userDrawn="1"/>
        </p:nvSpPr>
        <p:spPr bwMode="auto">
          <a:xfrm rot="16200000">
            <a:off x="8864600" y="3581400"/>
            <a:ext cx="6400800" cy="0"/>
          </a:xfrm>
          <a:prstGeom prst="line">
            <a:avLst/>
          </a:prstGeom>
          <a:noFill/>
          <a:ln w="38862">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sz="1013">
              <a:solidFill>
                <a:srgbClr val="4E455D"/>
              </a:solidFill>
            </a:endParaRPr>
          </a:p>
        </p:txBody>
      </p:sp>
      <p:sp>
        <p:nvSpPr>
          <p:cNvPr id="3" name="Espace réservé du texte 2"/>
          <p:cNvSpPr>
            <a:spLocks noGrp="1"/>
          </p:cNvSpPr>
          <p:nvPr>
            <p:ph type="body" idx="1"/>
          </p:nvPr>
        </p:nvSpPr>
        <p:spPr>
          <a:xfrm>
            <a:off x="609600" y="2204864"/>
            <a:ext cx="5386917"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924948"/>
            <a:ext cx="5386917" cy="3201219"/>
          </a:xfrm>
          <a:prstGeom prst="rect">
            <a:avLst/>
          </a:prstGeom>
        </p:spPr>
        <p:txBody>
          <a:bodyPr/>
          <a:lstStyle>
            <a:lvl1pPr marL="192881" indent="-141089">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0" y="2204864"/>
            <a:ext cx="5389033"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0" y="2924948"/>
            <a:ext cx="5389033" cy="3201219"/>
          </a:xfrm>
          <a:prstGeom prst="rect">
            <a:avLst/>
          </a:prstGeom>
        </p:spPr>
        <p:txBody>
          <a:bodyPr/>
          <a:lstStyle>
            <a:lvl1pPr marL="192881" indent="-141089">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4"/>
          <p:cNvSpPr>
            <a:spLocks noGrp="1" noChangeArrowheads="1"/>
          </p:cNvSpPr>
          <p:nvPr>
            <p:ph type="dt" sz="half" idx="10"/>
          </p:nvPr>
        </p:nvSpPr>
        <p:spPr>
          <a:xfrm>
            <a:off x="4673600" y="6324600"/>
            <a:ext cx="2540000" cy="457200"/>
          </a:xfrm>
          <a:prstGeom prst="rect">
            <a:avLst/>
          </a:prstGeom>
        </p:spPr>
        <p:txBody>
          <a:bodyPr/>
          <a:lstStyle>
            <a:lvl1pPr eaLnBrk="1" fontAlgn="auto" hangingPunct="1">
              <a:spcBef>
                <a:spcPts val="0"/>
              </a:spcBef>
              <a:spcAft>
                <a:spcPts val="0"/>
              </a:spcAft>
              <a:defRPr/>
            </a:lvl1pPr>
          </a:lstStyle>
          <a:p>
            <a:pPr>
              <a:defRPr/>
            </a:pPr>
            <a:endParaRPr lang="fr-FR"/>
          </a:p>
        </p:txBody>
      </p:sp>
      <p:sp>
        <p:nvSpPr>
          <p:cNvPr id="12" name="Rectangle 5"/>
          <p:cNvSpPr>
            <a:spLocks noGrp="1" noChangeArrowheads="1"/>
          </p:cNvSpPr>
          <p:nvPr>
            <p:ph type="ftr" sz="quarter" idx="11"/>
          </p:nvPr>
        </p:nvSpPr>
        <p:spPr>
          <a:xfrm>
            <a:off x="7416800" y="6324600"/>
            <a:ext cx="3860800" cy="457200"/>
          </a:xfrm>
          <a:prstGeom prst="rect">
            <a:avLst/>
          </a:prstGeom>
        </p:spPr>
        <p:txBody>
          <a:bodyPr/>
          <a:lstStyle>
            <a:lvl1pPr eaLnBrk="0" fontAlgn="auto" hangingPunct="0">
              <a:spcBef>
                <a:spcPts val="0"/>
              </a:spcBef>
              <a:spcAft>
                <a:spcPts val="0"/>
              </a:spcAft>
              <a:defRPr sz="1350" baseline="-25000">
                <a:solidFill>
                  <a:srgbClr val="4E455D"/>
                </a:solidFill>
                <a:latin typeface="Times" charset="0"/>
                <a:ea typeface="ＭＳ Ｐゴシック" charset="-128"/>
                <a:cs typeface="+mn-cs"/>
              </a:defRPr>
            </a:lvl1pPr>
          </a:lstStyle>
          <a:p>
            <a:pPr>
              <a:defRPr/>
            </a:pPr>
            <a:r>
              <a:rPr lang="fr-FR"/>
              <a:t>WEBINAIRE DIM DU 19 Novembre 2024</a:t>
            </a:r>
          </a:p>
        </p:txBody>
      </p:sp>
      <p:sp>
        <p:nvSpPr>
          <p:cNvPr id="13"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C93ACA4-BD7D-4E94-B466-ADC331CFC54D}" type="slidenum">
              <a:rPr lang="fr-FR"/>
              <a:pPr>
                <a:defRPr/>
              </a:pPr>
              <a:t>‹N°›</a:t>
            </a:fld>
            <a:endParaRPr lang="fr-FR">
              <a:latin typeface="Verdana Bold" charset="0"/>
            </a:endParaRPr>
          </a:p>
        </p:txBody>
      </p:sp>
    </p:spTree>
    <p:extLst>
      <p:ext uri="{BB962C8B-B14F-4D97-AF65-F5344CB8AC3E}">
        <p14:creationId xmlns:p14="http://schemas.microsoft.com/office/powerpoint/2010/main" val="1148328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855641" y="476674"/>
            <a:ext cx="8445284" cy="606275"/>
          </a:xfrm>
        </p:spPr>
        <p:txBody>
          <a:bodyPr anchor="t"/>
          <a:lstStyle>
            <a:lvl1pPr algn="l">
              <a:defRPr sz="3000" b="1" cap="all"/>
            </a:lvl1pPr>
          </a:lstStyle>
          <a:p>
            <a:r>
              <a:rPr lang="fr-FR"/>
              <a:t>Cliquez et modifiez le titre</a:t>
            </a:r>
          </a:p>
        </p:txBody>
      </p:sp>
      <p:sp>
        <p:nvSpPr>
          <p:cNvPr id="4" name="Rectangle 4"/>
          <p:cNvSpPr>
            <a:spLocks noGrp="1" noChangeArrowheads="1"/>
          </p:cNvSpPr>
          <p:nvPr>
            <p:ph type="dt" sz="half" idx="10"/>
          </p:nvPr>
        </p:nvSpPr>
        <p:spPr>
          <a:xfrm>
            <a:off x="479376" y="6374580"/>
            <a:ext cx="1656184" cy="301887"/>
          </a:xfrm>
          <a:prstGeom prst="rect">
            <a:avLst/>
          </a:prstGeom>
        </p:spPr>
        <p:txBody>
          <a:bodyPr/>
          <a:lstStyle>
            <a:lvl1pPr eaLnBrk="1" fontAlgn="auto" hangingPunct="1">
              <a:spcBef>
                <a:spcPts val="0"/>
              </a:spcBef>
              <a:spcAft>
                <a:spcPts val="0"/>
              </a:spcAft>
              <a:defRPr/>
            </a:lvl1pPr>
          </a:lstStyle>
          <a:p>
            <a:pPr>
              <a:defRPr/>
            </a:pPr>
            <a:endParaRPr lang="fr-FR"/>
          </a:p>
        </p:txBody>
      </p:sp>
      <p:sp>
        <p:nvSpPr>
          <p:cNvPr id="5" name="Rectangle 6"/>
          <p:cNvSpPr>
            <a:spLocks noGrp="1" noChangeArrowheads="1"/>
          </p:cNvSpPr>
          <p:nvPr>
            <p:ph type="sldNum" sz="quarter" idx="11"/>
          </p:nvPr>
        </p:nvSpPr>
        <p:spPr>
          <a:xfrm>
            <a:off x="10920536" y="6369830"/>
            <a:ext cx="1016000" cy="301888"/>
          </a:xfrm>
        </p:spPr>
        <p:txBody>
          <a:bodyPr/>
          <a:lstStyle>
            <a:lvl1pPr eaLnBrk="1" fontAlgn="auto" hangingPunct="1">
              <a:spcBef>
                <a:spcPts val="0"/>
              </a:spcBef>
              <a:spcAft>
                <a:spcPts val="0"/>
              </a:spcAft>
              <a:defRPr/>
            </a:lvl1pPr>
          </a:lstStyle>
          <a:p>
            <a:pPr>
              <a:defRPr/>
            </a:pPr>
            <a:fld id="{320B2777-901D-4D97-B6B9-699496374BF4}" type="slidenum">
              <a:rPr lang="fr-FR"/>
              <a:pPr>
                <a:defRPr/>
              </a:pPr>
              <a:t>‹N°›</a:t>
            </a:fld>
            <a:endParaRPr lang="fr-FR">
              <a:latin typeface="Verdana Bold" charset="0"/>
            </a:endParaRPr>
          </a:p>
        </p:txBody>
      </p:sp>
    </p:spTree>
    <p:extLst>
      <p:ext uri="{BB962C8B-B14F-4D97-AF65-F5344CB8AC3E}">
        <p14:creationId xmlns:p14="http://schemas.microsoft.com/office/powerpoint/2010/main" val="3099589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userDrawn="1">
  <p:cSld name="10_Diapositive de fin">
    <p:spTree>
      <p:nvGrpSpPr>
        <p:cNvPr id="1" name=""/>
        <p:cNvGrpSpPr/>
        <p:nvPr/>
      </p:nvGrpSpPr>
      <p:grpSpPr bwMode="auto">
        <a:xfrm>
          <a:off x="0" y="0"/>
          <a:ext cx="0" cy="0"/>
          <a:chOff x="0" y="0"/>
          <a:chExt cx="0" cy="0"/>
        </a:xfrm>
      </p:grpSpPr>
      <p:sp>
        <p:nvSpPr>
          <p:cNvPr id="4" name="Line 8"/>
          <p:cNvSpPr>
            <a:spLocks noChangeShapeType="1"/>
          </p:cNvSpPr>
          <p:nvPr userDrawn="1"/>
        </p:nvSpPr>
        <p:spPr bwMode="auto">
          <a:xfrm>
            <a:off x="3149600" y="1229704"/>
            <a:ext cx="7721600" cy="0"/>
          </a:xfrm>
          <a:prstGeom prst="line">
            <a:avLst/>
          </a:prstGeom>
          <a:noFill/>
          <a:ln w="38862">
            <a:solidFill>
              <a:srgbClr val="4E455D"/>
            </a:solidFill>
            <a:round/>
            <a:headEnd/>
            <a:tailEnd/>
          </a:ln>
          <a:effectLst/>
        </p:spPr>
        <p:txBody>
          <a:bodyPr wrap="none" anchor="ctr"/>
          <a:lstStyle/>
          <a:p>
            <a:pPr>
              <a:defRPr/>
            </a:pPr>
            <a:endParaRPr lang="fr-FR" sz="1800">
              <a:latin typeface="Arial"/>
              <a:ea typeface="ＭＳ Ｐゴシック"/>
              <a:cs typeface="ＭＳ Ｐゴシック"/>
            </a:endParaRPr>
          </a:p>
        </p:txBody>
      </p:sp>
      <p:sp>
        <p:nvSpPr>
          <p:cNvPr id="5" name="Line 50"/>
          <p:cNvSpPr>
            <a:spLocks noChangeShapeType="1"/>
          </p:cNvSpPr>
          <p:nvPr userDrawn="1"/>
        </p:nvSpPr>
        <p:spPr bwMode="auto">
          <a:xfrm rot="16199998">
            <a:off x="8966201" y="3124201"/>
            <a:ext cx="3810000" cy="0"/>
          </a:xfrm>
          <a:prstGeom prst="line">
            <a:avLst/>
          </a:prstGeom>
          <a:noFill/>
          <a:ln w="38862">
            <a:solidFill>
              <a:srgbClr val="4E455D"/>
            </a:solidFill>
            <a:round/>
            <a:headEnd/>
            <a:tailEnd/>
          </a:ln>
          <a:effectLst/>
        </p:spPr>
        <p:txBody>
          <a:bodyPr wrap="none" anchor="ctr"/>
          <a:lstStyle/>
          <a:p>
            <a:pPr>
              <a:defRPr/>
            </a:pPr>
            <a:endParaRPr lang="fr-FR" sz="1800">
              <a:latin typeface="Arial"/>
              <a:ea typeface="ＭＳ Ｐゴシック"/>
              <a:cs typeface="ＭＳ Ｐゴシック"/>
            </a:endParaRPr>
          </a:p>
        </p:txBody>
      </p:sp>
      <p:pic>
        <p:nvPicPr>
          <p:cNvPr id="6" name="Picture 9"/>
          <p:cNvPicPr>
            <a:picLocks noChangeAspect="1" noChangeArrowheads="1"/>
          </p:cNvPicPr>
          <p:nvPr/>
        </p:nvPicPr>
        <p:blipFill>
          <a:blip r:embed="rId2"/>
          <a:stretch/>
        </p:blipFill>
        <p:spPr bwMode="auto">
          <a:xfrm>
            <a:off x="3158070" y="2936875"/>
            <a:ext cx="5170180" cy="1593850"/>
          </a:xfrm>
          <a:prstGeom prst="rect">
            <a:avLst/>
          </a:prstGeom>
          <a:noFill/>
          <a:ln>
            <a:noFill/>
          </a:ln>
          <a:effectLst/>
        </p:spPr>
      </p:pic>
      <p:pic>
        <p:nvPicPr>
          <p:cNvPr id="7" name="Image 5" descr="logo-ppt.jpg"/>
          <p:cNvPicPr>
            <a:picLocks noChangeAspect="1"/>
          </p:cNvPicPr>
          <p:nvPr userDrawn="1"/>
        </p:nvPicPr>
        <p:blipFill>
          <a:blip r:embed="rId3"/>
          <a:stretch/>
        </p:blipFill>
        <p:spPr bwMode="auto">
          <a:xfrm>
            <a:off x="387354" y="673100"/>
            <a:ext cx="1388167" cy="1079500"/>
          </a:xfrm>
          <a:prstGeom prst="rect">
            <a:avLst/>
          </a:prstGeom>
          <a:noFill/>
          <a:ln>
            <a:noFill/>
          </a:ln>
        </p:spPr>
      </p:pic>
    </p:spTree>
    <p:extLst>
      <p:ext uri="{BB962C8B-B14F-4D97-AF65-F5344CB8AC3E}">
        <p14:creationId xmlns:p14="http://schemas.microsoft.com/office/powerpoint/2010/main" val="3251909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4223792" y="2910815"/>
            <a:ext cx="6444208" cy="461665"/>
          </a:xfrm>
        </p:spPr>
        <p:txBody>
          <a:bodyPr anchor="b"/>
          <a:lstStyle>
            <a:lvl1pPr algn="l">
              <a:defRPr sz="3000" cap="all" baseline="0">
                <a:solidFill>
                  <a:schemeClr val="accent1"/>
                </a:solidFill>
              </a:defRPr>
            </a:lvl1pPr>
          </a:lstStyle>
          <a:p>
            <a:r>
              <a:rPr lang="fr-FR"/>
              <a:t>Modifiez le style du titre</a:t>
            </a:r>
          </a:p>
        </p:txBody>
      </p:sp>
      <p:sp>
        <p:nvSpPr>
          <p:cNvPr id="3" name="Sous-titre 2"/>
          <p:cNvSpPr>
            <a:spLocks noGrp="1"/>
          </p:cNvSpPr>
          <p:nvPr>
            <p:ph type="subTitle" idx="1"/>
          </p:nvPr>
        </p:nvSpPr>
        <p:spPr>
          <a:xfrm>
            <a:off x="4223792" y="3498687"/>
            <a:ext cx="6444208" cy="307777"/>
          </a:xfrm>
        </p:spPr>
        <p:txBody>
          <a:bodyPr/>
          <a:lstStyle>
            <a:lvl1pPr marL="0" indent="0" algn="l">
              <a:buNone/>
              <a:defRPr sz="20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a:t>Modifiez le style des sous-titres du masque</a:t>
            </a:r>
          </a:p>
        </p:txBody>
      </p:sp>
      <p:sp>
        <p:nvSpPr>
          <p:cNvPr id="9" name="Espace réservé du texte 11">
            <a:extLst>
              <a:ext uri="{FF2B5EF4-FFF2-40B4-BE49-F238E27FC236}">
                <a16:creationId xmlns:a16="http://schemas.microsoft.com/office/drawing/2014/main" id="{C50F4A5E-D6A4-08B7-9A88-2358FE96B4BD}"/>
              </a:ext>
            </a:extLst>
          </p:cNvPr>
          <p:cNvSpPr>
            <a:spLocks noGrp="1"/>
          </p:cNvSpPr>
          <p:nvPr>
            <p:ph type="body" sz="quarter" idx="13" hasCustomPrompt="1"/>
          </p:nvPr>
        </p:nvSpPr>
        <p:spPr>
          <a:xfrm>
            <a:off x="4223792" y="5451037"/>
            <a:ext cx="1488165" cy="138499"/>
          </a:xfrm>
          <a:solidFill>
            <a:schemeClr val="tx2"/>
          </a:solidFill>
        </p:spPr>
        <p:txBody>
          <a:bodyPr wrap="square" lIns="36000" tIns="0" rIns="36000" bIns="0" anchor="ctr" anchorCtr="0"/>
          <a:lstStyle>
            <a:lvl1pPr algn="l">
              <a:buFontTx/>
              <a:buNone/>
              <a:defRPr sz="9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DATE</a:t>
            </a:r>
          </a:p>
        </p:txBody>
      </p:sp>
      <p:sp>
        <p:nvSpPr>
          <p:cNvPr id="10" name="Espace réservé du texte 11">
            <a:extLst>
              <a:ext uri="{FF2B5EF4-FFF2-40B4-BE49-F238E27FC236}">
                <a16:creationId xmlns:a16="http://schemas.microsoft.com/office/drawing/2014/main" id="{4A1211C6-255F-9557-7F7D-E7CA6158E5E6}"/>
              </a:ext>
            </a:extLst>
          </p:cNvPr>
          <p:cNvSpPr>
            <a:spLocks noGrp="1"/>
          </p:cNvSpPr>
          <p:nvPr>
            <p:ph type="body" sz="quarter" idx="14"/>
          </p:nvPr>
        </p:nvSpPr>
        <p:spPr>
          <a:xfrm>
            <a:off x="4223792" y="5889227"/>
            <a:ext cx="3792421" cy="138499"/>
          </a:xfrm>
        </p:spPr>
        <p:txBody>
          <a:bodyPr/>
          <a:lstStyle>
            <a:lvl1pPr>
              <a:buFontTx/>
              <a:buNone/>
              <a:defRPr sz="900" b="1" cap="all" baseline="0">
                <a:solidFill>
                  <a:schemeClr val="accent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4E9F904-6733-D4B1-9024-E66E9D0930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48" t="17443" r="6546" b="18929"/>
          <a:stretch/>
        </p:blipFill>
        <p:spPr>
          <a:xfrm>
            <a:off x="2580148" y="380571"/>
            <a:ext cx="4272000" cy="1043385"/>
          </a:xfrm>
          <a:prstGeom prst="rect">
            <a:avLst/>
          </a:prstGeom>
        </p:spPr>
      </p:pic>
      <p:pic>
        <p:nvPicPr>
          <p:cNvPr id="16" name="Image 15">
            <a:extLst>
              <a:ext uri="{FF2B5EF4-FFF2-40B4-BE49-F238E27FC236}">
                <a16:creationId xmlns:a16="http://schemas.microsoft.com/office/drawing/2014/main" id="{E821EB37-DC3E-3699-8A9A-B748200E8C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2831637" cy="6858000"/>
          </a:xfrm>
          <a:prstGeom prst="rect">
            <a:avLst/>
          </a:prstGeom>
        </p:spPr>
      </p:pic>
    </p:spTree>
    <p:extLst>
      <p:ext uri="{BB962C8B-B14F-4D97-AF65-F5344CB8AC3E}">
        <p14:creationId xmlns:p14="http://schemas.microsoft.com/office/powerpoint/2010/main" val="265876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8194" name="Rectangle 2"/>
          <p:cNvSpPr>
            <a:spLocks noGrp="1" noChangeArrowheads="1"/>
          </p:cNvSpPr>
          <p:nvPr>
            <p:ph type="ctrTitle"/>
          </p:nvPr>
        </p:nvSpPr>
        <p:spPr>
          <a:xfrm>
            <a:off x="3149600" y="2133600"/>
            <a:ext cx="6299200" cy="1752600"/>
          </a:xfrm>
          <a:solidFill>
            <a:schemeClr val="bg1">
              <a:lumMod val="95000"/>
            </a:schemeClr>
          </a:solidFill>
        </p:spPr>
        <p:txBody>
          <a:bodyPr/>
          <a:lstStyle>
            <a:lvl1pPr>
              <a:defRPr sz="2800" b="1">
                <a:solidFill>
                  <a:srgbClr val="00B050"/>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149600" y="3886200"/>
            <a:ext cx="6299200" cy="1219200"/>
          </a:xfrm>
        </p:spPr>
        <p:txBody>
          <a:bodyPr anchor="b"/>
          <a:lstStyle>
            <a:lvl1pPr marL="0" indent="0">
              <a:buFontTx/>
              <a:buNone/>
              <a:defRPr sz="2000" b="1"/>
            </a:lvl1pPr>
          </a:lstStyle>
          <a:p>
            <a:pPr lvl="0"/>
            <a:r>
              <a:rPr lang="fr-FR" noProof="0"/>
              <a:t>Modifiez le style des sous-titres du masque</a:t>
            </a:r>
          </a:p>
        </p:txBody>
      </p:sp>
      <p:sp>
        <p:nvSpPr>
          <p:cNvPr id="17" name="Line 50"/>
          <p:cNvSpPr>
            <a:spLocks noChangeShapeType="1"/>
          </p:cNvSpPr>
          <p:nvPr/>
        </p:nvSpPr>
        <p:spPr bwMode="auto">
          <a:xfrm rot="16200000">
            <a:off x="8967259" y="3123142"/>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3258239" y="6324600"/>
            <a:ext cx="3860800" cy="457200"/>
          </a:xfrm>
          <a:prstGeom prst="rect">
            <a:avLst/>
          </a:prstGeom>
        </p:spPr>
        <p:txBody>
          <a:bodyPr/>
          <a:lstStyle>
            <a:lvl1pPr>
              <a:defRPr sz="900"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241596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7"/>
            <a:ext cx="11246296" cy="5775583"/>
          </a:xfrm>
          <a:prstGeom prst="rect">
            <a:avLst/>
          </a:prstGeom>
        </p:spPr>
      </p:pic>
      <p:sp>
        <p:nvSpPr>
          <p:cNvPr id="2" name="Titre 1"/>
          <p:cNvSpPr>
            <a:spLocks noGrp="1"/>
          </p:cNvSpPr>
          <p:nvPr>
            <p:ph type="title"/>
          </p:nvPr>
        </p:nvSpPr>
        <p:spPr>
          <a:xfrm>
            <a:off x="4127781" y="2434536"/>
            <a:ext cx="7200000" cy="384721"/>
          </a:xfrm>
        </p:spPr>
        <p:txBody>
          <a:bodyPr anchor="b"/>
          <a:lstStyle>
            <a:lvl1pPr>
              <a:defRPr sz="2500"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276999"/>
          </a:xfrm>
        </p:spPr>
        <p:txBody>
          <a:bodyPr/>
          <a:lstStyle>
            <a:lvl1pPr marL="251994" indent="-251994">
              <a:spcBef>
                <a:spcPts val="500"/>
              </a:spcBef>
              <a:buFont typeface="+mj-lt"/>
              <a:buAutoNum type="arabicPeriod"/>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p:txBody>
          <a:bodyPr/>
          <a:lstStyle/>
          <a:p>
            <a:r>
              <a:rPr lang="fr-FR"/>
              <a:t>WEBINAIRE DIM DU 19 Novembre 2024</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4" y="6351128"/>
            <a:ext cx="1056117" cy="342237"/>
          </a:xfrm>
          <a:prstGeom prst="rect">
            <a:avLst/>
          </a:prstGeom>
        </p:spPr>
      </p:pic>
    </p:spTree>
    <p:extLst>
      <p:ext uri="{BB962C8B-B14F-4D97-AF65-F5344CB8AC3E}">
        <p14:creationId xmlns:p14="http://schemas.microsoft.com/office/powerpoint/2010/main" val="3890040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70"/>
            <a:ext cx="10083800" cy="11823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tx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Tree>
    <p:extLst>
      <p:ext uri="{BB962C8B-B14F-4D97-AF65-F5344CB8AC3E}">
        <p14:creationId xmlns:p14="http://schemas.microsoft.com/office/powerpoint/2010/main" val="2624628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459374"/>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tx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Tree>
    <p:extLst>
      <p:ext uri="{BB962C8B-B14F-4D97-AF65-F5344CB8AC3E}">
        <p14:creationId xmlns:p14="http://schemas.microsoft.com/office/powerpoint/2010/main" val="4168977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4944000" cy="1459374"/>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tx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70"/>
            <a:ext cx="4944000" cy="4078817"/>
          </a:xfrm>
          <a:solidFill>
            <a:schemeClr val="bg2"/>
          </a:solidFill>
        </p:spPr>
        <p:txBody>
          <a:bodyPr anchor="ctr">
            <a:noAutofit/>
          </a:bodyPr>
          <a:lstStyle>
            <a:lvl1pPr algn="ctr">
              <a:defRPr sz="1000" b="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4242586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2" y="57253"/>
            <a:ext cx="1829695" cy="343522"/>
          </a:xfrm>
          <a:solidFill>
            <a:schemeClr val="tx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30"/>
            <a:ext cx="10083800" cy="276999"/>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000" b="0">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290877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553998"/>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tx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000" b="0">
                <a:solidFill>
                  <a:schemeClr val="tx1"/>
                </a:solidFill>
              </a:defRPr>
            </a:lvl1pPr>
          </a:lstStyle>
          <a:p>
            <a:r>
              <a:rPr lang="fr-FR"/>
              <a:t>Cliquez sur l'icône pour ajouter un graphique</a:t>
            </a: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40"/>
            <a:ext cx="4942416" cy="4068745"/>
          </a:xfrm>
          <a:solidFill>
            <a:schemeClr val="bg2"/>
          </a:solidFill>
        </p:spPr>
        <p:txBody>
          <a:bodyPr anchor="ctr">
            <a:noAutofit/>
          </a:bodyPr>
          <a:lstStyle>
            <a:lvl1pPr algn="ctr">
              <a:defRPr sz="1000"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903025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8E0BE3C1-77D8-9718-0B30-ADF3771D5E9F}"/>
              </a:ext>
            </a:extLst>
          </p:cNvPr>
          <p:cNvSpPr>
            <a:spLocks noGrp="1"/>
          </p:cNvSpPr>
          <p:nvPr>
            <p:ph type="body" sz="quarter" idx="13" hasCustomPrompt="1"/>
          </p:nvPr>
        </p:nvSpPr>
        <p:spPr>
          <a:xfrm>
            <a:off x="2" y="57253"/>
            <a:ext cx="1829695" cy="343522"/>
          </a:xfrm>
          <a:solidFill>
            <a:schemeClr val="tx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Tree>
    <p:extLst>
      <p:ext uri="{BB962C8B-B14F-4D97-AF65-F5344CB8AC3E}">
        <p14:creationId xmlns:p14="http://schemas.microsoft.com/office/powerpoint/2010/main" val="2808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7"/>
            <a:ext cx="11246296" cy="5775583"/>
          </a:xfrm>
          <a:prstGeom prst="rect">
            <a:avLst/>
          </a:prstGeom>
        </p:spPr>
      </p:pic>
      <p:sp>
        <p:nvSpPr>
          <p:cNvPr id="2" name="Titre 1"/>
          <p:cNvSpPr>
            <a:spLocks noGrp="1"/>
          </p:cNvSpPr>
          <p:nvPr>
            <p:ph type="title"/>
          </p:nvPr>
        </p:nvSpPr>
        <p:spPr>
          <a:xfrm>
            <a:off x="4127781" y="2434536"/>
            <a:ext cx="7200000" cy="384721"/>
          </a:xfrm>
        </p:spPr>
        <p:txBody>
          <a:bodyPr anchor="b"/>
          <a:lstStyle>
            <a:lvl1pPr>
              <a:defRPr sz="2500"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276999"/>
          </a:xfrm>
        </p:spPr>
        <p:txBody>
          <a:bodyPr/>
          <a:lstStyle>
            <a:lvl1pPr marL="251994" indent="-251994">
              <a:spcBef>
                <a:spcPts val="500"/>
              </a:spcBef>
              <a:buFont typeface="+mj-lt"/>
              <a:buAutoNum type="arabicPeriod"/>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4" y="6351128"/>
            <a:ext cx="1056117" cy="342237"/>
          </a:xfrm>
          <a:prstGeom prst="rect">
            <a:avLst/>
          </a:prstGeom>
        </p:spPr>
      </p:pic>
      <p:sp>
        <p:nvSpPr>
          <p:cNvPr id="6" name="Espace réservé du pied de page 5">
            <a:extLst>
              <a:ext uri="{FF2B5EF4-FFF2-40B4-BE49-F238E27FC236}">
                <a16:creationId xmlns:a16="http://schemas.microsoft.com/office/drawing/2014/main" id="{04D3508D-8535-C0C4-DF98-1B2D631F6E58}"/>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1344613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70"/>
            <a:ext cx="10083800" cy="1367041"/>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accent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Tree>
    <p:extLst>
      <p:ext uri="{BB962C8B-B14F-4D97-AF65-F5344CB8AC3E}">
        <p14:creationId xmlns:p14="http://schemas.microsoft.com/office/powerpoint/2010/main" val="24762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9"/>
            <a:ext cx="10083800" cy="1699611"/>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accent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Tree>
    <p:extLst>
      <p:ext uri="{BB962C8B-B14F-4D97-AF65-F5344CB8AC3E}">
        <p14:creationId xmlns:p14="http://schemas.microsoft.com/office/powerpoint/2010/main" val="140493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6" name="Espace réservé du contenu 2">
            <a:extLst>
              <a:ext uri="{FF2B5EF4-FFF2-40B4-BE49-F238E27FC236}">
                <a16:creationId xmlns:a16="http://schemas.microsoft.com/office/drawing/2014/main" id="{1AEBCE59-D669-4D7B-9761-4BD1A4B36D7D}"/>
              </a:ext>
            </a:extLst>
          </p:cNvPr>
          <p:cNvSpPr>
            <a:spLocks noGrp="1"/>
          </p:cNvSpPr>
          <p:nvPr>
            <p:ph idx="1"/>
          </p:nvPr>
        </p:nvSpPr>
        <p:spPr>
          <a:xfrm>
            <a:off x="1016000" y="2133600"/>
            <a:ext cx="9889067" cy="3657600"/>
          </a:xfrm>
        </p:spPr>
        <p:txBody>
          <a:bodyPr/>
          <a:lstStyle>
            <a:lvl1pPr marL="446088" indent="-261938">
              <a:defRPr/>
            </a:lvl1pPr>
          </a:lstStyle>
          <a:p>
            <a:pPr lvl="0"/>
            <a:r>
              <a:rPr lang="fr-FR"/>
              <a:t>Modifiez les styles du texte du masque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9340164" y="6471726"/>
            <a:ext cx="2235200" cy="271314"/>
          </a:xfrm>
        </p:spPr>
        <p:txBody>
          <a:bodyPr/>
          <a:lstStyle>
            <a:lvl1pPr>
              <a:defRPr/>
            </a:lvl1pPr>
          </a:lstStyle>
          <a:p>
            <a:fld id="{E5369045-A61C-425D-88C5-655E2D52834C}" type="slidenum">
              <a:rPr lang="fr-FR" smtClean="0"/>
              <a:pPr/>
              <a:t>‹N°›</a:t>
            </a:fld>
            <a:endParaRPr lang="fr-FR"/>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7213601" y="6471727"/>
            <a:ext cx="2032000" cy="310073"/>
          </a:xfrm>
        </p:spPr>
        <p:txBody>
          <a:bodyPr/>
          <a:lstStyle>
            <a:lvl1pPr>
              <a:defRPr>
                <a:solidFill>
                  <a:srgbClr val="433E4F"/>
                </a:solidFill>
                <a:latin typeface="+mn-lt"/>
              </a:defRPr>
            </a:lvl1pPr>
          </a:lstStyle>
          <a:p>
            <a:endParaRPr lang="fr-FR"/>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3258239" y="6471727"/>
            <a:ext cx="3860800" cy="310073"/>
          </a:xfrm>
          <a:prstGeom prst="rect">
            <a:avLst/>
          </a:prstGeom>
        </p:spPr>
        <p:txBody>
          <a:bodyPr/>
          <a:lstStyle>
            <a:lvl1pPr>
              <a:defRPr sz="900"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1848280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4944000" cy="1644040"/>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accent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70"/>
            <a:ext cx="4944000" cy="4078817"/>
          </a:xfrm>
          <a:solidFill>
            <a:schemeClr val="bg2"/>
          </a:solidFill>
        </p:spPr>
        <p:txBody>
          <a:bodyPr anchor="ctr">
            <a:noAutofit/>
          </a:bodyPr>
          <a:lstStyle>
            <a:lvl1pPr algn="ctr">
              <a:defRPr sz="1000" b="0">
                <a:solidFill>
                  <a:schemeClr val="tx1"/>
                </a:solidFill>
              </a:defRPr>
            </a:lvl1pPr>
          </a:lstStyle>
          <a:p>
            <a:endParaRPr lang="fr-FR"/>
          </a:p>
        </p:txBody>
      </p:sp>
    </p:spTree>
    <p:extLst>
      <p:ext uri="{BB962C8B-B14F-4D97-AF65-F5344CB8AC3E}">
        <p14:creationId xmlns:p14="http://schemas.microsoft.com/office/powerpoint/2010/main" val="176084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2" y="57253"/>
            <a:ext cx="1829695" cy="343522"/>
          </a:xfrm>
          <a:solidFill>
            <a:schemeClr val="accent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30"/>
            <a:ext cx="10083800" cy="276999"/>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000" b="0">
                <a:solidFill>
                  <a:schemeClr val="tx1"/>
                </a:solidFill>
              </a:defRPr>
            </a:lvl1pPr>
          </a:lstStyle>
          <a:p>
            <a:endParaRPr lang="fr-FR"/>
          </a:p>
        </p:txBody>
      </p:sp>
    </p:spTree>
    <p:extLst>
      <p:ext uri="{BB962C8B-B14F-4D97-AF65-F5344CB8AC3E}">
        <p14:creationId xmlns:p14="http://schemas.microsoft.com/office/powerpoint/2010/main" val="1794982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553998"/>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2" y="57253"/>
            <a:ext cx="1829695" cy="343522"/>
          </a:xfrm>
          <a:solidFill>
            <a:schemeClr val="accent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000" b="0">
                <a:solidFill>
                  <a:schemeClr val="tx1"/>
                </a:solidFill>
              </a:defRPr>
            </a:lvl1pPr>
          </a:lstStyle>
          <a:p>
            <a:endParaRPr lang="fr-F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40"/>
            <a:ext cx="4942416" cy="4068745"/>
          </a:xfrm>
          <a:solidFill>
            <a:schemeClr val="bg2"/>
          </a:solidFill>
        </p:spPr>
        <p:txBody>
          <a:bodyPr anchor="ctr">
            <a:noAutofit/>
          </a:bodyPr>
          <a:lstStyle>
            <a:lvl1pPr algn="ctr">
              <a:defRPr sz="1000" b="0">
                <a:solidFill>
                  <a:schemeClr val="tx1"/>
                </a:solidFill>
              </a:defRPr>
            </a:lvl1pPr>
          </a:lstStyle>
          <a:p>
            <a:endParaRPr lang="fr-FR"/>
          </a:p>
        </p:txBody>
      </p:sp>
    </p:spTree>
    <p:extLst>
      <p:ext uri="{BB962C8B-B14F-4D97-AF65-F5344CB8AC3E}">
        <p14:creationId xmlns:p14="http://schemas.microsoft.com/office/powerpoint/2010/main" val="1608846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282B5076-1324-312D-B6DE-8CE197450091}"/>
              </a:ext>
            </a:extLst>
          </p:cNvPr>
          <p:cNvSpPr>
            <a:spLocks noGrp="1"/>
          </p:cNvSpPr>
          <p:nvPr>
            <p:ph type="body" sz="quarter" idx="13" hasCustomPrompt="1"/>
          </p:nvPr>
        </p:nvSpPr>
        <p:spPr>
          <a:xfrm>
            <a:off x="2" y="57253"/>
            <a:ext cx="1829695" cy="343522"/>
          </a:xfrm>
          <a:solidFill>
            <a:schemeClr val="accent2"/>
          </a:solidFill>
        </p:spPr>
        <p:txBody>
          <a:bodyPr wrap="none" lIns="144000" tIns="54000" rIns="144000" bIns="57600" anchor="ctr" anchorCtr="0"/>
          <a:lstStyle>
            <a:lvl1pPr algn="l">
              <a:buFontTx/>
              <a:buNone/>
              <a:defRPr sz="1500" b="1">
                <a:solidFill>
                  <a:schemeClr val="bg1"/>
                </a:solidFill>
              </a:defRPr>
            </a:lvl1pPr>
            <a:lvl2pPr>
              <a:buFontTx/>
              <a:buNone/>
              <a:defRPr sz="1200" b="0">
                <a:solidFill>
                  <a:schemeClr val="tx1"/>
                </a:solidFill>
              </a:defRPr>
            </a:lvl2pPr>
            <a:lvl3pPr marL="0">
              <a:spcBef>
                <a:spcPts val="0"/>
              </a:spcBef>
              <a:buFontTx/>
              <a:buNone/>
              <a:defRPr sz="1200" b="0">
                <a:solidFill>
                  <a:schemeClr val="tx1"/>
                </a:solidFill>
              </a:defRPr>
            </a:lvl3pPr>
            <a:lvl4pPr marL="0" indent="0">
              <a:spcBef>
                <a:spcPts val="0"/>
              </a:spcBef>
              <a:buFontTx/>
              <a:buNone/>
              <a:defRPr sz="1200" b="0">
                <a:solidFill>
                  <a:schemeClr val="tx1"/>
                </a:solidFill>
              </a:defRPr>
            </a:lvl4pPr>
            <a:lvl5pPr marL="0" indent="0">
              <a:spcBef>
                <a:spcPts val="0"/>
              </a:spcBef>
              <a:buFontTx/>
              <a:buNone/>
              <a:defRPr sz="1200" b="0">
                <a:solidFill>
                  <a:schemeClr val="tx1"/>
                </a:solidFill>
              </a:defRPr>
            </a:lvl5pPr>
          </a:lstStyle>
          <a:p>
            <a:pPr lvl="0"/>
            <a:r>
              <a:rPr lang="fr-FR"/>
              <a:t>Surtitre facultatif</a:t>
            </a:r>
          </a:p>
        </p:txBody>
      </p:sp>
    </p:spTree>
    <p:extLst>
      <p:ext uri="{BB962C8B-B14F-4D97-AF65-F5344CB8AC3E}">
        <p14:creationId xmlns:p14="http://schemas.microsoft.com/office/powerpoint/2010/main" val="4136298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5"/>
            <a:ext cx="11246296" cy="5775583"/>
          </a:xfrm>
          <a:prstGeom prst="rect">
            <a:avLst/>
          </a:prstGeom>
        </p:spPr>
      </p:pic>
      <p:sp>
        <p:nvSpPr>
          <p:cNvPr id="2" name="Titre 1"/>
          <p:cNvSpPr>
            <a:spLocks noGrp="1"/>
          </p:cNvSpPr>
          <p:nvPr>
            <p:ph type="title"/>
          </p:nvPr>
        </p:nvSpPr>
        <p:spPr>
          <a:xfrm>
            <a:off x="4127781" y="2306294"/>
            <a:ext cx="7200000" cy="512961"/>
          </a:xfrm>
        </p:spPr>
        <p:txBody>
          <a:bodyPr anchor="b"/>
          <a:lstStyle>
            <a:lvl1pPr>
              <a:defRPr sz="3333"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738664"/>
          </a:xfrm>
        </p:spPr>
        <p:txBody>
          <a:bodyPr/>
          <a:lstStyle>
            <a:lvl1pPr marL="335992" indent="-335992">
              <a:spcBef>
                <a:spcPts val="667"/>
              </a:spcBef>
              <a:buFont typeface="+mj-lt"/>
              <a:buAutoNum type="arabicPeriod"/>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6" name="Espace réservé du pied de page 5">
            <a:extLst>
              <a:ext uri="{FF2B5EF4-FFF2-40B4-BE49-F238E27FC236}">
                <a16:creationId xmlns:a16="http://schemas.microsoft.com/office/drawing/2014/main" id="{04D3508D-8535-C0C4-DF98-1B2D631F6E58}"/>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3930155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822721"/>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0"/>
            <a:ext cx="2439593" cy="458029"/>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39141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10083800" cy="1699611"/>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0"/>
            <a:ext cx="2439593" cy="458029"/>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9644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2192053"/>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0"/>
            <a:ext cx="2439593" cy="458029"/>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68"/>
            <a:ext cx="4944000" cy="4078817"/>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3921726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1" y="0"/>
            <a:ext cx="2439593" cy="458029"/>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29"/>
            <a:ext cx="10083800" cy="369332"/>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1840235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738664"/>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0"/>
            <a:ext cx="2439593" cy="458029"/>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333" b="0">
                <a:solidFill>
                  <a:schemeClr val="tx1"/>
                </a:solidFill>
              </a:defRPr>
            </a:lvl1pPr>
          </a:lstStyle>
          <a:p>
            <a:endParaRPr lang="fr-F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38"/>
            <a:ext cx="4942416" cy="4068745"/>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231321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9340164" y="6471726"/>
            <a:ext cx="2235200" cy="271314"/>
          </a:xfrm>
        </p:spPr>
        <p:txBody>
          <a:bodyPr/>
          <a:lstStyle>
            <a:lvl1pPr>
              <a:defRPr/>
            </a:lvl1pPr>
          </a:lstStyle>
          <a:p>
            <a:fld id="{E5369045-A61C-425D-88C5-655E2D52834C}" type="slidenum">
              <a:rPr lang="fr-FR" smtClean="0"/>
              <a:pPr/>
              <a:t>‹N°›</a:t>
            </a:fld>
            <a:endParaRPr lang="fr-FR"/>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7213601" y="6471727"/>
            <a:ext cx="2032000" cy="310073"/>
          </a:xfrm>
        </p:spPr>
        <p:txBody>
          <a:bodyPr/>
          <a:lstStyle>
            <a:lvl1pPr>
              <a:defRPr>
                <a:solidFill>
                  <a:srgbClr val="433E4F"/>
                </a:solidFill>
                <a:latin typeface="+mn-lt"/>
              </a:defRPr>
            </a:lvl1pPr>
          </a:lstStyle>
          <a:p>
            <a:endParaRPr lang="fr-FR"/>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3258239" y="6471727"/>
            <a:ext cx="3860800" cy="310073"/>
          </a:xfrm>
          <a:prstGeom prst="rect">
            <a:avLst/>
          </a:prstGeom>
        </p:spPr>
        <p:txBody>
          <a:bodyPr/>
          <a:lstStyle>
            <a:lvl1pPr>
              <a:defRPr sz="900"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2723693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282B5076-1324-312D-B6DE-8CE197450091}"/>
              </a:ext>
            </a:extLst>
          </p:cNvPr>
          <p:cNvSpPr>
            <a:spLocks noGrp="1"/>
          </p:cNvSpPr>
          <p:nvPr>
            <p:ph type="body" sz="quarter" idx="13" hasCustomPrompt="1"/>
          </p:nvPr>
        </p:nvSpPr>
        <p:spPr>
          <a:xfrm>
            <a:off x="1" y="0"/>
            <a:ext cx="2439593" cy="458029"/>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2874061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4223792" y="2141372"/>
            <a:ext cx="6444208" cy="1231107"/>
          </a:xfrm>
        </p:spPr>
        <p:txBody>
          <a:bodyPr anchor="b"/>
          <a:lstStyle>
            <a:lvl1pPr algn="l">
              <a:defRPr sz="4000" cap="all" baseline="0">
                <a:solidFill>
                  <a:schemeClr val="accent1"/>
                </a:solidFill>
              </a:defRPr>
            </a:lvl1pPr>
          </a:lstStyle>
          <a:p>
            <a:r>
              <a:rPr lang="fr-FR"/>
              <a:t>Modifiez le style du titre</a:t>
            </a:r>
          </a:p>
        </p:txBody>
      </p:sp>
      <p:sp>
        <p:nvSpPr>
          <p:cNvPr id="3" name="Sous-titre 2"/>
          <p:cNvSpPr>
            <a:spLocks noGrp="1"/>
          </p:cNvSpPr>
          <p:nvPr>
            <p:ph type="subTitle" idx="1"/>
          </p:nvPr>
        </p:nvSpPr>
        <p:spPr>
          <a:xfrm>
            <a:off x="4223792" y="3498685"/>
            <a:ext cx="6444208" cy="820737"/>
          </a:xfrm>
        </p:spPr>
        <p:txBody>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9" name="Espace réservé du texte 11">
            <a:extLst>
              <a:ext uri="{FF2B5EF4-FFF2-40B4-BE49-F238E27FC236}">
                <a16:creationId xmlns:a16="http://schemas.microsoft.com/office/drawing/2014/main" id="{C50F4A5E-D6A4-08B7-9A88-2358FE96B4BD}"/>
              </a:ext>
            </a:extLst>
          </p:cNvPr>
          <p:cNvSpPr>
            <a:spLocks noGrp="1"/>
          </p:cNvSpPr>
          <p:nvPr>
            <p:ph type="body" sz="quarter" idx="13" hasCustomPrompt="1"/>
          </p:nvPr>
        </p:nvSpPr>
        <p:spPr>
          <a:xfrm>
            <a:off x="4223792" y="5427952"/>
            <a:ext cx="1488165" cy="184665"/>
          </a:xfrm>
          <a:solidFill>
            <a:schemeClr val="tx2"/>
          </a:solidFill>
        </p:spPr>
        <p:txBody>
          <a:bodyPr wrap="square" lIns="36000" tIns="0" rIns="36000" bIns="0" anchor="ctr" anchorCtr="0"/>
          <a:lstStyle>
            <a:lvl1pPr algn="l">
              <a:buFontTx/>
              <a:buNone/>
              <a:defRPr sz="12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DATE</a:t>
            </a:r>
          </a:p>
        </p:txBody>
      </p:sp>
      <p:sp>
        <p:nvSpPr>
          <p:cNvPr id="10" name="Espace réservé du texte 11">
            <a:extLst>
              <a:ext uri="{FF2B5EF4-FFF2-40B4-BE49-F238E27FC236}">
                <a16:creationId xmlns:a16="http://schemas.microsoft.com/office/drawing/2014/main" id="{4A1211C6-255F-9557-7F7D-E7CA6158E5E6}"/>
              </a:ext>
            </a:extLst>
          </p:cNvPr>
          <p:cNvSpPr>
            <a:spLocks noGrp="1"/>
          </p:cNvSpPr>
          <p:nvPr>
            <p:ph type="body" sz="quarter" idx="14"/>
          </p:nvPr>
        </p:nvSpPr>
        <p:spPr>
          <a:xfrm>
            <a:off x="4223792" y="5889226"/>
            <a:ext cx="3792421" cy="369332"/>
          </a:xfrm>
        </p:spPr>
        <p:txBody>
          <a:bodyPr/>
          <a:lstStyle>
            <a:lvl1pPr>
              <a:buFontTx/>
              <a:buNone/>
              <a:defRPr sz="1200" b="1" cap="all" baseline="0">
                <a:solidFill>
                  <a:schemeClr val="accent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4E9F904-6733-D4B1-9024-E66E9D0930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48" t="17443" r="6546" b="18929"/>
          <a:stretch/>
        </p:blipFill>
        <p:spPr>
          <a:xfrm>
            <a:off x="2580148" y="380569"/>
            <a:ext cx="4272000" cy="1043385"/>
          </a:xfrm>
          <a:prstGeom prst="rect">
            <a:avLst/>
          </a:prstGeom>
        </p:spPr>
      </p:pic>
      <p:pic>
        <p:nvPicPr>
          <p:cNvPr id="16" name="Image 15">
            <a:extLst>
              <a:ext uri="{FF2B5EF4-FFF2-40B4-BE49-F238E27FC236}">
                <a16:creationId xmlns:a16="http://schemas.microsoft.com/office/drawing/2014/main" id="{E821EB37-DC3E-3699-8A9A-B748200E8C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2831637" cy="6858000"/>
          </a:xfrm>
          <a:prstGeom prst="rect">
            <a:avLst/>
          </a:prstGeom>
        </p:spPr>
      </p:pic>
    </p:spTree>
    <p:extLst>
      <p:ext uri="{BB962C8B-B14F-4D97-AF65-F5344CB8AC3E}">
        <p14:creationId xmlns:p14="http://schemas.microsoft.com/office/powerpoint/2010/main" val="3579169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5"/>
            <a:ext cx="11246296" cy="5775583"/>
          </a:xfrm>
          <a:prstGeom prst="rect">
            <a:avLst/>
          </a:prstGeom>
        </p:spPr>
      </p:pic>
      <p:sp>
        <p:nvSpPr>
          <p:cNvPr id="2" name="Titre 1"/>
          <p:cNvSpPr>
            <a:spLocks noGrp="1"/>
          </p:cNvSpPr>
          <p:nvPr>
            <p:ph type="title"/>
          </p:nvPr>
        </p:nvSpPr>
        <p:spPr>
          <a:xfrm>
            <a:off x="4127781" y="2306294"/>
            <a:ext cx="7200000" cy="512961"/>
          </a:xfrm>
        </p:spPr>
        <p:txBody>
          <a:bodyPr anchor="b"/>
          <a:lstStyle>
            <a:lvl1pPr>
              <a:defRPr sz="3333"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738664"/>
          </a:xfrm>
        </p:spPr>
        <p:txBody>
          <a:bodyPr/>
          <a:lstStyle>
            <a:lvl1pPr marL="335992" indent="-335992">
              <a:spcBef>
                <a:spcPts val="667"/>
              </a:spcBef>
              <a:buFont typeface="+mj-lt"/>
              <a:buAutoNum type="arabicPeriod"/>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6" name="Espace réservé du pied de page 5">
            <a:extLst>
              <a:ext uri="{FF2B5EF4-FFF2-40B4-BE49-F238E27FC236}">
                <a16:creationId xmlns:a16="http://schemas.microsoft.com/office/drawing/2014/main" id="{04D3508D-8535-C0C4-DF98-1B2D631F6E58}"/>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2231130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822721"/>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2176548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10083800" cy="1699611"/>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4157271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2192053"/>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68"/>
            <a:ext cx="4944000" cy="4078817"/>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1588108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29"/>
            <a:ext cx="10083800" cy="369332"/>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2153945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738664"/>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333" b="0">
                <a:solidFill>
                  <a:schemeClr val="tx1"/>
                </a:solidFill>
              </a:defRPr>
            </a:lvl1pPr>
          </a:lstStyle>
          <a:p>
            <a:endParaRPr lang="fr-F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38"/>
            <a:ext cx="4942416" cy="4068745"/>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44228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282B5076-1324-312D-B6DE-8CE197450091}"/>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2288879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5"/>
            <a:ext cx="11246296" cy="5775583"/>
          </a:xfrm>
          <a:prstGeom prst="rect">
            <a:avLst/>
          </a:prstGeom>
        </p:spPr>
      </p:pic>
      <p:sp>
        <p:nvSpPr>
          <p:cNvPr id="2" name="Titre 1"/>
          <p:cNvSpPr>
            <a:spLocks noGrp="1"/>
          </p:cNvSpPr>
          <p:nvPr>
            <p:ph type="title"/>
          </p:nvPr>
        </p:nvSpPr>
        <p:spPr>
          <a:xfrm>
            <a:off x="4127781" y="2306294"/>
            <a:ext cx="7200000" cy="512961"/>
          </a:xfrm>
        </p:spPr>
        <p:txBody>
          <a:bodyPr anchor="b"/>
          <a:lstStyle>
            <a:lvl1pPr>
              <a:defRPr sz="3333"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738664"/>
          </a:xfrm>
        </p:spPr>
        <p:txBody>
          <a:bodyPr/>
          <a:lstStyle>
            <a:lvl1pPr marL="335992" indent="-335992">
              <a:spcBef>
                <a:spcPts val="667"/>
              </a:spcBef>
              <a:buFont typeface="+mj-lt"/>
              <a:buAutoNum type="arabicPeriod"/>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p:txBody>
          <a:bodyPr/>
          <a:lstStyle/>
          <a:p>
            <a:r>
              <a:rPr lang="fr-FR"/>
              <a:t>WEBINAIRE DIM DU 19 Novembre 2024</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Tree>
    <p:extLst>
      <p:ext uri="{BB962C8B-B14F-4D97-AF65-F5344CB8AC3E}">
        <p14:creationId xmlns:p14="http://schemas.microsoft.com/office/powerpoint/2010/main" val="274927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7" name="Line 40"/>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2" name="Titre 1"/>
          <p:cNvSpPr>
            <a:spLocks noGrp="1"/>
          </p:cNvSpPr>
          <p:nvPr>
            <p:ph type="title"/>
          </p:nvPr>
        </p:nvSpPr>
        <p:spPr/>
        <p:txBody>
          <a:bodyPr/>
          <a:lstStyle>
            <a:lvl1pPr>
              <a:defRPr b="1"/>
            </a:lvl1pPr>
          </a:lstStyle>
          <a:p>
            <a:r>
              <a:rPr lang="fr-FR"/>
              <a:t>Modifiez le style du titre</a:t>
            </a:r>
          </a:p>
        </p:txBody>
      </p:sp>
      <p:sp>
        <p:nvSpPr>
          <p:cNvPr id="3" name="Espace réservé du contenu 2"/>
          <p:cNvSpPr>
            <a:spLocks noGrp="1"/>
          </p:cNvSpPr>
          <p:nvPr>
            <p:ph idx="1"/>
          </p:nvPr>
        </p:nvSpPr>
        <p:spPr/>
        <p:txBody>
          <a:bodyPr/>
          <a:lstStyle>
            <a:lvl1pPr marL="446088" indent="-261938">
              <a:defRPr/>
            </a:lvl1pPr>
          </a:lstStyle>
          <a:p>
            <a:pPr lvl="0"/>
            <a:r>
              <a:rPr lang="fr-FR"/>
              <a:t>Modifiez les styles du texte du masque</a:t>
            </a:r>
          </a:p>
        </p:txBody>
      </p:sp>
      <p:sp>
        <p:nvSpPr>
          <p:cNvPr id="1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4"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2"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29"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1"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32" name="Rectangle 38"/>
          <p:cNvSpPr>
            <a:spLocks noGrp="1" noChangeArrowheads="1"/>
          </p:cNvSpPr>
          <p:nvPr>
            <p:ph type="dt" sz="half" idx="11"/>
          </p:nvPr>
        </p:nvSpPr>
        <p:spPr>
          <a:xfrm>
            <a:off x="3149600" y="6324600"/>
            <a:ext cx="2032000" cy="457200"/>
          </a:xfrm>
        </p:spPr>
        <p:txBody>
          <a:bodyPr/>
          <a:lstStyle>
            <a:lvl1pPr>
              <a:defRPr>
                <a:solidFill>
                  <a:srgbClr val="433E4F"/>
                </a:solidFill>
                <a:latin typeface="+mn-lt"/>
              </a:defRPr>
            </a:lvl1pPr>
          </a:lstStyle>
          <a:p>
            <a:endParaRPr lang="fr-FR"/>
          </a:p>
        </p:txBody>
      </p:sp>
      <p:sp>
        <p:nvSpPr>
          <p:cNvPr id="33" name="Rectangle 39"/>
          <p:cNvSpPr>
            <a:spLocks noGrp="1" noChangeArrowheads="1"/>
          </p:cNvSpPr>
          <p:nvPr>
            <p:ph type="ftr" sz="quarter" idx="12"/>
          </p:nvPr>
        </p:nvSpPr>
        <p:spPr>
          <a:xfrm>
            <a:off x="5384800" y="6324600"/>
            <a:ext cx="3860800" cy="457200"/>
          </a:xfrm>
          <a:prstGeom prst="rect">
            <a:avLst/>
          </a:prstGeom>
        </p:spPr>
        <p:txBody>
          <a:bodyPr/>
          <a:lstStyle>
            <a:lvl1pPr>
              <a:defRPr sz="900" baseline="0">
                <a:latin typeface="+mn-lt"/>
                <a:ea typeface="ＭＳ Ｐゴシック" charset="-128"/>
                <a:cs typeface="+mn-cs"/>
              </a:defRPr>
            </a:lvl1pPr>
          </a:lstStyle>
          <a:p>
            <a:r>
              <a:rPr lang="fr-FR"/>
              <a:t>WEBINAIRE DIM DU 19 Novembre 2024</a:t>
            </a:r>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36"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0"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4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p:nvSpPr>
        <p:spPr bwMode="auto">
          <a:xfrm>
            <a:off x="2844800" y="1340768"/>
            <a:ext cx="84328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4"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45"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48"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Tree>
    <p:extLst>
      <p:ext uri="{BB962C8B-B14F-4D97-AF65-F5344CB8AC3E}">
        <p14:creationId xmlns:p14="http://schemas.microsoft.com/office/powerpoint/2010/main" val="173788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lvl1pPr>
              <a:defRPr/>
            </a:lvl1p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822721"/>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1"/>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956117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10083800" cy="2770438"/>
          </a:xfrm>
        </p:spPr>
        <p:txBody>
          <a:bodyPr numCol="2" spcCol="360000"/>
          <a:lstStyle>
            <a:lvl1pPr>
              <a:defRPr sz="2667"/>
            </a:lvl1pPr>
            <a:lvl2pPr>
              <a:spcBef>
                <a:spcPts val="800"/>
              </a:spcBef>
              <a:spcAft>
                <a:spcPts val="800"/>
              </a:spcAft>
              <a:defRPr sz="1867"/>
            </a:lvl2pPr>
            <a:lvl3pPr>
              <a:spcAft>
                <a:spcPts val="800"/>
              </a:spcAft>
              <a:defRPr sz="1867"/>
            </a:lvl3pPr>
            <a:lvl4pPr>
              <a:spcBef>
                <a:spcPts val="800"/>
              </a:spcBef>
              <a:defRPr sz="1867"/>
            </a:lvl4pPr>
            <a:lvl5pPr>
              <a:defRPr sz="1867"/>
            </a:lvl5pPr>
            <a:lvl6pPr>
              <a:defRPr sz="1867"/>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1"/>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8555057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2192053"/>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1"/>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68"/>
            <a:ext cx="4944000" cy="4078817"/>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214305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1" y="18781"/>
            <a:ext cx="2337848" cy="420466"/>
          </a:xfrm>
          <a:solidFill>
            <a:schemeClr val="accent1"/>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29"/>
            <a:ext cx="10083800" cy="369332"/>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830475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738664"/>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1"/>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333" b="0">
                <a:solidFill>
                  <a:schemeClr val="tx1"/>
                </a:solidFill>
              </a:defRPr>
            </a:lvl1pPr>
          </a:lstStyle>
          <a:p>
            <a:endParaRPr lang="fr-F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38"/>
            <a:ext cx="4942416" cy="4068745"/>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1347913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282B5076-1324-312D-B6DE-8CE197450091}"/>
              </a:ext>
            </a:extLst>
          </p:cNvPr>
          <p:cNvSpPr>
            <a:spLocks noGrp="1"/>
          </p:cNvSpPr>
          <p:nvPr>
            <p:ph type="body" sz="quarter" idx="13" hasCustomPrompt="1"/>
          </p:nvPr>
        </p:nvSpPr>
        <p:spPr>
          <a:xfrm>
            <a:off x="1" y="18781"/>
            <a:ext cx="2337848" cy="420466"/>
          </a:xfrm>
          <a:solidFill>
            <a:schemeClr val="accent1"/>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689760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4223792" y="2141372"/>
            <a:ext cx="6444208" cy="1231107"/>
          </a:xfrm>
        </p:spPr>
        <p:txBody>
          <a:bodyPr anchor="b"/>
          <a:lstStyle>
            <a:lvl1pPr algn="l">
              <a:defRPr sz="4000" cap="all" baseline="0">
                <a:solidFill>
                  <a:schemeClr val="accent1"/>
                </a:solidFill>
              </a:defRPr>
            </a:lvl1pPr>
          </a:lstStyle>
          <a:p>
            <a:r>
              <a:rPr lang="fr-FR"/>
              <a:t>Modifiez le style du titre</a:t>
            </a:r>
          </a:p>
        </p:txBody>
      </p:sp>
      <p:sp>
        <p:nvSpPr>
          <p:cNvPr id="3" name="Sous-titre 2"/>
          <p:cNvSpPr>
            <a:spLocks noGrp="1"/>
          </p:cNvSpPr>
          <p:nvPr>
            <p:ph type="subTitle" idx="1"/>
          </p:nvPr>
        </p:nvSpPr>
        <p:spPr>
          <a:xfrm>
            <a:off x="4223792" y="3498685"/>
            <a:ext cx="6444208" cy="820737"/>
          </a:xfrm>
        </p:spPr>
        <p:txBody>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9" name="Espace réservé du texte 11">
            <a:extLst>
              <a:ext uri="{FF2B5EF4-FFF2-40B4-BE49-F238E27FC236}">
                <a16:creationId xmlns:a16="http://schemas.microsoft.com/office/drawing/2014/main" id="{C50F4A5E-D6A4-08B7-9A88-2358FE96B4BD}"/>
              </a:ext>
            </a:extLst>
          </p:cNvPr>
          <p:cNvSpPr>
            <a:spLocks noGrp="1"/>
          </p:cNvSpPr>
          <p:nvPr>
            <p:ph type="body" sz="quarter" idx="13" hasCustomPrompt="1"/>
          </p:nvPr>
        </p:nvSpPr>
        <p:spPr>
          <a:xfrm>
            <a:off x="4223792" y="5427952"/>
            <a:ext cx="1488165" cy="184665"/>
          </a:xfrm>
          <a:solidFill>
            <a:schemeClr val="tx2"/>
          </a:solidFill>
        </p:spPr>
        <p:txBody>
          <a:bodyPr wrap="square" lIns="36000" tIns="0" rIns="36000" bIns="0" anchor="ctr" anchorCtr="0"/>
          <a:lstStyle>
            <a:lvl1pPr algn="l">
              <a:buFontTx/>
              <a:buNone/>
              <a:defRPr sz="12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DATE</a:t>
            </a:r>
          </a:p>
        </p:txBody>
      </p:sp>
      <p:sp>
        <p:nvSpPr>
          <p:cNvPr id="10" name="Espace réservé du texte 11">
            <a:extLst>
              <a:ext uri="{FF2B5EF4-FFF2-40B4-BE49-F238E27FC236}">
                <a16:creationId xmlns:a16="http://schemas.microsoft.com/office/drawing/2014/main" id="{4A1211C6-255F-9557-7F7D-E7CA6158E5E6}"/>
              </a:ext>
            </a:extLst>
          </p:cNvPr>
          <p:cNvSpPr>
            <a:spLocks noGrp="1"/>
          </p:cNvSpPr>
          <p:nvPr>
            <p:ph type="body" sz="quarter" idx="14"/>
          </p:nvPr>
        </p:nvSpPr>
        <p:spPr>
          <a:xfrm>
            <a:off x="4223792" y="5889226"/>
            <a:ext cx="3792421" cy="369332"/>
          </a:xfrm>
        </p:spPr>
        <p:txBody>
          <a:bodyPr/>
          <a:lstStyle>
            <a:lvl1pPr>
              <a:buFontTx/>
              <a:buNone/>
              <a:defRPr sz="1200" b="1" cap="all" baseline="0">
                <a:solidFill>
                  <a:schemeClr val="accent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4E9F904-6733-D4B1-9024-E66E9D0930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48" t="17443" r="6546" b="18929"/>
          <a:stretch/>
        </p:blipFill>
        <p:spPr>
          <a:xfrm>
            <a:off x="2580148" y="380569"/>
            <a:ext cx="4272000" cy="1043385"/>
          </a:xfrm>
          <a:prstGeom prst="rect">
            <a:avLst/>
          </a:prstGeom>
        </p:spPr>
      </p:pic>
      <p:pic>
        <p:nvPicPr>
          <p:cNvPr id="16" name="Image 15">
            <a:extLst>
              <a:ext uri="{FF2B5EF4-FFF2-40B4-BE49-F238E27FC236}">
                <a16:creationId xmlns:a16="http://schemas.microsoft.com/office/drawing/2014/main" id="{E821EB37-DC3E-3699-8A9A-B748200E8C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2831637" cy="6858000"/>
          </a:xfrm>
          <a:prstGeom prst="rect">
            <a:avLst/>
          </a:prstGeom>
        </p:spPr>
      </p:pic>
    </p:spTree>
    <p:extLst>
      <p:ext uri="{BB962C8B-B14F-4D97-AF65-F5344CB8AC3E}">
        <p14:creationId xmlns:p14="http://schemas.microsoft.com/office/powerpoint/2010/main" val="710044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5"/>
            <a:ext cx="11246296" cy="5775583"/>
          </a:xfrm>
          <a:prstGeom prst="rect">
            <a:avLst/>
          </a:prstGeom>
        </p:spPr>
      </p:pic>
      <p:sp>
        <p:nvSpPr>
          <p:cNvPr id="2" name="Titre 1"/>
          <p:cNvSpPr>
            <a:spLocks noGrp="1"/>
          </p:cNvSpPr>
          <p:nvPr>
            <p:ph type="title"/>
          </p:nvPr>
        </p:nvSpPr>
        <p:spPr>
          <a:xfrm>
            <a:off x="4127781" y="2306294"/>
            <a:ext cx="7200000" cy="512961"/>
          </a:xfrm>
        </p:spPr>
        <p:txBody>
          <a:bodyPr anchor="b"/>
          <a:lstStyle>
            <a:lvl1pPr>
              <a:defRPr sz="3333"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738664"/>
          </a:xfrm>
        </p:spPr>
        <p:txBody>
          <a:bodyPr/>
          <a:lstStyle>
            <a:lvl1pPr marL="335992" indent="-335992">
              <a:spcBef>
                <a:spcPts val="667"/>
              </a:spcBef>
              <a:buFont typeface="+mj-lt"/>
              <a:buAutoNum type="arabicPeriod"/>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p:txBody>
          <a:bodyPr/>
          <a:lstStyle/>
          <a:p>
            <a:r>
              <a:rPr lang="fr-FR"/>
              <a:t>WEBINAIRE DIM DU 19 Novembre 2024</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Tree>
    <p:extLst>
      <p:ext uri="{BB962C8B-B14F-4D97-AF65-F5344CB8AC3E}">
        <p14:creationId xmlns:p14="http://schemas.microsoft.com/office/powerpoint/2010/main" val="468788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57222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761248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10083800" cy="1699611"/>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223165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831637" y="237052"/>
            <a:ext cx="8128000" cy="992188"/>
          </a:xfrm>
        </p:spPr>
        <p:txBody>
          <a:bodyPr/>
          <a:lstStyle>
            <a:lvl1pPr>
              <a:defRPr b="1"/>
            </a:lvl1pPr>
          </a:lstStyle>
          <a:p>
            <a:r>
              <a:rPr lang="fr-FR"/>
              <a:t>Modifiez le style du titre</a:t>
            </a:r>
          </a:p>
        </p:txBody>
      </p:sp>
      <p:sp>
        <p:nvSpPr>
          <p:cNvPr id="7" name="Espace réservé du contenu 2"/>
          <p:cNvSpPr>
            <a:spLocks noGrp="1"/>
          </p:cNvSpPr>
          <p:nvPr>
            <p:ph idx="1"/>
          </p:nvPr>
        </p:nvSpPr>
        <p:spPr>
          <a:xfrm>
            <a:off x="1016000" y="2133600"/>
            <a:ext cx="9889067" cy="3657600"/>
          </a:xfrm>
        </p:spPr>
        <p:txBody>
          <a:bodyPr/>
          <a:lstStyle>
            <a:lvl1pPr marL="184150" indent="0">
              <a:buFontTx/>
              <a:buNone/>
              <a:defRPr/>
            </a:lvl1pPr>
          </a:lstStyle>
          <a:p>
            <a:pPr lvl="0"/>
            <a:r>
              <a:rPr lang="fr-FR"/>
              <a:t>Modifiez les styles du texte du masque</a:t>
            </a:r>
          </a:p>
        </p:txBody>
      </p:sp>
      <p:sp>
        <p:nvSpPr>
          <p:cNvPr id="8"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9" name="Rectangle 38"/>
          <p:cNvSpPr>
            <a:spLocks noGrp="1" noChangeArrowheads="1"/>
          </p:cNvSpPr>
          <p:nvPr>
            <p:ph type="dt" sz="half" idx="11"/>
          </p:nvPr>
        </p:nvSpPr>
        <p:spPr>
          <a:xfrm>
            <a:off x="3149600" y="6324600"/>
            <a:ext cx="2032000" cy="457200"/>
          </a:xfrm>
        </p:spPr>
        <p:txBody>
          <a:bodyPr/>
          <a:lstStyle>
            <a:lvl1pPr>
              <a:defRPr>
                <a:solidFill>
                  <a:srgbClr val="433E4F"/>
                </a:solidFill>
                <a:latin typeface="+mn-lt"/>
              </a:defRPr>
            </a:lvl1pPr>
          </a:lstStyle>
          <a:p>
            <a:endParaRPr lang="fr-FR"/>
          </a:p>
        </p:txBody>
      </p:sp>
      <p:sp>
        <p:nvSpPr>
          <p:cNvPr id="10" name="Rectangle 39"/>
          <p:cNvSpPr>
            <a:spLocks noGrp="1" noChangeArrowheads="1"/>
          </p:cNvSpPr>
          <p:nvPr>
            <p:ph type="ftr" sz="quarter" idx="12"/>
          </p:nvPr>
        </p:nvSpPr>
        <p:spPr>
          <a:xfrm>
            <a:off x="5384800" y="6324600"/>
            <a:ext cx="3860800" cy="457200"/>
          </a:xfrm>
          <a:prstGeom prst="rect">
            <a:avLst/>
          </a:prstGeom>
        </p:spPr>
        <p:txBody>
          <a:bodyPr/>
          <a:lstStyle>
            <a:lvl1pPr>
              <a:defRPr sz="1000" baseline="0">
                <a:latin typeface="+mn-lt"/>
                <a:ea typeface="ＭＳ Ｐゴシック" charset="-128"/>
                <a:cs typeface="+mn-cs"/>
              </a:defRPr>
            </a:lvl1pPr>
          </a:lstStyle>
          <a:p>
            <a:r>
              <a:rPr lang="fr-FR"/>
              <a:t>WEBINAIRE DIM DU 19 Novembre 2024</a:t>
            </a:r>
          </a:p>
        </p:txBody>
      </p:sp>
      <p:sp>
        <p:nvSpPr>
          <p:cNvPr id="11" name="Line 8"/>
          <p:cNvSpPr>
            <a:spLocks noChangeShapeType="1"/>
          </p:cNvSpPr>
          <p:nvPr userDrawn="1"/>
        </p:nvSpPr>
        <p:spPr bwMode="auto">
          <a:xfrm>
            <a:off x="3023659" y="1229240"/>
            <a:ext cx="8256917"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Tree>
    <p:extLst>
      <p:ext uri="{BB962C8B-B14F-4D97-AF65-F5344CB8AC3E}">
        <p14:creationId xmlns:p14="http://schemas.microsoft.com/office/powerpoint/2010/main" val="1141182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1941557"/>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68"/>
            <a:ext cx="4944000" cy="4078817"/>
          </a:xfrm>
          <a:solidFill>
            <a:schemeClr val="bg2"/>
          </a:solidFill>
        </p:spPr>
        <p:txBody>
          <a:bodyPr anchor="ctr">
            <a:noAutofit/>
          </a:bodyPr>
          <a:lstStyle>
            <a:lvl1pPr algn="ctr">
              <a:defRPr sz="1333" b="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2012596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29"/>
            <a:ext cx="10083800" cy="369332"/>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333" b="0">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772676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738664"/>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333" b="0">
                <a:solidFill>
                  <a:schemeClr val="tx1"/>
                </a:solidFill>
              </a:defRPr>
            </a:lvl1pPr>
          </a:lstStyle>
          <a:p>
            <a:r>
              <a:rPr lang="fr-FR"/>
              <a:t>Cliquez sur l'icône pour ajouter un graphique</a:t>
            </a: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38"/>
            <a:ext cx="4942416" cy="4068745"/>
          </a:xfrm>
          <a:solidFill>
            <a:schemeClr val="bg2"/>
          </a:solidFill>
        </p:spPr>
        <p:txBody>
          <a:bodyPr anchor="ctr">
            <a:noAutofit/>
          </a:bodyPr>
          <a:lstStyle>
            <a:lvl1pPr algn="ctr">
              <a:defRPr sz="1333"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936900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8E0BE3C1-77D8-9718-0B30-ADF3771D5E9F}"/>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7957516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5"/>
            <a:ext cx="11246296" cy="5775583"/>
          </a:xfrm>
          <a:prstGeom prst="rect">
            <a:avLst/>
          </a:prstGeom>
        </p:spPr>
      </p:pic>
      <p:sp>
        <p:nvSpPr>
          <p:cNvPr id="2" name="Titre 1"/>
          <p:cNvSpPr>
            <a:spLocks noGrp="1"/>
          </p:cNvSpPr>
          <p:nvPr>
            <p:ph type="title"/>
          </p:nvPr>
        </p:nvSpPr>
        <p:spPr>
          <a:xfrm>
            <a:off x="4127781" y="2306294"/>
            <a:ext cx="7200000" cy="512961"/>
          </a:xfrm>
        </p:spPr>
        <p:txBody>
          <a:bodyPr anchor="b"/>
          <a:lstStyle>
            <a:lvl1pPr>
              <a:defRPr sz="3333"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738664"/>
          </a:xfrm>
        </p:spPr>
        <p:txBody>
          <a:bodyPr/>
          <a:lstStyle>
            <a:lvl1pPr marL="335992" indent="-335992">
              <a:spcBef>
                <a:spcPts val="667"/>
              </a:spcBef>
              <a:buFont typeface="+mj-lt"/>
              <a:buAutoNum type="arabicPeriod"/>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6" name="Espace réservé du pied de page 5">
            <a:extLst>
              <a:ext uri="{FF2B5EF4-FFF2-40B4-BE49-F238E27FC236}">
                <a16:creationId xmlns:a16="http://schemas.microsoft.com/office/drawing/2014/main" id="{04D3508D-8535-C0C4-DF98-1B2D631F6E58}"/>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3975190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822721"/>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33533439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10083800" cy="1699611"/>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576950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2192053"/>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68"/>
            <a:ext cx="4944000" cy="4078817"/>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1783113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29"/>
            <a:ext cx="10083800" cy="369332"/>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1148802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738664"/>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333" b="0">
                <a:solidFill>
                  <a:schemeClr val="tx1"/>
                </a:solidFill>
              </a:defRPr>
            </a:lvl1pPr>
          </a:lstStyle>
          <a:p>
            <a:endParaRPr lang="fr-F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38"/>
            <a:ext cx="4942416" cy="4068745"/>
          </a:xfrm>
          <a:solidFill>
            <a:schemeClr val="bg2"/>
          </a:solidFill>
        </p:spPr>
        <p:txBody>
          <a:bodyPr anchor="ctr">
            <a:noAutofit/>
          </a:bodyPr>
          <a:lstStyle>
            <a:lvl1pPr algn="ctr">
              <a:defRPr sz="1333" b="0">
                <a:solidFill>
                  <a:schemeClr val="tx1"/>
                </a:solidFill>
              </a:defRPr>
            </a:lvl1pPr>
          </a:lstStyle>
          <a:p>
            <a:endParaRPr lang="fr-FR"/>
          </a:p>
        </p:txBody>
      </p:sp>
    </p:spTree>
    <p:extLst>
      <p:ext uri="{BB962C8B-B14F-4D97-AF65-F5344CB8AC3E}">
        <p14:creationId xmlns:p14="http://schemas.microsoft.com/office/powerpoint/2010/main" val="136883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RE1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7" name="Line 60"/>
          <p:cNvSpPr>
            <a:spLocks noChangeShapeType="1"/>
          </p:cNvSpPr>
          <p:nvPr/>
        </p:nvSpPr>
        <p:spPr bwMode="auto">
          <a:xfrm>
            <a:off x="203200" y="6629400"/>
            <a:ext cx="11684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 name="Line 61"/>
          <p:cNvSpPr>
            <a:spLocks noChangeShapeType="1"/>
          </p:cNvSpPr>
          <p:nvPr/>
        </p:nvSpPr>
        <p:spPr bwMode="auto">
          <a:xfrm rot="16200000">
            <a:off x="866140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194" name="Rectangle 2"/>
          <p:cNvSpPr>
            <a:spLocks noGrp="1" noChangeArrowheads="1"/>
          </p:cNvSpPr>
          <p:nvPr>
            <p:ph type="ctrTitle"/>
          </p:nvPr>
        </p:nvSpPr>
        <p:spPr>
          <a:xfrm>
            <a:off x="3098800" y="1766049"/>
            <a:ext cx="6299200" cy="927847"/>
          </a:xfrm>
        </p:spPr>
        <p:txBody>
          <a:bodyPr/>
          <a:lstStyle>
            <a:lvl1pPr>
              <a:defRPr sz="2100" b="0">
                <a:solidFill>
                  <a:srgbClr val="02A7D5"/>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098802" y="3749486"/>
            <a:ext cx="7315201" cy="1279714"/>
          </a:xfrm>
        </p:spPr>
        <p:txBody>
          <a:bodyPr anchor="b"/>
          <a:lstStyle>
            <a:lvl1pPr marL="0" marR="0" indent="0" algn="l" defTabSz="685800" rtl="0" eaLnBrk="1" fontAlgn="base" latinLnBrk="0" hangingPunct="1">
              <a:lnSpc>
                <a:spcPct val="100000"/>
              </a:lnSpc>
              <a:spcBef>
                <a:spcPct val="20000"/>
              </a:spcBef>
              <a:spcAft>
                <a:spcPct val="0"/>
              </a:spcAft>
              <a:buClrTx/>
              <a:buSzTx/>
              <a:buFontTx/>
              <a:buNone/>
              <a:tabLst/>
              <a:defRPr sz="1500" b="1" baseline="0">
                <a:solidFill>
                  <a:schemeClr val="accent3"/>
                </a:solidFill>
              </a:defRPr>
            </a:lvl1pPr>
          </a:lstStyle>
          <a:p>
            <a:pPr lvl="0"/>
            <a:r>
              <a:rPr lang="fr-FR" noProof="0"/>
              <a:t>Modifiez le style des sous-titres du masque</a:t>
            </a:r>
          </a:p>
        </p:txBody>
      </p:sp>
      <p:sp>
        <p:nvSpPr>
          <p:cNvPr id="1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3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4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8"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59"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0"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3"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65" name="Rectangle 38"/>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66" name="Rectangle 39"/>
          <p:cNvSpPr>
            <a:spLocks noGrp="1" noChangeArrowheads="1"/>
          </p:cNvSpPr>
          <p:nvPr>
            <p:ph type="ftr" sz="quarter" idx="12"/>
          </p:nvPr>
        </p:nvSpPr>
        <p:spPr>
          <a:xfrm>
            <a:off x="3258239" y="6324600"/>
            <a:ext cx="3860800" cy="457200"/>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7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2"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3"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4"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5"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6"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87"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7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0"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1"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2"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4"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95"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96" name="Imag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51" y="5867403"/>
            <a:ext cx="175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Line 50"/>
          <p:cNvSpPr>
            <a:spLocks noChangeShapeType="1"/>
          </p:cNvSpPr>
          <p:nvPr userDrawn="1"/>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0" name="Line 60"/>
          <p:cNvSpPr>
            <a:spLocks noChangeShapeType="1"/>
          </p:cNvSpPr>
          <p:nvPr/>
        </p:nvSpPr>
        <p:spPr bwMode="auto">
          <a:xfrm>
            <a:off x="203200" y="6629400"/>
            <a:ext cx="11684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1" name="Line 61"/>
          <p:cNvSpPr>
            <a:spLocks noChangeShapeType="1"/>
          </p:cNvSpPr>
          <p:nvPr/>
        </p:nvSpPr>
        <p:spPr bwMode="auto">
          <a:xfrm rot="16200000">
            <a:off x="866140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2" name="Line 62"/>
          <p:cNvSpPr>
            <a:spLocks noChangeShapeType="1"/>
          </p:cNvSpPr>
          <p:nvPr/>
        </p:nvSpPr>
        <p:spPr bwMode="auto">
          <a:xfrm>
            <a:off x="304800" y="6705600"/>
            <a:ext cx="11684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3"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4"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05" name="Line 65"/>
          <p:cNvSpPr>
            <a:spLocks noChangeShapeType="1"/>
          </p:cNvSpPr>
          <p:nvPr/>
        </p:nvSpPr>
        <p:spPr bwMode="auto">
          <a:xfrm rot="16200000">
            <a:off x="886460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Tree>
    <p:extLst>
      <p:ext uri="{BB962C8B-B14F-4D97-AF65-F5344CB8AC3E}">
        <p14:creationId xmlns:p14="http://schemas.microsoft.com/office/powerpoint/2010/main" val="35613744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282B5076-1324-312D-B6DE-8CE197450091}"/>
              </a:ext>
            </a:extLst>
          </p:cNvPr>
          <p:cNvSpPr>
            <a:spLocks noGrp="1"/>
          </p:cNvSpPr>
          <p:nvPr>
            <p:ph type="body" sz="quarter" idx="13" hasCustomPrompt="1"/>
          </p:nvPr>
        </p:nvSpPr>
        <p:spPr>
          <a:xfrm>
            <a:off x="1" y="18781"/>
            <a:ext cx="2337848" cy="420466"/>
          </a:xfrm>
          <a:solidFill>
            <a:schemeClr val="accent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3847192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4223792" y="2141372"/>
            <a:ext cx="6444208" cy="1231107"/>
          </a:xfrm>
        </p:spPr>
        <p:txBody>
          <a:bodyPr anchor="b"/>
          <a:lstStyle>
            <a:lvl1pPr algn="l">
              <a:defRPr sz="4000" cap="all" baseline="0">
                <a:solidFill>
                  <a:schemeClr val="accent1"/>
                </a:solidFill>
              </a:defRPr>
            </a:lvl1pPr>
          </a:lstStyle>
          <a:p>
            <a:r>
              <a:rPr lang="fr-FR"/>
              <a:t>Modifiez le style du titre</a:t>
            </a:r>
          </a:p>
        </p:txBody>
      </p:sp>
      <p:sp>
        <p:nvSpPr>
          <p:cNvPr id="3" name="Sous-titre 2"/>
          <p:cNvSpPr>
            <a:spLocks noGrp="1"/>
          </p:cNvSpPr>
          <p:nvPr>
            <p:ph type="subTitle" idx="1"/>
          </p:nvPr>
        </p:nvSpPr>
        <p:spPr>
          <a:xfrm>
            <a:off x="4223792" y="3498685"/>
            <a:ext cx="6444208" cy="820737"/>
          </a:xfrm>
        </p:spPr>
        <p:txBody>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9" name="Espace réservé du texte 11">
            <a:extLst>
              <a:ext uri="{FF2B5EF4-FFF2-40B4-BE49-F238E27FC236}">
                <a16:creationId xmlns:a16="http://schemas.microsoft.com/office/drawing/2014/main" id="{C50F4A5E-D6A4-08B7-9A88-2358FE96B4BD}"/>
              </a:ext>
            </a:extLst>
          </p:cNvPr>
          <p:cNvSpPr>
            <a:spLocks noGrp="1"/>
          </p:cNvSpPr>
          <p:nvPr>
            <p:ph type="body" sz="quarter" idx="13" hasCustomPrompt="1"/>
          </p:nvPr>
        </p:nvSpPr>
        <p:spPr>
          <a:xfrm>
            <a:off x="4223792" y="5427952"/>
            <a:ext cx="1488165" cy="184665"/>
          </a:xfrm>
          <a:solidFill>
            <a:schemeClr val="tx2"/>
          </a:solidFill>
        </p:spPr>
        <p:txBody>
          <a:bodyPr wrap="square" lIns="36000" tIns="0" rIns="36000" bIns="0" anchor="ctr" anchorCtr="0"/>
          <a:lstStyle>
            <a:lvl1pPr algn="l">
              <a:buFontTx/>
              <a:buNone/>
              <a:defRPr sz="12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DATE</a:t>
            </a:r>
          </a:p>
        </p:txBody>
      </p:sp>
      <p:sp>
        <p:nvSpPr>
          <p:cNvPr id="10" name="Espace réservé du texte 11">
            <a:extLst>
              <a:ext uri="{FF2B5EF4-FFF2-40B4-BE49-F238E27FC236}">
                <a16:creationId xmlns:a16="http://schemas.microsoft.com/office/drawing/2014/main" id="{4A1211C6-255F-9557-7F7D-E7CA6158E5E6}"/>
              </a:ext>
            </a:extLst>
          </p:cNvPr>
          <p:cNvSpPr>
            <a:spLocks noGrp="1"/>
          </p:cNvSpPr>
          <p:nvPr>
            <p:ph type="body" sz="quarter" idx="14"/>
          </p:nvPr>
        </p:nvSpPr>
        <p:spPr>
          <a:xfrm>
            <a:off x="4223792" y="5889226"/>
            <a:ext cx="3792421" cy="369332"/>
          </a:xfrm>
        </p:spPr>
        <p:txBody>
          <a:bodyPr/>
          <a:lstStyle>
            <a:lvl1pPr>
              <a:buFontTx/>
              <a:buNone/>
              <a:defRPr sz="1200" b="1" cap="all" baseline="0">
                <a:solidFill>
                  <a:schemeClr val="accent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4E9F904-6733-D4B1-9024-E66E9D0930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48" t="17443" r="6546" b="18929"/>
          <a:stretch/>
        </p:blipFill>
        <p:spPr>
          <a:xfrm>
            <a:off x="2580148" y="380569"/>
            <a:ext cx="4272000" cy="1043385"/>
          </a:xfrm>
          <a:prstGeom prst="rect">
            <a:avLst/>
          </a:prstGeom>
        </p:spPr>
      </p:pic>
      <p:pic>
        <p:nvPicPr>
          <p:cNvPr id="16" name="Image 15">
            <a:extLst>
              <a:ext uri="{FF2B5EF4-FFF2-40B4-BE49-F238E27FC236}">
                <a16:creationId xmlns:a16="http://schemas.microsoft.com/office/drawing/2014/main" id="{E821EB37-DC3E-3699-8A9A-B748200E8C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2831637" cy="6858000"/>
          </a:xfrm>
          <a:prstGeom prst="rect">
            <a:avLst/>
          </a:prstGeom>
        </p:spPr>
      </p:pic>
    </p:spTree>
    <p:extLst>
      <p:ext uri="{BB962C8B-B14F-4D97-AF65-F5344CB8AC3E}">
        <p14:creationId xmlns:p14="http://schemas.microsoft.com/office/powerpoint/2010/main" val="1223661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4CA78E3-2E5D-CE16-BBBC-7EB01FDDC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852" y="500675"/>
            <a:ext cx="11246296" cy="5775583"/>
          </a:xfrm>
          <a:prstGeom prst="rect">
            <a:avLst/>
          </a:prstGeom>
        </p:spPr>
      </p:pic>
      <p:sp>
        <p:nvSpPr>
          <p:cNvPr id="2" name="Titre 1"/>
          <p:cNvSpPr>
            <a:spLocks noGrp="1"/>
          </p:cNvSpPr>
          <p:nvPr>
            <p:ph type="title"/>
          </p:nvPr>
        </p:nvSpPr>
        <p:spPr>
          <a:xfrm>
            <a:off x="4127781" y="2306294"/>
            <a:ext cx="7200000" cy="512961"/>
          </a:xfrm>
        </p:spPr>
        <p:txBody>
          <a:bodyPr anchor="b"/>
          <a:lstStyle>
            <a:lvl1pPr>
              <a:defRPr sz="3333" cap="all" baseline="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4127781" y="3122384"/>
            <a:ext cx="7200000" cy="738664"/>
          </a:xfrm>
        </p:spPr>
        <p:txBody>
          <a:bodyPr/>
          <a:lstStyle>
            <a:lvl1pPr marL="335992" indent="-335992">
              <a:spcBef>
                <a:spcPts val="667"/>
              </a:spcBef>
              <a:buFont typeface="+mj-lt"/>
              <a:buAutoNum type="arabicPeriod"/>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p:txBody>
          <a:bodyPr/>
          <a:lstStyle/>
          <a:p>
            <a:r>
              <a:rPr lang="fr-FR"/>
              <a:t>WEBINAIRE DIM DU 19 Novembre 2024</a:t>
            </a:r>
          </a:p>
        </p:txBody>
      </p:sp>
      <p:pic>
        <p:nvPicPr>
          <p:cNvPr id="7" name="Image 6">
            <a:extLst>
              <a:ext uri="{FF2B5EF4-FFF2-40B4-BE49-F238E27FC236}">
                <a16:creationId xmlns:a16="http://schemas.microsoft.com/office/drawing/2014/main" id="{D3AC3A8C-4813-CA2B-5326-02B3E4CCBE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Tree>
    <p:extLst>
      <p:ext uri="{BB962C8B-B14F-4D97-AF65-F5344CB8AC3E}">
        <p14:creationId xmlns:p14="http://schemas.microsoft.com/office/powerpoint/2010/main" val="6195931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8"/>
            <a:ext cx="10083800" cy="157222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1685204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10083800" cy="1699611"/>
          </a:xfrm>
        </p:spPr>
        <p:txBody>
          <a:bodyPr numCol="2" spcCol="360000"/>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3787645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1941557"/>
          </a:xfrm>
        </p:spPr>
        <p:txBody>
          <a:bodyPr/>
          <a:lstStyle>
            <a:lvl5pPr>
              <a:defRPr/>
            </a:lvl5pPr>
            <a:lvl6pPr>
              <a:defRPr/>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4" name="Espace réservé pour une image  3">
            <a:extLst>
              <a:ext uri="{FF2B5EF4-FFF2-40B4-BE49-F238E27FC236}">
                <a16:creationId xmlns:a16="http://schemas.microsoft.com/office/drawing/2014/main" id="{71EB19E3-029A-42B2-EB1A-69099B93EACD}"/>
              </a:ext>
            </a:extLst>
          </p:cNvPr>
          <p:cNvSpPr>
            <a:spLocks noGrp="1"/>
          </p:cNvSpPr>
          <p:nvPr>
            <p:ph type="pic" sz="quarter" idx="14"/>
          </p:nvPr>
        </p:nvSpPr>
        <p:spPr>
          <a:xfrm>
            <a:off x="6767925" y="1989668"/>
            <a:ext cx="4944000" cy="4078817"/>
          </a:xfrm>
          <a:solidFill>
            <a:schemeClr val="bg2"/>
          </a:solidFill>
        </p:spPr>
        <p:txBody>
          <a:bodyPr anchor="ctr">
            <a:noAutofit/>
          </a:bodyPr>
          <a:lstStyle>
            <a:lvl1pPr algn="ctr">
              <a:defRPr sz="1333" b="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3797716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F4533D0-2D77-B5FB-FD73-BDDB403B61EE}"/>
              </a:ext>
            </a:extLst>
          </p:cNvPr>
          <p:cNvSpPr>
            <a:spLocks noGrp="1"/>
          </p:cNvSpPr>
          <p:nvPr>
            <p:ph type="ftr" sz="quarter" idx="10"/>
          </p:nvPr>
        </p:nvSpPr>
        <p:spPr/>
        <p:txBody>
          <a:bodyPr/>
          <a:lstStyle/>
          <a:p>
            <a:r>
              <a:rPr lang="fr-FR"/>
              <a:t>WEBINAIRE DIM DU 19 Novembre 2024</a:t>
            </a:r>
          </a:p>
        </p:txBody>
      </p:sp>
      <p:sp>
        <p:nvSpPr>
          <p:cNvPr id="6" name="Espace réservé du texte 11">
            <a:extLst>
              <a:ext uri="{FF2B5EF4-FFF2-40B4-BE49-F238E27FC236}">
                <a16:creationId xmlns:a16="http://schemas.microsoft.com/office/drawing/2014/main" id="{BD4E62F6-575A-068A-048D-50F26E2EB53B}"/>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7" name="Espace réservé du texte 9">
            <a:extLst>
              <a:ext uri="{FF2B5EF4-FFF2-40B4-BE49-F238E27FC236}">
                <a16:creationId xmlns:a16="http://schemas.microsoft.com/office/drawing/2014/main" id="{F8B06798-28E0-3747-F4F3-F76B3EE77B30}"/>
              </a:ext>
            </a:extLst>
          </p:cNvPr>
          <p:cNvSpPr>
            <a:spLocks noGrp="1"/>
          </p:cNvSpPr>
          <p:nvPr>
            <p:ph type="body" sz="quarter" idx="12"/>
          </p:nvPr>
        </p:nvSpPr>
        <p:spPr>
          <a:xfrm>
            <a:off x="1246717" y="1178229"/>
            <a:ext cx="10083800" cy="369332"/>
          </a:xfrm>
        </p:spPr>
        <p:txBody>
          <a:bodyPr/>
          <a:lstStyle/>
          <a:p>
            <a:pPr lvl="0"/>
            <a:r>
              <a:rPr lang="fr-FR"/>
              <a:t>Cliquez pour modifier les styles du texte du masque</a:t>
            </a:r>
          </a:p>
        </p:txBody>
      </p:sp>
      <p:sp>
        <p:nvSpPr>
          <p:cNvPr id="9" name="Espace réservé du tableau 8">
            <a:extLst>
              <a:ext uri="{FF2B5EF4-FFF2-40B4-BE49-F238E27FC236}">
                <a16:creationId xmlns:a16="http://schemas.microsoft.com/office/drawing/2014/main" id="{1CEC6816-BABD-A364-D47E-F99EF10F05E5}"/>
              </a:ext>
            </a:extLst>
          </p:cNvPr>
          <p:cNvSpPr>
            <a:spLocks noGrp="1"/>
          </p:cNvSpPr>
          <p:nvPr>
            <p:ph type="tbl" sz="quarter" idx="14"/>
          </p:nvPr>
        </p:nvSpPr>
        <p:spPr>
          <a:xfrm>
            <a:off x="1246716" y="1845732"/>
            <a:ext cx="9360000" cy="3456000"/>
          </a:xfrm>
        </p:spPr>
        <p:txBody>
          <a:bodyPr anchor="ctr">
            <a:noAutofit/>
          </a:bodyPr>
          <a:lstStyle>
            <a:lvl1pPr algn="ctr">
              <a:defRPr sz="1333" b="0">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41078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WEBINAIRE DIM DU 19 Novembre 2024</a:t>
            </a:r>
          </a:p>
        </p:txBody>
      </p:sp>
      <p:sp>
        <p:nvSpPr>
          <p:cNvPr id="10" name="Espace réservé du texte 9">
            <a:extLst>
              <a:ext uri="{FF2B5EF4-FFF2-40B4-BE49-F238E27FC236}">
                <a16:creationId xmlns:a16="http://schemas.microsoft.com/office/drawing/2014/main" id="{8AF956EF-B533-C2A5-DA2A-D084FE4290AE}"/>
              </a:ext>
            </a:extLst>
          </p:cNvPr>
          <p:cNvSpPr>
            <a:spLocks noGrp="1"/>
          </p:cNvSpPr>
          <p:nvPr>
            <p:ph type="body" sz="quarter" idx="12"/>
          </p:nvPr>
        </p:nvSpPr>
        <p:spPr>
          <a:xfrm>
            <a:off x="1244600" y="1989667"/>
            <a:ext cx="4944000" cy="738664"/>
          </a:xfrm>
        </p:spPr>
        <p:txBody>
          <a:bodyPr/>
          <a:lstStyle>
            <a:lvl5pPr>
              <a:defRPr/>
            </a:lvl5pPr>
            <a:lvl6pPr>
              <a:defRPr/>
            </a:lvl6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6C73F5E-2E3F-12A0-0940-73BEE33BA030}"/>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
        <p:nvSpPr>
          <p:cNvPr id="8" name="Espace réservé du graphique 7">
            <a:extLst>
              <a:ext uri="{FF2B5EF4-FFF2-40B4-BE49-F238E27FC236}">
                <a16:creationId xmlns:a16="http://schemas.microsoft.com/office/drawing/2014/main" id="{D6CAFF7C-B731-0E2A-C63F-0FCEC2AFD620}"/>
              </a:ext>
            </a:extLst>
          </p:cNvPr>
          <p:cNvSpPr>
            <a:spLocks noGrp="1"/>
          </p:cNvSpPr>
          <p:nvPr>
            <p:ph type="chart" sz="quarter" idx="14"/>
          </p:nvPr>
        </p:nvSpPr>
        <p:spPr>
          <a:xfrm>
            <a:off x="1246184" y="2708484"/>
            <a:ext cx="4942416" cy="3360000"/>
          </a:xfrm>
          <a:solidFill>
            <a:schemeClr val="bg2"/>
          </a:solidFill>
        </p:spPr>
        <p:txBody>
          <a:bodyPr anchor="ctr">
            <a:noAutofit/>
          </a:bodyPr>
          <a:lstStyle>
            <a:lvl1pPr algn="ctr">
              <a:defRPr sz="1333" b="0">
                <a:solidFill>
                  <a:schemeClr val="tx1"/>
                </a:solidFill>
              </a:defRPr>
            </a:lvl1pPr>
          </a:lstStyle>
          <a:p>
            <a:r>
              <a:rPr lang="fr-FR"/>
              <a:t>Cliquez sur l'icône pour ajouter un graphique</a:t>
            </a:r>
          </a:p>
        </p:txBody>
      </p:sp>
      <p:sp>
        <p:nvSpPr>
          <p:cNvPr id="9" name="Espace réservé du graphique 7">
            <a:extLst>
              <a:ext uri="{FF2B5EF4-FFF2-40B4-BE49-F238E27FC236}">
                <a16:creationId xmlns:a16="http://schemas.microsoft.com/office/drawing/2014/main" id="{9BB51560-29F9-AF24-8E9B-CFCED98F6EBD}"/>
              </a:ext>
            </a:extLst>
          </p:cNvPr>
          <p:cNvSpPr>
            <a:spLocks noGrp="1"/>
          </p:cNvSpPr>
          <p:nvPr>
            <p:ph type="chart" sz="quarter" idx="15"/>
          </p:nvPr>
        </p:nvSpPr>
        <p:spPr>
          <a:xfrm>
            <a:off x="6716384" y="1999738"/>
            <a:ext cx="4942416" cy="4068745"/>
          </a:xfrm>
          <a:solidFill>
            <a:schemeClr val="bg2"/>
          </a:solidFill>
        </p:spPr>
        <p:txBody>
          <a:bodyPr anchor="ctr">
            <a:noAutofit/>
          </a:bodyPr>
          <a:lstStyle>
            <a:lvl1pPr algn="ctr">
              <a:defRPr sz="1333"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6983925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a:t>WEBINAIRE DIM DU 19 Novembre 2024</a:t>
            </a:r>
          </a:p>
        </p:txBody>
      </p:sp>
      <p:sp>
        <p:nvSpPr>
          <p:cNvPr id="3" name="Espace réservé du texte 11">
            <a:extLst>
              <a:ext uri="{FF2B5EF4-FFF2-40B4-BE49-F238E27FC236}">
                <a16:creationId xmlns:a16="http://schemas.microsoft.com/office/drawing/2014/main" id="{8E0BE3C1-77D8-9718-0B30-ADF3771D5E9F}"/>
              </a:ext>
            </a:extLst>
          </p:cNvPr>
          <p:cNvSpPr>
            <a:spLocks noGrp="1"/>
          </p:cNvSpPr>
          <p:nvPr>
            <p:ph type="body" sz="quarter" idx="13" hasCustomPrompt="1"/>
          </p:nvPr>
        </p:nvSpPr>
        <p:spPr>
          <a:xfrm>
            <a:off x="1" y="18781"/>
            <a:ext cx="2337848" cy="420466"/>
          </a:xfrm>
          <a:solidFill>
            <a:schemeClr val="tx2"/>
          </a:solidFill>
        </p:spPr>
        <p:txBody>
          <a:bodyPr wrap="none" lIns="144000" tIns="54000" rIns="144000" bIns="57600" anchor="ctr" anchorCtr="0"/>
          <a:lstStyle>
            <a:lvl1pPr algn="l">
              <a:buFontTx/>
              <a:buNone/>
              <a:defRPr sz="2000" b="1">
                <a:solidFill>
                  <a:schemeClr val="bg1"/>
                </a:solidFill>
              </a:defRPr>
            </a:lvl1pPr>
            <a:lvl2pPr>
              <a:buFontTx/>
              <a:buNone/>
              <a:defRPr sz="1600" b="0">
                <a:solidFill>
                  <a:schemeClr val="tx1"/>
                </a:solidFill>
              </a:defRPr>
            </a:lvl2pPr>
            <a:lvl3pPr marL="0">
              <a:spcBef>
                <a:spcPts val="0"/>
              </a:spcBef>
              <a:buFontTx/>
              <a:buNone/>
              <a:defRPr sz="1600" b="0">
                <a:solidFill>
                  <a:schemeClr val="tx1"/>
                </a:solidFill>
              </a:defRPr>
            </a:lvl3pPr>
            <a:lvl4pPr marL="0" indent="0">
              <a:spcBef>
                <a:spcPts val="0"/>
              </a:spcBef>
              <a:buFontTx/>
              <a:buNone/>
              <a:defRPr sz="1600" b="0">
                <a:solidFill>
                  <a:schemeClr val="tx1"/>
                </a:solidFill>
              </a:defRPr>
            </a:lvl4pPr>
            <a:lvl5pPr marL="0" indent="0">
              <a:spcBef>
                <a:spcPts val="0"/>
              </a:spcBef>
              <a:buFontTx/>
              <a:buNone/>
              <a:defRPr sz="1600" b="0">
                <a:solidFill>
                  <a:schemeClr val="tx1"/>
                </a:solidFill>
              </a:defRPr>
            </a:lvl5pPr>
          </a:lstStyle>
          <a:p>
            <a:pPr lvl="0"/>
            <a:r>
              <a:rPr lang="fr-FR"/>
              <a:t>Surtitre facultatif</a:t>
            </a:r>
          </a:p>
        </p:txBody>
      </p:sp>
    </p:spTree>
    <p:extLst>
      <p:ext uri="{BB962C8B-B14F-4D97-AF65-F5344CB8AC3E}">
        <p14:creationId xmlns:p14="http://schemas.microsoft.com/office/powerpoint/2010/main" val="386179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RE 2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9" name="Line 62"/>
          <p:cNvSpPr>
            <a:spLocks noChangeShapeType="1"/>
          </p:cNvSpPr>
          <p:nvPr/>
        </p:nvSpPr>
        <p:spPr bwMode="auto">
          <a:xfrm>
            <a:off x="304800" y="6705600"/>
            <a:ext cx="11684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1" name="Line 64"/>
          <p:cNvSpPr>
            <a:spLocks noChangeShapeType="1"/>
          </p:cNvSpPr>
          <p:nvPr/>
        </p:nvSpPr>
        <p:spPr bwMode="auto">
          <a:xfrm rot="16200000">
            <a:off x="876300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2"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8194" name="Rectangle 2"/>
          <p:cNvSpPr>
            <a:spLocks noGrp="1" noChangeArrowheads="1"/>
          </p:cNvSpPr>
          <p:nvPr>
            <p:ph type="ctrTitle"/>
          </p:nvPr>
        </p:nvSpPr>
        <p:spPr>
          <a:xfrm>
            <a:off x="3149600" y="2133600"/>
            <a:ext cx="6299200" cy="1752600"/>
          </a:xfrm>
        </p:spPr>
        <p:txBody>
          <a:bodyPr/>
          <a:lstStyle>
            <a:lvl1pPr>
              <a:defRPr sz="2100" b="0">
                <a:solidFill>
                  <a:srgbClr val="02A7D5"/>
                </a:solidFill>
              </a:defRPr>
            </a:lvl1pPr>
          </a:lstStyle>
          <a:p>
            <a:pPr lvl="0"/>
            <a:r>
              <a:rPr lang="fr-FR" noProof="0"/>
              <a:t>Modifiez le style du titre</a:t>
            </a:r>
          </a:p>
        </p:txBody>
      </p:sp>
      <p:sp>
        <p:nvSpPr>
          <p:cNvPr id="8205" name="Rectangle 13"/>
          <p:cNvSpPr>
            <a:spLocks noGrp="1" noChangeArrowheads="1"/>
          </p:cNvSpPr>
          <p:nvPr>
            <p:ph type="subTitle" idx="1"/>
          </p:nvPr>
        </p:nvSpPr>
        <p:spPr>
          <a:xfrm>
            <a:off x="3149600" y="3886200"/>
            <a:ext cx="6299200" cy="1219200"/>
          </a:xfrm>
        </p:spPr>
        <p:txBody>
          <a:bodyPr anchor="b"/>
          <a:lstStyle>
            <a:lvl1pPr marL="0" indent="0">
              <a:buFontTx/>
              <a:buNone/>
              <a:defRPr sz="1500" b="1"/>
            </a:lvl1pPr>
          </a:lstStyle>
          <a:p>
            <a:pPr lvl="0"/>
            <a:r>
              <a:rPr lang="fr-FR" noProof="0"/>
              <a:t>Modifiez le style des sous-titres du masque</a:t>
            </a:r>
          </a:p>
        </p:txBody>
      </p:sp>
      <p:sp>
        <p:nvSpPr>
          <p:cNvPr id="17" name="Line 50"/>
          <p:cNvSpPr>
            <a:spLocks noChangeShapeType="1"/>
          </p:cNvSpPr>
          <p:nvPr/>
        </p:nvSpPr>
        <p:spPr bwMode="auto">
          <a:xfrm rot="16200000">
            <a:off x="8967259" y="3123143"/>
            <a:ext cx="3810000" cy="2117"/>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1"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2" name="Line 64"/>
          <p:cNvSpPr>
            <a:spLocks noChangeShapeType="1"/>
          </p:cNvSpPr>
          <p:nvPr/>
        </p:nvSpPr>
        <p:spPr bwMode="auto">
          <a:xfrm rot="16200000">
            <a:off x="876300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2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3023659" y="1229240"/>
            <a:ext cx="7872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9347200" y="6324600"/>
            <a:ext cx="2235200" cy="400050"/>
          </a:xfrm>
        </p:spPr>
        <p:txBody>
          <a:bodyPr/>
          <a:lstStyle>
            <a:lvl1pPr>
              <a:defRPr/>
            </a:lvl1pPr>
          </a:lstStyle>
          <a:p>
            <a:fld id="{E5369045-A61C-425D-88C5-655E2D52834C}" type="slidenum">
              <a:rPr lang="fr-FR" smtClean="0"/>
              <a:pPr/>
              <a:t>‹N°›</a:t>
            </a:fld>
            <a:endParaRPr lang="fr-FR"/>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7213601" y="6324600"/>
            <a:ext cx="2032000" cy="457200"/>
          </a:xfrm>
        </p:spPr>
        <p:txBody>
          <a:bodyPr/>
          <a:lstStyle>
            <a:lvl1pPr>
              <a:defRPr>
                <a:solidFill>
                  <a:srgbClr val="433E4F"/>
                </a:solidFill>
                <a:latin typeface="+mn-lt"/>
              </a:defRPr>
            </a:lvl1pPr>
          </a:lstStyle>
          <a:p>
            <a:endParaRPr lang="fr-FR"/>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3258239" y="6324600"/>
            <a:ext cx="3860800" cy="457200"/>
          </a:xfrm>
          <a:prstGeom prst="rect">
            <a:avLst/>
          </a:prstGeom>
        </p:spPr>
        <p:txBody>
          <a:bodyPr/>
          <a:lstStyle>
            <a:lvl1pPr>
              <a:defRPr sz="675" baseline="0">
                <a:latin typeface="+mn-lt"/>
                <a:ea typeface="ＭＳ Ｐゴシック" charset="-128"/>
                <a:cs typeface="+mn-cs"/>
              </a:defRPr>
            </a:lvl1pPr>
          </a:lstStyle>
          <a:p>
            <a:r>
              <a:rPr lang="fr-FR"/>
              <a:t>WEBINAIRE DIM DU 19 Novembre 2024</a:t>
            </a:r>
          </a:p>
        </p:txBody>
      </p:sp>
    </p:spTree>
    <p:extLst>
      <p:ext uri="{BB962C8B-B14F-4D97-AF65-F5344CB8AC3E}">
        <p14:creationId xmlns:p14="http://schemas.microsoft.com/office/powerpoint/2010/main" val="28919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12.png"/><Relationship Id="rId4" Type="http://schemas.openxmlformats.org/officeDocument/2006/relationships/slideLayout" Target="../slideLayouts/slideLayout77.xml"/><Relationship Id="rId9" Type="http://schemas.openxmlformats.org/officeDocument/2006/relationships/image" Target="../media/image1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13.png"/><Relationship Id="rId5" Type="http://schemas.openxmlformats.org/officeDocument/2006/relationships/slideLayout" Target="../slideLayouts/slideLayout85.xml"/><Relationship Id="rId10" Type="http://schemas.openxmlformats.org/officeDocument/2006/relationships/image" Target="../media/image12.png"/><Relationship Id="rId4" Type="http://schemas.openxmlformats.org/officeDocument/2006/relationships/slideLayout" Target="../slideLayouts/slideLayout84.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image" Target="../media/image4.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3.png"/><Relationship Id="rId5" Type="http://schemas.openxmlformats.org/officeDocument/2006/relationships/slideLayout" Target="../slideLayouts/slideLayout33.xml"/><Relationship Id="rId10" Type="http://schemas.openxmlformats.org/officeDocument/2006/relationships/image" Target="../media/image12.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2.png"/><Relationship Id="rId4" Type="http://schemas.openxmlformats.org/officeDocument/2006/relationships/slideLayout" Target="../slideLayouts/slideLayout40.xml"/><Relationship Id="rId9" Type="http://schemas.openxmlformats.org/officeDocument/2006/relationships/image" Target="../media/image1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2.png"/><Relationship Id="rId5" Type="http://schemas.openxmlformats.org/officeDocument/2006/relationships/slideLayout" Target="../slideLayouts/slideLayout48.xml"/><Relationship Id="rId10" Type="http://schemas.openxmlformats.org/officeDocument/2006/relationships/image" Target="../media/image17.png"/><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12.png"/><Relationship Id="rId4" Type="http://schemas.openxmlformats.org/officeDocument/2006/relationships/slideLayout" Target="../slideLayouts/slideLayout55.xml"/><Relationship Id="rId9"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12.png"/><Relationship Id="rId4" Type="http://schemas.openxmlformats.org/officeDocument/2006/relationships/slideLayout" Target="../slideLayouts/slideLayout62.xml"/><Relationship Id="rId9" Type="http://schemas.openxmlformats.org/officeDocument/2006/relationships/image" Target="../media/image1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3.png"/><Relationship Id="rId5" Type="http://schemas.openxmlformats.org/officeDocument/2006/relationships/slideLayout" Target="../slideLayouts/slideLayout70.xml"/><Relationship Id="rId10" Type="http://schemas.openxmlformats.org/officeDocument/2006/relationships/image" Target="../media/image12.png"/><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304800"/>
            <a:ext cx="8128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1016000" y="2133600"/>
            <a:ext cx="988906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 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751851" y="6525344"/>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900" baseline="0">
                <a:latin typeface="Arial" pitchFamily="34" charset="0"/>
                <a:ea typeface="ＭＳ Ｐゴシック" charset="0"/>
                <a:cs typeface="+mn-cs"/>
              </a:defRPr>
            </a:lvl1pPr>
          </a:lstStyle>
          <a:p>
            <a:endParaRPr lang="fr-FR"/>
          </a:p>
        </p:txBody>
      </p:sp>
      <p:sp>
        <p:nvSpPr>
          <p:cNvPr id="1030" name="Rectangle 6"/>
          <p:cNvSpPr>
            <a:spLocks noGrp="1" noChangeArrowheads="1"/>
          </p:cNvSpPr>
          <p:nvPr>
            <p:ph type="sldNum" sz="quarter" idx="4"/>
          </p:nvPr>
        </p:nvSpPr>
        <p:spPr bwMode="auto">
          <a:xfrm>
            <a:off x="11074400" y="6539753"/>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900" baseline="0">
                <a:solidFill>
                  <a:srgbClr val="4E455D"/>
                </a:solidFill>
                <a:latin typeface="Arial" panose="020B0604020202020204" pitchFamily="34" charset="0"/>
                <a:cs typeface="Arial" panose="020B0604020202020204" pitchFamily="34" charset="0"/>
              </a:defRPr>
            </a:lvl1pPr>
          </a:lstStyle>
          <a:p>
            <a:fld id="{E5369045-A61C-425D-88C5-655E2D52834C}" type="slidenum">
              <a:rPr lang="fr-FR" smtClean="0"/>
              <a:pPr/>
              <a:t>‹N°›</a:t>
            </a:fld>
            <a:endParaRPr lang="fr-FR"/>
          </a:p>
        </p:txBody>
      </p:sp>
      <p:sp>
        <p:nvSpPr>
          <p:cNvPr id="1050" name="Line 26"/>
          <p:cNvSpPr>
            <a:spLocks noChangeShapeType="1"/>
          </p:cNvSpPr>
          <p:nvPr/>
        </p:nvSpPr>
        <p:spPr bwMode="auto">
          <a:xfrm>
            <a:off x="2844800" y="1238250"/>
            <a:ext cx="84328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62"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64" name="Line 40"/>
          <p:cNvSpPr>
            <a:spLocks noChangeShapeType="1"/>
          </p:cNvSpPr>
          <p:nvPr/>
        </p:nvSpPr>
        <p:spPr bwMode="auto">
          <a:xfrm rot="-54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2400"/>
          </a:p>
        </p:txBody>
      </p:sp>
      <p:sp>
        <p:nvSpPr>
          <p:cNvPr id="10" name="Line 26"/>
          <p:cNvSpPr>
            <a:spLocks noChangeShapeType="1"/>
          </p:cNvSpPr>
          <p:nvPr/>
        </p:nvSpPr>
        <p:spPr bwMode="auto">
          <a:xfrm>
            <a:off x="2844800" y="1238250"/>
            <a:ext cx="84328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pic>
        <p:nvPicPr>
          <p:cNvPr id="11" name="Image 5" descr="logo-pp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3" name="Line 65"/>
          <p:cNvSpPr>
            <a:spLocks noChangeShapeType="1"/>
          </p:cNvSpPr>
          <p:nvPr/>
        </p:nvSpPr>
        <p:spPr bwMode="auto">
          <a:xfrm rot="-54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2400">
              <a:ea typeface="ＭＳ Ｐゴシック" charset="0"/>
              <a:cs typeface="ＭＳ Ｐゴシック" charset="0"/>
            </a:endParaRPr>
          </a:p>
        </p:txBody>
      </p:sp>
      <p:sp>
        <p:nvSpPr>
          <p:cNvPr id="14" name="ZoneTexte 13"/>
          <p:cNvSpPr txBox="1"/>
          <p:nvPr/>
        </p:nvSpPr>
        <p:spPr>
          <a:xfrm>
            <a:off x="8436967" y="1751794"/>
            <a:ext cx="184731" cy="338554"/>
          </a:xfrm>
          <a:prstGeom prst="rect">
            <a:avLst/>
          </a:prstGeom>
          <a:noFill/>
        </p:spPr>
        <p:txBody>
          <a:bodyPr wrap="none" rtlCol="0">
            <a:spAutoFit/>
          </a:bodyPr>
          <a:lstStyle/>
          <a:p>
            <a:endParaRPr lang="fr-FR" sz="2400"/>
          </a:p>
        </p:txBody>
      </p:sp>
      <p:sp>
        <p:nvSpPr>
          <p:cNvPr id="15" name="Rectangle 39"/>
          <p:cNvSpPr>
            <a:spLocks noGrp="1" noChangeArrowheads="1"/>
          </p:cNvSpPr>
          <p:nvPr>
            <p:ph type="ftr" sz="quarter" idx="3"/>
          </p:nvPr>
        </p:nvSpPr>
        <p:spPr>
          <a:xfrm>
            <a:off x="1487488" y="6525344"/>
            <a:ext cx="3168352" cy="457200"/>
          </a:xfrm>
          <a:prstGeom prst="rect">
            <a:avLst/>
          </a:prstGeom>
        </p:spPr>
        <p:txBody>
          <a:bodyPr/>
          <a:lstStyle>
            <a:lvl1pPr>
              <a:defRPr lang="fr-FR" sz="900" kern="1200" baseline="0" dirty="0">
                <a:solidFill>
                  <a:schemeClr val="tx1"/>
                </a:solidFill>
                <a:latin typeface="Arial" pitchFamily="34" charset="0"/>
                <a:ea typeface="ＭＳ Ｐゴシック" charset="0"/>
                <a:cs typeface="+mn-cs"/>
              </a:defRPr>
            </a:lvl1pPr>
          </a:lstStyle>
          <a:p>
            <a:r>
              <a:rPr lang="fr-FR"/>
              <a:t>WEBINAIRE DIM DU 19 Novembre 2024</a:t>
            </a:r>
          </a:p>
        </p:txBody>
      </p:sp>
      <p:pic>
        <p:nvPicPr>
          <p:cNvPr id="16" name="Image 5" descr="logo-pp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 descr="logo-pp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 descr="logo-pp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52"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3678" r:id="rId3"/>
    <p:sldLayoutId id="2147484559" r:id="rId4"/>
    <p:sldLayoutId id="2147483677" r:id="rId5"/>
    <p:sldLayoutId id="2147484090" r:id="rId6"/>
    <p:sldLayoutId id="2147484091" r:id="rId7"/>
  </p:sldLayoutIdLst>
  <p:hf sldNum="0" hdr="0" dt="0"/>
  <p:txStyles>
    <p:title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p:titleStyle>
    <p:bodyStyle>
      <a:lvl1pPr marL="342900" indent="-57150" algn="l" rtl="0" eaLnBrk="1" fontAlgn="base" hangingPunct="1">
        <a:spcBef>
          <a:spcPct val="20000"/>
        </a:spcBef>
        <a:spcAft>
          <a:spcPct val="0"/>
        </a:spcAft>
        <a:buBlip>
          <a:blip r:embed="rId10"/>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11"/>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12"/>
        </a:buBlip>
        <a:defRPr>
          <a:solidFill>
            <a:srgbClr val="4E455D"/>
          </a:solidFill>
          <a:latin typeface="+mn-lt"/>
          <a:ea typeface="+mn-ea"/>
        </a:defRPr>
      </a:lvl3pPr>
      <a:lvl4pPr marL="1619250" indent="-190500" algn="l" rtl="0" eaLnBrk="1" fontAlgn="base" hangingPunct="1">
        <a:spcBef>
          <a:spcPct val="20000"/>
        </a:spcBef>
        <a:spcAft>
          <a:spcPct val="0"/>
        </a:spcAft>
        <a:buBlip>
          <a:blip r:embed="rId10"/>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11"/>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11"/>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11"/>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11"/>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11"/>
        </a:buBlip>
        <a:defRPr sz="1500">
          <a:solidFill>
            <a:srgbClr val="4E455D"/>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2CDB63-A559-C03E-474D-B8E867E1148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1118744" y="0"/>
            <a:ext cx="1073257" cy="1152000"/>
          </a:xfrm>
          <a:prstGeom prst="rect">
            <a:avLst/>
          </a:prstGeom>
        </p:spPr>
      </p:pic>
      <p:sp>
        <p:nvSpPr>
          <p:cNvPr id="2" name="Espace réservé du titre 1"/>
          <p:cNvSpPr>
            <a:spLocks noGrp="1"/>
          </p:cNvSpPr>
          <p:nvPr>
            <p:ph type="title"/>
          </p:nvPr>
        </p:nvSpPr>
        <p:spPr>
          <a:xfrm>
            <a:off x="1245031" y="647836"/>
            <a:ext cx="9600000" cy="51296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1"/>
            <a:ext cx="10080000" cy="182272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17262"/>
            <a:ext cx="6720000" cy="164148"/>
          </a:xfrm>
          <a:prstGeom prst="rect">
            <a:avLst/>
          </a:prstGeom>
        </p:spPr>
        <p:txBody>
          <a:bodyPr vert="horz" lIns="36000" tIns="0" rIns="36000" bIns="0" rtlCol="0" anchor="ctr">
            <a:spAutoFit/>
          </a:bodyPr>
          <a:lstStyle>
            <a:lvl1pPr marL="0" algn="l">
              <a:lnSpc>
                <a:spcPct val="100000"/>
              </a:lnSpc>
              <a:spcBef>
                <a:spcPts val="0"/>
              </a:spcBef>
              <a:buFontTx/>
              <a:buNone/>
              <a:defRPr sz="1067"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468042" y="6517230"/>
            <a:ext cx="340594" cy="164212"/>
          </a:xfrm>
          <a:prstGeom prst="rect">
            <a:avLst/>
          </a:prstGeom>
          <a:noFill/>
        </p:spPr>
        <p:txBody>
          <a:bodyPr wrap="none" lIns="48000" tIns="0" rIns="48000" bIns="0" rtlCol="0" anchor="ctr">
            <a:spAutoFit/>
          </a:bodyPr>
          <a:lstStyle/>
          <a:p>
            <a:pPr algn="r"/>
            <a:fld id="{217291F9-336E-420B-868A-5B1847BD1A16}" type="slidenum">
              <a:rPr lang="fr-FR" sz="1067" b="1" smtClean="0">
                <a:solidFill>
                  <a:schemeClr val="accent1"/>
                </a:solidFill>
              </a:rPr>
              <a:pPr algn="r"/>
              <a:t>‹N°›</a:t>
            </a:fld>
            <a:endParaRPr lang="fr-FR" sz="1067" b="1" err="1">
              <a:solidFill>
                <a:schemeClr val="accent1"/>
              </a:solidFill>
            </a:endParaRPr>
          </a:p>
        </p:txBody>
      </p:sp>
    </p:spTree>
    <p:extLst>
      <p:ext uri="{BB962C8B-B14F-4D97-AF65-F5344CB8AC3E}">
        <p14:creationId xmlns:p14="http://schemas.microsoft.com/office/powerpoint/2010/main" val="767233410"/>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Lst>
  <p:hf sldNum="0" hdr="0" dt="0"/>
  <p:txStyles>
    <p:titleStyle>
      <a:lvl1pPr marL="0" algn="l" defTabSz="914377" rtl="0" eaLnBrk="1" latinLnBrk="0" hangingPunct="1">
        <a:lnSpc>
          <a:spcPct val="100000"/>
        </a:lnSpc>
        <a:spcBef>
          <a:spcPts val="0"/>
        </a:spcBef>
        <a:buFontTx/>
        <a:buNone/>
        <a:defRPr sz="33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5">
          <p15:clr>
            <a:srgbClr val="F26B43"/>
          </p15:clr>
        </p15:guide>
        <p15:guide id="3" pos="7136">
          <p15:clr>
            <a:srgbClr val="F26B43"/>
          </p15:clr>
        </p15:guide>
        <p15:guide id="4" orient="horz" pos="407">
          <p15:clr>
            <a:srgbClr val="F26B43"/>
          </p15:clr>
        </p15:guide>
        <p15:guide id="5" orient="horz" pos="1253">
          <p15:clr>
            <a:srgbClr val="F26B43"/>
          </p15:clr>
        </p15:guide>
        <p15:guide id="6" orient="horz" pos="382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45031" y="647836"/>
            <a:ext cx="9600000" cy="51296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1"/>
            <a:ext cx="10080000" cy="182272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17262"/>
            <a:ext cx="6720000" cy="164148"/>
          </a:xfrm>
          <a:prstGeom prst="rect">
            <a:avLst/>
          </a:prstGeom>
        </p:spPr>
        <p:txBody>
          <a:bodyPr vert="horz" lIns="36000" tIns="0" rIns="36000" bIns="0" rtlCol="0" anchor="ctr">
            <a:spAutoFit/>
          </a:bodyPr>
          <a:lstStyle>
            <a:lvl1pPr marL="0" algn="l">
              <a:lnSpc>
                <a:spcPct val="100000"/>
              </a:lnSpc>
              <a:spcBef>
                <a:spcPts val="0"/>
              </a:spcBef>
              <a:buFontTx/>
              <a:buNone/>
              <a:defRPr sz="1067"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468042" y="6517230"/>
            <a:ext cx="340594" cy="164212"/>
          </a:xfrm>
          <a:prstGeom prst="rect">
            <a:avLst/>
          </a:prstGeom>
          <a:noFill/>
        </p:spPr>
        <p:txBody>
          <a:bodyPr wrap="none" lIns="48000" tIns="0" rIns="48000" bIns="0" rtlCol="0" anchor="ctr">
            <a:spAutoFit/>
          </a:bodyPr>
          <a:lstStyle/>
          <a:p>
            <a:pPr algn="r"/>
            <a:fld id="{217291F9-336E-420B-868A-5B1847BD1A16}" type="slidenum">
              <a:rPr lang="fr-FR" sz="1067" b="1" smtClean="0">
                <a:solidFill>
                  <a:schemeClr val="accent1"/>
                </a:solidFill>
              </a:rPr>
              <a:pPr algn="r"/>
              <a:t>‹N°›</a:t>
            </a:fld>
            <a:endParaRPr lang="fr-FR" sz="1067" b="1" err="1">
              <a:solidFill>
                <a:schemeClr val="accent1"/>
              </a:solidFill>
            </a:endParaRPr>
          </a:p>
        </p:txBody>
      </p:sp>
      <p:pic>
        <p:nvPicPr>
          <p:cNvPr id="13" name="Image 12">
            <a:extLst>
              <a:ext uri="{FF2B5EF4-FFF2-40B4-BE49-F238E27FC236}">
                <a16:creationId xmlns:a16="http://schemas.microsoft.com/office/drawing/2014/main" id="{119BC0D5-1798-2761-40A7-2034FE5A8C08}"/>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1113192" y="1553"/>
            <a:ext cx="1078808" cy="1152000"/>
          </a:xfrm>
          <a:prstGeom prst="rect">
            <a:avLst/>
          </a:prstGeom>
        </p:spPr>
      </p:pic>
    </p:spTree>
    <p:extLst>
      <p:ext uri="{BB962C8B-B14F-4D97-AF65-F5344CB8AC3E}">
        <p14:creationId xmlns:p14="http://schemas.microsoft.com/office/powerpoint/2010/main" val="2724663245"/>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Lst>
  <p:hf sldNum="0" hdr="0" dt="0"/>
  <p:txStyles>
    <p:titleStyle>
      <a:lvl1pPr marL="0" algn="l" defTabSz="914377" rtl="0" eaLnBrk="1" latinLnBrk="0" hangingPunct="1">
        <a:lnSpc>
          <a:spcPct val="100000"/>
        </a:lnSpc>
        <a:spcBef>
          <a:spcPts val="0"/>
        </a:spcBef>
        <a:buFontTx/>
        <a:buNone/>
        <a:defRPr sz="33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5">
          <p15:clr>
            <a:srgbClr val="F26B43"/>
          </p15:clr>
        </p15:guide>
        <p15:guide id="3" pos="7136">
          <p15:clr>
            <a:srgbClr val="F26B43"/>
          </p15:clr>
        </p15:guide>
        <p15:guide id="4" orient="horz" pos="407">
          <p15:clr>
            <a:srgbClr val="F26B43"/>
          </p15:clr>
        </p15:guide>
        <p15:guide id="5" orient="horz" pos="1253">
          <p15:clr>
            <a:srgbClr val="F26B43"/>
          </p15:clr>
        </p15:guide>
        <p15:guide id="6" orient="horz" pos="38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304800"/>
            <a:ext cx="8128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1016001" y="2133600"/>
            <a:ext cx="988906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 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751851" y="6525344"/>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675" baseline="0">
                <a:latin typeface="Arial" pitchFamily="34" charset="0"/>
                <a:ea typeface="ＭＳ Ｐゴシック" charset="0"/>
                <a:cs typeface="+mn-cs"/>
              </a:defRPr>
            </a:lvl1pPr>
          </a:lstStyle>
          <a:p>
            <a:endParaRPr lang="fr-FR"/>
          </a:p>
        </p:txBody>
      </p:sp>
      <p:sp>
        <p:nvSpPr>
          <p:cNvPr id="1030" name="Rectangle 6"/>
          <p:cNvSpPr>
            <a:spLocks noGrp="1" noChangeArrowheads="1"/>
          </p:cNvSpPr>
          <p:nvPr>
            <p:ph type="sldNum" sz="quarter" idx="4"/>
          </p:nvPr>
        </p:nvSpPr>
        <p:spPr bwMode="auto">
          <a:xfrm>
            <a:off x="11074400" y="6539753"/>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675" baseline="0">
                <a:solidFill>
                  <a:srgbClr val="4E455D"/>
                </a:solidFill>
                <a:latin typeface="Arial" panose="020B0604020202020204" pitchFamily="34" charset="0"/>
                <a:cs typeface="Arial" panose="020B0604020202020204" pitchFamily="34" charset="0"/>
              </a:defRPr>
            </a:lvl1pPr>
          </a:lstStyle>
          <a:p>
            <a:fld id="{E5369045-A61C-425D-88C5-655E2D52834C}" type="slidenum">
              <a:rPr lang="fr-FR" smtClean="0"/>
              <a:pPr/>
              <a:t>‹N°›</a:t>
            </a:fld>
            <a:endParaRPr lang="fr-FR"/>
          </a:p>
        </p:txBody>
      </p:sp>
      <p:sp>
        <p:nvSpPr>
          <p:cNvPr id="1050" name="Line 26"/>
          <p:cNvSpPr>
            <a:spLocks noChangeShapeType="1"/>
          </p:cNvSpPr>
          <p:nvPr/>
        </p:nvSpPr>
        <p:spPr bwMode="auto">
          <a:xfrm>
            <a:off x="2844800" y="1238250"/>
            <a:ext cx="84328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62"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64" name="Line 40"/>
          <p:cNvSpPr>
            <a:spLocks noChangeShapeType="1"/>
          </p:cNvSpPr>
          <p:nvPr/>
        </p:nvSpPr>
        <p:spPr bwMode="auto">
          <a:xfrm rot="-54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26"/>
          <p:cNvSpPr>
            <a:spLocks noChangeShapeType="1"/>
          </p:cNvSpPr>
          <p:nvPr/>
        </p:nvSpPr>
        <p:spPr bwMode="auto">
          <a:xfrm>
            <a:off x="2844800" y="1238250"/>
            <a:ext cx="84328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11" name="Image 5" descr="logo-pp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3" name="Line 65"/>
          <p:cNvSpPr>
            <a:spLocks noChangeShapeType="1"/>
          </p:cNvSpPr>
          <p:nvPr/>
        </p:nvSpPr>
        <p:spPr bwMode="auto">
          <a:xfrm rot="-54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ZoneTexte 13"/>
          <p:cNvSpPr txBox="1"/>
          <p:nvPr/>
        </p:nvSpPr>
        <p:spPr>
          <a:xfrm>
            <a:off x="8436969" y="1751794"/>
            <a:ext cx="184731" cy="230832"/>
          </a:xfrm>
          <a:prstGeom prst="rect">
            <a:avLst/>
          </a:prstGeom>
          <a:noFill/>
        </p:spPr>
        <p:txBody>
          <a:bodyPr wrap="none" rtlCol="0">
            <a:spAutoFit/>
          </a:bodyPr>
          <a:lstStyle/>
          <a:p>
            <a:endParaRPr lang="fr-FR" sz="1350"/>
          </a:p>
        </p:txBody>
      </p:sp>
      <p:sp>
        <p:nvSpPr>
          <p:cNvPr id="15" name="Rectangle 39"/>
          <p:cNvSpPr>
            <a:spLocks noGrp="1" noChangeArrowheads="1"/>
          </p:cNvSpPr>
          <p:nvPr>
            <p:ph type="ftr" sz="quarter" idx="3"/>
          </p:nvPr>
        </p:nvSpPr>
        <p:spPr>
          <a:xfrm>
            <a:off x="1487488" y="6525344"/>
            <a:ext cx="3168352" cy="457200"/>
          </a:xfrm>
          <a:prstGeom prst="rect">
            <a:avLst/>
          </a:prstGeom>
        </p:spPr>
        <p:txBody>
          <a:bodyPr/>
          <a:lstStyle>
            <a:lvl1pPr>
              <a:defRPr lang="fr-FR" sz="675" kern="1200" baseline="0" dirty="0">
                <a:solidFill>
                  <a:schemeClr val="tx1"/>
                </a:solidFill>
                <a:latin typeface="Arial" pitchFamily="34" charset="0"/>
                <a:ea typeface="ＭＳ Ｐゴシック" charset="0"/>
                <a:cs typeface="+mn-cs"/>
              </a:defRPr>
            </a:lvl1pPr>
          </a:lstStyle>
          <a:p>
            <a:r>
              <a:rPr lang="fr-FR"/>
              <a:t>WEBINAIRE DIM DU 19 Novembre 2024</a:t>
            </a:r>
          </a:p>
        </p:txBody>
      </p:sp>
      <p:pic>
        <p:nvPicPr>
          <p:cNvPr id="16" name="Image 5" descr="logo-pp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 descr="logo-pp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 descr="logo-pp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7353"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842179"/>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sldNum="0" hdr="0" dt="0"/>
  <p:txStyles>
    <p:titleStyle>
      <a:lvl1pPr algn="l" rtl="0" eaLnBrk="1" fontAlgn="base" hangingPunct="1">
        <a:spcBef>
          <a:spcPct val="0"/>
        </a:spcBef>
        <a:spcAft>
          <a:spcPct val="0"/>
        </a:spcAft>
        <a:defRPr sz="2100" b="1">
          <a:solidFill>
            <a:srgbClr val="4E455D"/>
          </a:solidFill>
          <a:latin typeface="Arial Bold"/>
          <a:ea typeface="+mj-ea"/>
          <a:cs typeface="ＭＳ Ｐゴシック" charset="0"/>
        </a:defRPr>
      </a:lvl1pPr>
      <a:lvl2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5pPr>
      <a:lvl6pPr marL="342900" algn="l" rtl="0" eaLnBrk="1" fontAlgn="base" hangingPunct="1">
        <a:spcBef>
          <a:spcPct val="0"/>
        </a:spcBef>
        <a:spcAft>
          <a:spcPct val="0"/>
        </a:spcAft>
        <a:defRPr sz="2250">
          <a:solidFill>
            <a:srgbClr val="4E455D"/>
          </a:solidFill>
          <a:latin typeface="Arial Bold" charset="0"/>
          <a:ea typeface="ＭＳ Ｐゴシック" charset="0"/>
        </a:defRPr>
      </a:lvl6pPr>
      <a:lvl7pPr marL="685800" algn="l" rtl="0" eaLnBrk="1" fontAlgn="base" hangingPunct="1">
        <a:spcBef>
          <a:spcPct val="0"/>
        </a:spcBef>
        <a:spcAft>
          <a:spcPct val="0"/>
        </a:spcAft>
        <a:defRPr sz="2250">
          <a:solidFill>
            <a:srgbClr val="4E455D"/>
          </a:solidFill>
          <a:latin typeface="Arial Bold" charset="0"/>
          <a:ea typeface="ＭＳ Ｐゴシック" charset="0"/>
        </a:defRPr>
      </a:lvl7pPr>
      <a:lvl8pPr marL="1028700" algn="l" rtl="0" eaLnBrk="1" fontAlgn="base" hangingPunct="1">
        <a:spcBef>
          <a:spcPct val="0"/>
        </a:spcBef>
        <a:spcAft>
          <a:spcPct val="0"/>
        </a:spcAft>
        <a:defRPr sz="2250">
          <a:solidFill>
            <a:srgbClr val="4E455D"/>
          </a:solidFill>
          <a:latin typeface="Arial Bold" charset="0"/>
          <a:ea typeface="ＭＳ Ｐゴシック" charset="0"/>
        </a:defRPr>
      </a:lvl8pPr>
      <a:lvl9pPr marL="1371600" algn="l" rtl="0" eaLnBrk="1" fontAlgn="base" hangingPunct="1">
        <a:spcBef>
          <a:spcPct val="0"/>
        </a:spcBef>
        <a:spcAft>
          <a:spcPct val="0"/>
        </a:spcAft>
        <a:defRPr sz="2250">
          <a:solidFill>
            <a:srgbClr val="4E455D"/>
          </a:solidFill>
          <a:latin typeface="Arial Bold" charset="0"/>
          <a:ea typeface="ＭＳ Ｐゴシック" charset="0"/>
        </a:defRPr>
      </a:lvl9pPr>
    </p:titleStyle>
    <p:bodyStyle>
      <a:lvl1pPr marL="257175" indent="-42863" algn="l" rtl="0" eaLnBrk="1" fontAlgn="base" hangingPunct="1">
        <a:spcBef>
          <a:spcPct val="20000"/>
        </a:spcBef>
        <a:spcAft>
          <a:spcPct val="0"/>
        </a:spcAft>
        <a:buBlip>
          <a:blip r:embed="rId14"/>
        </a:buBlip>
        <a:defRPr sz="1875">
          <a:solidFill>
            <a:srgbClr val="4E455D"/>
          </a:solidFill>
          <a:latin typeface="+mn-lt"/>
          <a:ea typeface="+mn-ea"/>
          <a:cs typeface="ＭＳ Ｐゴシック" charset="0"/>
        </a:defRPr>
      </a:lvl1pPr>
      <a:lvl2pPr marL="571500" indent="-214313" algn="l" rtl="0" eaLnBrk="1" fontAlgn="base" hangingPunct="1">
        <a:spcBef>
          <a:spcPct val="20000"/>
        </a:spcBef>
        <a:spcAft>
          <a:spcPct val="0"/>
        </a:spcAft>
        <a:buSzPct val="110000"/>
        <a:buBlip>
          <a:blip r:embed="rId15"/>
        </a:buBlip>
        <a:defRPr sz="1650">
          <a:solidFill>
            <a:srgbClr val="4E455D"/>
          </a:solidFill>
          <a:latin typeface="+mn-lt"/>
          <a:ea typeface="+mn-ea"/>
        </a:defRPr>
      </a:lvl2pPr>
      <a:lvl3pPr marL="857250" indent="-142875" algn="l" rtl="0" eaLnBrk="1" fontAlgn="base" hangingPunct="1">
        <a:spcBef>
          <a:spcPct val="20000"/>
        </a:spcBef>
        <a:spcAft>
          <a:spcPct val="0"/>
        </a:spcAft>
        <a:buBlip>
          <a:blip r:embed="rId16"/>
        </a:buBlip>
        <a:defRPr>
          <a:solidFill>
            <a:srgbClr val="4E455D"/>
          </a:solidFill>
          <a:latin typeface="+mn-lt"/>
          <a:ea typeface="+mn-ea"/>
        </a:defRPr>
      </a:lvl3pPr>
      <a:lvl4pPr marL="1214438" indent="-142875" algn="l" rtl="0" eaLnBrk="1" fontAlgn="base" hangingPunct="1">
        <a:spcBef>
          <a:spcPct val="20000"/>
        </a:spcBef>
        <a:spcAft>
          <a:spcPct val="0"/>
        </a:spcAft>
        <a:buBlip>
          <a:blip r:embed="rId14"/>
        </a:buBlip>
        <a:defRPr sz="1125">
          <a:solidFill>
            <a:srgbClr val="4E455D"/>
          </a:solidFill>
          <a:latin typeface="+mn-lt"/>
          <a:ea typeface="+mn-ea"/>
        </a:defRPr>
      </a:lvl4pPr>
      <a:lvl5pPr marL="1500188" indent="-142875" algn="l" rtl="0" eaLnBrk="1" fontAlgn="base" hangingPunct="1">
        <a:spcBef>
          <a:spcPct val="20000"/>
        </a:spcBef>
        <a:spcAft>
          <a:spcPct val="0"/>
        </a:spcAft>
        <a:buBlip>
          <a:blip r:embed="rId15"/>
        </a:buBlip>
        <a:defRPr sz="1125">
          <a:solidFill>
            <a:srgbClr val="4E455D"/>
          </a:solidFill>
          <a:latin typeface="+mn-lt"/>
          <a:ea typeface="+mn-ea"/>
        </a:defRPr>
      </a:lvl5pPr>
      <a:lvl6pPr marL="1843088" indent="-142875" algn="l" rtl="0" eaLnBrk="1" fontAlgn="base" hangingPunct="1">
        <a:spcBef>
          <a:spcPct val="20000"/>
        </a:spcBef>
        <a:spcAft>
          <a:spcPct val="0"/>
        </a:spcAft>
        <a:buBlip>
          <a:blip r:embed="rId15"/>
        </a:buBlip>
        <a:defRPr sz="1125">
          <a:solidFill>
            <a:srgbClr val="4E455D"/>
          </a:solidFill>
          <a:latin typeface="+mn-lt"/>
          <a:ea typeface="+mn-ea"/>
        </a:defRPr>
      </a:lvl6pPr>
      <a:lvl7pPr marL="2185988" indent="-142875" algn="l" rtl="0" eaLnBrk="1" fontAlgn="base" hangingPunct="1">
        <a:spcBef>
          <a:spcPct val="20000"/>
        </a:spcBef>
        <a:spcAft>
          <a:spcPct val="0"/>
        </a:spcAft>
        <a:buBlip>
          <a:blip r:embed="rId15"/>
        </a:buBlip>
        <a:defRPr sz="1125">
          <a:solidFill>
            <a:srgbClr val="4E455D"/>
          </a:solidFill>
          <a:latin typeface="+mn-lt"/>
          <a:ea typeface="+mn-ea"/>
        </a:defRPr>
      </a:lvl7pPr>
      <a:lvl8pPr marL="2528888" indent="-142875" algn="l" rtl="0" eaLnBrk="1" fontAlgn="base" hangingPunct="1">
        <a:spcBef>
          <a:spcPct val="20000"/>
        </a:spcBef>
        <a:spcAft>
          <a:spcPct val="0"/>
        </a:spcAft>
        <a:buBlip>
          <a:blip r:embed="rId15"/>
        </a:buBlip>
        <a:defRPr sz="1125">
          <a:solidFill>
            <a:srgbClr val="4E455D"/>
          </a:solidFill>
          <a:latin typeface="+mn-lt"/>
          <a:ea typeface="+mn-ea"/>
        </a:defRPr>
      </a:lvl8pPr>
      <a:lvl9pPr marL="2871788" indent="-142875" algn="l" rtl="0" eaLnBrk="1" fontAlgn="base" hangingPunct="1">
        <a:spcBef>
          <a:spcPct val="20000"/>
        </a:spcBef>
        <a:spcAft>
          <a:spcPct val="0"/>
        </a:spcAft>
        <a:buBlip>
          <a:blip r:embed="rId15"/>
        </a:buBlip>
        <a:defRPr sz="1125">
          <a:solidFill>
            <a:srgbClr val="4E455D"/>
          </a:solidFill>
          <a:latin typeface="+mn-lt"/>
          <a:ea typeface="+mn-ea"/>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304800"/>
            <a:ext cx="8128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1016001" y="2133600"/>
            <a:ext cx="988906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 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751851" y="6525344"/>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675" baseline="0">
                <a:latin typeface="Arial" pitchFamily="34" charset="0"/>
                <a:ea typeface="ＭＳ Ｐゴシック" charset="0"/>
                <a:cs typeface="+mn-cs"/>
              </a:defRPr>
            </a:lvl1pPr>
          </a:lstStyle>
          <a:p>
            <a:endParaRPr lang="fr-FR"/>
          </a:p>
        </p:txBody>
      </p:sp>
      <p:sp>
        <p:nvSpPr>
          <p:cNvPr id="1030" name="Rectangle 6"/>
          <p:cNvSpPr>
            <a:spLocks noGrp="1" noChangeArrowheads="1"/>
          </p:cNvSpPr>
          <p:nvPr>
            <p:ph type="sldNum" sz="quarter" idx="4"/>
          </p:nvPr>
        </p:nvSpPr>
        <p:spPr bwMode="auto">
          <a:xfrm>
            <a:off x="11074400" y="6539753"/>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675" baseline="0">
                <a:solidFill>
                  <a:srgbClr val="4E455D"/>
                </a:solidFill>
                <a:latin typeface="Arial" panose="020B0604020202020204" pitchFamily="34" charset="0"/>
                <a:cs typeface="Arial" panose="020B0604020202020204" pitchFamily="34" charset="0"/>
              </a:defRPr>
            </a:lvl1pPr>
          </a:lstStyle>
          <a:p>
            <a:fld id="{E5369045-A61C-425D-88C5-655E2D52834C}" type="slidenum">
              <a:rPr lang="fr-FR" smtClean="0"/>
              <a:pPr/>
              <a:t>‹N°›</a:t>
            </a:fld>
            <a:endParaRPr lang="fr-FR"/>
          </a:p>
        </p:txBody>
      </p:sp>
      <p:sp>
        <p:nvSpPr>
          <p:cNvPr id="1050" name="Line 26"/>
          <p:cNvSpPr>
            <a:spLocks noChangeShapeType="1"/>
          </p:cNvSpPr>
          <p:nvPr/>
        </p:nvSpPr>
        <p:spPr bwMode="auto">
          <a:xfrm>
            <a:off x="2844800" y="1238250"/>
            <a:ext cx="84328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62" name="Line 38"/>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64" name="Line 40"/>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sz="1350"/>
          </a:p>
        </p:txBody>
      </p:sp>
      <p:sp>
        <p:nvSpPr>
          <p:cNvPr id="10" name="Line 26"/>
          <p:cNvSpPr>
            <a:spLocks noChangeShapeType="1"/>
          </p:cNvSpPr>
          <p:nvPr/>
        </p:nvSpPr>
        <p:spPr bwMode="auto">
          <a:xfrm>
            <a:off x="2844800" y="1238250"/>
            <a:ext cx="84328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pic>
        <p:nvPicPr>
          <p:cNvPr id="11" name="Image 5" descr="logo-ppt.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406400" y="6781800"/>
            <a:ext cx="11684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3" name="Line 65"/>
          <p:cNvSpPr>
            <a:spLocks noChangeShapeType="1"/>
          </p:cNvSpPr>
          <p:nvPr/>
        </p:nvSpPr>
        <p:spPr bwMode="auto">
          <a:xfrm rot="16200000">
            <a:off x="886460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sz="1350">
              <a:ea typeface="ＭＳ Ｐゴシック" charset="0"/>
              <a:cs typeface="ＭＳ Ｐゴシック" charset="0"/>
            </a:endParaRPr>
          </a:p>
        </p:txBody>
      </p:sp>
      <p:sp>
        <p:nvSpPr>
          <p:cNvPr id="14" name="ZoneTexte 13"/>
          <p:cNvSpPr txBox="1"/>
          <p:nvPr/>
        </p:nvSpPr>
        <p:spPr>
          <a:xfrm>
            <a:off x="8436973" y="1751794"/>
            <a:ext cx="184731" cy="230832"/>
          </a:xfrm>
          <a:prstGeom prst="rect">
            <a:avLst/>
          </a:prstGeom>
          <a:noFill/>
        </p:spPr>
        <p:txBody>
          <a:bodyPr wrap="none" rtlCol="0">
            <a:spAutoFit/>
          </a:bodyPr>
          <a:lstStyle/>
          <a:p>
            <a:endParaRPr lang="fr-FR" sz="1350"/>
          </a:p>
        </p:txBody>
      </p:sp>
      <p:sp>
        <p:nvSpPr>
          <p:cNvPr id="15" name="Rectangle 39"/>
          <p:cNvSpPr>
            <a:spLocks noGrp="1" noChangeArrowheads="1"/>
          </p:cNvSpPr>
          <p:nvPr>
            <p:ph type="ftr" sz="quarter" idx="3"/>
          </p:nvPr>
        </p:nvSpPr>
        <p:spPr>
          <a:xfrm>
            <a:off x="1487488" y="6525344"/>
            <a:ext cx="3168352" cy="457200"/>
          </a:xfrm>
          <a:prstGeom prst="rect">
            <a:avLst/>
          </a:prstGeom>
        </p:spPr>
        <p:txBody>
          <a:bodyPr/>
          <a:lstStyle>
            <a:lvl1pPr>
              <a:defRPr lang="fr-FR" sz="675" kern="1200" baseline="0" dirty="0">
                <a:solidFill>
                  <a:schemeClr val="tx1"/>
                </a:solidFill>
                <a:latin typeface="Arial" pitchFamily="34" charset="0"/>
                <a:ea typeface="ＭＳ Ｐゴシック" charset="0"/>
                <a:cs typeface="+mn-cs"/>
              </a:defRPr>
            </a:lvl1pPr>
          </a:lstStyle>
          <a:p>
            <a:r>
              <a:rPr lang="fr-FR"/>
              <a:t>WEBINAIRE DIM DU 19 Novembre 2024</a:t>
            </a:r>
          </a:p>
        </p:txBody>
      </p:sp>
      <p:pic>
        <p:nvPicPr>
          <p:cNvPr id="16" name="Image 5" descr="logo-ppt.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 descr="logo-ppt.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 descr="logo-ppt.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357" y="673100"/>
            <a:ext cx="17716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152070"/>
      </p:ext>
    </p:extLst>
  </p:cSld>
  <p:clrMap bg1="lt1" tx1="dk1" bg2="lt2" tx2="dk2" accent1="accent1" accent2="accent2" accent3="accent3" accent4="accent4" accent5="accent5" accent6="accent6" hlink="hlink" folHlink="folHlink"/>
  <p:sldLayoutIdLst>
    <p:sldLayoutId id="2147483734" r:id="rId1"/>
    <p:sldLayoutId id="2147483815" r:id="rId2"/>
    <p:sldLayoutId id="2147483816" r:id="rId3"/>
    <p:sldLayoutId id="2147484540" r:id="rId4"/>
    <p:sldLayoutId id="2147484541" r:id="rId5"/>
    <p:sldLayoutId id="2147483817" r:id="rId6"/>
    <p:sldLayoutId id="2147484539" r:id="rId7"/>
    <p:sldLayoutId id="2147483818" r:id="rId8"/>
    <p:sldLayoutId id="2147483819" r:id="rId9"/>
    <p:sldLayoutId id="2147483820" r:id="rId10"/>
  </p:sldLayoutIdLst>
  <p:hf sldNum="0" hdr="0" dt="0"/>
  <p:txStyles>
    <p:titleStyle>
      <a:lvl1pPr algn="l" rtl="0" eaLnBrk="1" fontAlgn="base" hangingPunct="1">
        <a:spcBef>
          <a:spcPct val="0"/>
        </a:spcBef>
        <a:spcAft>
          <a:spcPct val="0"/>
        </a:spcAft>
        <a:defRPr sz="2100" b="1">
          <a:solidFill>
            <a:srgbClr val="4E455D"/>
          </a:solidFill>
          <a:latin typeface="Arial Bold"/>
          <a:ea typeface="+mj-ea"/>
          <a:cs typeface="ＭＳ Ｐゴシック" charset="0"/>
        </a:defRPr>
      </a:lvl1pPr>
      <a:lvl2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1875" b="1">
          <a:solidFill>
            <a:srgbClr val="4E455D"/>
          </a:solidFill>
          <a:latin typeface="Arial Bold" charset="0"/>
          <a:ea typeface="ＭＳ Ｐゴシック" charset="0"/>
          <a:cs typeface="ＭＳ Ｐゴシック" charset="0"/>
        </a:defRPr>
      </a:lvl5pPr>
      <a:lvl6pPr marL="342892" algn="l" rtl="0" eaLnBrk="1" fontAlgn="base" hangingPunct="1">
        <a:spcBef>
          <a:spcPct val="0"/>
        </a:spcBef>
        <a:spcAft>
          <a:spcPct val="0"/>
        </a:spcAft>
        <a:defRPr sz="2250">
          <a:solidFill>
            <a:srgbClr val="4E455D"/>
          </a:solidFill>
          <a:latin typeface="Arial Bold" charset="0"/>
          <a:ea typeface="ＭＳ Ｐゴシック" charset="0"/>
        </a:defRPr>
      </a:lvl6pPr>
      <a:lvl7pPr marL="685783" algn="l" rtl="0" eaLnBrk="1" fontAlgn="base" hangingPunct="1">
        <a:spcBef>
          <a:spcPct val="0"/>
        </a:spcBef>
        <a:spcAft>
          <a:spcPct val="0"/>
        </a:spcAft>
        <a:defRPr sz="2250">
          <a:solidFill>
            <a:srgbClr val="4E455D"/>
          </a:solidFill>
          <a:latin typeface="Arial Bold" charset="0"/>
          <a:ea typeface="ＭＳ Ｐゴシック" charset="0"/>
        </a:defRPr>
      </a:lvl7pPr>
      <a:lvl8pPr marL="1028675" algn="l" rtl="0" eaLnBrk="1" fontAlgn="base" hangingPunct="1">
        <a:spcBef>
          <a:spcPct val="0"/>
        </a:spcBef>
        <a:spcAft>
          <a:spcPct val="0"/>
        </a:spcAft>
        <a:defRPr sz="2250">
          <a:solidFill>
            <a:srgbClr val="4E455D"/>
          </a:solidFill>
          <a:latin typeface="Arial Bold" charset="0"/>
          <a:ea typeface="ＭＳ Ｐゴシック" charset="0"/>
        </a:defRPr>
      </a:lvl8pPr>
      <a:lvl9pPr marL="1371566" algn="l" rtl="0" eaLnBrk="1" fontAlgn="base" hangingPunct="1">
        <a:spcBef>
          <a:spcPct val="0"/>
        </a:spcBef>
        <a:spcAft>
          <a:spcPct val="0"/>
        </a:spcAft>
        <a:defRPr sz="2250">
          <a:solidFill>
            <a:srgbClr val="4E455D"/>
          </a:solidFill>
          <a:latin typeface="Arial Bold" charset="0"/>
          <a:ea typeface="ＭＳ Ｐゴシック" charset="0"/>
        </a:defRPr>
      </a:lvl9pPr>
    </p:titleStyle>
    <p:bodyStyle>
      <a:lvl1pPr marL="257168" indent="-42862" algn="l" rtl="0" eaLnBrk="1" fontAlgn="base" hangingPunct="1">
        <a:spcBef>
          <a:spcPct val="20000"/>
        </a:spcBef>
        <a:spcAft>
          <a:spcPct val="0"/>
        </a:spcAft>
        <a:buBlip>
          <a:blip r:embed="rId13"/>
        </a:buBlip>
        <a:defRPr sz="1875">
          <a:solidFill>
            <a:srgbClr val="4E455D"/>
          </a:solidFill>
          <a:latin typeface="+mn-lt"/>
          <a:ea typeface="+mn-ea"/>
          <a:cs typeface="ＭＳ Ｐゴシック" charset="0"/>
        </a:defRPr>
      </a:lvl1pPr>
      <a:lvl2pPr marL="571486" indent="-214308" algn="l" rtl="0" eaLnBrk="1" fontAlgn="base" hangingPunct="1">
        <a:spcBef>
          <a:spcPct val="20000"/>
        </a:spcBef>
        <a:spcAft>
          <a:spcPct val="0"/>
        </a:spcAft>
        <a:buSzPct val="110000"/>
        <a:buBlip>
          <a:blip r:embed="rId14"/>
        </a:buBlip>
        <a:defRPr sz="1650">
          <a:solidFill>
            <a:srgbClr val="4E455D"/>
          </a:solidFill>
          <a:latin typeface="+mn-lt"/>
          <a:ea typeface="+mn-ea"/>
        </a:defRPr>
      </a:lvl2pPr>
      <a:lvl3pPr marL="857228" indent="-142871" algn="l" rtl="0" eaLnBrk="1" fontAlgn="base" hangingPunct="1">
        <a:spcBef>
          <a:spcPct val="20000"/>
        </a:spcBef>
        <a:spcAft>
          <a:spcPct val="0"/>
        </a:spcAft>
        <a:buBlip>
          <a:blip r:embed="rId15"/>
        </a:buBlip>
        <a:defRPr>
          <a:solidFill>
            <a:srgbClr val="4E455D"/>
          </a:solidFill>
          <a:latin typeface="+mn-lt"/>
          <a:ea typeface="+mn-ea"/>
        </a:defRPr>
      </a:lvl3pPr>
      <a:lvl4pPr marL="1214408" indent="-142871" algn="l" rtl="0" eaLnBrk="1" fontAlgn="base" hangingPunct="1">
        <a:spcBef>
          <a:spcPct val="20000"/>
        </a:spcBef>
        <a:spcAft>
          <a:spcPct val="0"/>
        </a:spcAft>
        <a:buBlip>
          <a:blip r:embed="rId13"/>
        </a:buBlip>
        <a:defRPr sz="1125">
          <a:solidFill>
            <a:srgbClr val="4E455D"/>
          </a:solidFill>
          <a:latin typeface="+mn-lt"/>
          <a:ea typeface="+mn-ea"/>
        </a:defRPr>
      </a:lvl4pPr>
      <a:lvl5pPr marL="1500151" indent="-142871" algn="l" rtl="0" eaLnBrk="1" fontAlgn="base" hangingPunct="1">
        <a:spcBef>
          <a:spcPct val="20000"/>
        </a:spcBef>
        <a:spcAft>
          <a:spcPct val="0"/>
        </a:spcAft>
        <a:buBlip>
          <a:blip r:embed="rId14"/>
        </a:buBlip>
        <a:defRPr sz="1125">
          <a:solidFill>
            <a:srgbClr val="4E455D"/>
          </a:solidFill>
          <a:latin typeface="+mn-lt"/>
          <a:ea typeface="+mn-ea"/>
        </a:defRPr>
      </a:lvl5pPr>
      <a:lvl6pPr marL="1843042" indent="-142871" algn="l" rtl="0" eaLnBrk="1" fontAlgn="base" hangingPunct="1">
        <a:spcBef>
          <a:spcPct val="20000"/>
        </a:spcBef>
        <a:spcAft>
          <a:spcPct val="0"/>
        </a:spcAft>
        <a:buBlip>
          <a:blip r:embed="rId14"/>
        </a:buBlip>
        <a:defRPr sz="1125">
          <a:solidFill>
            <a:srgbClr val="4E455D"/>
          </a:solidFill>
          <a:latin typeface="+mn-lt"/>
          <a:ea typeface="+mn-ea"/>
        </a:defRPr>
      </a:lvl6pPr>
      <a:lvl7pPr marL="2185934" indent="-142871" algn="l" rtl="0" eaLnBrk="1" fontAlgn="base" hangingPunct="1">
        <a:spcBef>
          <a:spcPct val="20000"/>
        </a:spcBef>
        <a:spcAft>
          <a:spcPct val="0"/>
        </a:spcAft>
        <a:buBlip>
          <a:blip r:embed="rId14"/>
        </a:buBlip>
        <a:defRPr sz="1125">
          <a:solidFill>
            <a:srgbClr val="4E455D"/>
          </a:solidFill>
          <a:latin typeface="+mn-lt"/>
          <a:ea typeface="+mn-ea"/>
        </a:defRPr>
      </a:lvl7pPr>
      <a:lvl8pPr marL="2528825" indent="-142871" algn="l" rtl="0" eaLnBrk="1" fontAlgn="base" hangingPunct="1">
        <a:spcBef>
          <a:spcPct val="20000"/>
        </a:spcBef>
        <a:spcAft>
          <a:spcPct val="0"/>
        </a:spcAft>
        <a:buBlip>
          <a:blip r:embed="rId14"/>
        </a:buBlip>
        <a:defRPr sz="1125">
          <a:solidFill>
            <a:srgbClr val="4E455D"/>
          </a:solidFill>
          <a:latin typeface="+mn-lt"/>
          <a:ea typeface="+mn-ea"/>
        </a:defRPr>
      </a:lvl8pPr>
      <a:lvl9pPr marL="2871716" indent="-142871" algn="l" rtl="0" eaLnBrk="1" fontAlgn="base" hangingPunct="1">
        <a:spcBef>
          <a:spcPct val="20000"/>
        </a:spcBef>
        <a:spcAft>
          <a:spcPct val="0"/>
        </a:spcAft>
        <a:buBlip>
          <a:blip r:embed="rId14"/>
        </a:buBlip>
        <a:defRPr sz="1125">
          <a:solidFill>
            <a:srgbClr val="4E455D"/>
          </a:solidFill>
          <a:latin typeface="+mn-lt"/>
          <a:ea typeface="+mn-ea"/>
        </a:defRPr>
      </a:lvl9pPr>
    </p:bodyStyle>
    <p:otherStyle>
      <a:defPPr>
        <a:defRPr lang="fr-FR"/>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45031" y="647838"/>
            <a:ext cx="9600000" cy="38472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3"/>
            <a:ext cx="10080000" cy="136704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37781"/>
            <a:ext cx="6720000" cy="123111"/>
          </a:xfrm>
          <a:prstGeom prst="rect">
            <a:avLst/>
          </a:prstGeom>
        </p:spPr>
        <p:txBody>
          <a:bodyPr vert="horz" lIns="36000" tIns="0" rIns="36000" bIns="0" rtlCol="0" anchor="ctr">
            <a:spAutoFit/>
          </a:bodyPr>
          <a:lstStyle>
            <a:lvl1pPr marL="0" algn="l">
              <a:lnSpc>
                <a:spcPct val="100000"/>
              </a:lnSpc>
              <a:spcBef>
                <a:spcPts val="0"/>
              </a:spcBef>
              <a:buFontTx/>
              <a:buNone/>
              <a:defRPr sz="800"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4" y="6351128"/>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572427" y="6558299"/>
            <a:ext cx="236209" cy="82074"/>
          </a:xfrm>
          <a:prstGeom prst="rect">
            <a:avLst/>
          </a:prstGeom>
          <a:noFill/>
        </p:spPr>
        <p:txBody>
          <a:bodyPr wrap="none" lIns="36000" tIns="0" rIns="36000" bIns="0" rtlCol="0" anchor="ctr">
            <a:spAutoFit/>
          </a:bodyPr>
          <a:lstStyle/>
          <a:p>
            <a:pPr algn="r"/>
            <a:fld id="{217291F9-336E-420B-868A-5B1847BD1A16}" type="slidenum">
              <a:rPr lang="fr-FR" sz="800" b="1" smtClean="0">
                <a:solidFill>
                  <a:schemeClr val="accent1"/>
                </a:solidFill>
              </a:rPr>
              <a:pPr algn="r"/>
              <a:t>‹N°›</a:t>
            </a:fld>
            <a:endParaRPr lang="fr-FR" sz="800" b="1" err="1">
              <a:solidFill>
                <a:schemeClr val="accent1"/>
              </a:solidFill>
            </a:endParaRPr>
          </a:p>
        </p:txBody>
      </p:sp>
      <p:pic>
        <p:nvPicPr>
          <p:cNvPr id="13" name="Image 12">
            <a:extLst>
              <a:ext uri="{FF2B5EF4-FFF2-40B4-BE49-F238E27FC236}">
                <a16:creationId xmlns:a16="http://schemas.microsoft.com/office/drawing/2014/main" id="{119BC0D5-1798-2761-40A7-2034FE5A8C08}"/>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1113192" y="1553"/>
            <a:ext cx="1078808" cy="1152000"/>
          </a:xfrm>
          <a:prstGeom prst="rect">
            <a:avLst/>
          </a:prstGeom>
        </p:spPr>
      </p:pic>
    </p:spTree>
    <p:extLst>
      <p:ext uri="{BB962C8B-B14F-4D97-AF65-F5344CB8AC3E}">
        <p14:creationId xmlns:p14="http://schemas.microsoft.com/office/powerpoint/2010/main" val="3063366042"/>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Lst>
  <p:hf sldNum="0" hdr="0" dt="0"/>
  <p:txStyles>
    <p:titleStyle>
      <a:lvl1pPr marL="0" algn="l" defTabSz="685783" rtl="0" eaLnBrk="1" latinLnBrk="0" hangingPunct="1">
        <a:lnSpc>
          <a:spcPct val="100000"/>
        </a:lnSpc>
        <a:spcBef>
          <a:spcPts val="0"/>
        </a:spcBef>
        <a:buFontTx/>
        <a:buNone/>
        <a:defRPr sz="2500" b="1" kern="1200">
          <a:solidFill>
            <a:schemeClr val="tx2"/>
          </a:solidFill>
          <a:latin typeface="+mj-lt"/>
          <a:ea typeface="+mj-ea"/>
          <a:cs typeface="+mj-cs"/>
        </a:defRPr>
      </a:lvl1pPr>
    </p:titleStyle>
    <p:bodyStyle>
      <a:lvl1pPr marL="0" indent="0" algn="l" defTabSz="685783"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783" rtl="0" eaLnBrk="1" latinLnBrk="0" hangingPunct="1">
        <a:lnSpc>
          <a:spcPct val="100000"/>
        </a:lnSpc>
        <a:spcBef>
          <a:spcPts val="400"/>
        </a:spcBef>
        <a:buFontTx/>
        <a:buNone/>
        <a:defRPr sz="1200" kern="1200">
          <a:solidFill>
            <a:schemeClr val="tx1"/>
          </a:solidFill>
          <a:latin typeface="+mn-lt"/>
          <a:ea typeface="+mn-ea"/>
          <a:cs typeface="+mn-cs"/>
        </a:defRPr>
      </a:lvl2pPr>
      <a:lvl3pPr marL="359991" indent="0" algn="l" defTabSz="685783" rtl="0" eaLnBrk="1" latinLnBrk="0" hangingPunct="1">
        <a:lnSpc>
          <a:spcPct val="100000"/>
        </a:lnSpc>
        <a:spcBef>
          <a:spcPts val="600"/>
        </a:spcBef>
        <a:buFontTx/>
        <a:buNone/>
        <a:defRPr sz="1200" b="1" kern="1200">
          <a:solidFill>
            <a:schemeClr val="accent1"/>
          </a:solidFill>
          <a:latin typeface="+mn-lt"/>
          <a:ea typeface="+mn-ea"/>
          <a:cs typeface="+mn-cs"/>
        </a:defRPr>
      </a:lvl3pPr>
      <a:lvl4pPr marL="143996" indent="-143996" algn="l" defTabSz="685783"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39987" indent="-143996" algn="l" defTabSz="685783"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899978" indent="-107997" algn="l" defTabSz="685783"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47" userDrawn="1">
          <p15:clr>
            <a:srgbClr val="F26B43"/>
          </p15:clr>
        </p15:guide>
        <p15:guide id="3" pos="9515" userDrawn="1">
          <p15:clr>
            <a:srgbClr val="F26B43"/>
          </p15:clr>
        </p15:guide>
        <p15:guide id="4" orient="horz" pos="407" userDrawn="1">
          <p15:clr>
            <a:srgbClr val="F26B43"/>
          </p15:clr>
        </p15:guide>
        <p15:guide id="5" orient="horz" pos="1253" userDrawn="1">
          <p15:clr>
            <a:srgbClr val="F26B43"/>
          </p15:clr>
        </p15:guide>
        <p15:guide id="6" orient="horz" pos="382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2CDB63-A559-C03E-474D-B8E867E1148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1118745" y="0"/>
            <a:ext cx="1073257" cy="1152000"/>
          </a:xfrm>
          <a:prstGeom prst="rect">
            <a:avLst/>
          </a:prstGeom>
        </p:spPr>
      </p:pic>
      <p:sp>
        <p:nvSpPr>
          <p:cNvPr id="2" name="Espace réservé du titre 1"/>
          <p:cNvSpPr>
            <a:spLocks noGrp="1"/>
          </p:cNvSpPr>
          <p:nvPr>
            <p:ph type="title"/>
          </p:nvPr>
        </p:nvSpPr>
        <p:spPr>
          <a:xfrm>
            <a:off x="1245031" y="647838"/>
            <a:ext cx="9600000" cy="38472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3"/>
            <a:ext cx="10080000" cy="136704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37781"/>
            <a:ext cx="6720000" cy="123111"/>
          </a:xfrm>
          <a:prstGeom prst="rect">
            <a:avLst/>
          </a:prstGeom>
        </p:spPr>
        <p:txBody>
          <a:bodyPr vert="horz" lIns="36000" tIns="0" rIns="36000" bIns="0" rtlCol="0" anchor="ctr">
            <a:spAutoFit/>
          </a:bodyPr>
          <a:lstStyle>
            <a:lvl1pPr marL="0" algn="l">
              <a:lnSpc>
                <a:spcPct val="100000"/>
              </a:lnSpc>
              <a:spcBef>
                <a:spcPts val="0"/>
              </a:spcBef>
              <a:buFontTx/>
              <a:buNone/>
              <a:defRPr sz="800"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4" y="6351128"/>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572427" y="6558299"/>
            <a:ext cx="236209" cy="82074"/>
          </a:xfrm>
          <a:prstGeom prst="rect">
            <a:avLst/>
          </a:prstGeom>
          <a:noFill/>
        </p:spPr>
        <p:txBody>
          <a:bodyPr wrap="none" lIns="36000" tIns="0" rIns="36000" bIns="0" rtlCol="0" anchor="ctr">
            <a:spAutoFit/>
          </a:bodyPr>
          <a:lstStyle/>
          <a:p>
            <a:pPr algn="r"/>
            <a:fld id="{217291F9-336E-420B-868A-5B1847BD1A16}" type="slidenum">
              <a:rPr lang="fr-FR" sz="800" b="1" smtClean="0">
                <a:solidFill>
                  <a:schemeClr val="accent1"/>
                </a:solidFill>
              </a:rPr>
              <a:pPr algn="r"/>
              <a:t>‹N°›</a:t>
            </a:fld>
            <a:endParaRPr lang="fr-FR" sz="800" b="1" err="1">
              <a:solidFill>
                <a:schemeClr val="accent1"/>
              </a:solidFill>
            </a:endParaRPr>
          </a:p>
        </p:txBody>
      </p:sp>
    </p:spTree>
    <p:extLst>
      <p:ext uri="{BB962C8B-B14F-4D97-AF65-F5344CB8AC3E}">
        <p14:creationId xmlns:p14="http://schemas.microsoft.com/office/powerpoint/2010/main" val="2789204329"/>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Lst>
  <p:hf sldNum="0" hdr="0" dt="0"/>
  <p:txStyles>
    <p:titleStyle>
      <a:lvl1pPr marL="0" algn="l" defTabSz="685783" rtl="0" eaLnBrk="1" latinLnBrk="0" hangingPunct="1">
        <a:lnSpc>
          <a:spcPct val="100000"/>
        </a:lnSpc>
        <a:spcBef>
          <a:spcPts val="0"/>
        </a:spcBef>
        <a:buFontTx/>
        <a:buNone/>
        <a:defRPr sz="2500" b="1" kern="1200">
          <a:solidFill>
            <a:schemeClr val="tx2"/>
          </a:solidFill>
          <a:latin typeface="+mj-lt"/>
          <a:ea typeface="+mj-ea"/>
          <a:cs typeface="+mj-cs"/>
        </a:defRPr>
      </a:lvl1pPr>
    </p:titleStyle>
    <p:bodyStyle>
      <a:lvl1pPr marL="0" indent="0" algn="l" defTabSz="685783"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783" rtl="0" eaLnBrk="1" latinLnBrk="0" hangingPunct="1">
        <a:lnSpc>
          <a:spcPct val="100000"/>
        </a:lnSpc>
        <a:spcBef>
          <a:spcPts val="400"/>
        </a:spcBef>
        <a:buFontTx/>
        <a:buNone/>
        <a:defRPr sz="1200" kern="1200">
          <a:solidFill>
            <a:schemeClr val="tx1"/>
          </a:solidFill>
          <a:latin typeface="+mn-lt"/>
          <a:ea typeface="+mn-ea"/>
          <a:cs typeface="+mn-cs"/>
        </a:defRPr>
      </a:lvl2pPr>
      <a:lvl3pPr marL="359991" indent="0" algn="l" defTabSz="685783" rtl="0" eaLnBrk="1" latinLnBrk="0" hangingPunct="1">
        <a:lnSpc>
          <a:spcPct val="100000"/>
        </a:lnSpc>
        <a:spcBef>
          <a:spcPts val="600"/>
        </a:spcBef>
        <a:buFontTx/>
        <a:buNone/>
        <a:defRPr sz="1200" b="1" kern="1200">
          <a:solidFill>
            <a:schemeClr val="accent1"/>
          </a:solidFill>
          <a:latin typeface="+mn-lt"/>
          <a:ea typeface="+mn-ea"/>
          <a:cs typeface="+mn-cs"/>
        </a:defRPr>
      </a:lvl3pPr>
      <a:lvl4pPr marL="143996" indent="-143996" algn="l" defTabSz="685783"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39987" indent="-143996" algn="l" defTabSz="685783"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899978" indent="-107997" algn="l" defTabSz="685783"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47" userDrawn="1">
          <p15:clr>
            <a:srgbClr val="F26B43"/>
          </p15:clr>
        </p15:guide>
        <p15:guide id="3" pos="9515" userDrawn="1">
          <p15:clr>
            <a:srgbClr val="F26B43"/>
          </p15:clr>
        </p15:guide>
        <p15:guide id="4" orient="horz" pos="407" userDrawn="1">
          <p15:clr>
            <a:srgbClr val="F26B43"/>
          </p15:clr>
        </p15:guide>
        <p15:guide id="5" orient="horz" pos="1253" userDrawn="1">
          <p15:clr>
            <a:srgbClr val="F26B43"/>
          </p15:clr>
        </p15:guide>
        <p15:guide id="6" orient="horz" pos="382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2CDB63-A559-C03E-474D-B8E867E1148E}"/>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11118744" y="0"/>
            <a:ext cx="1073257" cy="1152000"/>
          </a:xfrm>
          <a:prstGeom prst="rect">
            <a:avLst/>
          </a:prstGeom>
        </p:spPr>
      </p:pic>
      <p:sp>
        <p:nvSpPr>
          <p:cNvPr id="2" name="Espace réservé du titre 1"/>
          <p:cNvSpPr>
            <a:spLocks noGrp="1"/>
          </p:cNvSpPr>
          <p:nvPr>
            <p:ph type="title"/>
          </p:nvPr>
        </p:nvSpPr>
        <p:spPr>
          <a:xfrm>
            <a:off x="1245031" y="647836"/>
            <a:ext cx="9600000" cy="38472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1"/>
            <a:ext cx="10080000" cy="136704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17262"/>
            <a:ext cx="6720000" cy="164148"/>
          </a:xfrm>
          <a:prstGeom prst="rect">
            <a:avLst/>
          </a:prstGeom>
        </p:spPr>
        <p:txBody>
          <a:bodyPr vert="horz" wrap="square" lIns="36000" tIns="0" rIns="36000" bIns="0" rtlCol="0" anchor="ctr">
            <a:spAutoFit/>
          </a:bodyPr>
          <a:lstStyle>
            <a:lvl1pPr marL="0" algn="l">
              <a:lnSpc>
                <a:spcPct val="100000"/>
              </a:lnSpc>
              <a:spcBef>
                <a:spcPts val="0"/>
              </a:spcBef>
              <a:buFontTx/>
              <a:buNone/>
              <a:defRPr sz="1067"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468042" y="6517262"/>
            <a:ext cx="340593" cy="164148"/>
          </a:xfrm>
          <a:prstGeom prst="rect">
            <a:avLst/>
          </a:prstGeom>
          <a:noFill/>
        </p:spPr>
        <p:txBody>
          <a:bodyPr wrap="square" lIns="48000" tIns="0" rIns="48000" bIns="0" rtlCol="0" anchor="ctr">
            <a:spAutoFit/>
          </a:bodyPr>
          <a:lstStyle/>
          <a:p>
            <a:pPr algn="r"/>
            <a:fld id="{217291F9-336E-420B-868A-5B1847BD1A16}" type="slidenum">
              <a:rPr lang="fr-FR" sz="1067" b="1" smtClean="0">
                <a:solidFill>
                  <a:schemeClr val="accent1"/>
                </a:solidFill>
              </a:rPr>
              <a:pPr algn="r"/>
              <a:t>‹N°›</a:t>
            </a:fld>
            <a:endParaRPr lang="fr-FR" sz="1067" b="1" err="1">
              <a:solidFill>
                <a:schemeClr val="accent1"/>
              </a:solidFill>
            </a:endParaRPr>
          </a:p>
        </p:txBody>
      </p:sp>
    </p:spTree>
    <p:extLst>
      <p:ext uri="{BB962C8B-B14F-4D97-AF65-F5344CB8AC3E}">
        <p14:creationId xmlns:p14="http://schemas.microsoft.com/office/powerpoint/2010/main" val="41493090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82" r:id="rId8"/>
  </p:sldLayoutIdLst>
  <p:hf sldNum="0" hdr="0" dt="0"/>
  <p:txStyles>
    <p:titleStyle>
      <a:lvl1pPr marL="0" algn="l" defTabSz="685800" rtl="0" eaLnBrk="1" latinLnBrk="0" hangingPunct="1">
        <a:lnSpc>
          <a:spcPct val="100000"/>
        </a:lnSpc>
        <a:spcBef>
          <a:spcPts val="0"/>
        </a:spcBef>
        <a:buFontTx/>
        <a:buNone/>
        <a:defRPr sz="250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5" userDrawn="1">
          <p15:clr>
            <a:srgbClr val="F26B43"/>
          </p15:clr>
        </p15:guide>
        <p15:guide id="3" pos="7136" userDrawn="1">
          <p15:clr>
            <a:srgbClr val="F26B43"/>
          </p15:clr>
        </p15:guide>
        <p15:guide id="4" orient="horz" pos="407" userDrawn="1">
          <p15:clr>
            <a:srgbClr val="F26B43"/>
          </p15:clr>
        </p15:guide>
        <p15:guide id="5" orient="horz" pos="1253" userDrawn="1">
          <p15:clr>
            <a:srgbClr val="F26B43"/>
          </p15:clr>
        </p15:guide>
        <p15:guide id="6" orient="horz" pos="382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2CDB63-A559-C03E-474D-B8E867E1148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1118744" y="0"/>
            <a:ext cx="1073257" cy="1152000"/>
          </a:xfrm>
          <a:prstGeom prst="rect">
            <a:avLst/>
          </a:prstGeom>
        </p:spPr>
      </p:pic>
      <p:sp>
        <p:nvSpPr>
          <p:cNvPr id="2" name="Espace réservé du titre 1"/>
          <p:cNvSpPr>
            <a:spLocks noGrp="1"/>
          </p:cNvSpPr>
          <p:nvPr>
            <p:ph type="title"/>
          </p:nvPr>
        </p:nvSpPr>
        <p:spPr>
          <a:xfrm>
            <a:off x="1245031" y="647836"/>
            <a:ext cx="9600000" cy="51296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1"/>
            <a:ext cx="10080000" cy="182272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17262"/>
            <a:ext cx="6720000" cy="164148"/>
          </a:xfrm>
          <a:prstGeom prst="rect">
            <a:avLst/>
          </a:prstGeom>
        </p:spPr>
        <p:txBody>
          <a:bodyPr vert="horz" lIns="36000" tIns="0" rIns="36000" bIns="0" rtlCol="0" anchor="ctr">
            <a:spAutoFit/>
          </a:bodyPr>
          <a:lstStyle>
            <a:lvl1pPr marL="0" algn="l">
              <a:lnSpc>
                <a:spcPct val="100000"/>
              </a:lnSpc>
              <a:spcBef>
                <a:spcPts val="0"/>
              </a:spcBef>
              <a:buFontTx/>
              <a:buNone/>
              <a:defRPr sz="1067"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468042" y="6517230"/>
            <a:ext cx="340594" cy="164212"/>
          </a:xfrm>
          <a:prstGeom prst="rect">
            <a:avLst/>
          </a:prstGeom>
          <a:noFill/>
        </p:spPr>
        <p:txBody>
          <a:bodyPr wrap="none" lIns="48000" tIns="0" rIns="48000" bIns="0" rtlCol="0" anchor="ctr">
            <a:spAutoFit/>
          </a:bodyPr>
          <a:lstStyle/>
          <a:p>
            <a:pPr algn="r"/>
            <a:fld id="{217291F9-336E-420B-868A-5B1847BD1A16}" type="slidenum">
              <a:rPr lang="fr-FR" sz="1067" b="1" smtClean="0">
                <a:solidFill>
                  <a:schemeClr val="accent1"/>
                </a:solidFill>
              </a:rPr>
              <a:pPr algn="r"/>
              <a:t>‹N°›</a:t>
            </a:fld>
            <a:endParaRPr lang="fr-FR" sz="1067" b="1" err="1">
              <a:solidFill>
                <a:schemeClr val="accent1"/>
              </a:solidFill>
            </a:endParaRPr>
          </a:p>
        </p:txBody>
      </p:sp>
    </p:spTree>
    <p:extLst>
      <p:ext uri="{BB962C8B-B14F-4D97-AF65-F5344CB8AC3E}">
        <p14:creationId xmlns:p14="http://schemas.microsoft.com/office/powerpoint/2010/main" val="7926133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dt="0"/>
  <p:txStyles>
    <p:titleStyle>
      <a:lvl1pPr marL="0" algn="l" defTabSz="914377" rtl="0" eaLnBrk="1" latinLnBrk="0" hangingPunct="1">
        <a:lnSpc>
          <a:spcPct val="100000"/>
        </a:lnSpc>
        <a:spcBef>
          <a:spcPts val="0"/>
        </a:spcBef>
        <a:buFontTx/>
        <a:buNone/>
        <a:defRPr sz="33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5">
          <p15:clr>
            <a:srgbClr val="F26B43"/>
          </p15:clr>
        </p15:guide>
        <p15:guide id="3" pos="7136">
          <p15:clr>
            <a:srgbClr val="F26B43"/>
          </p15:clr>
        </p15:guide>
        <p15:guide id="4" orient="horz" pos="407">
          <p15:clr>
            <a:srgbClr val="F26B43"/>
          </p15:clr>
        </p15:guide>
        <p15:guide id="5" orient="horz" pos="1253">
          <p15:clr>
            <a:srgbClr val="F26B43"/>
          </p15:clr>
        </p15:guide>
        <p15:guide id="6" orient="horz" pos="382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5F186B8-9346-AF77-42AF-EDDCB229955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1117387" y="0"/>
            <a:ext cx="1074613" cy="1152000"/>
          </a:xfrm>
          <a:prstGeom prst="rect">
            <a:avLst/>
          </a:prstGeom>
        </p:spPr>
      </p:pic>
      <p:sp>
        <p:nvSpPr>
          <p:cNvPr id="2" name="Espace réservé du titre 1"/>
          <p:cNvSpPr>
            <a:spLocks noGrp="1"/>
          </p:cNvSpPr>
          <p:nvPr>
            <p:ph type="title"/>
          </p:nvPr>
        </p:nvSpPr>
        <p:spPr>
          <a:xfrm>
            <a:off x="1245031" y="647836"/>
            <a:ext cx="9600000" cy="51296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1"/>
            <a:ext cx="10080000" cy="182272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17262"/>
            <a:ext cx="6720000" cy="164148"/>
          </a:xfrm>
          <a:prstGeom prst="rect">
            <a:avLst/>
          </a:prstGeom>
        </p:spPr>
        <p:txBody>
          <a:bodyPr vert="horz" lIns="36000" tIns="0" rIns="36000" bIns="0" rtlCol="0" anchor="ctr">
            <a:spAutoFit/>
          </a:bodyPr>
          <a:lstStyle>
            <a:lvl1pPr marL="0" algn="l">
              <a:lnSpc>
                <a:spcPct val="100000"/>
              </a:lnSpc>
              <a:spcBef>
                <a:spcPts val="0"/>
              </a:spcBef>
              <a:buFontTx/>
              <a:buNone/>
              <a:defRPr sz="1067"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468042" y="6517230"/>
            <a:ext cx="340594" cy="164212"/>
          </a:xfrm>
          <a:prstGeom prst="rect">
            <a:avLst/>
          </a:prstGeom>
          <a:noFill/>
        </p:spPr>
        <p:txBody>
          <a:bodyPr wrap="none" lIns="48000" tIns="0" rIns="48000" bIns="0" rtlCol="0" anchor="ctr">
            <a:spAutoFit/>
          </a:bodyPr>
          <a:lstStyle/>
          <a:p>
            <a:pPr algn="r"/>
            <a:fld id="{217291F9-336E-420B-868A-5B1847BD1A16}" type="slidenum">
              <a:rPr lang="fr-FR" sz="1067" b="1" smtClean="0">
                <a:solidFill>
                  <a:schemeClr val="accent1"/>
                </a:solidFill>
              </a:rPr>
              <a:pPr algn="r"/>
              <a:t>‹N°›</a:t>
            </a:fld>
            <a:endParaRPr lang="fr-FR" sz="1067" b="1" err="1">
              <a:solidFill>
                <a:schemeClr val="accent1"/>
              </a:solidFill>
            </a:endParaRPr>
          </a:p>
        </p:txBody>
      </p:sp>
    </p:spTree>
    <p:extLst>
      <p:ext uri="{BB962C8B-B14F-4D97-AF65-F5344CB8AC3E}">
        <p14:creationId xmlns:p14="http://schemas.microsoft.com/office/powerpoint/2010/main" val="1918332791"/>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Lst>
  <p:hf sldNum="0" hdr="0" dt="0"/>
  <p:txStyles>
    <p:titleStyle>
      <a:lvl1pPr marL="0" algn="l" defTabSz="914377" rtl="0" eaLnBrk="1" latinLnBrk="0" hangingPunct="1">
        <a:lnSpc>
          <a:spcPct val="100000"/>
        </a:lnSpc>
        <a:spcBef>
          <a:spcPts val="0"/>
        </a:spcBef>
        <a:buFontTx/>
        <a:buNone/>
        <a:defRPr sz="33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5">
          <p15:clr>
            <a:srgbClr val="F26B43"/>
          </p15:clr>
        </p15:guide>
        <p15:guide id="3" pos="7136">
          <p15:clr>
            <a:srgbClr val="F26B43"/>
          </p15:clr>
        </p15:guide>
        <p15:guide id="4" orient="horz" pos="407">
          <p15:clr>
            <a:srgbClr val="F26B43"/>
          </p15:clr>
        </p15:guide>
        <p15:guide id="5" orient="horz" pos="1253">
          <p15:clr>
            <a:srgbClr val="F26B43"/>
          </p15:clr>
        </p15:guide>
        <p15:guide id="6" orient="horz" pos="382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45031" y="647836"/>
            <a:ext cx="9600000" cy="512961"/>
          </a:xfrm>
          <a:prstGeom prst="rect">
            <a:avLst/>
          </a:prstGeom>
        </p:spPr>
        <p:txBody>
          <a:bodyPr vert="horz" wrap="square" lIns="36000" tIns="0" rIns="36000" bIns="0" rtlCol="0" anchor="t">
            <a:spAutoFit/>
          </a:bodyPr>
          <a:lstStyle/>
          <a:p>
            <a:r>
              <a:rPr lang="fr-FR"/>
              <a:t>Modifiez le style du titre</a:t>
            </a:r>
          </a:p>
        </p:txBody>
      </p:sp>
      <p:sp>
        <p:nvSpPr>
          <p:cNvPr id="3" name="Espace réservé du texte 2"/>
          <p:cNvSpPr>
            <a:spLocks noGrp="1"/>
          </p:cNvSpPr>
          <p:nvPr>
            <p:ph type="body" idx="1"/>
          </p:nvPr>
        </p:nvSpPr>
        <p:spPr>
          <a:xfrm>
            <a:off x="1246717" y="2007421"/>
            <a:ext cx="10080000" cy="1822721"/>
          </a:xfrm>
          <a:prstGeom prst="rect">
            <a:avLst/>
          </a:prstGeom>
        </p:spPr>
        <p:txBody>
          <a:bodyPr vert="horz" wrap="square" lIns="36000" tIns="0" rIns="36000" bIns="0" rtlCol="0">
            <a:sp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p:cNvSpPr>
            <a:spLocks noGrp="1"/>
          </p:cNvSpPr>
          <p:nvPr>
            <p:ph type="ftr" sz="quarter" idx="3"/>
          </p:nvPr>
        </p:nvSpPr>
        <p:spPr>
          <a:xfrm>
            <a:off x="2244367" y="6517262"/>
            <a:ext cx="6720000" cy="164148"/>
          </a:xfrm>
          <a:prstGeom prst="rect">
            <a:avLst/>
          </a:prstGeom>
        </p:spPr>
        <p:txBody>
          <a:bodyPr vert="horz" lIns="36000" tIns="0" rIns="36000" bIns="0" rtlCol="0" anchor="ctr">
            <a:spAutoFit/>
          </a:bodyPr>
          <a:lstStyle>
            <a:lvl1pPr marL="0" algn="l">
              <a:lnSpc>
                <a:spcPct val="100000"/>
              </a:lnSpc>
              <a:spcBef>
                <a:spcPts val="0"/>
              </a:spcBef>
              <a:buFontTx/>
              <a:buNone/>
              <a:defRPr sz="1067" cap="all" baseline="0">
                <a:solidFill>
                  <a:schemeClr val="accent1"/>
                </a:solidFill>
              </a:defRPr>
            </a:lvl1pPr>
          </a:lstStyle>
          <a:p>
            <a:r>
              <a:rPr lang="fr-FR"/>
              <a:t>WEBINAIRE DIM DU 19 Novembre 2024</a:t>
            </a:r>
          </a:p>
        </p:txBody>
      </p:sp>
      <p:pic>
        <p:nvPicPr>
          <p:cNvPr id="10" name="Image 9">
            <a:extLst>
              <a:ext uri="{FF2B5EF4-FFF2-40B4-BE49-F238E27FC236}">
                <a16:creationId xmlns:a16="http://schemas.microsoft.com/office/drawing/2014/main" id="{A4007CC1-03D6-D1C1-41D5-F7281DB5A199}"/>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47" t="23728" r="42066" b="25385"/>
          <a:stretch/>
        </p:blipFill>
        <p:spPr>
          <a:xfrm>
            <a:off x="426023" y="6351126"/>
            <a:ext cx="1056117" cy="342237"/>
          </a:xfrm>
          <a:prstGeom prst="rect">
            <a:avLst/>
          </a:prstGeom>
        </p:spPr>
      </p:pic>
      <p:sp>
        <p:nvSpPr>
          <p:cNvPr id="11" name="ZoneTexte 10">
            <a:extLst>
              <a:ext uri="{FF2B5EF4-FFF2-40B4-BE49-F238E27FC236}">
                <a16:creationId xmlns:a16="http://schemas.microsoft.com/office/drawing/2014/main" id="{4FFEC77B-E3D8-DB00-61A3-6125FF5126A4}"/>
              </a:ext>
            </a:extLst>
          </p:cNvPr>
          <p:cNvSpPr txBox="1"/>
          <p:nvPr userDrawn="1"/>
        </p:nvSpPr>
        <p:spPr>
          <a:xfrm>
            <a:off x="11468042" y="6517230"/>
            <a:ext cx="340594" cy="164212"/>
          </a:xfrm>
          <a:prstGeom prst="rect">
            <a:avLst/>
          </a:prstGeom>
          <a:noFill/>
        </p:spPr>
        <p:txBody>
          <a:bodyPr wrap="none" lIns="48000" tIns="0" rIns="48000" bIns="0" rtlCol="0" anchor="ctr">
            <a:spAutoFit/>
          </a:bodyPr>
          <a:lstStyle/>
          <a:p>
            <a:pPr algn="r"/>
            <a:fld id="{217291F9-336E-420B-868A-5B1847BD1A16}" type="slidenum">
              <a:rPr lang="fr-FR" sz="1067" b="1" smtClean="0">
                <a:solidFill>
                  <a:schemeClr val="accent1"/>
                </a:solidFill>
              </a:rPr>
              <a:pPr algn="r"/>
              <a:t>‹N°›</a:t>
            </a:fld>
            <a:endParaRPr lang="fr-FR" sz="1067" b="1" err="1">
              <a:solidFill>
                <a:schemeClr val="accent1"/>
              </a:solidFill>
            </a:endParaRPr>
          </a:p>
        </p:txBody>
      </p:sp>
      <p:pic>
        <p:nvPicPr>
          <p:cNvPr id="13" name="Image 12">
            <a:extLst>
              <a:ext uri="{FF2B5EF4-FFF2-40B4-BE49-F238E27FC236}">
                <a16:creationId xmlns:a16="http://schemas.microsoft.com/office/drawing/2014/main" id="{119BC0D5-1798-2761-40A7-2034FE5A8C08}"/>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1113192" y="1553"/>
            <a:ext cx="1078808" cy="1152000"/>
          </a:xfrm>
          <a:prstGeom prst="rect">
            <a:avLst/>
          </a:prstGeom>
        </p:spPr>
      </p:pic>
    </p:spTree>
    <p:extLst>
      <p:ext uri="{BB962C8B-B14F-4D97-AF65-F5344CB8AC3E}">
        <p14:creationId xmlns:p14="http://schemas.microsoft.com/office/powerpoint/2010/main" val="1583649883"/>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Lst>
  <p:hf sldNum="0" hdr="0" dt="0"/>
  <p:txStyles>
    <p:titleStyle>
      <a:lvl1pPr marL="0" algn="l" defTabSz="914377" rtl="0" eaLnBrk="1" latinLnBrk="0" hangingPunct="1">
        <a:lnSpc>
          <a:spcPct val="100000"/>
        </a:lnSpc>
        <a:spcBef>
          <a:spcPts val="0"/>
        </a:spcBef>
        <a:buFontTx/>
        <a:buNone/>
        <a:defRPr sz="3333"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85">
          <p15:clr>
            <a:srgbClr val="F26B43"/>
          </p15:clr>
        </p15:guide>
        <p15:guide id="3" pos="7136">
          <p15:clr>
            <a:srgbClr val="F26B43"/>
          </p15:clr>
        </p15:guide>
        <p15:guide id="4" orient="horz" pos="407">
          <p15:clr>
            <a:srgbClr val="F26B43"/>
          </p15:clr>
        </p15:guide>
        <p15:guide id="5" orient="horz" pos="1253">
          <p15:clr>
            <a:srgbClr val="F26B43"/>
          </p15:clr>
        </p15:guide>
        <p15:guide id="6" orient="horz" pos="382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hyperlink" Target="https://smt.esante.gouv.fr/catalogue-des-terminologies/" TargetMode="Externa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jpe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8.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8.xml"/><Relationship Id="rId6" Type="http://schemas.openxmlformats.org/officeDocument/2006/relationships/hyperlink" Target="https://quest.atih.sante.fr/index.php/277584/lang-fr"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8.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3" Type="http://schemas.openxmlformats.org/officeDocument/2006/relationships/hyperlink" Target="https://www.atih.sante.fr/presentation-nouvelle-classification-had-0" TargetMode="External"/><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91844" y="3573018"/>
            <a:ext cx="5292588" cy="461665"/>
          </a:xfrm>
        </p:spPr>
        <p:txBody>
          <a:bodyPr/>
          <a:lstStyle/>
          <a:p>
            <a:r>
              <a:rPr lang="fr-FR"/>
              <a:t>Nouveautés PMSI 2025</a:t>
            </a:r>
          </a:p>
        </p:txBody>
      </p:sp>
      <p:sp>
        <p:nvSpPr>
          <p:cNvPr id="3" name="Sous-titre 2"/>
          <p:cNvSpPr>
            <a:spLocks noGrp="1"/>
          </p:cNvSpPr>
          <p:nvPr>
            <p:ph type="subTitle" idx="1"/>
          </p:nvPr>
        </p:nvSpPr>
        <p:spPr>
          <a:xfrm>
            <a:off x="4691844" y="4129337"/>
            <a:ext cx="4833156" cy="307777"/>
          </a:xfrm>
        </p:spPr>
        <p:txBody>
          <a:bodyPr/>
          <a:lstStyle/>
          <a:p>
            <a:r>
              <a:rPr lang="fr-FR"/>
              <a:t>Webinaire DIM - MCO, PSY, HAD</a:t>
            </a:r>
          </a:p>
        </p:txBody>
      </p:sp>
      <p:sp>
        <p:nvSpPr>
          <p:cNvPr id="5" name="Espace réservé du texte 4">
            <a:extLst>
              <a:ext uri="{FF2B5EF4-FFF2-40B4-BE49-F238E27FC236}">
                <a16:creationId xmlns:a16="http://schemas.microsoft.com/office/drawing/2014/main" id="{CF5B6B59-D463-ABCE-FAF6-5D0C5380C2B0}"/>
              </a:ext>
            </a:extLst>
          </p:cNvPr>
          <p:cNvSpPr>
            <a:spLocks noGrp="1"/>
          </p:cNvSpPr>
          <p:nvPr>
            <p:ph type="body" sz="quarter" idx="13"/>
          </p:nvPr>
        </p:nvSpPr>
        <p:spPr>
          <a:xfrm>
            <a:off x="4691844" y="4978230"/>
            <a:ext cx="1696464" cy="207749"/>
          </a:xfrm>
        </p:spPr>
        <p:txBody>
          <a:bodyPr/>
          <a:lstStyle/>
          <a:p>
            <a:r>
              <a:rPr lang="fr-FR" sz="1350" dirty="0"/>
              <a:t>19 novembre 2024</a:t>
            </a:r>
            <a:endParaRPr lang="fr-FR" sz="1350" dirty="0">
              <a:cs typeface="Arial"/>
            </a:endParaRPr>
          </a:p>
        </p:txBody>
      </p:sp>
    </p:spTree>
    <p:extLst>
      <p:ext uri="{BB962C8B-B14F-4D97-AF65-F5344CB8AC3E}">
        <p14:creationId xmlns:p14="http://schemas.microsoft.com/office/powerpoint/2010/main" val="264175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F9BEB-55C0-FB34-F444-436079FE2F30}"/>
              </a:ext>
            </a:extLst>
          </p:cNvPr>
          <p:cNvSpPr>
            <a:spLocks noGrp="1"/>
          </p:cNvSpPr>
          <p:nvPr>
            <p:ph type="title"/>
          </p:nvPr>
        </p:nvSpPr>
        <p:spPr>
          <a:xfrm>
            <a:off x="2043902" y="438901"/>
            <a:ext cx="9600000" cy="512961"/>
          </a:xfrm>
        </p:spPr>
        <p:txBody>
          <a:bodyPr/>
          <a:lstStyle/>
          <a:p>
            <a:r>
              <a:rPr lang="fr-FR" sz="3300"/>
              <a:t>Modification du recueil pour 2025</a:t>
            </a:r>
            <a:endParaRPr lang="fr-FR"/>
          </a:p>
        </p:txBody>
      </p:sp>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244367" y="6530087"/>
            <a:ext cx="6720000" cy="138499"/>
          </a:xfrm>
        </p:spPr>
        <p:txBody>
          <a:bodyPr/>
          <a:lstStyle/>
          <a:p>
            <a:r>
              <a:rPr lang="fr-FR" sz="900">
                <a:latin typeface="Arial"/>
                <a:ea typeface="ＭＳ Ｐゴシック"/>
                <a:cs typeface="Arial"/>
              </a:rPr>
              <a:t>WEBINAIRE DIM DU 19 Novembre 2024</a:t>
            </a:r>
            <a:endParaRPr lang="fr-FR" sz="900">
              <a:solidFill>
                <a:srgbClr val="000000"/>
              </a:solidFill>
              <a:latin typeface="Arial"/>
              <a:ea typeface="ＭＳ Ｐゴシック"/>
              <a:cs typeface="Arial"/>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1" y="18781"/>
            <a:ext cx="2454866" cy="420466"/>
          </a:xfrm>
        </p:spPr>
        <p:txBody>
          <a:bodyPr/>
          <a:lstStyle/>
          <a:p>
            <a:r>
              <a:rPr lang="fr-FR">
                <a:cs typeface="Arial"/>
              </a:rPr>
              <a:t>Modification MRC</a:t>
            </a:r>
            <a:endParaRPr lang="fr-FR"/>
          </a:p>
        </p:txBody>
      </p:sp>
      <p:pic>
        <p:nvPicPr>
          <p:cNvPr id="16" name="Image 15" descr="Une image contenant texte, capture d’écran, nombre, Police&#10;&#10;Description générée automatiquement">
            <a:extLst>
              <a:ext uri="{FF2B5EF4-FFF2-40B4-BE49-F238E27FC236}">
                <a16:creationId xmlns:a16="http://schemas.microsoft.com/office/drawing/2014/main" id="{9F6AC597-AA0F-0B84-2895-0A6842AAF139}"/>
              </a:ext>
            </a:extLst>
          </p:cNvPr>
          <p:cNvPicPr>
            <a:picLocks noChangeAspect="1"/>
          </p:cNvPicPr>
          <p:nvPr/>
        </p:nvPicPr>
        <p:blipFill>
          <a:blip r:embed="rId2"/>
          <a:stretch>
            <a:fillRect/>
          </a:stretch>
        </p:blipFill>
        <p:spPr>
          <a:xfrm>
            <a:off x="140347" y="1175045"/>
            <a:ext cx="11911305" cy="4865393"/>
          </a:xfrm>
          <a:prstGeom prst="rect">
            <a:avLst/>
          </a:prstGeom>
        </p:spPr>
      </p:pic>
    </p:spTree>
    <p:extLst>
      <p:ext uri="{BB962C8B-B14F-4D97-AF65-F5344CB8AC3E}">
        <p14:creationId xmlns:p14="http://schemas.microsoft.com/office/powerpoint/2010/main" val="425740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624F6-0215-16DB-EB7C-BDB8A8CA3C33}"/>
              </a:ext>
            </a:extLst>
          </p:cNvPr>
          <p:cNvSpPr>
            <a:spLocks noGrp="1"/>
          </p:cNvSpPr>
          <p:nvPr>
            <p:ph type="title"/>
          </p:nvPr>
        </p:nvSpPr>
        <p:spPr>
          <a:xfrm>
            <a:off x="4040696" y="2579785"/>
            <a:ext cx="7200000" cy="1149032"/>
          </a:xfrm>
        </p:spPr>
        <p:txBody>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r-FR" sz="3700" b="1">
                <a:solidFill>
                  <a:schemeClr val="bg1"/>
                </a:solidFill>
                <a:effectLst>
                  <a:outerShdw blurRad="38100" dist="38100" dir="2700000" algn="tl">
                    <a:srgbClr val="000000">
                      <a:alpha val="43137"/>
                    </a:srgbClr>
                  </a:outerShdw>
                </a:effectLst>
              </a:rPr>
              <a:t>Nouveautés </a:t>
            </a:r>
            <a:r>
              <a:rPr lang="fr-FR" sz="3700">
                <a:solidFill>
                  <a:schemeClr val="bg1"/>
                </a:solidFill>
                <a:effectLst>
                  <a:outerShdw blurRad="38100" dist="38100" dir="2700000" algn="tl">
                    <a:srgbClr val="000000">
                      <a:alpha val="43137"/>
                    </a:srgbClr>
                  </a:outerShdw>
                </a:effectLst>
              </a:rPr>
              <a:t>CIM-10-FR à usage PMSI V2025</a:t>
            </a:r>
            <a:endParaRPr lang="fr-FR" sz="3700">
              <a:solidFill>
                <a:schemeClr val="bg1"/>
              </a:solidFill>
              <a:effectLst>
                <a:outerShdw blurRad="38100" dist="38100" dir="2700000" algn="tl">
                  <a:srgbClr val="000000">
                    <a:alpha val="43137"/>
                  </a:srgbClr>
                </a:outerShdw>
              </a:effectLst>
              <a:cs typeface="Arial"/>
            </a:endParaRPr>
          </a:p>
        </p:txBody>
      </p:sp>
      <p:sp>
        <p:nvSpPr>
          <p:cNvPr id="3" name="Espace réservé du pied de page 2">
            <a:extLst>
              <a:ext uri="{FF2B5EF4-FFF2-40B4-BE49-F238E27FC236}">
                <a16:creationId xmlns:a16="http://schemas.microsoft.com/office/drawing/2014/main" id="{849037E4-F562-2C99-E86D-F0CBF9D418D8}"/>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74035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7F63-109D-A410-47B6-CC37F63E6A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F0E31D-A959-B909-8D49-0AD23985EFEF}"/>
              </a:ext>
            </a:extLst>
          </p:cNvPr>
          <p:cNvSpPr>
            <a:spLocks noGrp="1"/>
          </p:cNvSpPr>
          <p:nvPr>
            <p:ph type="title"/>
          </p:nvPr>
        </p:nvSpPr>
        <p:spPr>
          <a:xfrm>
            <a:off x="1953237" y="317272"/>
            <a:ext cx="9296729" cy="923330"/>
          </a:xfrm>
        </p:spPr>
        <p:txBody>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r-FR" sz="3000">
                <a:solidFill>
                  <a:schemeClr val="tx2"/>
                </a:solidFill>
              </a:rPr>
              <a:t>Description de la sévérité des hémorragies </a:t>
            </a:r>
            <a:br>
              <a:rPr lang="fr-FR" sz="3000"/>
            </a:br>
            <a:r>
              <a:rPr lang="fr-FR" sz="3000">
                <a:solidFill>
                  <a:schemeClr val="tx2"/>
                </a:solidFill>
              </a:rPr>
              <a:t>du post-partum en PMSI</a:t>
            </a:r>
            <a:endParaRPr lang="en-US" sz="3000">
              <a:solidFill>
                <a:schemeClr val="tx2"/>
              </a:solidFill>
              <a:cs typeface="Arial" panose="020B0604020202020204"/>
            </a:endParaRPr>
          </a:p>
        </p:txBody>
      </p:sp>
      <p:sp>
        <p:nvSpPr>
          <p:cNvPr id="6" name="Text Placeholder 2">
            <a:extLst>
              <a:ext uri="{FF2B5EF4-FFF2-40B4-BE49-F238E27FC236}">
                <a16:creationId xmlns:a16="http://schemas.microsoft.com/office/drawing/2014/main" id="{8793837E-B257-545E-9976-5A0A4A5F8B7D}"/>
              </a:ext>
            </a:extLst>
          </p:cNvPr>
          <p:cNvSpPr txBox="1">
            <a:spLocks/>
          </p:cNvSpPr>
          <p:nvPr/>
        </p:nvSpPr>
        <p:spPr>
          <a:xfrm>
            <a:off x="1" y="-19725"/>
            <a:ext cx="2211113" cy="334919"/>
          </a:xfrm>
          <a:prstGeom prst="rect">
            <a:avLst/>
          </a:prstGeom>
          <a:solidFill>
            <a:schemeClr val="accent3"/>
          </a:solidFill>
        </p:spPr>
        <p:txBody>
          <a:bodyPr vert="horz" wrap="square" lIns="192000" tIns="72000" rIns="192000" bIns="76800" rtlCol="0" anchor="ctr" anchorCtr="0">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fr-FR" b="1">
                <a:solidFill>
                  <a:srgbClr val="FFFFFF"/>
                </a:solidFill>
                <a:cs typeface="Arial"/>
              </a:rPr>
              <a:t>Evolutions CIM-10 PMSI</a:t>
            </a:r>
            <a:endParaRPr lang="fr-FR" b="1">
              <a:solidFill>
                <a:srgbClr val="FFFFFF"/>
              </a:solidFill>
            </a:endParaRPr>
          </a:p>
        </p:txBody>
      </p:sp>
      <p:sp>
        <p:nvSpPr>
          <p:cNvPr id="7" name="Espace réservé du texte 3">
            <a:extLst>
              <a:ext uri="{FF2B5EF4-FFF2-40B4-BE49-F238E27FC236}">
                <a16:creationId xmlns:a16="http://schemas.microsoft.com/office/drawing/2014/main" id="{E906E256-CA1B-3B7C-BA82-AA1E012995DB}"/>
              </a:ext>
            </a:extLst>
          </p:cNvPr>
          <p:cNvSpPr txBox="1">
            <a:spLocks/>
          </p:cNvSpPr>
          <p:nvPr/>
        </p:nvSpPr>
        <p:spPr>
          <a:xfrm>
            <a:off x="619413" y="1228757"/>
            <a:ext cx="11156648" cy="3659079"/>
          </a:xfrm>
          <a:prstGeom prst="rect">
            <a:avLst/>
          </a:prstGeom>
        </p:spPr>
        <p:txBody>
          <a:bodyPr vert="horz" wrap="square" lIns="48000" tIns="0" rIns="48000" bIns="0" rtlCol="0" anchor="t">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80365" lvl="1" indent="-380365" algn="just">
              <a:buClr>
                <a:schemeClr val="tx2"/>
              </a:buClr>
              <a:buFont typeface="Wingdings" panose="05000000000000000000" pitchFamily="2" charset="2"/>
              <a:buChar char="Ø"/>
            </a:pPr>
            <a:r>
              <a:rPr lang="fr-FR" sz="2400">
                <a:solidFill>
                  <a:schemeClr val="accent1"/>
                </a:solidFill>
                <a:cs typeface="Arial" panose="020B0604020202020204"/>
              </a:rPr>
              <a:t>Demande de la HAS et de la Fédération Française des Réseaux de Santé en Périnatalité (FFRSP) (indicateurs QSS - épidémiologie) :</a:t>
            </a:r>
          </a:p>
          <a:p>
            <a:pPr marL="380365" lvl="1" indent="-380365" algn="just">
              <a:buClr>
                <a:schemeClr val="tx2"/>
              </a:buClr>
              <a:buFont typeface="Wingdings" panose="05000000000000000000" pitchFamily="2" charset="2"/>
              <a:buChar char="Ø"/>
            </a:pPr>
            <a:endParaRPr lang="fr-FR" sz="2400">
              <a:cs typeface="Arial" panose="020B0604020202020204"/>
            </a:endParaRPr>
          </a:p>
          <a:p>
            <a:pPr marL="913765" lvl="2" algn="just">
              <a:buClr>
                <a:schemeClr val="tx2"/>
              </a:buClr>
            </a:pPr>
            <a:r>
              <a:rPr lang="fr-FR" sz="2400" b="1">
                <a:cs typeface="Arial" panose="020B0604020202020204"/>
              </a:rPr>
              <a:t>O72.0 Hémorragie de la délivrance [troisième période]</a:t>
            </a:r>
          </a:p>
          <a:p>
            <a:pPr marL="913765" lvl="2" algn="just">
              <a:buClr>
                <a:schemeClr val="tx2"/>
              </a:buClr>
            </a:pPr>
            <a:r>
              <a:rPr lang="fr-FR" sz="2400" b="0">
                <a:cs typeface="Arial" panose="020B0604020202020204"/>
              </a:rPr>
              <a:t>    </a:t>
            </a:r>
            <a:r>
              <a:rPr lang="fr-FR" sz="2400" b="0" i="1">
                <a:cs typeface="Arial" panose="020B0604020202020204"/>
              </a:rPr>
              <a:t>O72.0</a:t>
            </a:r>
            <a:r>
              <a:rPr lang="fr-FR" sz="2400" b="0" i="1">
                <a:solidFill>
                  <a:schemeClr val="tx2"/>
                </a:solidFill>
                <a:cs typeface="Arial" panose="020B0604020202020204"/>
              </a:rPr>
              <a:t>0</a:t>
            </a:r>
            <a:r>
              <a:rPr lang="fr-FR" sz="2400" b="0" i="1">
                <a:cs typeface="Arial" panose="020B0604020202020204"/>
              </a:rPr>
              <a:t> Hémorragie de la délivrance [troisième période], </a:t>
            </a:r>
            <a:r>
              <a:rPr lang="fr-FR" sz="2400" b="0" i="1">
                <a:solidFill>
                  <a:schemeClr val="tx2"/>
                </a:solidFill>
                <a:cs typeface="Arial" panose="020B0604020202020204"/>
              </a:rPr>
              <a:t>sévère</a:t>
            </a:r>
          </a:p>
          <a:p>
            <a:pPr marL="913765" lvl="2" algn="just">
              <a:buClr>
                <a:schemeClr val="tx2"/>
              </a:buClr>
            </a:pPr>
            <a:r>
              <a:rPr lang="fr-FR" sz="2400" b="0" i="1">
                <a:cs typeface="Arial" panose="020B0604020202020204"/>
              </a:rPr>
              <a:t>    O72.0</a:t>
            </a:r>
            <a:r>
              <a:rPr lang="fr-FR" sz="2400" b="0" i="1">
                <a:solidFill>
                  <a:schemeClr val="tx2"/>
                </a:solidFill>
                <a:cs typeface="Arial" panose="020B0604020202020204"/>
              </a:rPr>
              <a:t>8</a:t>
            </a:r>
            <a:r>
              <a:rPr lang="fr-FR" sz="2400" b="0" i="1">
                <a:cs typeface="Arial" panose="020B0604020202020204"/>
              </a:rPr>
              <a:t> Hémorragie de la délivrance [troisième période], </a:t>
            </a:r>
            <a:r>
              <a:rPr lang="fr-FR" sz="2400" b="0" i="1">
                <a:solidFill>
                  <a:schemeClr val="tx2"/>
                </a:solidFill>
                <a:cs typeface="Arial" panose="020B0604020202020204"/>
              </a:rPr>
              <a:t>autre et sans précision </a:t>
            </a:r>
          </a:p>
          <a:p>
            <a:pPr marL="913765" lvl="2" algn="just">
              <a:buClr>
                <a:schemeClr val="tx2"/>
              </a:buClr>
            </a:pPr>
            <a:r>
              <a:rPr lang="fr-FR" sz="2400" b="1">
                <a:cs typeface="Arial" panose="020B0604020202020204"/>
              </a:rPr>
              <a:t>O72.1 Autres hémorragies immédiates du postpartum</a:t>
            </a:r>
          </a:p>
          <a:p>
            <a:pPr marL="913765" lvl="2" algn="just">
              <a:buClr>
                <a:schemeClr val="tx2"/>
              </a:buClr>
            </a:pPr>
            <a:r>
              <a:rPr lang="fr-FR" sz="2400" b="0">
                <a:cs typeface="Arial" panose="020B0604020202020204"/>
              </a:rPr>
              <a:t>    </a:t>
            </a:r>
            <a:r>
              <a:rPr lang="fr-FR" sz="2400" b="0" i="1">
                <a:cs typeface="Arial" panose="020B0604020202020204"/>
              </a:rPr>
              <a:t>O72.1</a:t>
            </a:r>
            <a:r>
              <a:rPr lang="fr-FR" sz="2400" b="0" i="1">
                <a:solidFill>
                  <a:schemeClr val="tx2"/>
                </a:solidFill>
                <a:cs typeface="Arial" panose="020B0604020202020204"/>
              </a:rPr>
              <a:t>0</a:t>
            </a:r>
            <a:r>
              <a:rPr lang="fr-FR" sz="2400" b="0" i="1">
                <a:cs typeface="Arial" panose="020B0604020202020204"/>
              </a:rPr>
              <a:t> Autres hémorragies immédiates du postpartum, </a:t>
            </a:r>
            <a:r>
              <a:rPr lang="fr-FR" sz="2400" b="0" i="1">
                <a:solidFill>
                  <a:schemeClr val="tx2"/>
                </a:solidFill>
                <a:cs typeface="Arial" panose="020B0604020202020204"/>
              </a:rPr>
              <a:t>sévères</a:t>
            </a:r>
          </a:p>
          <a:p>
            <a:pPr marL="913765" lvl="2" algn="just">
              <a:buClr>
                <a:schemeClr val="tx2"/>
              </a:buClr>
            </a:pPr>
            <a:r>
              <a:rPr lang="fr-FR" sz="2400" b="0" i="1">
                <a:cs typeface="Arial" panose="020B0604020202020204"/>
              </a:rPr>
              <a:t>    O72.1</a:t>
            </a:r>
            <a:r>
              <a:rPr lang="fr-FR" sz="2400" b="0" i="1">
                <a:solidFill>
                  <a:schemeClr val="tx2"/>
                </a:solidFill>
                <a:cs typeface="Arial" panose="020B0604020202020204"/>
              </a:rPr>
              <a:t>8</a:t>
            </a:r>
            <a:r>
              <a:rPr lang="fr-FR" sz="2400" b="0" i="1">
                <a:cs typeface="Arial" panose="020B0604020202020204"/>
              </a:rPr>
              <a:t> Autres hémorragies immédiates du postpartum </a:t>
            </a:r>
            <a:r>
              <a:rPr lang="fr-FR" sz="2400" b="0" i="1">
                <a:solidFill>
                  <a:schemeClr val="tx2"/>
                </a:solidFill>
                <a:cs typeface="Arial" panose="020B0604020202020204"/>
              </a:rPr>
              <a:t>et sans précision</a:t>
            </a:r>
          </a:p>
          <a:p>
            <a:pPr marL="913765" lvl="2" algn="just">
              <a:buClr>
                <a:schemeClr val="tx2"/>
              </a:buClr>
            </a:pPr>
            <a:r>
              <a:rPr lang="fr-FR" sz="2400" b="1">
                <a:cs typeface="Arial" panose="020B0604020202020204"/>
              </a:rPr>
              <a:t>O72.2 Hémorragie du postpartum, tardive et secondaire</a:t>
            </a:r>
          </a:p>
          <a:p>
            <a:pPr marL="913765" lvl="2" algn="just">
              <a:buClr>
                <a:schemeClr val="tx2"/>
              </a:buClr>
            </a:pPr>
            <a:r>
              <a:rPr lang="fr-FR" sz="2400" b="0">
                <a:cs typeface="Arial" panose="020B0604020202020204"/>
              </a:rPr>
              <a:t>     </a:t>
            </a:r>
            <a:r>
              <a:rPr lang="fr-FR" sz="2400" b="0" i="1">
                <a:cs typeface="Arial" panose="020B0604020202020204"/>
              </a:rPr>
              <a:t>O72.2</a:t>
            </a:r>
            <a:r>
              <a:rPr lang="fr-FR" sz="2400" b="0" i="1">
                <a:solidFill>
                  <a:schemeClr val="tx2"/>
                </a:solidFill>
                <a:cs typeface="Arial" panose="020B0604020202020204"/>
              </a:rPr>
              <a:t>0</a:t>
            </a:r>
            <a:r>
              <a:rPr lang="fr-FR" sz="2400" b="0" i="1">
                <a:cs typeface="Arial" panose="020B0604020202020204"/>
              </a:rPr>
              <a:t> Hémorragie du postpartum, tardive et secondaire, </a:t>
            </a:r>
            <a:r>
              <a:rPr lang="fr-FR" sz="2400" b="0" i="1">
                <a:solidFill>
                  <a:schemeClr val="tx2"/>
                </a:solidFill>
                <a:cs typeface="Arial" panose="020B0604020202020204"/>
              </a:rPr>
              <a:t>sévère</a:t>
            </a:r>
          </a:p>
          <a:p>
            <a:pPr marL="913765" lvl="2" algn="just">
              <a:buClr>
                <a:schemeClr val="tx2"/>
              </a:buClr>
            </a:pPr>
            <a:r>
              <a:rPr lang="fr-FR" sz="2400" b="0" i="1">
                <a:cs typeface="Arial" panose="020B0604020202020204"/>
              </a:rPr>
              <a:t>     O72.2</a:t>
            </a:r>
            <a:r>
              <a:rPr lang="fr-FR" sz="2400" b="0" i="1">
                <a:solidFill>
                  <a:schemeClr val="tx2"/>
                </a:solidFill>
                <a:cs typeface="Arial" panose="020B0604020202020204"/>
              </a:rPr>
              <a:t>8</a:t>
            </a:r>
            <a:r>
              <a:rPr lang="fr-FR" sz="2400" b="0" i="1">
                <a:cs typeface="Arial" panose="020B0604020202020204"/>
              </a:rPr>
              <a:t> Hémorragie du postpartum, tardive et secondaire, </a:t>
            </a:r>
            <a:r>
              <a:rPr lang="fr-FR" sz="2400" b="0" i="1">
                <a:solidFill>
                  <a:schemeClr val="tx2"/>
                </a:solidFill>
                <a:cs typeface="Arial" panose="020B0604020202020204"/>
              </a:rPr>
              <a:t>autre et sans précision </a:t>
            </a:r>
          </a:p>
          <a:p>
            <a:pPr marL="913765" lvl="2" algn="just">
              <a:buClr>
                <a:schemeClr val="tx2"/>
              </a:buClr>
            </a:pPr>
            <a:endParaRPr lang="fr-FR" sz="1333" b="0" i="1">
              <a:cs typeface="Arial" panose="020B0604020202020204"/>
            </a:endParaRPr>
          </a:p>
          <a:p>
            <a:pPr marL="913765" lvl="2" algn="just">
              <a:buClr>
                <a:schemeClr val="tx2"/>
              </a:buClr>
            </a:pPr>
            <a:r>
              <a:rPr lang="fr-FR" b="0" i="1">
                <a:cs typeface="Arial" panose="020B0604020202020204"/>
              </a:rPr>
              <a:t>*Ces codes seront accompagnés de notes d’aide au codage</a:t>
            </a:r>
          </a:p>
          <a:p>
            <a:pPr marL="860425" lvl="2" indent="-380365" algn="just">
              <a:buClr>
                <a:schemeClr val="tx2"/>
              </a:buClr>
              <a:buFont typeface="Wingdings" panose="05000000000000000000" pitchFamily="2" charset="2"/>
              <a:buChar char="Ø"/>
            </a:pPr>
            <a:endParaRPr lang="fr-FR" sz="1867" b="0">
              <a:cs typeface="Arial" panose="020B0604020202020204"/>
            </a:endParaRPr>
          </a:p>
          <a:p>
            <a:pPr marL="456565" lvl="1" algn="just"/>
            <a:endParaRPr lang="fr-FR" sz="1867">
              <a:solidFill>
                <a:schemeClr val="tx2"/>
              </a:solidFill>
              <a:cs typeface="Arial" panose="020B0604020202020204"/>
            </a:endParaRPr>
          </a:p>
        </p:txBody>
      </p:sp>
      <p:sp>
        <p:nvSpPr>
          <p:cNvPr id="3" name="Espace réservé du pied de page 2">
            <a:extLst>
              <a:ext uri="{FF2B5EF4-FFF2-40B4-BE49-F238E27FC236}">
                <a16:creationId xmlns:a16="http://schemas.microsoft.com/office/drawing/2014/main" id="{321E76D7-50E7-5D37-95B0-3C32568A7E0E}"/>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353029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7F63-109D-A410-47B6-CC37F63E6A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F0E31D-A959-B909-8D49-0AD23985EFEF}"/>
              </a:ext>
            </a:extLst>
          </p:cNvPr>
          <p:cNvSpPr>
            <a:spLocks noGrp="1"/>
          </p:cNvSpPr>
          <p:nvPr>
            <p:ph type="title"/>
          </p:nvPr>
        </p:nvSpPr>
        <p:spPr>
          <a:xfrm>
            <a:off x="1623416" y="410460"/>
            <a:ext cx="9296729" cy="923330"/>
          </a:xfrm>
        </p:spPr>
        <p:txBody>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r-FR" sz="3000">
                <a:solidFill>
                  <a:schemeClr val="tx2"/>
                </a:solidFill>
              </a:rPr>
              <a:t>Description des indications du parcours d’AMP en PMSI</a:t>
            </a:r>
            <a:endParaRPr lang="en-US" sz="3000">
              <a:solidFill>
                <a:schemeClr val="tx2"/>
              </a:solidFill>
              <a:cs typeface="Arial" panose="020B0604020202020204"/>
            </a:endParaRPr>
          </a:p>
        </p:txBody>
      </p:sp>
      <p:sp>
        <p:nvSpPr>
          <p:cNvPr id="6" name="Text Placeholder 2">
            <a:extLst>
              <a:ext uri="{FF2B5EF4-FFF2-40B4-BE49-F238E27FC236}">
                <a16:creationId xmlns:a16="http://schemas.microsoft.com/office/drawing/2014/main" id="{8793837E-B257-545E-9976-5A0A4A5F8B7D}"/>
              </a:ext>
            </a:extLst>
          </p:cNvPr>
          <p:cNvSpPr txBox="1">
            <a:spLocks/>
          </p:cNvSpPr>
          <p:nvPr/>
        </p:nvSpPr>
        <p:spPr>
          <a:xfrm>
            <a:off x="1" y="77192"/>
            <a:ext cx="2048553" cy="252845"/>
          </a:xfrm>
          <a:prstGeom prst="rect">
            <a:avLst/>
          </a:prstGeom>
          <a:solidFill>
            <a:schemeClr val="accent3"/>
          </a:solidFill>
        </p:spPr>
        <p:txBody>
          <a:bodyPr vert="horz" wrap="square" lIns="192000" tIns="72000" rIns="192000" bIns="76800" rtlCol="0" anchor="ctr" anchorCtr="0">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fr-FR" sz="1000" b="1">
                <a:solidFill>
                  <a:srgbClr val="FFFFFF"/>
                </a:solidFill>
                <a:cs typeface="Arial"/>
              </a:rPr>
              <a:t>Evolutions CIM-10 PMSI</a:t>
            </a:r>
            <a:endParaRPr lang="fr-FR" sz="1000" b="1">
              <a:solidFill>
                <a:srgbClr val="FFFFFF"/>
              </a:solidFill>
            </a:endParaRPr>
          </a:p>
        </p:txBody>
      </p:sp>
      <p:sp>
        <p:nvSpPr>
          <p:cNvPr id="7" name="Espace réservé du texte 3">
            <a:extLst>
              <a:ext uri="{FF2B5EF4-FFF2-40B4-BE49-F238E27FC236}">
                <a16:creationId xmlns:a16="http://schemas.microsoft.com/office/drawing/2014/main" id="{E906E256-CA1B-3B7C-BA82-AA1E012995DB}"/>
              </a:ext>
            </a:extLst>
          </p:cNvPr>
          <p:cNvSpPr txBox="1">
            <a:spLocks/>
          </p:cNvSpPr>
          <p:nvPr/>
        </p:nvSpPr>
        <p:spPr>
          <a:xfrm>
            <a:off x="466856" y="1339792"/>
            <a:ext cx="11253409" cy="3583930"/>
          </a:xfrm>
          <a:prstGeom prst="rect">
            <a:avLst/>
          </a:prstGeom>
        </p:spPr>
        <p:txBody>
          <a:bodyPr vert="horz" wrap="square" lIns="48000" tIns="0" rIns="48000" bIns="0" rtlCol="0" anchor="t">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80365" lvl="1" indent="-380365" algn="just">
              <a:buClr>
                <a:schemeClr val="tx2"/>
              </a:buClr>
              <a:buFont typeface="Wingdings" panose="05000000000000000000" pitchFamily="2" charset="2"/>
              <a:buChar char="Ø"/>
            </a:pPr>
            <a:r>
              <a:rPr lang="fr-FR" sz="2400">
                <a:solidFill>
                  <a:schemeClr val="accent1"/>
                </a:solidFill>
                <a:cs typeface="Arial" panose="020B0604020202020204"/>
              </a:rPr>
              <a:t>Demande de l’Agence de biomédecine (ABM) d’étendre les indications de suivi de la santé des femmes ayant un parcours d’AMP (santé publique)</a:t>
            </a:r>
          </a:p>
          <a:p>
            <a:pPr marL="456565" lvl="1" algn="just">
              <a:buClr>
                <a:schemeClr val="tx2"/>
              </a:buClr>
            </a:pPr>
            <a:endParaRPr lang="fr-FR" sz="2400">
              <a:cs typeface="Arial" panose="020B0604020202020204"/>
            </a:endParaRPr>
          </a:p>
          <a:p>
            <a:pPr marL="913765" lvl="2" algn="just">
              <a:buClr>
                <a:schemeClr val="tx2"/>
              </a:buClr>
            </a:pPr>
            <a:r>
              <a:rPr lang="fr-FR" sz="2400" b="1">
                <a:cs typeface="Arial" panose="020B0604020202020204"/>
              </a:rPr>
              <a:t>Z52.8 Donneur d'autres organes et tissus</a:t>
            </a:r>
          </a:p>
          <a:p>
            <a:pPr marL="913765" lvl="2" algn="just">
              <a:buClr>
                <a:schemeClr val="tx2"/>
              </a:buClr>
            </a:pPr>
            <a:r>
              <a:rPr lang="fr-FR" sz="2400">
                <a:cs typeface="Arial" panose="020B0604020202020204"/>
              </a:rPr>
              <a:t>    </a:t>
            </a:r>
            <a:r>
              <a:rPr lang="fr-FR" sz="2400" b="1">
                <a:cs typeface="Arial" panose="020B0604020202020204"/>
              </a:rPr>
              <a:t>Z52.80  Don ou prélèvement d’ovocytes ou de tissu ovarien</a:t>
            </a:r>
          </a:p>
          <a:p>
            <a:pPr marL="913765" lvl="2" algn="just">
              <a:buClr>
                <a:schemeClr val="tx2"/>
              </a:buClr>
            </a:pPr>
            <a:r>
              <a:rPr lang="fr-FR" sz="2400" b="0">
                <a:cs typeface="Arial" panose="020B0604020202020204"/>
              </a:rPr>
              <a:t>       </a:t>
            </a:r>
            <a:r>
              <a:rPr lang="fr-FR" sz="2400" b="0" i="1">
                <a:cs typeface="Arial" panose="020B0604020202020204"/>
              </a:rPr>
              <a:t>Z52.801 Prélèvement d’ovocytes pour assistance médicale à la procréation </a:t>
            </a:r>
            <a:r>
              <a:rPr lang="fr-FR" sz="2400" i="1">
                <a:cs typeface="Arial" panose="020B0604020202020204"/>
              </a:rPr>
              <a:t>[</a:t>
            </a:r>
            <a:r>
              <a:rPr lang="fr-FR" sz="2400" b="0" i="1">
                <a:cs typeface="Arial" panose="020B0604020202020204"/>
              </a:rPr>
              <a:t>AMP</a:t>
            </a:r>
            <a:r>
              <a:rPr lang="fr-FR" sz="2400" i="1">
                <a:cs typeface="Arial" panose="020B0604020202020204"/>
              </a:rPr>
              <a:t>]</a:t>
            </a:r>
            <a:r>
              <a:rPr lang="fr-FR" sz="2400" b="0" i="1">
                <a:cs typeface="Arial" panose="020B0604020202020204"/>
              </a:rPr>
              <a:t> </a:t>
            </a:r>
          </a:p>
          <a:p>
            <a:pPr marL="913765" lvl="2" algn="just">
              <a:buClr>
                <a:schemeClr val="tx2"/>
              </a:buClr>
            </a:pPr>
            <a:r>
              <a:rPr lang="fr-FR" sz="2400" b="0" i="1">
                <a:cs typeface="Arial" panose="020B0604020202020204"/>
              </a:rPr>
              <a:t>       Z52.802 Prélèvement d’ovocytes en vue d’une préservation de la fertilité avec indication médicale</a:t>
            </a:r>
          </a:p>
          <a:p>
            <a:pPr marL="913765" lvl="2" algn="just">
              <a:buClr>
                <a:schemeClr val="tx2"/>
              </a:buClr>
            </a:pPr>
            <a:r>
              <a:rPr lang="fr-FR" sz="2400" b="0" i="1">
                <a:cs typeface="Arial" panose="020B0604020202020204"/>
              </a:rPr>
              <a:t>        Z52.803 Prélèvement d’ovocytes pour autoconservation </a:t>
            </a:r>
          </a:p>
          <a:p>
            <a:pPr marL="913765" lvl="2" algn="just">
              <a:buClr>
                <a:schemeClr val="tx2"/>
              </a:buClr>
            </a:pPr>
            <a:r>
              <a:rPr lang="fr-FR" sz="2400" b="0" i="1">
                <a:cs typeface="Arial" panose="020B0604020202020204"/>
              </a:rPr>
              <a:t>        Z52.804 Don d'ovocytes</a:t>
            </a:r>
          </a:p>
          <a:p>
            <a:pPr marL="913765" lvl="2" algn="just">
              <a:buClr>
                <a:schemeClr val="tx2"/>
              </a:buClr>
            </a:pPr>
            <a:r>
              <a:rPr lang="fr-FR" sz="2400" b="0" i="1">
                <a:cs typeface="Arial" panose="020B0604020202020204"/>
              </a:rPr>
              <a:t>        </a:t>
            </a:r>
            <a:r>
              <a:rPr lang="fr-FR" sz="2400" b="0" i="1">
                <a:solidFill>
                  <a:schemeClr val="tx2"/>
                </a:solidFill>
                <a:cs typeface="Arial" panose="020B0604020202020204"/>
              </a:rPr>
              <a:t>Z52.805 Prélèvement d’ovocytes en vue d’un diagnostic préimplantatoire </a:t>
            </a:r>
            <a:r>
              <a:rPr lang="fr-FR" sz="2400" i="1">
                <a:solidFill>
                  <a:schemeClr val="tx2"/>
                </a:solidFill>
                <a:cs typeface="Arial" panose="020B0604020202020204"/>
              </a:rPr>
              <a:t>[</a:t>
            </a:r>
            <a:r>
              <a:rPr lang="fr-FR" sz="2400" b="0" i="1">
                <a:solidFill>
                  <a:schemeClr val="tx2"/>
                </a:solidFill>
                <a:cs typeface="Arial" panose="020B0604020202020204"/>
              </a:rPr>
              <a:t>DPI</a:t>
            </a:r>
            <a:r>
              <a:rPr lang="fr-FR" sz="2400" i="1">
                <a:solidFill>
                  <a:schemeClr val="tx2"/>
                </a:solidFill>
                <a:cs typeface="Arial" panose="020B0604020202020204"/>
              </a:rPr>
              <a:t>]</a:t>
            </a:r>
            <a:endParaRPr lang="fr-FR" sz="2400" b="0" i="1">
              <a:solidFill>
                <a:schemeClr val="tx2"/>
              </a:solidFill>
              <a:cs typeface="Arial" panose="020B0604020202020204"/>
            </a:endParaRPr>
          </a:p>
          <a:p>
            <a:pPr marL="913765" lvl="2" algn="just">
              <a:buClr>
                <a:schemeClr val="tx2"/>
              </a:buClr>
            </a:pPr>
            <a:r>
              <a:rPr lang="fr-FR" sz="2400" b="0" i="1">
                <a:solidFill>
                  <a:schemeClr val="tx2"/>
                </a:solidFill>
                <a:cs typeface="Arial" panose="020B0604020202020204"/>
              </a:rPr>
              <a:t>        Z52.806 Prélèvement de tissu ovarien</a:t>
            </a:r>
          </a:p>
          <a:p>
            <a:pPr marL="913765" lvl="2" algn="just">
              <a:buClr>
                <a:schemeClr val="tx2"/>
              </a:buClr>
            </a:pPr>
            <a:r>
              <a:rPr lang="fr-FR" sz="2400" b="0" i="1">
                <a:cs typeface="Arial" panose="020B0604020202020204"/>
              </a:rPr>
              <a:t>       Z52.808 Prélèvement d’ovocytes pour d’autres motifs précisés</a:t>
            </a:r>
          </a:p>
          <a:p>
            <a:pPr marL="913765" lvl="2" algn="just">
              <a:buClr>
                <a:schemeClr val="tx2"/>
              </a:buClr>
            </a:pPr>
            <a:r>
              <a:rPr lang="fr-FR" sz="2400" b="0">
                <a:cs typeface="Arial" panose="020B0604020202020204"/>
              </a:rPr>
              <a:t> </a:t>
            </a:r>
            <a:r>
              <a:rPr lang="fr-FR" sz="2400" b="1">
                <a:cs typeface="Arial" panose="020B0604020202020204"/>
              </a:rPr>
              <a:t> Z52.88 Donneur d’autres organes et tissus non classés ailleurs</a:t>
            </a:r>
          </a:p>
          <a:p>
            <a:pPr marL="860425" lvl="2" indent="-380365" algn="just">
              <a:buClr>
                <a:schemeClr val="tx2"/>
              </a:buClr>
              <a:buFont typeface="Wingdings" panose="05000000000000000000" pitchFamily="2" charset="2"/>
              <a:buChar char="Ø"/>
            </a:pPr>
            <a:endParaRPr lang="fr-FR" sz="1867" b="0">
              <a:cs typeface="Arial" panose="020B0604020202020204"/>
            </a:endParaRPr>
          </a:p>
          <a:p>
            <a:pPr marL="456565" lvl="1" algn="just"/>
            <a:endParaRPr lang="fr-FR" sz="1867">
              <a:solidFill>
                <a:schemeClr val="tx2"/>
              </a:solidFill>
              <a:cs typeface="Arial" panose="020B0604020202020204"/>
            </a:endParaRPr>
          </a:p>
        </p:txBody>
      </p:sp>
      <p:sp>
        <p:nvSpPr>
          <p:cNvPr id="4" name="Text Placeholder 2">
            <a:extLst>
              <a:ext uri="{FF2B5EF4-FFF2-40B4-BE49-F238E27FC236}">
                <a16:creationId xmlns:a16="http://schemas.microsoft.com/office/drawing/2014/main" id="{6AE43A0A-782C-5673-CCD4-3EDE39457FEA}"/>
              </a:ext>
            </a:extLst>
          </p:cNvPr>
          <p:cNvSpPr txBox="1">
            <a:spLocks/>
          </p:cNvSpPr>
          <p:nvPr/>
        </p:nvSpPr>
        <p:spPr>
          <a:xfrm>
            <a:off x="1" y="-19725"/>
            <a:ext cx="2211113" cy="334919"/>
          </a:xfrm>
          <a:prstGeom prst="rect">
            <a:avLst/>
          </a:prstGeom>
          <a:solidFill>
            <a:schemeClr val="accent3"/>
          </a:solidFill>
        </p:spPr>
        <p:txBody>
          <a:bodyPr vert="horz" wrap="square" lIns="192000" tIns="72000" rIns="192000" bIns="76800" rtlCol="0" anchor="ctr" anchorCtr="0">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fr-FR" b="1">
                <a:solidFill>
                  <a:srgbClr val="FFFFFF"/>
                </a:solidFill>
                <a:cs typeface="Arial"/>
              </a:rPr>
              <a:t>Evolutions CIM-10 PMSI</a:t>
            </a:r>
            <a:endParaRPr lang="fr-FR" b="1">
              <a:solidFill>
                <a:srgbClr val="FFFFFF"/>
              </a:solidFill>
            </a:endParaRPr>
          </a:p>
        </p:txBody>
      </p:sp>
      <p:sp>
        <p:nvSpPr>
          <p:cNvPr id="3" name="Espace réservé du pied de page 2">
            <a:extLst>
              <a:ext uri="{FF2B5EF4-FFF2-40B4-BE49-F238E27FC236}">
                <a16:creationId xmlns:a16="http://schemas.microsoft.com/office/drawing/2014/main" id="{84AD0AAD-AA4E-AFCF-C525-AF76017E19AC}"/>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318827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7F63-109D-A410-47B6-CC37F63E6A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F0E31D-A959-B909-8D49-0AD23985EFEF}"/>
              </a:ext>
            </a:extLst>
          </p:cNvPr>
          <p:cNvSpPr>
            <a:spLocks noGrp="1"/>
          </p:cNvSpPr>
          <p:nvPr>
            <p:ph type="title"/>
          </p:nvPr>
        </p:nvSpPr>
        <p:spPr>
          <a:xfrm>
            <a:off x="1691655" y="601601"/>
            <a:ext cx="9296729" cy="461665"/>
          </a:xfrm>
        </p:spPr>
        <p:txBody>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r-FR" sz="3000">
                <a:solidFill>
                  <a:schemeClr val="tx2"/>
                </a:solidFill>
              </a:rPr>
              <a:t>Description des sédations palliatives en PMSI</a:t>
            </a:r>
            <a:endParaRPr lang="en-US" sz="3000">
              <a:solidFill>
                <a:schemeClr val="tx2"/>
              </a:solidFill>
              <a:cs typeface="Arial" panose="020B0604020202020204"/>
            </a:endParaRPr>
          </a:p>
        </p:txBody>
      </p:sp>
      <p:sp>
        <p:nvSpPr>
          <p:cNvPr id="7" name="Espace réservé du texte 3">
            <a:extLst>
              <a:ext uri="{FF2B5EF4-FFF2-40B4-BE49-F238E27FC236}">
                <a16:creationId xmlns:a16="http://schemas.microsoft.com/office/drawing/2014/main" id="{E906E256-CA1B-3B7C-BA82-AA1E012995DB}"/>
              </a:ext>
            </a:extLst>
          </p:cNvPr>
          <p:cNvSpPr txBox="1">
            <a:spLocks/>
          </p:cNvSpPr>
          <p:nvPr/>
        </p:nvSpPr>
        <p:spPr>
          <a:xfrm>
            <a:off x="779188" y="1525473"/>
            <a:ext cx="10561763" cy="2708434"/>
          </a:xfrm>
          <a:prstGeom prst="rect">
            <a:avLst/>
          </a:prstGeom>
        </p:spPr>
        <p:txBody>
          <a:bodyPr vert="horz" wrap="square" lIns="48000" tIns="0" rIns="48000" bIns="0" rtlCol="0" anchor="t">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80365" lvl="1" indent="-380365" algn="just">
              <a:buClr>
                <a:schemeClr val="tx2"/>
              </a:buClr>
              <a:buFont typeface="Wingdings" panose="05000000000000000000" pitchFamily="2" charset="2"/>
              <a:buChar char="Ø"/>
            </a:pPr>
            <a:r>
              <a:rPr lang="fr-FR" sz="2400">
                <a:solidFill>
                  <a:schemeClr val="accent1"/>
                </a:solidFill>
                <a:cs typeface="Arial" panose="020B0604020202020204"/>
              </a:rPr>
              <a:t>Demande de la DGOS dans le cadre du projet de loi de fin vie (santé publique) :</a:t>
            </a:r>
          </a:p>
          <a:p>
            <a:pPr marL="456565" lvl="1" algn="just">
              <a:buClr>
                <a:schemeClr val="tx2"/>
              </a:buClr>
            </a:pPr>
            <a:endParaRPr lang="fr-FR" sz="2400">
              <a:cs typeface="Arial" panose="020B0604020202020204"/>
            </a:endParaRPr>
          </a:p>
          <a:p>
            <a:pPr marL="913765" lvl="2" algn="just">
              <a:buClr>
                <a:schemeClr val="tx2"/>
              </a:buClr>
            </a:pPr>
            <a:r>
              <a:rPr lang="fr-FR" sz="2400" b="1">
                <a:cs typeface="Arial" panose="020B0604020202020204"/>
              </a:rPr>
              <a:t>Z51 Autres soins médicaux​</a:t>
            </a:r>
          </a:p>
          <a:p>
            <a:pPr marL="913765" lvl="2" algn="just"/>
            <a:r>
              <a:rPr lang="fr-FR" sz="2400" b="1">
                <a:cs typeface="Arial" panose="020B0604020202020204"/>
              </a:rPr>
              <a:t>...</a:t>
            </a:r>
          </a:p>
          <a:p>
            <a:pPr marL="913765" lvl="2" algn="just">
              <a:buClr>
                <a:schemeClr val="tx2"/>
              </a:buClr>
            </a:pPr>
            <a:r>
              <a:rPr lang="fr-FR" sz="2400" b="1">
                <a:cs typeface="Arial" panose="020B0604020202020204"/>
              </a:rPr>
              <a:t>  Z51.8 Autres formes précisées de soins médicaux  ​</a:t>
            </a:r>
          </a:p>
          <a:p>
            <a:pPr marL="913765" lvl="2" algn="just">
              <a:buClr>
                <a:schemeClr val="tx2"/>
              </a:buClr>
            </a:pPr>
            <a:r>
              <a:rPr lang="fr-FR" sz="2400" b="0">
                <a:cs typeface="Arial" panose="020B0604020202020204"/>
              </a:rPr>
              <a:t>    </a:t>
            </a:r>
            <a:r>
              <a:rPr lang="fr-FR" sz="2400" b="0" i="1">
                <a:cs typeface="Arial" panose="020B0604020202020204"/>
              </a:rPr>
              <a:t>Z51.80 Séance d’oxygénothérapie hyperbare  ​</a:t>
            </a:r>
          </a:p>
          <a:p>
            <a:pPr marL="719455" lvl="2" algn="just">
              <a:buClr>
                <a:schemeClr val="tx2"/>
              </a:buClr>
            </a:pPr>
            <a:r>
              <a:rPr lang="fr-FR" sz="2400" i="1">
                <a:solidFill>
                  <a:schemeClr val="tx2"/>
                </a:solidFill>
                <a:cs typeface="Arial" panose="020B0604020202020204"/>
              </a:rPr>
              <a:t>       Z51.85</a:t>
            </a:r>
            <a:r>
              <a:rPr lang="fr-FR" sz="2400" b="0" i="1">
                <a:solidFill>
                  <a:schemeClr val="tx2"/>
                </a:solidFill>
                <a:cs typeface="Arial" panose="020B0604020202020204"/>
              </a:rPr>
              <a:t> Sédation profonde continue maintenue jusqu’au décès [SPCMJD, loi Claeys Leonetti] ​</a:t>
            </a:r>
          </a:p>
          <a:p>
            <a:pPr marL="913765" lvl="2" algn="just">
              <a:buClr>
                <a:schemeClr val="tx2"/>
              </a:buClr>
            </a:pPr>
            <a:r>
              <a:rPr lang="fr-FR" sz="2400" b="0" i="1">
                <a:solidFill>
                  <a:schemeClr val="tx2"/>
                </a:solidFill>
                <a:cs typeface="Arial" panose="020B0604020202020204"/>
              </a:rPr>
              <a:t>   </a:t>
            </a:r>
            <a:r>
              <a:rPr lang="fr-FR" sz="2400" i="1">
                <a:solidFill>
                  <a:schemeClr val="tx2"/>
                </a:solidFill>
                <a:cs typeface="Arial" panose="020B0604020202020204"/>
              </a:rPr>
              <a:t>Z51.86</a:t>
            </a:r>
            <a:r>
              <a:rPr lang="fr-FR" sz="2400" b="0" i="1">
                <a:solidFill>
                  <a:schemeClr val="tx2"/>
                </a:solidFill>
                <a:cs typeface="Arial" panose="020B0604020202020204"/>
              </a:rPr>
              <a:t> Sédation palliative hors SPCMJD</a:t>
            </a:r>
          </a:p>
          <a:p>
            <a:pPr marL="913765" lvl="2" algn="just">
              <a:buClr>
                <a:schemeClr val="tx2"/>
              </a:buClr>
            </a:pPr>
            <a:r>
              <a:rPr lang="fr-FR" sz="2400" b="0" i="1">
                <a:cs typeface="Arial" panose="020B0604020202020204"/>
              </a:rPr>
              <a:t>   Z51.88 Autres formes précisées de soins médicaux, non classées ailleurs</a:t>
            </a:r>
          </a:p>
          <a:p>
            <a:pPr marL="860425" lvl="2" indent="-380365" algn="just">
              <a:buClr>
                <a:schemeClr val="tx2"/>
              </a:buClr>
              <a:buFont typeface="Wingdings" panose="05000000000000000000" pitchFamily="2" charset="2"/>
              <a:buChar char="Ø"/>
            </a:pPr>
            <a:endParaRPr lang="fr-FR" sz="2400" b="0">
              <a:cs typeface="Arial" panose="020B0604020202020204"/>
            </a:endParaRPr>
          </a:p>
          <a:p>
            <a:pPr marL="456565" lvl="1" algn="just"/>
            <a:endParaRPr lang="fr-FR" sz="2400">
              <a:solidFill>
                <a:schemeClr val="tx2"/>
              </a:solidFill>
              <a:cs typeface="Arial" panose="020B0604020202020204"/>
            </a:endParaRPr>
          </a:p>
        </p:txBody>
      </p:sp>
      <p:sp>
        <p:nvSpPr>
          <p:cNvPr id="4" name="Text Placeholder 2">
            <a:extLst>
              <a:ext uri="{FF2B5EF4-FFF2-40B4-BE49-F238E27FC236}">
                <a16:creationId xmlns:a16="http://schemas.microsoft.com/office/drawing/2014/main" id="{5DD2B4F6-5037-9364-0C11-912DF4FB5785}"/>
              </a:ext>
            </a:extLst>
          </p:cNvPr>
          <p:cNvSpPr txBox="1">
            <a:spLocks/>
          </p:cNvSpPr>
          <p:nvPr/>
        </p:nvSpPr>
        <p:spPr>
          <a:xfrm>
            <a:off x="1" y="-19725"/>
            <a:ext cx="2211113" cy="334919"/>
          </a:xfrm>
          <a:prstGeom prst="rect">
            <a:avLst/>
          </a:prstGeom>
          <a:solidFill>
            <a:schemeClr val="accent3"/>
          </a:solidFill>
        </p:spPr>
        <p:txBody>
          <a:bodyPr vert="horz" wrap="square" lIns="192000" tIns="72000" rIns="192000" bIns="76800" rtlCol="0" anchor="ctr" anchorCtr="0">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fr-FR" b="1">
                <a:solidFill>
                  <a:srgbClr val="FFFFFF"/>
                </a:solidFill>
                <a:cs typeface="Arial"/>
              </a:rPr>
              <a:t>Evolutions CIM-10 PMSI</a:t>
            </a:r>
            <a:endParaRPr lang="fr-FR" b="1">
              <a:solidFill>
                <a:srgbClr val="FFFFFF"/>
              </a:solidFill>
            </a:endParaRPr>
          </a:p>
        </p:txBody>
      </p:sp>
      <p:sp>
        <p:nvSpPr>
          <p:cNvPr id="3" name="Espace réservé du pied de page 2">
            <a:extLst>
              <a:ext uri="{FF2B5EF4-FFF2-40B4-BE49-F238E27FC236}">
                <a16:creationId xmlns:a16="http://schemas.microsoft.com/office/drawing/2014/main" id="{4C32B22B-B202-0D43-B333-C3B0CD8D82AF}"/>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166100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624F6-0215-16DB-EB7C-BDB8A8CA3C33}"/>
              </a:ext>
            </a:extLst>
          </p:cNvPr>
          <p:cNvSpPr>
            <a:spLocks noGrp="1"/>
          </p:cNvSpPr>
          <p:nvPr>
            <p:ph type="title"/>
          </p:nvPr>
        </p:nvSpPr>
        <p:spPr>
          <a:xfrm>
            <a:off x="4040696" y="2005268"/>
            <a:ext cx="7200000" cy="1723549"/>
          </a:xfrm>
        </p:spPr>
        <p:txBody>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r-FR" sz="3700" b="1">
                <a:solidFill>
                  <a:schemeClr val="bg1"/>
                </a:solidFill>
                <a:effectLst>
                  <a:outerShdw blurRad="38100" dist="38100" dir="2700000" algn="tl">
                    <a:srgbClr val="000000">
                      <a:alpha val="43137"/>
                    </a:srgbClr>
                  </a:outerShdw>
                </a:effectLst>
              </a:rPr>
              <a:t>Nouveautés </a:t>
            </a:r>
            <a:r>
              <a:rPr lang="fr-FR" sz="3700">
                <a:solidFill>
                  <a:schemeClr val="bg1"/>
                </a:solidFill>
                <a:effectLst>
                  <a:outerShdw blurRad="38100" dist="38100" dir="2700000" algn="tl">
                    <a:srgbClr val="000000">
                      <a:alpha val="43137"/>
                    </a:srgbClr>
                  </a:outerShdw>
                </a:effectLst>
              </a:rPr>
              <a:t>CCAM descriptive à usage PMSI V5 2024</a:t>
            </a:r>
            <a:endParaRPr lang="fr-FR" sz="3700">
              <a:solidFill>
                <a:schemeClr val="bg1"/>
              </a:solidFill>
              <a:effectLst>
                <a:outerShdw blurRad="38100" dist="38100" dir="2700000" algn="tl">
                  <a:srgbClr val="000000">
                    <a:alpha val="43137"/>
                  </a:srgbClr>
                </a:outerShdw>
              </a:effectLst>
              <a:cs typeface="Arial"/>
            </a:endParaRPr>
          </a:p>
        </p:txBody>
      </p:sp>
      <p:sp>
        <p:nvSpPr>
          <p:cNvPr id="3" name="Espace réservé du pied de page 2">
            <a:extLst>
              <a:ext uri="{FF2B5EF4-FFF2-40B4-BE49-F238E27FC236}">
                <a16:creationId xmlns:a16="http://schemas.microsoft.com/office/drawing/2014/main" id="{D78A1AB0-9993-B6C4-12C8-832746FC3F1B}"/>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204941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7F63-109D-A410-47B6-CC37F63E6A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F0E31D-A959-B909-8D49-0AD23985EFEF}"/>
              </a:ext>
            </a:extLst>
          </p:cNvPr>
          <p:cNvSpPr>
            <a:spLocks noGrp="1"/>
          </p:cNvSpPr>
          <p:nvPr>
            <p:ph type="title"/>
          </p:nvPr>
        </p:nvSpPr>
        <p:spPr>
          <a:xfrm>
            <a:off x="1763613" y="415894"/>
            <a:ext cx="9296729" cy="461665"/>
          </a:xfrm>
        </p:spPr>
        <p:txBody>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fr-FR" sz="3000">
                <a:solidFill>
                  <a:schemeClr val="tx2"/>
                </a:solidFill>
              </a:rPr>
              <a:t>Description des actes de chirurgie fœtale en PMSI</a:t>
            </a:r>
            <a:endParaRPr lang="en-US" sz="3000">
              <a:solidFill>
                <a:schemeClr val="tx2"/>
              </a:solidFill>
              <a:cs typeface="Arial" panose="020B0604020202020204"/>
            </a:endParaRPr>
          </a:p>
        </p:txBody>
      </p:sp>
      <p:sp>
        <p:nvSpPr>
          <p:cNvPr id="7" name="Espace réservé du texte 3">
            <a:extLst>
              <a:ext uri="{FF2B5EF4-FFF2-40B4-BE49-F238E27FC236}">
                <a16:creationId xmlns:a16="http://schemas.microsoft.com/office/drawing/2014/main" id="{E906E256-CA1B-3B7C-BA82-AA1E012995DB}"/>
              </a:ext>
            </a:extLst>
          </p:cNvPr>
          <p:cNvSpPr txBox="1">
            <a:spLocks/>
          </p:cNvSpPr>
          <p:nvPr/>
        </p:nvSpPr>
        <p:spPr>
          <a:xfrm>
            <a:off x="436451" y="978682"/>
            <a:ext cx="11325981" cy="4363695"/>
          </a:xfrm>
          <a:prstGeom prst="rect">
            <a:avLst/>
          </a:prstGeom>
        </p:spPr>
        <p:txBody>
          <a:bodyPr vert="horz" wrap="square" lIns="48000" tIns="0" rIns="48000" bIns="0" rtlCol="0" anchor="t">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80365" lvl="1" indent="-380365" algn="just">
              <a:buClr>
                <a:schemeClr val="tx2"/>
              </a:buClr>
              <a:buFont typeface="Wingdings" panose="05000000000000000000" pitchFamily="2" charset="2"/>
              <a:buChar char="Ø"/>
            </a:pPr>
            <a:r>
              <a:rPr lang="fr-FR" sz="2600">
                <a:solidFill>
                  <a:schemeClr val="accent1"/>
                </a:solidFill>
                <a:cs typeface="Arial" panose="020B0604020202020204"/>
              </a:rPr>
              <a:t>Demande des Centres Pluridisciplinaires de Diagnostic Prénatal (</a:t>
            </a:r>
            <a:r>
              <a:rPr lang="fr-FR" sz="2600" err="1">
                <a:solidFill>
                  <a:schemeClr val="accent1"/>
                </a:solidFill>
                <a:cs typeface="Arial" panose="020B0604020202020204"/>
              </a:rPr>
              <a:t>CPDPN</a:t>
            </a:r>
            <a:r>
              <a:rPr lang="fr-FR" sz="2600">
                <a:solidFill>
                  <a:schemeClr val="accent1"/>
                </a:solidFill>
                <a:cs typeface="Arial" panose="020B0604020202020204"/>
              </a:rPr>
              <a:t>) (épidémiologie - santé publique) :</a:t>
            </a:r>
          </a:p>
          <a:p>
            <a:pPr marL="456565" lvl="1" algn="just">
              <a:buClr>
                <a:schemeClr val="tx2"/>
              </a:buClr>
            </a:pPr>
            <a:endParaRPr lang="fr-FR" sz="2600">
              <a:cs typeface="Arial" panose="020B0604020202020204"/>
            </a:endParaRPr>
          </a:p>
          <a:p>
            <a:pPr marL="860425" lvl="2" indent="-380365" algn="just">
              <a:buClr>
                <a:schemeClr val="tx2"/>
              </a:buClr>
              <a:buFont typeface="Wingdings" panose="05000000000000000000" pitchFamily="2" charset="2"/>
              <a:buChar char="§"/>
            </a:pPr>
            <a:r>
              <a:rPr lang="fr-FR" sz="2400">
                <a:cs typeface="Arial" panose="020B0604020202020204"/>
              </a:rPr>
              <a:t>Dérivation </a:t>
            </a:r>
            <a:r>
              <a:rPr lang="fr-FR" sz="2400" err="1">
                <a:cs typeface="Arial" panose="020B0604020202020204"/>
              </a:rPr>
              <a:t>intraamniotique</a:t>
            </a:r>
            <a:r>
              <a:rPr lang="fr-FR" sz="2400">
                <a:cs typeface="Arial" panose="020B0604020202020204"/>
              </a:rPr>
              <a:t> de collection thoracique unilatérale chez le fœtus par pose de cathéter, par voie transcutanée</a:t>
            </a:r>
          </a:p>
          <a:p>
            <a:pPr marL="860425" lvl="2" indent="-380365" algn="just">
              <a:buClr>
                <a:schemeClr val="tx2"/>
              </a:buClr>
              <a:buFont typeface="Wingdings" panose="05000000000000000000" pitchFamily="2" charset="2"/>
              <a:buChar char="§"/>
            </a:pPr>
            <a:r>
              <a:rPr lang="fr-FR" sz="2400">
                <a:cs typeface="Arial" panose="020B0604020202020204"/>
              </a:rPr>
              <a:t>Dérivation </a:t>
            </a:r>
            <a:r>
              <a:rPr lang="fr-FR" sz="2400" err="1">
                <a:cs typeface="Arial" panose="020B0604020202020204"/>
              </a:rPr>
              <a:t>intraamniotique</a:t>
            </a:r>
            <a:r>
              <a:rPr lang="fr-FR" sz="2400">
                <a:cs typeface="Arial" panose="020B0604020202020204"/>
              </a:rPr>
              <a:t> de collection thoracique bilatérale chez le fœtus par pose de cathéter, par voie transcutanée</a:t>
            </a:r>
          </a:p>
          <a:p>
            <a:pPr marL="860425" lvl="2" indent="-380365" algn="just">
              <a:buClr>
                <a:schemeClr val="tx2"/>
              </a:buClr>
              <a:buFont typeface="Wingdings" panose="05000000000000000000" pitchFamily="2" charset="2"/>
              <a:buChar char="§"/>
            </a:pPr>
            <a:r>
              <a:rPr lang="fr-FR" sz="2400">
                <a:cs typeface="Arial" panose="020B0604020202020204"/>
              </a:rPr>
              <a:t>Coagulation du placenta pour complication d'une grossesse </a:t>
            </a:r>
            <a:r>
              <a:rPr lang="fr-FR" sz="2400" err="1">
                <a:cs typeface="Arial" panose="020B0604020202020204"/>
              </a:rPr>
              <a:t>monochoriale</a:t>
            </a:r>
            <a:r>
              <a:rPr lang="fr-FR" sz="2400">
                <a:cs typeface="Arial" panose="020B0604020202020204"/>
              </a:rPr>
              <a:t> au laser, par fœtoscopie  </a:t>
            </a:r>
          </a:p>
          <a:p>
            <a:pPr marL="860425" lvl="2" indent="-380365" algn="just">
              <a:buClr>
                <a:schemeClr val="tx2"/>
              </a:buClr>
              <a:buFont typeface="Wingdings" panose="05000000000000000000" pitchFamily="2" charset="2"/>
              <a:buChar char="§"/>
            </a:pPr>
            <a:r>
              <a:rPr lang="fr-FR" sz="2400">
                <a:cs typeface="Arial" panose="020B0604020202020204"/>
              </a:rPr>
              <a:t>Injection </a:t>
            </a:r>
            <a:r>
              <a:rPr lang="fr-FR" sz="2400" err="1">
                <a:cs typeface="Arial" panose="020B0604020202020204"/>
              </a:rPr>
              <a:t>intraamniotique</a:t>
            </a:r>
            <a:r>
              <a:rPr lang="fr-FR" sz="2400">
                <a:cs typeface="Arial" panose="020B0604020202020204"/>
              </a:rPr>
              <a:t> d'agent pharmacologique, par voie transcutanée</a:t>
            </a:r>
          </a:p>
          <a:p>
            <a:pPr marL="860425" lvl="2" indent="-380365" algn="just">
              <a:buClr>
                <a:schemeClr val="tx2"/>
              </a:buClr>
              <a:buFont typeface="Wingdings" panose="05000000000000000000" pitchFamily="2" charset="2"/>
              <a:buChar char="§"/>
            </a:pPr>
            <a:r>
              <a:rPr lang="fr-FR" sz="2400">
                <a:cs typeface="Arial" panose="020B0604020202020204"/>
              </a:rPr>
              <a:t>Chirurgie urologique fœtale, par fœtoscopie</a:t>
            </a:r>
          </a:p>
          <a:p>
            <a:pPr marL="860425" lvl="2" indent="-380365" algn="just">
              <a:buClr>
                <a:schemeClr val="tx2"/>
              </a:buClr>
              <a:buFont typeface="Wingdings" panose="05000000000000000000" pitchFamily="2" charset="2"/>
              <a:buChar char="§"/>
            </a:pPr>
            <a:r>
              <a:rPr lang="fr-FR" sz="2400">
                <a:cs typeface="Arial" panose="020B0604020202020204"/>
              </a:rPr>
              <a:t>Neurochirurgie fœtale, par fœtoscopie</a:t>
            </a:r>
          </a:p>
          <a:p>
            <a:pPr marL="860425" lvl="2" indent="-380365" algn="just">
              <a:buClr>
                <a:schemeClr val="tx2"/>
              </a:buClr>
              <a:buFont typeface="Wingdings" panose="05000000000000000000" pitchFamily="2" charset="2"/>
              <a:buChar char="§"/>
            </a:pPr>
            <a:r>
              <a:rPr lang="fr-FR" sz="2400">
                <a:cs typeface="Arial" panose="020B0604020202020204"/>
              </a:rPr>
              <a:t>Neurochirurgie fœtale, par fœtoscopie assistée par  laparotomie</a:t>
            </a:r>
          </a:p>
          <a:p>
            <a:pPr marL="860425" lvl="2" indent="-380365" algn="just">
              <a:buClr>
                <a:schemeClr val="tx2"/>
              </a:buClr>
              <a:buFont typeface="Wingdings" panose="05000000000000000000" pitchFamily="2" charset="2"/>
              <a:buChar char="§"/>
            </a:pPr>
            <a:r>
              <a:rPr lang="fr-FR" sz="2400">
                <a:cs typeface="Arial" panose="020B0604020202020204"/>
              </a:rPr>
              <a:t>Neurochirurgie fœtale, par hystérotomie </a:t>
            </a:r>
          </a:p>
          <a:p>
            <a:pPr marL="860425" lvl="2" indent="-380365" algn="just">
              <a:buClr>
                <a:schemeClr val="tx2"/>
              </a:buClr>
              <a:buFont typeface="Wingdings" panose="05000000000000000000" pitchFamily="2" charset="2"/>
              <a:buChar char="§"/>
            </a:pPr>
            <a:r>
              <a:rPr lang="fr-FR" sz="2400">
                <a:cs typeface="Arial" panose="020B0604020202020204"/>
              </a:rPr>
              <a:t>Réduction d'1 embryon, par voie transcutanée, avec guidage échographique </a:t>
            </a:r>
          </a:p>
          <a:p>
            <a:pPr marL="860425" lvl="2" indent="-380365" algn="just">
              <a:buClr>
                <a:schemeClr val="tx2"/>
              </a:buClr>
              <a:buFont typeface="Wingdings" panose="05000000000000000000" pitchFamily="2" charset="2"/>
              <a:buChar char="§"/>
            </a:pPr>
            <a:r>
              <a:rPr lang="fr-FR" sz="2400">
                <a:cs typeface="Arial" panose="020B0604020202020204"/>
              </a:rPr>
              <a:t>Réduction de plus d'1 embryon, par voie transcutanée, avec guidage échographique </a:t>
            </a:r>
          </a:p>
          <a:p>
            <a:pPr marL="860425" lvl="2" indent="-380365" algn="just">
              <a:buClr>
                <a:schemeClr val="tx2"/>
              </a:buClr>
              <a:buFont typeface="Wingdings" panose="05000000000000000000" pitchFamily="2" charset="2"/>
              <a:buChar char="§"/>
            </a:pPr>
            <a:endParaRPr lang="fr-FR" sz="1467" b="0">
              <a:cs typeface="Arial" panose="020B0604020202020204"/>
            </a:endParaRPr>
          </a:p>
          <a:p>
            <a:pPr marL="860425" lvl="2" indent="-380365" algn="just">
              <a:buClr>
                <a:schemeClr val="tx2"/>
              </a:buClr>
              <a:buFont typeface="Wingdings" panose="05000000000000000000" pitchFamily="2" charset="2"/>
              <a:buChar char="§"/>
            </a:pPr>
            <a:endParaRPr lang="fr-FR" sz="1467" b="0">
              <a:cs typeface="Arial" panose="020B0604020202020204"/>
            </a:endParaRPr>
          </a:p>
          <a:p>
            <a:pPr marL="860425" lvl="2" indent="-380365" algn="just">
              <a:buClr>
                <a:schemeClr val="tx2"/>
              </a:buClr>
              <a:buFont typeface="Wingdings" panose="05000000000000000000" pitchFamily="2" charset="2"/>
              <a:buChar char="Ø"/>
            </a:pPr>
            <a:endParaRPr lang="fr-FR" sz="1867" b="0">
              <a:cs typeface="Arial" panose="020B0604020202020204"/>
            </a:endParaRPr>
          </a:p>
          <a:p>
            <a:pPr marL="860425" lvl="2" indent="-380365" algn="just">
              <a:buClr>
                <a:schemeClr val="tx2"/>
              </a:buClr>
              <a:buFont typeface="Wingdings" panose="05000000000000000000" pitchFamily="2" charset="2"/>
              <a:buChar char="Ø"/>
            </a:pPr>
            <a:endParaRPr lang="fr-FR" sz="1867" b="0">
              <a:cs typeface="Arial" panose="020B0604020202020204"/>
            </a:endParaRPr>
          </a:p>
          <a:p>
            <a:pPr marL="456565" lvl="1" algn="just"/>
            <a:endParaRPr lang="fr-FR" sz="1867">
              <a:solidFill>
                <a:schemeClr val="tx2"/>
              </a:solidFill>
              <a:cs typeface="Arial" panose="020B0604020202020204"/>
            </a:endParaRPr>
          </a:p>
        </p:txBody>
      </p:sp>
      <p:sp>
        <p:nvSpPr>
          <p:cNvPr id="4" name="Text Placeholder 2">
            <a:extLst>
              <a:ext uri="{FF2B5EF4-FFF2-40B4-BE49-F238E27FC236}">
                <a16:creationId xmlns:a16="http://schemas.microsoft.com/office/drawing/2014/main" id="{4AA8835C-BEAF-1E39-2E60-4782E8F13362}"/>
              </a:ext>
            </a:extLst>
          </p:cNvPr>
          <p:cNvSpPr txBox="1">
            <a:spLocks/>
          </p:cNvSpPr>
          <p:nvPr/>
        </p:nvSpPr>
        <p:spPr>
          <a:xfrm>
            <a:off x="1" y="-19725"/>
            <a:ext cx="2211113" cy="334919"/>
          </a:xfrm>
          <a:prstGeom prst="rect">
            <a:avLst/>
          </a:prstGeom>
          <a:solidFill>
            <a:schemeClr val="accent3"/>
          </a:solidFill>
        </p:spPr>
        <p:txBody>
          <a:bodyPr vert="horz" wrap="square" lIns="192000" tIns="72000" rIns="192000" bIns="76800" rtlCol="0" anchor="ctr" anchorCtr="0">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fr-FR" b="1">
                <a:solidFill>
                  <a:srgbClr val="FFFFFF"/>
                </a:solidFill>
                <a:cs typeface="Arial"/>
              </a:rPr>
              <a:t>Evolutions </a:t>
            </a:r>
            <a:r>
              <a:rPr lang="fr-FR" b="1" err="1">
                <a:solidFill>
                  <a:srgbClr val="FFFFFF"/>
                </a:solidFill>
                <a:cs typeface="Arial"/>
              </a:rPr>
              <a:t>CCAMd</a:t>
            </a:r>
            <a:r>
              <a:rPr lang="fr-FR" b="1">
                <a:solidFill>
                  <a:srgbClr val="FFFFFF"/>
                </a:solidFill>
                <a:cs typeface="Arial"/>
              </a:rPr>
              <a:t> PMSI</a:t>
            </a:r>
            <a:endParaRPr lang="fr-FR" b="1">
              <a:solidFill>
                <a:srgbClr val="FFFFFF"/>
              </a:solidFill>
            </a:endParaRPr>
          </a:p>
        </p:txBody>
      </p:sp>
      <p:sp>
        <p:nvSpPr>
          <p:cNvPr id="3" name="Espace réservé du pied de page 2">
            <a:extLst>
              <a:ext uri="{FF2B5EF4-FFF2-40B4-BE49-F238E27FC236}">
                <a16:creationId xmlns:a16="http://schemas.microsoft.com/office/drawing/2014/main" id="{8C664405-7165-9322-DFD5-683D1BAFF478}"/>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200243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7F63-109D-A410-47B6-CC37F63E6A81}"/>
            </a:ext>
          </a:extLst>
        </p:cNvPr>
        <p:cNvGrpSpPr/>
        <p:nvPr/>
      </p:nvGrpSpPr>
      <p:grpSpPr>
        <a:xfrm>
          <a:off x="0" y="0"/>
          <a:ext cx="0" cy="0"/>
          <a:chOff x="0" y="0"/>
          <a:chExt cx="0" cy="0"/>
        </a:xfrm>
      </p:grpSpPr>
      <p:sp>
        <p:nvSpPr>
          <p:cNvPr id="7" name="Espace réservé du texte 3">
            <a:extLst>
              <a:ext uri="{FF2B5EF4-FFF2-40B4-BE49-F238E27FC236}">
                <a16:creationId xmlns:a16="http://schemas.microsoft.com/office/drawing/2014/main" id="{E906E256-CA1B-3B7C-BA82-AA1E012995DB}"/>
              </a:ext>
            </a:extLst>
          </p:cNvPr>
          <p:cNvSpPr txBox="1">
            <a:spLocks/>
          </p:cNvSpPr>
          <p:nvPr/>
        </p:nvSpPr>
        <p:spPr>
          <a:xfrm>
            <a:off x="548789" y="1175951"/>
            <a:ext cx="11325981" cy="4493666"/>
          </a:xfrm>
          <a:prstGeom prst="rect">
            <a:avLst/>
          </a:prstGeom>
        </p:spPr>
        <p:txBody>
          <a:bodyPr vert="horz" wrap="square" lIns="48000" tIns="0" rIns="48000" bIns="0" rtlCol="0" anchor="t">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80365" lvl="1" indent="-380365" algn="just">
              <a:buClr>
                <a:schemeClr val="tx2"/>
              </a:buClr>
              <a:buFont typeface="Wingdings" panose="05000000000000000000" pitchFamily="2" charset="2"/>
              <a:buChar char="Ø"/>
            </a:pPr>
            <a:r>
              <a:rPr lang="fr-FR" sz="2600">
                <a:solidFill>
                  <a:schemeClr val="accent1"/>
                </a:solidFill>
                <a:cs typeface="Arial" panose="020B0604020202020204"/>
              </a:rPr>
              <a:t>Demande des Centres Pluridisciplinaires de Diagnostic Prénatal (</a:t>
            </a:r>
            <a:r>
              <a:rPr lang="fr-FR" sz="2600" err="1">
                <a:solidFill>
                  <a:schemeClr val="accent1"/>
                </a:solidFill>
                <a:cs typeface="Arial" panose="020B0604020202020204"/>
              </a:rPr>
              <a:t>CPDPN</a:t>
            </a:r>
            <a:r>
              <a:rPr lang="fr-FR" sz="2600">
                <a:solidFill>
                  <a:schemeClr val="accent1"/>
                </a:solidFill>
                <a:cs typeface="Arial" panose="020B0604020202020204"/>
              </a:rPr>
              <a:t>) (épidémiologie - santé publique) :</a:t>
            </a:r>
          </a:p>
          <a:p>
            <a:pPr marL="456565" lvl="1" algn="just">
              <a:buClr>
                <a:schemeClr val="tx2"/>
              </a:buClr>
            </a:pPr>
            <a:endParaRPr lang="fr-FR" sz="2600">
              <a:solidFill>
                <a:schemeClr val="accent1"/>
              </a:solidFill>
              <a:cs typeface="Arial" panose="020B0604020202020204"/>
            </a:endParaRPr>
          </a:p>
          <a:p>
            <a:pPr marL="860425" lvl="2" indent="-380365" algn="just">
              <a:buClr>
                <a:schemeClr val="tx2"/>
              </a:buClr>
              <a:buFont typeface="Wingdings" panose="05000000000000000000" pitchFamily="2" charset="2"/>
              <a:buChar char="§"/>
            </a:pPr>
            <a:r>
              <a:rPr lang="fr-FR" sz="2600" b="0">
                <a:cs typeface="Arial" panose="020B0604020202020204"/>
              </a:rPr>
              <a:t>Interruption sélective au cours d'une grossesse </a:t>
            </a:r>
            <a:r>
              <a:rPr lang="fr-FR" sz="2600" b="0" err="1">
                <a:cs typeface="Arial" panose="020B0604020202020204"/>
              </a:rPr>
              <a:t>bichoriale</a:t>
            </a:r>
            <a:r>
              <a:rPr lang="fr-FR" sz="2600" b="0">
                <a:cs typeface="Arial" panose="020B0604020202020204"/>
              </a:rPr>
              <a:t>, par voie transcutanée avec guidage échographique  </a:t>
            </a:r>
          </a:p>
          <a:p>
            <a:pPr marL="860425" lvl="2" indent="-380365" algn="just">
              <a:buClr>
                <a:schemeClr val="tx2"/>
              </a:buClr>
              <a:buFont typeface="Wingdings" panose="05000000000000000000" pitchFamily="2" charset="2"/>
              <a:buChar char="§"/>
            </a:pPr>
            <a:r>
              <a:rPr lang="fr-FR" sz="2600" b="0">
                <a:cs typeface="Arial" panose="020B0604020202020204"/>
              </a:rPr>
              <a:t>Interruption sélective au cours d'une grossesse </a:t>
            </a:r>
            <a:r>
              <a:rPr lang="fr-FR" sz="2600" b="0" err="1">
                <a:cs typeface="Arial" panose="020B0604020202020204"/>
              </a:rPr>
              <a:t>monochoriale</a:t>
            </a:r>
            <a:r>
              <a:rPr lang="fr-FR" sz="2600" b="0">
                <a:cs typeface="Arial" panose="020B0604020202020204"/>
              </a:rPr>
              <a:t>, par voie transcutanée avec guidage échographique  </a:t>
            </a:r>
          </a:p>
          <a:p>
            <a:pPr marL="860425" lvl="2" indent="-380365" algn="just">
              <a:buClr>
                <a:schemeClr val="tx2"/>
              </a:buClr>
              <a:buFont typeface="Wingdings" panose="05000000000000000000" pitchFamily="2" charset="2"/>
              <a:buChar char="§"/>
            </a:pPr>
            <a:r>
              <a:rPr lang="fr-FR" sz="2600" b="0">
                <a:cs typeface="Arial" panose="020B0604020202020204"/>
              </a:rPr>
              <a:t>Anesthésie fœtale par ponction intramusculaire, avec guidage échographique </a:t>
            </a:r>
          </a:p>
          <a:p>
            <a:pPr marL="860425" lvl="2" indent="-380365" algn="just">
              <a:buClr>
                <a:schemeClr val="tx2"/>
              </a:buClr>
              <a:buFont typeface="Wingdings" panose="05000000000000000000" pitchFamily="2" charset="2"/>
              <a:buChar char="§"/>
            </a:pPr>
            <a:r>
              <a:rPr lang="fr-FR" sz="2600" b="0">
                <a:cs typeface="Arial" panose="020B0604020202020204"/>
              </a:rPr>
              <a:t>Ponction fœtale intracardiaque, avec guidage échographique </a:t>
            </a:r>
          </a:p>
          <a:p>
            <a:pPr marL="860425" lvl="2" indent="-380365" algn="just">
              <a:buClr>
                <a:schemeClr val="tx2"/>
              </a:buClr>
              <a:buFont typeface="Wingdings" panose="05000000000000000000" pitchFamily="2" charset="2"/>
              <a:buChar char="§"/>
            </a:pPr>
            <a:r>
              <a:rPr lang="fr-FR" sz="2600" b="0">
                <a:cs typeface="Arial" panose="020B0604020202020204"/>
              </a:rPr>
              <a:t>Dilatation valvulaire cardiaque fœtale par ponction intracardiaque, avec guidage échographique</a:t>
            </a:r>
          </a:p>
          <a:p>
            <a:pPr marL="860425" lvl="2" indent="-380365" algn="just">
              <a:buClr>
                <a:schemeClr val="tx2"/>
              </a:buClr>
              <a:buFont typeface="Wingdings" panose="05000000000000000000" pitchFamily="2" charset="2"/>
              <a:buChar char="§"/>
            </a:pPr>
            <a:r>
              <a:rPr lang="fr-FR" sz="2600" b="0">
                <a:cs typeface="Arial" panose="020B0604020202020204"/>
              </a:rPr>
              <a:t>Pose de ballonnet pour obstruction trachéale, par fœtoscopie</a:t>
            </a:r>
          </a:p>
          <a:p>
            <a:pPr marL="860425" lvl="2" indent="-380365" algn="just">
              <a:buClr>
                <a:schemeClr val="tx2"/>
              </a:buClr>
              <a:buFont typeface="Wingdings" panose="05000000000000000000" pitchFamily="2" charset="2"/>
              <a:buChar char="§"/>
            </a:pPr>
            <a:r>
              <a:rPr lang="fr-FR" sz="2600" b="0">
                <a:cs typeface="Arial" panose="020B0604020202020204"/>
              </a:rPr>
              <a:t>Retrait de ballonnet pour obstruction trachéale, par fœtoscopie</a:t>
            </a:r>
          </a:p>
          <a:p>
            <a:pPr marL="860425" lvl="2" indent="-380365" algn="just">
              <a:buClr>
                <a:schemeClr val="tx2"/>
              </a:buClr>
              <a:buFont typeface="Wingdings" panose="05000000000000000000" pitchFamily="2" charset="2"/>
              <a:buChar char="§"/>
            </a:pPr>
            <a:r>
              <a:rPr lang="fr-FR" sz="2600" b="0">
                <a:cs typeface="Arial" panose="020B0604020202020204"/>
              </a:rPr>
              <a:t>Fœtoscopie diagnostique, par voie transcutanée</a:t>
            </a:r>
          </a:p>
          <a:p>
            <a:pPr marL="860425" lvl="2" indent="-380365" algn="just">
              <a:buClr>
                <a:schemeClr val="tx2"/>
              </a:buClr>
              <a:buFont typeface="Wingdings" panose="05000000000000000000" pitchFamily="2" charset="2"/>
              <a:buChar char="§"/>
            </a:pPr>
            <a:endParaRPr lang="fr-FR" sz="2600" b="0">
              <a:cs typeface="Arial" panose="020B0604020202020204"/>
            </a:endParaRPr>
          </a:p>
          <a:p>
            <a:pPr marL="860425" lvl="2" indent="-380365" algn="just">
              <a:buClr>
                <a:schemeClr val="tx2"/>
              </a:buClr>
              <a:buFont typeface="Wingdings" panose="05000000000000000000" pitchFamily="2" charset="2"/>
              <a:buChar char="§"/>
            </a:pPr>
            <a:endParaRPr lang="fr-FR" sz="1467" b="0">
              <a:cs typeface="Arial" panose="020B0604020202020204"/>
            </a:endParaRPr>
          </a:p>
          <a:p>
            <a:pPr marL="860425" lvl="2" indent="-380365" algn="just">
              <a:buClr>
                <a:schemeClr val="tx2"/>
              </a:buClr>
              <a:buFont typeface="Wingdings" panose="05000000000000000000" pitchFamily="2" charset="2"/>
              <a:buChar char="§"/>
            </a:pPr>
            <a:endParaRPr lang="fr-FR" sz="1467" b="0">
              <a:cs typeface="Arial" panose="020B0604020202020204"/>
            </a:endParaRPr>
          </a:p>
          <a:p>
            <a:pPr marL="860425" lvl="2" indent="-380365" algn="just">
              <a:buClr>
                <a:schemeClr val="tx2"/>
              </a:buClr>
              <a:buFont typeface="Wingdings" panose="05000000000000000000" pitchFamily="2" charset="2"/>
              <a:buChar char="§"/>
            </a:pPr>
            <a:endParaRPr lang="fr-FR" sz="1467" b="0">
              <a:cs typeface="Arial" panose="020B0604020202020204"/>
            </a:endParaRPr>
          </a:p>
          <a:p>
            <a:pPr marL="860425" lvl="2" indent="-380365" algn="just">
              <a:buClr>
                <a:schemeClr val="tx2"/>
              </a:buClr>
              <a:buFont typeface="Wingdings" panose="05000000000000000000" pitchFamily="2" charset="2"/>
              <a:buChar char="Ø"/>
            </a:pPr>
            <a:endParaRPr lang="fr-FR" sz="1867" b="0">
              <a:cs typeface="Arial" panose="020B0604020202020204"/>
            </a:endParaRPr>
          </a:p>
          <a:p>
            <a:pPr marL="860425" lvl="2" indent="-380365" algn="just">
              <a:buClr>
                <a:schemeClr val="tx2"/>
              </a:buClr>
              <a:buFont typeface="Wingdings" panose="05000000000000000000" pitchFamily="2" charset="2"/>
              <a:buChar char="Ø"/>
            </a:pPr>
            <a:endParaRPr lang="fr-FR" sz="1867" b="0">
              <a:cs typeface="Arial" panose="020B0604020202020204"/>
            </a:endParaRPr>
          </a:p>
          <a:p>
            <a:pPr marL="456565" lvl="1" algn="just"/>
            <a:endParaRPr lang="fr-FR" sz="1867">
              <a:solidFill>
                <a:schemeClr val="tx2"/>
              </a:solidFill>
              <a:cs typeface="Arial" panose="020B0604020202020204"/>
            </a:endParaRPr>
          </a:p>
        </p:txBody>
      </p:sp>
      <p:sp>
        <p:nvSpPr>
          <p:cNvPr id="4" name="Text Placeholder 2">
            <a:extLst>
              <a:ext uri="{FF2B5EF4-FFF2-40B4-BE49-F238E27FC236}">
                <a16:creationId xmlns:a16="http://schemas.microsoft.com/office/drawing/2014/main" id="{6764C824-4595-4528-F369-A49A9BA2C51C}"/>
              </a:ext>
            </a:extLst>
          </p:cNvPr>
          <p:cNvSpPr txBox="1">
            <a:spLocks/>
          </p:cNvSpPr>
          <p:nvPr/>
        </p:nvSpPr>
        <p:spPr>
          <a:xfrm>
            <a:off x="1" y="-19725"/>
            <a:ext cx="2211113" cy="334919"/>
          </a:xfrm>
          <a:prstGeom prst="rect">
            <a:avLst/>
          </a:prstGeom>
          <a:solidFill>
            <a:schemeClr val="accent3"/>
          </a:solidFill>
        </p:spPr>
        <p:txBody>
          <a:bodyPr vert="horz" wrap="square" lIns="192000" tIns="72000" rIns="192000" bIns="76800" rtlCol="0" anchor="ctr" anchorCtr="0">
            <a:spAutoFit/>
          </a:bodyPr>
          <a:ls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fr-FR" b="1">
                <a:solidFill>
                  <a:srgbClr val="FFFFFF"/>
                </a:solidFill>
                <a:cs typeface="Arial"/>
              </a:rPr>
              <a:t>Evolutions </a:t>
            </a:r>
            <a:r>
              <a:rPr lang="fr-FR" b="1" err="1">
                <a:solidFill>
                  <a:srgbClr val="FFFFFF"/>
                </a:solidFill>
                <a:cs typeface="Arial"/>
              </a:rPr>
              <a:t>CCAMd</a:t>
            </a:r>
            <a:r>
              <a:rPr lang="fr-FR" b="1">
                <a:solidFill>
                  <a:srgbClr val="FFFFFF"/>
                </a:solidFill>
                <a:cs typeface="Arial"/>
              </a:rPr>
              <a:t> PMSI</a:t>
            </a:r>
            <a:endParaRPr lang="fr-FR" b="1">
              <a:solidFill>
                <a:srgbClr val="FFFFFF"/>
              </a:solidFill>
            </a:endParaRPr>
          </a:p>
        </p:txBody>
      </p:sp>
      <p:sp>
        <p:nvSpPr>
          <p:cNvPr id="3" name="Espace réservé du pied de page 2">
            <a:extLst>
              <a:ext uri="{FF2B5EF4-FFF2-40B4-BE49-F238E27FC236}">
                <a16:creationId xmlns:a16="http://schemas.microsoft.com/office/drawing/2014/main" id="{7E5FA7FE-34F4-E118-6F55-2F1966EB8511}"/>
              </a:ext>
            </a:extLst>
          </p:cNvPr>
          <p:cNvSpPr>
            <a:spLocks noGrp="1"/>
          </p:cNvSpPr>
          <p:nvPr>
            <p:ph type="ftr" sz="quarter" idx="11"/>
          </p:nvPr>
        </p:nvSpPr>
        <p:spPr/>
        <p:txBody>
          <a:bodyPr/>
          <a:lstStyle/>
          <a:p>
            <a:r>
              <a:rPr lang="fr-FR"/>
              <a:t>WEBINAIRE DIM DU 19 Novembre 2024</a:t>
            </a:r>
          </a:p>
        </p:txBody>
      </p:sp>
      <p:sp>
        <p:nvSpPr>
          <p:cNvPr id="8" name="Titre 1">
            <a:extLst>
              <a:ext uri="{FF2B5EF4-FFF2-40B4-BE49-F238E27FC236}">
                <a16:creationId xmlns:a16="http://schemas.microsoft.com/office/drawing/2014/main" id="{BCE1B658-8ECF-C6AE-F152-8345ECBB967B}"/>
              </a:ext>
            </a:extLst>
          </p:cNvPr>
          <p:cNvSpPr txBox="1">
            <a:spLocks/>
          </p:cNvSpPr>
          <p:nvPr/>
        </p:nvSpPr>
        <p:spPr>
          <a:xfrm>
            <a:off x="1763613" y="415894"/>
            <a:ext cx="9296729" cy="461665"/>
          </a:xfrm>
          <a:prstGeom prst="rect">
            <a:avLst/>
          </a:prstGeom>
        </p:spPr>
        <p:txBody>
          <a:bodyPr vert="horz" wrap="square" lIns="36000" tIns="0" rIns="36000" bIns="0" rtlCol="0" anchor="t">
            <a:spAutoFit/>
          </a:bodyPr>
          <a:lstStyle>
            <a:defPPr>
              <a:defRPr lang="fr-FR"/>
            </a:defPPr>
            <a:lvl1pPr marL="0" algn="l" defTabSz="914377" rtl="0" eaLnBrk="1" latinLnBrk="0" hangingPunct="1">
              <a:lnSpc>
                <a:spcPct val="100000"/>
              </a:lnSpc>
              <a:spcBef>
                <a:spcPts val="0"/>
              </a:spcBef>
              <a:buFontTx/>
              <a:buNone/>
              <a:defRPr sz="1800" b="1"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fontAlgn="auto">
              <a:spcAft>
                <a:spcPts val="0"/>
              </a:spcAft>
            </a:pPr>
            <a:r>
              <a:rPr lang="fr-FR" sz="3000" baseline="0">
                <a:solidFill>
                  <a:schemeClr val="tx2"/>
                </a:solidFill>
              </a:rPr>
              <a:t>Description des actes de chirurgie fœtale en PMSI</a:t>
            </a:r>
            <a:endParaRPr lang="en-US" sz="3000" baseline="0">
              <a:solidFill>
                <a:schemeClr val="tx2"/>
              </a:solidFill>
              <a:cs typeface="Arial" panose="020B0604020202020204"/>
            </a:endParaRPr>
          </a:p>
        </p:txBody>
      </p:sp>
    </p:spTree>
    <p:extLst>
      <p:ext uri="{BB962C8B-B14F-4D97-AF65-F5344CB8AC3E}">
        <p14:creationId xmlns:p14="http://schemas.microsoft.com/office/powerpoint/2010/main" val="58318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MCO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a:cs typeface="Arial"/>
              </a:rPr>
              <a:t>Simplification PPCO</a:t>
            </a:r>
            <a:endParaRPr lang="fr-FR" sz="2400"/>
          </a:p>
        </p:txBody>
      </p:sp>
      <p:sp>
        <p:nvSpPr>
          <p:cNvPr id="5" name="Espace réservé du pied de page 3">
            <a:extLst>
              <a:ext uri="{FF2B5EF4-FFF2-40B4-BE49-F238E27FC236}">
                <a16:creationId xmlns:a16="http://schemas.microsoft.com/office/drawing/2014/main" id="{69CFA17E-00F4-4A3F-9F34-09A872BA800B}"/>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308273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393459" y="6468109"/>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417412"/>
            <a:ext cx="2147090" cy="343522"/>
          </a:xfrm>
        </p:spPr>
        <p:txBody>
          <a:bodyPr/>
          <a:lstStyle/>
          <a:p>
            <a:r>
              <a:rPr lang="fr-FR">
                <a:cs typeface="Arial"/>
              </a:rPr>
              <a:t>Simplification PPCO</a:t>
            </a: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1223995" y="1121284"/>
            <a:ext cx="10301669" cy="4847481"/>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a:spcAft>
                <a:spcPts val="0"/>
              </a:spcAft>
            </a:pPr>
            <a:r>
              <a:rPr lang="fr-FR" sz="2100" baseline="0">
                <a:solidFill>
                  <a:srgbClr val="2B3BB2"/>
                </a:solidFill>
                <a:latin typeface="Arial" panose="020B0604020202020204"/>
                <a:cs typeface="Arial"/>
              </a:rPr>
              <a:t>Simplification du recueil FICHSUP des primo-prescriptions de chimiothérapies orales </a:t>
            </a:r>
            <a:r>
              <a:rPr lang="fr-FR" sz="2100" baseline="0" err="1">
                <a:solidFill>
                  <a:srgbClr val="2B3BB2"/>
                </a:solidFill>
                <a:latin typeface="Arial" panose="020B0604020202020204"/>
                <a:cs typeface="Arial"/>
              </a:rPr>
              <a:t>exDG</a:t>
            </a:r>
            <a:r>
              <a:rPr lang="fr-FR" sz="2100" baseline="0">
                <a:solidFill>
                  <a:srgbClr val="2B3BB2"/>
                </a:solidFill>
                <a:latin typeface="Arial" panose="020B0604020202020204"/>
                <a:cs typeface="Arial"/>
              </a:rPr>
              <a:t>/</a:t>
            </a:r>
            <a:r>
              <a:rPr lang="fr-FR" sz="2100" baseline="0" err="1">
                <a:solidFill>
                  <a:srgbClr val="2B3BB2"/>
                </a:solidFill>
                <a:latin typeface="Arial" panose="020B0604020202020204"/>
                <a:cs typeface="Arial"/>
              </a:rPr>
              <a:t>exOQN</a:t>
            </a:r>
            <a:endParaRPr lang="fr-FR" sz="2100" baseline="0">
              <a:cs typeface="Arial"/>
            </a:endParaRPr>
          </a:p>
          <a:p>
            <a:pPr defTabSz="514350">
              <a:spcAft>
                <a:spcPts val="0"/>
              </a:spcAft>
            </a:pPr>
            <a:endParaRPr lang="fr-FR" sz="2100" baseline="0">
              <a:solidFill>
                <a:srgbClr val="2B3BB2"/>
              </a:solidFill>
              <a:latin typeface="Arial" panose="020B0604020202020204"/>
              <a:cs typeface="Aria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00000"/>
                </a:solidFill>
                <a:latin typeface="Arial" panose="020B0604020202020204"/>
                <a:cs typeface="Arial"/>
              </a:rPr>
              <a:t>Les données obligatoires sont les suivantes :</a:t>
            </a: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fontAlgn="auto">
              <a:spcAft>
                <a:spcPts val="0"/>
              </a:spcAft>
            </a:pPr>
            <a:endParaRPr lang="fr-FR" b="0" baseline="0">
              <a:solidFill>
                <a:srgbClr val="FF5A64"/>
              </a:solidFill>
              <a:latin typeface="Symbol"/>
              <a:cs typeface="Arial"/>
              <a:sym typeface="Symbol"/>
            </a:endParaRPr>
          </a:p>
          <a:p>
            <a:pPr defTabSz="514350">
              <a:spcAft>
                <a:spcPts val="0"/>
              </a:spcAft>
            </a:pPr>
            <a:endParaRPr lang="fr-FR" b="0" baseline="0">
              <a:solidFill>
                <a:srgbClr val="FF5A64"/>
              </a:solidFill>
              <a:latin typeface="Symbol"/>
              <a:cs typeface="Arial"/>
              <a:sym typeface="Symbol"/>
            </a:endParaRPr>
          </a:p>
          <a:p>
            <a:pPr defTabSz="514350">
              <a:spcAft>
                <a:spcPts val="0"/>
              </a:spcAft>
            </a:pPr>
            <a:endParaRPr lang="fr-FR" b="0" baseline="0">
              <a:solidFill>
                <a:srgbClr val="FF5A64"/>
              </a:solidFill>
              <a:latin typeface="Symbol"/>
              <a:cs typeface="Arial"/>
              <a:sym typeface="Symbol"/>
            </a:endParaRP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10000"/>
                </a:solidFill>
                <a:latin typeface="Arial"/>
                <a:cs typeface="Arial"/>
              </a:rPr>
              <a:t>Les autres données ne sont plus à remonter </a:t>
            </a:r>
            <a:endParaRPr lang="fr-FR">
              <a:solidFill>
                <a:srgbClr val="010000"/>
              </a:solidFill>
              <a:latin typeface="Arial"/>
              <a:cs typeface="Arial"/>
            </a:endParaRPr>
          </a:p>
          <a:p>
            <a:pPr defTabSz="514350">
              <a:spcAft>
                <a:spcPts val="0"/>
              </a:spcAft>
            </a:pPr>
            <a:endParaRPr lang="fr-FR" b="0" baseline="0">
              <a:solidFill>
                <a:srgbClr val="FF5A64"/>
              </a:solidFill>
              <a:latin typeface="Symbol"/>
              <a:cs typeface="Arial"/>
              <a:sym typeface="Symbol"/>
            </a:endParaRPr>
          </a:p>
        </p:txBody>
      </p:sp>
      <p:graphicFrame>
        <p:nvGraphicFramePr>
          <p:cNvPr id="8" name="Tableau 7">
            <a:extLst>
              <a:ext uri="{FF2B5EF4-FFF2-40B4-BE49-F238E27FC236}">
                <a16:creationId xmlns:a16="http://schemas.microsoft.com/office/drawing/2014/main" id="{F73DC156-399E-EB16-AF7D-FBE5189A215B}"/>
              </a:ext>
            </a:extLst>
          </p:cNvPr>
          <p:cNvGraphicFramePr>
            <a:graphicFrameLocks noGrp="1"/>
          </p:cNvGraphicFramePr>
          <p:nvPr>
            <p:extLst>
              <p:ext uri="{D42A27DB-BD31-4B8C-83A1-F6EECF244321}">
                <p14:modId xmlns:p14="http://schemas.microsoft.com/office/powerpoint/2010/main" val="707755721"/>
              </p:ext>
            </p:extLst>
          </p:nvPr>
        </p:nvGraphicFramePr>
        <p:xfrm>
          <a:off x="666336" y="2559523"/>
          <a:ext cx="10908648" cy="2468880"/>
        </p:xfrm>
        <a:graphic>
          <a:graphicData uri="http://schemas.openxmlformats.org/drawingml/2006/table">
            <a:tbl>
              <a:tblPr bandRow="1">
                <a:tableStyleId>{5C22544A-7EE6-4342-B048-85BDC9FD1C3A}</a:tableStyleId>
              </a:tblPr>
              <a:tblGrid>
                <a:gridCol w="4476812">
                  <a:extLst>
                    <a:ext uri="{9D8B030D-6E8A-4147-A177-3AD203B41FA5}">
                      <a16:colId xmlns:a16="http://schemas.microsoft.com/office/drawing/2014/main" val="3266676023"/>
                    </a:ext>
                  </a:extLst>
                </a:gridCol>
                <a:gridCol w="490810">
                  <a:extLst>
                    <a:ext uri="{9D8B030D-6E8A-4147-A177-3AD203B41FA5}">
                      <a16:colId xmlns:a16="http://schemas.microsoft.com/office/drawing/2014/main" val="3814443196"/>
                    </a:ext>
                  </a:extLst>
                </a:gridCol>
                <a:gridCol w="743654">
                  <a:extLst>
                    <a:ext uri="{9D8B030D-6E8A-4147-A177-3AD203B41FA5}">
                      <a16:colId xmlns:a16="http://schemas.microsoft.com/office/drawing/2014/main" val="3201774771"/>
                    </a:ext>
                  </a:extLst>
                </a:gridCol>
                <a:gridCol w="600727">
                  <a:extLst>
                    <a:ext uri="{9D8B030D-6E8A-4147-A177-3AD203B41FA5}">
                      <a16:colId xmlns:a16="http://schemas.microsoft.com/office/drawing/2014/main" val="1230903584"/>
                    </a:ext>
                  </a:extLst>
                </a:gridCol>
                <a:gridCol w="1013317">
                  <a:extLst>
                    <a:ext uri="{9D8B030D-6E8A-4147-A177-3AD203B41FA5}">
                      <a16:colId xmlns:a16="http://schemas.microsoft.com/office/drawing/2014/main" val="2429135737"/>
                    </a:ext>
                  </a:extLst>
                </a:gridCol>
                <a:gridCol w="2327179">
                  <a:extLst>
                    <a:ext uri="{9D8B030D-6E8A-4147-A177-3AD203B41FA5}">
                      <a16:colId xmlns:a16="http://schemas.microsoft.com/office/drawing/2014/main" val="1263766590"/>
                    </a:ext>
                  </a:extLst>
                </a:gridCol>
                <a:gridCol w="1256149">
                  <a:extLst>
                    <a:ext uri="{9D8B030D-6E8A-4147-A177-3AD203B41FA5}">
                      <a16:colId xmlns:a16="http://schemas.microsoft.com/office/drawing/2014/main" val="3528148602"/>
                    </a:ext>
                  </a:extLst>
                </a:gridCol>
              </a:tblGrid>
              <a:tr h="0">
                <a:tc>
                  <a:txBody>
                    <a:bodyPr/>
                    <a:lstStyle/>
                    <a:p>
                      <a:r>
                        <a:rPr lang="fr-FR">
                          <a:effectLst/>
                        </a:rPr>
                        <a:t>Libellé</a:t>
                      </a:r>
                    </a:p>
                  </a:txBody>
                  <a:tcPr marL="0" marR="0" marT="0" marB="0" anchor="ctr">
                    <a:lnL>
                      <a:noFill/>
                    </a:lnL>
                    <a:lnR>
                      <a:noFill/>
                    </a:lnR>
                    <a:lnT>
                      <a:noFill/>
                    </a:lnT>
                    <a:lnB w="12700">
                      <a:solidFill>
                        <a:schemeClr val="tx1"/>
                      </a:solidFill>
                    </a:lnB>
                    <a:noFill/>
                  </a:tcPr>
                </a:tc>
                <a:tc>
                  <a:txBody>
                    <a:bodyPr/>
                    <a:lstStyle/>
                    <a:p>
                      <a:r>
                        <a:rPr lang="fr-FR">
                          <a:effectLst/>
                        </a:rPr>
                        <a:t>Taille</a:t>
                      </a:r>
                    </a:p>
                  </a:txBody>
                  <a:tcPr marL="0" marR="0" marT="0" marB="0" anchor="ctr">
                    <a:lnL>
                      <a:noFill/>
                    </a:lnL>
                    <a:lnR>
                      <a:noFill/>
                    </a:lnR>
                    <a:lnT>
                      <a:noFill/>
                    </a:lnT>
                    <a:lnB w="12700">
                      <a:solidFill>
                        <a:schemeClr val="tx1"/>
                      </a:solidFill>
                    </a:lnB>
                    <a:noFill/>
                  </a:tcPr>
                </a:tc>
                <a:tc>
                  <a:txBody>
                    <a:bodyPr/>
                    <a:lstStyle/>
                    <a:p>
                      <a:r>
                        <a:rPr lang="fr-FR">
                          <a:effectLst/>
                        </a:rPr>
                        <a:t>Début</a:t>
                      </a:r>
                    </a:p>
                  </a:txBody>
                  <a:tcPr marL="0" marR="0" marT="0" marB="0" anchor="ctr">
                    <a:lnL>
                      <a:noFill/>
                    </a:lnL>
                    <a:lnR>
                      <a:noFill/>
                    </a:lnR>
                    <a:lnT>
                      <a:noFill/>
                    </a:lnT>
                    <a:lnB w="12700">
                      <a:solidFill>
                        <a:schemeClr val="tx1"/>
                      </a:solidFill>
                    </a:lnB>
                    <a:noFill/>
                  </a:tcPr>
                </a:tc>
                <a:tc>
                  <a:txBody>
                    <a:bodyPr/>
                    <a:lstStyle/>
                    <a:p>
                      <a:r>
                        <a:rPr lang="fr-FR">
                          <a:effectLst/>
                        </a:rPr>
                        <a:t>Fin</a:t>
                      </a:r>
                    </a:p>
                  </a:txBody>
                  <a:tcPr marL="0" marR="0" marT="0" marB="0" anchor="ctr">
                    <a:lnL>
                      <a:noFill/>
                    </a:lnL>
                    <a:lnR>
                      <a:noFill/>
                    </a:lnR>
                    <a:lnT>
                      <a:noFill/>
                    </a:lnT>
                    <a:lnB w="12700">
                      <a:solidFill>
                        <a:schemeClr val="tx1"/>
                      </a:solidFill>
                    </a:lnB>
                    <a:noFill/>
                  </a:tcPr>
                </a:tc>
                <a:tc>
                  <a:txBody>
                    <a:bodyPr/>
                    <a:lstStyle/>
                    <a:p>
                      <a:r>
                        <a:rPr lang="fr-FR">
                          <a:effectLst/>
                        </a:rPr>
                        <a:t>Type de données</a:t>
                      </a:r>
                    </a:p>
                  </a:txBody>
                  <a:tcPr marL="0" marR="0" marT="0" marB="0" anchor="ctr">
                    <a:lnL>
                      <a:noFill/>
                    </a:lnL>
                    <a:lnR>
                      <a:noFill/>
                    </a:lnR>
                    <a:lnT>
                      <a:noFill/>
                    </a:lnT>
                    <a:lnB w="12700">
                      <a:solidFill>
                        <a:schemeClr val="tx1"/>
                      </a:solidFill>
                    </a:lnB>
                    <a:noFill/>
                  </a:tcPr>
                </a:tc>
                <a:tc>
                  <a:txBody>
                    <a:bodyPr/>
                    <a:lstStyle/>
                    <a:p>
                      <a:r>
                        <a:rPr lang="fr-FR">
                          <a:effectLst/>
                        </a:rPr>
                        <a:t>Précision (type de données)</a:t>
                      </a:r>
                    </a:p>
                  </a:txBody>
                  <a:tcPr marL="0" marR="0" marT="0" marB="0" anchor="ctr">
                    <a:lnL>
                      <a:noFill/>
                    </a:lnL>
                    <a:lnR>
                      <a:noFill/>
                    </a:lnR>
                    <a:lnT>
                      <a:noFill/>
                    </a:lnT>
                    <a:lnB w="12700">
                      <a:solidFill>
                        <a:schemeClr val="tx1"/>
                      </a:solidFill>
                    </a:lnB>
                    <a:noFill/>
                  </a:tcPr>
                </a:tc>
                <a:tc>
                  <a:txBody>
                    <a:bodyPr/>
                    <a:lstStyle/>
                    <a:p>
                      <a:r>
                        <a:rPr lang="fr-FR">
                          <a:effectLst/>
                        </a:rPr>
                        <a:t>Caractère obligatoire</a:t>
                      </a:r>
                    </a:p>
                  </a:txBody>
                  <a:tcPr marL="0" marR="0" marT="0" marB="0" anchor="ctr">
                    <a:lnL>
                      <a:noFill/>
                    </a:lnL>
                    <a:lnR>
                      <a:noFill/>
                    </a:lnR>
                    <a:lnT>
                      <a:noFill/>
                    </a:lnT>
                    <a:lnB w="12700">
                      <a:solidFill>
                        <a:schemeClr val="tx1"/>
                      </a:solidFill>
                    </a:lnB>
                    <a:noFill/>
                  </a:tcPr>
                </a:tc>
                <a:extLst>
                  <a:ext uri="{0D108BD9-81ED-4DB2-BD59-A6C34878D82A}">
                    <a16:rowId xmlns:a16="http://schemas.microsoft.com/office/drawing/2014/main" val="271071072"/>
                  </a:ext>
                </a:extLst>
              </a:tr>
              <a:tr h="198120">
                <a:tc>
                  <a:txBody>
                    <a:bodyPr/>
                    <a:lstStyle/>
                    <a:p>
                      <a:r>
                        <a:rPr lang="fr-FR">
                          <a:effectLst/>
                        </a:rPr>
                        <a:t>N° FINESS d’inscription </a:t>
                      </a:r>
                      <a:r>
                        <a:rPr lang="fr-FR" err="1">
                          <a:effectLst/>
                        </a:rPr>
                        <a:t>ePMSI</a:t>
                      </a:r>
                      <a:endParaRPr lang="fr-FR">
                        <a:effectLst/>
                      </a:endParaRP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9</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9</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A</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Référentiel FINESS e-PMSI (Plage)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O</a:t>
                      </a:r>
                    </a:p>
                  </a:txBody>
                  <a:tcPr marL="0" marR="0" marT="0" marB="0" anchor="ctr">
                    <a:lnL>
                      <a:noFill/>
                    </a:lnL>
                    <a:lnR>
                      <a:noFill/>
                    </a:lnR>
                    <a:lnT w="12700">
                      <a:solidFill>
                        <a:schemeClr val="tx1"/>
                      </a:solidFill>
                    </a:lnT>
                    <a:lnB w="12700">
                      <a:solidFill>
                        <a:schemeClr val="tx1"/>
                      </a:solidFill>
                    </a:lnB>
                    <a:noFill/>
                  </a:tcPr>
                </a:tc>
                <a:extLst>
                  <a:ext uri="{0D108BD9-81ED-4DB2-BD59-A6C34878D82A}">
                    <a16:rowId xmlns:a16="http://schemas.microsoft.com/office/drawing/2014/main" val="441336115"/>
                  </a:ext>
                </a:extLst>
              </a:tr>
              <a:tr h="198120">
                <a:tc>
                  <a:txBody>
                    <a:bodyPr/>
                    <a:lstStyle/>
                    <a:p>
                      <a:r>
                        <a:rPr lang="fr-FR">
                          <a:effectLst/>
                        </a:rPr>
                        <a:t>Type de fichier</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3</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10</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12</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A</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Valeur fixe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O</a:t>
                      </a:r>
                    </a:p>
                  </a:txBody>
                  <a:tcPr marL="0" marR="0" marT="0" marB="0" anchor="ctr">
                    <a:lnL>
                      <a:noFill/>
                    </a:lnL>
                    <a:lnR>
                      <a:noFill/>
                    </a:lnR>
                    <a:lnT w="12700">
                      <a:solidFill>
                        <a:schemeClr val="tx1"/>
                      </a:solidFill>
                    </a:lnT>
                    <a:lnB w="12700">
                      <a:solidFill>
                        <a:schemeClr val="tx1"/>
                      </a:solidFill>
                    </a:lnB>
                    <a:noFill/>
                  </a:tcPr>
                </a:tc>
                <a:extLst>
                  <a:ext uri="{0D108BD9-81ED-4DB2-BD59-A6C34878D82A}">
                    <a16:rowId xmlns:a16="http://schemas.microsoft.com/office/drawing/2014/main" val="3276160879"/>
                  </a:ext>
                </a:extLst>
              </a:tr>
              <a:tr h="198120">
                <a:tc>
                  <a:txBody>
                    <a:bodyPr/>
                    <a:lstStyle/>
                    <a:p>
                      <a:r>
                        <a:rPr lang="fr-FR">
                          <a:effectLst/>
                        </a:rPr>
                        <a:t>Année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4</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13</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16</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Date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AAAA</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O</a:t>
                      </a:r>
                    </a:p>
                  </a:txBody>
                  <a:tcPr marL="0" marR="0" marT="0" marB="0" anchor="ctr">
                    <a:lnL>
                      <a:noFill/>
                    </a:lnL>
                    <a:lnR>
                      <a:noFill/>
                    </a:lnR>
                    <a:lnT w="12700">
                      <a:solidFill>
                        <a:schemeClr val="tx1"/>
                      </a:solidFill>
                    </a:lnT>
                    <a:lnB w="12700">
                      <a:solidFill>
                        <a:schemeClr val="tx1"/>
                      </a:solidFill>
                    </a:lnB>
                    <a:noFill/>
                  </a:tcPr>
                </a:tc>
                <a:extLst>
                  <a:ext uri="{0D108BD9-81ED-4DB2-BD59-A6C34878D82A}">
                    <a16:rowId xmlns:a16="http://schemas.microsoft.com/office/drawing/2014/main" val="3620705066"/>
                  </a:ext>
                </a:extLst>
              </a:tr>
              <a:tr h="198120">
                <a:tc>
                  <a:txBody>
                    <a:bodyPr/>
                    <a:lstStyle/>
                    <a:p>
                      <a:r>
                        <a:rPr lang="fr-FR">
                          <a:effectLst/>
                        </a:rPr>
                        <a:t>Période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2</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17</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18</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Date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MM</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O</a:t>
                      </a:r>
                    </a:p>
                  </a:txBody>
                  <a:tcPr marL="0" marR="0" marT="0" marB="0" anchor="ctr">
                    <a:lnL>
                      <a:noFill/>
                    </a:lnL>
                    <a:lnR>
                      <a:noFill/>
                    </a:lnR>
                    <a:lnT w="12700">
                      <a:solidFill>
                        <a:schemeClr val="tx1"/>
                      </a:solidFill>
                    </a:lnT>
                    <a:lnB w="12700">
                      <a:solidFill>
                        <a:schemeClr val="tx1"/>
                      </a:solidFill>
                    </a:lnB>
                    <a:noFill/>
                  </a:tcPr>
                </a:tc>
                <a:extLst>
                  <a:ext uri="{0D108BD9-81ED-4DB2-BD59-A6C34878D82A}">
                    <a16:rowId xmlns:a16="http://schemas.microsoft.com/office/drawing/2014/main" val="2699850087"/>
                  </a:ext>
                </a:extLst>
              </a:tr>
              <a:tr h="383321">
                <a:tc>
                  <a:txBody>
                    <a:bodyPr/>
                    <a:lstStyle/>
                    <a:p>
                      <a:r>
                        <a:rPr lang="fr-FR" b="1">
                          <a:solidFill>
                            <a:schemeClr val="tx2"/>
                          </a:solidFill>
                          <a:effectLst/>
                        </a:rPr>
                        <a:t>File active de patients ayant un traitement du cancer par chimiothérapie orale</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10</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19</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28</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N</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Entier</a:t>
                      </a:r>
                    </a:p>
                  </a:txBody>
                  <a:tcPr marL="0" marR="0" marT="0" marB="0" anchor="ctr">
                    <a:lnL>
                      <a:noFill/>
                    </a:lnL>
                    <a:lnR>
                      <a:noFill/>
                    </a:lnR>
                    <a:lnT w="12700">
                      <a:solidFill>
                        <a:schemeClr val="tx1"/>
                      </a:solidFill>
                    </a:lnT>
                    <a:lnB w="12700">
                      <a:solidFill>
                        <a:schemeClr val="tx1"/>
                      </a:solidFill>
                    </a:lnB>
                    <a:noFill/>
                  </a:tcPr>
                </a:tc>
                <a:tc>
                  <a:txBody>
                    <a:bodyPr/>
                    <a:lstStyle/>
                    <a:p>
                      <a:r>
                        <a:rPr lang="fr-FR">
                          <a:effectLst/>
                        </a:rPr>
                        <a:t>O</a:t>
                      </a:r>
                    </a:p>
                  </a:txBody>
                  <a:tcPr marL="0" marR="0" marT="0" marB="0" anchor="ctr">
                    <a:lnL>
                      <a:noFill/>
                    </a:lnL>
                    <a:lnR>
                      <a:noFill/>
                    </a:lnR>
                    <a:lnT w="12700">
                      <a:solidFill>
                        <a:schemeClr val="tx1"/>
                      </a:solidFill>
                    </a:lnT>
                    <a:lnB w="12700">
                      <a:solidFill>
                        <a:schemeClr val="tx1"/>
                      </a:solidFill>
                    </a:lnB>
                    <a:noFill/>
                  </a:tcPr>
                </a:tc>
                <a:extLst>
                  <a:ext uri="{0D108BD9-81ED-4DB2-BD59-A6C34878D82A}">
                    <a16:rowId xmlns:a16="http://schemas.microsoft.com/office/drawing/2014/main" val="384364536"/>
                  </a:ext>
                </a:extLst>
              </a:tr>
              <a:tr h="448853">
                <a:tc>
                  <a:txBody>
                    <a:bodyPr/>
                    <a:lstStyle/>
                    <a:p>
                      <a:r>
                        <a:rPr lang="fr-FR" b="1">
                          <a:solidFill>
                            <a:schemeClr val="tx2"/>
                          </a:solidFill>
                          <a:effectLst/>
                        </a:rPr>
                        <a:t>Nombre total de consultations médicales pour primo-prescription de traitement de chimiothérapie par voie orale pendant l’année</a:t>
                      </a:r>
                    </a:p>
                  </a:txBody>
                  <a:tcPr marL="0" marR="0" marT="0" marB="0" anchor="ctr">
                    <a:lnL>
                      <a:noFill/>
                    </a:lnL>
                    <a:lnR>
                      <a:noFill/>
                    </a:lnR>
                    <a:lnT w="12700">
                      <a:solidFill>
                        <a:schemeClr val="tx1"/>
                      </a:solidFill>
                    </a:lnT>
                    <a:lnB>
                      <a:noFill/>
                    </a:lnB>
                    <a:noFill/>
                  </a:tcPr>
                </a:tc>
                <a:tc>
                  <a:txBody>
                    <a:bodyPr/>
                    <a:lstStyle/>
                    <a:p>
                      <a:r>
                        <a:rPr lang="fr-FR">
                          <a:effectLst/>
                        </a:rPr>
                        <a:t>10</a:t>
                      </a:r>
                    </a:p>
                  </a:txBody>
                  <a:tcPr marL="0" marR="0" marT="0" marB="0" anchor="ctr">
                    <a:lnL>
                      <a:noFill/>
                    </a:lnL>
                    <a:lnR>
                      <a:noFill/>
                    </a:lnR>
                    <a:lnT w="12700">
                      <a:solidFill>
                        <a:schemeClr val="tx1"/>
                      </a:solidFill>
                    </a:lnT>
                    <a:lnB>
                      <a:noFill/>
                    </a:lnB>
                    <a:noFill/>
                  </a:tcPr>
                </a:tc>
                <a:tc>
                  <a:txBody>
                    <a:bodyPr/>
                    <a:lstStyle/>
                    <a:p>
                      <a:r>
                        <a:rPr lang="fr-FR">
                          <a:effectLst/>
                        </a:rPr>
                        <a:t>29</a:t>
                      </a:r>
                    </a:p>
                  </a:txBody>
                  <a:tcPr marL="0" marR="0" marT="0" marB="0" anchor="ctr">
                    <a:lnL>
                      <a:noFill/>
                    </a:lnL>
                    <a:lnR>
                      <a:noFill/>
                    </a:lnR>
                    <a:lnT w="12700">
                      <a:solidFill>
                        <a:schemeClr val="tx1"/>
                      </a:solidFill>
                    </a:lnT>
                    <a:lnB>
                      <a:noFill/>
                    </a:lnB>
                    <a:noFill/>
                  </a:tcPr>
                </a:tc>
                <a:tc>
                  <a:txBody>
                    <a:bodyPr/>
                    <a:lstStyle/>
                    <a:p>
                      <a:r>
                        <a:rPr lang="fr-FR">
                          <a:effectLst/>
                        </a:rPr>
                        <a:t>38</a:t>
                      </a:r>
                    </a:p>
                  </a:txBody>
                  <a:tcPr marL="0" marR="0" marT="0" marB="0" anchor="ctr">
                    <a:lnL>
                      <a:noFill/>
                    </a:lnL>
                    <a:lnR>
                      <a:noFill/>
                    </a:lnR>
                    <a:lnT w="12700">
                      <a:solidFill>
                        <a:schemeClr val="tx1"/>
                      </a:solidFill>
                    </a:lnT>
                    <a:lnB>
                      <a:noFill/>
                    </a:lnB>
                    <a:noFill/>
                  </a:tcPr>
                </a:tc>
                <a:tc>
                  <a:txBody>
                    <a:bodyPr/>
                    <a:lstStyle/>
                    <a:p>
                      <a:r>
                        <a:rPr lang="fr-FR">
                          <a:effectLst/>
                        </a:rPr>
                        <a:t>N</a:t>
                      </a:r>
                    </a:p>
                  </a:txBody>
                  <a:tcPr marL="0" marR="0" marT="0" marB="0" anchor="ctr">
                    <a:lnL>
                      <a:noFill/>
                    </a:lnL>
                    <a:lnR>
                      <a:noFill/>
                    </a:lnR>
                    <a:lnT w="12700">
                      <a:solidFill>
                        <a:schemeClr val="tx1"/>
                      </a:solidFill>
                    </a:lnT>
                    <a:lnB>
                      <a:noFill/>
                    </a:lnB>
                    <a:noFill/>
                  </a:tcPr>
                </a:tc>
                <a:tc>
                  <a:txBody>
                    <a:bodyPr/>
                    <a:lstStyle/>
                    <a:p>
                      <a:r>
                        <a:rPr lang="fr-FR">
                          <a:effectLst/>
                        </a:rPr>
                        <a:t>Entier</a:t>
                      </a:r>
                    </a:p>
                  </a:txBody>
                  <a:tcPr marL="0" marR="0" marT="0" marB="0" anchor="ctr">
                    <a:lnL>
                      <a:noFill/>
                    </a:lnL>
                    <a:lnR>
                      <a:noFill/>
                    </a:lnR>
                    <a:lnT w="12700">
                      <a:solidFill>
                        <a:schemeClr val="tx1"/>
                      </a:solidFill>
                    </a:lnT>
                    <a:lnB>
                      <a:noFill/>
                    </a:lnB>
                    <a:noFill/>
                  </a:tcPr>
                </a:tc>
                <a:tc>
                  <a:txBody>
                    <a:bodyPr/>
                    <a:lstStyle/>
                    <a:p>
                      <a:r>
                        <a:rPr lang="fr-FR">
                          <a:effectLst/>
                        </a:rPr>
                        <a:t>O</a:t>
                      </a:r>
                    </a:p>
                  </a:txBody>
                  <a:tcPr marL="0" marR="0" marT="0" marB="0" anchor="ctr">
                    <a:lnL>
                      <a:noFill/>
                    </a:lnL>
                    <a:lnR>
                      <a:noFill/>
                    </a:lnR>
                    <a:lnT w="12700">
                      <a:solidFill>
                        <a:schemeClr val="tx1"/>
                      </a:solidFill>
                    </a:lnT>
                    <a:lnB>
                      <a:noFill/>
                    </a:lnB>
                    <a:noFill/>
                  </a:tcPr>
                </a:tc>
                <a:extLst>
                  <a:ext uri="{0D108BD9-81ED-4DB2-BD59-A6C34878D82A}">
                    <a16:rowId xmlns:a16="http://schemas.microsoft.com/office/drawing/2014/main" val="871958997"/>
                  </a:ext>
                </a:extLst>
              </a:tr>
            </a:tbl>
          </a:graphicData>
        </a:graphic>
      </p:graphicFrame>
    </p:spTree>
    <p:extLst>
      <p:ext uri="{BB962C8B-B14F-4D97-AF65-F5344CB8AC3E}">
        <p14:creationId xmlns:p14="http://schemas.microsoft.com/office/powerpoint/2010/main" val="344401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BCACB-B82B-4F1D-D4BF-C2D443817CFE}"/>
              </a:ext>
            </a:extLst>
          </p:cNvPr>
          <p:cNvSpPr>
            <a:spLocks noGrp="1"/>
          </p:cNvSpPr>
          <p:nvPr>
            <p:ph type="title"/>
          </p:nvPr>
        </p:nvSpPr>
        <p:spPr>
          <a:xfrm>
            <a:off x="5261810" y="2687230"/>
            <a:ext cx="3709217" cy="502766"/>
          </a:xfrm>
        </p:spPr>
        <p:txBody>
          <a:bodyPr/>
          <a:lstStyle/>
          <a:p>
            <a:r>
              <a:rPr lang="fr-FR" sz="3267"/>
              <a:t>INTRODUCTION</a:t>
            </a:r>
            <a:endParaRPr lang="fr-FR"/>
          </a:p>
        </p:txBody>
      </p:sp>
      <p:sp>
        <p:nvSpPr>
          <p:cNvPr id="6" name="Espace réservé du pied de page 3">
            <a:extLst>
              <a:ext uri="{FF2B5EF4-FFF2-40B4-BE49-F238E27FC236}">
                <a16:creationId xmlns:a16="http://schemas.microsoft.com/office/drawing/2014/main" id="{12EEC2A2-B011-424E-8577-0A5F3D515CC4}"/>
              </a:ext>
            </a:extLst>
          </p:cNvPr>
          <p:cNvSpPr txBox="1">
            <a:spLocks/>
          </p:cNvSpPr>
          <p:nvPr/>
        </p:nvSpPr>
        <p:spPr>
          <a:xfrm>
            <a:off x="4768000" y="8667038"/>
            <a:ext cx="6720000" cy="169277"/>
          </a:xfrm>
          <a:prstGeom prst="rect">
            <a:avLst/>
          </a:prstGeom>
        </p:spPr>
        <p:txBody>
          <a:bodyPr vert="horz" lIns="36000" tIns="0" rIns="36000" bIns="0" rtlCol="0" anchor="ctr">
            <a:spAutoFit/>
          </a:bodyPr>
          <a:lstStyle>
            <a:defPPr>
              <a:defRPr lang="fr-FR"/>
            </a:defPPr>
            <a:lvl1pPr marL="0" algn="l" defTabSz="685800" rtl="0" eaLnBrk="1" fontAlgn="base" latinLnBrk="0" hangingPunct="1">
              <a:lnSpc>
                <a:spcPct val="100000"/>
              </a:lnSpc>
              <a:spcBef>
                <a:spcPts val="0"/>
              </a:spcBef>
              <a:spcAft>
                <a:spcPct val="0"/>
              </a:spcAft>
              <a:buFontTx/>
              <a:buNone/>
              <a:defRPr sz="800" kern="1200" cap="all" baseline="0">
                <a:solidFill>
                  <a:schemeClr val="accent1"/>
                </a:solidFill>
                <a:latin typeface="+mn-lt"/>
                <a:ea typeface="+mn-ea"/>
                <a:cs typeface="+mn-cs"/>
              </a:defRPr>
            </a:lvl1pPr>
            <a:lvl2pPr marL="342900" algn="l" defTabSz="685800" rtl="0" eaLnBrk="1" fontAlgn="base" latinLnBrk="0" hangingPunct="1">
              <a:spcBef>
                <a:spcPct val="0"/>
              </a:spcBef>
              <a:spcAft>
                <a:spcPct val="0"/>
              </a:spcAft>
              <a:defRPr sz="1350" kern="1200" baseline="-250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baseline="-250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baseline="-250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baseline="-25000">
                <a:solidFill>
                  <a:schemeClr val="tx1"/>
                </a:solidFill>
                <a:latin typeface="+mn-lt"/>
                <a:ea typeface="+mn-ea"/>
                <a:cs typeface="+mn-cs"/>
              </a:defRPr>
            </a:lvl5pPr>
            <a:lvl6pPr marL="1714500" algn="l" defTabSz="685800" rtl="0" eaLnBrk="1" latinLnBrk="0" hangingPunct="1">
              <a:defRPr sz="1350" kern="1200" baseline="-25000">
                <a:solidFill>
                  <a:schemeClr val="tx1"/>
                </a:solidFill>
                <a:latin typeface="+mn-lt"/>
                <a:ea typeface="+mn-ea"/>
                <a:cs typeface="+mn-cs"/>
              </a:defRPr>
            </a:lvl6pPr>
            <a:lvl7pPr marL="2057400" algn="l" defTabSz="685800" rtl="0" eaLnBrk="1" latinLnBrk="0" hangingPunct="1">
              <a:defRPr sz="1350" kern="1200" baseline="-25000">
                <a:solidFill>
                  <a:schemeClr val="tx1"/>
                </a:solidFill>
                <a:latin typeface="+mn-lt"/>
                <a:ea typeface="+mn-ea"/>
                <a:cs typeface="+mn-cs"/>
              </a:defRPr>
            </a:lvl7pPr>
            <a:lvl8pPr marL="2400300" algn="l" defTabSz="685800" rtl="0" eaLnBrk="1" latinLnBrk="0" hangingPunct="1">
              <a:defRPr sz="1350" kern="1200" baseline="-25000">
                <a:solidFill>
                  <a:schemeClr val="tx1"/>
                </a:solidFill>
                <a:latin typeface="+mn-lt"/>
                <a:ea typeface="+mn-ea"/>
                <a:cs typeface="+mn-cs"/>
              </a:defRPr>
            </a:lvl8pPr>
            <a:lvl9pPr marL="2743200" algn="l" defTabSz="685800" rtl="0" eaLnBrk="1" latinLnBrk="0" hangingPunct="1">
              <a:defRPr sz="1350" kern="1200" baseline="-25000">
                <a:solidFill>
                  <a:schemeClr val="tx1"/>
                </a:solidFill>
                <a:latin typeface="+mn-lt"/>
                <a:ea typeface="+mn-ea"/>
                <a:cs typeface="+mn-cs"/>
              </a:defRPr>
            </a:lvl9pPr>
          </a:lstStyle>
          <a:p>
            <a:pPr defTabSz="914354" fontAlgn="auto">
              <a:spcAft>
                <a:spcPts val="0"/>
              </a:spcAft>
              <a:defRPr/>
            </a:pPr>
            <a:r>
              <a:rPr lang="fr-FR" sz="1100">
                <a:solidFill>
                  <a:srgbClr val="2B3BB2"/>
                </a:solidFill>
                <a:latin typeface="Arial" panose="020B0604020202020204"/>
              </a:rPr>
              <a:t>WEBINAIRE DIM DU 14 Novembre 2024</a:t>
            </a:r>
            <a:endParaRPr lang="fr-FR" sz="1067">
              <a:solidFill>
                <a:srgbClr val="2B3BB2"/>
              </a:solidFill>
              <a:latin typeface="Arial" panose="020B0604020202020204"/>
            </a:endParaRPr>
          </a:p>
        </p:txBody>
      </p:sp>
      <p:sp>
        <p:nvSpPr>
          <p:cNvPr id="3" name="Espace réservé du pied de page 2">
            <a:extLst>
              <a:ext uri="{FF2B5EF4-FFF2-40B4-BE49-F238E27FC236}">
                <a16:creationId xmlns:a16="http://schemas.microsoft.com/office/drawing/2014/main" id="{C3914C03-83D5-8B92-7DD3-2EA3C636088A}"/>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1284004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MCO - HAD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a:cs typeface="Arial"/>
              </a:rPr>
              <a:t>Modification référentiel AAP-AAC</a:t>
            </a:r>
            <a:endParaRPr lang="fr-FR" sz="2400"/>
          </a:p>
        </p:txBody>
      </p:sp>
      <p:sp>
        <p:nvSpPr>
          <p:cNvPr id="5" name="Espace réservé du pied de page 3">
            <a:extLst>
              <a:ext uri="{FF2B5EF4-FFF2-40B4-BE49-F238E27FC236}">
                <a16:creationId xmlns:a16="http://schemas.microsoft.com/office/drawing/2014/main" id="{33462E72-166F-43EA-B08B-632813327ED9}"/>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252905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3207275" y="574327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417412"/>
            <a:ext cx="3340622" cy="343522"/>
          </a:xfrm>
        </p:spPr>
        <p:txBody>
          <a:bodyPr/>
          <a:lstStyle/>
          <a:p>
            <a:r>
              <a:rPr lang="fr-FR">
                <a:cs typeface="Arial"/>
              </a:rPr>
              <a:t>Modification référentiel AAP-AAC</a:t>
            </a: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1338703" y="1821623"/>
            <a:ext cx="8820802" cy="3485570"/>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fontAlgn="auto">
              <a:spcAft>
                <a:spcPts val="0"/>
              </a:spcAft>
            </a:pPr>
            <a:r>
              <a:rPr lang="fr-FR" sz="2100" baseline="0">
                <a:solidFill>
                  <a:srgbClr val="2B3BB2"/>
                </a:solidFill>
                <a:latin typeface="Arial" panose="020B0604020202020204"/>
                <a:cs typeface="Arial"/>
              </a:rPr>
              <a:t>La publication du référentiel mensuel des médicaments d'accès précoce est modifiée</a:t>
            </a:r>
          </a:p>
          <a:p>
            <a:pPr defTabSz="514350">
              <a:spcAft>
                <a:spcPts val="0"/>
              </a:spcAft>
            </a:pPr>
            <a:endParaRPr lang="fr-FR" sz="2100" baseline="0">
              <a:solidFill>
                <a:srgbClr val="2B3BB2"/>
              </a:solidFill>
              <a:latin typeface="Arial" panose="020B0604020202020204"/>
              <a:cs typeface="Aria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00000"/>
                </a:solidFill>
                <a:latin typeface="Arial" panose="020B0604020202020204"/>
                <a:cs typeface="Arial"/>
              </a:rPr>
              <a:t>Standardisation des données et publication sur le site du ministère et de l'ANS</a:t>
            </a:r>
          </a:p>
          <a:p>
            <a:pPr defTabSz="514350" fontAlgn="auto">
              <a:spcAft>
                <a:spcPts val="0"/>
              </a:spcAft>
            </a:pPr>
            <a:endParaRPr lang="fr-FR" b="0" baseline="0">
              <a:solidFill>
                <a:srgbClr val="FF5A64"/>
              </a:solidFill>
              <a:latin typeface="Symbol"/>
              <a:cs typeface="Arial"/>
              <a:sym typeface="Symbo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00000"/>
                </a:solidFill>
                <a:latin typeface="Arial" panose="020B0604020202020204"/>
                <a:cs typeface="Arial"/>
              </a:rPr>
              <a:t>Pour le début 2025 : publication des deux fichiers ATIH et ANS </a:t>
            </a:r>
          </a:p>
          <a:p>
            <a:pPr defTabSz="514350">
              <a:spcAft>
                <a:spcPts val="0"/>
              </a:spcAft>
            </a:pPr>
            <a:endParaRPr lang="fr-FR" b="0" baseline="0">
              <a:solidFill>
                <a:srgbClr val="000000"/>
              </a:solidFill>
              <a:latin typeface="Arial" panose="020B0604020202020204"/>
              <a:cs typeface="Arial"/>
            </a:endParaRPr>
          </a:p>
          <a:p>
            <a:pPr defTabSz="514350">
              <a:spcAft>
                <a:spcPts val="0"/>
              </a:spcAft>
            </a:pPr>
            <a:endParaRPr lang="fr-FR" b="0" baseline="0">
              <a:solidFill>
                <a:srgbClr val="000000"/>
              </a:solidFill>
              <a:latin typeface="Arial" panose="020B0604020202020204"/>
              <a:cs typeface="Arial"/>
            </a:endParaRPr>
          </a:p>
          <a:p>
            <a:pPr defTabSz="514350">
              <a:spcAft>
                <a:spcPts val="0"/>
              </a:spcAft>
            </a:pPr>
            <a:r>
              <a:rPr lang="fr-FR" b="0" baseline="0">
                <a:solidFill>
                  <a:srgbClr val="000000"/>
                </a:solidFill>
                <a:latin typeface="Arial" panose="020B0604020202020204"/>
                <a:cs typeface="Arial"/>
              </a:rPr>
              <a:t>Lien vers le serveur multi-terminologiques : </a:t>
            </a:r>
            <a:r>
              <a:rPr lang="fr-FR" b="0" baseline="0">
                <a:solidFill>
                  <a:srgbClr val="000000"/>
                </a:solidFill>
                <a:ea typeface="+mn-lt"/>
                <a:cs typeface="+mn-lt"/>
                <a:hlinkClick r:id="rId2"/>
              </a:rPr>
              <a:t>https://smt.esante.gouv.fr/catalogue-des-terminologies/</a:t>
            </a:r>
            <a:r>
              <a:rPr lang="fr-FR" b="0" baseline="0">
                <a:solidFill>
                  <a:srgbClr val="000000"/>
                </a:solidFill>
                <a:ea typeface="+mn-lt"/>
                <a:cs typeface="+mn-lt"/>
              </a:rPr>
              <a:t> </a:t>
            </a:r>
          </a:p>
          <a:p>
            <a:pPr defTabSz="514350">
              <a:spcAft>
                <a:spcPts val="0"/>
              </a:spcAft>
            </a:pPr>
            <a:endParaRPr lang="fr-FR" sz="2400" b="0" baseline="0">
              <a:solidFill>
                <a:srgbClr val="000000"/>
              </a:solidFill>
              <a:latin typeface="Arial" panose="020B0604020202020204"/>
              <a:cs typeface="Arial"/>
            </a:endParaRPr>
          </a:p>
          <a:p>
            <a:pPr defTabSz="514350">
              <a:spcAft>
                <a:spcPts val="0"/>
              </a:spcAft>
            </a:pPr>
            <a:endParaRPr lang="fr-FR" sz="1350" b="0" baseline="0">
              <a:solidFill>
                <a:srgbClr val="000000"/>
              </a:solidFill>
              <a:latin typeface="Arial" panose="020B0604020202020204"/>
              <a:cs typeface="Arial"/>
            </a:endParaRPr>
          </a:p>
        </p:txBody>
      </p:sp>
    </p:spTree>
    <p:extLst>
      <p:ext uri="{BB962C8B-B14F-4D97-AF65-F5344CB8AC3E}">
        <p14:creationId xmlns:p14="http://schemas.microsoft.com/office/powerpoint/2010/main" val="1277920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MCO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430887"/>
          </a:xfrm>
        </p:spPr>
        <p:txBody>
          <a:bodyPr vert="horz" wrap="square" lIns="27000" tIns="0" rIns="27000" bIns="0" rtlCol="0" anchor="t">
            <a:spAutoFit/>
          </a:bodyPr>
          <a:lstStyle/>
          <a:p>
            <a:pPr marL="0" indent="0">
              <a:buNone/>
            </a:pPr>
            <a:r>
              <a:rPr lang="fr-FR" sz="2800">
                <a:cs typeface="Arial"/>
              </a:rPr>
              <a:t>Test HRD / cancer de l’ovaire</a:t>
            </a:r>
            <a:endParaRPr lang="fr-FR" sz="2800"/>
          </a:p>
        </p:txBody>
      </p:sp>
      <p:sp>
        <p:nvSpPr>
          <p:cNvPr id="5" name="Espace réservé du pied de page 3">
            <a:extLst>
              <a:ext uri="{FF2B5EF4-FFF2-40B4-BE49-F238E27FC236}">
                <a16:creationId xmlns:a16="http://schemas.microsoft.com/office/drawing/2014/main" id="{8FDE3C7D-29E7-4589-801A-48CBF134858A}"/>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199198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927881" y="6463737"/>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394263"/>
            <a:ext cx="2927881" cy="343522"/>
          </a:xfrm>
        </p:spPr>
        <p:txBody>
          <a:bodyPr/>
          <a:lstStyle/>
          <a:p>
            <a:r>
              <a:rPr lang="fr-FR">
                <a:cs typeface="Arial"/>
              </a:rPr>
              <a:t>Test HRD / cancer de l’ovaire</a:t>
            </a: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2245828" y="1190938"/>
            <a:ext cx="8869327" cy="1985159"/>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a:spcAft>
                <a:spcPts val="0"/>
              </a:spcAft>
            </a:pPr>
            <a:r>
              <a:rPr lang="fr-FR" sz="2100" baseline="0">
                <a:cs typeface="Arial"/>
              </a:rPr>
              <a:t>Recueil complémentaire des test HRD dans le cancer de l'ovaire</a:t>
            </a:r>
          </a:p>
          <a:p>
            <a:pPr defTabSz="514350">
              <a:spcAft>
                <a:spcPts val="0"/>
              </a:spcAft>
            </a:pPr>
            <a:endParaRPr lang="fr-FR" baseline="0">
              <a:solidFill>
                <a:srgbClr val="2B3BB2"/>
              </a:solidFill>
              <a:latin typeface="Arial"/>
              <a:cs typeface="Aria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00000"/>
                </a:solidFill>
                <a:latin typeface="Arial" panose="020B0604020202020204"/>
                <a:cs typeface="Arial"/>
              </a:rPr>
              <a:t>Ajout d'un fichier FICHCOMP.csv  au 1er janvier 2025 pour les établissements </a:t>
            </a:r>
            <a:r>
              <a:rPr lang="fr-FR" b="0" baseline="0" err="1">
                <a:solidFill>
                  <a:srgbClr val="000000"/>
                </a:solidFill>
                <a:latin typeface="Arial" panose="020B0604020202020204"/>
                <a:cs typeface="Arial"/>
              </a:rPr>
              <a:t>exDG</a:t>
            </a:r>
          </a:p>
          <a:p>
            <a:pPr defTabSz="514350">
              <a:spcAft>
                <a:spcPts val="0"/>
              </a:spcAft>
            </a:pPr>
            <a:endParaRPr lang="fr-FR" b="0" baseline="0">
              <a:solidFill>
                <a:srgbClr val="000000"/>
              </a:solidFill>
              <a:latin typeface="Arial" panose="020B0604020202020204"/>
              <a:cs typeface="Aria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00000"/>
                </a:solidFill>
                <a:latin typeface="Arial" panose="020B0604020202020204"/>
                <a:cs typeface="Arial"/>
              </a:rPr>
              <a:t>Déclaration mensuelle </a:t>
            </a:r>
          </a:p>
          <a:p>
            <a:pPr defTabSz="514350">
              <a:spcAft>
                <a:spcPts val="0"/>
              </a:spcAft>
            </a:pPr>
            <a:endParaRPr lang="fr-FR" b="0" baseline="0">
              <a:solidFill>
                <a:srgbClr val="000000"/>
              </a:solidFill>
              <a:latin typeface="Arial" panose="020B0604020202020204"/>
              <a:cs typeface="Arial"/>
            </a:endParaRPr>
          </a:p>
          <a:p>
            <a:pPr defTabSz="514350" fontAlgn="auto">
              <a:spcAft>
                <a:spcPts val="0"/>
              </a:spcAft>
            </a:pPr>
            <a:r>
              <a:rPr lang="fr-FR" b="0" baseline="0">
                <a:solidFill>
                  <a:srgbClr val="FF5A64"/>
                </a:solidFill>
                <a:latin typeface="Symbol"/>
                <a:cs typeface="Arial"/>
                <a:sym typeface="Symbol"/>
              </a:rPr>
              <a:t>· </a:t>
            </a:r>
            <a:r>
              <a:rPr lang="fr-FR" b="0" baseline="0">
                <a:solidFill>
                  <a:srgbClr val="000000"/>
                </a:solidFill>
                <a:latin typeface="Arial" panose="020B0604020202020204"/>
                <a:cs typeface="Arial"/>
              </a:rPr>
              <a:t>Délégation budgétaire par le ministère sur la base de ces déclarations</a:t>
            </a:r>
          </a:p>
        </p:txBody>
      </p:sp>
      <p:graphicFrame>
        <p:nvGraphicFramePr>
          <p:cNvPr id="4" name="Tableau 3">
            <a:extLst>
              <a:ext uri="{FF2B5EF4-FFF2-40B4-BE49-F238E27FC236}">
                <a16:creationId xmlns:a16="http://schemas.microsoft.com/office/drawing/2014/main" id="{2F9A4C9A-F6DC-50A4-5050-93EA78399E14}"/>
              </a:ext>
            </a:extLst>
          </p:cNvPr>
          <p:cNvGraphicFramePr>
            <a:graphicFrameLocks noGrp="1"/>
          </p:cNvGraphicFramePr>
          <p:nvPr>
            <p:extLst>
              <p:ext uri="{D42A27DB-BD31-4B8C-83A1-F6EECF244321}">
                <p14:modId xmlns:p14="http://schemas.microsoft.com/office/powerpoint/2010/main" val="3928695905"/>
              </p:ext>
            </p:extLst>
          </p:nvPr>
        </p:nvGraphicFramePr>
        <p:xfrm>
          <a:off x="1463940" y="3429000"/>
          <a:ext cx="9775147" cy="2240280"/>
        </p:xfrm>
        <a:graphic>
          <a:graphicData uri="http://schemas.openxmlformats.org/drawingml/2006/table">
            <a:tbl>
              <a:tblPr firstRow="1" firstCol="1" bandRow="1">
                <a:tableStyleId>{5C22544A-7EE6-4342-B048-85BDC9FD1C3A}</a:tableStyleId>
              </a:tblPr>
              <a:tblGrid>
                <a:gridCol w="1865537">
                  <a:extLst>
                    <a:ext uri="{9D8B030D-6E8A-4147-A177-3AD203B41FA5}">
                      <a16:colId xmlns:a16="http://schemas.microsoft.com/office/drawing/2014/main" val="2263180211"/>
                    </a:ext>
                  </a:extLst>
                </a:gridCol>
                <a:gridCol w="1640230">
                  <a:extLst>
                    <a:ext uri="{9D8B030D-6E8A-4147-A177-3AD203B41FA5}">
                      <a16:colId xmlns:a16="http://schemas.microsoft.com/office/drawing/2014/main" val="1624577608"/>
                    </a:ext>
                  </a:extLst>
                </a:gridCol>
                <a:gridCol w="522708">
                  <a:extLst>
                    <a:ext uri="{9D8B030D-6E8A-4147-A177-3AD203B41FA5}">
                      <a16:colId xmlns:a16="http://schemas.microsoft.com/office/drawing/2014/main" val="2206955076"/>
                    </a:ext>
                  </a:extLst>
                </a:gridCol>
                <a:gridCol w="766041">
                  <a:extLst>
                    <a:ext uri="{9D8B030D-6E8A-4147-A177-3AD203B41FA5}">
                      <a16:colId xmlns:a16="http://schemas.microsoft.com/office/drawing/2014/main" val="3264922563"/>
                    </a:ext>
                  </a:extLst>
                </a:gridCol>
                <a:gridCol w="1586156">
                  <a:extLst>
                    <a:ext uri="{9D8B030D-6E8A-4147-A177-3AD203B41FA5}">
                      <a16:colId xmlns:a16="http://schemas.microsoft.com/office/drawing/2014/main" val="2299063579"/>
                    </a:ext>
                  </a:extLst>
                </a:gridCol>
                <a:gridCol w="856163">
                  <a:extLst>
                    <a:ext uri="{9D8B030D-6E8A-4147-A177-3AD203B41FA5}">
                      <a16:colId xmlns:a16="http://schemas.microsoft.com/office/drawing/2014/main" val="138743796"/>
                    </a:ext>
                  </a:extLst>
                </a:gridCol>
                <a:gridCol w="1010227">
                  <a:extLst>
                    <a:ext uri="{9D8B030D-6E8A-4147-A177-3AD203B41FA5}">
                      <a16:colId xmlns:a16="http://schemas.microsoft.com/office/drawing/2014/main" val="1409665516"/>
                    </a:ext>
                  </a:extLst>
                </a:gridCol>
                <a:gridCol w="1528085">
                  <a:extLst>
                    <a:ext uri="{9D8B030D-6E8A-4147-A177-3AD203B41FA5}">
                      <a16:colId xmlns:a16="http://schemas.microsoft.com/office/drawing/2014/main" val="2396978166"/>
                    </a:ext>
                  </a:extLst>
                </a:gridCol>
              </a:tblGrid>
              <a:tr h="305260">
                <a:tc>
                  <a:txBody>
                    <a:bodyPr/>
                    <a:lstStyle/>
                    <a:p>
                      <a:pPr algn="ctr"/>
                      <a:r>
                        <a:rPr lang="fr-FR" sz="1200" b="1">
                          <a:solidFill>
                            <a:srgbClr val="FFFFFF"/>
                          </a:solidFill>
                          <a:effectLst/>
                          <a:latin typeface="Calibri Light"/>
                        </a:rPr>
                        <a:t>Libellé</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Nom variable</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Taille</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Type de données</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Précision (type de données)</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Caractère obligatoire</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Cadrage/ Remplissage</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r>
                        <a:rPr lang="fr-FR" sz="1200" b="1">
                          <a:solidFill>
                            <a:srgbClr val="FFFFFF"/>
                          </a:solidFill>
                          <a:effectLst/>
                          <a:latin typeface="Calibri Light"/>
                        </a:rPr>
                        <a:t>Modalités</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734941891"/>
                  </a:ext>
                </a:extLst>
              </a:tr>
              <a:tr h="305260">
                <a:tc>
                  <a:txBody>
                    <a:bodyPr/>
                    <a:lstStyle/>
                    <a:p>
                      <a:r>
                        <a:rPr lang="fr-FR" sz="1200">
                          <a:solidFill>
                            <a:srgbClr val="000000"/>
                          </a:solidFill>
                          <a:effectLst/>
                          <a:latin typeface="Calibri Light"/>
                        </a:rPr>
                        <a:t>N° FINESS PMSI</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finess_pmsi</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9</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Référentiel FINESS e-PMSI (Plage)</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213585"/>
                  </a:ext>
                </a:extLst>
              </a:tr>
              <a:tr h="305260">
                <a:tc>
                  <a:txBody>
                    <a:bodyPr/>
                    <a:lstStyle/>
                    <a:p>
                      <a:r>
                        <a:rPr lang="fr-FR" sz="1200">
                          <a:solidFill>
                            <a:srgbClr val="000000"/>
                          </a:solidFill>
                          <a:effectLst/>
                          <a:latin typeface="Calibri Light"/>
                        </a:rPr>
                        <a:t>Numéro administratif local de séjour</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numadmin</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&lt;=20</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7084458"/>
                  </a:ext>
                </a:extLst>
              </a:tr>
              <a:tr h="158734">
                <a:tc>
                  <a:txBody>
                    <a:bodyPr/>
                    <a:lstStyle/>
                    <a:p>
                      <a:r>
                        <a:rPr lang="fr-FR" sz="1200">
                          <a:solidFill>
                            <a:srgbClr val="000000"/>
                          </a:solidFill>
                          <a:effectLst/>
                          <a:latin typeface="Calibri Light"/>
                        </a:rPr>
                        <a:t>ID Exp</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id_exp</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5</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Valeur fixe</a:t>
                      </a:r>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Nxxxx</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2730590"/>
                  </a:ext>
                </a:extLst>
              </a:tr>
              <a:tr h="158734">
                <a:tc>
                  <a:txBody>
                    <a:bodyPr/>
                    <a:lstStyle/>
                    <a:p>
                      <a:r>
                        <a:rPr lang="fr-FR" sz="1200">
                          <a:solidFill>
                            <a:srgbClr val="000000"/>
                          </a:solidFill>
                          <a:effectLst/>
                          <a:latin typeface="Calibri Light"/>
                        </a:rPr>
                        <a:t>N°ordre</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id_ord</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1</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Valeur fixe</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y</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659366"/>
                  </a:ext>
                </a:extLst>
              </a:tr>
              <a:tr h="158734">
                <a:tc>
                  <a:txBody>
                    <a:bodyPr/>
                    <a:lstStyle/>
                    <a:p>
                      <a:r>
                        <a:rPr lang="fr-FR" sz="1200">
                          <a:solidFill>
                            <a:srgbClr val="000000"/>
                          </a:solidFill>
                          <a:effectLst/>
                          <a:latin typeface="Calibri Light"/>
                        </a:rPr>
                        <a:t>Date d'utilisation</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date_util</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8</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Date </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JJMMAAAA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5614034"/>
                  </a:ext>
                </a:extLst>
              </a:tr>
              <a:tr h="104092">
                <a:tc>
                  <a:txBody>
                    <a:bodyPr/>
                    <a:lstStyle/>
                    <a:p>
                      <a:r>
                        <a:rPr lang="fr-FR" sz="1200">
                          <a:solidFill>
                            <a:srgbClr val="000000"/>
                          </a:solidFill>
                          <a:effectLst/>
                          <a:latin typeface="Calibri Light"/>
                        </a:rPr>
                        <a:t>Code test HRD</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code_hrd</a:t>
                      </a:r>
                      <a:endParaRPr lang="fr-FR" err="1">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Identifiant code HRD en NABM</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5642133"/>
                  </a:ext>
                </a:extLst>
              </a:tr>
              <a:tr h="158734">
                <a:tc>
                  <a:txBody>
                    <a:bodyPr/>
                    <a:lstStyle/>
                    <a:p>
                      <a:r>
                        <a:rPr lang="fr-FR" sz="1200">
                          <a:solidFill>
                            <a:srgbClr val="000000"/>
                          </a:solidFill>
                          <a:effectLst/>
                          <a:latin typeface="Calibri Light"/>
                        </a:rPr>
                        <a:t>Nombre de test réalisé</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fr-FR" sz="1200" i="1">
                          <a:solidFill>
                            <a:srgbClr val="000000"/>
                          </a:solidFill>
                          <a:effectLst/>
                          <a:latin typeface="Calibri Light"/>
                        </a:rPr>
                        <a:t>Nb_test</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3</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Entier</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O</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fr-FR" sz="1200">
                          <a:solidFill>
                            <a:srgbClr val="000000"/>
                          </a:solidFill>
                          <a:effectLst/>
                          <a:latin typeface="Calibri Light"/>
                        </a:rPr>
                        <a:t>NA/NA</a:t>
                      </a:r>
                      <a:endParaRPr lang="fr-FR">
                        <a:effectLst/>
                        <a:latin typeface="Calibri Ligh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fr-FR">
                        <a:effectLst/>
                        <a:latin typeface="Calibri Ligh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5465674"/>
                  </a:ext>
                </a:extLst>
              </a:tr>
            </a:tbl>
          </a:graphicData>
        </a:graphic>
      </p:graphicFrame>
    </p:spTree>
    <p:extLst>
      <p:ext uri="{BB962C8B-B14F-4D97-AF65-F5344CB8AC3E}">
        <p14:creationId xmlns:p14="http://schemas.microsoft.com/office/powerpoint/2010/main" val="88657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MCO</a:t>
            </a:r>
            <a:r>
              <a:rPr lang="fr-FR" sz="2475"/>
              <a:t>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430887"/>
          </a:xfrm>
        </p:spPr>
        <p:txBody>
          <a:bodyPr vert="horz" wrap="square" lIns="27000" tIns="0" rIns="27000" bIns="0" rtlCol="0" anchor="t">
            <a:spAutoFit/>
          </a:bodyPr>
          <a:lstStyle/>
          <a:p>
            <a:pPr marL="0" indent="0">
              <a:buNone/>
            </a:pPr>
            <a:r>
              <a:rPr lang="fr-FR" sz="2800">
                <a:cs typeface="Arial"/>
              </a:rPr>
              <a:t>Soins critiques</a:t>
            </a:r>
            <a:endParaRPr lang="fr-FR" sz="2800"/>
          </a:p>
        </p:txBody>
      </p:sp>
      <p:sp>
        <p:nvSpPr>
          <p:cNvPr id="5" name="Espace réservé du pied de page 3">
            <a:extLst>
              <a:ext uri="{FF2B5EF4-FFF2-40B4-BE49-F238E27FC236}">
                <a16:creationId xmlns:a16="http://schemas.microsoft.com/office/drawing/2014/main" id="{F9585B71-F437-4452-8F18-A2CE17B88EBA}"/>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45581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DE8DE5-FE7D-DF7F-5C52-1D6C5F968328}"/>
              </a:ext>
            </a:extLst>
          </p:cNvPr>
          <p:cNvSpPr>
            <a:spLocks noGrp="1"/>
          </p:cNvSpPr>
          <p:nvPr>
            <p:ph type="title"/>
          </p:nvPr>
        </p:nvSpPr>
        <p:spPr>
          <a:xfrm>
            <a:off x="1245031" y="647838"/>
            <a:ext cx="9600000" cy="738664"/>
          </a:xfrm>
        </p:spPr>
        <p:txBody>
          <a:bodyPr/>
          <a:lstStyle/>
          <a:p>
            <a:r>
              <a:rPr lang="fr-FR" sz="2400">
                <a:cs typeface="Arial"/>
              </a:rPr>
              <a:t>Modification des types d’autorisation pour les USIP (Réforme des autorisations) </a:t>
            </a:r>
            <a:endParaRPr lang="fr-FR" sz="2400"/>
          </a:p>
        </p:txBody>
      </p:sp>
      <p:sp>
        <p:nvSpPr>
          <p:cNvPr id="3" name="Espace réservé du pied de page 2">
            <a:extLst>
              <a:ext uri="{FF2B5EF4-FFF2-40B4-BE49-F238E27FC236}">
                <a16:creationId xmlns:a16="http://schemas.microsoft.com/office/drawing/2014/main" id="{60F2AC5A-B79E-1001-6F3B-558112BD2E16}"/>
              </a:ext>
            </a:extLst>
          </p:cNvPr>
          <p:cNvSpPr>
            <a:spLocks noGrp="1"/>
          </p:cNvSpPr>
          <p:nvPr>
            <p:ph type="ftr" sz="quarter" idx="11"/>
          </p:nvPr>
        </p:nvSpPr>
        <p:spPr/>
        <p:txBody>
          <a:bodyPr/>
          <a:lstStyle/>
          <a:p>
            <a:r>
              <a:rPr lang="fr-FR"/>
              <a:t>WEBINAIRE DIM DU 19 Novembre 2024</a:t>
            </a:r>
          </a:p>
        </p:txBody>
      </p:sp>
      <p:sp>
        <p:nvSpPr>
          <p:cNvPr id="4" name="Espace réservé du texte 3">
            <a:extLst>
              <a:ext uri="{FF2B5EF4-FFF2-40B4-BE49-F238E27FC236}">
                <a16:creationId xmlns:a16="http://schemas.microsoft.com/office/drawing/2014/main" id="{62FDE2EA-9C54-CDF9-1CB4-E01D1CF3AC27}"/>
              </a:ext>
            </a:extLst>
          </p:cNvPr>
          <p:cNvSpPr>
            <a:spLocks noGrp="1"/>
          </p:cNvSpPr>
          <p:nvPr>
            <p:ph type="body" sz="quarter" idx="12"/>
          </p:nvPr>
        </p:nvSpPr>
        <p:spPr>
          <a:xfrm>
            <a:off x="1000185" y="1721345"/>
            <a:ext cx="10630139" cy="2505345"/>
          </a:xfrm>
        </p:spPr>
        <p:txBody>
          <a:bodyPr vert="horz" wrap="square" lIns="36000" tIns="0" rIns="36000" bIns="0" rtlCol="0" anchor="t">
            <a:spAutoFit/>
          </a:bodyPr>
          <a:lstStyle/>
          <a:p>
            <a:pPr algn="just"/>
            <a:r>
              <a:rPr lang="fr-FR" sz="2000">
                <a:cs typeface="Arial"/>
              </a:rPr>
              <a:t>Concernant les USIP et les USIP dérogatoires :</a:t>
            </a:r>
            <a:endParaRPr lang="fr-FR"/>
          </a:p>
          <a:p>
            <a:pPr algn="just"/>
            <a:r>
              <a:rPr lang="fr-FR" sz="2000">
                <a:cs typeface="Arial"/>
              </a:rPr>
              <a:t>A compter du 1</a:t>
            </a:r>
            <a:r>
              <a:rPr lang="fr-FR" sz="2000" baseline="30000">
                <a:cs typeface="Arial"/>
              </a:rPr>
              <a:t>er</a:t>
            </a:r>
            <a:r>
              <a:rPr lang="fr-FR" sz="2000">
                <a:cs typeface="Arial"/>
              </a:rPr>
              <a:t> mars 2025, les types d’autorisations enregistrés dans le fichier des UM sera ou devra être modifié : l’objectif est de différencier les USIP des autres unités de SI de spécialité. </a:t>
            </a:r>
            <a:endParaRPr lang="fr-FR">
              <a:cs typeface="Arial" panose="020B0604020202020204"/>
            </a:endParaRPr>
          </a:p>
          <a:p>
            <a:pPr algn="just"/>
            <a:r>
              <a:rPr lang="fr-FR" sz="2000">
                <a:cs typeface="Arial"/>
              </a:rPr>
              <a:t>Les établissements ayant obtenu une autorisation de type USIP avant le 1</a:t>
            </a:r>
            <a:r>
              <a:rPr lang="fr-FR" sz="1300" baseline="30000">
                <a:cs typeface="Arial"/>
              </a:rPr>
              <a:t>er</a:t>
            </a:r>
            <a:r>
              <a:rPr lang="fr-FR" sz="2000">
                <a:cs typeface="Arial"/>
              </a:rPr>
              <a:t> mars devront enregistrer les deux types d’autorisation dans le fichier des UM, ceci afin que les suppléments relatifs à l’activité réalisée en janvier et février restent dus.</a:t>
            </a:r>
            <a:endParaRPr lang="fr-FR">
              <a:cs typeface="Arial" panose="020B0604020202020204"/>
            </a:endParaRPr>
          </a:p>
          <a:p>
            <a:endParaRPr lang="fr-FR" sz="2000">
              <a:cs typeface="Arial"/>
            </a:endParaRPr>
          </a:p>
        </p:txBody>
      </p:sp>
      <p:sp>
        <p:nvSpPr>
          <p:cNvPr id="5" name="Espace réservé du texte 4">
            <a:extLst>
              <a:ext uri="{FF2B5EF4-FFF2-40B4-BE49-F238E27FC236}">
                <a16:creationId xmlns:a16="http://schemas.microsoft.com/office/drawing/2014/main" id="{13569DDF-506F-28C8-CE5F-9D7BE280B62C}"/>
              </a:ext>
            </a:extLst>
          </p:cNvPr>
          <p:cNvSpPr>
            <a:spLocks noGrp="1"/>
          </p:cNvSpPr>
          <p:nvPr>
            <p:ph type="body" sz="quarter" idx="13"/>
          </p:nvPr>
        </p:nvSpPr>
        <p:spPr>
          <a:xfrm>
            <a:off x="2" y="57253"/>
            <a:ext cx="739653" cy="343522"/>
          </a:xfrm>
        </p:spPr>
        <p:txBody>
          <a:bodyPr/>
          <a:lstStyle/>
          <a:p>
            <a:r>
              <a:rPr lang="fr-FR">
                <a:cs typeface="Arial"/>
              </a:rPr>
              <a:t>USIP</a:t>
            </a:r>
            <a:endParaRPr lang="fr-FR"/>
          </a:p>
        </p:txBody>
      </p:sp>
      <p:pic>
        <p:nvPicPr>
          <p:cNvPr id="6" name="Image 5" descr="Une image contenant texte, capture d’écran, Police, ligne&#10;&#10;Description générée automatiquement">
            <a:extLst>
              <a:ext uri="{FF2B5EF4-FFF2-40B4-BE49-F238E27FC236}">
                <a16:creationId xmlns:a16="http://schemas.microsoft.com/office/drawing/2014/main" id="{DE216B0B-E9BD-BE60-D776-86A14A6E9E69}"/>
              </a:ext>
            </a:extLst>
          </p:cNvPr>
          <p:cNvPicPr>
            <a:picLocks noChangeAspect="1"/>
          </p:cNvPicPr>
          <p:nvPr/>
        </p:nvPicPr>
        <p:blipFill>
          <a:blip r:embed="rId2"/>
          <a:stretch>
            <a:fillRect/>
          </a:stretch>
        </p:blipFill>
        <p:spPr>
          <a:xfrm>
            <a:off x="3050508" y="4241187"/>
            <a:ext cx="6446013" cy="2081875"/>
          </a:xfrm>
          <a:prstGeom prst="rect">
            <a:avLst/>
          </a:prstGeom>
        </p:spPr>
      </p:pic>
    </p:spTree>
    <p:extLst>
      <p:ext uri="{BB962C8B-B14F-4D97-AF65-F5344CB8AC3E}">
        <p14:creationId xmlns:p14="http://schemas.microsoft.com/office/powerpoint/2010/main" val="19562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F9BEB-55C0-FB34-F444-436079FE2F30}"/>
              </a:ext>
            </a:extLst>
          </p:cNvPr>
          <p:cNvSpPr>
            <a:spLocks noGrp="1"/>
          </p:cNvSpPr>
          <p:nvPr>
            <p:ph type="title"/>
          </p:nvPr>
        </p:nvSpPr>
        <p:spPr>
          <a:xfrm>
            <a:off x="2043902" y="438901"/>
            <a:ext cx="9600000" cy="512961"/>
          </a:xfrm>
        </p:spPr>
        <p:txBody>
          <a:bodyPr/>
          <a:lstStyle/>
          <a:p>
            <a:r>
              <a:rPr lang="fr-FR" sz="3300"/>
              <a:t>Nouveau FICHCOMP lits réa</a:t>
            </a:r>
            <a:endParaRPr lang="fr-FR"/>
          </a:p>
        </p:txBody>
      </p:sp>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244367" y="6522392"/>
            <a:ext cx="6720000" cy="153888"/>
          </a:xfrm>
        </p:spPr>
        <p:txBody>
          <a:bodyPr/>
          <a:lstStyle/>
          <a:p>
            <a:r>
              <a:rPr lang="fr-FR" sz="1000">
                <a:latin typeface="Arial"/>
                <a:ea typeface="ＭＳ Ｐゴシック"/>
                <a:cs typeface="Arial"/>
              </a:rPr>
              <a:t>WEBINAIRE DIM DU 19 Novembre 2024</a:t>
            </a:r>
            <a:endParaRPr lang="fr-FR" sz="1000">
              <a:solidFill>
                <a:srgbClr val="000000"/>
              </a:solidFill>
              <a:latin typeface="Arial"/>
              <a:ea typeface="ＭＳ Ｐゴシック"/>
              <a:cs typeface="Arial"/>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1" y="57253"/>
            <a:ext cx="1667793" cy="343522"/>
          </a:xfrm>
        </p:spPr>
        <p:txBody>
          <a:bodyPr/>
          <a:lstStyle/>
          <a:p>
            <a:r>
              <a:rPr lang="fr-FR">
                <a:cs typeface="Arial"/>
              </a:rPr>
              <a:t>Soins critiques</a:t>
            </a:r>
            <a:endParaRPr lang="fr-FR"/>
          </a:p>
        </p:txBody>
      </p:sp>
      <p:sp>
        <p:nvSpPr>
          <p:cNvPr id="8" name="Espace réservé du texte 3">
            <a:extLst>
              <a:ext uri="{FF2B5EF4-FFF2-40B4-BE49-F238E27FC236}">
                <a16:creationId xmlns:a16="http://schemas.microsoft.com/office/drawing/2014/main" id="{E906E256-CA1B-3B7C-BA82-AA1E012995DB}"/>
              </a:ext>
            </a:extLst>
          </p:cNvPr>
          <p:cNvSpPr txBox="1">
            <a:spLocks/>
          </p:cNvSpPr>
          <p:nvPr/>
        </p:nvSpPr>
        <p:spPr>
          <a:xfrm>
            <a:off x="748977" y="1410609"/>
            <a:ext cx="10687787" cy="4247317"/>
          </a:xfrm>
          <a:prstGeom prst="rect">
            <a:avLst/>
          </a:prstGeom>
        </p:spPr>
        <p:txBody>
          <a:bodyPr vert="horz" wrap="square" lIns="36000" tIns="0" rIns="36000" bIns="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marR="0" lvl="0" indent="-285750" algn="just" defTabSz="685800" rtl="0" eaLnBrk="1" fontAlgn="auto" latinLnBrk="0" hangingPunct="1">
              <a:lnSpc>
                <a:spcPct val="100000"/>
              </a:lnSpc>
              <a:spcBef>
                <a:spcPts val="0"/>
              </a:spcBef>
              <a:spcAft>
                <a:spcPts val="0"/>
              </a:spcAft>
              <a:buClrTx/>
              <a:buSzTx/>
              <a:buFont typeface="Arial"/>
              <a:buChar char="•"/>
              <a:tabLst/>
              <a:defRPr/>
            </a:pPr>
            <a:r>
              <a:rPr kumimoji="0" lang="fr-FR" sz="3200" b="1" i="0" u="none" strike="noStrike" kern="1200" cap="none" spc="0" normalizeH="0" baseline="0" noProof="0">
                <a:ln>
                  <a:noFill/>
                </a:ln>
                <a:solidFill>
                  <a:srgbClr val="2B3BB2"/>
                </a:solidFill>
                <a:effectLst/>
                <a:uLnTx/>
                <a:uFillTx/>
                <a:latin typeface="Arial" panose="020B0604020202020204"/>
                <a:ea typeface="+mn-ea"/>
                <a:cs typeface="Arial" panose="020B0604020202020204"/>
              </a:rPr>
              <a:t>Recueil du nombre de lits en réanimation</a:t>
            </a:r>
            <a:endParaRPr lang="fr-FR" sz="3200" b="1" i="0" u="none" strike="noStrike" kern="1200" cap="none" spc="0" normalizeH="0" baseline="0" noProof="0">
              <a:ln>
                <a:noFill/>
              </a:ln>
              <a:solidFill>
                <a:srgbClr val="2B3BB2"/>
              </a:solidFill>
              <a:effectLst/>
              <a:uLnTx/>
              <a:uFillTx/>
              <a:latin typeface="Arial" panose="020B0604020202020204"/>
              <a:cs typeface="Arial" panose="020B0604020202020204"/>
            </a:endParaRPr>
          </a:p>
          <a:p>
            <a:pPr marL="285750" lvl="1" indent="-285750" algn="just" fontAlgn="auto">
              <a:spcBef>
                <a:spcPts val="0"/>
              </a:spcBef>
              <a:spcAft>
                <a:spcPts val="0"/>
              </a:spcAft>
              <a:buClr>
                <a:srgbClr val="FF5A64"/>
              </a:buClr>
              <a:buFont typeface="Wingdings" panose="05000000000000000000" pitchFamily="2" charset="2"/>
              <a:buChar char="Ø"/>
              <a:defRPr/>
            </a:pPr>
            <a:r>
              <a:rPr lang="fr-FR" sz="2800" baseline="0">
                <a:solidFill>
                  <a:prstClr val="black"/>
                </a:solidFill>
                <a:latin typeface="Arial" panose="020B0604020202020204"/>
                <a:cs typeface="Arial" panose="020B0604020202020204"/>
              </a:rPr>
              <a:t>Information déjà disponible dans le fichier des UM (FICUM)</a:t>
            </a:r>
          </a:p>
          <a:p>
            <a:pPr marL="285750" lvl="1" indent="-285750" algn="just">
              <a:spcBef>
                <a:spcPts val="0"/>
              </a:spcBef>
              <a:spcAft>
                <a:spcPts val="0"/>
              </a:spcAft>
              <a:buClr>
                <a:srgbClr val="FF5A64"/>
              </a:buClr>
              <a:buFont typeface="Wingdings" panose="05000000000000000000" pitchFamily="2" charset="2"/>
              <a:buChar char="Ø"/>
              <a:defRPr/>
            </a:pPr>
            <a:r>
              <a:rPr lang="fr-FR" sz="2800" baseline="0">
                <a:solidFill>
                  <a:prstClr val="black"/>
                </a:solidFill>
                <a:latin typeface="Arial" panose="020B0604020202020204"/>
                <a:cs typeface="Arial" panose="020B0604020202020204"/>
              </a:rPr>
              <a:t>Demande DGOS : besoin d'un suivi plus précis du nb de lits ouverts/opérationnels au cours de l'année</a:t>
            </a:r>
            <a:endParaRPr lang="fr-FR" sz="2800">
              <a:solidFill>
                <a:prstClr val="black"/>
              </a:solidFill>
              <a:latin typeface="Arial" panose="020B0604020202020204"/>
              <a:cs typeface="Arial" panose="020B0604020202020204"/>
            </a:endParaRPr>
          </a:p>
          <a:p>
            <a:pPr marL="628650" lvl="2" indent="-285750" algn="just">
              <a:spcBef>
                <a:spcPts val="0"/>
              </a:spcBef>
              <a:spcAft>
                <a:spcPts val="0"/>
              </a:spcAft>
              <a:buClr>
                <a:srgbClr val="FF5A64"/>
              </a:buClr>
              <a:buFont typeface="Wingdings" panose="05000000000000000000" pitchFamily="2" charset="2"/>
              <a:buChar char="§"/>
              <a:defRPr/>
            </a:pPr>
            <a:r>
              <a:rPr lang="fr-FR" sz="2400" baseline="0">
                <a:solidFill>
                  <a:prstClr val="black"/>
                </a:solidFill>
                <a:latin typeface="Arial" panose="020B0604020202020204"/>
                <a:cs typeface="Arial" panose="020B0604020202020204"/>
              </a:rPr>
              <a:t>en lien avec la réforme des autorisations</a:t>
            </a:r>
            <a:endParaRPr lang="fr-FR" sz="2400">
              <a:solidFill>
                <a:prstClr val="black"/>
              </a:solidFill>
              <a:latin typeface="Arial" panose="020B0604020202020204"/>
              <a:cs typeface="Arial" panose="020B0604020202020204"/>
            </a:endParaRPr>
          </a:p>
          <a:p>
            <a:pPr marL="628650" lvl="2" indent="-285750" algn="just">
              <a:spcBef>
                <a:spcPts val="0"/>
              </a:spcBef>
              <a:spcAft>
                <a:spcPts val="0"/>
              </a:spcAft>
              <a:buClr>
                <a:srgbClr val="FF5A64"/>
              </a:buClr>
              <a:buFont typeface="Wingdings" panose="05000000000000000000" pitchFamily="2" charset="2"/>
              <a:buChar char="§"/>
              <a:defRPr/>
            </a:pPr>
            <a:r>
              <a:rPr lang="fr-FR" sz="2400" baseline="0">
                <a:solidFill>
                  <a:prstClr val="black"/>
                </a:solidFill>
                <a:latin typeface="Arial" panose="020B0604020202020204"/>
                <a:cs typeface="Arial" panose="020B0604020202020204"/>
              </a:rPr>
              <a:t>+ réflexions en cours sur réforme du financement des soins critiques </a:t>
            </a:r>
            <a:endParaRPr lang="fr-FR" sz="2400">
              <a:solidFill>
                <a:prstClr val="black"/>
              </a:solidFill>
              <a:latin typeface="Arial" panose="020B0604020202020204"/>
              <a:cs typeface="Arial" panose="020B0604020202020204"/>
            </a:endParaRPr>
          </a:p>
          <a:p>
            <a:pPr marL="285750" lvl="1" indent="-285750" algn="just" fontAlgn="auto">
              <a:spcBef>
                <a:spcPts val="0"/>
              </a:spcBef>
              <a:spcAft>
                <a:spcPts val="0"/>
              </a:spcAft>
              <a:buClr>
                <a:srgbClr val="FF5A64"/>
              </a:buClr>
              <a:buFont typeface="Wingdings" panose="05000000000000000000" pitchFamily="2" charset="2"/>
              <a:buChar char="Ø"/>
              <a:defRPr/>
            </a:pPr>
            <a:r>
              <a:rPr lang="fr-FR" sz="2800" baseline="0">
                <a:solidFill>
                  <a:prstClr val="black"/>
                </a:solidFill>
                <a:latin typeface="Arial" panose="020B0604020202020204"/>
                <a:cs typeface="Arial" panose="020B0604020202020204"/>
              </a:rPr>
              <a:t>Objectif :</a:t>
            </a:r>
            <a:r>
              <a:rPr kumimoji="0" lang="fr-FR" sz="28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 </a:t>
            </a:r>
            <a:r>
              <a:rPr lang="fr-FR" sz="2800" baseline="0">
                <a:solidFill>
                  <a:prstClr val="black"/>
                </a:solidFill>
                <a:latin typeface="Arial" panose="020B0604020202020204"/>
                <a:cs typeface="Arial" panose="020B0604020202020204"/>
              </a:rPr>
              <a:t>déclarer seulement</a:t>
            </a:r>
            <a:r>
              <a:rPr kumimoji="0" lang="fr-FR" sz="28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 les éventuelles </a:t>
            </a:r>
            <a:r>
              <a:rPr lang="fr-FR" sz="2800" baseline="0">
                <a:solidFill>
                  <a:prstClr val="black"/>
                </a:solidFill>
                <a:latin typeface="Arial" panose="020B0604020202020204"/>
                <a:cs typeface="Arial" panose="020B0604020202020204"/>
              </a:rPr>
              <a:t>fluctuations</a:t>
            </a:r>
          </a:p>
          <a:p>
            <a:pPr marL="628650" lvl="2" indent="-285750" algn="just">
              <a:spcBef>
                <a:spcPts val="0"/>
              </a:spcBef>
              <a:spcAft>
                <a:spcPts val="0"/>
              </a:spcAft>
              <a:buClr>
                <a:srgbClr val="FF5A64"/>
              </a:buClr>
              <a:buFont typeface="Wingdings" panose="05000000000000000000" pitchFamily="2" charset="2"/>
              <a:buChar char="§"/>
              <a:defRPr/>
            </a:pPr>
            <a:r>
              <a:rPr lang="fr-FR" sz="2400" baseline="0">
                <a:solidFill>
                  <a:prstClr val="black"/>
                </a:solidFill>
                <a:latin typeface="Arial" panose="020B0604020202020204"/>
                <a:cs typeface="Arial" panose="020B0604020202020204"/>
              </a:rPr>
              <a:t>Périodes de fermeture de lits (période de congés, difficultés RH, travaux,…) ou d'ouverture temporaires de lits</a:t>
            </a:r>
          </a:p>
          <a:p>
            <a:pPr marL="285750" lvl="1" indent="-285750" algn="just" fontAlgn="auto">
              <a:spcBef>
                <a:spcPts val="0"/>
              </a:spcBef>
              <a:spcAft>
                <a:spcPts val="0"/>
              </a:spcAft>
              <a:buClr>
                <a:srgbClr val="FF5A64"/>
              </a:buClr>
              <a:buFont typeface="Wingdings" panose="05000000000000000000" pitchFamily="2" charset="2"/>
              <a:buChar char="Ø"/>
              <a:defRPr/>
            </a:pPr>
            <a:r>
              <a:rPr lang="fr-FR" sz="2800" baseline="0">
                <a:solidFill>
                  <a:prstClr val="black"/>
                </a:solidFill>
                <a:latin typeface="Arial" panose="020B0604020202020204"/>
                <a:cs typeface="Arial" panose="020B0604020202020204"/>
              </a:rPr>
              <a:t>Format du fichier en cours de validation</a:t>
            </a:r>
          </a:p>
        </p:txBody>
      </p:sp>
    </p:spTree>
    <p:extLst>
      <p:ext uri="{BB962C8B-B14F-4D97-AF65-F5344CB8AC3E}">
        <p14:creationId xmlns:p14="http://schemas.microsoft.com/office/powerpoint/2010/main" val="332056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3207275" y="574327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sz="900">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440562"/>
            <a:ext cx="739653" cy="343522"/>
          </a:xfrm>
        </p:spPr>
        <p:txBody>
          <a:bodyPr/>
          <a:lstStyle/>
          <a:p>
            <a:r>
              <a:rPr lang="fr-FR">
                <a:cs typeface="Arial"/>
              </a:rPr>
              <a:t>MCO</a:t>
            </a:r>
            <a:endParaRPr lang="fr-F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2082790" y="2878429"/>
            <a:ext cx="7814387" cy="1431161"/>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514350" fontAlgn="auto">
              <a:spcAft>
                <a:spcPts val="0"/>
              </a:spcAft>
            </a:pPr>
            <a:r>
              <a:rPr lang="fr-FR" sz="3600" baseline="0">
                <a:solidFill>
                  <a:srgbClr val="2B3BB2"/>
                </a:solidFill>
                <a:latin typeface="Arial" panose="020B0604020202020204"/>
                <a:cs typeface="Arial"/>
              </a:rPr>
              <a:t>Questions / Réponses</a:t>
            </a:r>
            <a:endParaRPr lang="fr-FR" sz="3600" baseline="0">
              <a:solidFill>
                <a:srgbClr val="2B3BB2"/>
              </a:solidFill>
              <a:latin typeface="Arial" panose="020B0604020202020204"/>
            </a:endParaRPr>
          </a:p>
          <a:p>
            <a:pPr algn="ctr" defTabSz="514350" fontAlgn="auto">
              <a:spcAft>
                <a:spcPts val="0"/>
              </a:spcAft>
            </a:pPr>
            <a:endParaRPr lang="fr-FR" sz="3600" baseline="0">
              <a:solidFill>
                <a:srgbClr val="2B3BB2"/>
              </a:solidFill>
              <a:latin typeface="Arial"/>
              <a:cs typeface="Arial"/>
            </a:endParaRPr>
          </a:p>
          <a:p>
            <a:pPr algn="ctr" defTabSz="514350" fontAlgn="auto">
              <a:spcAft>
                <a:spcPts val="0"/>
              </a:spcAft>
            </a:pPr>
            <a:endParaRPr lang="fr-FR" sz="2100" baseline="0">
              <a:solidFill>
                <a:srgbClr val="2B3BB2"/>
              </a:solidFill>
              <a:latin typeface="Arial"/>
              <a:cs typeface="Arial"/>
            </a:endParaRPr>
          </a:p>
        </p:txBody>
      </p:sp>
    </p:spTree>
    <p:extLst>
      <p:ext uri="{BB962C8B-B14F-4D97-AF65-F5344CB8AC3E}">
        <p14:creationId xmlns:p14="http://schemas.microsoft.com/office/powerpoint/2010/main" val="1436678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BCACB-B82B-4F1D-D4BF-C2D443817CFE}"/>
              </a:ext>
            </a:extLst>
          </p:cNvPr>
          <p:cNvSpPr>
            <a:spLocks noGrp="1"/>
          </p:cNvSpPr>
          <p:nvPr>
            <p:ph type="title"/>
          </p:nvPr>
        </p:nvSpPr>
        <p:spPr>
          <a:xfrm>
            <a:off x="4129036" y="1726984"/>
            <a:ext cx="5491214" cy="984885"/>
          </a:xfrm>
        </p:spPr>
        <p:txBody>
          <a:bodyPr/>
          <a:lstStyle/>
          <a:p>
            <a:pPr algn="ctr"/>
            <a:r>
              <a:rPr lang="fr-FR" sz="3200"/>
              <a:t>INTER-CHAMPS</a:t>
            </a:r>
          </a:p>
        </p:txBody>
      </p:sp>
      <p:sp>
        <p:nvSpPr>
          <p:cNvPr id="5" name="ZoneTexte 4">
            <a:extLst>
              <a:ext uri="{FF2B5EF4-FFF2-40B4-BE49-F238E27FC236}">
                <a16:creationId xmlns:a16="http://schemas.microsoft.com/office/drawing/2014/main" id="{0DEBA1D9-AC20-415C-8688-EC4E1831D66D}"/>
              </a:ext>
            </a:extLst>
          </p:cNvPr>
          <p:cNvSpPr txBox="1"/>
          <p:nvPr/>
        </p:nvSpPr>
        <p:spPr>
          <a:xfrm>
            <a:off x="5740666" y="3264258"/>
            <a:ext cx="2267954" cy="2154436"/>
          </a:xfrm>
          <a:prstGeom prst="rect">
            <a:avLst/>
          </a:prstGeom>
          <a:noFill/>
        </p:spPr>
        <p:txBody>
          <a:bodyPr rot="0" spcFirstLastPara="0" vertOverflow="overflow" horzOverflow="overflow" vert="horz" wrap="square" lIns="27000" tIns="0" rIns="27000" bIns="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FFFFFF"/>
              </a:solidFill>
              <a:effectLst/>
              <a:uLnTx/>
              <a:uFillTx/>
              <a:latin typeface="Arial" panose="020B0604020202020204"/>
              <a:ea typeface="ＭＳ Ｐゴシック" charset="-128"/>
              <a:cs typeface="Arial"/>
            </a:endParaRPr>
          </a:p>
          <a:p>
            <a:pPr marR="0" lvl="0" algn="l" defTabSz="685800" rtl="0" eaLnBrk="1" fontAlgn="auto" latinLnBrk="0" hangingPunct="1">
              <a:lnSpc>
                <a:spcPct val="100000"/>
              </a:lnSpc>
              <a:spcBef>
                <a:spcPts val="0"/>
              </a:spcBef>
              <a:spcAft>
                <a:spcPts val="0"/>
              </a:spcAft>
              <a:buClrTx/>
              <a:buSzTx/>
              <a:tabLst/>
              <a:defRPr/>
            </a:pPr>
            <a:r>
              <a:rPr kumimoji="0" lang="fr-FR" sz="2800" b="1" i="0" u="none" strike="noStrike" kern="1200" cap="none" spc="0" normalizeH="0" baseline="0" noProof="0">
                <a:ln>
                  <a:noFill/>
                </a:ln>
                <a:solidFill>
                  <a:srgbClr val="FFFFFF"/>
                </a:solidFill>
                <a:effectLst/>
                <a:uLnTx/>
                <a:uFillTx/>
                <a:latin typeface="Arial" panose="020B0604020202020204"/>
                <a:ea typeface="ＭＳ Ｐゴシック" charset="-128"/>
                <a:cs typeface="Arial"/>
              </a:rPr>
              <a:t>DRUIDES </a:t>
            </a:r>
            <a:r>
              <a:rPr kumimoji="0" lang="fr-FR" b="1" i="0" u="none" strike="noStrike" kern="1200" cap="none" spc="0" normalizeH="0" baseline="0" noProof="0">
                <a:ln>
                  <a:noFill/>
                </a:ln>
                <a:solidFill>
                  <a:srgbClr val="FFFFFF"/>
                </a:solidFill>
                <a:effectLst/>
                <a:uLnTx/>
                <a:uFillTx/>
                <a:latin typeface="Arial" panose="020B0604020202020204"/>
                <a:ea typeface="ＭＳ Ｐゴシック" charset="-128"/>
                <a:cs typeface="Arial"/>
              </a:rPr>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1" baseline="0">
              <a:solidFill>
                <a:srgbClr val="FFFFFF"/>
              </a:solidFill>
              <a:latin typeface="Arial" panose="020B0604020202020204"/>
              <a:cs typeface="Aria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FFFFFF"/>
                </a:solidFill>
                <a:effectLst/>
                <a:uLnTx/>
                <a:uFillTx/>
                <a:latin typeface="Arial" panose="020B0604020202020204"/>
                <a:ea typeface="ＭＳ Ｐゴシック" charset="-128"/>
                <a:cs typeface="Arial"/>
              </a:rPr>
              <a:t>Calendrier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b="1" i="0" u="none" strike="noStrike" kern="1200" cap="none" spc="0" normalizeH="0" baseline="0" noProof="0">
              <a:ln>
                <a:noFill/>
              </a:ln>
              <a:solidFill>
                <a:srgbClr val="FFFFFF"/>
              </a:solidFill>
              <a:effectLst/>
              <a:uLnTx/>
              <a:uFillTx/>
              <a:latin typeface="Arial" panose="020B0604020202020204"/>
              <a:ea typeface="ＭＳ Ｐゴシック" charset="-128"/>
              <a:cs typeface="Aria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b="1" i="0" u="none" strike="noStrike" kern="1200" cap="none" spc="0" normalizeH="0" baseline="0" noProof="0">
                <a:ln>
                  <a:noFill/>
                </a:ln>
                <a:solidFill>
                  <a:srgbClr val="FFFFFF"/>
                </a:solidFill>
                <a:effectLst/>
                <a:uLnTx/>
                <a:uFillTx/>
                <a:latin typeface="Arial" panose="020B0604020202020204"/>
                <a:ea typeface="ＭＳ Ｐゴシック" charset="-128"/>
                <a:cs typeface="Arial"/>
              </a:rPr>
              <a:t>Archives</a:t>
            </a:r>
          </a:p>
        </p:txBody>
      </p:sp>
      <p:sp>
        <p:nvSpPr>
          <p:cNvPr id="4" name="Espace réservé du pied de page 3">
            <a:extLst>
              <a:ext uri="{FF2B5EF4-FFF2-40B4-BE49-F238E27FC236}">
                <a16:creationId xmlns:a16="http://schemas.microsoft.com/office/drawing/2014/main" id="{FCF2CBED-446F-1DCF-E509-7EF1422BF498}"/>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fr-FR" sz="800" b="0" i="0" u="none" strike="noStrike" kern="1200" cap="all" spc="0" normalizeH="0" baseline="0" noProof="0">
                <a:ln>
                  <a:noFill/>
                </a:ln>
                <a:solidFill>
                  <a:srgbClr val="2B3BB2"/>
                </a:solidFill>
                <a:effectLst/>
                <a:uLnTx/>
                <a:uFillTx/>
                <a:latin typeface="Times" charset="0"/>
                <a:ea typeface="ＭＳ Ｐゴシック" charset="-128"/>
                <a:cs typeface="+mn-cs"/>
              </a:rPr>
              <a:t>WEBINAIRE DIM DU 19 Novembre 2024</a:t>
            </a:r>
          </a:p>
        </p:txBody>
      </p:sp>
    </p:spTree>
    <p:extLst>
      <p:ext uri="{BB962C8B-B14F-4D97-AF65-F5344CB8AC3E}">
        <p14:creationId xmlns:p14="http://schemas.microsoft.com/office/powerpoint/2010/main" val="192642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Inter-champs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a:cs typeface="Arial"/>
              </a:rPr>
              <a:t>DRUIDES CALENDRIER</a:t>
            </a:r>
            <a:endParaRPr lang="fr-FR" sz="2400"/>
          </a:p>
        </p:txBody>
      </p:sp>
      <p:sp>
        <p:nvSpPr>
          <p:cNvPr id="4" name="Espace réservé du pied de page 3">
            <a:extLst>
              <a:ext uri="{FF2B5EF4-FFF2-40B4-BE49-F238E27FC236}">
                <a16:creationId xmlns:a16="http://schemas.microsoft.com/office/drawing/2014/main" id="{BB8E093D-B41B-02FB-1DF4-9406168B7993}"/>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352603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91153-1BE1-41FD-91B9-3B9EAAF8A57E}"/>
              </a:ext>
            </a:extLst>
          </p:cNvPr>
          <p:cNvSpPr>
            <a:spLocks noGrp="1"/>
          </p:cNvSpPr>
          <p:nvPr>
            <p:ph type="title"/>
          </p:nvPr>
        </p:nvSpPr>
        <p:spPr>
          <a:xfrm>
            <a:off x="1044481" y="604124"/>
            <a:ext cx="6502577" cy="430887"/>
          </a:xfrm>
        </p:spPr>
        <p:txBody>
          <a:bodyPr>
            <a:normAutofit/>
          </a:bodyPr>
          <a:lstStyle/>
          <a:p>
            <a:r>
              <a:rPr lang="fr-FR" sz="2800"/>
              <a:t>Webinaires PMSI de fin d'année … </a:t>
            </a:r>
            <a:endParaRPr lang="fr-FR" sz="2800">
              <a:cs typeface="Arial"/>
            </a:endParaRPr>
          </a:p>
        </p:txBody>
      </p:sp>
      <p:sp>
        <p:nvSpPr>
          <p:cNvPr id="3" name="Espace réservé du pied de page 2">
            <a:extLst>
              <a:ext uri="{FF2B5EF4-FFF2-40B4-BE49-F238E27FC236}">
                <a16:creationId xmlns:a16="http://schemas.microsoft.com/office/drawing/2014/main" id="{F6ECC754-5F22-44EB-9213-84CD9C3AF355}"/>
              </a:ext>
            </a:extLst>
          </p:cNvPr>
          <p:cNvSpPr>
            <a:spLocks noGrp="1"/>
          </p:cNvSpPr>
          <p:nvPr>
            <p:ph type="ftr" sz="quarter" idx="11"/>
          </p:nvPr>
        </p:nvSpPr>
        <p:spPr/>
        <p:txBody>
          <a:bodyPr/>
          <a:lstStyle/>
          <a:p>
            <a:r>
              <a:rPr lang="fr-FR" cap="all" baseline="0" dirty="0">
                <a:solidFill>
                  <a:srgbClr val="2B3BB2"/>
                </a:solidFill>
                <a:latin typeface="Arial"/>
              </a:rPr>
              <a:t>WEBINAIRE DIM DU 19 Novembre 2024</a:t>
            </a:r>
            <a:endParaRPr lang="fr-FR" dirty="0"/>
          </a:p>
        </p:txBody>
      </p:sp>
      <p:sp>
        <p:nvSpPr>
          <p:cNvPr id="4" name="Espace réservé du texte 3">
            <a:extLst>
              <a:ext uri="{FF2B5EF4-FFF2-40B4-BE49-F238E27FC236}">
                <a16:creationId xmlns:a16="http://schemas.microsoft.com/office/drawing/2014/main" id="{B5A1A402-7E3E-4998-B692-072FAA28C6A4}"/>
              </a:ext>
            </a:extLst>
          </p:cNvPr>
          <p:cNvSpPr>
            <a:spLocks noGrp="1"/>
          </p:cNvSpPr>
          <p:nvPr>
            <p:ph type="body" sz="quarter" idx="12"/>
          </p:nvPr>
        </p:nvSpPr>
        <p:spPr>
          <a:xfrm>
            <a:off x="774357" y="1940561"/>
            <a:ext cx="10845371" cy="3978012"/>
          </a:xfrm>
        </p:spPr>
        <p:txBody>
          <a:bodyPr vert="horz" wrap="square" lIns="48000" tIns="0" rIns="48000" bIns="0" rtlCol="0" anchor="t">
            <a:spAutoFit/>
          </a:bodyPr>
          <a:lstStyle/>
          <a:p>
            <a:r>
              <a:rPr lang="fr-FR" sz="2400">
                <a:solidFill>
                  <a:srgbClr val="FF0000"/>
                </a:solidFill>
                <a:cs typeface="Arial"/>
              </a:rPr>
              <a:t>Pourquoi ?</a:t>
            </a:r>
          </a:p>
          <a:p>
            <a:endParaRPr lang="fr-FR" sz="2000">
              <a:cs typeface="Arial"/>
            </a:endParaRPr>
          </a:p>
          <a:p>
            <a:r>
              <a:rPr lang="fr-FR" sz="2000">
                <a:cs typeface="Arial"/>
              </a:rPr>
              <a:t>Rappels : </a:t>
            </a:r>
          </a:p>
          <a:p>
            <a:pPr marL="380990" indent="-380990"/>
            <a:r>
              <a:rPr lang="fr-FR" sz="2000" b="0">
                <a:cs typeface="Arial"/>
              </a:rPr>
              <a:t>Webinaires régulièrement organisés à cette époque de l’année (</a:t>
            </a:r>
            <a:r>
              <a:rPr lang="fr-FR" sz="2000" b="0" i="1">
                <a:cs typeface="Arial"/>
              </a:rPr>
              <a:t>novembre année N</a:t>
            </a:r>
            <a:r>
              <a:rPr lang="fr-FR" sz="2000" b="0">
                <a:cs typeface="Arial"/>
              </a:rPr>
              <a:t>), depuis 2016, en présentiel d’abord, puis rapidement distanciel pour accueillir plus largement</a:t>
            </a:r>
          </a:p>
          <a:p>
            <a:pPr marL="380990" indent="-380990"/>
            <a:endParaRPr lang="fr-FR" sz="2000" b="0">
              <a:cs typeface="Arial"/>
            </a:endParaRPr>
          </a:p>
          <a:p>
            <a:pPr marL="380990" indent="-380990"/>
            <a:r>
              <a:rPr lang="fr-FR" sz="2000" b="0">
                <a:cs typeface="Arial"/>
              </a:rPr>
              <a:t>Répond au souhait d’informer les établissements, ARS, SSII des « nouveautés PMSI » de l’année suivante, afin de laisser le temps de préparation et d’intégration de ces nouveautés de production de l’information médicale, dans les différents champs d’activité hospitalière</a:t>
            </a:r>
          </a:p>
          <a:p>
            <a:endParaRPr lang="fr-FR" sz="2000" b="0">
              <a:cs typeface="Arial"/>
            </a:endParaRPr>
          </a:p>
          <a:p>
            <a:pPr marL="380990" indent="-380990"/>
            <a:r>
              <a:rPr lang="fr-FR" sz="2000" b="0">
                <a:cs typeface="Arial"/>
              </a:rPr>
              <a:t>Pour anticiper la mise en œuvre des nouveautés </a:t>
            </a:r>
            <a:r>
              <a:rPr lang="fr-FR" sz="2000">
                <a:cs typeface="Arial"/>
              </a:rPr>
              <a:t>au 1</a:t>
            </a:r>
            <a:r>
              <a:rPr lang="fr-FR" sz="2000" baseline="30000">
                <a:cs typeface="Arial"/>
              </a:rPr>
              <a:t>er</a:t>
            </a:r>
            <a:r>
              <a:rPr lang="fr-FR" sz="2000">
                <a:cs typeface="Arial"/>
              </a:rPr>
              <a:t> mars de l’année N+1</a:t>
            </a:r>
          </a:p>
          <a:p>
            <a:endParaRPr lang="fr-FR" sz="2000">
              <a:cs typeface="Arial"/>
            </a:endParaRPr>
          </a:p>
          <a:p>
            <a:pPr marL="143930" lvl="3" indent="-143930"/>
            <a:endParaRPr lang="fr-FR">
              <a:cs typeface="Arial"/>
            </a:endParaRPr>
          </a:p>
        </p:txBody>
      </p:sp>
      <p:sp>
        <p:nvSpPr>
          <p:cNvPr id="10" name="Espace réservé du texte 9">
            <a:extLst>
              <a:ext uri="{FF2B5EF4-FFF2-40B4-BE49-F238E27FC236}">
                <a16:creationId xmlns:a16="http://schemas.microsoft.com/office/drawing/2014/main" id="{424CDD2F-82C9-B6DD-E34D-329115097EBD}"/>
              </a:ext>
            </a:extLst>
          </p:cNvPr>
          <p:cNvSpPr>
            <a:spLocks noGrp="1"/>
          </p:cNvSpPr>
          <p:nvPr>
            <p:ph type="body" sz="quarter" idx="13"/>
          </p:nvPr>
        </p:nvSpPr>
        <p:spPr>
          <a:xfrm>
            <a:off x="1" y="0"/>
            <a:ext cx="2849963" cy="458029"/>
          </a:xfrm>
        </p:spPr>
        <p:txBody>
          <a:bodyPr/>
          <a:lstStyle/>
          <a:p>
            <a:r>
              <a:rPr lang="fr-FR"/>
              <a:t>Evolution calendrier</a:t>
            </a:r>
          </a:p>
        </p:txBody>
      </p:sp>
      <p:sp>
        <p:nvSpPr>
          <p:cNvPr id="5" name="ZoneTexte 4">
            <a:extLst>
              <a:ext uri="{FF2B5EF4-FFF2-40B4-BE49-F238E27FC236}">
                <a16:creationId xmlns:a16="http://schemas.microsoft.com/office/drawing/2014/main" id="{23DD503E-72D1-5F98-E403-CBB0456E537D}"/>
              </a:ext>
            </a:extLst>
          </p:cNvPr>
          <p:cNvSpPr txBox="1"/>
          <p:nvPr/>
        </p:nvSpPr>
        <p:spPr>
          <a:xfrm>
            <a:off x="2685380" y="1121882"/>
            <a:ext cx="7608541" cy="328295"/>
          </a:xfrm>
          <a:prstGeom prst="rect">
            <a:avLst/>
          </a:prstGeom>
          <a:noFill/>
        </p:spPr>
        <p:txBody>
          <a:bodyPr wrap="square" lIns="48000" tIns="0" rIns="48000" bIns="0" rtlCol="0">
            <a:spAutoFit/>
          </a:bodyPr>
          <a:lstStyle/>
          <a:p>
            <a:pPr defTabSz="685766">
              <a:defRPr/>
            </a:pPr>
            <a:r>
              <a:rPr lang="fr-FR" sz="2000" b="1">
                <a:solidFill>
                  <a:srgbClr val="2B3BB2"/>
                </a:solidFill>
                <a:latin typeface="Arial" panose="020B0604020202020204"/>
                <a:cs typeface="Arial"/>
              </a:rPr>
              <a:t>… </a:t>
            </a:r>
            <a:r>
              <a:rPr lang="fr-FR" sz="3200" b="1">
                <a:solidFill>
                  <a:srgbClr val="2B3BB2"/>
                </a:solidFill>
                <a:latin typeface="Arial" panose="020B0604020202020204"/>
                <a:cs typeface="Arial"/>
              </a:rPr>
              <a:t>Une nécessaire évolution du calendrier </a:t>
            </a:r>
          </a:p>
        </p:txBody>
      </p:sp>
    </p:spTree>
    <p:extLst>
      <p:ext uri="{BB962C8B-B14F-4D97-AF65-F5344CB8AC3E}">
        <p14:creationId xmlns:p14="http://schemas.microsoft.com/office/powerpoint/2010/main" val="2256352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5AF6-3C95-ACFE-91BD-B456F3485DD0}"/>
            </a:ext>
          </a:extLst>
        </p:cNvPr>
        <p:cNvGrpSpPr/>
        <p:nvPr/>
      </p:nvGrpSpPr>
      <p:grpSpPr>
        <a:xfrm>
          <a:off x="0" y="0"/>
          <a:ext cx="0" cy="0"/>
          <a:chOff x="0" y="0"/>
          <a:chExt cx="0" cy="0"/>
        </a:xfrm>
      </p:grpSpPr>
      <p:pic>
        <p:nvPicPr>
          <p:cNvPr id="17" name="Image 16" descr="Une image contenant texte, capture d’écran, diagramme, conception&#10;&#10;Description générée automatiquement">
            <a:extLst>
              <a:ext uri="{FF2B5EF4-FFF2-40B4-BE49-F238E27FC236}">
                <a16:creationId xmlns:a16="http://schemas.microsoft.com/office/drawing/2014/main" id="{1BFBE4D8-CBAA-C1FC-A47B-3B0ECFB5070B}"/>
              </a:ext>
            </a:extLst>
          </p:cNvPr>
          <p:cNvPicPr>
            <a:picLocks noChangeAspect="1"/>
          </p:cNvPicPr>
          <p:nvPr/>
        </p:nvPicPr>
        <p:blipFill>
          <a:blip r:embed="rId2"/>
          <a:stretch>
            <a:fillRect/>
          </a:stretch>
        </p:blipFill>
        <p:spPr>
          <a:xfrm>
            <a:off x="5373278" y="1396533"/>
            <a:ext cx="6594272" cy="4643853"/>
          </a:xfrm>
          <a:prstGeom prst="rect">
            <a:avLst/>
          </a:prstGeom>
        </p:spPr>
      </p:pic>
      <p:sp>
        <p:nvSpPr>
          <p:cNvPr id="3" name="Espace réservé du pied de page 2">
            <a:extLst>
              <a:ext uri="{FF2B5EF4-FFF2-40B4-BE49-F238E27FC236}">
                <a16:creationId xmlns:a16="http://schemas.microsoft.com/office/drawing/2014/main" id="{06C9810D-EAD0-FF2C-A057-7D48C113250E}"/>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5" name="Espace réservé du texte 4">
            <a:extLst>
              <a:ext uri="{FF2B5EF4-FFF2-40B4-BE49-F238E27FC236}">
                <a16:creationId xmlns:a16="http://schemas.microsoft.com/office/drawing/2014/main" id="{68A3DFCC-FE61-991F-2A91-94FD1DF1287A}"/>
              </a:ext>
            </a:extLst>
          </p:cNvPr>
          <p:cNvSpPr>
            <a:spLocks noGrp="1"/>
          </p:cNvSpPr>
          <p:nvPr>
            <p:ph type="body" sz="quarter" idx="13"/>
          </p:nvPr>
        </p:nvSpPr>
        <p:spPr>
          <a:xfrm>
            <a:off x="0" y="0"/>
            <a:ext cx="1448181" cy="420466"/>
          </a:xfrm>
        </p:spPr>
        <p:txBody>
          <a:bodyPr/>
          <a:lstStyle/>
          <a:p>
            <a:r>
              <a:rPr lang="fr-FR"/>
              <a:t>DRUIDES</a:t>
            </a:r>
          </a:p>
        </p:txBody>
      </p:sp>
      <p:sp>
        <p:nvSpPr>
          <p:cNvPr id="2" name="Titre 1">
            <a:extLst>
              <a:ext uri="{FF2B5EF4-FFF2-40B4-BE49-F238E27FC236}">
                <a16:creationId xmlns:a16="http://schemas.microsoft.com/office/drawing/2014/main" id="{3E49052D-548D-9FED-0E60-2A35794D9931}"/>
              </a:ext>
            </a:extLst>
          </p:cNvPr>
          <p:cNvSpPr>
            <a:spLocks noGrp="1"/>
          </p:cNvSpPr>
          <p:nvPr>
            <p:ph type="title"/>
          </p:nvPr>
        </p:nvSpPr>
        <p:spPr>
          <a:xfrm>
            <a:off x="1245031" y="647836"/>
            <a:ext cx="9600000" cy="1025794"/>
          </a:xfrm>
        </p:spPr>
        <p:txBody>
          <a:bodyPr/>
          <a:lstStyle/>
          <a:p>
            <a:r>
              <a:rPr lang="fr-FR"/>
              <a:t>Feuille de route 2024 – 2025</a:t>
            </a:r>
            <a:br>
              <a:rPr lang="fr-FR"/>
            </a:br>
            <a:r>
              <a:rPr lang="fr-FR">
                <a:solidFill>
                  <a:schemeClr val="accent3"/>
                </a:solidFill>
              </a:rPr>
              <a:t>Cible</a:t>
            </a:r>
          </a:p>
        </p:txBody>
      </p:sp>
      <p:sp>
        <p:nvSpPr>
          <p:cNvPr id="4" name="Espace réservé du texte 3">
            <a:extLst>
              <a:ext uri="{FF2B5EF4-FFF2-40B4-BE49-F238E27FC236}">
                <a16:creationId xmlns:a16="http://schemas.microsoft.com/office/drawing/2014/main" id="{82F29900-22B1-799D-8831-6C91770A720F}"/>
              </a:ext>
            </a:extLst>
          </p:cNvPr>
          <p:cNvSpPr>
            <a:spLocks noGrp="1"/>
          </p:cNvSpPr>
          <p:nvPr>
            <p:ph type="body" sz="quarter" idx="12"/>
          </p:nvPr>
        </p:nvSpPr>
        <p:spPr>
          <a:xfrm>
            <a:off x="165050" y="2574556"/>
            <a:ext cx="5208228" cy="2287806"/>
          </a:xfrm>
        </p:spPr>
        <p:txBody>
          <a:bodyPr/>
          <a:lstStyle/>
          <a:p>
            <a:r>
              <a:rPr lang="fr-FR" sz="2000"/>
              <a:t>Objectifs</a:t>
            </a:r>
          </a:p>
          <a:p>
            <a:pPr lvl="3"/>
            <a:r>
              <a:rPr lang="fr-FR" sz="1400"/>
              <a:t>Remplacer tous les outils de transmissions des établissements, de tous les champs d’activité par </a:t>
            </a:r>
            <a:r>
              <a:rPr lang="fr-FR" sz="1400" b="1"/>
              <a:t>1 seul Outil </a:t>
            </a:r>
          </a:p>
          <a:p>
            <a:pPr lvl="3"/>
            <a:r>
              <a:rPr lang="fr-FR" sz="1400" b="1"/>
              <a:t>« Commander à distance »</a:t>
            </a:r>
            <a:r>
              <a:rPr lang="fr-FR" sz="1400"/>
              <a:t> la plateforme e-</a:t>
            </a:r>
            <a:r>
              <a:rPr lang="fr-FR" sz="1400" err="1"/>
              <a:t>pmsi</a:t>
            </a:r>
            <a:r>
              <a:rPr lang="fr-FR" sz="1400"/>
              <a:t> (Génération des tableaux </a:t>
            </a:r>
            <a:r>
              <a:rPr lang="fr-FR" sz="1400" err="1"/>
              <a:t>Ovalide</a:t>
            </a:r>
            <a:r>
              <a:rPr lang="fr-FR" sz="1400"/>
              <a:t> et récupération, Validation) </a:t>
            </a:r>
          </a:p>
          <a:p>
            <a:pPr lvl="3"/>
            <a:r>
              <a:rPr lang="fr-FR" sz="1400"/>
              <a:t>Architecture en modules</a:t>
            </a:r>
          </a:p>
          <a:p>
            <a:pPr lvl="3"/>
            <a:r>
              <a:rPr lang="fr-FR" sz="1400"/>
              <a:t>Amélioration et fonctionnalités nouvelles : </a:t>
            </a:r>
          </a:p>
          <a:p>
            <a:pPr lvl="4"/>
            <a:r>
              <a:rPr lang="fr-FR" sz="1400"/>
              <a:t>Automatisation des Mises à jour </a:t>
            </a:r>
          </a:p>
          <a:p>
            <a:pPr lvl="4"/>
            <a:r>
              <a:rPr lang="fr-FR" sz="1400"/>
              <a:t>Rapports : Synthèse et détail </a:t>
            </a:r>
          </a:p>
          <a:p>
            <a:pPr lvl="4"/>
            <a:r>
              <a:rPr lang="fr-FR" sz="1400"/>
              <a:t>Format : Txt, Csv, XML, </a:t>
            </a:r>
            <a:r>
              <a:rPr lang="fr-FR" sz="1400" err="1"/>
              <a:t>Json</a:t>
            </a:r>
            <a:r>
              <a:rPr lang="fr-FR" sz="1400"/>
              <a:t> </a:t>
            </a:r>
          </a:p>
          <a:p>
            <a:pPr lvl="3"/>
            <a:r>
              <a:rPr lang="fr-FR" sz="1400"/>
              <a:t>Démarche d’amélioration continue</a:t>
            </a:r>
          </a:p>
        </p:txBody>
      </p:sp>
    </p:spTree>
    <p:extLst>
      <p:ext uri="{BB962C8B-B14F-4D97-AF65-F5344CB8AC3E}">
        <p14:creationId xmlns:p14="http://schemas.microsoft.com/office/powerpoint/2010/main" val="315446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345DA-2E3A-8821-F161-D11B3AF844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D940E9-6A52-04FA-A2BA-4B042BC2389E}"/>
              </a:ext>
            </a:extLst>
          </p:cNvPr>
          <p:cNvSpPr>
            <a:spLocks noGrp="1"/>
          </p:cNvSpPr>
          <p:nvPr>
            <p:ph type="title"/>
          </p:nvPr>
        </p:nvSpPr>
        <p:spPr/>
        <p:txBody>
          <a:bodyPr/>
          <a:lstStyle/>
          <a:p>
            <a:r>
              <a:rPr lang="fr-FR"/>
              <a:t>Feuille de route 2024 - 2025 </a:t>
            </a:r>
          </a:p>
        </p:txBody>
      </p:sp>
      <p:sp>
        <p:nvSpPr>
          <p:cNvPr id="3" name="Espace réservé du pied de page 2">
            <a:extLst>
              <a:ext uri="{FF2B5EF4-FFF2-40B4-BE49-F238E27FC236}">
                <a16:creationId xmlns:a16="http://schemas.microsoft.com/office/drawing/2014/main" id="{B25CD7E8-67D2-2F13-CB69-D17E645E362F}"/>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82F29900-22B1-799D-8831-6C91770A720F}"/>
              </a:ext>
            </a:extLst>
          </p:cNvPr>
          <p:cNvSpPr>
            <a:spLocks noGrp="1"/>
          </p:cNvSpPr>
          <p:nvPr>
            <p:ph type="body" sz="quarter" idx="12"/>
          </p:nvPr>
        </p:nvSpPr>
        <p:spPr>
          <a:xfrm>
            <a:off x="1245031" y="1476622"/>
            <a:ext cx="10083800" cy="4514056"/>
          </a:xfrm>
        </p:spPr>
        <p:txBody>
          <a:bodyPr vert="horz" wrap="square" lIns="36000" tIns="0" rIns="36000" bIns="0" rtlCol="0" anchor="t">
            <a:spAutoFit/>
          </a:bodyPr>
          <a:lstStyle/>
          <a:p>
            <a:r>
              <a:rPr lang="fr-FR"/>
              <a:t>Calendrier Psychiatrie :</a:t>
            </a:r>
          </a:p>
          <a:p>
            <a:endParaRPr lang="fr-FR"/>
          </a:p>
          <a:p>
            <a:endParaRPr lang="fr-FR"/>
          </a:p>
          <a:p>
            <a:endParaRPr lang="fr-FR"/>
          </a:p>
          <a:p>
            <a:endParaRPr lang="fr-FR"/>
          </a:p>
          <a:p>
            <a:endParaRPr lang="fr-FR"/>
          </a:p>
          <a:p>
            <a:endParaRPr lang="fr-FR"/>
          </a:p>
          <a:p>
            <a:endParaRPr lang="fr-FR"/>
          </a:p>
          <a:p>
            <a:r>
              <a:rPr lang="fr-FR"/>
              <a:t>Calendrier HAD :</a:t>
            </a:r>
            <a:endParaRPr lang="fr-FR">
              <a:cs typeface="Arial"/>
            </a:endParaRPr>
          </a:p>
          <a:p>
            <a:pPr marL="191770" lvl="3" indent="-191770"/>
            <a:r>
              <a:rPr lang="fr-FR" u="sng"/>
              <a:t>Développements :</a:t>
            </a:r>
            <a:r>
              <a:rPr lang="fr-FR"/>
              <a:t> en cours</a:t>
            </a:r>
            <a:endParaRPr lang="fr-FR">
              <a:cs typeface="Arial"/>
            </a:endParaRPr>
          </a:p>
          <a:p>
            <a:pPr marL="191770" lvl="3" indent="-191770"/>
            <a:r>
              <a:rPr lang="fr-FR" u="sng"/>
              <a:t>Phase de </a:t>
            </a:r>
            <a:r>
              <a:rPr kumimoji="0" lang="el-GR" sz="1600" i="0" u="sng" strike="noStrike" cap="none" normalizeH="0">
                <a:ln>
                  <a:noFill/>
                </a:ln>
                <a:effectLst/>
                <a:latin typeface="+mj-lt"/>
                <a:ea typeface="ＭＳ Ｐゴシック"/>
              </a:rPr>
              <a:t>β</a:t>
            </a:r>
            <a:r>
              <a:rPr kumimoji="0" lang="fr-FR" sz="1600" i="0" u="sng" strike="noStrike" cap="none" normalizeH="0">
                <a:ln>
                  <a:noFill/>
                </a:ln>
                <a:effectLst/>
                <a:latin typeface="+mj-lt"/>
                <a:ea typeface="ＭＳ Ｐゴシック"/>
              </a:rPr>
              <a:t>-tests :</a:t>
            </a:r>
            <a:r>
              <a:rPr kumimoji="0" lang="fr-FR" sz="1600" i="0" u="none" strike="noStrike" cap="none" normalizeH="0">
                <a:ln>
                  <a:noFill/>
                </a:ln>
                <a:effectLst/>
                <a:latin typeface="+mj-lt"/>
                <a:ea typeface="ＭＳ Ｐゴシック"/>
              </a:rPr>
              <a:t> premier trimestre 2025</a:t>
            </a:r>
            <a:endParaRPr lang="fr-FR" sz="1600" i="0" u="none" strike="noStrike" cap="none" normalizeH="0">
              <a:ln>
                <a:noFill/>
              </a:ln>
              <a:effectLst/>
              <a:latin typeface="+mj-lt"/>
              <a:ea typeface="ＭＳ Ｐゴシック"/>
              <a:cs typeface="Arial"/>
            </a:endParaRPr>
          </a:p>
          <a:p>
            <a:pPr marL="191770" lvl="3" indent="-191770"/>
            <a:r>
              <a:rPr lang="fr-FR" u="sng">
                <a:latin typeface="+mj-lt"/>
                <a:ea typeface="ＭＳ Ｐゴシック"/>
              </a:rPr>
              <a:t>Phase générale de tests :</a:t>
            </a:r>
            <a:r>
              <a:rPr lang="fr-FR">
                <a:latin typeface="+mj-lt"/>
                <a:ea typeface="ＭＳ Ｐゴシック"/>
              </a:rPr>
              <a:t> fin premier trimestre 2025</a:t>
            </a:r>
            <a:endParaRPr lang="fr-FR">
              <a:latin typeface="+mj-lt"/>
              <a:ea typeface="ＭＳ Ｐゴシック"/>
              <a:cs typeface="Arial"/>
            </a:endParaRPr>
          </a:p>
          <a:p>
            <a:pPr marL="191770" lvl="3" indent="-191770"/>
            <a:r>
              <a:rPr lang="fr-FR" u="sng">
                <a:latin typeface="+mj-lt"/>
                <a:ea typeface="ＭＳ Ｐゴシック"/>
              </a:rPr>
              <a:t>Mise en production :</a:t>
            </a:r>
            <a:r>
              <a:rPr lang="fr-FR">
                <a:latin typeface="+mj-lt"/>
                <a:ea typeface="ＭＳ Ｐゴシック"/>
              </a:rPr>
              <a:t> M5 2025</a:t>
            </a:r>
            <a:endParaRPr lang="fr-FR">
              <a:ea typeface="ＭＳ Ｐゴシック"/>
              <a:cs typeface="Arial"/>
            </a:endParaRPr>
          </a:p>
        </p:txBody>
      </p:sp>
      <p:sp>
        <p:nvSpPr>
          <p:cNvPr id="5" name="Espace réservé du texte 4">
            <a:extLst>
              <a:ext uri="{FF2B5EF4-FFF2-40B4-BE49-F238E27FC236}">
                <a16:creationId xmlns:a16="http://schemas.microsoft.com/office/drawing/2014/main" id="{B3F774D8-593C-A5F1-18F2-2F9609E41D83}"/>
              </a:ext>
            </a:extLst>
          </p:cNvPr>
          <p:cNvSpPr>
            <a:spLocks noGrp="1"/>
          </p:cNvSpPr>
          <p:nvPr>
            <p:ph type="body" sz="quarter" idx="13"/>
          </p:nvPr>
        </p:nvSpPr>
        <p:spPr>
          <a:xfrm>
            <a:off x="0" y="0"/>
            <a:ext cx="1448181" cy="420466"/>
          </a:xfrm>
        </p:spPr>
        <p:txBody>
          <a:bodyPr/>
          <a:lstStyle/>
          <a:p>
            <a:r>
              <a:rPr lang="fr-FR"/>
              <a:t>DRUIDES</a:t>
            </a:r>
          </a:p>
        </p:txBody>
      </p:sp>
      <p:graphicFrame>
        <p:nvGraphicFramePr>
          <p:cNvPr id="9" name="Tableau 8">
            <a:extLst>
              <a:ext uri="{FF2B5EF4-FFF2-40B4-BE49-F238E27FC236}">
                <a16:creationId xmlns:a16="http://schemas.microsoft.com/office/drawing/2014/main" id="{B4B6DBDD-8C26-41A2-40D7-83F540D2DEA9}"/>
              </a:ext>
            </a:extLst>
          </p:cNvPr>
          <p:cNvGraphicFramePr>
            <a:graphicFrameLocks noGrp="1"/>
          </p:cNvGraphicFramePr>
          <p:nvPr>
            <p:extLst>
              <p:ext uri="{D42A27DB-BD31-4B8C-83A1-F6EECF244321}">
                <p14:modId xmlns:p14="http://schemas.microsoft.com/office/powerpoint/2010/main" val="1866998220"/>
              </p:ext>
            </p:extLst>
          </p:nvPr>
        </p:nvGraphicFramePr>
        <p:xfrm>
          <a:off x="119334" y="1921687"/>
          <a:ext cx="11953332" cy="2411714"/>
        </p:xfrm>
        <a:graphic>
          <a:graphicData uri="http://schemas.openxmlformats.org/drawingml/2006/table">
            <a:tbl>
              <a:tblPr firstRow="1" bandRow="1">
                <a:tableStyleId>{5C22544A-7EE6-4342-B048-85BDC9FD1C3A}</a:tableStyleId>
              </a:tblPr>
              <a:tblGrid>
                <a:gridCol w="2058258">
                  <a:extLst>
                    <a:ext uri="{9D8B030D-6E8A-4147-A177-3AD203B41FA5}">
                      <a16:colId xmlns:a16="http://schemas.microsoft.com/office/drawing/2014/main" val="350707675"/>
                    </a:ext>
                  </a:extLst>
                </a:gridCol>
                <a:gridCol w="2375554">
                  <a:extLst>
                    <a:ext uri="{9D8B030D-6E8A-4147-A177-3AD203B41FA5}">
                      <a16:colId xmlns:a16="http://schemas.microsoft.com/office/drawing/2014/main" val="3372236094"/>
                    </a:ext>
                  </a:extLst>
                </a:gridCol>
                <a:gridCol w="2205873">
                  <a:extLst>
                    <a:ext uri="{9D8B030D-6E8A-4147-A177-3AD203B41FA5}">
                      <a16:colId xmlns:a16="http://schemas.microsoft.com/office/drawing/2014/main" val="2718167770"/>
                    </a:ext>
                  </a:extLst>
                </a:gridCol>
                <a:gridCol w="2158738">
                  <a:extLst>
                    <a:ext uri="{9D8B030D-6E8A-4147-A177-3AD203B41FA5}">
                      <a16:colId xmlns:a16="http://schemas.microsoft.com/office/drawing/2014/main" val="3179056715"/>
                    </a:ext>
                  </a:extLst>
                </a:gridCol>
                <a:gridCol w="3154909">
                  <a:extLst>
                    <a:ext uri="{9D8B030D-6E8A-4147-A177-3AD203B41FA5}">
                      <a16:colId xmlns:a16="http://schemas.microsoft.com/office/drawing/2014/main" val="3040507523"/>
                    </a:ext>
                  </a:extLst>
                </a:gridCol>
              </a:tblGrid>
              <a:tr h="252015">
                <a:tc gridSpan="3">
                  <a:txBody>
                    <a:bodyPr/>
                    <a:lstStyle/>
                    <a:p>
                      <a:pPr algn="ctr"/>
                      <a:r>
                        <a:rPr lang="fr-FR" sz="1200"/>
                        <a:t>2024</a:t>
                      </a:r>
                    </a:p>
                  </a:txBody>
                  <a:tcPr/>
                </a:tc>
                <a:tc hMerge="1">
                  <a:txBody>
                    <a:bodyPr/>
                    <a:lstStyle/>
                    <a:p>
                      <a:pPr algn="ctr"/>
                      <a:endParaRPr lang="fr-FR"/>
                    </a:p>
                  </a:txBody>
                  <a:tcPr/>
                </a:tc>
                <a:tc hMerge="1">
                  <a:txBody>
                    <a:bodyPr/>
                    <a:lstStyle/>
                    <a:p>
                      <a:pPr algn="ctr"/>
                      <a:endParaRPr lang="fr-FR"/>
                    </a:p>
                  </a:txBody>
                  <a:tcPr/>
                </a:tc>
                <a:tc gridSpan="2">
                  <a:txBody>
                    <a:bodyPr/>
                    <a:lstStyle/>
                    <a:p>
                      <a:pPr algn="ctr"/>
                      <a:r>
                        <a:rPr lang="fr-FR" sz="1200"/>
                        <a:t>2025</a:t>
                      </a:r>
                    </a:p>
                  </a:txBody>
                  <a:tcPr/>
                </a:tc>
                <a:tc hMerge="1">
                  <a:txBody>
                    <a:bodyPr/>
                    <a:lstStyle/>
                    <a:p>
                      <a:pPr algn="ctr"/>
                      <a:endParaRPr lang="fr-FR"/>
                    </a:p>
                  </a:txBody>
                  <a:tcPr/>
                </a:tc>
                <a:extLst>
                  <a:ext uri="{0D108BD9-81ED-4DB2-BD59-A6C34878D82A}">
                    <a16:rowId xmlns:a16="http://schemas.microsoft.com/office/drawing/2014/main" val="952548526"/>
                  </a:ext>
                </a:extLst>
              </a:tr>
              <a:tr h="252015">
                <a:tc>
                  <a:txBody>
                    <a:bodyPr/>
                    <a:lstStyle/>
                    <a:p>
                      <a:pPr marL="0" algn="ctr" defTabSz="914377" rtl="0" eaLnBrk="1" latinLnBrk="0" hangingPunct="1"/>
                      <a:r>
                        <a:rPr lang="fr-FR" sz="1200" b="1" kern="1200">
                          <a:solidFill>
                            <a:schemeClr val="lt1"/>
                          </a:solidFill>
                          <a:latin typeface="+mn-lt"/>
                          <a:ea typeface="+mn-ea"/>
                          <a:cs typeface="+mn-cs"/>
                        </a:rPr>
                        <a:t>Octobre</a:t>
                      </a:r>
                    </a:p>
                  </a:txBody>
                  <a:tcPr>
                    <a:solidFill>
                      <a:srgbClr val="2B3BB2"/>
                    </a:solidFill>
                  </a:tcPr>
                </a:tc>
                <a:tc>
                  <a:txBody>
                    <a:bodyPr/>
                    <a:lstStyle/>
                    <a:p>
                      <a:pPr marL="0" algn="ctr" defTabSz="914377" rtl="0" eaLnBrk="1" latinLnBrk="0" hangingPunct="1"/>
                      <a:r>
                        <a:rPr lang="fr-FR" sz="1200" b="1" kern="1200">
                          <a:solidFill>
                            <a:schemeClr val="lt1"/>
                          </a:solidFill>
                          <a:latin typeface="+mn-lt"/>
                          <a:ea typeface="+mn-ea"/>
                          <a:cs typeface="+mn-cs"/>
                        </a:rPr>
                        <a:t>Novembre</a:t>
                      </a:r>
                    </a:p>
                  </a:txBody>
                  <a:tcPr>
                    <a:solidFill>
                      <a:srgbClr val="2B3BB2"/>
                    </a:solidFill>
                  </a:tcPr>
                </a:tc>
                <a:tc>
                  <a:txBody>
                    <a:bodyPr/>
                    <a:lstStyle/>
                    <a:p>
                      <a:pPr marL="0" algn="ctr" defTabSz="914377" rtl="0" eaLnBrk="1" latinLnBrk="0" hangingPunct="1"/>
                      <a:r>
                        <a:rPr lang="fr-FR" sz="1200" b="1" kern="1200">
                          <a:solidFill>
                            <a:schemeClr val="lt1"/>
                          </a:solidFill>
                          <a:latin typeface="+mn-lt"/>
                          <a:ea typeface="+mn-ea"/>
                          <a:cs typeface="+mn-cs"/>
                        </a:rPr>
                        <a:t>Décembre</a:t>
                      </a:r>
                    </a:p>
                  </a:txBody>
                  <a:tcPr>
                    <a:solidFill>
                      <a:srgbClr val="2B3BB2"/>
                    </a:solidFill>
                  </a:tcPr>
                </a:tc>
                <a:tc>
                  <a:txBody>
                    <a:bodyPr/>
                    <a:lstStyle/>
                    <a:p>
                      <a:pPr marL="0" algn="ctr" defTabSz="914377" rtl="0" eaLnBrk="1" latinLnBrk="0" hangingPunct="1"/>
                      <a:r>
                        <a:rPr lang="fr-FR" sz="1200" b="1" kern="1200">
                          <a:solidFill>
                            <a:schemeClr val="lt1"/>
                          </a:solidFill>
                          <a:latin typeface="+mn-lt"/>
                          <a:ea typeface="+mn-ea"/>
                          <a:cs typeface="+mn-cs"/>
                        </a:rPr>
                        <a:t>Janvier</a:t>
                      </a:r>
                    </a:p>
                  </a:txBody>
                  <a:tcPr>
                    <a:solidFill>
                      <a:srgbClr val="2B3BB2"/>
                    </a:solidFill>
                  </a:tcPr>
                </a:tc>
                <a:tc>
                  <a:txBody>
                    <a:bodyPr/>
                    <a:lstStyle/>
                    <a:p>
                      <a:pPr marL="0" algn="ctr" defTabSz="914377" rtl="0" eaLnBrk="1" latinLnBrk="0" hangingPunct="1"/>
                      <a:r>
                        <a:rPr lang="fr-FR" sz="1200" b="1" kern="1200">
                          <a:solidFill>
                            <a:schemeClr val="lt1"/>
                          </a:solidFill>
                          <a:latin typeface="+mn-lt"/>
                          <a:ea typeface="+mn-ea"/>
                          <a:cs typeface="+mn-cs"/>
                        </a:rPr>
                        <a:t>Février</a:t>
                      </a:r>
                    </a:p>
                  </a:txBody>
                  <a:tcPr>
                    <a:solidFill>
                      <a:srgbClr val="2B3BB2"/>
                    </a:solidFill>
                  </a:tcPr>
                </a:tc>
                <a:extLst>
                  <a:ext uri="{0D108BD9-81ED-4DB2-BD59-A6C34878D82A}">
                    <a16:rowId xmlns:a16="http://schemas.microsoft.com/office/drawing/2014/main" val="2275248483"/>
                  </a:ext>
                </a:extLst>
              </a:tr>
              <a:tr h="186307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694083099"/>
                  </a:ext>
                </a:extLst>
              </a:tr>
            </a:tbl>
          </a:graphicData>
        </a:graphic>
      </p:graphicFrame>
      <p:sp>
        <p:nvSpPr>
          <p:cNvPr id="11" name="Flèche : droite rayée 10">
            <a:extLst>
              <a:ext uri="{FF2B5EF4-FFF2-40B4-BE49-F238E27FC236}">
                <a16:creationId xmlns:a16="http://schemas.microsoft.com/office/drawing/2014/main" id="{3A9D7442-729C-378D-255E-EC711B4D2248}"/>
              </a:ext>
            </a:extLst>
          </p:cNvPr>
          <p:cNvSpPr/>
          <p:nvPr/>
        </p:nvSpPr>
        <p:spPr bwMode="auto">
          <a:xfrm>
            <a:off x="342225" y="2577917"/>
            <a:ext cx="4601645" cy="560140"/>
          </a:xfrm>
          <a:prstGeom prst="stripedRightArrow">
            <a:avLst>
              <a:gd name="adj1" fmla="val 100000"/>
              <a:gd name="adj2" fmla="val 50000"/>
            </a:avLst>
          </a:prstGeom>
          <a:ln>
            <a:solidFill>
              <a:schemeClr val="accent6"/>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Arial" panose="020B0604020202020204"/>
                <a:ea typeface="ＭＳ Ｐゴシック" charset="0"/>
                <a:cs typeface="+mn-cs"/>
              </a:rPr>
              <a:t>Phase de </a:t>
            </a:r>
            <a:r>
              <a:rPr kumimoji="0" lang="fr-FR" sz="1200" b="1" i="0" u="none" strike="noStrike" kern="1200" cap="none" spc="0" normalizeH="0" baseline="0" noProof="0" err="1">
                <a:ln>
                  <a:noFill/>
                </a:ln>
                <a:solidFill>
                  <a:prstClr val="black"/>
                </a:solidFill>
                <a:effectLst/>
                <a:uLnTx/>
                <a:uFillTx/>
                <a:latin typeface="Arial" panose="020B0604020202020204"/>
                <a:ea typeface="ＭＳ Ｐゴシック" charset="0"/>
                <a:cs typeface="+mn-cs"/>
              </a:rPr>
              <a:t>dév</a:t>
            </a:r>
            <a:r>
              <a:rPr kumimoji="0" lang="fr-FR" sz="1200" b="1" i="0" u="none" strike="noStrike" kern="1200" cap="none" spc="0" normalizeH="0" baseline="0" noProof="0">
                <a:ln>
                  <a:noFill/>
                </a:ln>
                <a:solidFill>
                  <a:prstClr val="black"/>
                </a:solidFill>
                <a:effectLst/>
                <a:uLnTx/>
                <a:uFillTx/>
                <a:latin typeface="Arial" panose="020B0604020202020204"/>
                <a:ea typeface="ＭＳ Ｐゴシック" charset="0"/>
                <a:cs typeface="+mn-cs"/>
              </a:rPr>
              <a:t>’ de l’outil + </a:t>
            </a:r>
            <a:r>
              <a:rPr kumimoji="0" lang="el-GR" sz="1200" b="1" i="0" u="none" strike="noStrike" kern="1200" cap="none" spc="0" normalizeH="0" baseline="0" noProof="0">
                <a:ln>
                  <a:noFill/>
                </a:ln>
                <a:solidFill>
                  <a:prstClr val="black"/>
                </a:solidFill>
                <a:effectLst/>
                <a:uLnTx/>
                <a:uFillTx/>
                <a:latin typeface="Arial" panose="020B0604020202020204"/>
                <a:ea typeface="ＭＳ Ｐゴシック" charset="0"/>
                <a:cs typeface="+mn-cs"/>
              </a:rPr>
              <a:t>β</a:t>
            </a:r>
            <a:r>
              <a:rPr kumimoji="0" lang="fr-FR" sz="1200" b="1" i="0" u="none" strike="noStrike" kern="1200" cap="none" spc="0" normalizeH="0" baseline="0" noProof="0">
                <a:ln>
                  <a:noFill/>
                </a:ln>
                <a:solidFill>
                  <a:prstClr val="black"/>
                </a:solidFill>
                <a:effectLst/>
                <a:uLnTx/>
                <a:uFillTx/>
                <a:latin typeface="Arial" panose="020B0604020202020204"/>
                <a:ea typeface="ＭＳ Ｐゴシック" charset="0"/>
                <a:cs typeface="+mn-cs"/>
              </a:rPr>
              <a:t> testeurs</a:t>
            </a:r>
          </a:p>
        </p:txBody>
      </p:sp>
      <p:sp>
        <p:nvSpPr>
          <p:cNvPr id="12" name="Flèche : chevron 11">
            <a:extLst>
              <a:ext uri="{FF2B5EF4-FFF2-40B4-BE49-F238E27FC236}">
                <a16:creationId xmlns:a16="http://schemas.microsoft.com/office/drawing/2014/main" id="{5BD842D1-EE2F-3E57-B451-444B8B4D7A1D}"/>
              </a:ext>
            </a:extLst>
          </p:cNvPr>
          <p:cNvSpPr/>
          <p:nvPr/>
        </p:nvSpPr>
        <p:spPr bwMode="auto">
          <a:xfrm>
            <a:off x="4814202" y="2564836"/>
            <a:ext cx="4386359" cy="562507"/>
          </a:xfrm>
          <a:prstGeom prst="chevron">
            <a:avLst>
              <a:gd name="adj" fmla="val 49632"/>
            </a:avLst>
          </a:prstGeom>
          <a:solidFill>
            <a:schemeClr val="bg1"/>
          </a:solidFill>
          <a:ln w="12700" cap="flat" cmpd="sng" algn="ctr">
            <a:solidFill>
              <a:schemeClr val="accent6"/>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Arial" panose="020B0604020202020204"/>
                <a:ea typeface="ＭＳ Ｐゴシック" charset="0"/>
                <a:cs typeface="+mn-cs"/>
              </a:rPr>
              <a:t>Phase générale de test (V0)</a:t>
            </a:r>
          </a:p>
        </p:txBody>
      </p:sp>
      <p:sp>
        <p:nvSpPr>
          <p:cNvPr id="13" name="Flèche : chevron 12">
            <a:extLst>
              <a:ext uri="{FF2B5EF4-FFF2-40B4-BE49-F238E27FC236}">
                <a16:creationId xmlns:a16="http://schemas.microsoft.com/office/drawing/2014/main" id="{8086DF16-FD6F-9A0F-9AFE-E50BC2E8CA1F}"/>
              </a:ext>
            </a:extLst>
          </p:cNvPr>
          <p:cNvSpPr/>
          <p:nvPr/>
        </p:nvSpPr>
        <p:spPr bwMode="auto">
          <a:xfrm>
            <a:off x="9200561" y="2564836"/>
            <a:ext cx="2872105" cy="560140"/>
          </a:xfrm>
          <a:prstGeom prst="chevron">
            <a:avLst>
              <a:gd name="adj" fmla="val 49632"/>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a:ea typeface="ＭＳ Ｐゴシック" charset="0"/>
                <a:cs typeface="+mn-cs"/>
              </a:rPr>
              <a:t>Mise en production (V2025)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a:ea typeface="ＭＳ Ｐゴシック" charset="0"/>
                <a:cs typeface="+mn-cs"/>
              </a:rPr>
              <a:t>Export M1 PSY*, SMR et MCO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a:ea typeface="ＭＳ Ｐゴシック" charset="0"/>
                <a:cs typeface="+mn-cs"/>
              </a:rPr>
              <a:t>              </a:t>
            </a:r>
            <a:r>
              <a:rPr kumimoji="0" lang="fr-FR" sz="1200" b="1" i="0" u="none" strike="noStrike" kern="1200" cap="none" spc="0" normalizeH="0" baseline="0" noProof="0">
                <a:ln>
                  <a:noFill/>
                </a:ln>
                <a:solidFill>
                  <a:prstClr val="black"/>
                </a:solidFill>
                <a:effectLst/>
                <a:uLnTx/>
                <a:uFillTx/>
                <a:latin typeface="Arial" panose="020B0604020202020204"/>
                <a:ea typeface="ＭＳ Ｐゴシック" charset="0"/>
                <a:cs typeface="+mn-cs"/>
              </a:rPr>
              <a:t>10 février</a:t>
            </a:r>
          </a:p>
        </p:txBody>
      </p:sp>
      <p:pic>
        <p:nvPicPr>
          <p:cNvPr id="14" name="Image 13" descr="Une image contenant noir, obscurité&#10;&#10;Description générée automatiquement">
            <a:extLst>
              <a:ext uri="{FF2B5EF4-FFF2-40B4-BE49-F238E27FC236}">
                <a16:creationId xmlns:a16="http://schemas.microsoft.com/office/drawing/2014/main" id="{0C90F32A-C717-F820-4ED1-053B1DA145B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74818" y="3148529"/>
            <a:ext cx="540000" cy="540000"/>
          </a:xfrm>
          <a:prstGeom prst="rect">
            <a:avLst/>
          </a:prstGeom>
          <a:ln>
            <a:noFill/>
          </a:ln>
        </p:spPr>
      </p:pic>
      <p:sp>
        <p:nvSpPr>
          <p:cNvPr id="15" name="ZoneTexte 14">
            <a:extLst>
              <a:ext uri="{FF2B5EF4-FFF2-40B4-BE49-F238E27FC236}">
                <a16:creationId xmlns:a16="http://schemas.microsoft.com/office/drawing/2014/main" id="{2A191C4B-EF0B-3493-2294-0F851F0818D2}"/>
              </a:ext>
            </a:extLst>
          </p:cNvPr>
          <p:cNvSpPr txBox="1"/>
          <p:nvPr/>
        </p:nvSpPr>
        <p:spPr>
          <a:xfrm>
            <a:off x="6595329" y="3720689"/>
            <a:ext cx="1580326" cy="507831"/>
          </a:xfrm>
          <a:prstGeom prst="rect">
            <a:avLst/>
          </a:prstGeom>
          <a:noFill/>
        </p:spPr>
        <p:txBody>
          <a:bodyPr wrap="square" lIns="36000" tIns="0" rIns="3600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Arial" panose="020B0604020202020204"/>
                <a:ea typeface="+mn-ea"/>
                <a:cs typeface="+mn-cs"/>
              </a:rPr>
              <a:t>14 janvier</a:t>
            </a:r>
          </a:p>
          <a:p>
            <a:pPr marL="0" marR="0" lvl="0" indent="0" algn="ctr" defTabSz="914377" rtl="0" eaLnBrk="1" fontAlgn="auto" latinLnBrk="0" hangingPunct="1">
              <a:lnSpc>
                <a:spcPct val="100000"/>
              </a:lnSpc>
              <a:spcBef>
                <a:spcPts val="0"/>
              </a:spcBef>
              <a:spcAft>
                <a:spcPts val="0"/>
              </a:spcAft>
              <a:buClrTx/>
              <a:buSzTx/>
              <a:buFontTx/>
              <a:buNone/>
              <a:tabLst/>
              <a:defRPr/>
            </a:pPr>
            <a:r>
              <a:rPr lang="fr-FR" sz="1100" baseline="0">
                <a:solidFill>
                  <a:prstClr val="black"/>
                </a:solidFill>
                <a:latin typeface="Arial" panose="020B0604020202020204"/>
                <a:ea typeface="+mn-ea"/>
              </a:rPr>
              <a:t>2</a:t>
            </a:r>
            <a:r>
              <a:rPr lang="fr-FR" sz="1100" baseline="30000">
                <a:solidFill>
                  <a:prstClr val="black"/>
                </a:solidFill>
                <a:latin typeface="Arial" panose="020B0604020202020204"/>
                <a:ea typeface="+mn-ea"/>
              </a:rPr>
              <a:t>d</a:t>
            </a:r>
            <a:r>
              <a:rPr kumimoji="0" lang="fr-FR" sz="11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100" b="1" i="0" u="none" strike="noStrike" kern="1200" cap="none" spc="0" normalizeH="0" baseline="0" noProof="0">
                <a:ln>
                  <a:noFill/>
                </a:ln>
                <a:solidFill>
                  <a:prstClr val="black"/>
                </a:solidFill>
                <a:effectLst/>
                <a:uLnTx/>
                <a:uFillTx/>
                <a:latin typeface="Arial" panose="020B0604020202020204"/>
                <a:ea typeface="+mn-ea"/>
                <a:cs typeface="+mn-cs"/>
              </a:rPr>
              <a:t>Webinaire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Arial" panose="020B0604020202020204"/>
                <a:ea typeface="+mn-ea"/>
                <a:cs typeface="+mn-cs"/>
              </a:rPr>
              <a:t>de présentation</a:t>
            </a:r>
          </a:p>
        </p:txBody>
      </p:sp>
      <p:pic>
        <p:nvPicPr>
          <p:cNvPr id="16" name="Image 15" descr="Une image contenant noir, obscurité&#10;&#10;Description générée automatiquement">
            <a:extLst>
              <a:ext uri="{FF2B5EF4-FFF2-40B4-BE49-F238E27FC236}">
                <a16:creationId xmlns:a16="http://schemas.microsoft.com/office/drawing/2014/main" id="{52AF19AF-3F36-C23D-1ECC-0840FAFE7811}"/>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0927" y="3148529"/>
            <a:ext cx="540000" cy="540000"/>
          </a:xfrm>
          <a:prstGeom prst="rect">
            <a:avLst/>
          </a:prstGeom>
          <a:ln>
            <a:noFill/>
          </a:ln>
        </p:spPr>
      </p:pic>
      <p:sp>
        <p:nvSpPr>
          <p:cNvPr id="17" name="ZoneTexte 16">
            <a:extLst>
              <a:ext uri="{FF2B5EF4-FFF2-40B4-BE49-F238E27FC236}">
                <a16:creationId xmlns:a16="http://schemas.microsoft.com/office/drawing/2014/main" id="{8841EAF7-AFBA-8EB6-E88E-50CFC715FAF4}"/>
              </a:ext>
            </a:extLst>
          </p:cNvPr>
          <p:cNvSpPr txBox="1"/>
          <p:nvPr/>
        </p:nvSpPr>
        <p:spPr>
          <a:xfrm>
            <a:off x="4429391" y="3720689"/>
            <a:ext cx="1580326" cy="507831"/>
          </a:xfrm>
          <a:prstGeom prst="rect">
            <a:avLst/>
          </a:prstGeom>
          <a:noFill/>
        </p:spPr>
        <p:txBody>
          <a:bodyPr wrap="square" lIns="36000" tIns="0" rIns="3600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Arial" panose="020B0604020202020204"/>
                <a:ea typeface="+mn-ea"/>
                <a:cs typeface="+mn-cs"/>
              </a:rPr>
              <a:t>10 décembre</a:t>
            </a:r>
          </a:p>
          <a:p>
            <a:pPr marL="0" marR="0" lvl="0" indent="0" algn="ctr" defTabSz="914377" rtl="0" eaLnBrk="1" fontAlgn="auto" latinLnBrk="0" hangingPunct="1">
              <a:lnSpc>
                <a:spcPct val="100000"/>
              </a:lnSpc>
              <a:spcBef>
                <a:spcPts val="0"/>
              </a:spcBef>
              <a:spcAft>
                <a:spcPts val="0"/>
              </a:spcAft>
              <a:buClrTx/>
              <a:buSzTx/>
              <a:buFontTx/>
              <a:buNone/>
              <a:tabLst/>
              <a:defRPr/>
            </a:pPr>
            <a:r>
              <a:rPr lang="fr-FR" sz="1100" baseline="0">
                <a:solidFill>
                  <a:prstClr val="black"/>
                </a:solidFill>
                <a:latin typeface="Arial" panose="020B0604020202020204"/>
                <a:ea typeface="+mn-ea"/>
              </a:rPr>
              <a:t>1</a:t>
            </a:r>
            <a:r>
              <a:rPr lang="fr-FR" sz="1100" baseline="30000">
                <a:solidFill>
                  <a:prstClr val="black"/>
                </a:solidFill>
                <a:latin typeface="Arial" panose="020B0604020202020204"/>
                <a:ea typeface="+mn-ea"/>
              </a:rPr>
              <a:t>er</a:t>
            </a:r>
            <a:r>
              <a:rPr lang="fr-FR" sz="1100" baseline="0">
                <a:solidFill>
                  <a:prstClr val="black"/>
                </a:solidFill>
                <a:latin typeface="Arial" panose="020B0604020202020204"/>
                <a:ea typeface="+mn-ea"/>
              </a:rPr>
              <a:t> </a:t>
            </a:r>
            <a:r>
              <a:rPr kumimoji="0" lang="fr-FR" sz="1100" b="1" i="0" u="none" strike="noStrike" kern="1200" cap="none" spc="0" normalizeH="0" baseline="0" noProof="0">
                <a:ln>
                  <a:noFill/>
                </a:ln>
                <a:solidFill>
                  <a:prstClr val="black"/>
                </a:solidFill>
                <a:effectLst/>
                <a:uLnTx/>
                <a:uFillTx/>
                <a:latin typeface="Arial" panose="020B0604020202020204"/>
                <a:ea typeface="+mn-ea"/>
                <a:cs typeface="+mn-cs"/>
              </a:rPr>
              <a:t>Webinaire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Arial" panose="020B0604020202020204"/>
                <a:ea typeface="+mn-ea"/>
                <a:cs typeface="+mn-cs"/>
              </a:rPr>
              <a:t>de présentation</a:t>
            </a:r>
          </a:p>
        </p:txBody>
      </p:sp>
      <p:sp>
        <p:nvSpPr>
          <p:cNvPr id="19" name="ZoneTexte 18">
            <a:extLst>
              <a:ext uri="{FF2B5EF4-FFF2-40B4-BE49-F238E27FC236}">
                <a16:creationId xmlns:a16="http://schemas.microsoft.com/office/drawing/2014/main" id="{43B28BA3-0AD7-39AA-53C7-081E6F05F74E}"/>
              </a:ext>
            </a:extLst>
          </p:cNvPr>
          <p:cNvSpPr txBox="1"/>
          <p:nvPr/>
        </p:nvSpPr>
        <p:spPr>
          <a:xfrm>
            <a:off x="9092116" y="3177170"/>
            <a:ext cx="2980550" cy="169277"/>
          </a:xfrm>
          <a:prstGeom prst="rect">
            <a:avLst/>
          </a:prstGeom>
          <a:noFill/>
        </p:spPr>
        <p:txBody>
          <a:bodyPr wrap="non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Arial" panose="020B0604020202020204"/>
                <a:ea typeface="+mn-ea"/>
                <a:cs typeface="+mn-cs"/>
              </a:rPr>
              <a:t>* remplacement d</a:t>
            </a:r>
            <a:r>
              <a:rPr lang="fr-FR" sz="1100" baseline="0">
                <a:solidFill>
                  <a:prstClr val="black"/>
                </a:solidFill>
                <a:latin typeface="Arial" panose="020B0604020202020204"/>
                <a:ea typeface="+mn-ea"/>
              </a:rPr>
              <a:t>e Pivoine et de </a:t>
            </a:r>
            <a:r>
              <a:rPr lang="fr-FR" sz="1100" baseline="0" err="1">
                <a:solidFill>
                  <a:prstClr val="black"/>
                </a:solidFill>
                <a:latin typeface="Arial" panose="020B0604020202020204"/>
                <a:ea typeface="+mn-ea"/>
              </a:rPr>
              <a:t>VisualQualité</a:t>
            </a:r>
            <a:endParaRPr kumimoji="0" lang="fr-FR"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741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Inter-champs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a:cs typeface="Arial"/>
              </a:rPr>
              <a:t>DRUIDES GESTION DES ARCHIVES</a:t>
            </a:r>
            <a:endParaRPr lang="fr-FR" sz="2400"/>
          </a:p>
        </p:txBody>
      </p:sp>
      <p:sp>
        <p:nvSpPr>
          <p:cNvPr id="4" name="Espace réservé du pied de page 3">
            <a:extLst>
              <a:ext uri="{FF2B5EF4-FFF2-40B4-BE49-F238E27FC236}">
                <a16:creationId xmlns:a16="http://schemas.microsoft.com/office/drawing/2014/main" id="{BB8E093D-B41B-02FB-1DF4-9406168B7993}"/>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464563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6B7B-C199-96A4-E4C2-9DC3FF1B40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946E04-2803-1453-F9E0-1AF423E0CF47}"/>
              </a:ext>
            </a:extLst>
          </p:cNvPr>
          <p:cNvSpPr>
            <a:spLocks noGrp="1"/>
          </p:cNvSpPr>
          <p:nvPr>
            <p:ph type="title"/>
          </p:nvPr>
        </p:nvSpPr>
        <p:spPr>
          <a:xfrm>
            <a:off x="2135561" y="647836"/>
            <a:ext cx="8709471" cy="769441"/>
          </a:xfrm>
        </p:spPr>
        <p:txBody>
          <a:bodyPr/>
          <a:lstStyle/>
          <a:p>
            <a:r>
              <a:rPr lang="fr-FR"/>
              <a:t>Attention aux archives nécessaires pour les TAS HAS, ENC et contrôles externes</a:t>
            </a:r>
          </a:p>
        </p:txBody>
      </p:sp>
      <p:sp>
        <p:nvSpPr>
          <p:cNvPr id="3" name="Espace réservé du pied de page 2">
            <a:extLst>
              <a:ext uri="{FF2B5EF4-FFF2-40B4-BE49-F238E27FC236}">
                <a16:creationId xmlns:a16="http://schemas.microsoft.com/office/drawing/2014/main" id="{E34223F9-0124-069D-F297-D3321495D5DB}"/>
              </a:ext>
            </a:extLst>
          </p:cNvPr>
          <p:cNvSpPr>
            <a:spLocks noGrp="1"/>
          </p:cNvSpPr>
          <p:nvPr>
            <p:ph type="ftr" sz="quarter" idx="11"/>
          </p:nvPr>
        </p:nvSpPr>
        <p:spPr/>
        <p:txBody>
          <a:bodyPr/>
          <a:lstStyle/>
          <a:p>
            <a:pPr defTabSz="914354" eaLnBrk="1" fontAlgn="auto" hangingPunct="1">
              <a:spcAft>
                <a:spcPts val="0"/>
              </a:spcAft>
            </a:pPr>
            <a:r>
              <a:rPr lang="fr-FR">
                <a:solidFill>
                  <a:srgbClr val="2B3BB2"/>
                </a:solidFill>
                <a:latin typeface="Arial" panose="020B0604020202020204"/>
                <a:ea typeface="+mn-ea"/>
              </a:rPr>
              <a:t>WEBINAIRE DIM DU 19 Novembre 2024</a:t>
            </a:r>
          </a:p>
        </p:txBody>
      </p:sp>
      <p:sp>
        <p:nvSpPr>
          <p:cNvPr id="4" name="Espace réservé du texte 3">
            <a:extLst>
              <a:ext uri="{FF2B5EF4-FFF2-40B4-BE49-F238E27FC236}">
                <a16:creationId xmlns:a16="http://schemas.microsoft.com/office/drawing/2014/main" id="{30CEF99A-78EF-E570-BC01-AE50E3561290}"/>
              </a:ext>
            </a:extLst>
          </p:cNvPr>
          <p:cNvSpPr>
            <a:spLocks noGrp="1"/>
          </p:cNvSpPr>
          <p:nvPr>
            <p:ph type="body" sz="quarter" idx="12"/>
          </p:nvPr>
        </p:nvSpPr>
        <p:spPr>
          <a:xfrm>
            <a:off x="241822" y="2315259"/>
            <a:ext cx="11708357" cy="2193293"/>
          </a:xfrm>
        </p:spPr>
        <p:txBody>
          <a:bodyPr anchor="ctr"/>
          <a:lstStyle/>
          <a:p>
            <a:r>
              <a:rPr lang="fr-FR"/>
              <a:t>Il faut conserver la même rigueur de conservation des archives qu’avant la mise en place de DRUIDES :</a:t>
            </a:r>
            <a:endParaRPr lang="fr-FR" sz="2800"/>
          </a:p>
          <a:p>
            <a:pPr lvl="3"/>
            <a:r>
              <a:rPr lang="fr-FR" sz="1867"/>
              <a:t>Être particulièrement vigilant pour le M12</a:t>
            </a:r>
          </a:p>
          <a:p>
            <a:pPr lvl="3"/>
            <a:r>
              <a:rPr lang="fr-FR" sz="1867"/>
              <a:t>Conservation sur des supports accessibles à plusieurs utilisateurs</a:t>
            </a:r>
          </a:p>
          <a:p>
            <a:pPr lvl="3"/>
            <a:r>
              <a:rPr lang="fr-FR" sz="1867"/>
              <a:t>Eviter une sauvegarde locale</a:t>
            </a:r>
          </a:p>
          <a:p>
            <a:pPr lvl="3"/>
            <a:r>
              <a:rPr lang="fr-FR" sz="1867"/>
              <a:t>Respecter les règles RSSI et d’archivage de son établissement</a:t>
            </a:r>
          </a:p>
          <a:p>
            <a:pPr lvl="3"/>
            <a:r>
              <a:rPr lang="fr-FR" sz="1867"/>
              <a:t>…</a:t>
            </a:r>
          </a:p>
          <a:p>
            <a:r>
              <a:rPr lang="fr-FR" sz="1867"/>
              <a:t>Au M12, DRUIDES vous rappellera cet impératif au moment de l’export :</a:t>
            </a:r>
            <a:endParaRPr lang="fr-FR"/>
          </a:p>
        </p:txBody>
      </p:sp>
      <p:sp>
        <p:nvSpPr>
          <p:cNvPr id="5" name="Espace réservé du texte 4">
            <a:extLst>
              <a:ext uri="{FF2B5EF4-FFF2-40B4-BE49-F238E27FC236}">
                <a16:creationId xmlns:a16="http://schemas.microsoft.com/office/drawing/2014/main" id="{24E41148-4ED8-0DBC-636B-30A5428454E1}"/>
              </a:ext>
            </a:extLst>
          </p:cNvPr>
          <p:cNvSpPr>
            <a:spLocks noGrp="1"/>
          </p:cNvSpPr>
          <p:nvPr>
            <p:ph type="body" sz="quarter" idx="13"/>
          </p:nvPr>
        </p:nvSpPr>
        <p:spPr>
          <a:xfrm>
            <a:off x="-1" y="38472"/>
            <a:ext cx="7427382" cy="343522"/>
          </a:xfrm>
        </p:spPr>
        <p:txBody>
          <a:bodyPr/>
          <a:lstStyle/>
          <a:p>
            <a:r>
              <a:rPr lang="fr-FR"/>
              <a:t>Rappels sur le fonctionnement actuel de la gestion des archives par DRUIDES</a:t>
            </a:r>
          </a:p>
        </p:txBody>
      </p:sp>
      <p:pic>
        <p:nvPicPr>
          <p:cNvPr id="8" name="Image 7" descr="Une image contenant haut-parleur, mégaphone&#10;&#10;Description générée automatiquement">
            <a:extLst>
              <a:ext uri="{FF2B5EF4-FFF2-40B4-BE49-F238E27FC236}">
                <a16:creationId xmlns:a16="http://schemas.microsoft.com/office/drawing/2014/main" id="{27074AC6-DB5F-D13A-68C0-E504D1397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67" y="547745"/>
            <a:ext cx="1400071" cy="1400071"/>
          </a:xfrm>
          <a:prstGeom prst="rect">
            <a:avLst/>
          </a:prstGeom>
        </p:spPr>
      </p:pic>
      <p:pic>
        <p:nvPicPr>
          <p:cNvPr id="1026" name="Picture 2">
            <a:extLst>
              <a:ext uri="{FF2B5EF4-FFF2-40B4-BE49-F238E27FC236}">
                <a16:creationId xmlns:a16="http://schemas.microsoft.com/office/drawing/2014/main" id="{AC4D0860-2369-2161-ADAE-B1A7E37AB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199" y="4812982"/>
            <a:ext cx="8096028" cy="204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21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6B7B-C199-96A4-E4C2-9DC3FF1B40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946E04-2803-1453-F9E0-1AF423E0CF47}"/>
              </a:ext>
            </a:extLst>
          </p:cNvPr>
          <p:cNvSpPr>
            <a:spLocks noGrp="1"/>
          </p:cNvSpPr>
          <p:nvPr>
            <p:ph type="title"/>
          </p:nvPr>
        </p:nvSpPr>
        <p:spPr>
          <a:xfrm>
            <a:off x="479378" y="647837"/>
            <a:ext cx="10365655" cy="384721"/>
          </a:xfrm>
        </p:spPr>
        <p:txBody>
          <a:bodyPr/>
          <a:lstStyle/>
          <a:p>
            <a:r>
              <a:rPr lang="fr-FR"/>
              <a:t>Attention aux archives</a:t>
            </a:r>
          </a:p>
        </p:txBody>
      </p:sp>
      <p:sp>
        <p:nvSpPr>
          <p:cNvPr id="3" name="Espace réservé du pied de page 2">
            <a:extLst>
              <a:ext uri="{FF2B5EF4-FFF2-40B4-BE49-F238E27FC236}">
                <a16:creationId xmlns:a16="http://schemas.microsoft.com/office/drawing/2014/main" id="{E34223F9-0124-069D-F297-D3321495D5DB}"/>
              </a:ext>
            </a:extLst>
          </p:cNvPr>
          <p:cNvSpPr>
            <a:spLocks noGrp="1"/>
          </p:cNvSpPr>
          <p:nvPr>
            <p:ph type="ftr" sz="quarter" idx="11"/>
          </p:nvPr>
        </p:nvSpPr>
        <p:spPr/>
        <p:txBody>
          <a:bodyPr/>
          <a:lstStyle/>
          <a:p>
            <a:pPr defTabSz="914354" eaLnBrk="1" fontAlgn="auto" hangingPunct="1">
              <a:spcAft>
                <a:spcPts val="0"/>
              </a:spcAft>
            </a:pPr>
            <a:r>
              <a:rPr lang="fr-FR">
                <a:solidFill>
                  <a:srgbClr val="2B3BB2"/>
                </a:solidFill>
                <a:latin typeface="Arial" panose="020B0604020202020204"/>
                <a:ea typeface="+mn-ea"/>
              </a:rPr>
              <a:t>WEBINAIRE DIM DU 19 Novembre 2024</a:t>
            </a:r>
          </a:p>
        </p:txBody>
      </p:sp>
      <p:sp>
        <p:nvSpPr>
          <p:cNvPr id="5" name="Espace réservé du texte 4">
            <a:extLst>
              <a:ext uri="{FF2B5EF4-FFF2-40B4-BE49-F238E27FC236}">
                <a16:creationId xmlns:a16="http://schemas.microsoft.com/office/drawing/2014/main" id="{24E41148-4ED8-0DBC-636B-30A5428454E1}"/>
              </a:ext>
            </a:extLst>
          </p:cNvPr>
          <p:cNvSpPr>
            <a:spLocks noGrp="1"/>
          </p:cNvSpPr>
          <p:nvPr>
            <p:ph type="body" sz="quarter" idx="13"/>
          </p:nvPr>
        </p:nvSpPr>
        <p:spPr>
          <a:xfrm>
            <a:off x="-1" y="38472"/>
            <a:ext cx="7427382" cy="343522"/>
          </a:xfrm>
        </p:spPr>
        <p:txBody>
          <a:bodyPr/>
          <a:lstStyle/>
          <a:p>
            <a:r>
              <a:rPr lang="fr-FR"/>
              <a:t>Rappels sur le fonctionnement actuel de la gestion des archives par DRUIDES</a:t>
            </a:r>
          </a:p>
        </p:txBody>
      </p:sp>
      <p:sp>
        <p:nvSpPr>
          <p:cNvPr id="9" name="Espace réservé du contenu 2">
            <a:extLst>
              <a:ext uri="{FF2B5EF4-FFF2-40B4-BE49-F238E27FC236}">
                <a16:creationId xmlns:a16="http://schemas.microsoft.com/office/drawing/2014/main" id="{C4D80B00-8923-C4D9-DBD0-ADDB59EF5FF5}"/>
              </a:ext>
            </a:extLst>
          </p:cNvPr>
          <p:cNvSpPr txBox="1">
            <a:spLocks/>
          </p:cNvSpPr>
          <p:nvPr/>
        </p:nvSpPr>
        <p:spPr bwMode="auto">
          <a:xfrm>
            <a:off x="88850" y="2276872"/>
            <a:ext cx="6940025" cy="4464496"/>
          </a:xfrm>
          <a:prstGeom prst="rect">
            <a:avLst/>
          </a:prstGeom>
          <a:solidFill>
            <a:schemeClr val="bg1"/>
          </a:solidFill>
          <a:ln w="28575">
            <a:solidFill>
              <a:schemeClr val="accent1"/>
            </a:solidFill>
            <a:miter lim="800000"/>
            <a:headEnd/>
            <a:tailEnd/>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2"/>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3"/>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4"/>
              </a:buBlip>
              <a:defRPr>
                <a:solidFill>
                  <a:srgbClr val="4E455D"/>
                </a:solidFill>
                <a:latin typeface="+mn-lt"/>
                <a:ea typeface="+mn-ea"/>
              </a:defRPr>
            </a:lvl3pPr>
            <a:lvl4pPr marL="1619250" indent="-190500" algn="l" rtl="0" eaLnBrk="1" fontAlgn="base" hangingPunct="1">
              <a:spcBef>
                <a:spcPct val="20000"/>
              </a:spcBef>
              <a:spcAft>
                <a:spcPct val="0"/>
              </a:spcAft>
              <a:buBlip>
                <a:blip r:embed="rId2"/>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3"/>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3"/>
              </a:buBlip>
              <a:defRPr sz="1500">
                <a:solidFill>
                  <a:srgbClr val="4E455D"/>
                </a:solidFill>
                <a:latin typeface="+mn-lt"/>
                <a:ea typeface="+mn-ea"/>
              </a:defRPr>
            </a:lvl9pPr>
          </a:lstStyle>
          <a:p>
            <a:pPr marL="184146" indent="0" algn="ctr" defTabSz="914354">
              <a:buNone/>
            </a:pPr>
            <a:r>
              <a:rPr lang="fr-FR" b="1" kern="0" baseline="0">
                <a:latin typeface="Arial" panose="020B0604020202020204"/>
              </a:rPr>
              <a:t>Méthode à utiliser : </a:t>
            </a:r>
          </a:p>
          <a:p>
            <a:pPr marL="184146" indent="0" algn="ctr" defTabSz="914354">
              <a:buNone/>
            </a:pPr>
            <a:r>
              <a:rPr lang="fr-FR" sz="1400" b="1" kern="0" baseline="0">
                <a:latin typeface="Arial" panose="020B0604020202020204"/>
              </a:rPr>
              <a:t>Accès au répertoire de sauvegarde de DRUIDES</a:t>
            </a:r>
          </a:p>
          <a:p>
            <a:pPr marL="184146" indent="0" algn="ctr" defTabSz="914354">
              <a:buNone/>
            </a:pPr>
            <a:r>
              <a:rPr lang="fr-FR" sz="1400" b="1" kern="0" baseline="0">
                <a:latin typeface="Arial" panose="020B0604020202020204"/>
              </a:rPr>
              <a:t>De l’utilisateur qui a fait l’export</a:t>
            </a:r>
          </a:p>
        </p:txBody>
      </p:sp>
      <p:sp>
        <p:nvSpPr>
          <p:cNvPr id="10" name="Espace réservé du contenu 2">
            <a:extLst>
              <a:ext uri="{FF2B5EF4-FFF2-40B4-BE49-F238E27FC236}">
                <a16:creationId xmlns:a16="http://schemas.microsoft.com/office/drawing/2014/main" id="{1E438A8E-93AA-C8D1-12A9-23F765879E5A}"/>
              </a:ext>
            </a:extLst>
          </p:cNvPr>
          <p:cNvSpPr txBox="1">
            <a:spLocks/>
          </p:cNvSpPr>
          <p:nvPr/>
        </p:nvSpPr>
        <p:spPr>
          <a:xfrm>
            <a:off x="1470322" y="1112270"/>
            <a:ext cx="10365655" cy="3943927"/>
          </a:xfrm>
          <a:prstGeom prst="rect">
            <a:avLst/>
          </a:prstGeom>
        </p:spPr>
        <p:txBody>
          <a:bodyP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fontAlgn="auto">
              <a:spcAft>
                <a:spcPts val="0"/>
              </a:spcAft>
            </a:pPr>
            <a:r>
              <a:rPr lang="fr-FR" baseline="0">
                <a:solidFill>
                  <a:srgbClr val="2B3BB2"/>
                </a:solidFill>
                <a:latin typeface="Arial" panose="020B0604020202020204"/>
              </a:rPr>
              <a:t>Quelle archive est utilisée par les outils de TAS HAS, ENC et contrôles externes ?</a:t>
            </a:r>
          </a:p>
        </p:txBody>
      </p:sp>
      <p:sp>
        <p:nvSpPr>
          <p:cNvPr id="12" name="Espace réservé du contenu 2">
            <a:extLst>
              <a:ext uri="{FF2B5EF4-FFF2-40B4-BE49-F238E27FC236}">
                <a16:creationId xmlns:a16="http://schemas.microsoft.com/office/drawing/2014/main" id="{107EB0A4-9CE8-2082-4026-7C6325457011}"/>
              </a:ext>
            </a:extLst>
          </p:cNvPr>
          <p:cNvSpPr txBox="1">
            <a:spLocks/>
          </p:cNvSpPr>
          <p:nvPr/>
        </p:nvSpPr>
        <p:spPr bwMode="auto">
          <a:xfrm>
            <a:off x="7075052" y="2276872"/>
            <a:ext cx="4762032" cy="4464496"/>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2"/>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3"/>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4"/>
              </a:buBlip>
              <a:defRPr>
                <a:solidFill>
                  <a:srgbClr val="4E455D"/>
                </a:solidFill>
                <a:latin typeface="+mn-lt"/>
                <a:ea typeface="+mn-ea"/>
              </a:defRPr>
            </a:lvl3pPr>
            <a:lvl4pPr marL="1619250" indent="-190500" algn="l" rtl="0" eaLnBrk="1" fontAlgn="base" hangingPunct="1">
              <a:spcBef>
                <a:spcPct val="20000"/>
              </a:spcBef>
              <a:spcAft>
                <a:spcPct val="0"/>
              </a:spcAft>
              <a:buBlip>
                <a:blip r:embed="rId2"/>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3"/>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3"/>
              </a:buBlip>
              <a:defRPr sz="1500">
                <a:solidFill>
                  <a:srgbClr val="4E455D"/>
                </a:solidFill>
                <a:latin typeface="+mn-lt"/>
                <a:ea typeface="+mn-ea"/>
              </a:defRPr>
            </a:lvl9pPr>
          </a:lstStyle>
          <a:p>
            <a:pPr marL="184146" indent="0" algn="ctr" defTabSz="914354">
              <a:buNone/>
            </a:pPr>
            <a:endParaRPr lang="fr-FR" sz="133" b="1" kern="0" baseline="0">
              <a:latin typeface="Arial" panose="020B0604020202020204"/>
            </a:endParaRPr>
          </a:p>
          <a:p>
            <a:pPr marL="184146" indent="0" algn="ctr" defTabSz="914354">
              <a:buNone/>
            </a:pPr>
            <a:r>
              <a:rPr lang="fr-FR" b="1" kern="0" baseline="0">
                <a:latin typeface="Arial" panose="020B0604020202020204"/>
              </a:rPr>
              <a:t>Attention :</a:t>
            </a:r>
          </a:p>
          <a:p>
            <a:pPr marL="184146" indent="0" defTabSz="914354">
              <a:buNone/>
            </a:pPr>
            <a:endParaRPr lang="fr-FR" sz="1800" b="1" kern="0" baseline="0">
              <a:latin typeface="Arial" panose="020B0604020202020204"/>
            </a:endParaRPr>
          </a:p>
          <a:p>
            <a:pPr marL="184146" indent="0" defTabSz="914354">
              <a:buNone/>
            </a:pPr>
            <a:endParaRPr lang="fr-FR" sz="1800" b="1" kern="0" baseline="0">
              <a:latin typeface="Arial" panose="020B0604020202020204"/>
            </a:endParaRPr>
          </a:p>
          <a:p>
            <a:pPr marL="184146" indent="0" defTabSz="914354">
              <a:buNone/>
            </a:pPr>
            <a:endParaRPr lang="fr-FR" sz="300" b="1" kern="0" baseline="0">
              <a:latin typeface="Arial" panose="020B0604020202020204"/>
            </a:endParaRPr>
          </a:p>
          <a:p>
            <a:pPr marL="92072" indent="0" defTabSz="914354">
              <a:buNone/>
            </a:pPr>
            <a:endParaRPr lang="fr-FR" sz="1400" b="1" kern="0" baseline="0">
              <a:latin typeface="Arial" panose="020B0604020202020204"/>
            </a:endParaRPr>
          </a:p>
          <a:p>
            <a:pPr marL="92072" indent="0" defTabSz="914354">
              <a:buNone/>
            </a:pPr>
            <a:endParaRPr lang="fr-FR" sz="1400" b="1" kern="0" baseline="0">
              <a:latin typeface="Arial" panose="020B0604020202020204"/>
            </a:endParaRPr>
          </a:p>
          <a:p>
            <a:pPr marL="92072" indent="0" defTabSz="914354">
              <a:buNone/>
            </a:pPr>
            <a:r>
              <a:rPr lang="fr-FR" sz="1400" b="1" kern="0" baseline="0">
                <a:latin typeface="Arial" panose="020B0604020202020204"/>
              </a:rPr>
              <a:t>Les fichiers générés en IN/OUT (ancien format) ne servent pas à cette fonctionnalité :</a:t>
            </a:r>
          </a:p>
          <a:p>
            <a:pPr marL="360354" indent="-268281" defTabSz="914354">
              <a:buNone/>
            </a:pPr>
            <a:r>
              <a:rPr lang="fr-FR" sz="1400" b="1" kern="0" baseline="0">
                <a:latin typeface="Arial" panose="020B0604020202020204"/>
              </a:rPr>
              <a:t>→  </a:t>
            </a:r>
            <a:r>
              <a:rPr lang="fr-FR" sz="1400" kern="0" baseline="0">
                <a:latin typeface="Arial" panose="020B0604020202020204"/>
              </a:rPr>
              <a:t>Ils servent à alimenter des outils au sein de vos SIH fonctionnant avec l’ancienne architecture des archives</a:t>
            </a:r>
          </a:p>
          <a:p>
            <a:pPr marL="92072" indent="0" defTabSz="914354">
              <a:buNone/>
            </a:pPr>
            <a:r>
              <a:rPr lang="fr-FR" sz="1400" b="1" kern="0" baseline="0">
                <a:latin typeface="Arial" panose="020B0604020202020204"/>
              </a:rPr>
              <a:t>Les fichiers générés par la fonction « exporter pour dépôt manuel sur </a:t>
            </a:r>
            <a:r>
              <a:rPr lang="fr-FR" sz="1400" b="1" kern="0" baseline="0" err="1">
                <a:latin typeface="Arial" panose="020B0604020202020204"/>
              </a:rPr>
              <a:t>ePMSI</a:t>
            </a:r>
            <a:r>
              <a:rPr lang="fr-FR" sz="1400" b="1" kern="0" baseline="0">
                <a:latin typeface="Arial" panose="020B0604020202020204"/>
              </a:rPr>
              <a:t> » contiennent seulement une partie des archives</a:t>
            </a:r>
          </a:p>
          <a:p>
            <a:pPr marL="360354" indent="-268281" defTabSz="914354">
              <a:buNone/>
            </a:pPr>
            <a:r>
              <a:rPr lang="fr-FR" sz="1400" b="1" kern="0" baseline="0">
                <a:latin typeface="Arial" panose="020B0604020202020204"/>
              </a:rPr>
              <a:t>→  </a:t>
            </a:r>
            <a:r>
              <a:rPr lang="fr-FR" sz="1400" kern="0" baseline="0">
                <a:latin typeface="Arial" panose="020B0604020202020204"/>
              </a:rPr>
              <a:t>Cela sert à réaliser une transmission vers e-PMSI en passant par le site e-PMSI (sans passer par DRUIDES)</a:t>
            </a:r>
            <a:endParaRPr lang="fr-FR" sz="1400" b="1" kern="0" baseline="0">
              <a:latin typeface="Arial" panose="020B0604020202020204"/>
            </a:endParaRPr>
          </a:p>
        </p:txBody>
      </p:sp>
      <p:pic>
        <p:nvPicPr>
          <p:cNvPr id="15" name="Image 14" descr="Une image contenant Graphique, clipart, créativité, conception&#10;&#10;Description générée automatiquement">
            <a:extLst>
              <a:ext uri="{FF2B5EF4-FFF2-40B4-BE49-F238E27FC236}">
                <a16:creationId xmlns:a16="http://schemas.microsoft.com/office/drawing/2014/main" id="{311B1E00-BBA1-58A5-B507-3539F6C06839}"/>
              </a:ext>
            </a:extLst>
          </p:cNvPr>
          <p:cNvPicPr>
            <a:picLocks noChangeAspect="1"/>
          </p:cNvPicPr>
          <p:nvPr/>
        </p:nvPicPr>
        <p:blipFill>
          <a:blip r:embed="rId5"/>
          <a:stretch>
            <a:fillRect/>
          </a:stretch>
        </p:blipFill>
        <p:spPr>
          <a:xfrm>
            <a:off x="871205" y="2524685"/>
            <a:ext cx="616283" cy="616283"/>
          </a:xfrm>
          <a:prstGeom prst="rect">
            <a:avLst/>
          </a:prstGeom>
        </p:spPr>
      </p:pic>
      <p:pic>
        <p:nvPicPr>
          <p:cNvPr id="17" name="Image 16" descr="Une image contenant Panneau de signalisation&#10;&#10;Description générée automatiquement">
            <a:extLst>
              <a:ext uri="{FF2B5EF4-FFF2-40B4-BE49-F238E27FC236}">
                <a16:creationId xmlns:a16="http://schemas.microsoft.com/office/drawing/2014/main" id="{BBE1AE88-3169-5E2C-4DF6-B1EFEECC8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2306" y="2359962"/>
            <a:ext cx="472543" cy="472543"/>
          </a:xfrm>
          <a:prstGeom prst="rect">
            <a:avLst/>
          </a:prstGeom>
        </p:spPr>
      </p:pic>
      <p:pic>
        <p:nvPicPr>
          <p:cNvPr id="21" name="Image 20" descr="Une image contenant clipart, Graphique, conception&#10;&#10;Description générée automatiquement">
            <a:extLst>
              <a:ext uri="{FF2B5EF4-FFF2-40B4-BE49-F238E27FC236}">
                <a16:creationId xmlns:a16="http://schemas.microsoft.com/office/drawing/2014/main" id="{B132EB7F-D97B-2C63-459B-F325438E37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58" y="1112270"/>
            <a:ext cx="926943" cy="926943"/>
          </a:xfrm>
          <a:prstGeom prst="rect">
            <a:avLst/>
          </a:prstGeom>
        </p:spPr>
      </p:pic>
      <p:pic>
        <p:nvPicPr>
          <p:cNvPr id="8" name="Image 7">
            <a:extLst>
              <a:ext uri="{FF2B5EF4-FFF2-40B4-BE49-F238E27FC236}">
                <a16:creationId xmlns:a16="http://schemas.microsoft.com/office/drawing/2014/main" id="{91BF31DE-E3C2-BF8D-43B5-2A718305D7AB}"/>
              </a:ext>
            </a:extLst>
          </p:cNvPr>
          <p:cNvPicPr>
            <a:picLocks noChangeAspect="1"/>
          </p:cNvPicPr>
          <p:nvPr/>
        </p:nvPicPr>
        <p:blipFill>
          <a:blip r:embed="rId8"/>
          <a:stretch>
            <a:fillRect/>
          </a:stretch>
        </p:blipFill>
        <p:spPr>
          <a:xfrm>
            <a:off x="8001340" y="2890620"/>
            <a:ext cx="3058761" cy="1076760"/>
          </a:xfrm>
          <a:prstGeom prst="rect">
            <a:avLst/>
          </a:prstGeom>
        </p:spPr>
      </p:pic>
      <p:pic>
        <p:nvPicPr>
          <p:cNvPr id="6" name="Image 5">
            <a:extLst>
              <a:ext uri="{FF2B5EF4-FFF2-40B4-BE49-F238E27FC236}">
                <a16:creationId xmlns:a16="http://schemas.microsoft.com/office/drawing/2014/main" id="{F650F067-F62D-1140-6571-1920D54CF680}"/>
              </a:ext>
            </a:extLst>
          </p:cNvPr>
          <p:cNvPicPr>
            <a:picLocks noChangeAspect="1"/>
          </p:cNvPicPr>
          <p:nvPr/>
        </p:nvPicPr>
        <p:blipFill>
          <a:blip r:embed="rId9"/>
          <a:stretch>
            <a:fillRect/>
          </a:stretch>
        </p:blipFill>
        <p:spPr>
          <a:xfrm>
            <a:off x="191345" y="3680776"/>
            <a:ext cx="6831809" cy="2196497"/>
          </a:xfrm>
          <a:prstGeom prst="rect">
            <a:avLst/>
          </a:prstGeom>
        </p:spPr>
      </p:pic>
    </p:spTree>
    <p:extLst>
      <p:ext uri="{BB962C8B-B14F-4D97-AF65-F5344CB8AC3E}">
        <p14:creationId xmlns:p14="http://schemas.microsoft.com/office/powerpoint/2010/main" val="128007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6B7B-C199-96A4-E4C2-9DC3FF1B40CB}"/>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34223F9-0124-069D-F297-D3321495D5DB}"/>
              </a:ext>
            </a:extLst>
          </p:cNvPr>
          <p:cNvSpPr>
            <a:spLocks noGrp="1"/>
          </p:cNvSpPr>
          <p:nvPr>
            <p:ph type="ftr" sz="quarter" idx="11"/>
          </p:nvPr>
        </p:nvSpPr>
        <p:spPr/>
        <p:txBody>
          <a:bodyPr/>
          <a:lstStyle/>
          <a:p>
            <a:pPr defTabSz="914354" eaLnBrk="1" fontAlgn="auto" hangingPunct="1">
              <a:spcAft>
                <a:spcPts val="0"/>
              </a:spcAft>
            </a:pPr>
            <a:r>
              <a:rPr lang="fr-FR">
                <a:solidFill>
                  <a:srgbClr val="2B3BB2"/>
                </a:solidFill>
                <a:latin typeface="Arial" panose="020B0604020202020204"/>
                <a:ea typeface="+mn-ea"/>
              </a:rPr>
              <a:t>WEBINAIRE DIM DU 19 Novembre 2024</a:t>
            </a:r>
          </a:p>
        </p:txBody>
      </p:sp>
      <p:sp>
        <p:nvSpPr>
          <p:cNvPr id="5" name="Espace réservé du texte 4">
            <a:extLst>
              <a:ext uri="{FF2B5EF4-FFF2-40B4-BE49-F238E27FC236}">
                <a16:creationId xmlns:a16="http://schemas.microsoft.com/office/drawing/2014/main" id="{24E41148-4ED8-0DBC-636B-30A5428454E1}"/>
              </a:ext>
            </a:extLst>
          </p:cNvPr>
          <p:cNvSpPr>
            <a:spLocks noGrp="1"/>
          </p:cNvSpPr>
          <p:nvPr>
            <p:ph type="body" sz="quarter" idx="13"/>
          </p:nvPr>
        </p:nvSpPr>
        <p:spPr>
          <a:xfrm>
            <a:off x="-1" y="38472"/>
            <a:ext cx="7427382" cy="343522"/>
          </a:xfrm>
        </p:spPr>
        <p:txBody>
          <a:bodyPr/>
          <a:lstStyle/>
          <a:p>
            <a:r>
              <a:rPr lang="fr-FR"/>
              <a:t>Rappels sur le fonctionnement actuel de la gestion des archives par DRUIDES</a:t>
            </a:r>
          </a:p>
        </p:txBody>
      </p:sp>
      <p:pic>
        <p:nvPicPr>
          <p:cNvPr id="8" name="Image 7" descr="Une image contenant haut-parleur, mégaphone&#10;&#10;Description générée automatiquement">
            <a:extLst>
              <a:ext uri="{FF2B5EF4-FFF2-40B4-BE49-F238E27FC236}">
                <a16:creationId xmlns:a16="http://schemas.microsoft.com/office/drawing/2014/main" id="{27074AC6-DB5F-D13A-68C0-E504D1397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67" y="547745"/>
            <a:ext cx="1400071" cy="1400071"/>
          </a:xfrm>
          <a:prstGeom prst="rect">
            <a:avLst/>
          </a:prstGeom>
        </p:spPr>
      </p:pic>
      <p:sp>
        <p:nvSpPr>
          <p:cNvPr id="4" name="Espace réservé du contenu 2">
            <a:extLst>
              <a:ext uri="{FF2B5EF4-FFF2-40B4-BE49-F238E27FC236}">
                <a16:creationId xmlns:a16="http://schemas.microsoft.com/office/drawing/2014/main" id="{A5B72A9D-9CF4-4A54-9B30-4E3CAAB0BE93}"/>
              </a:ext>
            </a:extLst>
          </p:cNvPr>
          <p:cNvSpPr txBox="1">
            <a:spLocks/>
          </p:cNvSpPr>
          <p:nvPr/>
        </p:nvSpPr>
        <p:spPr>
          <a:xfrm>
            <a:off x="342275" y="2132856"/>
            <a:ext cx="4529333" cy="3657600"/>
          </a:xfrm>
          <a:prstGeom prst="rect">
            <a:avLst/>
          </a:prstGeom>
        </p:spPr>
        <p:txBody>
          <a:bodyPr anchor="ct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fontAlgn="auto">
              <a:spcAft>
                <a:spcPts val="0"/>
              </a:spcAft>
            </a:pPr>
            <a:endParaRPr lang="fr-FR" baseline="0">
              <a:solidFill>
                <a:srgbClr val="2B3BB2"/>
              </a:solidFill>
              <a:latin typeface="Arial" panose="020B0604020202020204"/>
            </a:endParaRPr>
          </a:p>
          <a:p>
            <a:pPr marL="184146" defTabSz="914354" fontAlgn="auto">
              <a:spcAft>
                <a:spcPts val="0"/>
              </a:spcAft>
            </a:pPr>
            <a:r>
              <a:rPr lang="fr-FR" baseline="0">
                <a:solidFill>
                  <a:srgbClr val="2B3BB2"/>
                </a:solidFill>
                <a:latin typeface="Arial" panose="020B0604020202020204"/>
              </a:rPr>
              <a:t>Comment vérifier que l’archive présente dans le répertoire de sauvegarde est bien celle qui a été déposée sur e-PMSI?</a:t>
            </a:r>
          </a:p>
        </p:txBody>
      </p:sp>
      <p:sp>
        <p:nvSpPr>
          <p:cNvPr id="16" name="Titre 1">
            <a:extLst>
              <a:ext uri="{FF2B5EF4-FFF2-40B4-BE49-F238E27FC236}">
                <a16:creationId xmlns:a16="http://schemas.microsoft.com/office/drawing/2014/main" id="{BFCE32FC-745A-E001-B270-0630E8300784}"/>
              </a:ext>
            </a:extLst>
          </p:cNvPr>
          <p:cNvSpPr>
            <a:spLocks noGrp="1"/>
          </p:cNvSpPr>
          <p:nvPr>
            <p:ph type="title"/>
          </p:nvPr>
        </p:nvSpPr>
        <p:spPr>
          <a:xfrm>
            <a:off x="2135561" y="647837"/>
            <a:ext cx="8709471" cy="384721"/>
          </a:xfrm>
        </p:spPr>
        <p:txBody>
          <a:bodyPr/>
          <a:lstStyle/>
          <a:p>
            <a:r>
              <a:rPr lang="fr-FR"/>
              <a:t>Attention aux archives</a:t>
            </a:r>
          </a:p>
        </p:txBody>
      </p:sp>
      <p:pic>
        <p:nvPicPr>
          <p:cNvPr id="9" name="Image 8">
            <a:extLst>
              <a:ext uri="{FF2B5EF4-FFF2-40B4-BE49-F238E27FC236}">
                <a16:creationId xmlns:a16="http://schemas.microsoft.com/office/drawing/2014/main" id="{1545F9D6-CFEB-A614-182B-48B2CC646AB0}"/>
              </a:ext>
            </a:extLst>
          </p:cNvPr>
          <p:cNvPicPr>
            <a:picLocks noChangeAspect="1"/>
          </p:cNvPicPr>
          <p:nvPr/>
        </p:nvPicPr>
        <p:blipFill>
          <a:blip r:embed="rId3"/>
          <a:stretch>
            <a:fillRect/>
          </a:stretch>
        </p:blipFill>
        <p:spPr>
          <a:xfrm>
            <a:off x="4871609" y="1180566"/>
            <a:ext cx="7126271" cy="5211388"/>
          </a:xfrm>
          <a:prstGeom prst="rect">
            <a:avLst/>
          </a:prstGeom>
        </p:spPr>
      </p:pic>
    </p:spTree>
    <p:extLst>
      <p:ext uri="{BB962C8B-B14F-4D97-AF65-F5344CB8AC3E}">
        <p14:creationId xmlns:p14="http://schemas.microsoft.com/office/powerpoint/2010/main" val="335257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6B7B-C199-96A4-E4C2-9DC3FF1B40C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8A0B3ADC-58C0-0AD8-EC93-12EF3C2F5B1B}"/>
              </a:ext>
            </a:extLst>
          </p:cNvPr>
          <p:cNvSpPr/>
          <p:nvPr/>
        </p:nvSpPr>
        <p:spPr>
          <a:xfrm>
            <a:off x="5118341" y="2058837"/>
            <a:ext cx="6821823" cy="2093344"/>
          </a:xfrm>
          <a:prstGeom prst="rect">
            <a:avLst/>
          </a:prstGeom>
          <a:ln>
            <a:solidFill>
              <a:srgbClr val="010000"/>
            </a:solidFill>
            <a:prstDash val="sys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3200"/>
          </a:p>
        </p:txBody>
      </p:sp>
      <p:sp>
        <p:nvSpPr>
          <p:cNvPr id="3" name="Espace réservé du pied de page 2">
            <a:extLst>
              <a:ext uri="{FF2B5EF4-FFF2-40B4-BE49-F238E27FC236}">
                <a16:creationId xmlns:a16="http://schemas.microsoft.com/office/drawing/2014/main" id="{E34223F9-0124-069D-F297-D3321495D5DB}"/>
              </a:ext>
            </a:extLst>
          </p:cNvPr>
          <p:cNvSpPr>
            <a:spLocks noGrp="1"/>
          </p:cNvSpPr>
          <p:nvPr>
            <p:ph type="ftr" sz="quarter" idx="11"/>
          </p:nvPr>
        </p:nvSpPr>
        <p:spPr/>
        <p:txBody>
          <a:bodyPr/>
          <a:lstStyle/>
          <a:p>
            <a:pPr defTabSz="914354" eaLnBrk="1" fontAlgn="auto" hangingPunct="1">
              <a:spcAft>
                <a:spcPts val="0"/>
              </a:spcAft>
            </a:pPr>
            <a:r>
              <a:rPr lang="fr-FR">
                <a:solidFill>
                  <a:srgbClr val="2B3BB2"/>
                </a:solidFill>
                <a:latin typeface="Arial" panose="020B0604020202020204"/>
                <a:ea typeface="+mn-ea"/>
              </a:rPr>
              <a:t>WEBINAIRE DIM DU 19 Novembre 2024</a:t>
            </a:r>
          </a:p>
        </p:txBody>
      </p:sp>
      <p:sp>
        <p:nvSpPr>
          <p:cNvPr id="5" name="Espace réservé du texte 4">
            <a:extLst>
              <a:ext uri="{FF2B5EF4-FFF2-40B4-BE49-F238E27FC236}">
                <a16:creationId xmlns:a16="http://schemas.microsoft.com/office/drawing/2014/main" id="{24E41148-4ED8-0DBC-636B-30A5428454E1}"/>
              </a:ext>
            </a:extLst>
          </p:cNvPr>
          <p:cNvSpPr>
            <a:spLocks noGrp="1"/>
          </p:cNvSpPr>
          <p:nvPr>
            <p:ph type="body" sz="quarter" idx="13"/>
          </p:nvPr>
        </p:nvSpPr>
        <p:spPr>
          <a:xfrm>
            <a:off x="-1" y="38472"/>
            <a:ext cx="7427382" cy="343522"/>
          </a:xfrm>
        </p:spPr>
        <p:txBody>
          <a:bodyPr/>
          <a:lstStyle/>
          <a:p>
            <a:r>
              <a:rPr lang="fr-FR"/>
              <a:t>Rappels sur le fonctionnement actuel de la gestion des archives par DRUIDES</a:t>
            </a:r>
          </a:p>
        </p:txBody>
      </p:sp>
      <p:pic>
        <p:nvPicPr>
          <p:cNvPr id="8" name="Image 7" descr="Une image contenant haut-parleur, mégaphone&#10;&#10;Description générée automatiquement">
            <a:extLst>
              <a:ext uri="{FF2B5EF4-FFF2-40B4-BE49-F238E27FC236}">
                <a16:creationId xmlns:a16="http://schemas.microsoft.com/office/drawing/2014/main" id="{27074AC6-DB5F-D13A-68C0-E504D1397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67" y="547745"/>
            <a:ext cx="1400071" cy="1400071"/>
          </a:xfrm>
          <a:prstGeom prst="rect">
            <a:avLst/>
          </a:prstGeom>
        </p:spPr>
      </p:pic>
      <p:sp>
        <p:nvSpPr>
          <p:cNvPr id="16" name="Titre 1">
            <a:extLst>
              <a:ext uri="{FF2B5EF4-FFF2-40B4-BE49-F238E27FC236}">
                <a16:creationId xmlns:a16="http://schemas.microsoft.com/office/drawing/2014/main" id="{BFCE32FC-745A-E001-B270-0630E8300784}"/>
              </a:ext>
            </a:extLst>
          </p:cNvPr>
          <p:cNvSpPr>
            <a:spLocks noGrp="1"/>
          </p:cNvSpPr>
          <p:nvPr>
            <p:ph type="title"/>
          </p:nvPr>
        </p:nvSpPr>
        <p:spPr>
          <a:xfrm>
            <a:off x="2135561" y="647837"/>
            <a:ext cx="8709471" cy="384721"/>
          </a:xfrm>
        </p:spPr>
        <p:txBody>
          <a:bodyPr/>
          <a:lstStyle/>
          <a:p>
            <a:r>
              <a:rPr lang="fr-FR"/>
              <a:t>Evolution au M1 2025</a:t>
            </a:r>
          </a:p>
        </p:txBody>
      </p:sp>
      <p:sp>
        <p:nvSpPr>
          <p:cNvPr id="7" name="Espace réservé du contenu 2">
            <a:extLst>
              <a:ext uri="{FF2B5EF4-FFF2-40B4-BE49-F238E27FC236}">
                <a16:creationId xmlns:a16="http://schemas.microsoft.com/office/drawing/2014/main" id="{84B8A65F-7C18-CADD-0EFB-80049447AE6A}"/>
              </a:ext>
            </a:extLst>
          </p:cNvPr>
          <p:cNvSpPr txBox="1">
            <a:spLocks/>
          </p:cNvSpPr>
          <p:nvPr/>
        </p:nvSpPr>
        <p:spPr>
          <a:xfrm>
            <a:off x="1936408" y="1247779"/>
            <a:ext cx="8124917" cy="730157"/>
          </a:xfrm>
          <a:prstGeom prst="rect">
            <a:avLst/>
          </a:prstGeom>
        </p:spPr>
        <p:txBody>
          <a:bodyPr anchor="ct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fontAlgn="auto">
              <a:spcAft>
                <a:spcPts val="0"/>
              </a:spcAft>
            </a:pPr>
            <a:endParaRPr lang="fr-FR" baseline="0">
              <a:solidFill>
                <a:srgbClr val="2B3BB2"/>
              </a:solidFill>
              <a:latin typeface="Arial" panose="020B0604020202020204"/>
            </a:endParaRPr>
          </a:p>
          <a:p>
            <a:pPr marL="184146" defTabSz="914354" fontAlgn="auto">
              <a:spcAft>
                <a:spcPts val="0"/>
              </a:spcAft>
            </a:pPr>
            <a:r>
              <a:rPr lang="fr-FR" baseline="0">
                <a:solidFill>
                  <a:srgbClr val="2B3BB2"/>
                </a:solidFill>
                <a:latin typeface="Arial" panose="020B0604020202020204"/>
              </a:rPr>
              <a:t>Possibilité de retrouver la dernière archive annuelle validée par l’ARS</a:t>
            </a:r>
          </a:p>
        </p:txBody>
      </p:sp>
      <p:pic>
        <p:nvPicPr>
          <p:cNvPr id="13" name="Image 12">
            <a:extLst>
              <a:ext uri="{FF2B5EF4-FFF2-40B4-BE49-F238E27FC236}">
                <a16:creationId xmlns:a16="http://schemas.microsoft.com/office/drawing/2014/main" id="{53DA7AB0-9628-A28B-84AF-D2F7E9E7F4D3}"/>
              </a:ext>
            </a:extLst>
          </p:cNvPr>
          <p:cNvPicPr>
            <a:picLocks noChangeAspect="1"/>
          </p:cNvPicPr>
          <p:nvPr/>
        </p:nvPicPr>
        <p:blipFill>
          <a:blip r:embed="rId3"/>
          <a:stretch>
            <a:fillRect/>
          </a:stretch>
        </p:blipFill>
        <p:spPr>
          <a:xfrm>
            <a:off x="380759" y="2342754"/>
            <a:ext cx="10426724" cy="3867409"/>
          </a:xfrm>
          <a:prstGeom prst="rect">
            <a:avLst/>
          </a:prstGeom>
        </p:spPr>
      </p:pic>
      <p:sp>
        <p:nvSpPr>
          <p:cNvPr id="14" name="Espace réservé du contenu 2">
            <a:extLst>
              <a:ext uri="{FF2B5EF4-FFF2-40B4-BE49-F238E27FC236}">
                <a16:creationId xmlns:a16="http://schemas.microsoft.com/office/drawing/2014/main" id="{840167AF-1C92-DC21-8589-3864C1109A47}"/>
              </a:ext>
            </a:extLst>
          </p:cNvPr>
          <p:cNvSpPr txBox="1">
            <a:spLocks/>
          </p:cNvSpPr>
          <p:nvPr/>
        </p:nvSpPr>
        <p:spPr>
          <a:xfrm>
            <a:off x="5988570" y="2647847"/>
            <a:ext cx="5951593" cy="730157"/>
          </a:xfrm>
          <a:prstGeom prst="rect">
            <a:avLst/>
          </a:prstGeom>
        </p:spPr>
        <p:txBody>
          <a:bodyPr anchor="ct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fontAlgn="auto">
              <a:spcAft>
                <a:spcPts val="0"/>
              </a:spcAft>
            </a:pPr>
            <a:r>
              <a:rPr lang="fr-FR" baseline="0" err="1">
                <a:solidFill>
                  <a:schemeClr val="tx2"/>
                </a:solidFill>
                <a:latin typeface="Arial" panose="020B0604020202020204"/>
              </a:rPr>
              <a:t>Pré-requis</a:t>
            </a:r>
            <a:r>
              <a:rPr lang="fr-FR" baseline="0">
                <a:solidFill>
                  <a:schemeClr val="tx2"/>
                </a:solidFill>
                <a:latin typeface="Arial" panose="020B0604020202020204"/>
              </a:rPr>
              <a:t> :</a:t>
            </a:r>
          </a:p>
          <a:p>
            <a:pPr lvl="3" defTabSz="914354" fontAlgn="auto">
              <a:spcAft>
                <a:spcPts val="0"/>
              </a:spcAft>
            </a:pPr>
            <a:r>
              <a:rPr lang="fr-FR" sz="1333" baseline="0">
                <a:latin typeface="Arial" panose="020B0604020202020204"/>
              </a:rPr>
              <a:t>Le chemin de sauvegarde paramétré lors de l’export M12 ne doit pas avoir été modifié</a:t>
            </a:r>
          </a:p>
          <a:p>
            <a:pPr lvl="3" defTabSz="914354" fontAlgn="auto">
              <a:spcAft>
                <a:spcPts val="0"/>
              </a:spcAft>
            </a:pPr>
            <a:r>
              <a:rPr lang="fr-FR" sz="1333" baseline="0">
                <a:latin typeface="Arial" panose="020B0604020202020204"/>
              </a:rPr>
              <a:t>L’export M12 doit avoir été fait par le même utilisateur ou les utilisateurs doivent partager les mêmes répertoires de sauvegarde</a:t>
            </a:r>
          </a:p>
          <a:p>
            <a:pPr lvl="3" defTabSz="914354" fontAlgn="auto">
              <a:spcAft>
                <a:spcPts val="0"/>
              </a:spcAft>
            </a:pPr>
            <a:r>
              <a:rPr lang="fr-FR" sz="1333" baseline="0">
                <a:latin typeface="Arial" panose="020B0604020202020204"/>
              </a:rPr>
              <a:t>L’utilisateur doit utiliser la même machine qui a servie lors du M12</a:t>
            </a:r>
          </a:p>
        </p:txBody>
      </p:sp>
      <p:pic>
        <p:nvPicPr>
          <p:cNvPr id="17" name="Image 16" descr="Une image contenant Panneau de signalisation&#10;&#10;Description générée automatiquement">
            <a:extLst>
              <a:ext uri="{FF2B5EF4-FFF2-40B4-BE49-F238E27FC236}">
                <a16:creationId xmlns:a16="http://schemas.microsoft.com/office/drawing/2014/main" id="{D216CC10-065D-4641-C451-BE51A3F261BF}"/>
              </a:ext>
            </a:extLst>
          </p:cNvPr>
          <p:cNvPicPr>
            <a:picLocks noChangeAspect="1"/>
          </p:cNvPicPr>
          <p:nvPr/>
        </p:nvPicPr>
        <p:blipFill>
          <a:blip r:embed="rId4"/>
          <a:stretch>
            <a:fillRect/>
          </a:stretch>
        </p:blipFill>
        <p:spPr>
          <a:xfrm>
            <a:off x="5285526" y="2285037"/>
            <a:ext cx="617188" cy="617188"/>
          </a:xfrm>
          <a:prstGeom prst="rect">
            <a:avLst/>
          </a:prstGeom>
        </p:spPr>
      </p:pic>
    </p:spTree>
    <p:extLst>
      <p:ext uri="{BB962C8B-B14F-4D97-AF65-F5344CB8AC3E}">
        <p14:creationId xmlns:p14="http://schemas.microsoft.com/office/powerpoint/2010/main" val="228533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6B7B-C199-96A4-E4C2-9DC3FF1B40CB}"/>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34223F9-0124-069D-F297-D3321495D5DB}"/>
              </a:ext>
            </a:extLst>
          </p:cNvPr>
          <p:cNvSpPr>
            <a:spLocks noGrp="1"/>
          </p:cNvSpPr>
          <p:nvPr>
            <p:ph type="ftr" sz="quarter" idx="11"/>
          </p:nvPr>
        </p:nvSpPr>
        <p:spPr/>
        <p:txBody>
          <a:bodyPr/>
          <a:lstStyle/>
          <a:p>
            <a:pPr defTabSz="914354" eaLnBrk="1" fontAlgn="auto" hangingPunct="1">
              <a:spcAft>
                <a:spcPts val="0"/>
              </a:spcAft>
            </a:pPr>
            <a:r>
              <a:rPr lang="fr-FR">
                <a:solidFill>
                  <a:srgbClr val="2B3BB2"/>
                </a:solidFill>
                <a:latin typeface="Arial" panose="020B0604020202020204"/>
                <a:ea typeface="+mn-ea"/>
              </a:rPr>
              <a:t>WEBINAIRE DIM DU 19 Novembre 2024</a:t>
            </a:r>
          </a:p>
        </p:txBody>
      </p:sp>
      <p:sp>
        <p:nvSpPr>
          <p:cNvPr id="5" name="Espace réservé du texte 4">
            <a:extLst>
              <a:ext uri="{FF2B5EF4-FFF2-40B4-BE49-F238E27FC236}">
                <a16:creationId xmlns:a16="http://schemas.microsoft.com/office/drawing/2014/main" id="{24E41148-4ED8-0DBC-636B-30A5428454E1}"/>
              </a:ext>
            </a:extLst>
          </p:cNvPr>
          <p:cNvSpPr>
            <a:spLocks noGrp="1"/>
          </p:cNvSpPr>
          <p:nvPr>
            <p:ph type="body" sz="quarter" idx="13"/>
          </p:nvPr>
        </p:nvSpPr>
        <p:spPr>
          <a:xfrm>
            <a:off x="-1" y="38472"/>
            <a:ext cx="1852137" cy="343522"/>
          </a:xfrm>
        </p:spPr>
        <p:txBody>
          <a:bodyPr/>
          <a:lstStyle/>
          <a:p>
            <a:r>
              <a:rPr lang="fr-FR"/>
              <a:t>DRUIDES e-PMSI</a:t>
            </a:r>
          </a:p>
        </p:txBody>
      </p:sp>
      <p:sp>
        <p:nvSpPr>
          <p:cNvPr id="16" name="Titre 1">
            <a:extLst>
              <a:ext uri="{FF2B5EF4-FFF2-40B4-BE49-F238E27FC236}">
                <a16:creationId xmlns:a16="http://schemas.microsoft.com/office/drawing/2014/main" id="{BFCE32FC-745A-E001-B270-0630E8300784}"/>
              </a:ext>
            </a:extLst>
          </p:cNvPr>
          <p:cNvSpPr>
            <a:spLocks noGrp="1"/>
          </p:cNvSpPr>
          <p:nvPr>
            <p:ph type="title"/>
          </p:nvPr>
        </p:nvSpPr>
        <p:spPr>
          <a:xfrm>
            <a:off x="1587394" y="678120"/>
            <a:ext cx="8709471" cy="769441"/>
          </a:xfrm>
        </p:spPr>
        <p:txBody>
          <a:bodyPr/>
          <a:lstStyle/>
          <a:p>
            <a:r>
              <a:rPr lang="fr-FR"/>
              <a:t>Maintenance de la plateforme e-PMSI</a:t>
            </a:r>
            <a:br>
              <a:rPr lang="fr-FR"/>
            </a:br>
            <a:r>
              <a:rPr lang="fr-FR" b="0"/>
              <a:t>6 janvier 2025 au 10 janvier 2025</a:t>
            </a:r>
            <a:endParaRPr lang="fr-FR"/>
          </a:p>
        </p:txBody>
      </p:sp>
      <p:sp>
        <p:nvSpPr>
          <p:cNvPr id="7" name="Espace réservé du contenu 2">
            <a:extLst>
              <a:ext uri="{FF2B5EF4-FFF2-40B4-BE49-F238E27FC236}">
                <a16:creationId xmlns:a16="http://schemas.microsoft.com/office/drawing/2014/main" id="{84B8A65F-7C18-CADD-0EFB-80049447AE6A}"/>
              </a:ext>
            </a:extLst>
          </p:cNvPr>
          <p:cNvSpPr txBox="1">
            <a:spLocks/>
          </p:cNvSpPr>
          <p:nvPr/>
        </p:nvSpPr>
        <p:spPr>
          <a:xfrm>
            <a:off x="1434173" y="2139806"/>
            <a:ext cx="10092539" cy="4072725"/>
          </a:xfrm>
          <a:prstGeom prst="rect">
            <a:avLst/>
          </a:prstGeom>
        </p:spPr>
        <p:txBody>
          <a:bodyPr anchor="ct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46" defTabSz="914354" fontAlgn="auto">
              <a:spcAft>
                <a:spcPts val="0"/>
              </a:spcAft>
            </a:pPr>
            <a:r>
              <a:rPr lang="fr-FR" baseline="0">
                <a:solidFill>
                  <a:srgbClr val="2B3BB2"/>
                </a:solidFill>
                <a:latin typeface="Arial" panose="020B0604020202020204"/>
              </a:rPr>
              <a:t>Indisponibilité des transmissions et commandes de traitements</a:t>
            </a:r>
          </a:p>
          <a:p>
            <a:pPr marL="184146" defTabSz="914354" fontAlgn="auto">
              <a:spcAft>
                <a:spcPts val="0"/>
              </a:spcAft>
            </a:pPr>
            <a:endParaRPr lang="fr-FR" baseline="0">
              <a:solidFill>
                <a:srgbClr val="2B3BB2"/>
              </a:solidFill>
              <a:latin typeface="Arial" panose="020B0604020202020204"/>
            </a:endParaRPr>
          </a:p>
          <a:p>
            <a:pPr marL="184146" defTabSz="914354" fontAlgn="auto">
              <a:spcAft>
                <a:spcPts val="0"/>
              </a:spcAft>
            </a:pPr>
            <a:r>
              <a:rPr lang="fr-FR" baseline="0">
                <a:solidFill>
                  <a:srgbClr val="2B3BB2"/>
                </a:solidFill>
                <a:latin typeface="Arial" panose="020B0604020202020204"/>
              </a:rPr>
              <a:t>Maintien des autres fonctionnalités de la plateforme  (consultation des tableaux, validation des données, gestion des arrêtés de versement, …).</a:t>
            </a:r>
          </a:p>
          <a:p>
            <a:pPr marL="184146" defTabSz="914354" fontAlgn="auto">
              <a:spcAft>
                <a:spcPts val="0"/>
              </a:spcAft>
            </a:pPr>
            <a:r>
              <a:rPr lang="fr-FR" baseline="0">
                <a:solidFill>
                  <a:srgbClr val="2B3BB2"/>
                </a:solidFill>
                <a:latin typeface="Arial" panose="020B0604020202020204"/>
              </a:rPr>
              <a:t>Utilisation de DRUIDES possible (en dehors des fonctionnalités d’export et de commande de traitement)</a:t>
            </a:r>
          </a:p>
          <a:p>
            <a:pPr marL="184146" defTabSz="914354" fontAlgn="auto">
              <a:spcAft>
                <a:spcPts val="0"/>
              </a:spcAft>
            </a:pPr>
            <a:endParaRPr lang="fr-FR" baseline="0">
              <a:solidFill>
                <a:srgbClr val="2B3BB2"/>
              </a:solidFill>
              <a:latin typeface="Arial" panose="020B0604020202020204"/>
            </a:endParaRPr>
          </a:p>
          <a:p>
            <a:pPr marL="184146" defTabSz="914354" fontAlgn="auto">
              <a:spcAft>
                <a:spcPts val="0"/>
              </a:spcAft>
            </a:pPr>
            <a:r>
              <a:rPr lang="fr-FR" baseline="0">
                <a:solidFill>
                  <a:srgbClr val="2B3BB2"/>
                </a:solidFill>
                <a:latin typeface="Arial" panose="020B0604020202020204"/>
              </a:rPr>
              <a:t>Une communication spécifique sur cette maintenance va être mise en place à destination des établissements et des ARS</a:t>
            </a:r>
          </a:p>
        </p:txBody>
      </p:sp>
      <p:pic>
        <p:nvPicPr>
          <p:cNvPr id="9" name="Image 8" descr="Une image contenant Panneau de signalisation&#10;&#10;Description générée automatiquement">
            <a:extLst>
              <a:ext uri="{FF2B5EF4-FFF2-40B4-BE49-F238E27FC236}">
                <a16:creationId xmlns:a16="http://schemas.microsoft.com/office/drawing/2014/main" id="{39AC4C94-31D0-4089-AA39-33490ED6ADFF}"/>
              </a:ext>
            </a:extLst>
          </p:cNvPr>
          <p:cNvPicPr>
            <a:picLocks noChangeAspect="1"/>
          </p:cNvPicPr>
          <p:nvPr/>
        </p:nvPicPr>
        <p:blipFill>
          <a:blip r:embed="rId2"/>
          <a:stretch>
            <a:fillRect/>
          </a:stretch>
        </p:blipFill>
        <p:spPr>
          <a:xfrm>
            <a:off x="295708" y="615536"/>
            <a:ext cx="1181281" cy="1181281"/>
          </a:xfrm>
          <a:prstGeom prst="rect">
            <a:avLst/>
          </a:prstGeom>
        </p:spPr>
      </p:pic>
      <p:pic>
        <p:nvPicPr>
          <p:cNvPr id="11" name="Image 10" descr="Une image contenant conception&#10;&#10;Description générée automatiquement avec une confiance faible">
            <a:extLst>
              <a:ext uri="{FF2B5EF4-FFF2-40B4-BE49-F238E27FC236}">
                <a16:creationId xmlns:a16="http://schemas.microsoft.com/office/drawing/2014/main" id="{6D604935-DFAE-FD6D-E6CF-7EB5CB952B77}"/>
              </a:ext>
            </a:extLst>
          </p:cNvPr>
          <p:cNvPicPr>
            <a:picLocks noChangeAspect="1"/>
          </p:cNvPicPr>
          <p:nvPr/>
        </p:nvPicPr>
        <p:blipFill>
          <a:blip r:embed="rId3"/>
          <a:stretch>
            <a:fillRect/>
          </a:stretch>
        </p:blipFill>
        <p:spPr>
          <a:xfrm>
            <a:off x="788813" y="2035687"/>
            <a:ext cx="804687" cy="804687"/>
          </a:xfrm>
          <a:prstGeom prst="rect">
            <a:avLst/>
          </a:prstGeom>
        </p:spPr>
      </p:pic>
      <p:pic>
        <p:nvPicPr>
          <p:cNvPr id="15" name="Image 14" descr="Une image contenant logo, Graphique, clipart, symbole&#10;&#10;Description générée automatiquement">
            <a:extLst>
              <a:ext uri="{FF2B5EF4-FFF2-40B4-BE49-F238E27FC236}">
                <a16:creationId xmlns:a16="http://schemas.microsoft.com/office/drawing/2014/main" id="{5071E44C-DECB-757F-E889-87E4C29AA55F}"/>
              </a:ext>
            </a:extLst>
          </p:cNvPr>
          <p:cNvPicPr>
            <a:picLocks noChangeAspect="1"/>
          </p:cNvPicPr>
          <p:nvPr/>
        </p:nvPicPr>
        <p:blipFill>
          <a:blip r:embed="rId4"/>
          <a:stretch>
            <a:fillRect/>
          </a:stretch>
        </p:blipFill>
        <p:spPr>
          <a:xfrm>
            <a:off x="788812" y="3079244"/>
            <a:ext cx="889235" cy="889235"/>
          </a:xfrm>
          <a:prstGeom prst="rect">
            <a:avLst/>
          </a:prstGeom>
        </p:spPr>
      </p:pic>
      <p:pic>
        <p:nvPicPr>
          <p:cNvPr id="20" name="Image 19" descr="Une image contenant haut-parleur, mégaphone&#10;&#10;Description générée automatiquement">
            <a:extLst>
              <a:ext uri="{FF2B5EF4-FFF2-40B4-BE49-F238E27FC236}">
                <a16:creationId xmlns:a16="http://schemas.microsoft.com/office/drawing/2014/main" id="{99BCA140-12EA-6D96-A8BE-314510757425}"/>
              </a:ext>
            </a:extLst>
          </p:cNvPr>
          <p:cNvPicPr>
            <a:picLocks noChangeAspect="1"/>
          </p:cNvPicPr>
          <p:nvPr/>
        </p:nvPicPr>
        <p:blipFill>
          <a:blip r:embed="rId5"/>
          <a:stretch>
            <a:fillRect/>
          </a:stretch>
        </p:blipFill>
        <p:spPr>
          <a:xfrm>
            <a:off x="848523" y="5254846"/>
            <a:ext cx="829524" cy="829524"/>
          </a:xfrm>
          <a:prstGeom prst="rect">
            <a:avLst/>
          </a:prstGeom>
        </p:spPr>
      </p:pic>
    </p:spTree>
    <p:extLst>
      <p:ext uri="{BB962C8B-B14F-4D97-AF65-F5344CB8AC3E}">
        <p14:creationId xmlns:p14="http://schemas.microsoft.com/office/powerpoint/2010/main" val="440669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Inter-champs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738664"/>
          </a:xfrm>
        </p:spPr>
        <p:txBody>
          <a:bodyPr vert="horz" wrap="square" lIns="27000" tIns="0" rIns="27000" bIns="0" rtlCol="0" anchor="t">
            <a:spAutoFit/>
          </a:bodyPr>
          <a:lstStyle/>
          <a:p>
            <a:pPr marL="0" indent="0">
              <a:buNone/>
            </a:pPr>
            <a:r>
              <a:rPr lang="fr-FR" sz="2400">
                <a:cs typeface="Arial"/>
              </a:rPr>
              <a:t>Enquête flash sur les outils de codage basés sur l'IA</a:t>
            </a:r>
            <a:endParaRPr lang="fr-FR" sz="2400"/>
          </a:p>
        </p:txBody>
      </p:sp>
      <p:sp>
        <p:nvSpPr>
          <p:cNvPr id="4" name="Espace réservé du pied de page 3">
            <a:extLst>
              <a:ext uri="{FF2B5EF4-FFF2-40B4-BE49-F238E27FC236}">
                <a16:creationId xmlns:a16="http://schemas.microsoft.com/office/drawing/2014/main" id="{BB8E093D-B41B-02FB-1DF4-9406168B7993}"/>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270023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6B7B-C199-96A4-E4C2-9DC3FF1B40CB}"/>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34223F9-0124-069D-F297-D3321495D5DB}"/>
              </a:ext>
            </a:extLst>
          </p:cNvPr>
          <p:cNvSpPr>
            <a:spLocks noGrp="1"/>
          </p:cNvSpPr>
          <p:nvPr>
            <p:ph type="ftr" sz="quarter" idx="11"/>
          </p:nvPr>
        </p:nvSpPr>
        <p:spPr/>
        <p:txBody>
          <a:bodyPr/>
          <a:lstStyle/>
          <a:p>
            <a:pPr defTabSz="914354" eaLnBrk="1" fontAlgn="auto" hangingPunct="1">
              <a:spcAft>
                <a:spcPts val="0"/>
              </a:spcAft>
            </a:pPr>
            <a:r>
              <a:rPr lang="fr-FR">
                <a:solidFill>
                  <a:srgbClr val="2B3BB2"/>
                </a:solidFill>
                <a:latin typeface="Arial" panose="020B0604020202020204"/>
                <a:ea typeface="+mn-ea"/>
              </a:rPr>
              <a:t>WEBINAIRE DIM DU 19 Novembre 2024</a:t>
            </a:r>
          </a:p>
        </p:txBody>
      </p:sp>
      <p:sp>
        <p:nvSpPr>
          <p:cNvPr id="5" name="Espace réservé du texte 4">
            <a:extLst>
              <a:ext uri="{FF2B5EF4-FFF2-40B4-BE49-F238E27FC236}">
                <a16:creationId xmlns:a16="http://schemas.microsoft.com/office/drawing/2014/main" id="{24E41148-4ED8-0DBC-636B-30A5428454E1}"/>
              </a:ext>
            </a:extLst>
          </p:cNvPr>
          <p:cNvSpPr>
            <a:spLocks noGrp="1"/>
          </p:cNvSpPr>
          <p:nvPr>
            <p:ph type="body" sz="quarter" idx="13"/>
          </p:nvPr>
        </p:nvSpPr>
        <p:spPr>
          <a:xfrm>
            <a:off x="-1" y="0"/>
            <a:ext cx="4923491" cy="420466"/>
          </a:xfrm>
        </p:spPr>
        <p:txBody>
          <a:bodyPr/>
          <a:lstStyle/>
          <a:p>
            <a:r>
              <a:rPr lang="fr-FR" sz="2000">
                <a:cs typeface="Arial"/>
              </a:rPr>
              <a:t>Programme Nouveaux Recueils (PNR)</a:t>
            </a:r>
            <a:endParaRPr lang="fr-FR" sz="1400"/>
          </a:p>
        </p:txBody>
      </p:sp>
      <p:sp>
        <p:nvSpPr>
          <p:cNvPr id="16" name="Titre 1">
            <a:extLst>
              <a:ext uri="{FF2B5EF4-FFF2-40B4-BE49-F238E27FC236}">
                <a16:creationId xmlns:a16="http://schemas.microsoft.com/office/drawing/2014/main" id="{BFCE32FC-745A-E001-B270-0630E8300784}"/>
              </a:ext>
            </a:extLst>
          </p:cNvPr>
          <p:cNvSpPr>
            <a:spLocks noGrp="1"/>
          </p:cNvSpPr>
          <p:nvPr>
            <p:ph type="title"/>
          </p:nvPr>
        </p:nvSpPr>
        <p:spPr>
          <a:xfrm>
            <a:off x="1587394" y="678120"/>
            <a:ext cx="8709471" cy="769441"/>
          </a:xfrm>
        </p:spPr>
        <p:txBody>
          <a:bodyPr/>
          <a:lstStyle/>
          <a:p>
            <a:r>
              <a:rPr lang="fr-FR"/>
              <a:t>Enquête flash sur les outils de codage basés sur l'IA</a:t>
            </a:r>
            <a:br>
              <a:rPr lang="fr-FR"/>
            </a:br>
            <a:r>
              <a:rPr lang="fr-FR" b="0"/>
              <a:t>15 novembre au 25 novembre</a:t>
            </a:r>
            <a:endParaRPr lang="fr-FR">
              <a:cs typeface="Arial"/>
            </a:endParaRPr>
          </a:p>
        </p:txBody>
      </p:sp>
      <p:sp>
        <p:nvSpPr>
          <p:cNvPr id="7" name="Espace réservé du contenu 2">
            <a:extLst>
              <a:ext uri="{FF2B5EF4-FFF2-40B4-BE49-F238E27FC236}">
                <a16:creationId xmlns:a16="http://schemas.microsoft.com/office/drawing/2014/main" id="{84B8A65F-7C18-CADD-0EFB-80049447AE6A}"/>
              </a:ext>
            </a:extLst>
          </p:cNvPr>
          <p:cNvSpPr txBox="1">
            <a:spLocks/>
          </p:cNvSpPr>
          <p:nvPr/>
        </p:nvSpPr>
        <p:spPr>
          <a:xfrm>
            <a:off x="1434173" y="1710634"/>
            <a:ext cx="10092539" cy="2977898"/>
          </a:xfrm>
          <a:prstGeom prst="rect">
            <a:avLst/>
          </a:prstGeom>
        </p:spPr>
        <p:txBody>
          <a:bodyPr lIns="91440" tIns="45720" rIns="91440" bIns="45720" anchor="t"/>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6415" indent="-342900" defTabSz="914354" fontAlgn="auto">
              <a:spcAft>
                <a:spcPts val="0"/>
              </a:spcAft>
              <a:buFont typeface="Arial" panose="020B0604020202020204" pitchFamily="34" charset="0"/>
              <a:buChar char="•"/>
            </a:pPr>
            <a:r>
              <a:rPr lang="fr-FR" baseline="0">
                <a:solidFill>
                  <a:srgbClr val="2B3BB2"/>
                </a:solidFill>
                <a:latin typeface="Arial" panose="020B0604020202020204"/>
                <a:cs typeface="Arial"/>
              </a:rPr>
              <a:t>Trois champs de questions :</a:t>
            </a:r>
            <a:endParaRPr lang="fr-FR" baseline="0">
              <a:solidFill>
                <a:srgbClr val="2B3BB2"/>
              </a:solidFill>
              <a:latin typeface="Arial" panose="020B0604020202020204"/>
            </a:endParaRPr>
          </a:p>
          <a:p>
            <a:pPr marL="1005840" lvl="2" indent="-342900" defTabSz="914354">
              <a:spcAft>
                <a:spcPts val="0"/>
              </a:spcAft>
              <a:buFont typeface="Wingdings" panose="020B0604020202020204" pitchFamily="34" charset="0"/>
              <a:buChar char="§"/>
            </a:pPr>
            <a:r>
              <a:rPr lang="fr-FR" b="1" baseline="0">
                <a:solidFill>
                  <a:srgbClr val="2B3BB2"/>
                </a:solidFill>
                <a:latin typeface="Arial" panose="020B0604020202020204"/>
              </a:rPr>
              <a:t>Quel est votre usage des solutions embarquant de l’intelligence artificielle générative (traitement du langage, etc.) ?</a:t>
            </a:r>
            <a:endParaRPr lang="fr-FR">
              <a:solidFill>
                <a:srgbClr val="2B3BB2"/>
              </a:solidFill>
              <a:latin typeface="Arial" panose="020B0604020202020204"/>
            </a:endParaRPr>
          </a:p>
          <a:p>
            <a:pPr marL="1005840" lvl="2" indent="-342900" defTabSz="914354">
              <a:spcAft>
                <a:spcPts val="0"/>
              </a:spcAft>
              <a:buFont typeface="Wingdings" panose="020B0604020202020204" pitchFamily="34" charset="0"/>
              <a:buChar char="§"/>
            </a:pPr>
            <a:r>
              <a:rPr lang="fr-FR" baseline="0">
                <a:solidFill>
                  <a:srgbClr val="2B3BB2"/>
                </a:solidFill>
                <a:latin typeface="Arial" panose="020B0604020202020204"/>
                <a:cs typeface="Arial"/>
              </a:rPr>
              <a:t>Quel est le coût et selon vous le niveau d’efficacité actuel de ces solutions ?</a:t>
            </a:r>
          </a:p>
          <a:p>
            <a:pPr marL="1005840" lvl="2" indent="-342900" defTabSz="914354">
              <a:spcAft>
                <a:spcPts val="0"/>
              </a:spcAft>
              <a:buFont typeface="Wingdings" panose="020B0604020202020204" pitchFamily="34" charset="0"/>
              <a:buChar char="§"/>
            </a:pPr>
            <a:r>
              <a:rPr lang="fr-FR" baseline="0">
                <a:solidFill>
                  <a:srgbClr val="2B3BB2"/>
                </a:solidFill>
                <a:latin typeface="Arial" panose="020B0604020202020204"/>
                <a:cs typeface="Arial"/>
              </a:rPr>
              <a:t>Qu'attendez-vous de ces solutions ?</a:t>
            </a:r>
            <a:endParaRPr lang="fr-FR" baseline="0">
              <a:solidFill>
                <a:srgbClr val="2B3BB2"/>
              </a:solidFill>
              <a:latin typeface="Arial" panose="020B0604020202020204"/>
            </a:endParaRPr>
          </a:p>
          <a:p>
            <a:pPr marL="526415" indent="-342900" defTabSz="914354">
              <a:spcAft>
                <a:spcPts val="0"/>
              </a:spcAft>
              <a:buFont typeface="Arial" panose="020B0604020202020204" pitchFamily="34" charset="0"/>
              <a:buChar char="•"/>
            </a:pPr>
            <a:endParaRPr lang="fr-FR" baseline="0">
              <a:solidFill>
                <a:srgbClr val="2B3BB2"/>
              </a:solidFill>
              <a:latin typeface="Arial" panose="020B0604020202020204"/>
            </a:endParaRPr>
          </a:p>
          <a:p>
            <a:pPr marL="526415" indent="-342900" defTabSz="914354">
              <a:spcAft>
                <a:spcPts val="0"/>
              </a:spcAft>
              <a:buFont typeface="Arial" panose="020B0604020202020204" pitchFamily="34" charset="0"/>
              <a:buChar char="•"/>
            </a:pPr>
            <a:r>
              <a:rPr lang="fr-FR" baseline="0">
                <a:solidFill>
                  <a:srgbClr val="2B3BB2"/>
                </a:solidFill>
                <a:latin typeface="Arial" panose="020B0604020202020204"/>
              </a:rPr>
              <a:t>Qui est concerné ? </a:t>
            </a:r>
            <a:r>
              <a:rPr lang="fr-FR" b="1" baseline="0">
                <a:solidFill>
                  <a:srgbClr val="2B3BB2"/>
                </a:solidFill>
                <a:latin typeface="Arial" panose="020B0604020202020204"/>
              </a:rPr>
              <a:t>Tous les </a:t>
            </a:r>
            <a:r>
              <a:rPr lang="fr-FR" baseline="0">
                <a:solidFill>
                  <a:srgbClr val="2B3BB2"/>
                </a:solidFill>
                <a:latin typeface="Arial" panose="020B0604020202020204"/>
              </a:rPr>
              <a:t>DIM, tous champs, avec ou sans solution</a:t>
            </a:r>
            <a:r>
              <a:rPr lang="fr-FR" b="1" baseline="0">
                <a:solidFill>
                  <a:srgbClr val="2B3BB2"/>
                </a:solidFill>
                <a:latin typeface="Arial" panose="020B0604020202020204"/>
              </a:rPr>
              <a:t> </a:t>
            </a:r>
            <a:r>
              <a:rPr lang="fr-FR" baseline="0">
                <a:solidFill>
                  <a:srgbClr val="2B3BB2"/>
                </a:solidFill>
                <a:latin typeface="Arial" panose="020B0604020202020204"/>
              </a:rPr>
              <a:t>installée.</a:t>
            </a:r>
          </a:p>
          <a:p>
            <a:pPr marL="526415" indent="-342900" defTabSz="914354">
              <a:spcAft>
                <a:spcPts val="0"/>
              </a:spcAft>
              <a:buFont typeface="Arial" panose="020B0604020202020204" pitchFamily="34" charset="0"/>
              <a:buChar char="•"/>
            </a:pPr>
            <a:endParaRPr lang="fr-FR" b="1" baseline="0">
              <a:solidFill>
                <a:srgbClr val="2B3BB2"/>
              </a:solidFill>
              <a:latin typeface="Arial" panose="020B0604020202020204"/>
              <a:cs typeface="Arial"/>
            </a:endParaRPr>
          </a:p>
          <a:p>
            <a:pPr marL="526415" indent="-342900" defTabSz="914354">
              <a:spcAft>
                <a:spcPts val="0"/>
              </a:spcAft>
              <a:buFont typeface="Arial" panose="020B0604020202020204" pitchFamily="34" charset="0"/>
              <a:buChar char="•"/>
            </a:pPr>
            <a:r>
              <a:rPr lang="fr-FR" baseline="0">
                <a:solidFill>
                  <a:srgbClr val="2B3BB2"/>
                </a:solidFill>
                <a:latin typeface="Arial" panose="020B0604020202020204"/>
                <a:cs typeface="Arial"/>
              </a:rPr>
              <a:t>Où trouver le questionnaire ?</a:t>
            </a:r>
            <a:endParaRPr lang="fr-FR" b="1" baseline="0">
              <a:solidFill>
                <a:srgbClr val="2B3BB2"/>
              </a:solidFill>
              <a:latin typeface="Arial" panose="020B0604020202020204"/>
              <a:cs typeface="Arial"/>
            </a:endParaRPr>
          </a:p>
        </p:txBody>
      </p:sp>
      <p:pic>
        <p:nvPicPr>
          <p:cNvPr id="20" name="Image 19" descr="Une image contenant haut-parleur, mégaphone&#10;&#10;Description générée automatiquement">
            <a:extLst>
              <a:ext uri="{FF2B5EF4-FFF2-40B4-BE49-F238E27FC236}">
                <a16:creationId xmlns:a16="http://schemas.microsoft.com/office/drawing/2014/main" id="{99BCA140-12EA-6D96-A8BE-314510757425}"/>
              </a:ext>
            </a:extLst>
          </p:cNvPr>
          <p:cNvPicPr>
            <a:picLocks noChangeAspect="1"/>
          </p:cNvPicPr>
          <p:nvPr/>
        </p:nvPicPr>
        <p:blipFill>
          <a:blip r:embed="rId2"/>
          <a:stretch>
            <a:fillRect/>
          </a:stretch>
        </p:blipFill>
        <p:spPr>
          <a:xfrm>
            <a:off x="471902" y="3748363"/>
            <a:ext cx="829524" cy="829524"/>
          </a:xfrm>
          <a:prstGeom prst="rect">
            <a:avLst/>
          </a:prstGeom>
        </p:spPr>
      </p:pic>
      <p:pic>
        <p:nvPicPr>
          <p:cNvPr id="2" name="Image 1" descr="Une image contenant cercle, Graphique, conception&#10;&#10;Description générée automatiquement">
            <a:extLst>
              <a:ext uri="{FF2B5EF4-FFF2-40B4-BE49-F238E27FC236}">
                <a16:creationId xmlns:a16="http://schemas.microsoft.com/office/drawing/2014/main" id="{18D7B937-C5B1-B941-C652-47E4266A2434}"/>
              </a:ext>
            </a:extLst>
          </p:cNvPr>
          <p:cNvPicPr>
            <a:picLocks noChangeAspect="1"/>
          </p:cNvPicPr>
          <p:nvPr/>
        </p:nvPicPr>
        <p:blipFill>
          <a:blip r:embed="rId3"/>
          <a:stretch>
            <a:fillRect/>
          </a:stretch>
        </p:blipFill>
        <p:spPr>
          <a:xfrm>
            <a:off x="469463" y="1533634"/>
            <a:ext cx="839076" cy="882869"/>
          </a:xfrm>
          <a:prstGeom prst="rect">
            <a:avLst/>
          </a:prstGeom>
        </p:spPr>
      </p:pic>
      <p:pic>
        <p:nvPicPr>
          <p:cNvPr id="4" name="Image 3" descr="Une image contenant Graphique, capture d’écran, clipart, conception&#10;&#10;Description générée automatiquement">
            <a:extLst>
              <a:ext uri="{FF2B5EF4-FFF2-40B4-BE49-F238E27FC236}">
                <a16:creationId xmlns:a16="http://schemas.microsoft.com/office/drawing/2014/main" id="{D8B53390-5538-CA81-1469-0EAC8115D315}"/>
              </a:ext>
            </a:extLst>
          </p:cNvPr>
          <p:cNvPicPr>
            <a:picLocks noChangeAspect="1"/>
          </p:cNvPicPr>
          <p:nvPr/>
        </p:nvPicPr>
        <p:blipFill>
          <a:blip r:embed="rId4"/>
          <a:stretch>
            <a:fillRect/>
          </a:stretch>
        </p:blipFill>
        <p:spPr>
          <a:xfrm>
            <a:off x="469462" y="5185979"/>
            <a:ext cx="839077" cy="830318"/>
          </a:xfrm>
          <a:prstGeom prst="rect">
            <a:avLst/>
          </a:prstGeom>
        </p:spPr>
      </p:pic>
      <p:pic>
        <p:nvPicPr>
          <p:cNvPr id="6" name="Image 5" descr="Une image contenant motif, carré, Symétrie, art&#10;&#10;Description générée automatiquement">
            <a:extLst>
              <a:ext uri="{FF2B5EF4-FFF2-40B4-BE49-F238E27FC236}">
                <a16:creationId xmlns:a16="http://schemas.microsoft.com/office/drawing/2014/main" id="{C921ABB6-F318-4E9D-15EB-4A94230EFCCD}"/>
              </a:ext>
            </a:extLst>
          </p:cNvPr>
          <p:cNvPicPr>
            <a:picLocks noChangeAspect="1"/>
          </p:cNvPicPr>
          <p:nvPr/>
        </p:nvPicPr>
        <p:blipFill>
          <a:blip r:embed="rId5"/>
          <a:stretch>
            <a:fillRect/>
          </a:stretch>
        </p:blipFill>
        <p:spPr>
          <a:xfrm>
            <a:off x="4923490" y="5287694"/>
            <a:ext cx="1416817" cy="1464771"/>
          </a:xfrm>
          <a:prstGeom prst="rect">
            <a:avLst/>
          </a:prstGeom>
        </p:spPr>
      </p:pic>
      <p:sp>
        <p:nvSpPr>
          <p:cNvPr id="9" name="ZoneTexte 8">
            <a:extLst>
              <a:ext uri="{FF2B5EF4-FFF2-40B4-BE49-F238E27FC236}">
                <a16:creationId xmlns:a16="http://schemas.microsoft.com/office/drawing/2014/main" id="{4AEF0465-5B4D-9272-89F6-F3AAF66488AA}"/>
              </a:ext>
            </a:extLst>
          </p:cNvPr>
          <p:cNvSpPr txBox="1"/>
          <p:nvPr/>
        </p:nvSpPr>
        <p:spPr>
          <a:xfrm>
            <a:off x="6685590" y="5268743"/>
            <a:ext cx="4287209" cy="1313180"/>
          </a:xfrm>
          <a:prstGeom prst="rect">
            <a:avLst/>
          </a:prstGeom>
          <a:noFill/>
        </p:spPr>
        <p:txBody>
          <a:bodyPr wrap="square" lIns="36000" tIns="0" rIns="36000" bIns="0" rtlCol="0">
            <a:spAutoFit/>
          </a:bodyPr>
          <a:lstStyle/>
          <a:p>
            <a:r>
              <a:rPr lang="fr-FR" sz="3600" b="1"/>
              <a:t>Ou</a:t>
            </a:r>
          </a:p>
          <a:p>
            <a:r>
              <a:rPr lang="fr-FR" sz="3600" b="1"/>
              <a:t> </a:t>
            </a:r>
            <a:r>
              <a:rPr lang="fr-FR" sz="2800" b="1" i="0">
                <a:effectLst/>
                <a:latin typeface="Segoe UI" panose="020B0502040204020203" pitchFamily="34" charset="0"/>
                <a:hlinkClick r:id="rId6"/>
              </a:rPr>
              <a:t>https://quest.atih.sante.fr/index.php/277584/lang-fr</a:t>
            </a:r>
            <a:r>
              <a:rPr lang="fr-FR" sz="2800" b="1" i="0">
                <a:effectLst/>
                <a:latin typeface="Segoe UI" panose="020B0502040204020203" pitchFamily="34" charset="0"/>
              </a:rPr>
              <a:t> </a:t>
            </a:r>
          </a:p>
        </p:txBody>
      </p:sp>
    </p:spTree>
    <p:extLst>
      <p:ext uri="{BB962C8B-B14F-4D97-AF65-F5344CB8AC3E}">
        <p14:creationId xmlns:p14="http://schemas.microsoft.com/office/powerpoint/2010/main" val="278022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91153-1BE1-41FD-91B9-3B9EAAF8A57E}"/>
              </a:ext>
            </a:extLst>
          </p:cNvPr>
          <p:cNvSpPr>
            <a:spLocks noGrp="1"/>
          </p:cNvSpPr>
          <p:nvPr>
            <p:ph type="title"/>
          </p:nvPr>
        </p:nvSpPr>
        <p:spPr>
          <a:xfrm>
            <a:off x="587931" y="458030"/>
            <a:ext cx="10392787" cy="430887"/>
          </a:xfrm>
        </p:spPr>
        <p:txBody>
          <a:bodyPr>
            <a:normAutofit/>
          </a:bodyPr>
          <a:lstStyle/>
          <a:p>
            <a:r>
              <a:rPr lang="fr-FR" sz="2800"/>
              <a:t>Evolution du calendrier Campagne : du 1</a:t>
            </a:r>
            <a:r>
              <a:rPr lang="fr-FR" sz="2800" baseline="30000"/>
              <a:t>er</a:t>
            </a:r>
            <a:r>
              <a:rPr lang="fr-FR" sz="2800"/>
              <a:t> mars au 1</a:t>
            </a:r>
            <a:r>
              <a:rPr lang="fr-FR" sz="2800" baseline="30000"/>
              <a:t>er</a:t>
            </a:r>
            <a:r>
              <a:rPr lang="fr-FR" sz="2800"/>
              <a:t> janv.</a:t>
            </a:r>
          </a:p>
        </p:txBody>
      </p:sp>
      <p:sp>
        <p:nvSpPr>
          <p:cNvPr id="3" name="Espace réservé du pied de page 2">
            <a:extLst>
              <a:ext uri="{FF2B5EF4-FFF2-40B4-BE49-F238E27FC236}">
                <a16:creationId xmlns:a16="http://schemas.microsoft.com/office/drawing/2014/main" id="{F6ECC754-5F22-44EB-9213-84CD9C3AF355}"/>
              </a:ext>
            </a:extLst>
          </p:cNvPr>
          <p:cNvSpPr>
            <a:spLocks noGrp="1"/>
          </p:cNvSpPr>
          <p:nvPr>
            <p:ph type="ftr" sz="quarter" idx="11"/>
          </p:nvPr>
        </p:nvSpPr>
        <p:spPr/>
        <p:txBody>
          <a:bodyPr/>
          <a:lstStyle/>
          <a:p>
            <a:r>
              <a:rPr lang="fr-FR" cap="all" baseline="0">
                <a:solidFill>
                  <a:srgbClr val="2B3BB2"/>
                </a:solidFill>
                <a:latin typeface="Arial"/>
              </a:rPr>
              <a:t>WEBINAIRE DIM DU 19 Novembre 2024</a:t>
            </a:r>
            <a:endParaRPr lang="fr-FR"/>
          </a:p>
        </p:txBody>
      </p:sp>
      <p:sp>
        <p:nvSpPr>
          <p:cNvPr id="4" name="Espace réservé du texte 3">
            <a:extLst>
              <a:ext uri="{FF2B5EF4-FFF2-40B4-BE49-F238E27FC236}">
                <a16:creationId xmlns:a16="http://schemas.microsoft.com/office/drawing/2014/main" id="{B5A1A402-7E3E-4998-B692-072FAA28C6A4}"/>
              </a:ext>
            </a:extLst>
          </p:cNvPr>
          <p:cNvSpPr>
            <a:spLocks noGrp="1"/>
          </p:cNvSpPr>
          <p:nvPr>
            <p:ph type="body" sz="quarter" idx="12"/>
          </p:nvPr>
        </p:nvSpPr>
        <p:spPr>
          <a:xfrm>
            <a:off x="673315" y="981269"/>
            <a:ext cx="10845371" cy="4213013"/>
          </a:xfrm>
        </p:spPr>
        <p:txBody>
          <a:bodyPr vert="horz" wrap="square" lIns="48000" tIns="0" rIns="48000" bIns="0" rtlCol="0" anchor="t">
            <a:spAutoFit/>
          </a:bodyPr>
          <a:lstStyle/>
          <a:p>
            <a:r>
              <a:rPr lang="fr-FR" sz="2000">
                <a:cs typeface="Arial"/>
              </a:rPr>
              <a:t>Une évolution introduite par la LFSS pour 2024 :</a:t>
            </a:r>
          </a:p>
          <a:p>
            <a:endParaRPr lang="fr-FR" sz="1600">
              <a:cs typeface="Arial"/>
            </a:endParaRPr>
          </a:p>
          <a:p>
            <a:pPr marL="143930" lvl="3" indent="-143930"/>
            <a:r>
              <a:rPr lang="fr-FR" sz="1600" b="1" u="sng">
                <a:latin typeface="Calibri" panose="020F0502020204030204" pitchFamily="34" charset="0"/>
                <a:ea typeface="Calibri" panose="020F0502020204030204" pitchFamily="34" charset="0"/>
              </a:rPr>
              <a:t>Article L162-22-3-1</a:t>
            </a:r>
            <a:endParaRPr lang="fr-FR" sz="1600">
              <a:latin typeface="Calibri" panose="020F0502020204030204" pitchFamily="34" charset="0"/>
              <a:ea typeface="Times New Roman" panose="02020603050405020304" pitchFamily="18" charset="0"/>
              <a:cs typeface="Calibri" panose="020F0502020204030204" pitchFamily="34" charset="0"/>
            </a:endParaRPr>
          </a:p>
          <a:p>
            <a:r>
              <a:rPr lang="fr-FR" sz="1600">
                <a:latin typeface="Calibri" panose="020F0502020204030204" pitchFamily="34" charset="0"/>
                <a:ea typeface="Calibri" panose="020F0502020204030204" pitchFamily="34" charset="0"/>
              </a:rPr>
              <a:t>I.- Chaque année, l'Etat fixe, dans le respect du montant de l'objectif de dépenses mentionné à l'article L. 162-22-1 et selon les modalités prévues au même article L. 162-22-1, les éléments suivants :</a:t>
            </a:r>
            <a:endParaRPr lang="fr-FR" sz="1600">
              <a:latin typeface="Calibri" panose="020F0502020204030204" pitchFamily="34" charset="0"/>
              <a:ea typeface="Times New Roman" panose="02020603050405020304" pitchFamily="18" charset="0"/>
            </a:endParaRPr>
          </a:p>
          <a:p>
            <a:r>
              <a:rPr lang="fr-FR" sz="1600">
                <a:latin typeface="Calibri" panose="020F0502020204030204" pitchFamily="34" charset="0"/>
                <a:ea typeface="Calibri" panose="020F0502020204030204" pitchFamily="34" charset="0"/>
              </a:rPr>
              <a:t>1° Les tarifs nationaux des prestations mentionnées au 1° de l'article L. 162-22-3, qui peuvent être différenciés par catégorie d'établissements, notamment en fonction des conditions d'emploi du personnel médical ;</a:t>
            </a:r>
            <a:endParaRPr lang="fr-FR" sz="1600">
              <a:latin typeface="Calibri" panose="020F0502020204030204" pitchFamily="34" charset="0"/>
              <a:ea typeface="Times New Roman" panose="02020603050405020304" pitchFamily="18" charset="0"/>
            </a:endParaRPr>
          </a:p>
          <a:p>
            <a:r>
              <a:rPr lang="fr-FR" sz="1600">
                <a:latin typeface="Calibri" panose="020F0502020204030204" pitchFamily="34" charset="0"/>
                <a:ea typeface="Calibri" panose="020F0502020204030204" pitchFamily="34" charset="0"/>
              </a:rPr>
              <a:t>(…)</a:t>
            </a:r>
            <a:endParaRPr lang="fr-FR" sz="1600">
              <a:latin typeface="Calibri" panose="020F0502020204030204" pitchFamily="34" charset="0"/>
              <a:ea typeface="Times New Roman" panose="02020603050405020304" pitchFamily="18" charset="0"/>
            </a:endParaRPr>
          </a:p>
          <a:p>
            <a:r>
              <a:rPr lang="fr-FR" sz="1600">
                <a:highlight>
                  <a:srgbClr val="FFFF00"/>
                </a:highlight>
                <a:latin typeface="Calibri" panose="020F0502020204030204" pitchFamily="34" charset="0"/>
                <a:ea typeface="Calibri" panose="020F0502020204030204" pitchFamily="34" charset="0"/>
              </a:rPr>
              <a:t>Ces tarifs et ce coefficient prennent effet le 1er janvier de l'année.</a:t>
            </a:r>
            <a:endParaRPr lang="fr-FR" sz="1600">
              <a:highlight>
                <a:srgbClr val="FFFF00"/>
              </a:highlight>
              <a:latin typeface="Calibri" panose="020F0502020204030204" pitchFamily="34" charset="0"/>
              <a:ea typeface="Times New Roman" panose="02020603050405020304" pitchFamily="18" charset="0"/>
            </a:endParaRPr>
          </a:p>
          <a:p>
            <a:r>
              <a:rPr lang="fr-FR" sz="1600">
                <a:latin typeface="Calibri" panose="020F0502020204030204" pitchFamily="34" charset="0"/>
                <a:ea typeface="Calibri" panose="020F0502020204030204" pitchFamily="34" charset="0"/>
              </a:rPr>
              <a:t>(…)</a:t>
            </a:r>
            <a:endParaRPr lang="fr-FR" sz="1600">
              <a:latin typeface="Calibri" panose="020F0502020204030204" pitchFamily="34" charset="0"/>
              <a:ea typeface="Times New Roman" panose="02020603050405020304" pitchFamily="18" charset="0"/>
            </a:endParaRPr>
          </a:p>
          <a:p>
            <a:r>
              <a:rPr lang="fr-FR" sz="1600" i="1">
                <a:latin typeface="Calibri" panose="020F0502020204030204" pitchFamily="34" charset="0"/>
                <a:ea typeface="Calibri" panose="020F0502020204030204" pitchFamily="34" charset="0"/>
              </a:rPr>
              <a:t>Conformément au D du VII de l’article 49 de la loi n° 2023-1250 du 26 décembre 2023, </a:t>
            </a:r>
            <a:r>
              <a:rPr lang="fr-FR" sz="1600" i="1">
                <a:highlight>
                  <a:srgbClr val="FFFF00"/>
                </a:highlight>
                <a:latin typeface="Calibri" panose="020F0502020204030204" pitchFamily="34" charset="0"/>
                <a:ea typeface="Calibri" panose="020F0502020204030204" pitchFamily="34" charset="0"/>
              </a:rPr>
              <a:t>jusqu'au 31 décembre 2025</a:t>
            </a:r>
            <a:r>
              <a:rPr lang="fr-FR" sz="1600" i="1">
                <a:latin typeface="Calibri" panose="020F0502020204030204" pitchFamily="34" charset="0"/>
                <a:ea typeface="Calibri" panose="020F0502020204030204" pitchFamily="34" charset="0"/>
              </a:rPr>
              <a:t>, par dérogation au présent article dans sa rédaction résultant des 1° et 5° du D du I dudit article 49, </a:t>
            </a:r>
            <a:r>
              <a:rPr lang="fr-FR" sz="1600" i="1">
                <a:highlight>
                  <a:srgbClr val="FFFF00"/>
                </a:highlight>
                <a:latin typeface="Calibri" panose="020F0502020204030204" pitchFamily="34" charset="0"/>
                <a:ea typeface="Calibri" panose="020F0502020204030204" pitchFamily="34" charset="0"/>
              </a:rPr>
              <a:t>les tarifs et les coefficients mentionnés au présent article prennent effet au 1er mars de l'année en cours.</a:t>
            </a:r>
            <a:endParaRPr lang="fr-FR" sz="1600">
              <a:highlight>
                <a:srgbClr val="FFFF00"/>
              </a:highlight>
              <a:latin typeface="Calibri" panose="020F0502020204030204" pitchFamily="34" charset="0"/>
              <a:ea typeface="Times New Roman" panose="02020603050405020304" pitchFamily="18" charset="0"/>
            </a:endParaRPr>
          </a:p>
          <a:p>
            <a:pPr marL="143930" lvl="3" indent="-143930"/>
            <a:endParaRPr lang="fr-FR">
              <a:cs typeface="Arial"/>
            </a:endParaRPr>
          </a:p>
        </p:txBody>
      </p:sp>
      <p:sp>
        <p:nvSpPr>
          <p:cNvPr id="10" name="Espace réservé du texte 9">
            <a:extLst>
              <a:ext uri="{FF2B5EF4-FFF2-40B4-BE49-F238E27FC236}">
                <a16:creationId xmlns:a16="http://schemas.microsoft.com/office/drawing/2014/main" id="{424CDD2F-82C9-B6DD-E34D-329115097EBD}"/>
              </a:ext>
            </a:extLst>
          </p:cNvPr>
          <p:cNvSpPr>
            <a:spLocks noGrp="1"/>
          </p:cNvSpPr>
          <p:nvPr>
            <p:ph type="body" sz="quarter" idx="13"/>
          </p:nvPr>
        </p:nvSpPr>
        <p:spPr>
          <a:xfrm>
            <a:off x="1" y="0"/>
            <a:ext cx="2849963" cy="458029"/>
          </a:xfrm>
        </p:spPr>
        <p:txBody>
          <a:bodyPr/>
          <a:lstStyle/>
          <a:p>
            <a:r>
              <a:rPr lang="fr-FR"/>
              <a:t>Evolution calendrier</a:t>
            </a:r>
          </a:p>
        </p:txBody>
      </p:sp>
      <p:sp>
        <p:nvSpPr>
          <p:cNvPr id="6" name="Titre 1">
            <a:extLst>
              <a:ext uri="{FF2B5EF4-FFF2-40B4-BE49-F238E27FC236}">
                <a16:creationId xmlns:a16="http://schemas.microsoft.com/office/drawing/2014/main" id="{3C79A017-63A4-7B6E-65D0-E3E473546A27}"/>
              </a:ext>
            </a:extLst>
          </p:cNvPr>
          <p:cNvSpPr txBox="1">
            <a:spLocks/>
          </p:cNvSpPr>
          <p:nvPr/>
        </p:nvSpPr>
        <p:spPr>
          <a:xfrm>
            <a:off x="587931" y="4455899"/>
            <a:ext cx="10392787" cy="328295"/>
          </a:xfrm>
          <a:prstGeom prst="rect">
            <a:avLst/>
          </a:prstGeom>
        </p:spPr>
        <p:txBody>
          <a:bodyPr vert="horz" wrap="square" lIns="48000" tIns="0" rIns="48000" bIns="0" rtlCol="0" anchor="t">
            <a:spAutoFit/>
          </a:bodyPr>
          <a:lstStyle>
            <a:lvl1pPr marL="0" algn="l" defTabSz="514337" rtl="0" eaLnBrk="1" latinLnBrk="0" hangingPunct="1">
              <a:lnSpc>
                <a:spcPct val="100000"/>
              </a:lnSpc>
              <a:spcBef>
                <a:spcPts val="0"/>
              </a:spcBef>
              <a:buFontTx/>
              <a:buNone/>
              <a:defRPr sz="1875" b="1" kern="1200">
                <a:solidFill>
                  <a:schemeClr val="tx2"/>
                </a:solidFill>
                <a:latin typeface="+mj-lt"/>
                <a:ea typeface="+mj-ea"/>
                <a:cs typeface="+mj-cs"/>
              </a:defRPr>
            </a:lvl1pPr>
          </a:lstStyle>
          <a:p>
            <a:r>
              <a:rPr lang="fr-FR" sz="3200"/>
              <a:t>CONSEQUENCES : </a:t>
            </a:r>
          </a:p>
        </p:txBody>
      </p:sp>
      <p:sp>
        <p:nvSpPr>
          <p:cNvPr id="7" name="ZoneTexte 6">
            <a:extLst>
              <a:ext uri="{FF2B5EF4-FFF2-40B4-BE49-F238E27FC236}">
                <a16:creationId xmlns:a16="http://schemas.microsoft.com/office/drawing/2014/main" id="{291E3A0F-7630-ACE4-5F81-BEA48F0E562F}"/>
              </a:ext>
            </a:extLst>
          </p:cNvPr>
          <p:cNvSpPr txBox="1"/>
          <p:nvPr/>
        </p:nvSpPr>
        <p:spPr>
          <a:xfrm>
            <a:off x="673315" y="4886786"/>
            <a:ext cx="10684496" cy="984885"/>
          </a:xfrm>
          <a:prstGeom prst="rect">
            <a:avLst/>
          </a:prstGeom>
          <a:noFill/>
        </p:spPr>
        <p:txBody>
          <a:bodyPr wrap="square" lIns="48000" tIns="0" rIns="48000" bIns="0" rtlCol="0">
            <a:spAutoFit/>
          </a:bodyPr>
          <a:lstStyle/>
          <a:p>
            <a:pPr marL="380990" indent="-380990" defTabSz="685766">
              <a:buFont typeface="Arial" panose="020B0604020202020204" pitchFamily="34" charset="0"/>
              <a:buChar char="•"/>
              <a:defRPr/>
            </a:pPr>
            <a:r>
              <a:rPr lang="fr-FR">
                <a:solidFill>
                  <a:srgbClr val="2B3BB2"/>
                </a:solidFill>
                <a:latin typeface="Arial" panose="020B0604020202020204"/>
                <a:cs typeface="Arial"/>
              </a:rPr>
              <a:t>Nécessité de revoir tout le calendrier de production des outils de campagne (logiciels, textes, tarifs, </a:t>
            </a:r>
            <a:r>
              <a:rPr lang="fr-FR" err="1">
                <a:solidFill>
                  <a:srgbClr val="2B3BB2"/>
                </a:solidFill>
                <a:latin typeface="Arial" panose="020B0604020202020204"/>
                <a:cs typeface="Arial"/>
              </a:rPr>
              <a:t>etc</a:t>
            </a:r>
            <a:r>
              <a:rPr lang="fr-FR">
                <a:solidFill>
                  <a:srgbClr val="2B3BB2"/>
                </a:solidFill>
                <a:latin typeface="Arial" panose="020B0604020202020204"/>
                <a:cs typeface="Arial"/>
              </a:rPr>
              <a:t>)</a:t>
            </a:r>
          </a:p>
          <a:p>
            <a:pPr marL="380990" indent="-380990" defTabSz="685766">
              <a:buFont typeface="Arial" panose="020B0604020202020204" pitchFamily="34" charset="0"/>
              <a:buChar char="•"/>
              <a:defRPr/>
            </a:pPr>
            <a:r>
              <a:rPr lang="fr-FR" b="1">
                <a:solidFill>
                  <a:srgbClr val="2B3BB2"/>
                </a:solidFill>
                <a:latin typeface="Arial" panose="020B0604020202020204"/>
                <a:cs typeface="Arial"/>
              </a:rPr>
              <a:t>Les prochains webinaires de type « nouveautés PMSI » auront lieu au moins 2 mois avant</a:t>
            </a:r>
          </a:p>
          <a:p>
            <a:pPr marL="380990" indent="-380990" defTabSz="685766">
              <a:buFont typeface="Arial" panose="020B0604020202020204" pitchFamily="34" charset="0"/>
              <a:buChar char="•"/>
              <a:defRPr/>
            </a:pPr>
            <a:r>
              <a:rPr lang="fr-FR">
                <a:solidFill>
                  <a:srgbClr val="2B3BB2"/>
                </a:solidFill>
                <a:latin typeface="Arial" panose="020B0604020202020204"/>
                <a:cs typeface="Arial"/>
              </a:rPr>
              <a:t>Travaux en cours, en lien avec Ministère et Assurance maladie : des informations complémentaires seront données en cours d’année</a:t>
            </a:r>
            <a:r>
              <a:rPr lang="fr-FR" sz="1867">
                <a:solidFill>
                  <a:srgbClr val="2B3BB2"/>
                </a:solidFill>
                <a:latin typeface="Arial" panose="020B0604020202020204"/>
                <a:cs typeface="Arial"/>
              </a:rPr>
              <a:t>.</a:t>
            </a:r>
          </a:p>
        </p:txBody>
      </p:sp>
    </p:spTree>
    <p:extLst>
      <p:ext uri="{BB962C8B-B14F-4D97-AF65-F5344CB8AC3E}">
        <p14:creationId xmlns:p14="http://schemas.microsoft.com/office/powerpoint/2010/main" val="438608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3207275" y="574327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sz="900">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428986"/>
            <a:ext cx="1499477" cy="343522"/>
          </a:xfrm>
        </p:spPr>
        <p:txBody>
          <a:bodyPr/>
          <a:lstStyle/>
          <a:p>
            <a:r>
              <a:rPr lang="fr-FR">
                <a:cs typeface="Arial"/>
              </a:rPr>
              <a:t>Inter-champs</a:t>
            </a:r>
            <a:endParaRPr lang="fr-F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2082790" y="2878429"/>
            <a:ext cx="7814387" cy="1200329"/>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514350" fontAlgn="auto">
              <a:spcAft>
                <a:spcPts val="0"/>
              </a:spcAft>
            </a:pPr>
            <a:r>
              <a:rPr lang="fr-FR" sz="3600" baseline="0">
                <a:solidFill>
                  <a:srgbClr val="2B3BB2"/>
                </a:solidFill>
                <a:latin typeface="Arial" panose="020B0604020202020204"/>
                <a:cs typeface="Arial"/>
              </a:rPr>
              <a:t>Questions / Réponses</a:t>
            </a:r>
            <a:endParaRPr lang="fr-FR" sz="3600" baseline="0">
              <a:solidFill>
                <a:srgbClr val="2B3BB2"/>
              </a:solidFill>
              <a:latin typeface="Arial" panose="020B0604020202020204"/>
            </a:endParaRPr>
          </a:p>
          <a:p>
            <a:pPr algn="ctr" defTabSz="514350" fontAlgn="auto">
              <a:spcAft>
                <a:spcPts val="0"/>
              </a:spcAft>
            </a:pPr>
            <a:endParaRPr lang="fr-FR" sz="2100" baseline="0">
              <a:solidFill>
                <a:srgbClr val="2B3BB2"/>
              </a:solidFill>
              <a:latin typeface="Arial"/>
              <a:cs typeface="Arial"/>
            </a:endParaRPr>
          </a:p>
          <a:p>
            <a:pPr algn="ctr" defTabSz="514350" fontAlgn="auto">
              <a:spcAft>
                <a:spcPts val="0"/>
              </a:spcAft>
            </a:pPr>
            <a:endParaRPr lang="fr-FR" sz="2100" baseline="0">
              <a:solidFill>
                <a:srgbClr val="2B3BB2"/>
              </a:solidFill>
              <a:latin typeface="Arial"/>
              <a:cs typeface="Arial"/>
            </a:endParaRPr>
          </a:p>
        </p:txBody>
      </p:sp>
    </p:spTree>
    <p:extLst>
      <p:ext uri="{BB962C8B-B14F-4D97-AF65-F5344CB8AC3E}">
        <p14:creationId xmlns:p14="http://schemas.microsoft.com/office/powerpoint/2010/main" val="1468089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BCACB-B82B-4F1D-D4BF-C2D443817CFE}"/>
              </a:ext>
            </a:extLst>
          </p:cNvPr>
          <p:cNvSpPr>
            <a:spLocks noGrp="1"/>
          </p:cNvSpPr>
          <p:nvPr>
            <p:ph type="title"/>
          </p:nvPr>
        </p:nvSpPr>
        <p:spPr>
          <a:xfrm>
            <a:off x="4628146" y="1518386"/>
            <a:ext cx="2781913" cy="492443"/>
          </a:xfrm>
        </p:spPr>
        <p:txBody>
          <a:bodyPr/>
          <a:lstStyle/>
          <a:p>
            <a:pPr algn="ctr"/>
            <a:r>
              <a:rPr lang="fr-FR" sz="3200"/>
              <a:t>PSYCHIATRIE</a:t>
            </a:r>
          </a:p>
        </p:txBody>
      </p:sp>
      <p:sp>
        <p:nvSpPr>
          <p:cNvPr id="3" name="Espace réservé du texte 2">
            <a:extLst>
              <a:ext uri="{FF2B5EF4-FFF2-40B4-BE49-F238E27FC236}">
                <a16:creationId xmlns:a16="http://schemas.microsoft.com/office/drawing/2014/main" id="{40CBDABE-2FF2-0DFE-84D1-67BBC591F183}"/>
              </a:ext>
            </a:extLst>
          </p:cNvPr>
          <p:cNvSpPr>
            <a:spLocks noGrp="1"/>
          </p:cNvSpPr>
          <p:nvPr>
            <p:ph type="body" idx="1"/>
          </p:nvPr>
        </p:nvSpPr>
        <p:spPr>
          <a:xfrm>
            <a:off x="3950834" y="2660594"/>
            <a:ext cx="6918450" cy="3439403"/>
          </a:xfrm>
        </p:spPr>
        <p:txBody>
          <a:bodyPr vert="horz" wrap="square" lIns="27000" tIns="0" rIns="27000" bIns="0" rtlCol="0" anchor="t">
            <a:spAutoFit/>
          </a:bodyPr>
          <a:lstStyle/>
          <a:p>
            <a:pPr marL="285750" indent="-285750">
              <a:buFont typeface="Arial" panose="020B0604020202020204" pitchFamily="34" charset="0"/>
              <a:buChar char="•"/>
            </a:pPr>
            <a:r>
              <a:rPr lang="fr-FR" sz="2000">
                <a:cs typeface="Arial"/>
              </a:rPr>
              <a:t>RIMP et modes de prise en charge – Refonte de l’arrêté de 1986</a:t>
            </a:r>
          </a:p>
          <a:p>
            <a:pPr marL="285750" indent="-285750">
              <a:buFont typeface="Arial" panose="020B0604020202020204" pitchFamily="34" charset="0"/>
              <a:buChar char="•"/>
            </a:pPr>
            <a:endParaRPr lang="fr-FR" sz="2000">
              <a:cs typeface="Arial"/>
            </a:endParaRPr>
          </a:p>
          <a:p>
            <a:pPr marL="285750" indent="-285750">
              <a:buFont typeface="Arial" panose="020B0604020202020204" pitchFamily="34" charset="0"/>
              <a:buChar char="•"/>
            </a:pPr>
            <a:r>
              <a:rPr lang="fr-FR" sz="2000">
                <a:cs typeface="Arial"/>
              </a:rPr>
              <a:t>Prise en charge en HDJ</a:t>
            </a:r>
          </a:p>
          <a:p>
            <a:pPr marL="285750" indent="-285750">
              <a:buFont typeface="Arial" panose="020B0604020202020204" pitchFamily="34" charset="0"/>
              <a:buChar char="•"/>
            </a:pPr>
            <a:endParaRPr lang="fr-FR" sz="2000">
              <a:cs typeface="Arial"/>
            </a:endParaRPr>
          </a:p>
          <a:p>
            <a:pPr marL="285750" indent="-285750">
              <a:buFont typeface="Arial" panose="020B0604020202020204" pitchFamily="34" charset="0"/>
              <a:buChar char="•"/>
            </a:pPr>
            <a:r>
              <a:rPr lang="fr-FR" sz="2000">
                <a:cs typeface="Arial"/>
              </a:rPr>
              <a:t>Evolution d’une consigne de codage sur les lieux de l’acte</a:t>
            </a:r>
          </a:p>
          <a:p>
            <a:pPr marL="285750" indent="-285750">
              <a:buFont typeface="Arial" panose="020B0604020202020204" pitchFamily="34" charset="0"/>
              <a:buChar char="•"/>
            </a:pPr>
            <a:endParaRPr lang="fr-FR" sz="2000">
              <a:cs typeface="Arial"/>
            </a:endParaRPr>
          </a:p>
          <a:p>
            <a:pPr marL="285750" indent="-285750">
              <a:buFont typeface="Arial" panose="020B0604020202020204" pitchFamily="34" charset="0"/>
              <a:buChar char="•"/>
            </a:pPr>
            <a:r>
              <a:rPr lang="fr-FR" sz="2000" err="1">
                <a:cs typeface="Arial"/>
              </a:rPr>
              <a:t>Vid</a:t>
            </a:r>
            <a:r>
              <a:rPr lang="fr-FR" sz="2000">
                <a:cs typeface="Arial"/>
              </a:rPr>
              <a:t>-chainage ex-OQN</a:t>
            </a:r>
          </a:p>
          <a:p>
            <a:pPr marL="433070" lvl="2"/>
            <a:endParaRPr lang="fr-FR" b="1">
              <a:solidFill>
                <a:schemeClr val="bg1"/>
              </a:solidFill>
              <a:cs typeface="Arial"/>
            </a:endParaRPr>
          </a:p>
        </p:txBody>
      </p:sp>
      <p:sp>
        <p:nvSpPr>
          <p:cNvPr id="6" name="Espace réservé du pied de page 3">
            <a:extLst>
              <a:ext uri="{FF2B5EF4-FFF2-40B4-BE49-F238E27FC236}">
                <a16:creationId xmlns:a16="http://schemas.microsoft.com/office/drawing/2014/main" id="{CD1175FE-1C14-48C8-9D9C-B345989230A2}"/>
              </a:ext>
            </a:extLst>
          </p:cNvPr>
          <p:cNvSpPr txBox="1">
            <a:spLocks/>
          </p:cNvSpPr>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fontAlgn="base" latinLnBrk="0" hangingPunct="1">
              <a:lnSpc>
                <a:spcPct val="100000"/>
              </a:lnSpc>
              <a:spcBef>
                <a:spcPts val="0"/>
              </a:spcBef>
              <a:spcAft>
                <a:spcPct val="0"/>
              </a:spcAft>
              <a:buFontTx/>
              <a:buNone/>
              <a:defRPr sz="800" kern="1200" cap="all" baseline="0">
                <a:solidFill>
                  <a:schemeClr val="accent1"/>
                </a:solidFill>
                <a:latin typeface="+mn-lt"/>
                <a:ea typeface="+mn-ea"/>
                <a:cs typeface="+mn-cs"/>
              </a:defRPr>
            </a:lvl1pPr>
            <a:lvl2pPr marL="342900" algn="l" defTabSz="685800" rtl="0" eaLnBrk="1" fontAlgn="base" latinLnBrk="0" hangingPunct="1">
              <a:spcBef>
                <a:spcPct val="0"/>
              </a:spcBef>
              <a:spcAft>
                <a:spcPct val="0"/>
              </a:spcAft>
              <a:defRPr sz="1350" kern="1200" baseline="-25000">
                <a:solidFill>
                  <a:schemeClr val="tx1"/>
                </a:solidFill>
                <a:latin typeface="+mn-lt"/>
                <a:ea typeface="+mn-ea"/>
                <a:cs typeface="+mn-cs"/>
              </a:defRPr>
            </a:lvl2pPr>
            <a:lvl3pPr marL="685800" algn="l" defTabSz="685800" rtl="0" eaLnBrk="1" fontAlgn="base" latinLnBrk="0" hangingPunct="1">
              <a:spcBef>
                <a:spcPct val="0"/>
              </a:spcBef>
              <a:spcAft>
                <a:spcPct val="0"/>
              </a:spcAft>
              <a:defRPr sz="1350" kern="1200" baseline="-25000">
                <a:solidFill>
                  <a:schemeClr val="tx1"/>
                </a:solidFill>
                <a:latin typeface="+mn-lt"/>
                <a:ea typeface="+mn-ea"/>
                <a:cs typeface="+mn-cs"/>
              </a:defRPr>
            </a:lvl3pPr>
            <a:lvl4pPr marL="1028700" algn="l" defTabSz="685800" rtl="0" eaLnBrk="1" fontAlgn="base" latinLnBrk="0" hangingPunct="1">
              <a:spcBef>
                <a:spcPct val="0"/>
              </a:spcBef>
              <a:spcAft>
                <a:spcPct val="0"/>
              </a:spcAft>
              <a:defRPr sz="1350" kern="1200" baseline="-25000">
                <a:solidFill>
                  <a:schemeClr val="tx1"/>
                </a:solidFill>
                <a:latin typeface="+mn-lt"/>
                <a:ea typeface="+mn-ea"/>
                <a:cs typeface="+mn-cs"/>
              </a:defRPr>
            </a:lvl4pPr>
            <a:lvl5pPr marL="1371600" algn="l" defTabSz="685800" rtl="0" eaLnBrk="1" fontAlgn="base" latinLnBrk="0" hangingPunct="1">
              <a:spcBef>
                <a:spcPct val="0"/>
              </a:spcBef>
              <a:spcAft>
                <a:spcPct val="0"/>
              </a:spcAft>
              <a:defRPr sz="1350" kern="1200" baseline="-25000">
                <a:solidFill>
                  <a:schemeClr val="tx1"/>
                </a:solidFill>
                <a:latin typeface="+mn-lt"/>
                <a:ea typeface="+mn-ea"/>
                <a:cs typeface="+mn-cs"/>
              </a:defRPr>
            </a:lvl5pPr>
            <a:lvl6pPr marL="1714500" algn="l" defTabSz="685800" rtl="0" eaLnBrk="1" latinLnBrk="0" hangingPunct="1">
              <a:defRPr sz="1350" kern="1200" baseline="-25000">
                <a:solidFill>
                  <a:schemeClr val="tx1"/>
                </a:solidFill>
                <a:latin typeface="+mn-lt"/>
                <a:ea typeface="+mn-ea"/>
                <a:cs typeface="+mn-cs"/>
              </a:defRPr>
            </a:lvl6pPr>
            <a:lvl7pPr marL="2057400" algn="l" defTabSz="685800" rtl="0" eaLnBrk="1" latinLnBrk="0" hangingPunct="1">
              <a:defRPr sz="1350" kern="1200" baseline="-25000">
                <a:solidFill>
                  <a:schemeClr val="tx1"/>
                </a:solidFill>
                <a:latin typeface="+mn-lt"/>
                <a:ea typeface="+mn-ea"/>
                <a:cs typeface="+mn-cs"/>
              </a:defRPr>
            </a:lvl7pPr>
            <a:lvl8pPr marL="2400300" algn="l" defTabSz="685800" rtl="0" eaLnBrk="1" latinLnBrk="0" hangingPunct="1">
              <a:defRPr sz="1350" kern="1200" baseline="-25000">
                <a:solidFill>
                  <a:schemeClr val="tx1"/>
                </a:solidFill>
                <a:latin typeface="+mn-lt"/>
                <a:ea typeface="+mn-ea"/>
                <a:cs typeface="+mn-cs"/>
              </a:defRPr>
            </a:lvl8pPr>
            <a:lvl9pPr marL="2743200" algn="l" defTabSz="685800" rtl="0" eaLnBrk="1" latinLnBrk="0" hangingPunct="1">
              <a:defRPr sz="1350" kern="1200" baseline="-250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fr-FR" sz="825"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endParaRPr kumimoji="0" lang="fr-FR" sz="800" b="0" i="0" u="none" strike="noStrike" kern="1200" cap="all" spc="0" normalizeH="0" baseline="0" noProof="0">
              <a:ln>
                <a:noFill/>
              </a:ln>
              <a:solidFill>
                <a:srgbClr val="2B3BB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6665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DBFD74-CF70-2751-C481-8C7AB3306360}"/>
              </a:ext>
            </a:extLst>
          </p:cNvPr>
          <p:cNvSpPr/>
          <p:nvPr/>
        </p:nvSpPr>
        <p:spPr>
          <a:xfrm>
            <a:off x="4326903" y="3980384"/>
            <a:ext cx="6730738" cy="145888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722706" y="1929869"/>
            <a:ext cx="5400000" cy="492443"/>
          </a:xfrm>
        </p:spPr>
        <p:txBody>
          <a:bodyPr/>
          <a:lstStyle/>
          <a:p>
            <a:r>
              <a:rPr lang="fr-FR" sz="3200" err="1"/>
              <a:t>PSYchiatrie</a:t>
            </a:r>
            <a:r>
              <a:rPr lang="fr-FR" sz="3200"/>
              <a:t>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585546" y="3101814"/>
            <a:ext cx="5400000" cy="738664"/>
          </a:xfrm>
        </p:spPr>
        <p:txBody>
          <a:bodyPr vert="horz" wrap="square" lIns="27000" tIns="0" rIns="27000" bIns="0" rtlCol="0" anchor="t">
            <a:spAutoFit/>
          </a:bodyPr>
          <a:lstStyle/>
          <a:p>
            <a:pPr marL="0" indent="0">
              <a:buNone/>
            </a:pPr>
            <a:r>
              <a:rPr lang="fr-FR" sz="2400">
                <a:cs typeface="Arial"/>
              </a:rPr>
              <a:t>RIMP et modes de prise en charge – Refonte de l’arrêté de 1986</a:t>
            </a:r>
          </a:p>
        </p:txBody>
      </p:sp>
      <p:sp>
        <p:nvSpPr>
          <p:cNvPr id="5" name="Espace réservé du pied de page 3">
            <a:extLst>
              <a:ext uri="{FF2B5EF4-FFF2-40B4-BE49-F238E27FC236}">
                <a16:creationId xmlns:a16="http://schemas.microsoft.com/office/drawing/2014/main" id="{DB51092D-3A97-4752-81AA-42F9A43576C6}"/>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pic>
        <p:nvPicPr>
          <p:cNvPr id="4" name="Image 3" descr="Une image contenant Panneau de signalisation&#10;&#10;Description générée automatiquement">
            <a:extLst>
              <a:ext uri="{FF2B5EF4-FFF2-40B4-BE49-F238E27FC236}">
                <a16:creationId xmlns:a16="http://schemas.microsoft.com/office/drawing/2014/main" id="{037E7B31-D997-E9FA-863E-73C805756CD3}"/>
              </a:ext>
            </a:extLst>
          </p:cNvPr>
          <p:cNvPicPr>
            <a:picLocks noChangeAspect="1"/>
          </p:cNvPicPr>
          <p:nvPr/>
        </p:nvPicPr>
        <p:blipFill>
          <a:blip r:embed="rId3"/>
          <a:stretch>
            <a:fillRect/>
          </a:stretch>
        </p:blipFill>
        <p:spPr>
          <a:xfrm>
            <a:off x="4450153" y="4082651"/>
            <a:ext cx="1108914" cy="1108914"/>
          </a:xfrm>
          <a:prstGeom prst="rect">
            <a:avLst/>
          </a:prstGeom>
        </p:spPr>
      </p:pic>
      <p:sp>
        <p:nvSpPr>
          <p:cNvPr id="6" name="Espace réservé du texte 1">
            <a:extLst>
              <a:ext uri="{FF2B5EF4-FFF2-40B4-BE49-F238E27FC236}">
                <a16:creationId xmlns:a16="http://schemas.microsoft.com/office/drawing/2014/main" id="{7E3D39D6-375C-6BE2-6B96-D1305549A2B2}"/>
              </a:ext>
            </a:extLst>
          </p:cNvPr>
          <p:cNvSpPr txBox="1">
            <a:spLocks/>
          </p:cNvSpPr>
          <p:nvPr/>
        </p:nvSpPr>
        <p:spPr>
          <a:xfrm>
            <a:off x="5728750" y="4360109"/>
            <a:ext cx="5400000" cy="553998"/>
          </a:xfrm>
          <a:prstGeom prst="rect">
            <a:avLst/>
          </a:prstGeom>
        </p:spPr>
        <p:txBody>
          <a:bodyPr vert="horz" wrap="square" lIns="27000" tIns="0" rIns="27000" bIns="0" rtlCol="0" anchor="t">
            <a:spAutoFit/>
          </a:bodyPr>
          <a:lstStyle>
            <a:lvl1pPr marL="251994" indent="-251994" algn="l" defTabSz="685783" rtl="0" eaLnBrk="1" latinLnBrk="0" hangingPunct="1">
              <a:lnSpc>
                <a:spcPct val="100000"/>
              </a:lnSpc>
              <a:spcBef>
                <a:spcPts val="500"/>
              </a:spcBef>
              <a:buFont typeface="+mj-lt"/>
              <a:buAutoNum type="arabicPeriod"/>
              <a:defRPr sz="1800" b="1" kern="1200">
                <a:solidFill>
                  <a:schemeClr val="bg1"/>
                </a:solidFill>
                <a:latin typeface="+mn-lt"/>
                <a:ea typeface="+mn-ea"/>
                <a:cs typeface="+mn-cs"/>
              </a:defRPr>
            </a:lvl1pPr>
            <a:lvl2pPr marL="342892" indent="0" algn="l" defTabSz="685783" rtl="0" eaLnBrk="1" latinLnBrk="0" hangingPunct="1">
              <a:lnSpc>
                <a:spcPct val="100000"/>
              </a:lnSpc>
              <a:spcBef>
                <a:spcPts val="400"/>
              </a:spcBef>
              <a:buFontTx/>
              <a:buNone/>
              <a:defRPr sz="1500" kern="1200">
                <a:solidFill>
                  <a:schemeClr val="tx1">
                    <a:tint val="75000"/>
                  </a:schemeClr>
                </a:solidFill>
                <a:latin typeface="+mn-lt"/>
                <a:ea typeface="+mn-ea"/>
                <a:cs typeface="+mn-cs"/>
              </a:defRPr>
            </a:lvl2pPr>
            <a:lvl3pPr marL="685783" indent="0" algn="l" defTabSz="685783" rtl="0" eaLnBrk="1" latinLnBrk="0" hangingPunct="1">
              <a:lnSpc>
                <a:spcPct val="100000"/>
              </a:lnSpc>
              <a:spcBef>
                <a:spcPts val="600"/>
              </a:spcBef>
              <a:buFontTx/>
              <a:buNone/>
              <a:defRPr sz="1350" b="1" kern="1200">
                <a:solidFill>
                  <a:schemeClr val="tx1">
                    <a:tint val="75000"/>
                  </a:schemeClr>
                </a:solidFill>
                <a:latin typeface="+mn-lt"/>
                <a:ea typeface="+mn-ea"/>
                <a:cs typeface="+mn-cs"/>
              </a:defRPr>
            </a:lvl3pPr>
            <a:lvl4pPr marL="1028675" indent="0" algn="l" defTabSz="685783" rtl="0" eaLnBrk="1" latinLnBrk="0" hangingPunct="1">
              <a:lnSpc>
                <a:spcPct val="100000"/>
              </a:lnSpc>
              <a:spcBef>
                <a:spcPts val="300"/>
              </a:spcBef>
              <a:buClr>
                <a:schemeClr val="tx2"/>
              </a:buClr>
              <a:buFont typeface="Symbol" panose="05050102010706020507" pitchFamily="18" charset="2"/>
              <a:buNone/>
              <a:defRPr sz="1200" kern="1200">
                <a:solidFill>
                  <a:schemeClr val="tx1">
                    <a:tint val="75000"/>
                  </a:schemeClr>
                </a:solidFill>
                <a:latin typeface="+mn-lt"/>
                <a:ea typeface="+mn-ea"/>
                <a:cs typeface="+mn-cs"/>
              </a:defRPr>
            </a:lvl4pPr>
            <a:lvl5pPr marL="1371566" indent="0" algn="l" defTabSz="685783" rtl="0" eaLnBrk="1" latinLnBrk="0" hangingPunct="1">
              <a:lnSpc>
                <a:spcPct val="100000"/>
              </a:lnSpc>
              <a:spcBef>
                <a:spcPts val="0"/>
              </a:spcBef>
              <a:buFont typeface="Montserrat Medium" panose="00000600000000000000" pitchFamily="2"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100000"/>
              </a:lnSpc>
              <a:spcBef>
                <a:spcPts val="0"/>
              </a:spcBef>
              <a:buFont typeface="Arial" panose="020B0604020202020204" pitchFamily="34" charset="0"/>
              <a:buNone/>
              <a:defRPr sz="1200" i="1"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indent="0" fontAlgn="auto">
              <a:spcAft>
                <a:spcPts val="0"/>
              </a:spcAft>
              <a:buFont typeface="+mj-lt"/>
              <a:buNone/>
            </a:pPr>
            <a:r>
              <a:rPr lang="fr-FR" baseline="0">
                <a:cs typeface="Arial"/>
              </a:rPr>
              <a:t>Les évolutions présentées ci-après sont sous réserve d’une publication du nouvel arrêté</a:t>
            </a:r>
          </a:p>
        </p:txBody>
      </p:sp>
    </p:spTree>
    <p:extLst>
      <p:ext uri="{BB962C8B-B14F-4D97-AF65-F5344CB8AC3E}">
        <p14:creationId xmlns:p14="http://schemas.microsoft.com/office/powerpoint/2010/main" val="2118407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0D85D6-207F-ADD3-B954-36EBD406A284}"/>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2" name="Titre 1">
            <a:extLst>
              <a:ext uri="{FF2B5EF4-FFF2-40B4-BE49-F238E27FC236}">
                <a16:creationId xmlns:a16="http://schemas.microsoft.com/office/drawing/2014/main" id="{683CC68C-26EA-721E-94FE-93D0917334FE}"/>
              </a:ext>
            </a:extLst>
          </p:cNvPr>
          <p:cNvSpPr>
            <a:spLocks noGrp="1"/>
          </p:cNvSpPr>
          <p:nvPr>
            <p:ph type="title"/>
          </p:nvPr>
        </p:nvSpPr>
        <p:spPr/>
        <p:txBody>
          <a:bodyPr/>
          <a:lstStyle/>
          <a:p>
            <a:r>
              <a:rPr lang="fr-FR">
                <a:cs typeface="Arial"/>
              </a:rPr>
              <a:t>Refonte de l'arrêté de 1986</a:t>
            </a:r>
            <a:endParaRPr lang="fr-FR"/>
          </a:p>
        </p:txBody>
      </p:sp>
      <p:sp>
        <p:nvSpPr>
          <p:cNvPr id="3" name="Espace réservé du pied de page 2">
            <a:extLst>
              <a:ext uri="{FF2B5EF4-FFF2-40B4-BE49-F238E27FC236}">
                <a16:creationId xmlns:a16="http://schemas.microsoft.com/office/drawing/2014/main" id="{823C647C-6C8E-1091-72F6-35549B53E5D5}"/>
              </a:ext>
            </a:extLst>
          </p:cNvPr>
          <p:cNvSpPr>
            <a:spLocks noGrp="1"/>
          </p:cNvSpPr>
          <p:nvPr>
            <p:ph type="ftr" sz="quarter" idx="11"/>
          </p:nvPr>
        </p:nvSpPr>
        <p:spPr>
          <a:xfrm>
            <a:off x="2244367" y="6435125"/>
            <a:ext cx="6720000" cy="328423"/>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B120C14C-D3F6-08E3-3E99-E35482E3368B}"/>
              </a:ext>
            </a:extLst>
          </p:cNvPr>
          <p:cNvSpPr>
            <a:spLocks noGrp="1"/>
          </p:cNvSpPr>
          <p:nvPr>
            <p:ph type="body" sz="quarter" idx="12"/>
          </p:nvPr>
        </p:nvSpPr>
        <p:spPr>
          <a:xfrm>
            <a:off x="1244600" y="1325640"/>
            <a:ext cx="10083800" cy="1087477"/>
          </a:xfrm>
        </p:spPr>
        <p:txBody>
          <a:bodyPr vert="horz" wrap="square" lIns="48000" tIns="0" rIns="48000" bIns="0" rtlCol="0" anchor="t">
            <a:spAutoFit/>
          </a:bodyPr>
          <a:lstStyle/>
          <a:p>
            <a:pPr marL="37252" lvl="1" indent="-228594">
              <a:buFont typeface="Wingdings"/>
              <a:buChar char="Ø"/>
            </a:pPr>
            <a:r>
              <a:rPr lang="fr-FR" b="1" i="0">
                <a:solidFill>
                  <a:schemeClr val="accent1"/>
                </a:solidFill>
                <a:latin typeface="Arial"/>
                <a:cs typeface="Arial"/>
              </a:rPr>
              <a:t>Arrêté</a:t>
            </a:r>
            <a:r>
              <a:rPr lang="fr-FR" b="1" i="0">
                <a:solidFill>
                  <a:schemeClr val="accent1"/>
                </a:solidFill>
                <a:cs typeface="Arial"/>
              </a:rPr>
              <a:t> du 14 mars 1986 relatif aux équipements et services de lutte contre les maladies mentales, comportant ou non des possibilités d'hébergement. </a:t>
            </a:r>
          </a:p>
          <a:p>
            <a:pPr marL="516454" lvl="2" indent="-228594">
              <a:buFont typeface="Wingdings"/>
              <a:buChar char="§"/>
            </a:pPr>
            <a:r>
              <a:rPr lang="fr-FR" b="0">
                <a:solidFill>
                  <a:schemeClr val="tx1"/>
                </a:solidFill>
                <a:cs typeface="Arial"/>
              </a:rPr>
              <a:t>Il mentionne des « équipements et services » - il est structuré en différenciant ceux comportant un hébergement et ceux sans hébergement.</a:t>
            </a:r>
          </a:p>
        </p:txBody>
      </p:sp>
      <p:sp>
        <p:nvSpPr>
          <p:cNvPr id="5" name="Espace réservé du texte 4">
            <a:extLst>
              <a:ext uri="{FF2B5EF4-FFF2-40B4-BE49-F238E27FC236}">
                <a16:creationId xmlns:a16="http://schemas.microsoft.com/office/drawing/2014/main" id="{B390FC31-C366-193B-FA1B-0849A26F0A04}"/>
              </a:ext>
            </a:extLst>
          </p:cNvPr>
          <p:cNvSpPr>
            <a:spLocks noGrp="1"/>
          </p:cNvSpPr>
          <p:nvPr>
            <p:ph type="body" sz="quarter" idx="13"/>
          </p:nvPr>
        </p:nvSpPr>
        <p:spPr>
          <a:xfrm>
            <a:off x="0" y="-1539"/>
            <a:ext cx="1388870" cy="420466"/>
          </a:xfrm>
        </p:spPr>
        <p:txBody>
          <a:bodyPr/>
          <a:lstStyle/>
          <a:p>
            <a:r>
              <a:rPr lang="fr-FR">
                <a:cs typeface="Arial"/>
              </a:rPr>
              <a:t>Contexte</a:t>
            </a:r>
            <a:endParaRPr lang="fr-FR"/>
          </a:p>
        </p:txBody>
      </p:sp>
      <p:pic>
        <p:nvPicPr>
          <p:cNvPr id="6" name="Image 5" descr="Une image contenant texte, capture d’écran, Police&#10;&#10;Description générée automatiquement">
            <a:extLst>
              <a:ext uri="{FF2B5EF4-FFF2-40B4-BE49-F238E27FC236}">
                <a16:creationId xmlns:a16="http://schemas.microsoft.com/office/drawing/2014/main" id="{5B88127F-3F68-77C5-263E-F0A7EF0499CC}"/>
              </a:ext>
            </a:extLst>
          </p:cNvPr>
          <p:cNvPicPr>
            <a:picLocks noChangeAspect="1"/>
          </p:cNvPicPr>
          <p:nvPr/>
        </p:nvPicPr>
        <p:blipFill>
          <a:blip r:embed="rId3"/>
          <a:stretch>
            <a:fillRect/>
          </a:stretch>
        </p:blipFill>
        <p:spPr>
          <a:xfrm>
            <a:off x="1324431" y="2622529"/>
            <a:ext cx="4575629" cy="1670957"/>
          </a:xfrm>
          <a:prstGeom prst="rect">
            <a:avLst/>
          </a:prstGeom>
        </p:spPr>
      </p:pic>
      <p:sp>
        <p:nvSpPr>
          <p:cNvPr id="9" name="Espace réservé du texte 3">
            <a:extLst>
              <a:ext uri="{FF2B5EF4-FFF2-40B4-BE49-F238E27FC236}">
                <a16:creationId xmlns:a16="http://schemas.microsoft.com/office/drawing/2014/main" id="{E60B28E5-8D00-69BA-C8AE-FF00D26E7956}"/>
              </a:ext>
            </a:extLst>
          </p:cNvPr>
          <p:cNvSpPr txBox="1">
            <a:spLocks/>
          </p:cNvSpPr>
          <p:nvPr/>
        </p:nvSpPr>
        <p:spPr>
          <a:xfrm>
            <a:off x="1244600" y="4522984"/>
            <a:ext cx="10301513" cy="1256754"/>
          </a:xfrm>
          <a:prstGeom prst="rect">
            <a:avLst/>
          </a:prstGeom>
        </p:spPr>
        <p:txBody>
          <a:bodyPr vert="horz" wrap="square" lIns="48000" tIns="0" rIns="48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228594" algn="l" defTabSz="685800" rtl="0" eaLnBrk="1" fontAlgn="auto" latinLnBrk="0" hangingPunct="1">
              <a:lnSpc>
                <a:spcPct val="100000"/>
              </a:lnSpc>
              <a:spcBef>
                <a:spcPts val="40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Arial"/>
              </a:rPr>
              <a:t>Ces équipements et services font chacun l’objet d’une courte définition dans l’arrêté</a:t>
            </a:r>
          </a:p>
          <a:p>
            <a:pPr marL="0" marR="0" lvl="1" indent="-228594" algn="l" defTabSz="685800" rtl="0" eaLnBrk="1" fontAlgn="auto" latinLnBrk="0" hangingPunct="1">
              <a:lnSpc>
                <a:spcPct val="100000"/>
              </a:lnSpc>
              <a:spcBef>
                <a:spcPts val="400"/>
              </a:spcBef>
              <a:spcAft>
                <a:spcPts val="0"/>
              </a:spcAft>
              <a:buClrTx/>
              <a:buSzTx/>
              <a:buFont typeface="Wingdings"/>
              <a:buChar char="Ø"/>
              <a:tabLst/>
              <a:defRPr/>
            </a:pPr>
            <a:r>
              <a:rPr kumimoji="0" lang="fr-FR" sz="1600" b="1" i="0" u="none" strike="noStrike" kern="1200" cap="none" spc="0" normalizeH="0" baseline="0" noProof="0">
                <a:ln>
                  <a:noFill/>
                </a:ln>
                <a:solidFill>
                  <a:srgbClr val="2B3BB2"/>
                </a:solidFill>
                <a:effectLst/>
                <a:uLnTx/>
                <a:uFillTx/>
                <a:latin typeface="Arial" panose="020B0604020202020204"/>
                <a:ea typeface="+mn-ea"/>
                <a:cs typeface="Arial"/>
              </a:rPr>
              <a:t>Mise en cohérence nécessaire avec : le nouveau régime d’autorisation et les nouvelles règles de financement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a:ln>
                <a:noFill/>
              </a:ln>
              <a:solidFill>
                <a:srgbClr val="2B3BB2"/>
              </a:solidFill>
              <a:effectLst/>
              <a:uLnTx/>
              <a:uFillTx/>
              <a:latin typeface="Arial" panose="020B0604020202020204"/>
              <a:ea typeface="+mn-ea"/>
              <a:cs typeface="Arial"/>
            </a:endParaRPr>
          </a:p>
          <a:p>
            <a:pPr marL="0" marR="0" lvl="1" indent="0" algn="l" defTabSz="685800" rtl="0" eaLnBrk="1" fontAlgn="auto" latinLnBrk="0" hangingPunct="1">
              <a:lnSpc>
                <a:spcPct val="100000"/>
              </a:lnSpc>
              <a:spcBef>
                <a:spcPts val="400"/>
              </a:spcBef>
              <a:spcAft>
                <a:spcPts val="0"/>
              </a:spcAft>
              <a:buClrTx/>
              <a:buSzTx/>
              <a:buFontTx/>
              <a:buNone/>
              <a:tabLst/>
              <a:defRPr/>
            </a:pPr>
            <a:endParaRPr kumimoji="0" lang="fr-FR" sz="1600" b="1" i="0" u="none" strike="noStrike" kern="1200" cap="none" spc="0" normalizeH="0" baseline="0" noProof="0">
              <a:ln>
                <a:noFill/>
              </a:ln>
              <a:solidFill>
                <a:srgbClr val="2B3BB2"/>
              </a:solidFill>
              <a:effectLst/>
              <a:uLnTx/>
              <a:uFillTx/>
              <a:latin typeface="Arial" panose="020B0604020202020204"/>
              <a:ea typeface="+mn-ea"/>
              <a:cs typeface="Arial"/>
            </a:endParaRPr>
          </a:p>
        </p:txBody>
      </p:sp>
      <p:pic>
        <p:nvPicPr>
          <p:cNvPr id="7" name="Image 6" descr="Une image contenant texte, capture d’écran, Police&#10;&#10;Description générée automatiquement">
            <a:extLst>
              <a:ext uri="{FF2B5EF4-FFF2-40B4-BE49-F238E27FC236}">
                <a16:creationId xmlns:a16="http://schemas.microsoft.com/office/drawing/2014/main" id="{541EF75C-C49D-EF31-654C-AE77F1DD7495}"/>
              </a:ext>
            </a:extLst>
          </p:cNvPr>
          <p:cNvPicPr>
            <a:picLocks noChangeAspect="1"/>
          </p:cNvPicPr>
          <p:nvPr/>
        </p:nvPicPr>
        <p:blipFill>
          <a:blip r:embed="rId4"/>
          <a:stretch>
            <a:fillRect/>
          </a:stretch>
        </p:blipFill>
        <p:spPr>
          <a:xfrm>
            <a:off x="6286500" y="2577960"/>
            <a:ext cx="4691744" cy="1658259"/>
          </a:xfrm>
          <a:prstGeom prst="rect">
            <a:avLst/>
          </a:prstGeom>
          <a:noFill/>
        </p:spPr>
      </p:pic>
    </p:spTree>
    <p:extLst>
      <p:ext uri="{BB962C8B-B14F-4D97-AF65-F5344CB8AC3E}">
        <p14:creationId xmlns:p14="http://schemas.microsoft.com/office/powerpoint/2010/main" val="147248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FED907-7DD6-FB1A-1EE0-68509454FA1B}"/>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10" name="Rectangle 9">
            <a:extLst>
              <a:ext uri="{FF2B5EF4-FFF2-40B4-BE49-F238E27FC236}">
                <a16:creationId xmlns:a16="http://schemas.microsoft.com/office/drawing/2014/main" id="{2188F104-C280-6939-C4AA-C19148543B82}"/>
              </a:ext>
            </a:extLst>
          </p:cNvPr>
          <p:cNvSpPr/>
          <p:nvPr/>
        </p:nvSpPr>
        <p:spPr>
          <a:xfrm>
            <a:off x="1158240" y="4595149"/>
            <a:ext cx="10011330" cy="1615015"/>
          </a:xfrm>
          <a:prstGeom prst="rect">
            <a:avLst/>
          </a:prstGeom>
          <a:solidFill>
            <a:schemeClr val="accent4">
              <a:alpha val="46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re 1">
            <a:extLst>
              <a:ext uri="{FF2B5EF4-FFF2-40B4-BE49-F238E27FC236}">
                <a16:creationId xmlns:a16="http://schemas.microsoft.com/office/drawing/2014/main" id="{8BB2D679-BC54-29D8-A113-EF0AD98F44B7}"/>
              </a:ext>
            </a:extLst>
          </p:cNvPr>
          <p:cNvSpPr>
            <a:spLocks noGrp="1"/>
          </p:cNvSpPr>
          <p:nvPr>
            <p:ph type="title"/>
          </p:nvPr>
        </p:nvSpPr>
        <p:spPr/>
        <p:txBody>
          <a:bodyPr/>
          <a:lstStyle/>
          <a:p>
            <a:r>
              <a:rPr kumimoji="0" lang="fr-FR" sz="3333" b="1" i="0" u="none" strike="noStrike" kern="1200" cap="none" spc="0" normalizeH="0" baseline="0" noProof="0">
                <a:ln>
                  <a:noFill/>
                </a:ln>
                <a:solidFill>
                  <a:srgbClr val="FF5A64"/>
                </a:solidFill>
                <a:effectLst/>
                <a:uLnTx/>
                <a:uFillTx/>
                <a:latin typeface="Arial" panose="020B0604020202020204"/>
                <a:ea typeface="+mj-ea"/>
                <a:cs typeface="+mj-cs"/>
              </a:rPr>
              <a:t>Terminologies utilisées actuellement dans les différents textes réglementaires</a:t>
            </a:r>
            <a:endParaRPr lang="fr-FR"/>
          </a:p>
        </p:txBody>
      </p:sp>
      <p:sp>
        <p:nvSpPr>
          <p:cNvPr id="3" name="Espace réservé du pied de page 2">
            <a:extLst>
              <a:ext uri="{FF2B5EF4-FFF2-40B4-BE49-F238E27FC236}">
                <a16:creationId xmlns:a16="http://schemas.microsoft.com/office/drawing/2014/main" id="{8C8CE1FF-E638-9395-7D67-1F8B5BF997A5}"/>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74641D63-4508-1596-047B-595997B1AE50}"/>
              </a:ext>
            </a:extLst>
          </p:cNvPr>
          <p:cNvSpPr>
            <a:spLocks noGrp="1"/>
          </p:cNvSpPr>
          <p:nvPr>
            <p:ph type="body" sz="quarter" idx="13"/>
          </p:nvPr>
        </p:nvSpPr>
        <p:spPr>
          <a:xfrm>
            <a:off x="-10159" y="-1539"/>
            <a:ext cx="4848150" cy="420466"/>
          </a:xfrm>
        </p:spPr>
        <p:txBody>
          <a:bodyPr/>
          <a:lstStyle/>
          <a:p>
            <a:r>
              <a:rPr lang="fr-FR"/>
              <a:t>Mise en cohérence des terminologies</a:t>
            </a:r>
          </a:p>
        </p:txBody>
      </p:sp>
      <p:sp>
        <p:nvSpPr>
          <p:cNvPr id="5" name="Espace réservé du texte 5">
            <a:extLst>
              <a:ext uri="{FF2B5EF4-FFF2-40B4-BE49-F238E27FC236}">
                <a16:creationId xmlns:a16="http://schemas.microsoft.com/office/drawing/2014/main" id="{64F50F8F-0254-17FA-E246-FE31A87154F9}"/>
              </a:ext>
            </a:extLst>
          </p:cNvPr>
          <p:cNvSpPr txBox="1">
            <a:spLocks/>
          </p:cNvSpPr>
          <p:nvPr/>
        </p:nvSpPr>
        <p:spPr>
          <a:xfrm>
            <a:off x="1244600" y="1989668"/>
            <a:ext cx="4458110" cy="2246769"/>
          </a:xfrm>
          <a:prstGeom prst="rect">
            <a:avLst/>
          </a:prstGeom>
        </p:spPr>
        <p:txBody>
          <a:bodyP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B3BB2"/>
                </a:solidFill>
                <a:effectLst/>
                <a:uLnTx/>
                <a:uFillTx/>
                <a:latin typeface="Arial" panose="020B0604020202020204"/>
                <a:ea typeface="+mn-ea"/>
                <a:cs typeface="+mn-cs"/>
              </a:rPr>
              <a:t>Guide méthodologique de production du RIM-P et arrêté DFA</a:t>
            </a:r>
          </a:p>
          <a:p>
            <a:pPr marL="191995" marR="0" lvl="3" indent="-191995" algn="l" defTabSz="914377" rtl="0" eaLnBrk="1" fontAlgn="auto" latinLnBrk="0" hangingPunct="1">
              <a:lnSpc>
                <a:spcPct val="100000"/>
              </a:lnSpc>
              <a:spcBef>
                <a:spcPts val="400"/>
              </a:spcBef>
              <a:spcAft>
                <a:spcPts val="0"/>
              </a:spcAft>
              <a:buClr>
                <a:srgbClr val="FF5A64"/>
              </a:buClr>
              <a:buSzTx/>
              <a:buFont typeface="Symbol" panose="05050102010706020507" pitchFamily="18" charset="2"/>
              <a:buChar char="·"/>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191995" marR="0" lvl="3" indent="-191995" algn="l" defTabSz="914377" rtl="0" eaLnBrk="1" fontAlgn="auto" latinLnBrk="0" hangingPunct="1">
              <a:lnSpc>
                <a:spcPct val="100000"/>
              </a:lnSpc>
              <a:spcBef>
                <a:spcPts val="400"/>
              </a:spcBef>
              <a:spcAft>
                <a:spcPts val="0"/>
              </a:spcAft>
              <a:buClr>
                <a:srgbClr val="FF5A64"/>
              </a:buClr>
              <a:buSzTx/>
              <a:buFont typeface="Symbol" panose="05050102010706020507" pitchFamily="18" charset="2"/>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Natures de prise en charge : (temps complet / partiel / ambulatoire)</a:t>
            </a:r>
          </a:p>
          <a:p>
            <a:pPr marL="191995" marR="0" lvl="3" indent="-191995" algn="l" defTabSz="914377" rtl="0" eaLnBrk="1" fontAlgn="auto" latinLnBrk="0" hangingPunct="1">
              <a:lnSpc>
                <a:spcPct val="100000"/>
              </a:lnSpc>
              <a:spcBef>
                <a:spcPts val="400"/>
              </a:spcBef>
              <a:spcAft>
                <a:spcPts val="0"/>
              </a:spcAft>
              <a:buClr>
                <a:srgbClr val="FF5A64"/>
              </a:buClr>
              <a:buSzTx/>
              <a:buFont typeface="Symbol" panose="05050102010706020507" pitchFamily="18" charset="2"/>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Formes d’activité (Temps plein, HDJ, CMP,…)</a:t>
            </a:r>
          </a:p>
        </p:txBody>
      </p:sp>
      <p:sp>
        <p:nvSpPr>
          <p:cNvPr id="7" name="Espace réservé du texte 5">
            <a:extLst>
              <a:ext uri="{FF2B5EF4-FFF2-40B4-BE49-F238E27FC236}">
                <a16:creationId xmlns:a16="http://schemas.microsoft.com/office/drawing/2014/main" id="{A6A2F7A6-4C88-B91D-D2A5-DE60897E85A8}"/>
              </a:ext>
            </a:extLst>
          </p:cNvPr>
          <p:cNvSpPr txBox="1">
            <a:spLocks/>
          </p:cNvSpPr>
          <p:nvPr/>
        </p:nvSpPr>
        <p:spPr>
          <a:xfrm>
            <a:off x="6914945" y="2256819"/>
            <a:ext cx="4458110" cy="2123658"/>
          </a:xfrm>
          <a:prstGeom prst="rect">
            <a:avLst/>
          </a:prstGeom>
        </p:spPr>
        <p:txBody>
          <a:bodyPr vert="horz" wrap="square" lIns="36000" tIns="0" rIns="36000" bIns="0" rtlCol="0">
            <a:spAutoFit/>
          </a:bodyP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B3BB2"/>
                </a:solidFill>
                <a:effectLst/>
                <a:uLnTx/>
                <a:uFillTx/>
                <a:latin typeface="Arial" panose="020B0604020202020204"/>
                <a:ea typeface="+mn-ea"/>
                <a:cs typeface="+mn-cs"/>
              </a:rPr>
              <a:t>Réforme des autorisations (et le nouvel arrêté)</a:t>
            </a:r>
          </a:p>
          <a:p>
            <a:pPr marL="191995" marR="0" lvl="3" indent="-191995" algn="l" defTabSz="914377" rtl="0" eaLnBrk="1" fontAlgn="auto" latinLnBrk="0" hangingPunct="1">
              <a:lnSpc>
                <a:spcPct val="100000"/>
              </a:lnSpc>
              <a:spcBef>
                <a:spcPts val="400"/>
              </a:spcBef>
              <a:spcAft>
                <a:spcPts val="0"/>
              </a:spcAft>
              <a:buClr>
                <a:srgbClr val="FF5A64"/>
              </a:buClr>
              <a:buSzTx/>
              <a:buFont typeface="Symbol" panose="05050102010706020507" pitchFamily="18" charset="2"/>
              <a:buChar char="·"/>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191995" marR="0" lvl="3" indent="-191995" algn="l" defTabSz="914377" rtl="0" eaLnBrk="1" fontAlgn="auto" latinLnBrk="0" hangingPunct="1">
              <a:lnSpc>
                <a:spcPct val="100000"/>
              </a:lnSpc>
              <a:spcBef>
                <a:spcPts val="400"/>
              </a:spcBef>
              <a:spcAft>
                <a:spcPts val="0"/>
              </a:spcAft>
              <a:buClr>
                <a:srgbClr val="FF5A64"/>
              </a:buClr>
              <a:buSzTx/>
              <a:buFont typeface="Symbol" panose="05050102010706020507" pitchFamily="18" charset="2"/>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Formes de prise en charge (temps complet / temps partiel / ambulatoire)</a:t>
            </a:r>
          </a:p>
          <a:p>
            <a:pPr marL="191995" marR="0" lvl="3" indent="-191995" algn="l" defTabSz="914377" rtl="0" eaLnBrk="1" fontAlgn="auto" latinLnBrk="0" hangingPunct="1">
              <a:lnSpc>
                <a:spcPct val="100000"/>
              </a:lnSpc>
              <a:spcBef>
                <a:spcPts val="400"/>
              </a:spcBef>
              <a:spcAft>
                <a:spcPts val="0"/>
              </a:spcAft>
              <a:buClr>
                <a:srgbClr val="FF5A64"/>
              </a:buClr>
              <a:buSzTx/>
              <a:buFont typeface="Symbol" panose="05050102010706020507" pitchFamily="18" charset="2"/>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Modes de prise en charge décrivant chacune des formes de PEC</a:t>
            </a:r>
          </a:p>
        </p:txBody>
      </p:sp>
      <p:sp>
        <p:nvSpPr>
          <p:cNvPr id="8" name="Flèche : droite 7">
            <a:extLst>
              <a:ext uri="{FF2B5EF4-FFF2-40B4-BE49-F238E27FC236}">
                <a16:creationId xmlns:a16="http://schemas.microsoft.com/office/drawing/2014/main" id="{230AF076-3F84-719A-E1E1-A04204891A53}"/>
              </a:ext>
            </a:extLst>
          </p:cNvPr>
          <p:cNvSpPr/>
          <p:nvPr/>
        </p:nvSpPr>
        <p:spPr>
          <a:xfrm>
            <a:off x="1361440" y="4704628"/>
            <a:ext cx="1310640" cy="72136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Espace réservé du texte 5">
            <a:extLst>
              <a:ext uri="{FF2B5EF4-FFF2-40B4-BE49-F238E27FC236}">
                <a16:creationId xmlns:a16="http://schemas.microsoft.com/office/drawing/2014/main" id="{FAA89009-5D34-2B9F-FDA8-5BA3F0F2BF97}"/>
              </a:ext>
            </a:extLst>
          </p:cNvPr>
          <p:cNvSpPr txBox="1">
            <a:spLocks/>
          </p:cNvSpPr>
          <p:nvPr/>
        </p:nvSpPr>
        <p:spPr>
          <a:xfrm>
            <a:off x="2672080" y="4663518"/>
            <a:ext cx="7895606" cy="792167"/>
          </a:xfrm>
          <a:prstGeom prst="rect">
            <a:avLst/>
          </a:prstGeom>
        </p:spPr>
        <p:txBody>
          <a:bodyP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377" rtl="0" eaLnBrk="1" fontAlgn="auto" latinLnBrk="0" hangingPunct="1">
              <a:lnSpc>
                <a:spcPct val="100000"/>
              </a:lnSpc>
              <a:spcBef>
                <a:spcPts val="533"/>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Une mise en cohérence de la terminologie est nécessaire en laissant la possibilité aux établissements de décliner les différents modes de prise en charge :</a:t>
            </a:r>
          </a:p>
          <a:p>
            <a:pPr marL="285750" marR="0" lvl="1" indent="-285750" algn="l" defTabSz="914377" rtl="0" eaLnBrk="1" fontAlgn="auto" latinLnBrk="0" hangingPunct="1">
              <a:lnSpc>
                <a:spcPct val="100000"/>
              </a:lnSpc>
              <a:spcBef>
                <a:spcPts val="533"/>
              </a:spcBef>
              <a:spcAft>
                <a:spcPts val="0"/>
              </a:spcAft>
              <a:buClrTx/>
              <a:buSzTx/>
              <a:buFontTx/>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La « Forme de prise en charge » remplacera la notion « Nature de prise en charge »</a:t>
            </a:r>
          </a:p>
          <a:p>
            <a:pPr marL="285750" marR="0" lvl="1" indent="-285750" algn="l" defTabSz="914377" rtl="0" eaLnBrk="1" fontAlgn="auto" latinLnBrk="0" hangingPunct="1">
              <a:lnSpc>
                <a:spcPct val="100000"/>
              </a:lnSpc>
              <a:spcBef>
                <a:spcPts val="533"/>
              </a:spcBef>
              <a:spcAft>
                <a:spcPts val="0"/>
              </a:spcAft>
              <a:buClrTx/>
              <a:buSzTx/>
              <a:buFontTx/>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Le terme « </a:t>
            </a: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sym typeface="Wingdings" panose="05000000000000000000" pitchFamily="2" charset="2"/>
              </a:rPr>
              <a:t>Forme d’activité » est conservé, mais sa définition va être refondue</a:t>
            </a: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3453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AB67B-F442-F8B1-58FB-EB75A5FA3CE9}"/>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2" name="Titre 1">
            <a:extLst>
              <a:ext uri="{FF2B5EF4-FFF2-40B4-BE49-F238E27FC236}">
                <a16:creationId xmlns:a16="http://schemas.microsoft.com/office/drawing/2014/main" id="{99A3AAE0-E123-284B-6342-836E70103553}"/>
              </a:ext>
            </a:extLst>
          </p:cNvPr>
          <p:cNvSpPr>
            <a:spLocks noGrp="1"/>
          </p:cNvSpPr>
          <p:nvPr>
            <p:ph type="title"/>
          </p:nvPr>
        </p:nvSpPr>
        <p:spPr>
          <a:xfrm>
            <a:off x="1245031" y="647836"/>
            <a:ext cx="9600000" cy="1025794"/>
          </a:xfrm>
        </p:spPr>
        <p:txBody>
          <a:bodyPr/>
          <a:lstStyle/>
          <a:p>
            <a:r>
              <a:rPr lang="fr-FR"/>
              <a:t>Informations actuellement utilisées pour décrire une unité</a:t>
            </a:r>
          </a:p>
        </p:txBody>
      </p:sp>
      <p:sp>
        <p:nvSpPr>
          <p:cNvPr id="3" name="Espace réservé du pied de page 2">
            <a:extLst>
              <a:ext uri="{FF2B5EF4-FFF2-40B4-BE49-F238E27FC236}">
                <a16:creationId xmlns:a16="http://schemas.microsoft.com/office/drawing/2014/main" id="{A3B27ADE-E963-29DE-295D-49D617AB13B5}"/>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FFDC4BB8-50CA-E0EC-812B-BA6D94AE44DD}"/>
              </a:ext>
            </a:extLst>
          </p:cNvPr>
          <p:cNvSpPr>
            <a:spLocks noGrp="1"/>
          </p:cNvSpPr>
          <p:nvPr>
            <p:ph type="body" sz="quarter" idx="13"/>
          </p:nvPr>
        </p:nvSpPr>
        <p:spPr>
          <a:xfrm>
            <a:off x="1" y="18781"/>
            <a:ext cx="4848150" cy="420466"/>
          </a:xfrm>
        </p:spPr>
        <p:txBody>
          <a:bodyPr/>
          <a:lstStyle/>
          <a:p>
            <a:r>
              <a:rPr lang="fr-FR"/>
              <a:t>Mise en cohérence des terminologies</a:t>
            </a:r>
          </a:p>
        </p:txBody>
      </p:sp>
      <p:sp>
        <p:nvSpPr>
          <p:cNvPr id="5" name="Rectangle 4">
            <a:extLst>
              <a:ext uri="{FF2B5EF4-FFF2-40B4-BE49-F238E27FC236}">
                <a16:creationId xmlns:a16="http://schemas.microsoft.com/office/drawing/2014/main" id="{23F6B8A5-C5D9-0B1A-B1BA-F171AD06850C}"/>
              </a:ext>
            </a:extLst>
          </p:cNvPr>
          <p:cNvSpPr/>
          <p:nvPr/>
        </p:nvSpPr>
        <p:spPr>
          <a:xfrm>
            <a:off x="385567" y="1914758"/>
            <a:ext cx="5710433" cy="582928"/>
          </a:xfrm>
          <a:prstGeom prst="rect">
            <a:avLst/>
          </a:prstGeom>
          <a:solidFill>
            <a:schemeClr val="accent2">
              <a:alpha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RPS / RAA</a:t>
            </a:r>
          </a:p>
        </p:txBody>
      </p:sp>
      <p:sp>
        <p:nvSpPr>
          <p:cNvPr id="6" name="Rectangle 5">
            <a:extLst>
              <a:ext uri="{FF2B5EF4-FFF2-40B4-BE49-F238E27FC236}">
                <a16:creationId xmlns:a16="http://schemas.microsoft.com/office/drawing/2014/main" id="{F35C465A-1251-48C7-FBC9-31347BB42E87}"/>
              </a:ext>
            </a:extLst>
          </p:cNvPr>
          <p:cNvSpPr/>
          <p:nvPr/>
        </p:nvSpPr>
        <p:spPr>
          <a:xfrm>
            <a:off x="5547360" y="1914758"/>
            <a:ext cx="5842000" cy="582928"/>
          </a:xfrm>
          <a:prstGeom prst="rect">
            <a:avLst/>
          </a:prstGeom>
          <a:solidFill>
            <a:schemeClr val="accent6">
              <a:alpha val="48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FICUM</a:t>
            </a:r>
          </a:p>
        </p:txBody>
      </p:sp>
      <p:pic>
        <p:nvPicPr>
          <p:cNvPr id="8" name="Image 7" descr="Une image contenant noir, obscurité&#10;&#10;Description générée automatiquement">
            <a:extLst>
              <a:ext uri="{FF2B5EF4-FFF2-40B4-BE49-F238E27FC236}">
                <a16:creationId xmlns:a16="http://schemas.microsoft.com/office/drawing/2014/main" id="{170888C3-C4F1-06B6-076A-964C08868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926" y="2017748"/>
            <a:ext cx="376948" cy="376948"/>
          </a:xfrm>
          <a:prstGeom prst="rect">
            <a:avLst/>
          </a:prstGeom>
        </p:spPr>
      </p:pic>
      <p:sp>
        <p:nvSpPr>
          <p:cNvPr id="9" name="Rectangle 8">
            <a:extLst>
              <a:ext uri="{FF2B5EF4-FFF2-40B4-BE49-F238E27FC236}">
                <a16:creationId xmlns:a16="http://schemas.microsoft.com/office/drawing/2014/main" id="{CBAA113E-3577-ADB7-8F8E-456533619BDB}"/>
              </a:ext>
            </a:extLst>
          </p:cNvPr>
          <p:cNvSpPr/>
          <p:nvPr/>
        </p:nvSpPr>
        <p:spPr>
          <a:xfrm>
            <a:off x="385567" y="2636308"/>
            <a:ext cx="5161793" cy="3266652"/>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panose="020B0604020202020204"/>
                <a:ea typeface="+mn-ea"/>
                <a:cs typeface="+mn-cs"/>
              </a:rPr>
              <a:t>RPS / RAA</a:t>
            </a:r>
          </a:p>
        </p:txBody>
      </p:sp>
      <p:sp>
        <p:nvSpPr>
          <p:cNvPr id="10" name="Rectangle 9">
            <a:extLst>
              <a:ext uri="{FF2B5EF4-FFF2-40B4-BE49-F238E27FC236}">
                <a16:creationId xmlns:a16="http://schemas.microsoft.com/office/drawing/2014/main" id="{5C499343-3650-75D9-399D-C1794B5517FF}"/>
              </a:ext>
            </a:extLst>
          </p:cNvPr>
          <p:cNvSpPr/>
          <p:nvPr/>
        </p:nvSpPr>
        <p:spPr>
          <a:xfrm>
            <a:off x="6096000" y="2636308"/>
            <a:ext cx="5293360" cy="3266652"/>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panose="020B0604020202020204"/>
                <a:ea typeface="+mn-ea"/>
                <a:cs typeface="+mn-cs"/>
              </a:rPr>
              <a:t>RPS / RAA</a:t>
            </a:r>
          </a:p>
        </p:txBody>
      </p:sp>
      <p:sp>
        <p:nvSpPr>
          <p:cNvPr id="11" name="Rectangle 10">
            <a:extLst>
              <a:ext uri="{FF2B5EF4-FFF2-40B4-BE49-F238E27FC236}">
                <a16:creationId xmlns:a16="http://schemas.microsoft.com/office/drawing/2014/main" id="{F5DCCDD1-12B8-91CC-5E8E-F6A78F8AC96B}"/>
              </a:ext>
            </a:extLst>
          </p:cNvPr>
          <p:cNvSpPr/>
          <p:nvPr/>
        </p:nvSpPr>
        <p:spPr>
          <a:xfrm>
            <a:off x="5547360" y="2636308"/>
            <a:ext cx="548640" cy="3266652"/>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panose="020B0604020202020204"/>
                <a:ea typeface="+mn-ea"/>
                <a:cs typeface="+mn-cs"/>
              </a:rPr>
              <a:t>RPS / RAA</a:t>
            </a:r>
          </a:p>
        </p:txBody>
      </p:sp>
      <p:sp>
        <p:nvSpPr>
          <p:cNvPr id="12" name="ZoneTexte 11">
            <a:extLst>
              <a:ext uri="{FF2B5EF4-FFF2-40B4-BE49-F238E27FC236}">
                <a16:creationId xmlns:a16="http://schemas.microsoft.com/office/drawing/2014/main" id="{A5D7D07E-8D82-737B-5E3D-802CA48098B7}"/>
              </a:ext>
            </a:extLst>
          </p:cNvPr>
          <p:cNvSpPr txBox="1"/>
          <p:nvPr/>
        </p:nvSpPr>
        <p:spPr>
          <a:xfrm>
            <a:off x="568703" y="2738814"/>
            <a:ext cx="4795520" cy="3016210"/>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Formes d’activités</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 déclinées pour chacune des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natures de prise en charge</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6 pour les prises en charge à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temps complet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Hospitalisation à temps plein, Séjour thérapeutique, Centre de postcure psychiatrique, Centre de crise, Appartement thérapeutique, Accueil familial thérapeutique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3 pour les prises en charge à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temps partiel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HDJ, HDN, Ateliers thérapeutiques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3 pour les prises en charge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ambulatoires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CMP, CATTP, Autres dispositifs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Précisions sur la forme d’activité :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Pour certaines formes d’activité, il est précisé si cela est réalisé en UMD, en établissement pénitentiaire ou en psychiatrie périnatale</a:t>
            </a:r>
          </a:p>
        </p:txBody>
      </p:sp>
      <p:sp>
        <p:nvSpPr>
          <p:cNvPr id="14" name="ZoneTexte 13">
            <a:extLst>
              <a:ext uri="{FF2B5EF4-FFF2-40B4-BE49-F238E27FC236}">
                <a16:creationId xmlns:a16="http://schemas.microsoft.com/office/drawing/2014/main" id="{222CED82-69C7-DFE5-98BE-25A2CC5DFD4F}"/>
              </a:ext>
            </a:extLst>
          </p:cNvPr>
          <p:cNvSpPr txBox="1"/>
          <p:nvPr/>
        </p:nvSpPr>
        <p:spPr>
          <a:xfrm>
            <a:off x="5547359" y="3838747"/>
            <a:ext cx="548640" cy="430887"/>
          </a:xfrm>
          <a:prstGeom prst="rect">
            <a:avLst/>
          </a:prstGeom>
          <a:noFill/>
        </p:spPr>
        <p:txBody>
          <a:bodyPr wrap="square" lIns="36000" tIns="0" rIns="3600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Code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UM</a:t>
            </a:r>
            <a:endParaRPr kumimoji="0" lang="fr-FR"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ZoneTexte 14">
            <a:extLst>
              <a:ext uri="{FF2B5EF4-FFF2-40B4-BE49-F238E27FC236}">
                <a16:creationId xmlns:a16="http://schemas.microsoft.com/office/drawing/2014/main" id="{223EA8DE-7CC3-4E52-0F6F-EF097D65605C}"/>
              </a:ext>
            </a:extLst>
          </p:cNvPr>
          <p:cNvSpPr txBox="1"/>
          <p:nvPr/>
        </p:nvSpPr>
        <p:spPr>
          <a:xfrm>
            <a:off x="6187183" y="2738814"/>
            <a:ext cx="4795520" cy="1901483"/>
          </a:xfrm>
          <a:prstGeom prst="rect">
            <a:avLst/>
          </a:prstGeom>
          <a:noFill/>
        </p:spPr>
        <p:txBody>
          <a:bodyPr wrap="square" lIns="36000" tIns="0" rIns="36000" bIns="0" rtlCol="0">
            <a:spAutoFit/>
          </a:bodyPr>
          <a:lstStyle/>
          <a:p>
            <a:pPr marL="0" marR="0" lvl="0" indent="0" algn="l" defTabSz="914377" rtl="0" eaLnBrk="1" fontAlgn="ctr" latinLnBrk="0" hangingPunct="1">
              <a:lnSpc>
                <a:spcPct val="107000"/>
              </a:lnSpc>
              <a:spcBef>
                <a:spcPts val="0"/>
              </a:spcBef>
              <a:spcAft>
                <a:spcPts val="80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Type d’unité</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:permet de décliner des unités bénéficiant de pondérations spécifiques dans le cadre de la DFA (Gérontopsychiatrie, Grands adolescents et jeunes adultes, </a:t>
            </a:r>
            <a:r>
              <a:rPr kumimoji="0" lang="fr-FR" sz="1400" b="0" i="0" u="none" strike="noStrike" kern="1200" cap="none" spc="0" normalizeH="0" baseline="0" noProof="0" err="1">
                <a:ln>
                  <a:noFill/>
                </a:ln>
                <a:solidFill>
                  <a:prstClr val="black"/>
                </a:solidFill>
                <a:effectLst/>
                <a:uLnTx/>
                <a:uFillTx/>
                <a:latin typeface="Arial" panose="020B0604020202020204"/>
                <a:ea typeface="+mn-ea"/>
                <a:cs typeface="+mn-cs"/>
              </a:rPr>
              <a:t>post-cure</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de réhabilitation intensive, Centre de crise spécialisé)</a:t>
            </a:r>
            <a:endParaRPr kumimoji="0" lang="fr-FR" sz="1400" b="0" i="0" u="none" strike="noStrike" kern="1200" cap="none" spc="0" normalizeH="0" baseline="0" noProof="0">
              <a:ln>
                <a:noFill/>
              </a:ln>
              <a:solidFill>
                <a:prstClr val="black"/>
              </a:solidFill>
              <a:effectLst/>
              <a:highlight>
                <a:srgbClr val="E8E8F2"/>
              </a:highligh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Type d’autorisation / Mention :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Adulte / Enfant / Mixte</a:t>
            </a:r>
          </a:p>
        </p:txBody>
      </p:sp>
    </p:spTree>
    <p:extLst>
      <p:ext uri="{BB962C8B-B14F-4D97-AF65-F5344CB8AC3E}">
        <p14:creationId xmlns:p14="http://schemas.microsoft.com/office/powerpoint/2010/main" val="229464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E3492-6F00-DA65-7098-7E3906F18E6C}"/>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2" name="Titre 1">
            <a:extLst>
              <a:ext uri="{FF2B5EF4-FFF2-40B4-BE49-F238E27FC236}">
                <a16:creationId xmlns:a16="http://schemas.microsoft.com/office/drawing/2014/main" id="{99A3AAE0-E123-284B-6342-836E70103553}"/>
              </a:ext>
            </a:extLst>
          </p:cNvPr>
          <p:cNvSpPr>
            <a:spLocks noGrp="1"/>
          </p:cNvSpPr>
          <p:nvPr>
            <p:ph type="title"/>
          </p:nvPr>
        </p:nvSpPr>
        <p:spPr>
          <a:xfrm>
            <a:off x="1245031" y="647836"/>
            <a:ext cx="9600000" cy="1025794"/>
          </a:xfrm>
        </p:spPr>
        <p:txBody>
          <a:bodyPr/>
          <a:lstStyle/>
          <a:p>
            <a:r>
              <a:rPr lang="fr-FR"/>
              <a:t>Evolutions 2025 prévues pour mise en cohérence de la terminologie</a:t>
            </a:r>
          </a:p>
        </p:txBody>
      </p:sp>
      <p:sp>
        <p:nvSpPr>
          <p:cNvPr id="3" name="Espace réservé du pied de page 2">
            <a:extLst>
              <a:ext uri="{FF2B5EF4-FFF2-40B4-BE49-F238E27FC236}">
                <a16:creationId xmlns:a16="http://schemas.microsoft.com/office/drawing/2014/main" id="{A3B27ADE-E963-29DE-295D-49D617AB13B5}"/>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FFDC4BB8-50CA-E0EC-812B-BA6D94AE44DD}"/>
              </a:ext>
            </a:extLst>
          </p:cNvPr>
          <p:cNvSpPr>
            <a:spLocks noGrp="1"/>
          </p:cNvSpPr>
          <p:nvPr>
            <p:ph type="body" sz="quarter" idx="13"/>
          </p:nvPr>
        </p:nvSpPr>
        <p:spPr>
          <a:xfrm>
            <a:off x="1" y="18781"/>
            <a:ext cx="4848150" cy="420466"/>
          </a:xfrm>
        </p:spPr>
        <p:txBody>
          <a:bodyPr/>
          <a:lstStyle/>
          <a:p>
            <a:r>
              <a:rPr lang="fr-FR"/>
              <a:t>Mise en cohérence des terminologies</a:t>
            </a:r>
          </a:p>
        </p:txBody>
      </p:sp>
      <p:sp>
        <p:nvSpPr>
          <p:cNvPr id="5" name="Rectangle 4">
            <a:extLst>
              <a:ext uri="{FF2B5EF4-FFF2-40B4-BE49-F238E27FC236}">
                <a16:creationId xmlns:a16="http://schemas.microsoft.com/office/drawing/2014/main" id="{23F6B8A5-C5D9-0B1A-B1BA-F171AD06850C}"/>
              </a:ext>
            </a:extLst>
          </p:cNvPr>
          <p:cNvSpPr/>
          <p:nvPr/>
        </p:nvSpPr>
        <p:spPr>
          <a:xfrm>
            <a:off x="385567" y="1681078"/>
            <a:ext cx="5710433" cy="582928"/>
          </a:xfrm>
          <a:prstGeom prst="rect">
            <a:avLst/>
          </a:prstGeom>
          <a:solidFill>
            <a:schemeClr val="accent2">
              <a:alpha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RPS / RAA</a:t>
            </a:r>
          </a:p>
        </p:txBody>
      </p:sp>
      <p:sp>
        <p:nvSpPr>
          <p:cNvPr id="6" name="Rectangle 5">
            <a:extLst>
              <a:ext uri="{FF2B5EF4-FFF2-40B4-BE49-F238E27FC236}">
                <a16:creationId xmlns:a16="http://schemas.microsoft.com/office/drawing/2014/main" id="{F35C465A-1251-48C7-FBC9-31347BB42E87}"/>
              </a:ext>
            </a:extLst>
          </p:cNvPr>
          <p:cNvSpPr/>
          <p:nvPr/>
        </p:nvSpPr>
        <p:spPr>
          <a:xfrm>
            <a:off x="5547360" y="1681078"/>
            <a:ext cx="5842000" cy="582928"/>
          </a:xfrm>
          <a:prstGeom prst="rect">
            <a:avLst/>
          </a:prstGeom>
          <a:solidFill>
            <a:schemeClr val="accent6">
              <a:alpha val="48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FICUM</a:t>
            </a:r>
          </a:p>
        </p:txBody>
      </p:sp>
      <p:pic>
        <p:nvPicPr>
          <p:cNvPr id="8" name="Image 7" descr="Une image contenant noir, obscurité&#10;&#10;Description générée automatiquement">
            <a:extLst>
              <a:ext uri="{FF2B5EF4-FFF2-40B4-BE49-F238E27FC236}">
                <a16:creationId xmlns:a16="http://schemas.microsoft.com/office/drawing/2014/main" id="{170888C3-C4F1-06B6-076A-964C08868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926" y="1784068"/>
            <a:ext cx="376948" cy="376948"/>
          </a:xfrm>
          <a:prstGeom prst="rect">
            <a:avLst/>
          </a:prstGeom>
        </p:spPr>
      </p:pic>
      <p:sp>
        <p:nvSpPr>
          <p:cNvPr id="9" name="Rectangle 8">
            <a:extLst>
              <a:ext uri="{FF2B5EF4-FFF2-40B4-BE49-F238E27FC236}">
                <a16:creationId xmlns:a16="http://schemas.microsoft.com/office/drawing/2014/main" id="{CBAA113E-3577-ADB7-8F8E-456533619BDB}"/>
              </a:ext>
            </a:extLst>
          </p:cNvPr>
          <p:cNvSpPr/>
          <p:nvPr/>
        </p:nvSpPr>
        <p:spPr>
          <a:xfrm>
            <a:off x="385567" y="2402627"/>
            <a:ext cx="5161793" cy="3980491"/>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panose="020B0604020202020204"/>
                <a:ea typeface="+mn-ea"/>
                <a:cs typeface="+mn-cs"/>
              </a:rPr>
              <a:t>RPS / RAA</a:t>
            </a:r>
          </a:p>
        </p:txBody>
      </p:sp>
      <p:sp>
        <p:nvSpPr>
          <p:cNvPr id="10" name="Rectangle 9">
            <a:extLst>
              <a:ext uri="{FF2B5EF4-FFF2-40B4-BE49-F238E27FC236}">
                <a16:creationId xmlns:a16="http://schemas.microsoft.com/office/drawing/2014/main" id="{5C499343-3650-75D9-399D-C1794B5517FF}"/>
              </a:ext>
            </a:extLst>
          </p:cNvPr>
          <p:cNvSpPr/>
          <p:nvPr/>
        </p:nvSpPr>
        <p:spPr>
          <a:xfrm>
            <a:off x="6096000" y="2402628"/>
            <a:ext cx="5293360" cy="3980490"/>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panose="020B0604020202020204"/>
                <a:ea typeface="+mn-ea"/>
                <a:cs typeface="+mn-cs"/>
              </a:rPr>
              <a:t>RPS / RAA</a:t>
            </a:r>
          </a:p>
        </p:txBody>
      </p:sp>
      <p:sp>
        <p:nvSpPr>
          <p:cNvPr id="11" name="Rectangle 10">
            <a:extLst>
              <a:ext uri="{FF2B5EF4-FFF2-40B4-BE49-F238E27FC236}">
                <a16:creationId xmlns:a16="http://schemas.microsoft.com/office/drawing/2014/main" id="{F5DCCDD1-12B8-91CC-5E8E-F6A78F8AC96B}"/>
              </a:ext>
            </a:extLst>
          </p:cNvPr>
          <p:cNvSpPr/>
          <p:nvPr/>
        </p:nvSpPr>
        <p:spPr>
          <a:xfrm>
            <a:off x="5547360" y="2402628"/>
            <a:ext cx="548640" cy="3980490"/>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Arial" panose="020B0604020202020204"/>
                <a:ea typeface="+mn-ea"/>
                <a:cs typeface="+mn-cs"/>
              </a:rPr>
              <a:t>RPS / RAA</a:t>
            </a:r>
          </a:p>
        </p:txBody>
      </p:sp>
      <p:sp>
        <p:nvSpPr>
          <p:cNvPr id="12" name="ZoneTexte 11">
            <a:extLst>
              <a:ext uri="{FF2B5EF4-FFF2-40B4-BE49-F238E27FC236}">
                <a16:creationId xmlns:a16="http://schemas.microsoft.com/office/drawing/2014/main" id="{A5D7D07E-8D82-737B-5E3D-802CA48098B7}"/>
              </a:ext>
            </a:extLst>
          </p:cNvPr>
          <p:cNvSpPr txBox="1"/>
          <p:nvPr/>
        </p:nvSpPr>
        <p:spPr>
          <a:xfrm>
            <a:off x="487680" y="2505134"/>
            <a:ext cx="4968495" cy="3447098"/>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Formes d’activités</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sont soit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1. Des </a:t>
            </a:r>
            <a:r>
              <a:rPr kumimoji="0" lang="fr-FR" sz="1400" b="1" i="0" u="none" strike="noStrike" kern="1200" cap="none" spc="0" normalizeH="0" baseline="0" noProof="0">
                <a:ln>
                  <a:noFill/>
                </a:ln>
                <a:solidFill>
                  <a:srgbClr val="FF5A64"/>
                </a:solidFill>
                <a:effectLst/>
                <a:uLnTx/>
                <a:uFillTx/>
                <a:latin typeface="Arial" panose="020B0604020202020204"/>
                <a:ea typeface="+mn-ea"/>
                <a:cs typeface="+mn-cs"/>
              </a:rPr>
              <a:t>modes de prise en charge</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décrivant chacune des </a:t>
            </a:r>
            <a:r>
              <a:rPr kumimoji="0" lang="fr-FR" sz="1400" b="1" i="0" u="none" strike="noStrike" kern="1200" cap="none" spc="0" normalizeH="0" baseline="0" noProof="0">
                <a:ln>
                  <a:noFill/>
                </a:ln>
                <a:solidFill>
                  <a:srgbClr val="FF5A64"/>
                </a:solidFill>
                <a:effectLst/>
                <a:uLnTx/>
                <a:uFillTx/>
                <a:latin typeface="Arial" panose="020B0604020202020204"/>
                <a:ea typeface="+mn-ea"/>
                <a:cs typeface="+mn-cs"/>
              </a:rPr>
              <a:t>formes</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de prise en charge :</a:t>
            </a:r>
            <a:endParaRPr kumimoji="0" lang="fr-FR"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4</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pour les prises en charge à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temps complet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Hospitalisation à temps plein,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Centre de soins post-aigus</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Centre d’accueil et de crise</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Appartement thérapeutique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2</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pour les prises en charge à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temps partiel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HDJ, HDN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4</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pour les prises en charge </a:t>
            </a: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ambulatoires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CMP, CATT</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G</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Soins à domiciles</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Autres dispositifs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2. La déclinaison d’un mode de prise en charge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Accueil familial thérapeutique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Précisions sur la forme d’activité :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Pour certaines formes d’activité, il est précisé si cela est réalisé en UMD, en établissement pénitentiaire ou en psychiatrie périnatale</a:t>
            </a:r>
          </a:p>
        </p:txBody>
      </p:sp>
      <p:sp>
        <p:nvSpPr>
          <p:cNvPr id="14" name="ZoneTexte 13">
            <a:extLst>
              <a:ext uri="{FF2B5EF4-FFF2-40B4-BE49-F238E27FC236}">
                <a16:creationId xmlns:a16="http://schemas.microsoft.com/office/drawing/2014/main" id="{222CED82-69C7-DFE5-98BE-25A2CC5DFD4F}"/>
              </a:ext>
            </a:extLst>
          </p:cNvPr>
          <p:cNvSpPr txBox="1"/>
          <p:nvPr/>
        </p:nvSpPr>
        <p:spPr>
          <a:xfrm>
            <a:off x="5547359" y="3605067"/>
            <a:ext cx="548640" cy="430887"/>
          </a:xfrm>
          <a:prstGeom prst="rect">
            <a:avLst/>
          </a:prstGeom>
          <a:noFill/>
        </p:spPr>
        <p:txBody>
          <a:bodyPr wrap="square" lIns="36000" tIns="0" rIns="3600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Code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UM</a:t>
            </a:r>
            <a:endParaRPr kumimoji="0" lang="fr-FR"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ZoneTexte 14">
            <a:extLst>
              <a:ext uri="{FF2B5EF4-FFF2-40B4-BE49-F238E27FC236}">
                <a16:creationId xmlns:a16="http://schemas.microsoft.com/office/drawing/2014/main" id="{223EA8DE-7CC3-4E52-0F6F-EF097D65605C}"/>
              </a:ext>
            </a:extLst>
          </p:cNvPr>
          <p:cNvSpPr txBox="1"/>
          <p:nvPr/>
        </p:nvSpPr>
        <p:spPr>
          <a:xfrm>
            <a:off x="6187183" y="2505134"/>
            <a:ext cx="4795520" cy="1901483"/>
          </a:xfrm>
          <a:prstGeom prst="rect">
            <a:avLst/>
          </a:prstGeom>
          <a:noFill/>
        </p:spPr>
        <p:txBody>
          <a:bodyPr wrap="square" lIns="36000" tIns="0" rIns="36000" bIns="0" rtlCol="0">
            <a:spAutoFit/>
          </a:bodyPr>
          <a:lstStyle/>
          <a:p>
            <a:pPr marL="0" marR="0" lvl="0" indent="0" algn="l" defTabSz="914377" rtl="0" eaLnBrk="1" fontAlgn="ctr" latinLnBrk="0" hangingPunct="1">
              <a:lnSpc>
                <a:spcPct val="107000"/>
              </a:lnSpc>
              <a:spcBef>
                <a:spcPts val="0"/>
              </a:spcBef>
              <a:spcAft>
                <a:spcPts val="80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Type d’unité</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 permet de décliner des unités bénéficiant de pondérations spécifiques dans le cadre de la DFA (Gérontopsychiatrie, Grands adolescents et jeunes adultes, Centre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de soins post-aigus</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de réhabilitation intensive, </a:t>
            </a:r>
            <a:r>
              <a:rPr kumimoji="0" lang="fr-FR" sz="1400" b="0" i="0" u="none" strike="noStrike" kern="1200" cap="none" spc="0" normalizeH="0" baseline="0" noProof="0">
                <a:ln>
                  <a:noFill/>
                </a:ln>
                <a:solidFill>
                  <a:srgbClr val="FF5A64"/>
                </a:solidFill>
                <a:effectLst/>
                <a:uLnTx/>
                <a:uFillTx/>
                <a:latin typeface="Arial" panose="020B0604020202020204"/>
                <a:ea typeface="+mn-ea"/>
                <a:cs typeface="+mn-cs"/>
              </a:rPr>
              <a:t>Centre d’accueil</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et de crise spécialisé)</a:t>
            </a:r>
            <a:endParaRPr kumimoji="0" lang="fr-FR" sz="1400" b="0" i="0" u="none" strike="noStrike" kern="1200" cap="none" spc="0" normalizeH="0" baseline="0" noProof="0">
              <a:ln>
                <a:noFill/>
              </a:ln>
              <a:solidFill>
                <a:prstClr val="black"/>
              </a:solidFill>
              <a:effectLst/>
              <a:highlight>
                <a:srgbClr val="E8E8F2"/>
              </a:highligh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prstClr val="black"/>
                </a:solidFill>
                <a:effectLst/>
                <a:uLnTx/>
                <a:uFillTx/>
                <a:latin typeface="Arial" panose="020B0604020202020204"/>
                <a:ea typeface="+mn-ea"/>
                <a:cs typeface="+mn-cs"/>
              </a:rPr>
              <a:t>Type d’autorisation / Mention :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Adulte / Enfant / Mixte</a:t>
            </a:r>
          </a:p>
        </p:txBody>
      </p:sp>
    </p:spTree>
    <p:extLst>
      <p:ext uri="{BB962C8B-B14F-4D97-AF65-F5344CB8AC3E}">
        <p14:creationId xmlns:p14="http://schemas.microsoft.com/office/powerpoint/2010/main" val="2694423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381C33-C0DC-0070-E2FE-8F70B70BAE95}"/>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2" name="Titre 1">
            <a:extLst>
              <a:ext uri="{FF2B5EF4-FFF2-40B4-BE49-F238E27FC236}">
                <a16:creationId xmlns:a16="http://schemas.microsoft.com/office/drawing/2014/main" id="{735368B3-035A-73A9-78FF-617851D5AC95}"/>
              </a:ext>
            </a:extLst>
          </p:cNvPr>
          <p:cNvSpPr>
            <a:spLocks noGrp="1"/>
          </p:cNvSpPr>
          <p:nvPr>
            <p:ph type="title"/>
          </p:nvPr>
        </p:nvSpPr>
        <p:spPr>
          <a:xfrm>
            <a:off x="1296000" y="534830"/>
            <a:ext cx="9600000" cy="512961"/>
          </a:xfrm>
        </p:spPr>
        <p:txBody>
          <a:bodyPr/>
          <a:lstStyle/>
          <a:p>
            <a:r>
              <a:rPr lang="fr-FR"/>
              <a:t>Sur le temps complet</a:t>
            </a:r>
          </a:p>
        </p:txBody>
      </p:sp>
      <p:sp>
        <p:nvSpPr>
          <p:cNvPr id="3" name="Espace réservé du pied de page 2">
            <a:extLst>
              <a:ext uri="{FF2B5EF4-FFF2-40B4-BE49-F238E27FC236}">
                <a16:creationId xmlns:a16="http://schemas.microsoft.com/office/drawing/2014/main" id="{DB8DDB43-1045-3483-E7F3-F2EB95533DAE}"/>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6" name="Espace réservé du texte 5">
            <a:extLst>
              <a:ext uri="{FF2B5EF4-FFF2-40B4-BE49-F238E27FC236}">
                <a16:creationId xmlns:a16="http://schemas.microsoft.com/office/drawing/2014/main" id="{68A09DF2-E6FC-F5DE-0CAB-CF72467B828B}"/>
              </a:ext>
            </a:extLst>
          </p:cNvPr>
          <p:cNvSpPr>
            <a:spLocks noGrp="1"/>
          </p:cNvSpPr>
          <p:nvPr>
            <p:ph type="body" sz="quarter" idx="13"/>
          </p:nvPr>
        </p:nvSpPr>
        <p:spPr>
          <a:xfrm>
            <a:off x="1" y="-1539"/>
            <a:ext cx="5447673" cy="420466"/>
          </a:xfrm>
        </p:spPr>
        <p:txBody>
          <a:bodyPr/>
          <a:lstStyle/>
          <a:p>
            <a:r>
              <a:rPr lang="fr-FR"/>
              <a:t>Autres évolutions et précisions de codage</a:t>
            </a:r>
          </a:p>
        </p:txBody>
      </p:sp>
      <p:sp>
        <p:nvSpPr>
          <p:cNvPr id="7" name="ZoneTexte 6">
            <a:extLst>
              <a:ext uri="{FF2B5EF4-FFF2-40B4-BE49-F238E27FC236}">
                <a16:creationId xmlns:a16="http://schemas.microsoft.com/office/drawing/2014/main" id="{0CACE86C-1FA8-0050-7008-7BFA179AA595}"/>
              </a:ext>
            </a:extLst>
          </p:cNvPr>
          <p:cNvSpPr txBox="1"/>
          <p:nvPr/>
        </p:nvSpPr>
        <p:spPr>
          <a:xfrm>
            <a:off x="465637" y="1222873"/>
            <a:ext cx="3236508" cy="2062103"/>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sng" strike="noStrike" kern="1200" cap="none" spc="0" normalizeH="0" baseline="0" noProof="0">
                <a:ln>
                  <a:noFill/>
                </a:ln>
                <a:solidFill>
                  <a:prstClr val="black"/>
                </a:solidFill>
                <a:effectLst/>
                <a:uLnTx/>
                <a:uFillTx/>
                <a:latin typeface="Arial" panose="020B0604020202020204"/>
                <a:ea typeface="+mn-ea"/>
                <a:cs typeface="+mn-cs"/>
              </a:rPr>
              <a:t>Temps plein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L’arrêté prévoit : « La prise en charge comprend au moins une journée et une nuit »</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Le GM précisera que c’est une consigne organisationnelle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err="1">
              <a:ln>
                <a:noFill/>
              </a:ln>
              <a:solidFill>
                <a:prstClr val="black"/>
              </a:solidFill>
              <a:effectLst/>
              <a:uLnTx/>
              <a:uFillTx/>
              <a:latin typeface="Arial" panose="020B0604020202020204"/>
              <a:ea typeface="+mn-ea"/>
              <a:cs typeface="+mn-cs"/>
            </a:endParaRPr>
          </a:p>
        </p:txBody>
      </p:sp>
      <p:sp>
        <p:nvSpPr>
          <p:cNvPr id="8" name="ZoneTexte 7">
            <a:extLst>
              <a:ext uri="{FF2B5EF4-FFF2-40B4-BE49-F238E27FC236}">
                <a16:creationId xmlns:a16="http://schemas.microsoft.com/office/drawing/2014/main" id="{B5858A3A-8894-6498-A955-1D5C78AD8074}"/>
              </a:ext>
            </a:extLst>
          </p:cNvPr>
          <p:cNvSpPr txBox="1"/>
          <p:nvPr/>
        </p:nvSpPr>
        <p:spPr>
          <a:xfrm>
            <a:off x="4510669" y="1154483"/>
            <a:ext cx="2645229" cy="2062103"/>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sng" strike="noStrike" kern="1200" cap="none" spc="0" normalizeH="0" baseline="0" noProof="0">
                <a:ln>
                  <a:noFill/>
                </a:ln>
                <a:solidFill>
                  <a:prstClr val="black"/>
                </a:solidFill>
                <a:effectLst/>
                <a:uLnTx/>
                <a:uFillTx/>
                <a:latin typeface="Arial" panose="020B0604020202020204"/>
                <a:ea typeface="+mn-ea"/>
                <a:cs typeface="+mn-cs"/>
              </a:rPr>
              <a:t>Centre de soins post-aigus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Changement de libellé des centres de postcure et du type d’unité centre de soins post-aigus de réhabilitation intensive</a:t>
            </a:r>
          </a:p>
        </p:txBody>
      </p:sp>
      <p:sp>
        <p:nvSpPr>
          <p:cNvPr id="9" name="ZoneTexte 8">
            <a:extLst>
              <a:ext uri="{FF2B5EF4-FFF2-40B4-BE49-F238E27FC236}">
                <a16:creationId xmlns:a16="http://schemas.microsoft.com/office/drawing/2014/main" id="{2E19AEC6-209F-BA15-4FBB-E79FF0817D92}"/>
              </a:ext>
            </a:extLst>
          </p:cNvPr>
          <p:cNvSpPr txBox="1"/>
          <p:nvPr/>
        </p:nvSpPr>
        <p:spPr>
          <a:xfrm>
            <a:off x="9039658" y="1154483"/>
            <a:ext cx="2645229" cy="1815882"/>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sng" strike="noStrike" kern="1200" cap="none" spc="0" normalizeH="0" baseline="0" noProof="0">
                <a:ln>
                  <a:noFill/>
                </a:ln>
                <a:solidFill>
                  <a:prstClr val="black"/>
                </a:solidFill>
                <a:effectLst/>
                <a:uLnTx/>
                <a:uFillTx/>
                <a:latin typeface="Arial" panose="020B0604020202020204"/>
                <a:ea typeface="+mn-ea"/>
                <a:cs typeface="+mn-cs"/>
              </a:rPr>
              <a:t>Centre d’accueil et de crise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Changement de libellé des centres de crise et du type d’unité centre de crise spécialisé</a:t>
            </a:r>
          </a:p>
        </p:txBody>
      </p:sp>
      <p:sp>
        <p:nvSpPr>
          <p:cNvPr id="10" name="ZoneTexte 9">
            <a:extLst>
              <a:ext uri="{FF2B5EF4-FFF2-40B4-BE49-F238E27FC236}">
                <a16:creationId xmlns:a16="http://schemas.microsoft.com/office/drawing/2014/main" id="{C6C959CB-6E49-E282-C11B-5A52E66F60BC}"/>
              </a:ext>
            </a:extLst>
          </p:cNvPr>
          <p:cNvSpPr txBox="1"/>
          <p:nvPr/>
        </p:nvSpPr>
        <p:spPr>
          <a:xfrm>
            <a:off x="465637" y="3548302"/>
            <a:ext cx="3761943" cy="1277273"/>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sng" strike="noStrike" kern="1200" cap="none" spc="0" normalizeH="0" baseline="0" noProof="0">
                <a:ln>
                  <a:noFill/>
                </a:ln>
                <a:solidFill>
                  <a:prstClr val="black"/>
                </a:solidFill>
                <a:effectLst/>
                <a:uLnTx/>
                <a:uFillTx/>
                <a:latin typeface="Arial" panose="020B0604020202020204"/>
                <a:ea typeface="+mn-ea"/>
                <a:cs typeface="+mn-cs"/>
              </a:rPr>
              <a:t>Appartement thérapeutique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182563" marR="0" lvl="0" indent="-18256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Rappel que la saisie d’actes ambulatoires réalisés par d’autres équipes est possible </a:t>
            </a:r>
          </a:p>
        </p:txBody>
      </p:sp>
      <p:sp>
        <p:nvSpPr>
          <p:cNvPr id="11" name="ZoneTexte 10">
            <a:extLst>
              <a:ext uri="{FF2B5EF4-FFF2-40B4-BE49-F238E27FC236}">
                <a16:creationId xmlns:a16="http://schemas.microsoft.com/office/drawing/2014/main" id="{0942FE08-78A9-DA46-BCE9-E8922E2B6EA5}"/>
              </a:ext>
            </a:extLst>
          </p:cNvPr>
          <p:cNvSpPr txBox="1"/>
          <p:nvPr/>
        </p:nvSpPr>
        <p:spPr>
          <a:xfrm>
            <a:off x="4510669" y="3489768"/>
            <a:ext cx="3373451" cy="2508379"/>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sng" strike="noStrike" kern="1200" cap="none" spc="0" normalizeH="0" baseline="0" noProof="0">
                <a:ln>
                  <a:noFill/>
                </a:ln>
                <a:solidFill>
                  <a:prstClr val="black"/>
                </a:solidFill>
                <a:effectLst/>
                <a:uLnTx/>
                <a:uFillTx/>
                <a:latin typeface="Arial" panose="020B0604020202020204"/>
                <a:ea typeface="+mn-ea"/>
                <a:cs typeface="+mn-cs"/>
              </a:rPr>
              <a:t>Accueil familial thérapeutique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Conservation d’un recueil sur les RPS qui pourra être complété pour les interventions soignantes par des actes avec un lieu « domicile du patient ou substitut »</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Déclinaison de mode de prise en charge des soins à domicile</a:t>
            </a:r>
          </a:p>
        </p:txBody>
      </p:sp>
      <p:sp>
        <p:nvSpPr>
          <p:cNvPr id="12" name="ZoneTexte 11">
            <a:extLst>
              <a:ext uri="{FF2B5EF4-FFF2-40B4-BE49-F238E27FC236}">
                <a16:creationId xmlns:a16="http://schemas.microsoft.com/office/drawing/2014/main" id="{ED7E3218-7D4D-00B9-B418-4BC2029ED019}"/>
              </a:ext>
            </a:extLst>
          </p:cNvPr>
          <p:cNvSpPr txBox="1"/>
          <p:nvPr/>
        </p:nvSpPr>
        <p:spPr>
          <a:xfrm>
            <a:off x="9039658" y="3444791"/>
            <a:ext cx="2824393" cy="3046988"/>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900" b="0" i="0" u="sng" strike="noStrike" kern="1200" cap="none" spc="0" normalizeH="0" baseline="0" noProof="0">
                <a:ln>
                  <a:noFill/>
                </a:ln>
                <a:solidFill>
                  <a:prstClr val="black"/>
                </a:solidFill>
                <a:effectLst/>
                <a:uLnTx/>
                <a:uFillTx/>
                <a:latin typeface="Arial" panose="020B0604020202020204"/>
                <a:ea typeface="+mn-ea"/>
                <a:cs typeface="+mn-cs"/>
              </a:rPr>
              <a:t>Séjour thérapeutique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sng"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Ne figure pas dans l’arrêté</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Un recueil de ces prises en charge reste possible, mais sans forme d’activité dédiée.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9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2587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AB5927-B13E-811F-5B2F-E5884A1D7DE9}"/>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2" name="Titre 1">
            <a:extLst>
              <a:ext uri="{FF2B5EF4-FFF2-40B4-BE49-F238E27FC236}">
                <a16:creationId xmlns:a16="http://schemas.microsoft.com/office/drawing/2014/main" id="{6399D512-53E7-D0C4-BAB1-B1AEC5CD60BD}"/>
              </a:ext>
            </a:extLst>
          </p:cNvPr>
          <p:cNvSpPr>
            <a:spLocks noGrp="1"/>
          </p:cNvSpPr>
          <p:nvPr>
            <p:ph type="title"/>
          </p:nvPr>
        </p:nvSpPr>
        <p:spPr/>
        <p:txBody>
          <a:bodyPr/>
          <a:lstStyle/>
          <a:p>
            <a:r>
              <a:rPr lang="fr-FR"/>
              <a:t>Sur le temps partiel</a:t>
            </a:r>
          </a:p>
        </p:txBody>
      </p:sp>
      <p:sp>
        <p:nvSpPr>
          <p:cNvPr id="3" name="Espace réservé du pied de page 2">
            <a:extLst>
              <a:ext uri="{FF2B5EF4-FFF2-40B4-BE49-F238E27FC236}">
                <a16:creationId xmlns:a16="http://schemas.microsoft.com/office/drawing/2014/main" id="{CD3DB0D9-C76C-4FCC-AE18-9CCD07712184}"/>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6" name="Espace réservé du texte 5">
            <a:extLst>
              <a:ext uri="{FF2B5EF4-FFF2-40B4-BE49-F238E27FC236}">
                <a16:creationId xmlns:a16="http://schemas.microsoft.com/office/drawing/2014/main" id="{DAFBF1D9-0805-CE1E-8576-687E2B55A176}"/>
              </a:ext>
            </a:extLst>
          </p:cNvPr>
          <p:cNvSpPr>
            <a:spLocks noGrp="1"/>
          </p:cNvSpPr>
          <p:nvPr>
            <p:ph type="body" sz="quarter" idx="13"/>
          </p:nvPr>
        </p:nvSpPr>
        <p:spPr>
          <a:xfrm>
            <a:off x="1" y="18781"/>
            <a:ext cx="5447673" cy="420466"/>
          </a:xfrm>
        </p:spPr>
        <p:txBody>
          <a:bodyPr/>
          <a:lstStyle/>
          <a:p>
            <a:r>
              <a:rPr lang="fr-FR"/>
              <a:t>Autres évolutions et précisions de codage</a:t>
            </a:r>
          </a:p>
        </p:txBody>
      </p:sp>
      <p:sp>
        <p:nvSpPr>
          <p:cNvPr id="7" name="ZoneTexte 6">
            <a:extLst>
              <a:ext uri="{FF2B5EF4-FFF2-40B4-BE49-F238E27FC236}">
                <a16:creationId xmlns:a16="http://schemas.microsoft.com/office/drawing/2014/main" id="{56F39FD1-2DDB-4892-9253-81F29F77417B}"/>
              </a:ext>
            </a:extLst>
          </p:cNvPr>
          <p:cNvSpPr txBox="1"/>
          <p:nvPr/>
        </p:nvSpPr>
        <p:spPr>
          <a:xfrm>
            <a:off x="7802770" y="1861531"/>
            <a:ext cx="3240911" cy="1846659"/>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a:ln>
                  <a:noFill/>
                </a:ln>
                <a:solidFill>
                  <a:prstClr val="black"/>
                </a:solidFill>
                <a:effectLst/>
                <a:uLnTx/>
                <a:uFillTx/>
                <a:latin typeface="Arial" panose="020B0604020202020204"/>
                <a:ea typeface="+mn-ea"/>
                <a:cs typeface="+mn-cs"/>
              </a:rPr>
              <a:t>HDJ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Les anciens ateliers thérapeutiques peuvent se décrire dans ce mode de prise en charge</a:t>
            </a:r>
          </a:p>
        </p:txBody>
      </p:sp>
      <p:sp>
        <p:nvSpPr>
          <p:cNvPr id="8" name="ZoneTexte 7">
            <a:extLst>
              <a:ext uri="{FF2B5EF4-FFF2-40B4-BE49-F238E27FC236}">
                <a16:creationId xmlns:a16="http://schemas.microsoft.com/office/drawing/2014/main" id="{4F335E8E-DD06-15AF-2D37-FEACB411F4F2}"/>
              </a:ext>
            </a:extLst>
          </p:cNvPr>
          <p:cNvSpPr txBox="1"/>
          <p:nvPr/>
        </p:nvSpPr>
        <p:spPr>
          <a:xfrm>
            <a:off x="4602268" y="1861457"/>
            <a:ext cx="2536371" cy="3385542"/>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a:ln>
                  <a:noFill/>
                </a:ln>
                <a:solidFill>
                  <a:prstClr val="black"/>
                </a:solidFill>
                <a:effectLst/>
                <a:uLnTx/>
                <a:uFillTx/>
                <a:latin typeface="Arial" panose="020B0604020202020204"/>
                <a:ea typeface="+mn-ea"/>
                <a:cs typeface="+mn-cs"/>
              </a:rPr>
              <a:t>HDN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Disparition sous 3 ans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Mode de prise en charge spécifique à maintenir pour l’instant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ZoneTexte 9">
            <a:extLst>
              <a:ext uri="{FF2B5EF4-FFF2-40B4-BE49-F238E27FC236}">
                <a16:creationId xmlns:a16="http://schemas.microsoft.com/office/drawing/2014/main" id="{C3243390-94BD-A577-E5E1-539A3669D250}"/>
              </a:ext>
            </a:extLst>
          </p:cNvPr>
          <p:cNvSpPr txBox="1"/>
          <p:nvPr/>
        </p:nvSpPr>
        <p:spPr>
          <a:xfrm>
            <a:off x="1065485" y="1861457"/>
            <a:ext cx="2645229" cy="2154436"/>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a:ln>
                  <a:noFill/>
                </a:ln>
                <a:solidFill>
                  <a:prstClr val="black"/>
                </a:solidFill>
                <a:effectLst/>
                <a:uLnTx/>
                <a:uFillTx/>
                <a:latin typeface="Arial" panose="020B0604020202020204"/>
                <a:ea typeface="+mn-ea"/>
                <a:cs typeface="+mn-cs"/>
              </a:rPr>
              <a:t>Ateliers thérapeutiques </a:t>
            </a: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Arial" panose="020B0604020202020204"/>
                <a:ea typeface="+mn-ea"/>
                <a:cs typeface="+mn-cs"/>
              </a:rPr>
              <a:t>Suppression de cette forme d’activité</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74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30C8B-37D8-8FD2-F68E-1F74EC63455F}"/>
              </a:ext>
            </a:extLst>
          </p:cNvPr>
          <p:cNvSpPr/>
          <p:nvPr/>
        </p:nvSpPr>
        <p:spPr>
          <a:xfrm rot="20044062">
            <a:off x="781445" y="3105834"/>
            <a:ext cx="10629128" cy="769441"/>
          </a:xfrm>
          <a:prstGeom prst="rect">
            <a:avLst/>
          </a:prstGeom>
          <a:noFill/>
        </p:spPr>
        <p:txBody>
          <a:bodyPr wrap="none" lIns="91440" tIns="45720" rIns="91440" bIns="45720">
            <a:spAutoFit/>
          </a:bodyPr>
          <a:lstStyle/>
          <a:p>
            <a:pPr algn="ctr"/>
            <a:r>
              <a:rPr lang="fr-FR" sz="6600" b="1" cap="none" spc="0">
                <a:ln w="0"/>
                <a:solidFill>
                  <a:schemeClr val="bg1">
                    <a:lumMod val="75000"/>
                  </a:schemeClr>
                </a:solidFill>
                <a:latin typeface="Calibri" panose="020F0502020204030204" pitchFamily="34" charset="0"/>
                <a:cs typeface="Calibri" panose="020F0502020204030204" pitchFamily="34" charset="0"/>
              </a:rPr>
              <a:t>Sous réserve de publication du nouvel arrêté</a:t>
            </a:r>
          </a:p>
        </p:txBody>
      </p:sp>
      <p:sp>
        <p:nvSpPr>
          <p:cNvPr id="2" name="Titre 1">
            <a:extLst>
              <a:ext uri="{FF2B5EF4-FFF2-40B4-BE49-F238E27FC236}">
                <a16:creationId xmlns:a16="http://schemas.microsoft.com/office/drawing/2014/main" id="{703533BB-3515-9493-0AD3-1B3BF352AEC7}"/>
              </a:ext>
            </a:extLst>
          </p:cNvPr>
          <p:cNvSpPr>
            <a:spLocks noGrp="1"/>
          </p:cNvSpPr>
          <p:nvPr>
            <p:ph type="title"/>
          </p:nvPr>
        </p:nvSpPr>
        <p:spPr/>
        <p:txBody>
          <a:bodyPr/>
          <a:lstStyle/>
          <a:p>
            <a:r>
              <a:rPr lang="fr-FR"/>
              <a:t>Sur l’ambulatoire : diagnostic d’impact</a:t>
            </a:r>
          </a:p>
        </p:txBody>
      </p:sp>
      <p:sp>
        <p:nvSpPr>
          <p:cNvPr id="3" name="Espace réservé du pied de page 2">
            <a:extLst>
              <a:ext uri="{FF2B5EF4-FFF2-40B4-BE49-F238E27FC236}">
                <a16:creationId xmlns:a16="http://schemas.microsoft.com/office/drawing/2014/main" id="{5115144F-C96B-7E10-1D3E-387382373428}"/>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6" name="Espace réservé du texte 5">
            <a:extLst>
              <a:ext uri="{FF2B5EF4-FFF2-40B4-BE49-F238E27FC236}">
                <a16:creationId xmlns:a16="http://schemas.microsoft.com/office/drawing/2014/main" id="{70C8343D-0D81-78A8-E593-F6A020BFF58D}"/>
              </a:ext>
            </a:extLst>
          </p:cNvPr>
          <p:cNvSpPr>
            <a:spLocks noGrp="1"/>
          </p:cNvSpPr>
          <p:nvPr>
            <p:ph type="body" sz="quarter" idx="13"/>
          </p:nvPr>
        </p:nvSpPr>
        <p:spPr>
          <a:xfrm>
            <a:off x="1" y="18781"/>
            <a:ext cx="5447673" cy="420466"/>
          </a:xfrm>
        </p:spPr>
        <p:txBody>
          <a:bodyPr/>
          <a:lstStyle/>
          <a:p>
            <a:r>
              <a:rPr lang="fr-FR"/>
              <a:t>Autres évolutions et précisions de codage</a:t>
            </a:r>
          </a:p>
        </p:txBody>
      </p:sp>
      <p:sp>
        <p:nvSpPr>
          <p:cNvPr id="7" name="ZoneTexte 6">
            <a:extLst>
              <a:ext uri="{FF2B5EF4-FFF2-40B4-BE49-F238E27FC236}">
                <a16:creationId xmlns:a16="http://schemas.microsoft.com/office/drawing/2014/main" id="{C5D910EB-65EA-6796-7EA2-1AEB661F8DF6}"/>
              </a:ext>
            </a:extLst>
          </p:cNvPr>
          <p:cNvSpPr txBox="1"/>
          <p:nvPr/>
        </p:nvSpPr>
        <p:spPr>
          <a:xfrm>
            <a:off x="685799" y="1613810"/>
            <a:ext cx="2492829" cy="2215991"/>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a:ln>
                  <a:noFill/>
                </a:ln>
                <a:solidFill>
                  <a:prstClr val="black"/>
                </a:solidFill>
                <a:effectLst/>
                <a:uLnTx/>
                <a:uFillTx/>
                <a:latin typeface="Arial" panose="020B0604020202020204"/>
                <a:ea typeface="+mn-ea"/>
                <a:cs typeface="+mn-cs"/>
              </a:rPr>
              <a:t>CATTG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Centre d’activités thérapeutiques et de temps de groupe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Ce type d’unité peut réaliser d’autre actes que des groupes</a:t>
            </a:r>
          </a:p>
        </p:txBody>
      </p:sp>
      <p:sp>
        <p:nvSpPr>
          <p:cNvPr id="8" name="ZoneTexte 7">
            <a:extLst>
              <a:ext uri="{FF2B5EF4-FFF2-40B4-BE49-F238E27FC236}">
                <a16:creationId xmlns:a16="http://schemas.microsoft.com/office/drawing/2014/main" id="{AE587221-5668-2778-6FBD-FD6C6E3B8358}"/>
              </a:ext>
            </a:extLst>
          </p:cNvPr>
          <p:cNvSpPr txBox="1"/>
          <p:nvPr/>
        </p:nvSpPr>
        <p:spPr>
          <a:xfrm>
            <a:off x="4693071" y="1567248"/>
            <a:ext cx="3156857" cy="1938992"/>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a:ln>
                  <a:noFill/>
                </a:ln>
                <a:solidFill>
                  <a:prstClr val="black"/>
                </a:solidFill>
                <a:effectLst/>
                <a:uLnTx/>
                <a:uFillTx/>
                <a:latin typeface="Arial" panose="020B0604020202020204"/>
                <a:ea typeface="+mn-ea"/>
                <a:cs typeface="+mn-cs"/>
              </a:rPr>
              <a:t>CMP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Précision des missions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Conservation du périmètre du recueil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ZoneTexte 8">
            <a:extLst>
              <a:ext uri="{FF2B5EF4-FFF2-40B4-BE49-F238E27FC236}">
                <a16:creationId xmlns:a16="http://schemas.microsoft.com/office/drawing/2014/main" id="{F8D8CA1C-29EF-E6A8-3ADD-B60B04DE7A73}"/>
              </a:ext>
            </a:extLst>
          </p:cNvPr>
          <p:cNvSpPr txBox="1"/>
          <p:nvPr/>
        </p:nvSpPr>
        <p:spPr>
          <a:xfrm>
            <a:off x="8349344" y="1425855"/>
            <a:ext cx="3306362" cy="1938992"/>
          </a:xfrm>
          <a:prstGeom prst="rect">
            <a:avLst/>
          </a:prstGeom>
          <a:noFill/>
        </p:spPr>
        <p:txBody>
          <a:bodyPr wrap="square" lIns="36000" tIns="0" rIns="3600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a:ln>
                  <a:noFill/>
                </a:ln>
                <a:solidFill>
                  <a:prstClr val="black"/>
                </a:solidFill>
                <a:effectLst/>
                <a:uLnTx/>
                <a:uFillTx/>
                <a:latin typeface="Arial" panose="020B0604020202020204"/>
                <a:ea typeface="+mn-ea"/>
                <a:cs typeface="+mn-cs"/>
              </a:rPr>
              <a:t>Soins à domicile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Correspond aux unités dédiées aux soins à domicile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black"/>
                </a:solidFill>
                <a:effectLst/>
                <a:uLnTx/>
                <a:uFillTx/>
                <a:latin typeface="Arial" panose="020B0604020202020204"/>
                <a:ea typeface="+mn-ea"/>
                <a:cs typeface="+mn-cs"/>
              </a:rPr>
              <a:t>Mode de prise en charge qui se décline pour l’AFT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596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BCACB-B82B-4F1D-D4BF-C2D443817CFE}"/>
              </a:ext>
            </a:extLst>
          </p:cNvPr>
          <p:cNvSpPr>
            <a:spLocks noGrp="1"/>
          </p:cNvSpPr>
          <p:nvPr>
            <p:ph type="title"/>
          </p:nvPr>
        </p:nvSpPr>
        <p:spPr>
          <a:xfrm>
            <a:off x="4628146" y="918756"/>
            <a:ext cx="2781913" cy="380873"/>
          </a:xfrm>
        </p:spPr>
        <p:txBody>
          <a:bodyPr/>
          <a:lstStyle/>
          <a:p>
            <a:r>
              <a:rPr lang="fr-FR" sz="2475"/>
              <a:t>Ordre du jour</a:t>
            </a:r>
            <a:endParaRPr lang="fr-FR"/>
          </a:p>
        </p:txBody>
      </p:sp>
      <p:sp>
        <p:nvSpPr>
          <p:cNvPr id="3" name="Espace réservé du texte 2">
            <a:extLst>
              <a:ext uri="{FF2B5EF4-FFF2-40B4-BE49-F238E27FC236}">
                <a16:creationId xmlns:a16="http://schemas.microsoft.com/office/drawing/2014/main" id="{40CBDABE-2FF2-0DFE-84D1-67BBC591F183}"/>
              </a:ext>
            </a:extLst>
          </p:cNvPr>
          <p:cNvSpPr>
            <a:spLocks noGrp="1"/>
          </p:cNvSpPr>
          <p:nvPr>
            <p:ph type="body" idx="1"/>
          </p:nvPr>
        </p:nvSpPr>
        <p:spPr>
          <a:xfrm>
            <a:off x="6622290" y="1906608"/>
            <a:ext cx="3647765" cy="4124206"/>
          </a:xfrm>
        </p:spPr>
        <p:txBody>
          <a:bodyPr vert="horz" wrap="square" lIns="27000" tIns="0" rIns="27000" bIns="0" rtlCol="0" anchor="t">
            <a:spAutoFit/>
          </a:bodyPr>
          <a:lstStyle/>
          <a:p>
            <a:pPr marL="0" indent="0">
              <a:buNone/>
            </a:pPr>
            <a:r>
              <a:rPr lang="fr-FR" sz="1500">
                <a:cs typeface="Arial"/>
              </a:rPr>
              <a:t>Psychiatrie</a:t>
            </a:r>
          </a:p>
          <a:p>
            <a:pPr marL="285750" indent="-285750">
              <a:buFont typeface="Arial" panose="020B0604020202020204" pitchFamily="34" charset="0"/>
              <a:buChar char="•"/>
            </a:pPr>
            <a:r>
              <a:rPr lang="fr-FR" sz="1500">
                <a:cs typeface="Arial"/>
              </a:rPr>
              <a:t>RIMP et modes de prise en charge</a:t>
            </a:r>
            <a:r>
              <a:rPr lang="fr-FR" sz="1600">
                <a:cs typeface="Arial"/>
              </a:rPr>
              <a:t> – Refonte de l’arrêté de 1986</a:t>
            </a:r>
            <a:endParaRPr lang="fr-FR" sz="1500">
              <a:cs typeface="Arial"/>
            </a:endParaRPr>
          </a:p>
          <a:p>
            <a:pPr marL="285750" indent="-285750">
              <a:buFont typeface="Arial" panose="020B0604020202020204" pitchFamily="34" charset="0"/>
              <a:buChar char="•"/>
            </a:pPr>
            <a:r>
              <a:rPr lang="fr-FR" sz="1500">
                <a:cs typeface="Arial"/>
              </a:rPr>
              <a:t>Prise en charge en HDJ</a:t>
            </a:r>
          </a:p>
          <a:p>
            <a:pPr marL="285750" indent="-285750">
              <a:buFont typeface="Arial" panose="020B0604020202020204" pitchFamily="34" charset="0"/>
              <a:buChar char="•"/>
            </a:pPr>
            <a:r>
              <a:rPr lang="fr-FR" sz="1500">
                <a:cs typeface="Arial"/>
              </a:rPr>
              <a:t>Evolution d’une consigne de codage sur les lieux de l’acte</a:t>
            </a:r>
          </a:p>
          <a:p>
            <a:pPr marL="285750" indent="-285750">
              <a:buFont typeface="Arial" panose="020B0604020202020204" pitchFamily="34" charset="0"/>
              <a:buChar char="•"/>
            </a:pPr>
            <a:r>
              <a:rPr lang="fr-FR" sz="1500" err="1">
                <a:cs typeface="Arial"/>
              </a:rPr>
              <a:t>Vid</a:t>
            </a:r>
            <a:r>
              <a:rPr lang="fr-FR" sz="1500">
                <a:cs typeface="Arial"/>
              </a:rPr>
              <a:t>-chainage ex-OQN</a:t>
            </a:r>
          </a:p>
          <a:p>
            <a:pPr marL="0" indent="0">
              <a:buNone/>
            </a:pPr>
            <a:endParaRPr lang="fr-FR" sz="1500">
              <a:cs typeface="Arial"/>
            </a:endParaRPr>
          </a:p>
          <a:p>
            <a:pPr marL="0" indent="0">
              <a:buNone/>
            </a:pPr>
            <a:r>
              <a:rPr lang="fr-FR" sz="1500">
                <a:cs typeface="Arial"/>
              </a:rPr>
              <a:t>HAD</a:t>
            </a:r>
          </a:p>
          <a:p>
            <a:pPr marL="285750" indent="-285750">
              <a:buFont typeface="Arial" panose="020B0604020202020204" pitchFamily="34" charset="0"/>
              <a:buChar char="•"/>
            </a:pPr>
            <a:r>
              <a:rPr lang="fr-FR" sz="1500">
                <a:cs typeface="Arial"/>
              </a:rPr>
              <a:t>Classification HAD : communication sur expérimentation et outils ATIH</a:t>
            </a:r>
            <a:endParaRPr lang="fr-FR" sz="1500">
              <a:solidFill>
                <a:srgbClr val="FFFFFF"/>
              </a:solidFill>
              <a:latin typeface="Arial" panose="020B0604020202020204"/>
              <a:cs typeface="Arial"/>
            </a:endParaRPr>
          </a:p>
          <a:p>
            <a:pPr marL="285750" indent="-285750">
              <a:buFont typeface="Arial" panose="020B0604020202020204" pitchFamily="34" charset="0"/>
              <a:buChar char="•"/>
            </a:pPr>
            <a:r>
              <a:rPr lang="fr-FR" sz="1500">
                <a:cs typeface="Arial"/>
              </a:rPr>
              <a:t>HAD-R– Recueil des actes de réadaptation en HAD</a:t>
            </a:r>
          </a:p>
          <a:p>
            <a:pPr marL="285750" indent="-285750">
              <a:buFont typeface="Arial" panose="020B0604020202020204" pitchFamily="34" charset="0"/>
              <a:buChar char="•"/>
            </a:pPr>
            <a:r>
              <a:rPr lang="fr-FR" sz="1500">
                <a:cs typeface="Arial"/>
              </a:rPr>
              <a:t>Expérimentation art. 50 TMSC</a:t>
            </a:r>
          </a:p>
          <a:p>
            <a:pPr marL="433070" lvl="2"/>
            <a:endParaRPr lang="fr-FR" b="1">
              <a:solidFill>
                <a:schemeClr val="bg1"/>
              </a:solidFill>
              <a:cs typeface="Arial"/>
            </a:endParaRPr>
          </a:p>
        </p:txBody>
      </p:sp>
      <p:sp>
        <p:nvSpPr>
          <p:cNvPr id="5" name="ZoneTexte 4">
            <a:extLst>
              <a:ext uri="{FF2B5EF4-FFF2-40B4-BE49-F238E27FC236}">
                <a16:creationId xmlns:a16="http://schemas.microsoft.com/office/drawing/2014/main" id="{0DEBA1D9-AC20-415C-8688-EC4E1831D66D}"/>
              </a:ext>
            </a:extLst>
          </p:cNvPr>
          <p:cNvSpPr txBox="1"/>
          <p:nvPr/>
        </p:nvSpPr>
        <p:spPr>
          <a:xfrm>
            <a:off x="2164771" y="1868115"/>
            <a:ext cx="4301481" cy="3693319"/>
          </a:xfrm>
          <a:prstGeom prst="rect">
            <a:avLst/>
          </a:prstGeom>
          <a:noFill/>
        </p:spPr>
        <p:txBody>
          <a:bodyPr rot="0" spcFirstLastPara="0" vertOverflow="overflow" horzOverflow="overflow" vert="horz" wrap="square" lIns="27000" tIns="0" rIns="27000" bIns="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fr-FR" sz="1500" b="1" baseline="0">
                <a:solidFill>
                  <a:srgbClr val="FFFFFF"/>
                </a:solidFill>
                <a:latin typeface="Arial" panose="020B0604020202020204"/>
                <a:ea typeface="+mn-ea"/>
                <a:cs typeface="Arial"/>
              </a:rPr>
              <a:t>MCO</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MRC : nouvelles variables, transmissions</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Evolutions CIM-10</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CCAM descriptive / actes de </a:t>
            </a:r>
            <a:r>
              <a:rPr lang="fr-FR" sz="1500" b="1" baseline="0" err="1">
                <a:solidFill>
                  <a:srgbClr val="FFFFFF"/>
                </a:solidFill>
                <a:latin typeface="Arial" panose="020B0604020202020204"/>
                <a:ea typeface="+mn-ea"/>
                <a:cs typeface="Arial"/>
              </a:rPr>
              <a:t>chir</a:t>
            </a:r>
            <a:r>
              <a:rPr lang="fr-FR" sz="1500" b="1" baseline="0">
                <a:solidFill>
                  <a:srgbClr val="FFFFFF"/>
                </a:solidFill>
                <a:latin typeface="Arial" panose="020B0604020202020204"/>
                <a:ea typeface="+mn-ea"/>
                <a:cs typeface="Arial"/>
              </a:rPr>
              <a:t> </a:t>
            </a:r>
            <a:r>
              <a:rPr lang="fr-FR" sz="1500" b="1" baseline="0" err="1">
                <a:solidFill>
                  <a:srgbClr val="FFFFFF"/>
                </a:solidFill>
                <a:latin typeface="Arial" panose="020B0604020202020204"/>
                <a:ea typeface="+mn-ea"/>
                <a:cs typeface="Arial"/>
              </a:rPr>
              <a:t>foetale</a:t>
            </a:r>
            <a:endParaRPr lang="fr-FR" sz="1500" b="1" baseline="0">
              <a:solidFill>
                <a:srgbClr val="FFFFFF"/>
              </a:solidFill>
              <a:latin typeface="Arial" panose="020B0604020202020204"/>
              <a:ea typeface="+mn-ea"/>
              <a:cs typeface="Arial"/>
            </a:endParaRP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Simplification PPCO</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Modification référentiel AAP-AAC</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Test HRD / Cancer de l’ovaire</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Soins critiques</a:t>
            </a:r>
          </a:p>
          <a:p>
            <a:pPr marL="742950" lvl="1"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Réforme des autorisations </a:t>
            </a:r>
          </a:p>
          <a:p>
            <a:pPr marL="742950" lvl="1"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FICHSUP fermetures de lits</a:t>
            </a:r>
          </a:p>
          <a:p>
            <a:pPr defTabSz="685800" eaLnBrk="1" fontAlgn="auto" hangingPunct="1">
              <a:spcBef>
                <a:spcPts val="0"/>
              </a:spcBef>
              <a:spcAft>
                <a:spcPts val="0"/>
              </a:spcAft>
            </a:pPr>
            <a:endParaRPr lang="fr-FR" sz="1500" b="1" baseline="0">
              <a:solidFill>
                <a:srgbClr val="FFFFFF"/>
              </a:solidFill>
              <a:latin typeface="Arial" panose="020B0604020202020204"/>
              <a:ea typeface="+mn-ea"/>
              <a:cs typeface="Arial"/>
            </a:endParaRPr>
          </a:p>
          <a:p>
            <a:pPr defTabSz="685800" eaLnBrk="1" fontAlgn="auto" hangingPunct="1">
              <a:spcBef>
                <a:spcPts val="0"/>
              </a:spcBef>
              <a:spcAft>
                <a:spcPts val="0"/>
              </a:spcAft>
            </a:pPr>
            <a:r>
              <a:rPr lang="fr-FR" sz="1500" b="1" baseline="0">
                <a:solidFill>
                  <a:srgbClr val="FFFFFF"/>
                </a:solidFill>
                <a:latin typeface="Arial" panose="020B0604020202020204"/>
                <a:ea typeface="+mn-ea"/>
                <a:cs typeface="Arial"/>
              </a:rPr>
              <a:t>Inter-champs</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DRUIDES : Calendrier</a:t>
            </a:r>
          </a:p>
          <a:p>
            <a:pPr marL="285750" indent="-285750" defTabSz="685800" eaLnBrk="1" fontAlgn="auto" hangingPunct="1">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DRUIDES : Archives</a:t>
            </a:r>
          </a:p>
          <a:p>
            <a:pPr marL="285750" indent="-285750" defTabSz="685800">
              <a:spcBef>
                <a:spcPts val="0"/>
              </a:spcBef>
              <a:spcAft>
                <a:spcPts val="0"/>
              </a:spcAft>
              <a:buFont typeface="Arial" panose="020B0604020202020204" pitchFamily="34" charset="0"/>
              <a:buChar char="•"/>
            </a:pPr>
            <a:r>
              <a:rPr lang="fr-FR" sz="1500" b="1" baseline="0">
                <a:solidFill>
                  <a:srgbClr val="FFFFFF"/>
                </a:solidFill>
                <a:latin typeface="Arial" panose="020B0604020202020204"/>
                <a:ea typeface="+mn-ea"/>
                <a:cs typeface="Arial"/>
              </a:rPr>
              <a:t>PNR : enquête flash sur les outils de codage basés sur l'IA</a:t>
            </a:r>
          </a:p>
        </p:txBody>
      </p:sp>
      <p:sp>
        <p:nvSpPr>
          <p:cNvPr id="4" name="Espace réservé du pied de page 3">
            <a:extLst>
              <a:ext uri="{FF2B5EF4-FFF2-40B4-BE49-F238E27FC236}">
                <a16:creationId xmlns:a16="http://schemas.microsoft.com/office/drawing/2014/main" id="{FCF2CBED-446F-1DCF-E509-7EF1422BF498}"/>
              </a:ext>
            </a:extLst>
          </p:cNvPr>
          <p:cNvSpPr>
            <a:spLocks noGrp="1"/>
          </p:cNvSpPr>
          <p:nvPr>
            <p:ph type="ftr" sz="quarter" idx="11"/>
          </p:nvPr>
        </p:nvSpPr>
        <p:spPr>
          <a:xfrm>
            <a:off x="1796311" y="6527079"/>
            <a:ext cx="6720000" cy="123111"/>
          </a:xfrm>
        </p:spPr>
        <p:txBody>
          <a:bodyPr/>
          <a:lstStyle/>
          <a:p>
            <a:r>
              <a:rPr lang="fr-FR" dirty="0"/>
              <a:t>WEBINAIRE DIM DU 19 Novembre 2024</a:t>
            </a:r>
          </a:p>
        </p:txBody>
      </p:sp>
    </p:spTree>
    <p:extLst>
      <p:ext uri="{BB962C8B-B14F-4D97-AF65-F5344CB8AC3E}">
        <p14:creationId xmlns:p14="http://schemas.microsoft.com/office/powerpoint/2010/main" val="163315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err="1"/>
              <a:t>PSYchiatrie</a:t>
            </a:r>
            <a:r>
              <a:rPr lang="fr-FR" sz="3200"/>
              <a:t>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a:cs typeface="Arial"/>
              </a:rPr>
              <a:t>Modalités de prise en charge en HDJ</a:t>
            </a:r>
          </a:p>
        </p:txBody>
      </p:sp>
      <p:sp>
        <p:nvSpPr>
          <p:cNvPr id="5" name="Espace réservé du pied de page 3">
            <a:extLst>
              <a:ext uri="{FF2B5EF4-FFF2-40B4-BE49-F238E27FC236}">
                <a16:creationId xmlns:a16="http://schemas.microsoft.com/office/drawing/2014/main" id="{9A46B225-D903-4CB0-8F0C-33689C328883}"/>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401078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A61B585-8A36-35EE-F36F-A3A68E2A35E7}"/>
              </a:ext>
            </a:extLst>
          </p:cNvPr>
          <p:cNvSpPr>
            <a:spLocks noGrp="1"/>
          </p:cNvSpPr>
          <p:nvPr>
            <p:ph type="title"/>
          </p:nvPr>
        </p:nvSpPr>
        <p:spPr/>
        <p:txBody>
          <a:bodyPr/>
          <a:lstStyle/>
          <a:p>
            <a:r>
              <a:rPr lang="fr-FR"/>
              <a:t>Contexte</a:t>
            </a:r>
          </a:p>
        </p:txBody>
      </p:sp>
      <p:sp>
        <p:nvSpPr>
          <p:cNvPr id="3" name="Espace réservé du pied de page 2">
            <a:extLst>
              <a:ext uri="{FF2B5EF4-FFF2-40B4-BE49-F238E27FC236}">
                <a16:creationId xmlns:a16="http://schemas.microsoft.com/office/drawing/2014/main" id="{251C3CAF-F585-BDD7-27F6-4E4001F53858}"/>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8" name="Espace réservé du texte 7">
            <a:extLst>
              <a:ext uri="{FF2B5EF4-FFF2-40B4-BE49-F238E27FC236}">
                <a16:creationId xmlns:a16="http://schemas.microsoft.com/office/drawing/2014/main" id="{252BB5F6-8129-0BEF-1B9F-DE1C3AD74695}"/>
              </a:ext>
            </a:extLst>
          </p:cNvPr>
          <p:cNvSpPr>
            <a:spLocks noGrp="1"/>
          </p:cNvSpPr>
          <p:nvPr>
            <p:ph type="body" sz="quarter" idx="13"/>
          </p:nvPr>
        </p:nvSpPr>
        <p:spPr>
          <a:xfrm>
            <a:off x="1" y="18781"/>
            <a:ext cx="4833723" cy="420466"/>
          </a:xfrm>
        </p:spPr>
        <p:txBody>
          <a:bodyPr/>
          <a:lstStyle/>
          <a:p>
            <a:r>
              <a:rPr lang="fr-FR">
                <a:cs typeface="Arial"/>
              </a:rPr>
              <a:t>Modalités de prise en charge en HDJ</a:t>
            </a:r>
          </a:p>
        </p:txBody>
      </p:sp>
      <p:graphicFrame>
        <p:nvGraphicFramePr>
          <p:cNvPr id="2" name="Diagramme 1">
            <a:extLst>
              <a:ext uri="{FF2B5EF4-FFF2-40B4-BE49-F238E27FC236}">
                <a16:creationId xmlns:a16="http://schemas.microsoft.com/office/drawing/2014/main" id="{1EA48C7B-382C-2349-C70C-EF5ECC7F4170}"/>
              </a:ext>
            </a:extLst>
          </p:cNvPr>
          <p:cNvGraphicFramePr/>
          <p:nvPr/>
        </p:nvGraphicFramePr>
        <p:xfrm>
          <a:off x="1245031" y="1331698"/>
          <a:ext cx="10251552" cy="4977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278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3359D-79AC-3D75-1A77-35BDBBBFB308}"/>
              </a:ext>
            </a:extLst>
          </p:cNvPr>
          <p:cNvSpPr>
            <a:spLocks noGrp="1"/>
          </p:cNvSpPr>
          <p:nvPr>
            <p:ph type="title"/>
          </p:nvPr>
        </p:nvSpPr>
        <p:spPr/>
        <p:txBody>
          <a:bodyPr/>
          <a:lstStyle/>
          <a:p>
            <a:r>
              <a:rPr lang="fr-FR"/>
              <a:t>Constat et ajustements 2024</a:t>
            </a:r>
          </a:p>
        </p:txBody>
      </p:sp>
      <p:sp>
        <p:nvSpPr>
          <p:cNvPr id="3" name="Espace réservé du pied de page 2">
            <a:extLst>
              <a:ext uri="{FF2B5EF4-FFF2-40B4-BE49-F238E27FC236}">
                <a16:creationId xmlns:a16="http://schemas.microsoft.com/office/drawing/2014/main" id="{6BB804A7-4C1C-0B11-454D-23D17F467E7D}"/>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9270FA16-3532-98BE-7B4D-D8A1F29FE2EC}"/>
              </a:ext>
            </a:extLst>
          </p:cNvPr>
          <p:cNvSpPr>
            <a:spLocks noGrp="1"/>
          </p:cNvSpPr>
          <p:nvPr>
            <p:ph type="body" sz="quarter" idx="12"/>
          </p:nvPr>
        </p:nvSpPr>
        <p:spPr>
          <a:xfrm>
            <a:off x="451413" y="1160797"/>
            <a:ext cx="11620982" cy="5291192"/>
          </a:xfrm>
        </p:spPr>
        <p:txBody>
          <a:bodyPr/>
          <a:lstStyle/>
          <a:p>
            <a:r>
              <a:rPr lang="fr-FR"/>
              <a:t>Absence de document unique décrivant les règles de recueil</a:t>
            </a:r>
          </a:p>
          <a:p>
            <a:pPr lvl="1"/>
            <a:r>
              <a:rPr lang="fr-FR"/>
              <a:t>Définitions basées sur des documents avec modifications successives :</a:t>
            </a:r>
          </a:p>
          <a:p>
            <a:pPr lvl="3"/>
            <a:r>
              <a:rPr lang="fr-FR"/>
              <a:t>2 notices techniques différentes </a:t>
            </a:r>
          </a:p>
          <a:p>
            <a:pPr lvl="3"/>
            <a:r>
              <a:rPr lang="fr-FR"/>
              <a:t>1 document de consignes COVID 19</a:t>
            </a:r>
          </a:p>
          <a:p>
            <a:pPr marL="0" lvl="3" indent="0">
              <a:buNone/>
            </a:pPr>
            <a:endParaRPr lang="fr-FR" sz="500"/>
          </a:p>
          <a:p>
            <a:pPr indent="-191995"/>
            <a:r>
              <a:rPr lang="fr-FR"/>
              <a:t>Des questions sur les règles de recueil remontant du terrain</a:t>
            </a:r>
          </a:p>
          <a:p>
            <a:pPr lvl="3"/>
            <a:r>
              <a:rPr lang="fr-FR"/>
              <a:t>Quid des règles dérogatoires / aménagées du COVID 19 ?</a:t>
            </a:r>
          </a:p>
          <a:p>
            <a:pPr lvl="3"/>
            <a:r>
              <a:rPr lang="fr-FR"/>
              <a:t>Que veut dire prédominance ?</a:t>
            </a:r>
          </a:p>
          <a:p>
            <a:pPr lvl="3"/>
            <a:endParaRPr lang="fr-FR" sz="500"/>
          </a:p>
          <a:p>
            <a:pPr indent="-191995"/>
            <a:r>
              <a:rPr lang="fr-FR"/>
              <a:t>Objectifs des ajustements en 2024</a:t>
            </a:r>
          </a:p>
          <a:p>
            <a:pPr lvl="3"/>
            <a:r>
              <a:rPr lang="fr-FR"/>
              <a:t>Disposer d’un support unique définissant les règles de recueil du FICHCOMP Temps partiel </a:t>
            </a:r>
          </a:p>
          <a:p>
            <a:pPr lvl="4"/>
            <a:r>
              <a:rPr lang="fr-FR"/>
              <a:t>Intégration au guide méthodologique 2024</a:t>
            </a:r>
          </a:p>
          <a:p>
            <a:pPr lvl="3"/>
            <a:r>
              <a:rPr lang="fr-FR"/>
              <a:t>Harmoniser les formats avec ces règles</a:t>
            </a:r>
          </a:p>
          <a:p>
            <a:pPr lvl="3"/>
            <a:r>
              <a:rPr lang="fr-FR"/>
              <a:t>Répondre aux questions sur la notion de prédominance en fournissant des exemples</a:t>
            </a:r>
          </a:p>
          <a:p>
            <a:endParaRPr lang="fr-FR" sz="500"/>
          </a:p>
          <a:p>
            <a:r>
              <a:rPr lang="fr-FR"/>
              <a:t>En 2024, de nouvelles questions ont émergé</a:t>
            </a:r>
          </a:p>
          <a:p>
            <a:pPr lvl="3"/>
            <a:r>
              <a:rPr lang="fr-FR"/>
              <a:t>Qu’est ce qui est considéré comme individuel et groupal ?</a:t>
            </a:r>
          </a:p>
          <a:p>
            <a:pPr lvl="3"/>
            <a:r>
              <a:rPr lang="fr-FR"/>
              <a:t>Comment identifier l’intensité/ la gradation de la prise en charge à partir des exemples donnés pour préciser la notion de prédominance</a:t>
            </a:r>
          </a:p>
        </p:txBody>
      </p:sp>
      <p:sp>
        <p:nvSpPr>
          <p:cNvPr id="5" name="Espace réservé du texte 4">
            <a:extLst>
              <a:ext uri="{FF2B5EF4-FFF2-40B4-BE49-F238E27FC236}">
                <a16:creationId xmlns:a16="http://schemas.microsoft.com/office/drawing/2014/main" id="{463D6148-F962-33F5-8844-AE1C450D4024}"/>
              </a:ext>
            </a:extLst>
          </p:cNvPr>
          <p:cNvSpPr>
            <a:spLocks noGrp="1"/>
          </p:cNvSpPr>
          <p:nvPr>
            <p:ph type="body" sz="quarter" idx="13"/>
          </p:nvPr>
        </p:nvSpPr>
        <p:spPr>
          <a:xfrm>
            <a:off x="1" y="18781"/>
            <a:ext cx="4763191" cy="420466"/>
          </a:xfrm>
        </p:spPr>
        <p:txBody>
          <a:bodyPr/>
          <a:lstStyle/>
          <a:p>
            <a:r>
              <a:rPr lang="fr-FR">
                <a:cs typeface="Arial"/>
              </a:rPr>
              <a:t>Modalités de prise en charge en HDJ</a:t>
            </a:r>
          </a:p>
        </p:txBody>
      </p:sp>
    </p:spTree>
    <p:extLst>
      <p:ext uri="{BB962C8B-B14F-4D97-AF65-F5344CB8AC3E}">
        <p14:creationId xmlns:p14="http://schemas.microsoft.com/office/powerpoint/2010/main" val="3476499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28951-0A98-0B9F-C4AF-704EF79473A1}"/>
              </a:ext>
            </a:extLst>
          </p:cNvPr>
          <p:cNvSpPr>
            <a:spLocks noGrp="1"/>
          </p:cNvSpPr>
          <p:nvPr>
            <p:ph type="title"/>
          </p:nvPr>
        </p:nvSpPr>
        <p:spPr/>
        <p:txBody>
          <a:bodyPr/>
          <a:lstStyle/>
          <a:p>
            <a:r>
              <a:rPr lang="fr-FR"/>
              <a:t>Evolution en 2025</a:t>
            </a:r>
          </a:p>
        </p:txBody>
      </p:sp>
      <p:sp>
        <p:nvSpPr>
          <p:cNvPr id="3" name="Espace réservé du pied de page 2">
            <a:extLst>
              <a:ext uri="{FF2B5EF4-FFF2-40B4-BE49-F238E27FC236}">
                <a16:creationId xmlns:a16="http://schemas.microsoft.com/office/drawing/2014/main" id="{D47788D8-2B56-4BA5-ED2D-F4BBD6AA9243}"/>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F4F28CED-793A-038A-BBBC-082CEDF46F85}"/>
              </a:ext>
            </a:extLst>
          </p:cNvPr>
          <p:cNvSpPr>
            <a:spLocks noGrp="1"/>
          </p:cNvSpPr>
          <p:nvPr>
            <p:ph type="body" sz="quarter" idx="12"/>
          </p:nvPr>
        </p:nvSpPr>
        <p:spPr>
          <a:xfrm>
            <a:off x="1153160" y="1369386"/>
            <a:ext cx="10083800" cy="4893647"/>
          </a:xfrm>
        </p:spPr>
        <p:txBody>
          <a:bodyPr/>
          <a:lstStyle/>
          <a:p>
            <a:pPr lvl="1"/>
            <a:r>
              <a:rPr lang="fr-FR" sz="1800"/>
              <a:t>Le choix de la modalité est laissé à l’appréciation de l’équipe de soins prenant en charge le patient mais doit être en lien avec :</a:t>
            </a:r>
          </a:p>
          <a:p>
            <a:pPr lvl="3"/>
            <a:r>
              <a:rPr lang="fr-FR" sz="1800"/>
              <a:t>la prédominance de la prise en charge dont aura bénéficié le patient au cours de la venue ou de la séance </a:t>
            </a:r>
          </a:p>
          <a:p>
            <a:pPr lvl="1"/>
            <a:r>
              <a:rPr lang="fr-FR" sz="1800"/>
              <a:t>et</a:t>
            </a:r>
          </a:p>
          <a:p>
            <a:pPr lvl="3"/>
            <a:r>
              <a:rPr lang="fr-FR" sz="1800"/>
              <a:t>le projet thérapeutique et ou de soins du patient. </a:t>
            </a:r>
          </a:p>
          <a:p>
            <a:pPr lvl="1"/>
            <a:r>
              <a:rPr lang="fr-FR" sz="1800"/>
              <a:t>Elle doit comme toutes les prises en charge faire aussi l’objet d’une traçabilité dans son dossier médical et administratif.</a:t>
            </a:r>
          </a:p>
          <a:p>
            <a:pPr lvl="1"/>
            <a:r>
              <a:rPr lang="fr-FR" sz="1800"/>
              <a:t>Ainsi pour les situations où la prise en charge a donné lieu à plusieurs interventions, il faudra se baser sur le temps des différentes interventions pour définir la prédominance (groupale ou individuelle et mono ou pluri-intervenants).</a:t>
            </a:r>
          </a:p>
          <a:p>
            <a:pPr lvl="1"/>
            <a:r>
              <a:rPr lang="fr-FR" sz="1800">
                <a:highlight>
                  <a:srgbClr val="FFFF00"/>
                </a:highlight>
              </a:rPr>
              <a:t>Par ailleurs :</a:t>
            </a:r>
          </a:p>
          <a:p>
            <a:pPr lvl="3"/>
            <a:r>
              <a:rPr lang="fr-FR" sz="1800">
                <a:highlight>
                  <a:srgbClr val="FFFF00"/>
                </a:highlight>
              </a:rPr>
              <a:t>la distinction individuelle et de groupe peut se faire en fonction de l’objectif thérapeutique des différentes interventions de la venue/séance.</a:t>
            </a:r>
          </a:p>
          <a:p>
            <a:pPr lvl="3"/>
            <a:r>
              <a:rPr lang="fr-FR" sz="1800">
                <a:highlight>
                  <a:srgbClr val="FFFF00"/>
                </a:highlight>
              </a:rPr>
              <a:t>la distinction mono / pluri-intervenant doit prendre en compte l’ensemble des professionnels ayant participé aux interventions</a:t>
            </a:r>
          </a:p>
        </p:txBody>
      </p:sp>
      <p:sp>
        <p:nvSpPr>
          <p:cNvPr id="5" name="Espace réservé du texte 4">
            <a:extLst>
              <a:ext uri="{FF2B5EF4-FFF2-40B4-BE49-F238E27FC236}">
                <a16:creationId xmlns:a16="http://schemas.microsoft.com/office/drawing/2014/main" id="{6BF46F00-528A-2C1A-3F9B-A4B4D15C3C87}"/>
              </a:ext>
            </a:extLst>
          </p:cNvPr>
          <p:cNvSpPr>
            <a:spLocks noGrp="1"/>
          </p:cNvSpPr>
          <p:nvPr>
            <p:ph type="body" sz="quarter" idx="13"/>
          </p:nvPr>
        </p:nvSpPr>
        <p:spPr>
          <a:xfrm>
            <a:off x="1" y="18781"/>
            <a:ext cx="4763191" cy="420466"/>
          </a:xfrm>
        </p:spPr>
        <p:txBody>
          <a:bodyPr/>
          <a:lstStyle/>
          <a:p>
            <a:r>
              <a:rPr lang="fr-FR">
                <a:cs typeface="Arial"/>
              </a:rPr>
              <a:t>Modalités de prise en charge en HDJ</a:t>
            </a:r>
          </a:p>
        </p:txBody>
      </p:sp>
    </p:spTree>
    <p:extLst>
      <p:ext uri="{BB962C8B-B14F-4D97-AF65-F5344CB8AC3E}">
        <p14:creationId xmlns:p14="http://schemas.microsoft.com/office/powerpoint/2010/main" val="2820290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28951-0A98-0B9F-C4AF-704EF79473A1}"/>
              </a:ext>
            </a:extLst>
          </p:cNvPr>
          <p:cNvSpPr>
            <a:spLocks noGrp="1"/>
          </p:cNvSpPr>
          <p:nvPr>
            <p:ph type="title"/>
          </p:nvPr>
        </p:nvSpPr>
        <p:spPr/>
        <p:txBody>
          <a:bodyPr/>
          <a:lstStyle/>
          <a:p>
            <a:r>
              <a:rPr lang="fr-FR"/>
              <a:t>Proposition d’évolution</a:t>
            </a:r>
          </a:p>
        </p:txBody>
      </p:sp>
      <p:sp>
        <p:nvSpPr>
          <p:cNvPr id="3" name="Espace réservé du pied de page 2">
            <a:extLst>
              <a:ext uri="{FF2B5EF4-FFF2-40B4-BE49-F238E27FC236}">
                <a16:creationId xmlns:a16="http://schemas.microsoft.com/office/drawing/2014/main" id="{D47788D8-2B56-4BA5-ED2D-F4BBD6AA9243}"/>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F4F28CED-793A-038A-BBBC-082CEDF46F85}"/>
              </a:ext>
            </a:extLst>
          </p:cNvPr>
          <p:cNvSpPr>
            <a:spLocks noGrp="1"/>
          </p:cNvSpPr>
          <p:nvPr>
            <p:ph type="body" sz="quarter" idx="12"/>
          </p:nvPr>
        </p:nvSpPr>
        <p:spPr>
          <a:xfrm>
            <a:off x="1245031" y="1269672"/>
            <a:ext cx="10083800" cy="5247590"/>
          </a:xfrm>
        </p:spPr>
        <p:txBody>
          <a:bodyPr/>
          <a:lstStyle/>
          <a:p>
            <a:r>
              <a:rPr lang="fr-FR"/>
              <a:t>Exemples :</a:t>
            </a:r>
          </a:p>
          <a:p>
            <a:pPr lvl="1"/>
            <a:r>
              <a:rPr lang="fr-FR"/>
              <a:t>Une venue/séance de 4 heures avec une intervention de 3 heures </a:t>
            </a:r>
            <a:r>
              <a:rPr lang="fr-FR">
                <a:highlight>
                  <a:srgbClr val="FFFF00"/>
                </a:highlight>
              </a:rPr>
              <a:t>avec une prédominance de</a:t>
            </a:r>
            <a:r>
              <a:rPr lang="fr-FR"/>
              <a:t> groupe avec un infirmier et une autre intervention </a:t>
            </a:r>
            <a:r>
              <a:rPr lang="fr-FR">
                <a:highlight>
                  <a:srgbClr val="FFFF00"/>
                </a:highlight>
              </a:rPr>
              <a:t>à prédominance</a:t>
            </a:r>
            <a:r>
              <a:rPr lang="fr-FR"/>
              <a:t> individuelle d’1 heure avec un psychologue :</a:t>
            </a:r>
          </a:p>
          <a:p>
            <a:pPr lvl="1"/>
            <a:r>
              <a:rPr lang="fr-FR"/>
              <a:t>	3 : Prise en charge à prédominance de groupe et mono intervenant</a:t>
            </a:r>
          </a:p>
          <a:p>
            <a:pPr lvl="1"/>
            <a:r>
              <a:rPr lang="fr-FR">
                <a:highlight>
                  <a:srgbClr val="FFFF00"/>
                </a:highlight>
              </a:rPr>
              <a:t>Une venue/séance de 4 heures avec une intervention de 3 heures avec une prédominance de groupe avec un infirmier et un psychologue et une autre intervention à prédominance individuelle d’1 heure avec un psychologue :</a:t>
            </a:r>
          </a:p>
          <a:p>
            <a:pPr lvl="1"/>
            <a:r>
              <a:rPr lang="fr-FR">
                <a:highlight>
                  <a:srgbClr val="FFFF00"/>
                </a:highlight>
              </a:rPr>
              <a:t>	4 : Prise en charge à prédominance de groupe et pluri intervenants</a:t>
            </a:r>
          </a:p>
          <a:p>
            <a:pPr lvl="1"/>
            <a:r>
              <a:rPr lang="fr-FR">
                <a:highlight>
                  <a:srgbClr val="FFFF00"/>
                </a:highlight>
              </a:rPr>
              <a:t>Une venue/séance de 4 heures avec une intervention de 3 heures avec une prédominance individuelle avec un infirmier et une autre intervention à prédominance individuelle d’1 heure avec un psychologue :</a:t>
            </a:r>
          </a:p>
          <a:p>
            <a:pPr lvl="1"/>
            <a:r>
              <a:rPr lang="fr-FR">
                <a:highlight>
                  <a:srgbClr val="FFFF00"/>
                </a:highlight>
              </a:rPr>
              <a:t>	1 : Prise en charge à prédominance individuelle et mono intervenant</a:t>
            </a:r>
          </a:p>
          <a:p>
            <a:pPr lvl="1"/>
            <a:r>
              <a:rPr lang="fr-FR"/>
              <a:t>Une venue/séance de 4 heures avec une intervention </a:t>
            </a:r>
            <a:r>
              <a:rPr lang="fr-FR">
                <a:highlight>
                  <a:srgbClr val="FFFF00"/>
                </a:highlight>
              </a:rPr>
              <a:t>à prédominance</a:t>
            </a:r>
            <a:r>
              <a:rPr lang="fr-FR"/>
              <a:t> individuelle de 3 heures avec un infirmier et une autre intervention </a:t>
            </a:r>
            <a:r>
              <a:rPr lang="fr-FR">
                <a:highlight>
                  <a:srgbClr val="FFFF00"/>
                </a:highlight>
              </a:rPr>
              <a:t>à prédominance</a:t>
            </a:r>
            <a:r>
              <a:rPr lang="fr-FR"/>
              <a:t> groupale d’1 heure avec un autre infirmier :</a:t>
            </a:r>
          </a:p>
          <a:p>
            <a:pPr lvl="1"/>
            <a:r>
              <a:rPr lang="fr-FR"/>
              <a:t>	1 : Prise en charge à prédominance individuelle et mono intervenant</a:t>
            </a:r>
          </a:p>
          <a:p>
            <a:pPr lvl="1"/>
            <a:r>
              <a:rPr lang="fr-FR"/>
              <a:t>Une venue/séance de 4 heures avec une intervention </a:t>
            </a:r>
            <a:r>
              <a:rPr lang="fr-FR">
                <a:highlight>
                  <a:srgbClr val="FFFF00"/>
                </a:highlight>
              </a:rPr>
              <a:t>à prédominance </a:t>
            </a:r>
            <a:r>
              <a:rPr lang="fr-FR"/>
              <a:t>individuelle de 3 heures avec un infirmier et un psychologue une autre intervention </a:t>
            </a:r>
            <a:r>
              <a:rPr lang="fr-FR">
                <a:highlight>
                  <a:srgbClr val="FFFF00"/>
                </a:highlight>
              </a:rPr>
              <a:t>à prédominance</a:t>
            </a:r>
            <a:r>
              <a:rPr lang="fr-FR"/>
              <a:t> individuelle d’1 heure avec un médecin :</a:t>
            </a:r>
          </a:p>
          <a:p>
            <a:pPr lvl="1"/>
            <a:r>
              <a:rPr lang="fr-FR"/>
              <a:t>	2 : Prise en charge à prédominance individuelle et pluri intervenants</a:t>
            </a:r>
          </a:p>
          <a:p>
            <a:pPr lvl="3"/>
            <a:endParaRPr lang="fr-FR">
              <a:highlight>
                <a:srgbClr val="FFFF00"/>
              </a:highlight>
            </a:endParaRPr>
          </a:p>
        </p:txBody>
      </p:sp>
      <p:sp>
        <p:nvSpPr>
          <p:cNvPr id="5" name="Espace réservé du texte 4">
            <a:extLst>
              <a:ext uri="{FF2B5EF4-FFF2-40B4-BE49-F238E27FC236}">
                <a16:creationId xmlns:a16="http://schemas.microsoft.com/office/drawing/2014/main" id="{6BF46F00-528A-2C1A-3F9B-A4B4D15C3C87}"/>
              </a:ext>
            </a:extLst>
          </p:cNvPr>
          <p:cNvSpPr>
            <a:spLocks noGrp="1"/>
          </p:cNvSpPr>
          <p:nvPr>
            <p:ph type="body" sz="quarter" idx="13"/>
          </p:nvPr>
        </p:nvSpPr>
        <p:spPr>
          <a:xfrm>
            <a:off x="1" y="18781"/>
            <a:ext cx="4763191" cy="420466"/>
          </a:xfrm>
        </p:spPr>
        <p:txBody>
          <a:bodyPr/>
          <a:lstStyle/>
          <a:p>
            <a:r>
              <a:rPr lang="fr-FR">
                <a:cs typeface="Arial"/>
              </a:rPr>
              <a:t>Modalités de prise en charge en HDJ</a:t>
            </a:r>
          </a:p>
        </p:txBody>
      </p:sp>
    </p:spTree>
    <p:extLst>
      <p:ext uri="{BB962C8B-B14F-4D97-AF65-F5344CB8AC3E}">
        <p14:creationId xmlns:p14="http://schemas.microsoft.com/office/powerpoint/2010/main" val="1929439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err="1"/>
              <a:t>PSYchiatrie</a:t>
            </a:r>
            <a:r>
              <a:rPr lang="fr-FR" sz="3200"/>
              <a:t>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738664"/>
          </a:xfrm>
        </p:spPr>
        <p:txBody>
          <a:bodyPr vert="horz" wrap="square" lIns="27000" tIns="0" rIns="27000" bIns="0" rtlCol="0" anchor="t">
            <a:spAutoFit/>
          </a:bodyPr>
          <a:lstStyle/>
          <a:p>
            <a:pPr marL="0" indent="0">
              <a:buNone/>
            </a:pPr>
            <a:r>
              <a:rPr lang="fr-FR" sz="2400">
                <a:cs typeface="Arial"/>
              </a:rPr>
              <a:t>Evolution d’une consigne de codage sur les lieux de l’acte</a:t>
            </a:r>
          </a:p>
        </p:txBody>
      </p:sp>
      <p:sp>
        <p:nvSpPr>
          <p:cNvPr id="5" name="Espace réservé du pied de page 3">
            <a:extLst>
              <a:ext uri="{FF2B5EF4-FFF2-40B4-BE49-F238E27FC236}">
                <a16:creationId xmlns:a16="http://schemas.microsoft.com/office/drawing/2014/main" id="{F805D72F-301D-4C9C-97A7-538B06B56B2E}"/>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1479538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0917825-51F6-2B17-CD82-E148835C38C8}"/>
              </a:ext>
            </a:extLst>
          </p:cNvPr>
          <p:cNvSpPr>
            <a:spLocks noGrp="1"/>
          </p:cNvSpPr>
          <p:nvPr>
            <p:ph type="title"/>
          </p:nvPr>
        </p:nvSpPr>
        <p:spPr>
          <a:xfrm>
            <a:off x="1245031" y="647836"/>
            <a:ext cx="9600000" cy="512897"/>
          </a:xfrm>
        </p:spPr>
        <p:txBody>
          <a:bodyPr/>
          <a:lstStyle/>
          <a:p>
            <a:r>
              <a:rPr lang="fr-FR"/>
              <a:t>Ambulatoire précision sur le lieu de l’acte</a:t>
            </a:r>
          </a:p>
        </p:txBody>
      </p:sp>
      <p:sp>
        <p:nvSpPr>
          <p:cNvPr id="4" name="Espace réservé du pied de page 3">
            <a:extLst>
              <a:ext uri="{FF2B5EF4-FFF2-40B4-BE49-F238E27FC236}">
                <a16:creationId xmlns:a16="http://schemas.microsoft.com/office/drawing/2014/main" id="{C1343231-DCCB-A7CC-8D41-D32C76A3EF3B}"/>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7" name="Espace réservé du texte 6">
            <a:extLst>
              <a:ext uri="{FF2B5EF4-FFF2-40B4-BE49-F238E27FC236}">
                <a16:creationId xmlns:a16="http://schemas.microsoft.com/office/drawing/2014/main" id="{AA79D527-5A30-727A-0484-CC8230A252C4}"/>
              </a:ext>
            </a:extLst>
          </p:cNvPr>
          <p:cNvSpPr>
            <a:spLocks noGrp="1"/>
          </p:cNvSpPr>
          <p:nvPr>
            <p:ph type="body" sz="quarter" idx="13"/>
          </p:nvPr>
        </p:nvSpPr>
        <p:spPr>
          <a:xfrm>
            <a:off x="1" y="18781"/>
            <a:ext cx="7396925" cy="420466"/>
          </a:xfrm>
        </p:spPr>
        <p:txBody>
          <a:bodyPr/>
          <a:lstStyle/>
          <a:p>
            <a:r>
              <a:rPr lang="fr-FR" sz="2000">
                <a:cs typeface="Arial"/>
              </a:rPr>
              <a:t>Evolution d’une consigne de codage sur les lieux de l’acte</a:t>
            </a:r>
            <a:endParaRPr lang="fr-FR"/>
          </a:p>
        </p:txBody>
      </p:sp>
      <p:sp>
        <p:nvSpPr>
          <p:cNvPr id="3" name="Espace réservé du texte 2">
            <a:extLst>
              <a:ext uri="{FF2B5EF4-FFF2-40B4-BE49-F238E27FC236}">
                <a16:creationId xmlns:a16="http://schemas.microsoft.com/office/drawing/2014/main" id="{B7A915DB-B869-D30C-0E15-C95CD6E13AA2}"/>
              </a:ext>
            </a:extLst>
          </p:cNvPr>
          <p:cNvSpPr>
            <a:spLocks noGrp="1"/>
          </p:cNvSpPr>
          <p:nvPr>
            <p:ph type="body" sz="quarter" idx="12"/>
          </p:nvPr>
        </p:nvSpPr>
        <p:spPr>
          <a:xfrm>
            <a:off x="146980" y="2532532"/>
            <a:ext cx="5837260" cy="1610697"/>
          </a:xfrm>
          <a:ln w="28575">
            <a:solidFill>
              <a:schemeClr val="tx2"/>
            </a:solidFill>
          </a:ln>
        </p:spPr>
        <p:txBody>
          <a:bodyPr anchor="ctr"/>
          <a:lstStyle/>
          <a:p>
            <a:r>
              <a:rPr lang="fr-FR"/>
              <a:t>Question Agora #203877</a:t>
            </a:r>
          </a:p>
          <a:p>
            <a:pPr lvl="1"/>
            <a:r>
              <a:rPr lang="fr-FR"/>
              <a:t>Quels lieux de l'acte pour une prise en charge CATTP ?</a:t>
            </a:r>
          </a:p>
          <a:p>
            <a:pPr lvl="1"/>
            <a:r>
              <a:rPr lang="fr-FR"/>
              <a:t>- cinémas, piscine, centre équestre...?</a:t>
            </a:r>
          </a:p>
          <a:p>
            <a:pPr lvl="1"/>
            <a:r>
              <a:rPr lang="fr-FR"/>
              <a:t>- autres...</a:t>
            </a:r>
          </a:p>
          <a:p>
            <a:pPr lvl="1"/>
            <a:r>
              <a:rPr lang="fr-FR"/>
              <a:t>Comment coder ?</a:t>
            </a:r>
          </a:p>
        </p:txBody>
      </p:sp>
      <p:sp>
        <p:nvSpPr>
          <p:cNvPr id="10" name="Espace réservé du texte 2">
            <a:extLst>
              <a:ext uri="{FF2B5EF4-FFF2-40B4-BE49-F238E27FC236}">
                <a16:creationId xmlns:a16="http://schemas.microsoft.com/office/drawing/2014/main" id="{85E13B9A-953F-12C1-7FF7-2E846FC3D1F2}"/>
              </a:ext>
            </a:extLst>
          </p:cNvPr>
          <p:cNvSpPr txBox="1">
            <a:spLocks/>
          </p:cNvSpPr>
          <p:nvPr/>
        </p:nvSpPr>
        <p:spPr>
          <a:xfrm>
            <a:off x="6096000" y="2126011"/>
            <a:ext cx="5946310" cy="2423740"/>
          </a:xfrm>
          <a:prstGeom prst="rect">
            <a:avLst/>
          </a:prstGeom>
          <a:ln w="28575">
            <a:solidFill>
              <a:schemeClr val="tx2"/>
            </a:solidFill>
          </a:ln>
        </p:spPr>
        <p:txBody>
          <a:bodyPr vert="horz" wrap="square" lIns="36000" tIns="0" rIns="36000" bIns="0" rtlCol="0" anchor="ctr">
            <a:spAutoFit/>
          </a:bodyP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B3BB2"/>
                </a:solidFill>
                <a:effectLst/>
                <a:uLnTx/>
                <a:uFillTx/>
                <a:latin typeface="Arial" panose="020B0604020202020204"/>
                <a:ea typeface="+mn-ea"/>
                <a:cs typeface="+mn-cs"/>
              </a:rPr>
              <a:t>Question Agora #203877</a:t>
            </a:r>
          </a:p>
          <a:p>
            <a:pPr marL="0" marR="0" lvl="1" indent="0" algn="l" defTabSz="914377" rtl="0" eaLnBrk="1" fontAlgn="auto" latinLnBrk="0" hangingPunct="1">
              <a:lnSpc>
                <a:spcPct val="100000"/>
              </a:lnSpc>
              <a:spcBef>
                <a:spcPts val="533"/>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Dans le cadre de la prise en charge EMADO (Equipe Mobile Adolescents) nous avons des activités sportives de groupe, réalisées en extérieur (exemple: stades...). Ainsi, certains de ces actes ressortent en atypies 1.Q.11.AAL, car les lieux déclarés sont le domicile.</a:t>
            </a:r>
          </a:p>
          <a:p>
            <a:pPr marL="0" marR="0" lvl="1" indent="0" algn="l" defTabSz="914377" rtl="0" eaLnBrk="1" fontAlgn="auto" latinLnBrk="0" hangingPunct="1">
              <a:lnSpc>
                <a:spcPct val="100000"/>
              </a:lnSpc>
              <a:spcBef>
                <a:spcPts val="533"/>
              </a:spcBef>
              <a:spcAft>
                <a:spcPts val="0"/>
              </a:spcAft>
              <a:buClrTx/>
              <a:buSzTx/>
              <a:buFontTx/>
              <a:buNone/>
              <a:tabLst/>
              <a:defRPr/>
            </a:pPr>
            <a:endParaRPr kumimoji="0" lang="fr-FR" sz="9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1" indent="0" algn="l" defTabSz="914377" rtl="0" eaLnBrk="1" fontAlgn="auto" latinLnBrk="0" hangingPunct="1">
              <a:lnSpc>
                <a:spcPct val="100000"/>
              </a:lnSpc>
              <a:spcBef>
                <a:spcPts val="533"/>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panose="020B0604020202020204"/>
                <a:ea typeface="+mn-ea"/>
                <a:cs typeface="+mn-cs"/>
              </a:rPr>
              <a:t>Afin de procéder aux corrections, je souhaiterais savoir quel code de lieux déclarer.</a:t>
            </a:r>
          </a:p>
        </p:txBody>
      </p:sp>
      <p:sp>
        <p:nvSpPr>
          <p:cNvPr id="11" name="Espace réservé du texte 5">
            <a:extLst>
              <a:ext uri="{FF2B5EF4-FFF2-40B4-BE49-F238E27FC236}">
                <a16:creationId xmlns:a16="http://schemas.microsoft.com/office/drawing/2014/main" id="{B2AEBEE6-E364-65C1-7314-559CA7DCD5EB}"/>
              </a:ext>
            </a:extLst>
          </p:cNvPr>
          <p:cNvSpPr txBox="1">
            <a:spLocks/>
          </p:cNvSpPr>
          <p:nvPr/>
        </p:nvSpPr>
        <p:spPr>
          <a:xfrm>
            <a:off x="708490" y="1301892"/>
            <a:ext cx="10772309" cy="5109091"/>
          </a:xfrm>
          <a:prstGeom prst="rect">
            <a:avLst/>
          </a:prstGeom>
        </p:spPr>
        <p:txBody>
          <a:bodyPr vert="horz" wrap="square" lIns="36000" tIns="0" rIns="36000" bIns="0" rtlCol="0">
            <a:spAutoFit/>
          </a:bodyPr>
          <a:lstStyle>
            <a:lvl1pPr marL="0" indent="0" algn="l" defTabSz="914377" rtl="0" eaLnBrk="1" latinLnBrk="0" hangingPunct="1">
              <a:lnSpc>
                <a:spcPct val="100000"/>
              </a:lnSpc>
              <a:spcBef>
                <a:spcPts val="0"/>
              </a:spcBef>
              <a:buFontTx/>
              <a:buNone/>
              <a:defRPr sz="2400" b="1" kern="1200">
                <a:solidFill>
                  <a:schemeClr val="accent1"/>
                </a:solidFill>
                <a:latin typeface="+mn-lt"/>
                <a:ea typeface="+mn-ea"/>
                <a:cs typeface="+mn-cs"/>
              </a:defRPr>
            </a:lvl1pPr>
            <a:lvl2pPr marL="0" indent="0" algn="l" defTabSz="914377" rtl="0" eaLnBrk="1" latinLnBrk="0" hangingPunct="1">
              <a:lnSpc>
                <a:spcPct val="100000"/>
              </a:lnSpc>
              <a:spcBef>
                <a:spcPts val="533"/>
              </a:spcBef>
              <a:buFontTx/>
              <a:buNone/>
              <a:defRPr sz="1600" kern="1200">
                <a:solidFill>
                  <a:schemeClr val="tx1"/>
                </a:solidFill>
                <a:latin typeface="+mn-lt"/>
                <a:ea typeface="+mn-ea"/>
                <a:cs typeface="+mn-cs"/>
              </a:defRPr>
            </a:lvl2pPr>
            <a:lvl3pPr marL="479988" indent="0" algn="l" defTabSz="914377" rtl="0" eaLnBrk="1" latinLnBrk="0" hangingPunct="1">
              <a:lnSpc>
                <a:spcPct val="100000"/>
              </a:lnSpc>
              <a:spcBef>
                <a:spcPts val="800"/>
              </a:spcBef>
              <a:buFontTx/>
              <a:buNone/>
              <a:defRPr sz="1600" b="1" kern="1200">
                <a:solidFill>
                  <a:schemeClr val="accent1"/>
                </a:solidFill>
                <a:latin typeface="+mn-lt"/>
                <a:ea typeface="+mn-ea"/>
                <a:cs typeface="+mn-cs"/>
              </a:defRPr>
            </a:lvl3pPr>
            <a:lvl4pPr marL="191995" indent="-191995" algn="l" defTabSz="914377" rtl="0" eaLnBrk="1" latinLnBrk="0" hangingPunct="1">
              <a:lnSpc>
                <a:spcPct val="100000"/>
              </a:lnSpc>
              <a:spcBef>
                <a:spcPts val="400"/>
              </a:spcBef>
              <a:buClr>
                <a:schemeClr val="tx2"/>
              </a:buClr>
              <a:buFont typeface="Symbol" panose="05050102010706020507" pitchFamily="18" charset="2"/>
              <a:buChar char="·"/>
              <a:defRPr sz="1600" kern="1200">
                <a:solidFill>
                  <a:schemeClr val="tx1"/>
                </a:solidFill>
                <a:latin typeface="+mn-lt"/>
                <a:ea typeface="+mn-ea"/>
                <a:cs typeface="+mn-cs"/>
              </a:defRPr>
            </a:lvl4pPr>
            <a:lvl5pPr marL="719982" indent="-191995" algn="l" defTabSz="914377" rtl="0" eaLnBrk="1" latinLnBrk="0" hangingPunct="1">
              <a:lnSpc>
                <a:spcPct val="100000"/>
              </a:lnSpc>
              <a:spcBef>
                <a:spcPts val="0"/>
              </a:spcBef>
              <a:buFont typeface="Montserrat Medium" panose="00000600000000000000" pitchFamily="2" charset="0"/>
              <a:buChar char="–"/>
              <a:defRPr sz="160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B3BB2"/>
                </a:solidFill>
                <a:effectLst/>
                <a:uLnTx/>
                <a:uFillTx/>
                <a:latin typeface="Arial" panose="020B0604020202020204"/>
                <a:ea typeface="+mn-ea"/>
                <a:cs typeface="+mn-cs"/>
              </a:rPr>
              <a:t>Plusieurs questions Agora concernent les lieux extérieurs à une structure de prise en charge et hors du domicile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a:ln>
                <a:noFill/>
              </a:ln>
              <a:solidFill>
                <a:srgbClr val="2B3BB2"/>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B3BB2"/>
                </a:solidFill>
                <a:effectLst/>
                <a:uLnTx/>
                <a:uFillTx/>
                <a:latin typeface="Arial" panose="020B0604020202020204"/>
                <a:ea typeface="+mn-ea"/>
                <a:cs typeface="+mn-cs"/>
              </a:rPr>
              <a:t>Actuellement, il n’existe pas de lieu dédié et il n’y a pas de consigne spécifique pour cette situation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fr-FR" baseline="0">
              <a:solidFill>
                <a:srgbClr val="2B3BB2"/>
              </a:solidFill>
              <a:latin typeface="Arial" panose="020B0604020202020204"/>
            </a:endParaRPr>
          </a:p>
          <a:p>
            <a:pPr marL="811213" marR="0" lvl="0" algn="l" defTabSz="914377" rtl="0" eaLnBrk="1" fontAlgn="auto" latinLnBrk="0" hangingPunct="1">
              <a:lnSpc>
                <a:spcPct val="100000"/>
              </a:lnSpc>
              <a:spcBef>
                <a:spcPts val="0"/>
              </a:spcBef>
              <a:spcAft>
                <a:spcPts val="0"/>
              </a:spcAft>
              <a:buClrTx/>
              <a:buSzTx/>
              <a:buFontTx/>
              <a:buNone/>
              <a:tabLst/>
              <a:defRPr/>
            </a:pPr>
            <a:r>
              <a:rPr lang="fr-FR" baseline="0">
                <a:solidFill>
                  <a:srgbClr val="2B3BB2"/>
                </a:solidFill>
                <a:latin typeface="Arial" panose="020B0604020202020204"/>
              </a:rPr>
              <a:t>A partir de 2025, il sera possible d’utiliser L13 : </a:t>
            </a:r>
            <a:r>
              <a:rPr kumimoji="0" lang="fr-FR" sz="1600" b="0" i="1" u="none" strike="noStrike" kern="1200" cap="none" spc="0" normalizeH="0" baseline="0" noProof="0">
                <a:ln>
                  <a:noFill/>
                </a:ln>
                <a:solidFill>
                  <a:prstClr val="black"/>
                </a:solidFill>
                <a:effectLst/>
                <a:uLnTx/>
                <a:uFillTx/>
                <a:latin typeface="Arial" panose="020B0604020202020204"/>
                <a:ea typeface="+mn-ea"/>
                <a:cs typeface="+mn-cs"/>
              </a:rPr>
              <a:t>autres Lieux d’accueil,  structures de prises en charge et prise en charge dans la cité</a:t>
            </a:r>
          </a:p>
        </p:txBody>
      </p:sp>
      <p:pic>
        <p:nvPicPr>
          <p:cNvPr id="6" name="Image 5" descr="Une image contenant haut-parleur, mégaphone&#10;&#10;Description générée automatiquement">
            <a:extLst>
              <a:ext uri="{FF2B5EF4-FFF2-40B4-BE49-F238E27FC236}">
                <a16:creationId xmlns:a16="http://schemas.microsoft.com/office/drawing/2014/main" id="{19AE5F49-9312-1080-789A-ED8BF28238C2}"/>
              </a:ext>
            </a:extLst>
          </p:cNvPr>
          <p:cNvPicPr>
            <a:picLocks noChangeAspect="1"/>
          </p:cNvPicPr>
          <p:nvPr/>
        </p:nvPicPr>
        <p:blipFill>
          <a:blip r:embed="rId2"/>
          <a:stretch>
            <a:fillRect/>
          </a:stretch>
        </p:blipFill>
        <p:spPr>
          <a:xfrm>
            <a:off x="708490" y="5637229"/>
            <a:ext cx="763857" cy="763857"/>
          </a:xfrm>
          <a:prstGeom prst="rect">
            <a:avLst/>
          </a:prstGeom>
        </p:spPr>
      </p:pic>
    </p:spTree>
    <p:extLst>
      <p:ext uri="{BB962C8B-B14F-4D97-AF65-F5344CB8AC3E}">
        <p14:creationId xmlns:p14="http://schemas.microsoft.com/office/powerpoint/2010/main" val="2429685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err="1"/>
              <a:t>PSYchiatrie</a:t>
            </a:r>
            <a:r>
              <a:rPr lang="fr-FR" sz="3200"/>
              <a:t>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err="1">
                <a:cs typeface="Arial"/>
              </a:rPr>
              <a:t>Vid</a:t>
            </a:r>
            <a:r>
              <a:rPr lang="fr-FR" sz="2400">
                <a:cs typeface="Arial"/>
              </a:rPr>
              <a:t>-chainage ex-OQN</a:t>
            </a:r>
          </a:p>
        </p:txBody>
      </p:sp>
      <p:sp>
        <p:nvSpPr>
          <p:cNvPr id="5" name="Espace réservé du pied de page 3">
            <a:extLst>
              <a:ext uri="{FF2B5EF4-FFF2-40B4-BE49-F238E27FC236}">
                <a16:creationId xmlns:a16="http://schemas.microsoft.com/office/drawing/2014/main" id="{F6747345-2416-4E39-8AB1-D2BB0A1FFC91}"/>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716255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68EFB0E-7CA2-EFAC-A6BD-5BC21BF87A93}"/>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5" name="Espace réservé du texte 4">
            <a:extLst>
              <a:ext uri="{FF2B5EF4-FFF2-40B4-BE49-F238E27FC236}">
                <a16:creationId xmlns:a16="http://schemas.microsoft.com/office/drawing/2014/main" id="{43D54119-C5BE-4E8E-C01C-91CE79813184}"/>
              </a:ext>
            </a:extLst>
          </p:cNvPr>
          <p:cNvSpPr>
            <a:spLocks noGrp="1"/>
          </p:cNvSpPr>
          <p:nvPr>
            <p:ph type="body" sz="quarter" idx="13"/>
          </p:nvPr>
        </p:nvSpPr>
        <p:spPr>
          <a:xfrm>
            <a:off x="2" y="-17224"/>
            <a:ext cx="4069091" cy="420466"/>
          </a:xfrm>
        </p:spPr>
        <p:txBody>
          <a:bodyPr/>
          <a:lstStyle/>
          <a:p>
            <a:r>
              <a:rPr lang="fr-FR"/>
              <a:t>VIDCHAINAGE Psy En Ex-OQN</a:t>
            </a:r>
          </a:p>
        </p:txBody>
      </p:sp>
      <p:sp>
        <p:nvSpPr>
          <p:cNvPr id="4" name="Espace réservé du texte 6">
            <a:extLst>
              <a:ext uri="{FF2B5EF4-FFF2-40B4-BE49-F238E27FC236}">
                <a16:creationId xmlns:a16="http://schemas.microsoft.com/office/drawing/2014/main" id="{E18807BA-89A7-CCA5-6359-A46DAC8D894D}"/>
              </a:ext>
            </a:extLst>
          </p:cNvPr>
          <p:cNvSpPr>
            <a:spLocks noGrp="1"/>
          </p:cNvSpPr>
          <p:nvPr>
            <p:ph type="body" sz="quarter" idx="12"/>
          </p:nvPr>
        </p:nvSpPr>
        <p:spPr>
          <a:xfrm>
            <a:off x="1032100" y="1590272"/>
            <a:ext cx="10371640" cy="4926990"/>
          </a:xfrm>
        </p:spPr>
        <p:txBody>
          <a:bodyPr vert="horz" wrap="square" lIns="48000" tIns="0" rIns="48000" bIns="0" rtlCol="0" anchor="t">
            <a:spAutoFit/>
          </a:bodyPr>
          <a:lstStyle/>
          <a:p>
            <a:r>
              <a:rPr lang="fr-FR"/>
              <a:t>Contexte</a:t>
            </a:r>
          </a:p>
          <a:p>
            <a:pPr lvl="1"/>
            <a:r>
              <a:rPr lang="fr-FR" sz="1800"/>
              <a:t>Le VID-CHAINAGE a été mis en place dans le cadre de la réforme du financement en 2022.</a:t>
            </a:r>
          </a:p>
          <a:p>
            <a:pPr lvl="1"/>
            <a:r>
              <a:rPr lang="fr-FR" sz="1800"/>
              <a:t>Depuis 2022, le système de facturation a évolué (disparition de la facturation des prix de journées) et la production d’un RSF-A n’est plus systématique. Or le RSF-A était le support historique des informations permettant le chainage des patients. C’est dans ce cadre que le VID-CHAINAGE a été créé afin de véhiculer les informations de chainage pour les prises en charge ne générant plus de RSF-A. </a:t>
            </a:r>
          </a:p>
          <a:p>
            <a:pPr lvl="1"/>
            <a:r>
              <a:rPr lang="fr-FR" sz="1800"/>
              <a:t>La mise en place de la réforme du financement en 2022 a entrainé une conséquence supplémentaire que nous devons corriger. Les informations de facturation émises auprès des organismes complémentaires (ticket modérateur sur la nouvelle base des TNJP, forfaits journaliers, prestations extra-légales, etc.) ne sont plus systématiquement présentes.</a:t>
            </a:r>
          </a:p>
          <a:p>
            <a:pPr lvl="1"/>
            <a:endParaRPr lang="fr-FR"/>
          </a:p>
          <a:p>
            <a:r>
              <a:rPr lang="fr-FR"/>
              <a:t>Objectif</a:t>
            </a:r>
          </a:p>
          <a:p>
            <a:pPr marL="0" lvl="3" indent="0">
              <a:buClr>
                <a:srgbClr val="FF5A64"/>
              </a:buClr>
              <a:buNone/>
            </a:pPr>
            <a:r>
              <a:rPr lang="fr-FR" sz="1800"/>
              <a:t>Disposer des informations AMC sur le reste à charge afin de conduire certains travaux d’analyse (ATIH, DGOS, autres acteurs).</a:t>
            </a:r>
          </a:p>
          <a:p>
            <a:pPr lvl="1"/>
            <a:endParaRPr lang="fr-FR"/>
          </a:p>
        </p:txBody>
      </p:sp>
      <p:sp>
        <p:nvSpPr>
          <p:cNvPr id="7" name="Titre 6">
            <a:extLst>
              <a:ext uri="{FF2B5EF4-FFF2-40B4-BE49-F238E27FC236}">
                <a16:creationId xmlns:a16="http://schemas.microsoft.com/office/drawing/2014/main" id="{E2DC9C42-96B9-4C19-C676-63388A88A978}"/>
              </a:ext>
            </a:extLst>
          </p:cNvPr>
          <p:cNvSpPr>
            <a:spLocks noGrp="1"/>
          </p:cNvSpPr>
          <p:nvPr>
            <p:ph type="title"/>
          </p:nvPr>
        </p:nvSpPr>
        <p:spPr>
          <a:xfrm>
            <a:off x="1245031" y="454796"/>
            <a:ext cx="9600000" cy="1025794"/>
          </a:xfrm>
        </p:spPr>
        <p:txBody>
          <a:bodyPr/>
          <a:lstStyle/>
          <a:p>
            <a:r>
              <a:rPr lang="fr-FR"/>
              <a:t>Identification des éléments nécessaires au calcul du reste à charge (Ex-OQN)</a:t>
            </a:r>
          </a:p>
        </p:txBody>
      </p:sp>
    </p:spTree>
    <p:extLst>
      <p:ext uri="{BB962C8B-B14F-4D97-AF65-F5344CB8AC3E}">
        <p14:creationId xmlns:p14="http://schemas.microsoft.com/office/powerpoint/2010/main" val="2893225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3207275" y="574327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sz="900">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359539"/>
            <a:ext cx="675533" cy="343522"/>
          </a:xfrm>
        </p:spPr>
        <p:txBody>
          <a:bodyPr/>
          <a:lstStyle/>
          <a:p>
            <a:r>
              <a:rPr lang="fr-FR">
                <a:cs typeface="Arial"/>
              </a:rPr>
              <a:t>PSY</a:t>
            </a:r>
            <a:endParaRPr lang="fr-F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2082790" y="2878429"/>
            <a:ext cx="7814387" cy="1200329"/>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514350" fontAlgn="auto">
              <a:spcAft>
                <a:spcPts val="0"/>
              </a:spcAft>
            </a:pPr>
            <a:r>
              <a:rPr lang="fr-FR" sz="3600" baseline="0">
                <a:solidFill>
                  <a:srgbClr val="2B3BB2"/>
                </a:solidFill>
                <a:latin typeface="Arial" panose="020B0604020202020204"/>
                <a:cs typeface="Arial"/>
              </a:rPr>
              <a:t>Questions / Réponses</a:t>
            </a:r>
            <a:endParaRPr lang="fr-FR" sz="3600" baseline="0">
              <a:solidFill>
                <a:srgbClr val="2B3BB2"/>
              </a:solidFill>
              <a:latin typeface="Arial" panose="020B0604020202020204"/>
            </a:endParaRPr>
          </a:p>
          <a:p>
            <a:pPr algn="ctr" defTabSz="514350" fontAlgn="auto">
              <a:spcAft>
                <a:spcPts val="0"/>
              </a:spcAft>
            </a:pPr>
            <a:endParaRPr lang="fr-FR" sz="2100" baseline="0">
              <a:solidFill>
                <a:srgbClr val="2B3BB2"/>
              </a:solidFill>
              <a:latin typeface="Arial"/>
              <a:cs typeface="Arial"/>
            </a:endParaRPr>
          </a:p>
          <a:p>
            <a:pPr algn="ctr" defTabSz="514350" fontAlgn="auto">
              <a:spcAft>
                <a:spcPts val="0"/>
              </a:spcAft>
            </a:pPr>
            <a:endParaRPr lang="fr-FR" sz="2100" baseline="0">
              <a:solidFill>
                <a:srgbClr val="2B3BB2"/>
              </a:solidFill>
              <a:latin typeface="Arial"/>
              <a:cs typeface="Arial"/>
            </a:endParaRPr>
          </a:p>
        </p:txBody>
      </p:sp>
    </p:spTree>
    <p:extLst>
      <p:ext uri="{BB962C8B-B14F-4D97-AF65-F5344CB8AC3E}">
        <p14:creationId xmlns:p14="http://schemas.microsoft.com/office/powerpoint/2010/main" val="7003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BCACB-B82B-4F1D-D4BF-C2D443817CFE}"/>
              </a:ext>
            </a:extLst>
          </p:cNvPr>
          <p:cNvSpPr>
            <a:spLocks noGrp="1"/>
          </p:cNvSpPr>
          <p:nvPr>
            <p:ph type="title"/>
          </p:nvPr>
        </p:nvSpPr>
        <p:spPr>
          <a:xfrm>
            <a:off x="4705043" y="1099575"/>
            <a:ext cx="2781913" cy="430887"/>
          </a:xfrm>
        </p:spPr>
        <p:txBody>
          <a:bodyPr/>
          <a:lstStyle/>
          <a:p>
            <a:pPr algn="ctr"/>
            <a:r>
              <a:rPr lang="fr-FR" sz="2800"/>
              <a:t>MCO</a:t>
            </a:r>
          </a:p>
        </p:txBody>
      </p:sp>
      <p:sp>
        <p:nvSpPr>
          <p:cNvPr id="5" name="ZoneTexte 4">
            <a:extLst>
              <a:ext uri="{FF2B5EF4-FFF2-40B4-BE49-F238E27FC236}">
                <a16:creationId xmlns:a16="http://schemas.microsoft.com/office/drawing/2014/main" id="{0DEBA1D9-AC20-415C-8688-EC4E1831D66D}"/>
              </a:ext>
            </a:extLst>
          </p:cNvPr>
          <p:cNvSpPr txBox="1"/>
          <p:nvPr/>
        </p:nvSpPr>
        <p:spPr>
          <a:xfrm>
            <a:off x="4062520" y="2026084"/>
            <a:ext cx="5538680" cy="2954655"/>
          </a:xfrm>
          <a:prstGeom prst="rect">
            <a:avLst/>
          </a:prstGeom>
          <a:noFill/>
        </p:spPr>
        <p:txBody>
          <a:bodyPr rot="0" spcFirstLastPara="0" vertOverflow="overflow" horzOverflow="overflow" vert="horz" wrap="square" lIns="27000" tIns="0" rIns="27000" bIns="0" numCol="1" spcCol="0" rtlCol="0" fromWordArt="0" anchor="t" anchorCtr="0" forceAA="0" compatLnSpc="1">
            <a:prstTxWarp prst="textNoShape">
              <a:avLst/>
            </a:prstTxWarp>
            <a:spAutoFit/>
          </a:bodyPr>
          <a:lstStyle/>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MRC : nouvelles variables, transmissions</a:t>
            </a:r>
          </a:p>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Evolutions CIM-10</a:t>
            </a:r>
          </a:p>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CCAM descriptive / actes de </a:t>
            </a:r>
            <a:r>
              <a:rPr lang="fr-FR" sz="1800" b="1" baseline="0" err="1">
                <a:solidFill>
                  <a:srgbClr val="FFFFFF"/>
                </a:solidFill>
                <a:latin typeface="Arial" panose="020B0604020202020204"/>
                <a:ea typeface="+mn-ea"/>
                <a:cs typeface="Arial"/>
              </a:rPr>
              <a:t>chir</a:t>
            </a:r>
            <a:r>
              <a:rPr lang="fr-FR" sz="1800" b="1" baseline="0">
                <a:solidFill>
                  <a:srgbClr val="FFFFFF"/>
                </a:solidFill>
                <a:latin typeface="Arial" panose="020B0604020202020204"/>
                <a:ea typeface="+mn-ea"/>
                <a:cs typeface="Arial"/>
              </a:rPr>
              <a:t> </a:t>
            </a:r>
            <a:r>
              <a:rPr lang="fr-FR" sz="1800" b="1" baseline="0" err="1">
                <a:solidFill>
                  <a:srgbClr val="FFFFFF"/>
                </a:solidFill>
                <a:latin typeface="Arial" panose="020B0604020202020204"/>
                <a:ea typeface="+mn-ea"/>
                <a:cs typeface="Arial"/>
              </a:rPr>
              <a:t>foetale</a:t>
            </a:r>
            <a:endParaRPr lang="fr-FR" sz="1800" b="1" baseline="0">
              <a:solidFill>
                <a:srgbClr val="FFFFFF"/>
              </a:solidFill>
              <a:latin typeface="Arial" panose="020B0604020202020204"/>
              <a:ea typeface="+mn-ea"/>
              <a:cs typeface="Arial"/>
            </a:endParaRPr>
          </a:p>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Simplification PPCO</a:t>
            </a:r>
          </a:p>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Modification référentiel AAP-AAC</a:t>
            </a:r>
          </a:p>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Test HRD / Cancer de l’ovaire</a:t>
            </a:r>
          </a:p>
          <a:p>
            <a:pPr marL="285750"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Soins critiques</a:t>
            </a:r>
          </a:p>
          <a:p>
            <a:pPr marL="742950" lvl="1"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Réforme des autorisations </a:t>
            </a:r>
          </a:p>
          <a:p>
            <a:pPr marL="742950" lvl="1" indent="-285750" defTabSz="685800" eaLnBrk="1" fontAlgn="auto" hangingPunct="1">
              <a:spcBef>
                <a:spcPts val="0"/>
              </a:spcBef>
              <a:spcAft>
                <a:spcPts val="0"/>
              </a:spcAft>
              <a:buFont typeface="Arial" panose="020B0604020202020204" pitchFamily="34" charset="0"/>
              <a:buChar char="•"/>
            </a:pPr>
            <a:r>
              <a:rPr lang="fr-FR" sz="1800" b="1" baseline="0">
                <a:solidFill>
                  <a:srgbClr val="FFFFFF"/>
                </a:solidFill>
                <a:latin typeface="Arial" panose="020B0604020202020204"/>
                <a:ea typeface="+mn-ea"/>
                <a:cs typeface="Arial"/>
              </a:rPr>
              <a:t>FICHSUP fermetures de lits</a:t>
            </a:r>
          </a:p>
          <a:p>
            <a:pPr defTabSz="685800" eaLnBrk="1" fontAlgn="auto" hangingPunct="1">
              <a:spcBef>
                <a:spcPts val="0"/>
              </a:spcBef>
              <a:spcAft>
                <a:spcPts val="0"/>
              </a:spcAft>
            </a:pPr>
            <a:endParaRPr lang="fr-FR" sz="1500" b="1" baseline="0">
              <a:solidFill>
                <a:srgbClr val="FFFFFF"/>
              </a:solidFill>
              <a:latin typeface="Arial" panose="020B0604020202020204"/>
              <a:ea typeface="+mn-ea"/>
              <a:cs typeface="Arial"/>
            </a:endParaRPr>
          </a:p>
          <a:p>
            <a:pPr defTabSz="685800" eaLnBrk="1" fontAlgn="auto" hangingPunct="1">
              <a:spcBef>
                <a:spcPts val="0"/>
              </a:spcBef>
              <a:spcAft>
                <a:spcPts val="0"/>
              </a:spcAft>
            </a:pPr>
            <a:endParaRPr lang="fr-FR" sz="1500" b="1" baseline="0">
              <a:solidFill>
                <a:srgbClr val="FFFFFF"/>
              </a:solidFill>
              <a:latin typeface="Arial" panose="020B0604020202020204"/>
              <a:ea typeface="+mn-ea"/>
              <a:cs typeface="Arial"/>
            </a:endParaRPr>
          </a:p>
        </p:txBody>
      </p:sp>
      <p:sp>
        <p:nvSpPr>
          <p:cNvPr id="4" name="Espace réservé du pied de page 3">
            <a:extLst>
              <a:ext uri="{FF2B5EF4-FFF2-40B4-BE49-F238E27FC236}">
                <a16:creationId xmlns:a16="http://schemas.microsoft.com/office/drawing/2014/main" id="{FCF2CBED-446F-1DCF-E509-7EF1422BF498}"/>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2452292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BCACB-B82B-4F1D-D4BF-C2D443817CFE}"/>
              </a:ext>
            </a:extLst>
          </p:cNvPr>
          <p:cNvSpPr>
            <a:spLocks noGrp="1"/>
          </p:cNvSpPr>
          <p:nvPr>
            <p:ph type="title"/>
          </p:nvPr>
        </p:nvSpPr>
        <p:spPr>
          <a:xfrm>
            <a:off x="4705043" y="1435836"/>
            <a:ext cx="2781913" cy="492443"/>
          </a:xfrm>
        </p:spPr>
        <p:txBody>
          <a:bodyPr/>
          <a:lstStyle/>
          <a:p>
            <a:pPr algn="ctr"/>
            <a:r>
              <a:rPr lang="fr-FR" sz="3200"/>
              <a:t>HAD</a:t>
            </a:r>
          </a:p>
        </p:txBody>
      </p:sp>
      <p:sp>
        <p:nvSpPr>
          <p:cNvPr id="3" name="Espace réservé du texte 2">
            <a:extLst>
              <a:ext uri="{FF2B5EF4-FFF2-40B4-BE49-F238E27FC236}">
                <a16:creationId xmlns:a16="http://schemas.microsoft.com/office/drawing/2014/main" id="{40CBDABE-2FF2-0DFE-84D1-67BBC591F183}"/>
              </a:ext>
            </a:extLst>
          </p:cNvPr>
          <p:cNvSpPr>
            <a:spLocks noGrp="1"/>
          </p:cNvSpPr>
          <p:nvPr>
            <p:ph type="body" idx="1"/>
          </p:nvPr>
        </p:nvSpPr>
        <p:spPr>
          <a:xfrm>
            <a:off x="3932430" y="2660692"/>
            <a:ext cx="7352790" cy="3126497"/>
          </a:xfrm>
        </p:spPr>
        <p:txBody>
          <a:bodyPr vert="horz" wrap="square" lIns="27000" tIns="0" rIns="27000" bIns="0" rtlCol="0" anchor="t">
            <a:spAutoFit/>
          </a:bodyPr>
          <a:lstStyle/>
          <a:p>
            <a:pPr marL="285750" indent="-285750">
              <a:buFont typeface="Arial" panose="020B0604020202020204" pitchFamily="34" charset="0"/>
              <a:buChar char="•"/>
            </a:pPr>
            <a:r>
              <a:rPr lang="fr-FR" sz="2400">
                <a:cs typeface="Arial"/>
              </a:rPr>
              <a:t>Classification HAD: communication sur l’expérimentation et outils ATIH</a:t>
            </a:r>
          </a:p>
          <a:p>
            <a:pPr marL="285750" indent="-285750">
              <a:buFont typeface="Arial" panose="020B0604020202020204" pitchFamily="34" charset="0"/>
              <a:buChar char="•"/>
            </a:pPr>
            <a:endParaRPr lang="fr-FR" sz="2400">
              <a:solidFill>
                <a:srgbClr val="FFFFFF"/>
              </a:solidFill>
              <a:cs typeface="Arial"/>
            </a:endParaRPr>
          </a:p>
          <a:p>
            <a:pPr marL="285750" indent="-285750">
              <a:buFont typeface="Arial" panose="020B0604020202020204" pitchFamily="34" charset="0"/>
              <a:buChar char="•"/>
            </a:pPr>
            <a:r>
              <a:rPr lang="fr-FR" sz="2400">
                <a:cs typeface="Arial"/>
              </a:rPr>
              <a:t>HAD-R – Recueil des actes de réadaptation en HAD</a:t>
            </a:r>
          </a:p>
          <a:p>
            <a:pPr marL="285750" indent="-285750">
              <a:buFont typeface="Arial" panose="020B0604020202020204" pitchFamily="34" charset="0"/>
              <a:buChar char="•"/>
            </a:pPr>
            <a:endParaRPr lang="fr-FR" sz="2400">
              <a:cs typeface="Arial"/>
            </a:endParaRPr>
          </a:p>
          <a:p>
            <a:pPr marL="285750" indent="-285750">
              <a:buFont typeface="Arial" panose="020B0604020202020204" pitchFamily="34" charset="0"/>
              <a:buChar char="•"/>
            </a:pPr>
            <a:r>
              <a:rPr lang="fr-FR" sz="2400">
                <a:cs typeface="Arial"/>
              </a:rPr>
              <a:t>Expérimentation art. 50 TMSC</a:t>
            </a:r>
          </a:p>
          <a:p>
            <a:pPr marL="433070" lvl="2"/>
            <a:endParaRPr lang="fr-FR" b="1">
              <a:solidFill>
                <a:schemeClr val="bg1"/>
              </a:solidFill>
              <a:cs typeface="Arial"/>
            </a:endParaRPr>
          </a:p>
        </p:txBody>
      </p:sp>
      <p:sp>
        <p:nvSpPr>
          <p:cNvPr id="4" name="Espace réservé du pied de page 3">
            <a:extLst>
              <a:ext uri="{FF2B5EF4-FFF2-40B4-BE49-F238E27FC236}">
                <a16:creationId xmlns:a16="http://schemas.microsoft.com/office/drawing/2014/main" id="{FCF2CBED-446F-1DCF-E509-7EF1422BF498}"/>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fr-FR" sz="800" b="0" i="0" u="none" strike="noStrike" kern="1200" cap="all" spc="0" normalizeH="0" baseline="0" noProof="0">
                <a:ln>
                  <a:noFill/>
                </a:ln>
                <a:solidFill>
                  <a:srgbClr val="2B3BB2"/>
                </a:solidFill>
                <a:effectLst/>
                <a:uLnTx/>
                <a:uFillTx/>
                <a:latin typeface="Times" charset="0"/>
                <a:ea typeface="ＭＳ Ｐゴシック" charset="-128"/>
                <a:cs typeface="+mn-cs"/>
              </a:rPr>
              <a:t>WEBINAIRE DIM DU 19 Novembre 2024</a:t>
            </a:r>
          </a:p>
        </p:txBody>
      </p:sp>
    </p:spTree>
    <p:extLst>
      <p:ext uri="{BB962C8B-B14F-4D97-AF65-F5344CB8AC3E}">
        <p14:creationId xmlns:p14="http://schemas.microsoft.com/office/powerpoint/2010/main" val="1841745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HAD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738664"/>
          </a:xfrm>
        </p:spPr>
        <p:txBody>
          <a:bodyPr vert="horz" wrap="square" lIns="27000" tIns="0" rIns="27000" bIns="0" rtlCol="0" anchor="t">
            <a:spAutoFit/>
          </a:bodyPr>
          <a:lstStyle/>
          <a:p>
            <a:pPr marL="0" indent="0">
              <a:buNone/>
            </a:pPr>
            <a:r>
              <a:rPr lang="fr-FR" sz="2400">
                <a:cs typeface="Arial"/>
              </a:rPr>
              <a:t>Classification HAD : communication sur l’expérimentation et outils ATIH</a:t>
            </a:r>
          </a:p>
        </p:txBody>
      </p:sp>
      <p:sp>
        <p:nvSpPr>
          <p:cNvPr id="5" name="Espace réservé du pied de page 3">
            <a:extLst>
              <a:ext uri="{FF2B5EF4-FFF2-40B4-BE49-F238E27FC236}">
                <a16:creationId xmlns:a16="http://schemas.microsoft.com/office/drawing/2014/main" id="{34C97E47-1EF6-40A8-9F78-AC95C9A4854B}"/>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826349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3359D-79AC-3D75-1A77-35BDBBBFB308}"/>
              </a:ext>
            </a:extLst>
          </p:cNvPr>
          <p:cNvSpPr>
            <a:spLocks noGrp="1"/>
          </p:cNvSpPr>
          <p:nvPr>
            <p:ph type="title"/>
          </p:nvPr>
        </p:nvSpPr>
        <p:spPr>
          <a:xfrm>
            <a:off x="3604860" y="428986"/>
            <a:ext cx="3573180" cy="384721"/>
          </a:xfrm>
        </p:spPr>
        <p:txBody>
          <a:bodyPr/>
          <a:lstStyle/>
          <a:p>
            <a:r>
              <a:rPr lang="fr-FR"/>
              <a:t>Rappels</a:t>
            </a:r>
          </a:p>
        </p:txBody>
      </p:sp>
      <p:sp>
        <p:nvSpPr>
          <p:cNvPr id="3" name="Espace réservé du pied de page 2">
            <a:extLst>
              <a:ext uri="{FF2B5EF4-FFF2-40B4-BE49-F238E27FC236}">
                <a16:creationId xmlns:a16="http://schemas.microsoft.com/office/drawing/2014/main" id="{6BB804A7-4C1C-0B11-454D-23D17F467E7D}"/>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9270FA16-3532-98BE-7B4D-D8A1F29FE2EC}"/>
              </a:ext>
            </a:extLst>
          </p:cNvPr>
          <p:cNvSpPr>
            <a:spLocks noGrp="1"/>
          </p:cNvSpPr>
          <p:nvPr>
            <p:ph type="body" sz="quarter" idx="12"/>
          </p:nvPr>
        </p:nvSpPr>
        <p:spPr>
          <a:xfrm>
            <a:off x="451413" y="1142827"/>
            <a:ext cx="11620982" cy="766877"/>
          </a:xfrm>
        </p:spPr>
        <p:txBody>
          <a:bodyPr/>
          <a:lstStyle/>
          <a:p>
            <a:r>
              <a:rPr lang="fr-FR" sz="2000"/>
              <a:t>Classification HAD =&gt; expérimentation depuis le 1</a:t>
            </a:r>
            <a:r>
              <a:rPr lang="fr-FR" sz="2000" baseline="30000"/>
              <a:t>er</a:t>
            </a:r>
            <a:r>
              <a:rPr lang="fr-FR" sz="2000"/>
              <a:t> juillet 2023</a:t>
            </a:r>
          </a:p>
          <a:p>
            <a:pPr lvl="1"/>
            <a:r>
              <a:rPr lang="fr-FR" b="1"/>
              <a:t>Présentation avec les accès webinaires, recommandations et fichiers d’explications </a:t>
            </a:r>
            <a:r>
              <a:rPr lang="fr-FR"/>
              <a:t>disponibles sur le site ATIH :</a:t>
            </a:r>
          </a:p>
          <a:p>
            <a:pPr lvl="3"/>
            <a:r>
              <a:rPr lang="fr-FR">
                <a:hlinkClick r:id="rId3"/>
              </a:rPr>
              <a:t>https://www.atih.sante.fr/presentation-nouvelle-classification-had-0</a:t>
            </a:r>
            <a:endParaRPr lang="fr-FR"/>
          </a:p>
        </p:txBody>
      </p:sp>
      <p:sp>
        <p:nvSpPr>
          <p:cNvPr id="6" name="Espace réservé du texte 4">
            <a:extLst>
              <a:ext uri="{FF2B5EF4-FFF2-40B4-BE49-F238E27FC236}">
                <a16:creationId xmlns:a16="http://schemas.microsoft.com/office/drawing/2014/main" id="{2B9FD810-C7F3-15DE-C5DC-59AEA1E818E3}"/>
              </a:ext>
            </a:extLst>
          </p:cNvPr>
          <p:cNvSpPr txBox="1">
            <a:spLocks/>
          </p:cNvSpPr>
          <p:nvPr/>
        </p:nvSpPr>
        <p:spPr>
          <a:xfrm>
            <a:off x="0" y="428986"/>
            <a:ext cx="2844397" cy="343522"/>
          </a:xfrm>
          <a:prstGeom prst="rect">
            <a:avLst/>
          </a:prstGeom>
          <a:solidFill>
            <a:schemeClr val="accent2"/>
          </a:solidFill>
        </p:spPr>
        <p:txBody>
          <a:bodyPr vert="horz" wrap="none" lIns="144000" tIns="54000" rIns="144000" bIns="57600" rtlCol="0" anchor="ctr" anchorCtr="0">
            <a:spAutoFit/>
          </a:bodyPr>
          <a:lstStyle>
            <a:lvl1pPr marL="0" indent="0" algn="l" defTabSz="685783" rtl="0" eaLnBrk="1" latinLnBrk="0" hangingPunct="1">
              <a:lnSpc>
                <a:spcPct val="100000"/>
              </a:lnSpc>
              <a:spcBef>
                <a:spcPts val="0"/>
              </a:spcBef>
              <a:buFontTx/>
              <a:buNone/>
              <a:defRPr sz="1500" b="1" kern="1200">
                <a:solidFill>
                  <a:schemeClr val="bg1"/>
                </a:solidFill>
                <a:latin typeface="+mn-lt"/>
                <a:ea typeface="+mn-ea"/>
                <a:cs typeface="+mn-cs"/>
              </a:defRPr>
            </a:lvl1pPr>
            <a:lvl2pPr marL="0" indent="0" algn="l" defTabSz="685783" rtl="0" eaLnBrk="1" latinLnBrk="0" hangingPunct="1">
              <a:lnSpc>
                <a:spcPct val="100000"/>
              </a:lnSpc>
              <a:spcBef>
                <a:spcPts val="400"/>
              </a:spcBef>
              <a:buFontTx/>
              <a:buNone/>
              <a:defRPr sz="1200" b="0" kern="1200">
                <a:solidFill>
                  <a:schemeClr val="tx1"/>
                </a:solidFill>
                <a:latin typeface="+mn-lt"/>
                <a:ea typeface="+mn-ea"/>
                <a:cs typeface="+mn-cs"/>
              </a:defRPr>
            </a:lvl2pPr>
            <a:lvl3pPr marL="0" indent="0" algn="l" defTabSz="685783" rtl="0" eaLnBrk="1" latinLnBrk="0" hangingPunct="1">
              <a:lnSpc>
                <a:spcPct val="100000"/>
              </a:lnSpc>
              <a:spcBef>
                <a:spcPts val="0"/>
              </a:spcBef>
              <a:buFontTx/>
              <a:buNone/>
              <a:defRPr sz="1200" b="0" kern="1200">
                <a:solidFill>
                  <a:schemeClr val="tx1"/>
                </a:solidFill>
                <a:latin typeface="+mn-lt"/>
                <a:ea typeface="+mn-ea"/>
                <a:cs typeface="+mn-cs"/>
              </a:defRPr>
            </a:lvl3pPr>
            <a:lvl4pPr marL="0" indent="0" algn="l" defTabSz="685783" rtl="0" eaLnBrk="1" latinLnBrk="0" hangingPunct="1">
              <a:lnSpc>
                <a:spcPct val="100000"/>
              </a:lnSpc>
              <a:spcBef>
                <a:spcPts val="0"/>
              </a:spcBef>
              <a:buClr>
                <a:schemeClr val="tx2"/>
              </a:buClr>
              <a:buFontTx/>
              <a:buNone/>
              <a:defRPr sz="1200" b="0" kern="1200">
                <a:solidFill>
                  <a:schemeClr val="tx1"/>
                </a:solidFill>
                <a:latin typeface="+mn-lt"/>
                <a:ea typeface="+mn-ea"/>
                <a:cs typeface="+mn-cs"/>
              </a:defRPr>
            </a:lvl4pPr>
            <a:lvl5pPr marL="0" indent="0" algn="l" defTabSz="685783" rtl="0" eaLnBrk="1" latinLnBrk="0" hangingPunct="1">
              <a:lnSpc>
                <a:spcPct val="100000"/>
              </a:lnSpc>
              <a:spcBef>
                <a:spcPts val="0"/>
              </a:spcBef>
              <a:buFontTx/>
              <a:buNone/>
              <a:defRPr sz="1200" b="0" kern="1200">
                <a:solidFill>
                  <a:schemeClr val="tx1"/>
                </a:solidFill>
                <a:latin typeface="+mn-lt"/>
                <a:ea typeface="+mn-ea"/>
                <a:cs typeface="+mn-cs"/>
              </a:defRPr>
            </a:lvl5pPr>
            <a:lvl6pPr marL="899978" indent="-107997" algn="l" defTabSz="685783"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aseline="0" err="1">
                <a:cs typeface="Arial"/>
              </a:rPr>
              <a:t>Classif</a:t>
            </a:r>
            <a:r>
              <a:rPr lang="fr-FR" baseline="0">
                <a:cs typeface="Arial"/>
              </a:rPr>
              <a:t>. HAD : expé et outils</a:t>
            </a:r>
          </a:p>
        </p:txBody>
      </p:sp>
      <p:pic>
        <p:nvPicPr>
          <p:cNvPr id="10" name="Image 9">
            <a:extLst>
              <a:ext uri="{FF2B5EF4-FFF2-40B4-BE49-F238E27FC236}">
                <a16:creationId xmlns:a16="http://schemas.microsoft.com/office/drawing/2014/main" id="{F0BDE20F-E147-A07E-7C4F-2E8E01AB3F0C}"/>
              </a:ext>
            </a:extLst>
          </p:cNvPr>
          <p:cNvPicPr>
            <a:picLocks noChangeAspect="1"/>
          </p:cNvPicPr>
          <p:nvPr/>
        </p:nvPicPr>
        <p:blipFill>
          <a:blip r:embed="rId4"/>
          <a:stretch>
            <a:fillRect/>
          </a:stretch>
        </p:blipFill>
        <p:spPr>
          <a:xfrm>
            <a:off x="1931833" y="2001553"/>
            <a:ext cx="8660141" cy="4413600"/>
          </a:xfrm>
          <a:prstGeom prst="rect">
            <a:avLst/>
          </a:prstGeom>
        </p:spPr>
      </p:pic>
      <p:sp>
        <p:nvSpPr>
          <p:cNvPr id="11" name="Rectangle 10">
            <a:extLst>
              <a:ext uri="{FF2B5EF4-FFF2-40B4-BE49-F238E27FC236}">
                <a16:creationId xmlns:a16="http://schemas.microsoft.com/office/drawing/2014/main" id="{882E1EC9-3AC6-501A-0202-D5B8CCF6359C}"/>
              </a:ext>
            </a:extLst>
          </p:cNvPr>
          <p:cNvSpPr/>
          <p:nvPr/>
        </p:nvSpPr>
        <p:spPr>
          <a:xfrm>
            <a:off x="1931833" y="2983230"/>
            <a:ext cx="1531457" cy="1062990"/>
          </a:xfrm>
          <a:prstGeom prst="rect">
            <a:avLst/>
          </a:prstGeom>
          <a:solidFill>
            <a:schemeClr val="tx2">
              <a:alpha val="9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4031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3359D-79AC-3D75-1A77-35BDBBBFB308}"/>
              </a:ext>
            </a:extLst>
          </p:cNvPr>
          <p:cNvSpPr>
            <a:spLocks noGrp="1"/>
          </p:cNvSpPr>
          <p:nvPr>
            <p:ph type="title"/>
          </p:nvPr>
        </p:nvSpPr>
        <p:spPr>
          <a:xfrm>
            <a:off x="3604860" y="428986"/>
            <a:ext cx="3573180" cy="384721"/>
          </a:xfrm>
        </p:spPr>
        <p:txBody>
          <a:bodyPr/>
          <a:lstStyle/>
          <a:p>
            <a:r>
              <a:rPr lang="fr-FR"/>
              <a:t>Rappels</a:t>
            </a:r>
          </a:p>
        </p:txBody>
      </p:sp>
      <p:sp>
        <p:nvSpPr>
          <p:cNvPr id="3" name="Espace réservé du pied de page 2">
            <a:extLst>
              <a:ext uri="{FF2B5EF4-FFF2-40B4-BE49-F238E27FC236}">
                <a16:creationId xmlns:a16="http://schemas.microsoft.com/office/drawing/2014/main" id="{6BB804A7-4C1C-0B11-454D-23D17F467E7D}"/>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9270FA16-3532-98BE-7B4D-D8A1F29FE2EC}"/>
              </a:ext>
            </a:extLst>
          </p:cNvPr>
          <p:cNvSpPr>
            <a:spLocks noGrp="1"/>
          </p:cNvSpPr>
          <p:nvPr>
            <p:ph type="body" sz="quarter" idx="12"/>
          </p:nvPr>
        </p:nvSpPr>
        <p:spPr>
          <a:xfrm>
            <a:off x="451413" y="1142827"/>
            <a:ext cx="11620982" cy="4208844"/>
          </a:xfrm>
        </p:spPr>
        <p:txBody>
          <a:bodyPr/>
          <a:lstStyle/>
          <a:p>
            <a:pPr marL="0" lvl="3" indent="0">
              <a:buNone/>
            </a:pPr>
            <a:endParaRPr lang="fr-FR" sz="500"/>
          </a:p>
          <a:p>
            <a:pPr indent="-191995"/>
            <a:r>
              <a:rPr lang="fr-FR"/>
              <a:t>Des outils d’aides à l’appropriation de la classification HAD</a:t>
            </a:r>
          </a:p>
          <a:p>
            <a:pPr lvl="3"/>
            <a:r>
              <a:rPr lang="fr-FR" sz="1400" b="1"/>
              <a:t>OVALIDE : tableaux 1.D.2.</a:t>
            </a:r>
          </a:p>
          <a:p>
            <a:pPr lvl="3"/>
            <a:endParaRPr lang="fr-FR"/>
          </a:p>
          <a:p>
            <a:pPr lvl="3"/>
            <a:endParaRPr lang="fr-FR"/>
          </a:p>
          <a:p>
            <a:pPr lvl="3"/>
            <a:endParaRPr lang="fr-FR"/>
          </a:p>
          <a:p>
            <a:pPr lvl="3"/>
            <a:endParaRPr lang="fr-FR"/>
          </a:p>
          <a:p>
            <a:pPr lvl="3"/>
            <a:endParaRPr lang="fr-FR"/>
          </a:p>
          <a:p>
            <a:pPr lvl="3"/>
            <a:endParaRPr lang="fr-FR"/>
          </a:p>
          <a:p>
            <a:pPr lvl="3"/>
            <a:endParaRPr lang="fr-FR"/>
          </a:p>
          <a:p>
            <a:pPr lvl="3"/>
            <a:endParaRPr lang="fr-FR"/>
          </a:p>
          <a:p>
            <a:pPr lvl="3"/>
            <a:endParaRPr lang="fr-FR"/>
          </a:p>
          <a:p>
            <a:pPr lvl="3"/>
            <a:endParaRPr lang="fr-FR"/>
          </a:p>
          <a:p>
            <a:pPr lvl="3"/>
            <a:endParaRPr lang="fr-FR"/>
          </a:p>
          <a:p>
            <a:pPr lvl="3"/>
            <a:endParaRPr lang="fr-FR"/>
          </a:p>
          <a:p>
            <a:pPr lvl="3"/>
            <a:endParaRPr lang="fr-FR"/>
          </a:p>
          <a:p>
            <a:pPr marL="0" lvl="3" indent="0">
              <a:buNone/>
            </a:pPr>
            <a:endParaRPr lang="fr-FR"/>
          </a:p>
          <a:p>
            <a:pPr lvl="3"/>
            <a:r>
              <a:rPr lang="fr-FR" sz="1400" b="1" err="1"/>
              <a:t>VisualGroupageHAD</a:t>
            </a:r>
            <a:endParaRPr lang="fr-FR" sz="1400" b="1"/>
          </a:p>
          <a:p>
            <a:pPr lvl="3"/>
            <a:endParaRPr lang="fr-FR"/>
          </a:p>
        </p:txBody>
      </p:sp>
      <p:sp>
        <p:nvSpPr>
          <p:cNvPr id="6" name="Espace réservé du texte 4">
            <a:extLst>
              <a:ext uri="{FF2B5EF4-FFF2-40B4-BE49-F238E27FC236}">
                <a16:creationId xmlns:a16="http://schemas.microsoft.com/office/drawing/2014/main" id="{2B9FD810-C7F3-15DE-C5DC-59AEA1E818E3}"/>
              </a:ext>
            </a:extLst>
          </p:cNvPr>
          <p:cNvSpPr txBox="1">
            <a:spLocks/>
          </p:cNvSpPr>
          <p:nvPr/>
        </p:nvSpPr>
        <p:spPr>
          <a:xfrm>
            <a:off x="0" y="428986"/>
            <a:ext cx="2844397" cy="343522"/>
          </a:xfrm>
          <a:prstGeom prst="rect">
            <a:avLst/>
          </a:prstGeom>
          <a:solidFill>
            <a:schemeClr val="accent2"/>
          </a:solidFill>
        </p:spPr>
        <p:txBody>
          <a:bodyPr vert="horz" wrap="none" lIns="144000" tIns="54000" rIns="144000" bIns="57600" rtlCol="0" anchor="ctr" anchorCtr="0">
            <a:spAutoFit/>
          </a:bodyPr>
          <a:lstStyle>
            <a:lvl1pPr marL="0" indent="0" algn="l" defTabSz="685783" rtl="0" eaLnBrk="1" latinLnBrk="0" hangingPunct="1">
              <a:lnSpc>
                <a:spcPct val="100000"/>
              </a:lnSpc>
              <a:spcBef>
                <a:spcPts val="0"/>
              </a:spcBef>
              <a:buFontTx/>
              <a:buNone/>
              <a:defRPr sz="1500" b="1" kern="1200">
                <a:solidFill>
                  <a:schemeClr val="bg1"/>
                </a:solidFill>
                <a:latin typeface="+mn-lt"/>
                <a:ea typeface="+mn-ea"/>
                <a:cs typeface="+mn-cs"/>
              </a:defRPr>
            </a:lvl1pPr>
            <a:lvl2pPr marL="0" indent="0" algn="l" defTabSz="685783" rtl="0" eaLnBrk="1" latinLnBrk="0" hangingPunct="1">
              <a:lnSpc>
                <a:spcPct val="100000"/>
              </a:lnSpc>
              <a:spcBef>
                <a:spcPts val="400"/>
              </a:spcBef>
              <a:buFontTx/>
              <a:buNone/>
              <a:defRPr sz="1200" b="0" kern="1200">
                <a:solidFill>
                  <a:schemeClr val="tx1"/>
                </a:solidFill>
                <a:latin typeface="+mn-lt"/>
                <a:ea typeface="+mn-ea"/>
                <a:cs typeface="+mn-cs"/>
              </a:defRPr>
            </a:lvl2pPr>
            <a:lvl3pPr marL="0" indent="0" algn="l" defTabSz="685783" rtl="0" eaLnBrk="1" latinLnBrk="0" hangingPunct="1">
              <a:lnSpc>
                <a:spcPct val="100000"/>
              </a:lnSpc>
              <a:spcBef>
                <a:spcPts val="0"/>
              </a:spcBef>
              <a:buFontTx/>
              <a:buNone/>
              <a:defRPr sz="1200" b="0" kern="1200">
                <a:solidFill>
                  <a:schemeClr val="tx1"/>
                </a:solidFill>
                <a:latin typeface="+mn-lt"/>
                <a:ea typeface="+mn-ea"/>
                <a:cs typeface="+mn-cs"/>
              </a:defRPr>
            </a:lvl3pPr>
            <a:lvl4pPr marL="0" indent="0" algn="l" defTabSz="685783" rtl="0" eaLnBrk="1" latinLnBrk="0" hangingPunct="1">
              <a:lnSpc>
                <a:spcPct val="100000"/>
              </a:lnSpc>
              <a:spcBef>
                <a:spcPts val="0"/>
              </a:spcBef>
              <a:buClr>
                <a:schemeClr val="tx2"/>
              </a:buClr>
              <a:buFontTx/>
              <a:buNone/>
              <a:defRPr sz="1200" b="0" kern="1200">
                <a:solidFill>
                  <a:schemeClr val="tx1"/>
                </a:solidFill>
                <a:latin typeface="+mn-lt"/>
                <a:ea typeface="+mn-ea"/>
                <a:cs typeface="+mn-cs"/>
              </a:defRPr>
            </a:lvl4pPr>
            <a:lvl5pPr marL="0" indent="0" algn="l" defTabSz="685783" rtl="0" eaLnBrk="1" latinLnBrk="0" hangingPunct="1">
              <a:lnSpc>
                <a:spcPct val="100000"/>
              </a:lnSpc>
              <a:spcBef>
                <a:spcPts val="0"/>
              </a:spcBef>
              <a:buFontTx/>
              <a:buNone/>
              <a:defRPr sz="1200" b="0" kern="1200">
                <a:solidFill>
                  <a:schemeClr val="tx1"/>
                </a:solidFill>
                <a:latin typeface="+mn-lt"/>
                <a:ea typeface="+mn-ea"/>
                <a:cs typeface="+mn-cs"/>
              </a:defRPr>
            </a:lvl5pPr>
            <a:lvl6pPr marL="899978" indent="-107997" algn="l" defTabSz="685783"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aseline="0" err="1">
                <a:cs typeface="Arial"/>
              </a:rPr>
              <a:t>Classif</a:t>
            </a:r>
            <a:r>
              <a:rPr lang="fr-FR" baseline="0">
                <a:cs typeface="Arial"/>
              </a:rPr>
              <a:t>. HAD : expé et outils</a:t>
            </a:r>
          </a:p>
        </p:txBody>
      </p:sp>
      <p:pic>
        <p:nvPicPr>
          <p:cNvPr id="9" name="Image 8">
            <a:extLst>
              <a:ext uri="{FF2B5EF4-FFF2-40B4-BE49-F238E27FC236}">
                <a16:creationId xmlns:a16="http://schemas.microsoft.com/office/drawing/2014/main" id="{83FFA231-3ABD-F283-271B-43E5627916EB}"/>
              </a:ext>
            </a:extLst>
          </p:cNvPr>
          <p:cNvPicPr>
            <a:picLocks noChangeAspect="1"/>
          </p:cNvPicPr>
          <p:nvPr/>
        </p:nvPicPr>
        <p:blipFill>
          <a:blip r:embed="rId3"/>
          <a:stretch>
            <a:fillRect/>
          </a:stretch>
        </p:blipFill>
        <p:spPr>
          <a:xfrm>
            <a:off x="2600326" y="1596393"/>
            <a:ext cx="7642219" cy="2592000"/>
          </a:xfrm>
          <a:prstGeom prst="rect">
            <a:avLst/>
          </a:prstGeom>
        </p:spPr>
      </p:pic>
      <p:pic>
        <p:nvPicPr>
          <p:cNvPr id="12" name="Image 11">
            <a:extLst>
              <a:ext uri="{FF2B5EF4-FFF2-40B4-BE49-F238E27FC236}">
                <a16:creationId xmlns:a16="http://schemas.microsoft.com/office/drawing/2014/main" id="{31537602-1E92-AB95-83E2-56D3921D0129}"/>
              </a:ext>
            </a:extLst>
          </p:cNvPr>
          <p:cNvPicPr>
            <a:picLocks noChangeAspect="1"/>
          </p:cNvPicPr>
          <p:nvPr/>
        </p:nvPicPr>
        <p:blipFill>
          <a:blip r:embed="rId4"/>
          <a:stretch>
            <a:fillRect/>
          </a:stretch>
        </p:blipFill>
        <p:spPr>
          <a:xfrm>
            <a:off x="2600326" y="4728207"/>
            <a:ext cx="8001000" cy="533400"/>
          </a:xfrm>
          <a:prstGeom prst="rect">
            <a:avLst/>
          </a:prstGeom>
        </p:spPr>
      </p:pic>
      <p:pic>
        <p:nvPicPr>
          <p:cNvPr id="14" name="Image 13">
            <a:extLst>
              <a:ext uri="{FF2B5EF4-FFF2-40B4-BE49-F238E27FC236}">
                <a16:creationId xmlns:a16="http://schemas.microsoft.com/office/drawing/2014/main" id="{E305FA2D-F7B3-83B3-2526-AD7032DE05E4}"/>
              </a:ext>
            </a:extLst>
          </p:cNvPr>
          <p:cNvPicPr>
            <a:picLocks noChangeAspect="1"/>
          </p:cNvPicPr>
          <p:nvPr/>
        </p:nvPicPr>
        <p:blipFill>
          <a:blip r:embed="rId5"/>
          <a:stretch>
            <a:fillRect/>
          </a:stretch>
        </p:blipFill>
        <p:spPr>
          <a:xfrm>
            <a:off x="2387547" y="5131858"/>
            <a:ext cx="8633192" cy="608400"/>
          </a:xfrm>
          <a:prstGeom prst="rect">
            <a:avLst/>
          </a:prstGeom>
        </p:spPr>
      </p:pic>
      <p:sp>
        <p:nvSpPr>
          <p:cNvPr id="15" name="Rectangle 14">
            <a:extLst>
              <a:ext uri="{FF2B5EF4-FFF2-40B4-BE49-F238E27FC236}">
                <a16:creationId xmlns:a16="http://schemas.microsoft.com/office/drawing/2014/main" id="{D63A60C1-8DC3-9C52-1B84-6F62A2E63554}"/>
              </a:ext>
            </a:extLst>
          </p:cNvPr>
          <p:cNvSpPr/>
          <p:nvPr/>
        </p:nvSpPr>
        <p:spPr>
          <a:xfrm>
            <a:off x="2718654" y="1611230"/>
            <a:ext cx="7882671" cy="2666835"/>
          </a:xfrm>
          <a:prstGeom prst="rect">
            <a:avLst/>
          </a:prstGeom>
          <a:solidFill>
            <a:schemeClr val="tx2">
              <a:alpha val="9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803C549-6A64-157A-ECB0-85A0AF7DD60D}"/>
              </a:ext>
            </a:extLst>
          </p:cNvPr>
          <p:cNvSpPr/>
          <p:nvPr/>
        </p:nvSpPr>
        <p:spPr>
          <a:xfrm>
            <a:off x="2718653" y="5397658"/>
            <a:ext cx="8302085" cy="314091"/>
          </a:xfrm>
          <a:prstGeom prst="rect">
            <a:avLst/>
          </a:prstGeom>
          <a:solidFill>
            <a:schemeClr val="tx2">
              <a:alpha val="9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223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3359D-79AC-3D75-1A77-35BDBBBFB308}"/>
              </a:ext>
            </a:extLst>
          </p:cNvPr>
          <p:cNvSpPr>
            <a:spLocks noGrp="1"/>
          </p:cNvSpPr>
          <p:nvPr>
            <p:ph type="title"/>
          </p:nvPr>
        </p:nvSpPr>
        <p:spPr>
          <a:xfrm>
            <a:off x="3604860" y="428986"/>
            <a:ext cx="3573180" cy="384721"/>
          </a:xfrm>
        </p:spPr>
        <p:txBody>
          <a:bodyPr/>
          <a:lstStyle/>
          <a:p>
            <a:r>
              <a:rPr lang="fr-FR"/>
              <a:t>Rappels</a:t>
            </a:r>
          </a:p>
        </p:txBody>
      </p:sp>
      <p:sp>
        <p:nvSpPr>
          <p:cNvPr id="3" name="Espace réservé du pied de page 2">
            <a:extLst>
              <a:ext uri="{FF2B5EF4-FFF2-40B4-BE49-F238E27FC236}">
                <a16:creationId xmlns:a16="http://schemas.microsoft.com/office/drawing/2014/main" id="{6BB804A7-4C1C-0B11-454D-23D17F467E7D}"/>
              </a:ext>
            </a:extLst>
          </p:cNvPr>
          <p:cNvSpPr>
            <a:spLocks noGrp="1"/>
          </p:cNvSpPr>
          <p:nvPr>
            <p:ph type="ftr" sz="quarter" idx="1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067" b="0" i="0" u="none" strike="noStrike" kern="1200" cap="all" spc="0" normalizeH="0" baseline="0" noProof="0">
                <a:ln>
                  <a:noFill/>
                </a:ln>
                <a:solidFill>
                  <a:srgbClr val="2B3BB2"/>
                </a:solidFill>
                <a:effectLst/>
                <a:uLnTx/>
                <a:uFillTx/>
                <a:latin typeface="Arial" panose="020B0604020202020204"/>
                <a:ea typeface="+mn-ea"/>
                <a:cs typeface="+mn-cs"/>
              </a:rPr>
              <a:t>WEBINAIRE DIM DU 19 Novembre 2024</a:t>
            </a:r>
          </a:p>
        </p:txBody>
      </p:sp>
      <p:sp>
        <p:nvSpPr>
          <p:cNvPr id="4" name="Espace réservé du texte 3">
            <a:extLst>
              <a:ext uri="{FF2B5EF4-FFF2-40B4-BE49-F238E27FC236}">
                <a16:creationId xmlns:a16="http://schemas.microsoft.com/office/drawing/2014/main" id="{9270FA16-3532-98BE-7B4D-D8A1F29FE2EC}"/>
              </a:ext>
            </a:extLst>
          </p:cNvPr>
          <p:cNvSpPr>
            <a:spLocks noGrp="1"/>
          </p:cNvSpPr>
          <p:nvPr>
            <p:ph type="body" sz="quarter" idx="12"/>
          </p:nvPr>
        </p:nvSpPr>
        <p:spPr>
          <a:xfrm>
            <a:off x="371403" y="813707"/>
            <a:ext cx="11620982" cy="1115690"/>
          </a:xfrm>
        </p:spPr>
        <p:txBody>
          <a:bodyPr/>
          <a:lstStyle/>
          <a:p>
            <a:pPr marL="0" lvl="3" indent="0">
              <a:buNone/>
            </a:pPr>
            <a:endParaRPr lang="fr-FR" sz="500"/>
          </a:p>
          <a:p>
            <a:pPr indent="-191995"/>
            <a:r>
              <a:rPr lang="fr-FR"/>
              <a:t>Un fil agora</a:t>
            </a:r>
          </a:p>
          <a:p>
            <a:pPr lvl="3"/>
            <a:r>
              <a:rPr lang="fr-FR" sz="1400"/>
              <a:t>Pour toute question relative à la classification</a:t>
            </a:r>
          </a:p>
          <a:p>
            <a:pPr lvl="3"/>
            <a:r>
              <a:rPr lang="fr-FR" sz="1400"/>
              <a:t>Pour toute prise en charge HAD codée et groupée dans un GPSL non attendu par l’équipe/ l’établissement</a:t>
            </a:r>
          </a:p>
          <a:p>
            <a:pPr lvl="3"/>
            <a:r>
              <a:rPr lang="fr-FR" sz="1400"/>
              <a:t>Pour une amélioration de cette première classification </a:t>
            </a:r>
          </a:p>
        </p:txBody>
      </p:sp>
      <p:sp>
        <p:nvSpPr>
          <p:cNvPr id="6" name="Espace réservé du texte 4">
            <a:extLst>
              <a:ext uri="{FF2B5EF4-FFF2-40B4-BE49-F238E27FC236}">
                <a16:creationId xmlns:a16="http://schemas.microsoft.com/office/drawing/2014/main" id="{2B9FD810-C7F3-15DE-C5DC-59AEA1E818E3}"/>
              </a:ext>
            </a:extLst>
          </p:cNvPr>
          <p:cNvSpPr txBox="1">
            <a:spLocks/>
          </p:cNvSpPr>
          <p:nvPr/>
        </p:nvSpPr>
        <p:spPr>
          <a:xfrm>
            <a:off x="0" y="428986"/>
            <a:ext cx="2844397" cy="343522"/>
          </a:xfrm>
          <a:prstGeom prst="rect">
            <a:avLst/>
          </a:prstGeom>
          <a:solidFill>
            <a:schemeClr val="accent2"/>
          </a:solidFill>
        </p:spPr>
        <p:txBody>
          <a:bodyPr vert="horz" wrap="none" lIns="144000" tIns="54000" rIns="144000" bIns="57600" rtlCol="0" anchor="ctr" anchorCtr="0">
            <a:spAutoFit/>
          </a:bodyPr>
          <a:lstStyle>
            <a:lvl1pPr marL="0" indent="0" algn="l" defTabSz="685783" rtl="0" eaLnBrk="1" latinLnBrk="0" hangingPunct="1">
              <a:lnSpc>
                <a:spcPct val="100000"/>
              </a:lnSpc>
              <a:spcBef>
                <a:spcPts val="0"/>
              </a:spcBef>
              <a:buFontTx/>
              <a:buNone/>
              <a:defRPr sz="1500" b="1" kern="1200">
                <a:solidFill>
                  <a:schemeClr val="bg1"/>
                </a:solidFill>
                <a:latin typeface="+mn-lt"/>
                <a:ea typeface="+mn-ea"/>
                <a:cs typeface="+mn-cs"/>
              </a:defRPr>
            </a:lvl1pPr>
            <a:lvl2pPr marL="0" indent="0" algn="l" defTabSz="685783" rtl="0" eaLnBrk="1" latinLnBrk="0" hangingPunct="1">
              <a:lnSpc>
                <a:spcPct val="100000"/>
              </a:lnSpc>
              <a:spcBef>
                <a:spcPts val="400"/>
              </a:spcBef>
              <a:buFontTx/>
              <a:buNone/>
              <a:defRPr sz="1200" b="0" kern="1200">
                <a:solidFill>
                  <a:schemeClr val="tx1"/>
                </a:solidFill>
                <a:latin typeface="+mn-lt"/>
                <a:ea typeface="+mn-ea"/>
                <a:cs typeface="+mn-cs"/>
              </a:defRPr>
            </a:lvl2pPr>
            <a:lvl3pPr marL="0" indent="0" algn="l" defTabSz="685783" rtl="0" eaLnBrk="1" latinLnBrk="0" hangingPunct="1">
              <a:lnSpc>
                <a:spcPct val="100000"/>
              </a:lnSpc>
              <a:spcBef>
                <a:spcPts val="0"/>
              </a:spcBef>
              <a:buFontTx/>
              <a:buNone/>
              <a:defRPr sz="1200" b="0" kern="1200">
                <a:solidFill>
                  <a:schemeClr val="tx1"/>
                </a:solidFill>
                <a:latin typeface="+mn-lt"/>
                <a:ea typeface="+mn-ea"/>
                <a:cs typeface="+mn-cs"/>
              </a:defRPr>
            </a:lvl3pPr>
            <a:lvl4pPr marL="0" indent="0" algn="l" defTabSz="685783" rtl="0" eaLnBrk="1" latinLnBrk="0" hangingPunct="1">
              <a:lnSpc>
                <a:spcPct val="100000"/>
              </a:lnSpc>
              <a:spcBef>
                <a:spcPts val="0"/>
              </a:spcBef>
              <a:buClr>
                <a:schemeClr val="tx2"/>
              </a:buClr>
              <a:buFontTx/>
              <a:buNone/>
              <a:defRPr sz="1200" b="0" kern="1200">
                <a:solidFill>
                  <a:schemeClr val="tx1"/>
                </a:solidFill>
                <a:latin typeface="+mn-lt"/>
                <a:ea typeface="+mn-ea"/>
                <a:cs typeface="+mn-cs"/>
              </a:defRPr>
            </a:lvl4pPr>
            <a:lvl5pPr marL="0" indent="0" algn="l" defTabSz="685783" rtl="0" eaLnBrk="1" latinLnBrk="0" hangingPunct="1">
              <a:lnSpc>
                <a:spcPct val="100000"/>
              </a:lnSpc>
              <a:spcBef>
                <a:spcPts val="0"/>
              </a:spcBef>
              <a:buFontTx/>
              <a:buNone/>
              <a:defRPr sz="1200" b="0" kern="1200">
                <a:solidFill>
                  <a:schemeClr val="tx1"/>
                </a:solidFill>
                <a:latin typeface="+mn-lt"/>
                <a:ea typeface="+mn-ea"/>
                <a:cs typeface="+mn-cs"/>
              </a:defRPr>
            </a:lvl5pPr>
            <a:lvl6pPr marL="899978" indent="-107997" algn="l" defTabSz="685783"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baseline="0" err="1">
                <a:cs typeface="Arial"/>
              </a:rPr>
              <a:t>Classif</a:t>
            </a:r>
            <a:r>
              <a:rPr lang="fr-FR" baseline="0">
                <a:cs typeface="Arial"/>
              </a:rPr>
              <a:t>. HAD : expé et outils</a:t>
            </a:r>
          </a:p>
        </p:txBody>
      </p:sp>
      <p:pic>
        <p:nvPicPr>
          <p:cNvPr id="7" name="Image 6">
            <a:extLst>
              <a:ext uri="{FF2B5EF4-FFF2-40B4-BE49-F238E27FC236}">
                <a16:creationId xmlns:a16="http://schemas.microsoft.com/office/drawing/2014/main" id="{F633073B-3CAA-6A30-60D7-CEB0E678C155}"/>
              </a:ext>
            </a:extLst>
          </p:cNvPr>
          <p:cNvPicPr>
            <a:picLocks noChangeAspect="1"/>
          </p:cNvPicPr>
          <p:nvPr/>
        </p:nvPicPr>
        <p:blipFill>
          <a:blip r:embed="rId3"/>
          <a:stretch>
            <a:fillRect/>
          </a:stretch>
        </p:blipFill>
        <p:spPr>
          <a:xfrm>
            <a:off x="2055715" y="2470469"/>
            <a:ext cx="8080567" cy="3751200"/>
          </a:xfrm>
          <a:prstGeom prst="rect">
            <a:avLst/>
          </a:prstGeom>
        </p:spPr>
      </p:pic>
      <p:sp>
        <p:nvSpPr>
          <p:cNvPr id="8" name="Rectangle 7">
            <a:extLst>
              <a:ext uri="{FF2B5EF4-FFF2-40B4-BE49-F238E27FC236}">
                <a16:creationId xmlns:a16="http://schemas.microsoft.com/office/drawing/2014/main" id="{5C34B7AB-BF75-EF7D-FF88-BE8A99A86972}"/>
              </a:ext>
            </a:extLst>
          </p:cNvPr>
          <p:cNvSpPr/>
          <p:nvPr/>
        </p:nvSpPr>
        <p:spPr>
          <a:xfrm>
            <a:off x="2055715" y="2454735"/>
            <a:ext cx="3015614" cy="314091"/>
          </a:xfrm>
          <a:prstGeom prst="rect">
            <a:avLst/>
          </a:prstGeom>
          <a:solidFill>
            <a:schemeClr val="tx2">
              <a:alpha val="9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18D6A0B-5955-08D7-714A-F360604C61A9}"/>
              </a:ext>
            </a:extLst>
          </p:cNvPr>
          <p:cNvSpPr/>
          <p:nvPr/>
        </p:nvSpPr>
        <p:spPr>
          <a:xfrm>
            <a:off x="2055715" y="4744545"/>
            <a:ext cx="3015614" cy="314091"/>
          </a:xfrm>
          <a:prstGeom prst="rect">
            <a:avLst/>
          </a:prstGeom>
          <a:solidFill>
            <a:schemeClr val="tx2">
              <a:alpha val="9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9B849B2-37E5-4093-53D9-5A7031FD1445}"/>
              </a:ext>
            </a:extLst>
          </p:cNvPr>
          <p:cNvSpPr/>
          <p:nvPr/>
        </p:nvSpPr>
        <p:spPr>
          <a:xfrm>
            <a:off x="2844396" y="5074370"/>
            <a:ext cx="4893713" cy="314091"/>
          </a:xfrm>
          <a:prstGeom prst="rect">
            <a:avLst/>
          </a:prstGeom>
          <a:solidFill>
            <a:schemeClr val="tx2">
              <a:alpha val="9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2498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HAD</a:t>
            </a:r>
            <a:r>
              <a:rPr lang="fr-FR" sz="2475"/>
              <a:t>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516976"/>
            <a:ext cx="6204374" cy="738664"/>
          </a:xfrm>
        </p:spPr>
        <p:txBody>
          <a:bodyPr vert="horz" wrap="square" lIns="27000" tIns="0" rIns="27000" bIns="0" rtlCol="0" anchor="t">
            <a:spAutoFit/>
          </a:bodyPr>
          <a:lstStyle/>
          <a:p>
            <a:pPr marL="0" indent="0">
              <a:buNone/>
            </a:pPr>
            <a:r>
              <a:rPr lang="fr-FR" sz="2400">
                <a:cs typeface="Arial"/>
              </a:rPr>
              <a:t>HAD-R – Recueil des actes de réadaptation en HAD</a:t>
            </a:r>
          </a:p>
        </p:txBody>
      </p:sp>
      <p:sp>
        <p:nvSpPr>
          <p:cNvPr id="5" name="Espace réservé du pied de page 3">
            <a:extLst>
              <a:ext uri="{FF2B5EF4-FFF2-40B4-BE49-F238E27FC236}">
                <a16:creationId xmlns:a16="http://schemas.microsoft.com/office/drawing/2014/main" id="{4B3A8245-7B6C-4261-A544-1A7272D00827}"/>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4043003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7C6B205-BCB1-AF89-C969-B9F8343C1515}"/>
              </a:ext>
            </a:extLst>
          </p:cNvPr>
          <p:cNvSpPr txBox="1">
            <a:spLocks/>
          </p:cNvSpPr>
          <p:nvPr/>
        </p:nvSpPr>
        <p:spPr>
          <a:xfrm>
            <a:off x="1109892" y="152247"/>
            <a:ext cx="10436894" cy="6325910"/>
          </a:xfrm>
          <a:prstGeom prst="rect">
            <a:avLst/>
          </a:prstGeom>
        </p:spPr>
        <p:txBody>
          <a:bodyPr lIns="121920" tIns="60960" rIns="121920" bIns="60960" anchor="t"/>
          <a:lstStyle>
            <a:lvl1pPr marL="0" algn="l" defTabSz="685800" rtl="0" eaLnBrk="1" latinLnBrk="0" hangingPunct="1">
              <a:lnSpc>
                <a:spcPct val="100000"/>
              </a:lnSpc>
              <a:spcBef>
                <a:spcPts val="0"/>
              </a:spcBef>
              <a:buFontTx/>
              <a:buNone/>
              <a:defRPr sz="2500" b="1" kern="1200">
                <a:solidFill>
                  <a:schemeClr val="tx2"/>
                </a:solidFill>
                <a:latin typeface="+mj-lt"/>
                <a:ea typeface="+mj-ea"/>
                <a:cs typeface="+mj-cs"/>
              </a:defRPr>
            </a:lvl1pPr>
          </a:lstStyle>
          <a:p>
            <a:pPr defTabSz="914377" fontAlgn="auto">
              <a:spcAft>
                <a:spcPts val="0"/>
              </a:spcAft>
            </a:pPr>
            <a:r>
              <a:rPr lang="en-US" sz="1800" baseline="0" err="1">
                <a:solidFill>
                  <a:srgbClr val="FF5A64"/>
                </a:solidFill>
                <a:latin typeface="Arial" panose="020B0604020202020204"/>
                <a:cs typeface="Arial"/>
              </a:rPr>
              <a:t>Synthèse</a:t>
            </a:r>
            <a:r>
              <a:rPr lang="en-US" sz="1800" baseline="0">
                <a:solidFill>
                  <a:srgbClr val="FF5A64"/>
                </a:solidFill>
                <a:latin typeface="Arial" panose="020B0604020202020204"/>
                <a:cs typeface="Arial"/>
              </a:rPr>
              <a:t> des variables à </a:t>
            </a:r>
            <a:r>
              <a:rPr lang="en-US" sz="1800" baseline="0" err="1">
                <a:solidFill>
                  <a:srgbClr val="FF5A64"/>
                </a:solidFill>
                <a:latin typeface="Arial" panose="020B0604020202020204"/>
                <a:cs typeface="Arial"/>
              </a:rPr>
              <a:t>recueillir</a:t>
            </a:r>
            <a:r>
              <a:rPr lang="en-US" sz="1800" baseline="0">
                <a:solidFill>
                  <a:srgbClr val="FF5A64"/>
                </a:solidFill>
                <a:latin typeface="Arial" panose="020B0604020202020204"/>
                <a:cs typeface="Arial"/>
              </a:rPr>
              <a:t> à </a:t>
            </a:r>
            <a:r>
              <a:rPr lang="en-US" sz="1800" baseline="0" err="1">
                <a:solidFill>
                  <a:srgbClr val="FF5A64"/>
                </a:solidFill>
                <a:latin typeface="Arial" panose="020B0604020202020204"/>
                <a:cs typeface="Arial"/>
              </a:rPr>
              <a:t>partir</a:t>
            </a:r>
            <a:r>
              <a:rPr lang="en-US" sz="1800" baseline="0">
                <a:solidFill>
                  <a:srgbClr val="FF5A64"/>
                </a:solidFill>
                <a:latin typeface="Arial" panose="020B0604020202020204"/>
                <a:cs typeface="Arial"/>
              </a:rPr>
              <a:t> du 1er mars 2025 - </a:t>
            </a:r>
          </a:p>
          <a:p>
            <a:pPr defTabSz="914377">
              <a:spcAft>
                <a:spcPts val="0"/>
              </a:spcAft>
            </a:pPr>
            <a:r>
              <a:rPr lang="fr-FR" sz="1800" baseline="0">
                <a:solidFill>
                  <a:srgbClr val="FF0000"/>
                </a:solidFill>
                <a:latin typeface="Arial" panose="020B0604020202020204"/>
                <a:cs typeface="Arial"/>
              </a:rPr>
              <a:t>Recueil obligatoire uniquement pour les établissements porteurs de la mention HAD-R</a:t>
            </a:r>
            <a:endParaRPr lang="en-US" sz="18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r>
              <a:rPr lang="en-US" sz="2100" baseline="0">
                <a:solidFill>
                  <a:srgbClr val="FF5A64"/>
                </a:solidFill>
                <a:latin typeface="Arial" panose="020B0604020202020204"/>
                <a:cs typeface="Arial"/>
              </a:rPr>
              <a:t>Support de </a:t>
            </a:r>
            <a:r>
              <a:rPr lang="en-US" sz="2100" baseline="0" err="1">
                <a:solidFill>
                  <a:srgbClr val="FF5A64"/>
                </a:solidFill>
                <a:latin typeface="Arial" panose="020B0604020202020204"/>
                <a:cs typeface="Arial"/>
              </a:rPr>
              <a:t>recueil</a:t>
            </a:r>
            <a:r>
              <a:rPr lang="en-US" sz="2100" baseline="0">
                <a:solidFill>
                  <a:srgbClr val="FF5A64"/>
                </a:solidFill>
                <a:latin typeface="Arial" panose="020B0604020202020204"/>
                <a:cs typeface="Arial"/>
              </a:rPr>
              <a:t> de </a:t>
            </a:r>
            <a:r>
              <a:rPr lang="en-US" sz="2100" baseline="0" err="1">
                <a:solidFill>
                  <a:srgbClr val="FF5A64"/>
                </a:solidFill>
                <a:latin typeface="Arial" panose="020B0604020202020204"/>
                <a:cs typeface="Arial"/>
              </a:rPr>
              <a:t>l'information</a:t>
            </a:r>
            <a:r>
              <a:rPr lang="en-US" sz="2100" baseline="0">
                <a:solidFill>
                  <a:srgbClr val="FF5A64"/>
                </a:solidFill>
                <a:latin typeface="Arial" panose="020B0604020202020204"/>
                <a:cs typeface="Arial"/>
              </a:rPr>
              <a:t> : </a:t>
            </a:r>
            <a:r>
              <a:rPr lang="en-US" sz="2100" baseline="0">
                <a:solidFill>
                  <a:srgbClr val="2B3BB2"/>
                </a:solidFill>
                <a:latin typeface="Arial" panose="020B0604020202020204"/>
                <a:cs typeface="Arial"/>
              </a:rPr>
              <a:t>FICHCOMP “</a:t>
            </a:r>
            <a:r>
              <a:rPr lang="en-US" sz="2100" baseline="0" err="1">
                <a:solidFill>
                  <a:srgbClr val="2B3BB2"/>
                </a:solidFill>
                <a:latin typeface="Arial" panose="020B0604020202020204"/>
                <a:cs typeface="Arial"/>
              </a:rPr>
              <a:t>ActesR</a:t>
            </a:r>
            <a:r>
              <a:rPr lang="en-US" sz="2100" baseline="0">
                <a:solidFill>
                  <a:srgbClr val="2B3BB2"/>
                </a:solidFill>
                <a:latin typeface="Arial" panose="020B0604020202020204"/>
                <a:cs typeface="Arial"/>
              </a:rPr>
              <a:t>”</a:t>
            </a:r>
          </a:p>
        </p:txBody>
      </p:sp>
      <p:sp>
        <p:nvSpPr>
          <p:cNvPr id="3" name="Espace réservé du pied de page 2">
            <a:extLst>
              <a:ext uri="{FF2B5EF4-FFF2-40B4-BE49-F238E27FC236}">
                <a16:creationId xmlns:a16="http://schemas.microsoft.com/office/drawing/2014/main" id="{6C30E224-D8C5-B0B0-674C-59B30A8DA8B3}"/>
              </a:ext>
            </a:extLst>
          </p:cNvPr>
          <p:cNvSpPr>
            <a:spLocks noGrp="1"/>
          </p:cNvSpPr>
          <p:nvPr>
            <p:ph type="ftr" sz="quarter" idx="11"/>
          </p:nvPr>
        </p:nvSpPr>
        <p:spPr>
          <a:xfrm>
            <a:off x="2244367" y="6589116"/>
            <a:ext cx="6720000" cy="164212"/>
          </a:xfrm>
        </p:spPr>
        <p:txBody>
          <a:bodyPr/>
          <a:lstStyle/>
          <a:p>
            <a:pPr defTabSz="914377" eaLnBrk="1" fontAlgn="auto" hangingPunct="1">
              <a:spcAft>
                <a:spcPts val="0"/>
              </a:spcAft>
            </a:pPr>
            <a:r>
              <a:rPr lang="fr-FR">
                <a:solidFill>
                  <a:srgbClr val="2B3BB2"/>
                </a:solidFill>
                <a:latin typeface="Arial" panose="020B0604020202020204"/>
                <a:ea typeface="+mn-ea"/>
              </a:rPr>
              <a:t>WEBINAIRE DIM DU 19 Novembre 2024</a:t>
            </a:r>
          </a:p>
        </p:txBody>
      </p:sp>
      <p:graphicFrame>
        <p:nvGraphicFramePr>
          <p:cNvPr id="4" name="Tableau 3">
            <a:extLst>
              <a:ext uri="{FF2B5EF4-FFF2-40B4-BE49-F238E27FC236}">
                <a16:creationId xmlns:a16="http://schemas.microsoft.com/office/drawing/2014/main" id="{BD9E7995-0B7F-21C9-7097-80BA950F0874}"/>
              </a:ext>
            </a:extLst>
          </p:cNvPr>
          <p:cNvGraphicFramePr>
            <a:graphicFrameLocks noGrp="1"/>
          </p:cNvGraphicFramePr>
          <p:nvPr>
            <p:extLst>
              <p:ext uri="{D42A27DB-BD31-4B8C-83A1-F6EECF244321}">
                <p14:modId xmlns:p14="http://schemas.microsoft.com/office/powerpoint/2010/main" val="3505351615"/>
              </p:ext>
            </p:extLst>
          </p:nvPr>
        </p:nvGraphicFramePr>
        <p:xfrm>
          <a:off x="680424" y="937531"/>
          <a:ext cx="10374639" cy="4855048"/>
        </p:xfrm>
        <a:graphic>
          <a:graphicData uri="http://schemas.openxmlformats.org/drawingml/2006/table">
            <a:tbl>
              <a:tblPr firstRow="1" bandRow="1">
                <a:tableStyleId>{5C22544A-7EE6-4342-B048-85BDC9FD1C3A}</a:tableStyleId>
              </a:tblPr>
              <a:tblGrid>
                <a:gridCol w="4070305">
                  <a:extLst>
                    <a:ext uri="{9D8B030D-6E8A-4147-A177-3AD203B41FA5}">
                      <a16:colId xmlns:a16="http://schemas.microsoft.com/office/drawing/2014/main" val="1530593292"/>
                    </a:ext>
                  </a:extLst>
                </a:gridCol>
                <a:gridCol w="6304334">
                  <a:extLst>
                    <a:ext uri="{9D8B030D-6E8A-4147-A177-3AD203B41FA5}">
                      <a16:colId xmlns:a16="http://schemas.microsoft.com/office/drawing/2014/main" val="179362608"/>
                    </a:ext>
                  </a:extLst>
                </a:gridCol>
              </a:tblGrid>
              <a:tr h="432619">
                <a:tc>
                  <a:txBody>
                    <a:bodyPr/>
                    <a:lstStyle/>
                    <a:p>
                      <a:pPr marL="0" algn="ctr" rtl="0" eaLnBrk="1" latinLnBrk="0" hangingPunct="1"/>
                      <a:r>
                        <a:rPr lang="fr-FR" sz="1900" kern="1200">
                          <a:solidFill>
                            <a:srgbClr val="FFFFFF"/>
                          </a:solidFill>
                          <a:effectLst/>
                        </a:rPr>
                        <a:t>Type de variables</a:t>
                      </a:r>
                      <a:endParaRPr lang="fr-FR" sz="1900">
                        <a:effectLst/>
                      </a:endParaRPr>
                    </a:p>
                  </a:txBody>
                  <a:tcPr marL="0" marR="0" marT="0" marB="0" anchor="ctr"/>
                </a:tc>
                <a:tc>
                  <a:txBody>
                    <a:bodyPr/>
                    <a:lstStyle/>
                    <a:p>
                      <a:pPr marL="0" algn="ctr" rtl="0" eaLnBrk="1" latinLnBrk="0" hangingPunct="1"/>
                      <a:r>
                        <a:rPr lang="fr-FR" sz="1900" kern="1200">
                          <a:solidFill>
                            <a:srgbClr val="FFFFFF"/>
                          </a:solidFill>
                          <a:effectLst/>
                        </a:rPr>
                        <a:t>Modalités de recueil</a:t>
                      </a:r>
                      <a:endParaRPr lang="fr-FR" sz="1900">
                        <a:effectLst/>
                      </a:endParaRPr>
                    </a:p>
                  </a:txBody>
                  <a:tcPr marL="0" marR="0" marT="0" marB="0" anchor="ctr"/>
                </a:tc>
                <a:extLst>
                  <a:ext uri="{0D108BD9-81ED-4DB2-BD59-A6C34878D82A}">
                    <a16:rowId xmlns:a16="http://schemas.microsoft.com/office/drawing/2014/main" val="3086706997"/>
                  </a:ext>
                </a:extLst>
              </a:tr>
              <a:tr h="967029">
                <a:tc>
                  <a:txBody>
                    <a:bodyPr/>
                    <a:lstStyle/>
                    <a:p>
                      <a:pPr marL="0" algn="just" rtl="0" eaLnBrk="1" latinLnBrk="0" hangingPunct="1"/>
                      <a:r>
                        <a:rPr lang="fr-FR" sz="1300" b="1" kern="1200">
                          <a:solidFill>
                            <a:srgbClr val="000000"/>
                          </a:solidFill>
                          <a:effectLst/>
                          <a:latin typeface="+mn-lt"/>
                          <a:ea typeface="+mn-ea"/>
                          <a:cs typeface="+mn-cs"/>
                        </a:rPr>
                        <a:t>Code « Intervention »</a:t>
                      </a:r>
                    </a:p>
                    <a:p>
                      <a:pPr marL="0" algn="just" rtl="0" eaLnBrk="1" latinLnBrk="0" hangingPunct="1"/>
                      <a:r>
                        <a:rPr lang="fr-FR" sz="1300" b="0" kern="1200">
                          <a:solidFill>
                            <a:srgbClr val="FF0000"/>
                          </a:solidFill>
                          <a:effectLst/>
                          <a:latin typeface="+mn-lt"/>
                          <a:ea typeface="+mn-ea"/>
                          <a:cs typeface="+mn-cs"/>
                        </a:rPr>
                        <a:t>Recueil obligatoire</a:t>
                      </a:r>
                    </a:p>
                  </a:txBody>
                  <a:tcPr marL="0" marR="0" marT="0" marB="0" anchor="ctr"/>
                </a:tc>
                <a:tc>
                  <a:txBody>
                    <a:bodyPr/>
                    <a:lstStyle/>
                    <a:p>
                      <a:pPr marL="171450" indent="-171450" algn="just" rtl="0" eaLnBrk="1" latinLnBrk="0" hangingPunct="1">
                        <a:buFont typeface="Arial"/>
                        <a:buChar char="•"/>
                      </a:pPr>
                      <a:r>
                        <a:rPr lang="fr-FR" sz="1300" b="1" kern="1200">
                          <a:solidFill>
                            <a:srgbClr val="000000"/>
                          </a:solidFill>
                          <a:effectLst/>
                        </a:rPr>
                        <a:t>5 caractères alphanumériques</a:t>
                      </a:r>
                    </a:p>
                    <a:p>
                      <a:pPr marL="171450" lvl="0" indent="-171450" algn="just">
                        <a:buFont typeface="Arial"/>
                        <a:buChar char="•"/>
                      </a:pPr>
                      <a:r>
                        <a:rPr lang="fr-FR" sz="1300" kern="1200">
                          <a:solidFill>
                            <a:srgbClr val="FF0000"/>
                          </a:solidFill>
                          <a:effectLst/>
                        </a:rPr>
                        <a:t>Option 1:  </a:t>
                      </a:r>
                      <a:r>
                        <a:rPr lang="fr-FR" sz="1300" b="1" kern="1200">
                          <a:solidFill>
                            <a:srgbClr val="000000"/>
                          </a:solidFill>
                          <a:effectLst/>
                        </a:rPr>
                        <a:t>Codage par défaut d’un code unique 99Z99</a:t>
                      </a:r>
                    </a:p>
                    <a:p>
                      <a:pPr marL="171450" lvl="0" indent="-171450" algn="just">
                        <a:buFont typeface="Arial"/>
                        <a:buChar char="•"/>
                      </a:pPr>
                      <a:r>
                        <a:rPr lang="fr-FR" sz="1300" kern="1200">
                          <a:solidFill>
                            <a:srgbClr val="FF0000"/>
                          </a:solidFill>
                          <a:effectLst/>
                        </a:rPr>
                        <a:t>Option 2 : </a:t>
                      </a:r>
                      <a:r>
                        <a:rPr lang="fr-FR" sz="1300" b="1" kern="1200">
                          <a:solidFill>
                            <a:srgbClr val="000000"/>
                          </a:solidFill>
                          <a:effectLst/>
                        </a:rPr>
                        <a:t>Codage en « CSAR » possible </a:t>
                      </a:r>
                      <a:r>
                        <a:rPr lang="fr-FR" sz="1300" kern="1200">
                          <a:solidFill>
                            <a:srgbClr val="000000"/>
                          </a:solidFill>
                          <a:effectLst/>
                        </a:rPr>
                        <a:t>(liste des actes du CSAR v2025)</a:t>
                      </a:r>
                    </a:p>
                  </a:txBody>
                  <a:tcPr marL="0" marR="0" marT="0" marB="0" anchor="ctr"/>
                </a:tc>
                <a:extLst>
                  <a:ext uri="{0D108BD9-81ED-4DB2-BD59-A6C34878D82A}">
                    <a16:rowId xmlns:a16="http://schemas.microsoft.com/office/drawing/2014/main" val="2930606302"/>
                  </a:ext>
                </a:extLst>
              </a:tr>
              <a:tr h="737996">
                <a:tc>
                  <a:txBody>
                    <a:bodyPr/>
                    <a:lstStyle/>
                    <a:p>
                      <a:pPr marL="0" marR="0" indent="0" algn="just" rtl="0" eaLnBrk="1" fontAlgn="auto" latinLnBrk="0" hangingPunct="1"/>
                      <a:endParaRPr lang="fr-FR" sz="1300" b="1" kern="1200">
                        <a:solidFill>
                          <a:srgbClr val="000000"/>
                        </a:solidFill>
                        <a:effectLst/>
                        <a:latin typeface="+mn-lt"/>
                        <a:ea typeface="+mn-ea"/>
                        <a:cs typeface="+mn-cs"/>
                      </a:endParaRPr>
                    </a:p>
                    <a:p>
                      <a:pPr marL="0" marR="0" indent="0" algn="just" rtl="0" eaLnBrk="1" fontAlgn="auto" latinLnBrk="0" hangingPunct="1"/>
                      <a:r>
                        <a:rPr lang="fr-FR" sz="1300" b="1" kern="1200">
                          <a:solidFill>
                            <a:srgbClr val="000000"/>
                          </a:solidFill>
                          <a:effectLst/>
                          <a:latin typeface="+mn-lt"/>
                          <a:ea typeface="+mn-ea"/>
                          <a:cs typeface="+mn-cs"/>
                        </a:rPr>
                        <a:t>Code « Intervenant » </a:t>
                      </a:r>
                    </a:p>
                    <a:p>
                      <a:pPr marL="0" marR="0" lvl="0" indent="0" algn="just" defTabSz="685783" rtl="0" eaLnBrk="1" fontAlgn="auto" latinLnBrk="0" hangingPunct="1">
                        <a:lnSpc>
                          <a:spcPct val="100000"/>
                        </a:lnSpc>
                        <a:spcBef>
                          <a:spcPts val="0"/>
                        </a:spcBef>
                        <a:spcAft>
                          <a:spcPts val="0"/>
                        </a:spcAft>
                        <a:buClrTx/>
                        <a:buSzTx/>
                        <a:buFontTx/>
                        <a:buNone/>
                        <a:tabLst/>
                        <a:defRPr/>
                      </a:pPr>
                      <a:r>
                        <a:rPr lang="fr-FR" sz="1300" b="0" kern="1200">
                          <a:solidFill>
                            <a:srgbClr val="FF0000"/>
                          </a:solidFill>
                          <a:effectLst/>
                          <a:latin typeface="+mn-lt"/>
                          <a:ea typeface="+mn-ea"/>
                          <a:cs typeface="+mn-cs"/>
                        </a:rPr>
                        <a:t>Recueil obligatoire</a:t>
                      </a:r>
                    </a:p>
                    <a:p>
                      <a:pPr marL="0" marR="0" indent="0" algn="just" rtl="0" eaLnBrk="1" fontAlgn="auto" latinLnBrk="0" hangingPunct="1"/>
                      <a:endParaRPr lang="fr-FR" sz="1300" b="1" kern="1200">
                        <a:solidFill>
                          <a:srgbClr val="000000"/>
                        </a:solidFill>
                        <a:effectLst/>
                        <a:latin typeface="+mn-lt"/>
                        <a:ea typeface="+mn-ea"/>
                        <a:cs typeface="+mn-cs"/>
                      </a:endParaRPr>
                    </a:p>
                  </a:txBody>
                  <a:tcPr marL="0" marR="0" marT="0" marB="0" anchor="ctr"/>
                </a:tc>
                <a:tc>
                  <a:txBody>
                    <a:bodyPr/>
                    <a:lstStyle/>
                    <a:p>
                      <a:pPr marL="171450" indent="-171450" algn="just" rtl="0" eaLnBrk="1" latinLnBrk="0" hangingPunct="1">
                        <a:buFont typeface="Arial"/>
                        <a:buChar char="•"/>
                      </a:pPr>
                      <a:r>
                        <a:rPr lang="fr-FR" sz="1300" b="1" kern="1200">
                          <a:solidFill>
                            <a:srgbClr val="000000"/>
                          </a:solidFill>
                          <a:effectLst/>
                        </a:rPr>
                        <a:t>Se référer à la liste des intervenants du CSAR dans sa version 2025 pour le SMR</a:t>
                      </a:r>
                    </a:p>
                  </a:txBody>
                  <a:tcPr marL="0" marR="0" marT="0" marB="0" anchor="ctr"/>
                </a:tc>
                <a:extLst>
                  <a:ext uri="{0D108BD9-81ED-4DB2-BD59-A6C34878D82A}">
                    <a16:rowId xmlns:a16="http://schemas.microsoft.com/office/drawing/2014/main" val="4087453669"/>
                  </a:ext>
                </a:extLst>
              </a:tr>
              <a:tr h="1119720">
                <a:tc>
                  <a:txBody>
                    <a:bodyPr/>
                    <a:lstStyle/>
                    <a:p>
                      <a:pPr marL="0" marR="0" indent="0" algn="l" rtl="0" eaLnBrk="1" fontAlgn="auto" latinLnBrk="0" hangingPunct="1"/>
                      <a:endParaRPr lang="fr-FR" sz="1300" b="1" kern="1200">
                        <a:solidFill>
                          <a:srgbClr val="000000"/>
                        </a:solidFill>
                        <a:effectLst/>
                      </a:endParaRPr>
                    </a:p>
                    <a:p>
                      <a:pPr marL="0" marR="0" indent="0" algn="l" rtl="0" eaLnBrk="1" fontAlgn="auto" latinLnBrk="0" hangingPunct="1"/>
                      <a:r>
                        <a:rPr lang="fr-FR" sz="1300" b="1" kern="1200">
                          <a:solidFill>
                            <a:srgbClr val="000000"/>
                          </a:solidFill>
                          <a:effectLst/>
                        </a:rPr>
                        <a:t>Modulateur de temps</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1300" b="0" kern="1200">
                          <a:solidFill>
                            <a:srgbClr val="FF0000"/>
                          </a:solidFill>
                          <a:effectLst/>
                          <a:latin typeface="+mn-lt"/>
                          <a:ea typeface="+mn-ea"/>
                          <a:cs typeface="+mn-cs"/>
                        </a:rPr>
                        <a:t>Recueil obligatoire</a:t>
                      </a:r>
                    </a:p>
                    <a:p>
                      <a:pPr marL="0" marR="0" indent="0" algn="l" rtl="0" eaLnBrk="1" fontAlgn="auto" latinLnBrk="0" hangingPunct="1"/>
                      <a:endParaRPr lang="fr-FR" sz="1300" b="1">
                        <a:effectLst/>
                      </a:endParaRPr>
                    </a:p>
                  </a:txBody>
                  <a:tcPr marL="0" marR="0" marT="0" marB="0" anchor="ctr"/>
                </a:tc>
                <a:tc>
                  <a:txBody>
                    <a:bodyPr/>
                    <a:lstStyle/>
                    <a:p>
                      <a:pPr marL="285750" indent="-285750" algn="l" rtl="0" eaLnBrk="1" latinLnBrk="0" hangingPunct="1">
                        <a:buFont typeface="Arial" panose="020B0604020202020204" pitchFamily="34" charset="0"/>
                        <a:buChar char="•"/>
                      </a:pPr>
                      <a:r>
                        <a:rPr lang="fr-FR" sz="1300" b="1" kern="1200">
                          <a:solidFill>
                            <a:srgbClr val="000000"/>
                          </a:solidFill>
                          <a:effectLst/>
                        </a:rPr>
                        <a:t>T0 </a:t>
                      </a:r>
                      <a:r>
                        <a:rPr lang="fr-FR" sz="1300" kern="1200">
                          <a:solidFill>
                            <a:srgbClr val="000000"/>
                          </a:solidFill>
                          <a:effectLst/>
                        </a:rPr>
                        <a:t>:  Séance de 30 min (&gt;3 min – 45 min)</a:t>
                      </a:r>
                    </a:p>
                    <a:p>
                      <a:pPr marL="285750" indent="-285750" algn="l" rtl="0" eaLnBrk="1" latinLnBrk="0" hangingPunct="1">
                        <a:buFont typeface="Arial" panose="020B0604020202020204" pitchFamily="34" charset="0"/>
                        <a:buChar char="•"/>
                      </a:pPr>
                      <a:r>
                        <a:rPr lang="fr-FR" sz="1300" b="1" kern="1200">
                          <a:solidFill>
                            <a:srgbClr val="000000"/>
                          </a:solidFill>
                          <a:effectLst/>
                        </a:rPr>
                        <a:t>T1 : </a:t>
                      </a:r>
                      <a:r>
                        <a:rPr lang="fr-FR" sz="1300" kern="1200">
                          <a:solidFill>
                            <a:srgbClr val="000000"/>
                          </a:solidFill>
                          <a:effectLst/>
                        </a:rPr>
                        <a:t>Séance de 1 heure </a:t>
                      </a:r>
                      <a:endParaRPr lang="fr-FR" sz="1300">
                        <a:effectLst/>
                      </a:endParaRPr>
                    </a:p>
                    <a:p>
                      <a:pPr marL="285750" indent="-285750" algn="l" rtl="0" eaLnBrk="1" latinLnBrk="0" hangingPunct="1">
                        <a:buFont typeface="Arial" panose="020B0604020202020204" pitchFamily="34" charset="0"/>
                        <a:buChar char="•"/>
                      </a:pPr>
                      <a:r>
                        <a:rPr lang="fr-FR" sz="1300" b="1" kern="1200">
                          <a:solidFill>
                            <a:srgbClr val="000000"/>
                          </a:solidFill>
                          <a:effectLst/>
                        </a:rPr>
                        <a:t>T2 </a:t>
                      </a:r>
                      <a:r>
                        <a:rPr lang="fr-FR" sz="1300" kern="1200">
                          <a:solidFill>
                            <a:srgbClr val="000000"/>
                          </a:solidFill>
                          <a:effectLst/>
                        </a:rPr>
                        <a:t>: Séance de 1 heure et demie</a:t>
                      </a:r>
                      <a:endParaRPr lang="fr-FR" sz="1300">
                        <a:effectLst/>
                      </a:endParaRPr>
                    </a:p>
                    <a:p>
                      <a:pPr marL="285750" indent="-285750" algn="l" rtl="0" eaLnBrk="1" latinLnBrk="0" hangingPunct="1">
                        <a:buFont typeface="Arial" panose="020B0604020202020204" pitchFamily="34" charset="0"/>
                        <a:buChar char="•"/>
                      </a:pPr>
                      <a:r>
                        <a:rPr lang="fr-FR" sz="1300" b="1" kern="1200">
                          <a:solidFill>
                            <a:srgbClr val="000000"/>
                          </a:solidFill>
                          <a:effectLst/>
                        </a:rPr>
                        <a:t>T3 : </a:t>
                      </a:r>
                      <a:r>
                        <a:rPr lang="fr-FR" sz="1300" kern="1200">
                          <a:solidFill>
                            <a:srgbClr val="000000"/>
                          </a:solidFill>
                          <a:effectLst/>
                        </a:rPr>
                        <a:t>Temps compris entre 90 et 120 minutes </a:t>
                      </a:r>
                      <a:endParaRPr lang="fr-FR" sz="1300">
                        <a:effectLst/>
                      </a:endParaRPr>
                    </a:p>
                    <a:p>
                      <a:pPr marL="285750" indent="-285750" algn="l" rtl="0" eaLnBrk="1" latinLnBrk="0" hangingPunct="1">
                        <a:buFont typeface="Arial" panose="020B0604020202020204" pitchFamily="34" charset="0"/>
                        <a:buChar char="•"/>
                      </a:pPr>
                      <a:r>
                        <a:rPr lang="fr-FR" sz="1300" b="1" kern="1200">
                          <a:solidFill>
                            <a:srgbClr val="000000"/>
                          </a:solidFill>
                          <a:effectLst/>
                        </a:rPr>
                        <a:t>T4 : </a:t>
                      </a:r>
                      <a:r>
                        <a:rPr lang="fr-FR" sz="1300" kern="1200">
                          <a:solidFill>
                            <a:srgbClr val="000000"/>
                          </a:solidFill>
                          <a:effectLst/>
                        </a:rPr>
                        <a:t>Temps supérieur à 120 minutes </a:t>
                      </a:r>
                      <a:endParaRPr lang="fr-FR" sz="1300">
                        <a:effectLst/>
                      </a:endParaRPr>
                    </a:p>
                  </a:txBody>
                  <a:tcPr marL="0" marR="0" marT="0" marB="0" anchor="ctr"/>
                </a:tc>
                <a:extLst>
                  <a:ext uri="{0D108BD9-81ED-4DB2-BD59-A6C34878D82A}">
                    <a16:rowId xmlns:a16="http://schemas.microsoft.com/office/drawing/2014/main" val="1167366926"/>
                  </a:ext>
                </a:extLst>
              </a:tr>
              <a:tr h="750720">
                <a:tc>
                  <a:txBody>
                    <a:bodyPr/>
                    <a:lstStyle/>
                    <a:p>
                      <a:pPr marL="0" algn="l" rtl="0" eaLnBrk="1" latinLnBrk="0" hangingPunct="1"/>
                      <a:r>
                        <a:rPr lang="fr-FR" sz="1300" b="1" kern="1200">
                          <a:solidFill>
                            <a:srgbClr val="000000"/>
                          </a:solidFill>
                          <a:effectLst/>
                        </a:rPr>
                        <a:t>Modalité pluriprofessionnelle</a:t>
                      </a:r>
                    </a:p>
                    <a:p>
                      <a:pPr marL="0" algn="l" rtl="0" eaLnBrk="1" latinLnBrk="0" hangingPunct="1"/>
                      <a:r>
                        <a:rPr lang="fr-FR" sz="1300" b="0" kern="1200">
                          <a:solidFill>
                            <a:schemeClr val="accent1"/>
                          </a:solidFill>
                          <a:effectLst/>
                        </a:rPr>
                        <a:t>Recueil facultatif</a:t>
                      </a:r>
                      <a:endParaRPr lang="fr-FR" sz="1300" b="0">
                        <a:solidFill>
                          <a:schemeClr val="accent1"/>
                        </a:solidFill>
                        <a:effectLst/>
                      </a:endParaRPr>
                    </a:p>
                  </a:txBody>
                  <a:tcPr marL="0" marR="0" marT="0" marB="0" anchor="ctr"/>
                </a:tc>
                <a:tc>
                  <a:txBody>
                    <a:bodyPr/>
                    <a:lstStyle/>
                    <a:p>
                      <a:pPr marL="285750" indent="-285750" algn="l" rtl="0" eaLnBrk="1" latinLnBrk="0" hangingPunct="1">
                        <a:buFont typeface="Arial" panose="020B0604020202020204" pitchFamily="34" charset="0"/>
                        <a:buChar char="•"/>
                      </a:pPr>
                      <a:r>
                        <a:rPr lang="fr-FR" sz="1300" b="1" kern="1200">
                          <a:solidFill>
                            <a:srgbClr val="000000"/>
                          </a:solidFill>
                          <a:effectLst/>
                        </a:rPr>
                        <a:t>0 : </a:t>
                      </a:r>
                      <a:r>
                        <a:rPr lang="fr-FR" sz="1300" kern="1200">
                          <a:solidFill>
                            <a:srgbClr val="000000"/>
                          </a:solidFill>
                          <a:effectLst/>
                        </a:rPr>
                        <a:t>Absent ou par défaut si non codé</a:t>
                      </a:r>
                      <a:endParaRPr lang="fr-FR" sz="1300">
                        <a:effectLst/>
                      </a:endParaRPr>
                    </a:p>
                    <a:p>
                      <a:pPr marL="285750" indent="-285750" algn="l" rtl="0" eaLnBrk="1" latinLnBrk="0" hangingPunct="1">
                        <a:buFont typeface="Arial" panose="020B0604020202020204" pitchFamily="34" charset="0"/>
                        <a:buChar char="•"/>
                      </a:pPr>
                      <a:r>
                        <a:rPr lang="fr-FR" sz="1300" b="1" kern="1200">
                          <a:solidFill>
                            <a:srgbClr val="000000"/>
                          </a:solidFill>
                          <a:effectLst/>
                        </a:rPr>
                        <a:t>1 : </a:t>
                      </a:r>
                      <a:r>
                        <a:rPr lang="fr-FR" sz="1300" kern="1200">
                          <a:solidFill>
                            <a:srgbClr val="000000"/>
                          </a:solidFill>
                          <a:effectLst/>
                        </a:rPr>
                        <a:t>Réalisation de l'acte en pluriprofessionnel</a:t>
                      </a:r>
                      <a:endParaRPr lang="fr-FR" sz="1300">
                        <a:effectLst/>
                      </a:endParaRPr>
                    </a:p>
                  </a:txBody>
                  <a:tcPr marL="0" marR="0" marT="0" marB="0" anchor="ctr"/>
                </a:tc>
                <a:extLst>
                  <a:ext uri="{0D108BD9-81ED-4DB2-BD59-A6C34878D82A}">
                    <a16:rowId xmlns:a16="http://schemas.microsoft.com/office/drawing/2014/main" val="2864644564"/>
                  </a:ext>
                </a:extLst>
              </a:tr>
              <a:tr h="750720">
                <a:tc>
                  <a:txBody>
                    <a:bodyPr/>
                    <a:lstStyle/>
                    <a:p>
                      <a:pPr marL="0" lvl="0" algn="l">
                        <a:buNone/>
                      </a:pPr>
                      <a:endParaRPr lang="fr-FR" sz="1300" b="1" kern="1200">
                        <a:solidFill>
                          <a:srgbClr val="000000"/>
                        </a:solidFill>
                        <a:effectLst/>
                        <a:latin typeface="+mn-lt"/>
                        <a:ea typeface="+mn-ea"/>
                        <a:cs typeface="+mn-cs"/>
                      </a:endParaRPr>
                    </a:p>
                    <a:p>
                      <a:pPr marL="0" lvl="0" algn="l">
                        <a:buNone/>
                      </a:pPr>
                      <a:r>
                        <a:rPr lang="fr-FR" sz="1300" b="1" kern="1200">
                          <a:solidFill>
                            <a:srgbClr val="000000"/>
                          </a:solidFill>
                          <a:effectLst/>
                          <a:latin typeface="+mn-lt"/>
                          <a:ea typeface="+mn-ea"/>
                          <a:cs typeface="+mn-cs"/>
                        </a:rPr>
                        <a:t>Date de réalisation</a:t>
                      </a:r>
                      <a:r>
                        <a:rPr lang="fr-FR" sz="1300" b="1" kern="1200">
                          <a:solidFill>
                            <a:srgbClr val="FF5A64"/>
                          </a:solidFill>
                          <a:effectLst/>
                        </a:rPr>
                        <a:t> </a:t>
                      </a:r>
                    </a:p>
                    <a:p>
                      <a:pPr marL="0" marR="0" lvl="0" indent="0" algn="l" defTabSz="685783" rtl="0" eaLnBrk="1" fontAlgn="auto" latinLnBrk="0" hangingPunct="1">
                        <a:lnSpc>
                          <a:spcPct val="100000"/>
                        </a:lnSpc>
                        <a:spcBef>
                          <a:spcPts val="0"/>
                        </a:spcBef>
                        <a:spcAft>
                          <a:spcPts val="0"/>
                        </a:spcAft>
                        <a:buClrTx/>
                        <a:buSzTx/>
                        <a:buFontTx/>
                        <a:buNone/>
                        <a:tabLst/>
                        <a:defRPr/>
                      </a:pPr>
                      <a:r>
                        <a:rPr lang="fr-FR" sz="1300" b="0" kern="1200">
                          <a:solidFill>
                            <a:srgbClr val="FF0000"/>
                          </a:solidFill>
                          <a:effectLst/>
                          <a:latin typeface="+mn-lt"/>
                          <a:ea typeface="+mn-ea"/>
                          <a:cs typeface="+mn-cs"/>
                        </a:rPr>
                        <a:t>Recueil obligatoire</a:t>
                      </a:r>
                    </a:p>
                    <a:p>
                      <a:pPr marL="0" lvl="0" algn="l">
                        <a:buNone/>
                      </a:pPr>
                      <a:endParaRPr lang="fr-FR" sz="1300" b="1" kern="1200">
                        <a:solidFill>
                          <a:srgbClr val="FF5A64"/>
                        </a:solidFill>
                        <a:effectLst/>
                      </a:endParaRPr>
                    </a:p>
                  </a:txBody>
                  <a:tcPr marL="0" marR="0" marT="0" marB="0" anchor="ctr"/>
                </a:tc>
                <a:tc>
                  <a:txBody>
                    <a:bodyPr/>
                    <a:lstStyle/>
                    <a:p>
                      <a:pPr marL="171450" lvl="0" indent="-171450" algn="l">
                        <a:buFont typeface="Arial"/>
                        <a:buChar char="•"/>
                      </a:pPr>
                      <a:r>
                        <a:rPr lang="fr-FR" sz="1300" kern="1200" noProof="0">
                          <a:solidFill>
                            <a:srgbClr val="000000"/>
                          </a:solidFill>
                          <a:effectLst/>
                          <a:latin typeface="+mn-lt"/>
                          <a:ea typeface="+mn-ea"/>
                          <a:cs typeface="+mn-cs"/>
                        </a:rPr>
                        <a:t>L’unité de temps de réalisation et de codage de l’acte de réadaptation est la journée calendaire </a:t>
                      </a:r>
                      <a:endParaRPr lang="fr-FR" sz="1300" kern="120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110342806"/>
                  </a:ext>
                </a:extLst>
              </a:tr>
            </a:tbl>
          </a:graphicData>
        </a:graphic>
      </p:graphicFrame>
      <p:sp>
        <p:nvSpPr>
          <p:cNvPr id="2" name="Espace réservé du texte 4">
            <a:extLst>
              <a:ext uri="{FF2B5EF4-FFF2-40B4-BE49-F238E27FC236}">
                <a16:creationId xmlns:a16="http://schemas.microsoft.com/office/drawing/2014/main" id="{F5DE1EDA-456D-7454-E5C9-FBD7B5C72D9A}"/>
              </a:ext>
            </a:extLst>
          </p:cNvPr>
          <p:cNvSpPr txBox="1">
            <a:spLocks/>
          </p:cNvSpPr>
          <p:nvPr/>
        </p:nvSpPr>
        <p:spPr>
          <a:xfrm>
            <a:off x="0" y="150805"/>
            <a:ext cx="1111745" cy="297356"/>
          </a:xfrm>
          <a:prstGeom prst="rect">
            <a:avLst/>
          </a:prstGeom>
          <a:solidFill>
            <a:schemeClr val="accent2"/>
          </a:solidFill>
        </p:spPr>
        <p:txBody>
          <a:bodyPr vert="horz" wrap="square" lIns="144000" tIns="54000" rIns="144000" bIns="57600" rtlCol="0" anchor="ctr" anchorCtr="0">
            <a:spAutoFit/>
          </a:bodyPr>
          <a:lstStyle>
            <a:lvl1pPr marL="0" indent="0" algn="l" defTabSz="914377" rtl="0" eaLnBrk="1" latinLnBrk="0" hangingPunct="1">
              <a:lnSpc>
                <a:spcPct val="100000"/>
              </a:lnSpc>
              <a:spcBef>
                <a:spcPts val="0"/>
              </a:spcBef>
              <a:buFontTx/>
              <a:buNone/>
              <a:defRPr sz="2000" b="1" kern="1200">
                <a:solidFill>
                  <a:schemeClr val="bg1"/>
                </a:solidFill>
                <a:latin typeface="+mn-lt"/>
                <a:ea typeface="+mn-ea"/>
                <a:cs typeface="+mn-cs"/>
              </a:defRPr>
            </a:lvl1pPr>
            <a:lvl2pPr marL="0" indent="0" algn="l" defTabSz="914377" rtl="0" eaLnBrk="1" latinLnBrk="0" hangingPunct="1">
              <a:lnSpc>
                <a:spcPct val="100000"/>
              </a:lnSpc>
              <a:spcBef>
                <a:spcPts val="533"/>
              </a:spcBef>
              <a:buFontTx/>
              <a:buNone/>
              <a:defRPr sz="1600" b="0" kern="1200">
                <a:solidFill>
                  <a:schemeClr val="tx1"/>
                </a:solidFill>
                <a:latin typeface="+mn-lt"/>
                <a:ea typeface="+mn-ea"/>
                <a:cs typeface="+mn-cs"/>
              </a:defRPr>
            </a:lvl2pPr>
            <a:lvl3pPr marL="0" indent="0" algn="l" defTabSz="914377" rtl="0" eaLnBrk="1" latinLnBrk="0" hangingPunct="1">
              <a:lnSpc>
                <a:spcPct val="100000"/>
              </a:lnSpc>
              <a:spcBef>
                <a:spcPts val="0"/>
              </a:spcBef>
              <a:buFontTx/>
              <a:buNone/>
              <a:defRPr sz="1600" b="0" kern="1200">
                <a:solidFill>
                  <a:schemeClr val="tx1"/>
                </a:solidFill>
                <a:latin typeface="+mn-lt"/>
                <a:ea typeface="+mn-ea"/>
                <a:cs typeface="+mn-cs"/>
              </a:defRPr>
            </a:lvl3pPr>
            <a:lvl4pPr marL="0" indent="0" algn="l" defTabSz="914377" rtl="0" eaLnBrk="1" latinLnBrk="0" hangingPunct="1">
              <a:lnSpc>
                <a:spcPct val="100000"/>
              </a:lnSpc>
              <a:spcBef>
                <a:spcPts val="0"/>
              </a:spcBef>
              <a:buClr>
                <a:schemeClr val="tx2"/>
              </a:buClr>
              <a:buFontTx/>
              <a:buNone/>
              <a:defRPr sz="1600" b="0" kern="1200">
                <a:solidFill>
                  <a:schemeClr val="tx1"/>
                </a:solidFill>
                <a:latin typeface="+mn-lt"/>
                <a:ea typeface="+mn-ea"/>
                <a:cs typeface="+mn-cs"/>
              </a:defRPr>
            </a:lvl4pPr>
            <a:lvl5pPr marL="0" indent="0" algn="l" defTabSz="914377" rtl="0" eaLnBrk="1" latinLnBrk="0" hangingPunct="1">
              <a:lnSpc>
                <a:spcPct val="100000"/>
              </a:lnSpc>
              <a:spcBef>
                <a:spcPts val="0"/>
              </a:spcBef>
              <a:buFontTx/>
              <a:buNone/>
              <a:defRPr sz="1600" b="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sz="1200" baseline="0">
                <a:cs typeface="Arial"/>
              </a:rPr>
              <a:t>HAD-R</a:t>
            </a:r>
          </a:p>
        </p:txBody>
      </p:sp>
    </p:spTree>
    <p:extLst>
      <p:ext uri="{BB962C8B-B14F-4D97-AF65-F5344CB8AC3E}">
        <p14:creationId xmlns:p14="http://schemas.microsoft.com/office/powerpoint/2010/main" val="1439832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031617" y="6531573"/>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262948"/>
            <a:ext cx="912778" cy="343522"/>
          </a:xfrm>
        </p:spPr>
        <p:txBody>
          <a:bodyPr/>
          <a:lstStyle/>
          <a:p>
            <a:r>
              <a:rPr lang="fr-FR">
                <a:cs typeface="Arial"/>
              </a:rPr>
              <a:t>HAD-R</a:t>
            </a:r>
          </a:p>
        </p:txBody>
      </p:sp>
      <p:sp>
        <p:nvSpPr>
          <p:cNvPr id="4" name="Rectangle 1">
            <a:extLst>
              <a:ext uri="{FF2B5EF4-FFF2-40B4-BE49-F238E27FC236}">
                <a16:creationId xmlns:a16="http://schemas.microsoft.com/office/drawing/2014/main" id="{6FD8D811-CD0D-2B7C-4687-C4996749B0AF}"/>
              </a:ext>
            </a:extLst>
          </p:cNvPr>
          <p:cNvSpPr>
            <a:spLocks noChangeArrowheads="1"/>
          </p:cNvSpPr>
          <p:nvPr/>
        </p:nvSpPr>
        <p:spPr bwMode="auto">
          <a:xfrm>
            <a:off x="5059363" y="2008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Espace réservé du texte 3">
            <a:extLst>
              <a:ext uri="{FF2B5EF4-FFF2-40B4-BE49-F238E27FC236}">
                <a16:creationId xmlns:a16="http://schemas.microsoft.com/office/drawing/2014/main" id="{9979DD0F-079A-3B03-B8FC-E327F864E45E}"/>
              </a:ext>
            </a:extLst>
          </p:cNvPr>
          <p:cNvSpPr>
            <a:spLocks noGrp="1"/>
          </p:cNvSpPr>
          <p:nvPr>
            <p:ph type="body" sz="quarter" idx="12"/>
          </p:nvPr>
        </p:nvSpPr>
        <p:spPr>
          <a:xfrm>
            <a:off x="304739" y="1650499"/>
            <a:ext cx="11348931" cy="4157805"/>
          </a:xfrm>
          <a:solidFill>
            <a:schemeClr val="bg1"/>
          </a:solidFill>
        </p:spPr>
        <p:txBody>
          <a:bodyPr vert="horz" wrap="square" lIns="48000" tIns="0" rIns="48000" bIns="0" rtlCol="0" anchor="t">
            <a:spAutoFit/>
          </a:bodyPr>
          <a:lstStyle/>
          <a:p>
            <a:pPr algn="just"/>
            <a:endParaRPr lang="fr-FR" sz="1850">
              <a:solidFill>
                <a:schemeClr val="tx2"/>
              </a:solidFill>
            </a:endParaRPr>
          </a:p>
          <a:p>
            <a:pPr marL="380365" indent="-380365" algn="just">
              <a:buFont typeface="Arial" panose="020B0604020202020204" pitchFamily="34" charset="0"/>
              <a:buChar char="•"/>
            </a:pPr>
            <a:r>
              <a:rPr lang="fr-FR" sz="1850">
                <a:solidFill>
                  <a:schemeClr val="tx2"/>
                </a:solidFill>
              </a:rPr>
              <a:t>Variable  « intervention » : </a:t>
            </a:r>
            <a:r>
              <a:rPr lang="fr-FR" sz="1850"/>
              <a:t>réalisation d’un acte de réadaptation par un professionnel de la réadaptation auprès d’un patient</a:t>
            </a:r>
            <a:endParaRPr lang="fr-FR" sz="1850">
              <a:cs typeface="Arial"/>
            </a:endParaRPr>
          </a:p>
          <a:p>
            <a:pPr marL="380365" indent="-380365" algn="just">
              <a:buFont typeface="Arial" panose="020B0604020202020204" pitchFamily="34" charset="0"/>
              <a:buChar char="•"/>
            </a:pPr>
            <a:endParaRPr lang="fr-FR" sz="1867">
              <a:cs typeface="Arial" panose="020B0604020202020204"/>
            </a:endParaRPr>
          </a:p>
          <a:p>
            <a:pPr marL="860425" lvl="2" indent="-380365" algn="just">
              <a:buFont typeface="Arial" panose="020B0604020202020204" pitchFamily="34" charset="0"/>
              <a:buChar char="•"/>
            </a:pPr>
            <a:r>
              <a:rPr lang="fr-FR" sz="1600">
                <a:solidFill>
                  <a:schemeClr val="tx2"/>
                </a:solidFill>
              </a:rPr>
              <a:t>Si réalisation d’un acte coder </a:t>
            </a:r>
            <a:r>
              <a:rPr lang="fr-FR" sz="1300">
                <a:solidFill>
                  <a:schemeClr val="tx2"/>
                </a:solidFill>
              </a:rPr>
              <a:t>: </a:t>
            </a:r>
            <a:r>
              <a:rPr lang="fr-FR" sz="1600">
                <a:solidFill>
                  <a:schemeClr val="tx2"/>
                </a:solidFill>
              </a:rPr>
              <a:t>99Z99</a:t>
            </a:r>
          </a:p>
          <a:p>
            <a:pPr marL="1400412" lvl="5" indent="-380365" algn="just"/>
            <a:r>
              <a:rPr lang="fr-FR" sz="1600" baseline="0">
                <a:solidFill>
                  <a:srgbClr val="2B3BB2"/>
                </a:solidFill>
                <a:latin typeface="Arial" panose="020B0604020202020204"/>
              </a:rPr>
              <a:t>Coder uniquement si l’acte a été finalement réalisé dans sa globalité sur une même journée calendaire</a:t>
            </a:r>
          </a:p>
          <a:p>
            <a:pPr marL="143510" lvl="3" indent="0" algn="just">
              <a:buNone/>
            </a:pPr>
            <a:endParaRPr lang="fr-FR" sz="1467">
              <a:cs typeface="Arial" panose="020B0604020202020204"/>
            </a:endParaRPr>
          </a:p>
          <a:p>
            <a:pPr marL="143510" lvl="3" indent="0" algn="just">
              <a:buNone/>
            </a:pPr>
            <a:endParaRPr lang="fr-FR" sz="1467">
              <a:cs typeface="Arial" panose="020B0604020202020204"/>
            </a:endParaRPr>
          </a:p>
          <a:p>
            <a:pPr marL="572770" lvl="3" indent="-380365" algn="just">
              <a:buFont typeface="Arial" panose="020B0604020202020204" pitchFamily="34" charset="0"/>
              <a:buChar char="•"/>
            </a:pPr>
            <a:r>
              <a:rPr lang="fr-FR" sz="1600" b="1">
                <a:solidFill>
                  <a:schemeClr val="accent1"/>
                </a:solidFill>
              </a:rPr>
              <a:t>Si l’acte dont a bénéficié le patient a été réalisé avec la contribution de plusieurs professionnels, chacun des professionnels ayant contribué à la réalisation de l’acte est autorisé à coder la variable « Intervention » </a:t>
            </a:r>
            <a:r>
              <a:rPr lang="fr-FR" sz="1600" i="1">
                <a:solidFill>
                  <a:schemeClr val="accent1"/>
                </a:solidFill>
              </a:rPr>
              <a:t>(associée à la variable intervenant correspondante)</a:t>
            </a:r>
            <a:endParaRPr lang="fr-FR" sz="1600" i="1">
              <a:solidFill>
                <a:schemeClr val="accent1"/>
              </a:solidFill>
              <a:cs typeface="Arial"/>
            </a:endParaRPr>
          </a:p>
          <a:p>
            <a:pPr marL="572770" lvl="3" indent="-380365" algn="just">
              <a:buFont typeface="Arial" panose="020B0604020202020204" pitchFamily="34" charset="0"/>
              <a:buChar char="•"/>
            </a:pPr>
            <a:endParaRPr lang="fr-FR" sz="1600" b="1">
              <a:solidFill>
                <a:schemeClr val="accent1"/>
              </a:solidFill>
              <a:cs typeface="Arial"/>
            </a:endParaRPr>
          </a:p>
          <a:p>
            <a:pPr marL="572770" lvl="3" indent="-380365" algn="just">
              <a:buFont typeface="Arial" panose="020B0604020202020204" pitchFamily="34" charset="0"/>
              <a:buChar char="•"/>
            </a:pPr>
            <a:r>
              <a:rPr lang="fr-FR" sz="1600" b="1">
                <a:solidFill>
                  <a:schemeClr val="accent1"/>
                </a:solidFill>
              </a:rPr>
              <a:t>L’unité de temps de réalisation et de codage de l’acte de réadaptation est la journée calendaire : </a:t>
            </a:r>
            <a:r>
              <a:rPr lang="fr-FR" sz="1800">
                <a:solidFill>
                  <a:srgbClr val="FF0000"/>
                </a:solidFill>
              </a:rPr>
              <a:t>recueil de la </a:t>
            </a:r>
            <a:r>
              <a:rPr lang="fr-FR" sz="1800" b="1">
                <a:solidFill>
                  <a:srgbClr val="FF0000"/>
                </a:solidFill>
              </a:rPr>
              <a:t>variable « Date de réalisation » </a:t>
            </a:r>
            <a:endParaRPr lang="fr-FR" sz="1800" b="1">
              <a:solidFill>
                <a:srgbClr val="FF0000"/>
              </a:solidFill>
              <a:cs typeface="Arial"/>
            </a:endParaRPr>
          </a:p>
          <a:p>
            <a:pPr marL="572770" lvl="3" indent="-380365" algn="just">
              <a:buFont typeface="Arial" panose="020B0604020202020204" pitchFamily="34" charset="0"/>
              <a:buChar char="•"/>
            </a:pPr>
            <a:endParaRPr lang="fr-FR" sz="1467">
              <a:cs typeface="Arial" panose="020B0604020202020204"/>
            </a:endParaRPr>
          </a:p>
        </p:txBody>
      </p:sp>
      <p:sp>
        <p:nvSpPr>
          <p:cNvPr id="6" name="Titre 7">
            <a:extLst>
              <a:ext uri="{FF2B5EF4-FFF2-40B4-BE49-F238E27FC236}">
                <a16:creationId xmlns:a16="http://schemas.microsoft.com/office/drawing/2014/main" id="{921E02E7-EDA7-33CC-79E4-4B98D83E9A3B}"/>
              </a:ext>
            </a:extLst>
          </p:cNvPr>
          <p:cNvSpPr>
            <a:spLocks noGrp="1"/>
          </p:cNvSpPr>
          <p:nvPr>
            <p:ph type="title"/>
          </p:nvPr>
        </p:nvSpPr>
        <p:spPr>
          <a:xfrm>
            <a:off x="1424715" y="433646"/>
            <a:ext cx="9339987" cy="738664"/>
          </a:xfrm>
          <a:solidFill>
            <a:schemeClr val="bg1"/>
          </a:solidFill>
        </p:spPr>
        <p:txBody>
          <a:bodyPr/>
          <a:lstStyle/>
          <a:p>
            <a:pPr algn="just"/>
            <a:r>
              <a:rPr lang="fr-FR" sz="2400">
                <a:solidFill>
                  <a:srgbClr val="FF0000"/>
                </a:solidFill>
                <a:cs typeface="Arial"/>
              </a:rPr>
              <a:t>Recueil obligatoire uniquement pour les établissements porteurs de la mention HAD-R</a:t>
            </a:r>
            <a:endParaRPr lang="fr-FR" sz="2400">
              <a:solidFill>
                <a:srgbClr val="FF0000"/>
              </a:solidFill>
            </a:endParaRPr>
          </a:p>
        </p:txBody>
      </p:sp>
    </p:spTree>
    <p:extLst>
      <p:ext uri="{BB962C8B-B14F-4D97-AF65-F5344CB8AC3E}">
        <p14:creationId xmlns:p14="http://schemas.microsoft.com/office/powerpoint/2010/main" val="4113775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262948"/>
            <a:ext cx="912778" cy="343522"/>
          </a:xfrm>
        </p:spPr>
        <p:txBody>
          <a:bodyPr/>
          <a:lstStyle/>
          <a:p>
            <a:r>
              <a:rPr lang="fr-FR">
                <a:cs typeface="Arial"/>
              </a:rPr>
              <a:t>HAD-R</a:t>
            </a:r>
          </a:p>
        </p:txBody>
      </p:sp>
      <p:sp>
        <p:nvSpPr>
          <p:cNvPr id="4" name="Rectangle 1">
            <a:extLst>
              <a:ext uri="{FF2B5EF4-FFF2-40B4-BE49-F238E27FC236}">
                <a16:creationId xmlns:a16="http://schemas.microsoft.com/office/drawing/2014/main" id="{6FD8D811-CD0D-2B7C-4687-C4996749B0AF}"/>
              </a:ext>
            </a:extLst>
          </p:cNvPr>
          <p:cNvSpPr>
            <a:spLocks noChangeArrowheads="1"/>
          </p:cNvSpPr>
          <p:nvPr/>
        </p:nvSpPr>
        <p:spPr bwMode="auto">
          <a:xfrm>
            <a:off x="5059363" y="2008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au 11">
            <a:extLst>
              <a:ext uri="{FF2B5EF4-FFF2-40B4-BE49-F238E27FC236}">
                <a16:creationId xmlns:a16="http://schemas.microsoft.com/office/drawing/2014/main" id="{0D6314E0-8EE9-EFF5-FDA7-04C239CED8ED}"/>
              </a:ext>
            </a:extLst>
          </p:cNvPr>
          <p:cNvGraphicFramePr>
            <a:graphicFrameLocks noGrp="1"/>
          </p:cNvGraphicFramePr>
          <p:nvPr>
            <p:extLst>
              <p:ext uri="{D42A27DB-BD31-4B8C-83A1-F6EECF244321}">
                <p14:modId xmlns:p14="http://schemas.microsoft.com/office/powerpoint/2010/main" val="3087768741"/>
              </p:ext>
            </p:extLst>
          </p:nvPr>
        </p:nvGraphicFramePr>
        <p:xfrm>
          <a:off x="4829150" y="262948"/>
          <a:ext cx="5957260" cy="6240198"/>
        </p:xfrm>
        <a:graphic>
          <a:graphicData uri="http://schemas.openxmlformats.org/drawingml/2006/table">
            <a:tbl>
              <a:tblPr firstRow="1" bandRow="1">
                <a:tableStyleId>{5C22544A-7EE6-4342-B048-85BDC9FD1C3A}</a:tableStyleId>
              </a:tblPr>
              <a:tblGrid>
                <a:gridCol w="5957260">
                  <a:extLst>
                    <a:ext uri="{9D8B030D-6E8A-4147-A177-3AD203B41FA5}">
                      <a16:colId xmlns:a16="http://schemas.microsoft.com/office/drawing/2014/main" val="3666784952"/>
                    </a:ext>
                  </a:extLst>
                </a:gridCol>
              </a:tblGrid>
              <a:tr h="262209">
                <a:tc>
                  <a:txBody>
                    <a:bodyPr/>
                    <a:lstStyle/>
                    <a:p>
                      <a:pPr algn="ctr">
                        <a:lnSpc>
                          <a:spcPct val="107000"/>
                        </a:lnSpc>
                        <a:spcBef>
                          <a:spcPts val="600"/>
                        </a:spcBef>
                        <a:spcAft>
                          <a:spcPts val="600"/>
                        </a:spcAft>
                      </a:pPr>
                      <a:r>
                        <a:rPr lang="fr-FR" sz="1300" kern="100">
                          <a:solidFill>
                            <a:schemeClr val="bg1"/>
                          </a:solidFill>
                          <a:effectLst/>
                          <a:latin typeface="Arial"/>
                          <a:ea typeface="Arial" panose="020B0604020202020204" pitchFamily="34" charset="0"/>
                          <a:cs typeface="Times New Roman"/>
                        </a:rPr>
                        <a:t>Nouveau CSAR v2025</a:t>
                      </a:r>
                    </a:p>
                  </a:txBody>
                  <a:tcPr marL="10053" marR="10053" marT="0" marB="0" anchor="ctr"/>
                </a:tc>
                <a:extLst>
                  <a:ext uri="{0D108BD9-81ED-4DB2-BD59-A6C34878D82A}">
                    <a16:rowId xmlns:a16="http://schemas.microsoft.com/office/drawing/2014/main" val="249506536"/>
                  </a:ext>
                </a:extLst>
              </a:tr>
              <a:tr h="161291">
                <a:tc>
                  <a:txBody>
                    <a:bodyPr/>
                    <a:lstStyle/>
                    <a:p>
                      <a:pPr algn="just">
                        <a:lnSpc>
                          <a:spcPct val="107000"/>
                        </a:lnSpc>
                        <a:spcBef>
                          <a:spcPts val="600"/>
                        </a:spcBef>
                        <a:spcAft>
                          <a:spcPts val="600"/>
                        </a:spcAft>
                      </a:pPr>
                      <a:r>
                        <a:rPr lang="fr-FR" sz="1100" kern="100">
                          <a:solidFill>
                            <a:schemeClr val="tx1"/>
                          </a:solidFill>
                          <a:effectLst/>
                        </a:rPr>
                        <a:t>10 : MEDECIN</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94072790"/>
                  </a:ext>
                </a:extLst>
              </a:tr>
              <a:tr h="161291">
                <a:tc>
                  <a:txBody>
                    <a:bodyPr/>
                    <a:lstStyle/>
                    <a:p>
                      <a:pPr algn="just">
                        <a:lnSpc>
                          <a:spcPct val="107000"/>
                        </a:lnSpc>
                        <a:spcBef>
                          <a:spcPts val="600"/>
                        </a:spcBef>
                        <a:spcAft>
                          <a:spcPts val="600"/>
                        </a:spcAft>
                      </a:pPr>
                      <a:r>
                        <a:rPr lang="fr-FR" sz="1100" kern="100">
                          <a:solidFill>
                            <a:schemeClr val="tx1"/>
                          </a:solidFill>
                          <a:effectLst/>
                        </a:rPr>
                        <a:t>21 : INFIRMIER</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073762539"/>
                  </a:ext>
                </a:extLst>
              </a:tr>
              <a:tr h="161291">
                <a:tc>
                  <a:txBody>
                    <a:bodyPr/>
                    <a:lstStyle/>
                    <a:p>
                      <a:pPr algn="just">
                        <a:lnSpc>
                          <a:spcPct val="107000"/>
                        </a:lnSpc>
                        <a:spcBef>
                          <a:spcPts val="600"/>
                        </a:spcBef>
                        <a:spcAft>
                          <a:spcPts val="600"/>
                        </a:spcAft>
                      </a:pPr>
                      <a:r>
                        <a:rPr lang="fr-FR" sz="1100" kern="100">
                          <a:solidFill>
                            <a:schemeClr val="tx1"/>
                          </a:solidFill>
                          <a:effectLst/>
                        </a:rPr>
                        <a:t>22 : MASSEUR KINÉSITHERAPEUTE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826656014"/>
                  </a:ext>
                </a:extLst>
              </a:tr>
              <a:tr h="161291">
                <a:tc>
                  <a:txBody>
                    <a:bodyPr/>
                    <a:lstStyle/>
                    <a:p>
                      <a:pPr algn="just">
                        <a:lnSpc>
                          <a:spcPct val="107000"/>
                        </a:lnSpc>
                        <a:spcBef>
                          <a:spcPts val="600"/>
                        </a:spcBef>
                        <a:spcAft>
                          <a:spcPts val="600"/>
                        </a:spcAft>
                      </a:pPr>
                      <a:r>
                        <a:rPr lang="fr-FR" sz="1100" kern="100">
                          <a:solidFill>
                            <a:schemeClr val="tx1"/>
                          </a:solidFill>
                          <a:effectLst/>
                        </a:rPr>
                        <a:t>23 : PÉDICURE - PODOLOGUE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40776162"/>
                  </a:ext>
                </a:extLst>
              </a:tr>
              <a:tr h="161291">
                <a:tc>
                  <a:txBody>
                    <a:bodyPr/>
                    <a:lstStyle/>
                    <a:p>
                      <a:pPr algn="just">
                        <a:lnSpc>
                          <a:spcPct val="107000"/>
                        </a:lnSpc>
                        <a:spcBef>
                          <a:spcPts val="600"/>
                        </a:spcBef>
                        <a:spcAft>
                          <a:spcPts val="600"/>
                        </a:spcAft>
                      </a:pPr>
                      <a:r>
                        <a:rPr lang="fr-FR" sz="1100" kern="100">
                          <a:solidFill>
                            <a:schemeClr val="tx1"/>
                          </a:solidFill>
                          <a:effectLst/>
                        </a:rPr>
                        <a:t>24 : ORTHOPHONISTE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616137286"/>
                  </a:ext>
                </a:extLst>
              </a:tr>
              <a:tr h="161291">
                <a:tc>
                  <a:txBody>
                    <a:bodyPr/>
                    <a:lstStyle/>
                    <a:p>
                      <a:pPr algn="just">
                        <a:lnSpc>
                          <a:spcPct val="107000"/>
                        </a:lnSpc>
                        <a:spcBef>
                          <a:spcPts val="600"/>
                        </a:spcBef>
                        <a:spcAft>
                          <a:spcPts val="600"/>
                        </a:spcAft>
                      </a:pPr>
                      <a:r>
                        <a:rPr lang="fr-FR" sz="1100" kern="100">
                          <a:solidFill>
                            <a:schemeClr val="tx1"/>
                          </a:solidFill>
                          <a:effectLst/>
                        </a:rPr>
                        <a:t>25 : ORTHOPTISTE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2134375956"/>
                  </a:ext>
                </a:extLst>
              </a:tr>
              <a:tr h="161291">
                <a:tc>
                  <a:txBody>
                    <a:bodyPr/>
                    <a:lstStyle/>
                    <a:p>
                      <a:pPr algn="just">
                        <a:lnSpc>
                          <a:spcPct val="107000"/>
                        </a:lnSpc>
                        <a:spcBef>
                          <a:spcPts val="600"/>
                        </a:spcBef>
                        <a:spcAft>
                          <a:spcPts val="600"/>
                        </a:spcAft>
                      </a:pPr>
                      <a:r>
                        <a:rPr lang="fr-FR" sz="1100" kern="100">
                          <a:solidFill>
                            <a:schemeClr val="tx1"/>
                          </a:solidFill>
                          <a:effectLst/>
                        </a:rPr>
                        <a:t>26 : DIÉTÉTICIEN</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4256102993"/>
                  </a:ext>
                </a:extLst>
              </a:tr>
              <a:tr h="161291">
                <a:tc>
                  <a:txBody>
                    <a:bodyPr/>
                    <a:lstStyle/>
                    <a:p>
                      <a:pPr algn="just">
                        <a:lnSpc>
                          <a:spcPct val="107000"/>
                        </a:lnSpc>
                        <a:spcBef>
                          <a:spcPts val="600"/>
                        </a:spcBef>
                        <a:spcAft>
                          <a:spcPts val="600"/>
                        </a:spcAft>
                      </a:pPr>
                      <a:r>
                        <a:rPr lang="fr-FR" sz="1100" kern="100">
                          <a:solidFill>
                            <a:schemeClr val="tx1"/>
                          </a:solidFill>
                          <a:effectLst/>
                        </a:rPr>
                        <a:t>27 : ERGOTHÉRAPEUTE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646396392"/>
                  </a:ext>
                </a:extLst>
              </a:tr>
              <a:tr h="161291">
                <a:tc>
                  <a:txBody>
                    <a:bodyPr/>
                    <a:lstStyle/>
                    <a:p>
                      <a:pPr algn="just">
                        <a:lnSpc>
                          <a:spcPct val="107000"/>
                        </a:lnSpc>
                        <a:spcBef>
                          <a:spcPts val="600"/>
                        </a:spcBef>
                        <a:spcAft>
                          <a:spcPts val="600"/>
                        </a:spcAft>
                      </a:pPr>
                      <a:r>
                        <a:rPr lang="fr-FR" sz="1100" kern="100">
                          <a:solidFill>
                            <a:schemeClr val="tx1"/>
                          </a:solidFill>
                          <a:effectLst/>
                        </a:rPr>
                        <a:t>28 : PSYCHOMOTRICIEN</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506434071"/>
                  </a:ext>
                </a:extLst>
              </a:tr>
              <a:tr h="161291">
                <a:tc>
                  <a:txBody>
                    <a:bodyPr/>
                    <a:lstStyle/>
                    <a:p>
                      <a:pPr algn="just">
                        <a:lnSpc>
                          <a:spcPct val="107000"/>
                        </a:lnSpc>
                        <a:spcBef>
                          <a:spcPts val="600"/>
                        </a:spcBef>
                        <a:spcAft>
                          <a:spcPts val="600"/>
                        </a:spcAft>
                      </a:pPr>
                      <a:r>
                        <a:rPr lang="fr-FR" sz="1100" kern="100">
                          <a:solidFill>
                            <a:schemeClr val="tx1"/>
                          </a:solidFill>
                          <a:effectLst/>
                        </a:rPr>
                        <a:t>30 : PSYCHOLOGUE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082722505"/>
                  </a:ext>
                </a:extLst>
              </a:tr>
              <a:tr h="161291">
                <a:tc>
                  <a:txBody>
                    <a:bodyPr/>
                    <a:lstStyle/>
                    <a:p>
                      <a:pPr algn="just">
                        <a:lnSpc>
                          <a:spcPct val="107000"/>
                        </a:lnSpc>
                        <a:spcBef>
                          <a:spcPts val="600"/>
                        </a:spcBef>
                        <a:spcAft>
                          <a:spcPts val="600"/>
                        </a:spcAft>
                      </a:pPr>
                      <a:r>
                        <a:rPr lang="fr-FR" sz="1100" kern="100">
                          <a:solidFill>
                            <a:schemeClr val="tx1"/>
                          </a:solidFill>
                          <a:effectLst/>
                        </a:rPr>
                        <a:t>31 : ORTHOPROTHÉSISTE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845986506"/>
                  </a:ext>
                </a:extLst>
              </a:tr>
              <a:tr h="161291">
                <a:tc>
                  <a:txBody>
                    <a:bodyPr/>
                    <a:lstStyle/>
                    <a:p>
                      <a:pPr algn="just">
                        <a:lnSpc>
                          <a:spcPct val="107000"/>
                        </a:lnSpc>
                        <a:spcBef>
                          <a:spcPts val="600"/>
                        </a:spcBef>
                        <a:spcAft>
                          <a:spcPts val="600"/>
                        </a:spcAft>
                      </a:pPr>
                      <a:r>
                        <a:rPr lang="fr-FR" sz="1100" kern="100">
                          <a:solidFill>
                            <a:schemeClr val="tx1"/>
                          </a:solidFill>
                          <a:effectLst/>
                        </a:rPr>
                        <a:t>32 : PODOORTHÉSISTE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716994104"/>
                  </a:ext>
                </a:extLst>
              </a:tr>
              <a:tr h="161291">
                <a:tc>
                  <a:txBody>
                    <a:bodyPr/>
                    <a:lstStyle/>
                    <a:p>
                      <a:pPr algn="just">
                        <a:lnSpc>
                          <a:spcPct val="107000"/>
                        </a:lnSpc>
                        <a:spcBef>
                          <a:spcPts val="600"/>
                        </a:spcBef>
                        <a:spcAft>
                          <a:spcPts val="600"/>
                        </a:spcAft>
                      </a:pPr>
                      <a:r>
                        <a:rPr lang="fr-FR" sz="1100" kern="100">
                          <a:solidFill>
                            <a:schemeClr val="tx1"/>
                          </a:solidFill>
                          <a:effectLst/>
                        </a:rPr>
                        <a:t>33 : NEUROPSYCHOLOGUE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2303477555"/>
                  </a:ext>
                </a:extLst>
              </a:tr>
              <a:tr h="161291">
                <a:tc>
                  <a:txBody>
                    <a:bodyPr/>
                    <a:lstStyle/>
                    <a:p>
                      <a:pPr algn="just">
                        <a:lnSpc>
                          <a:spcPct val="107000"/>
                        </a:lnSpc>
                        <a:spcBef>
                          <a:spcPts val="600"/>
                        </a:spcBef>
                        <a:spcAft>
                          <a:spcPts val="600"/>
                        </a:spcAft>
                      </a:pPr>
                      <a:r>
                        <a:rPr lang="fr-FR" sz="1100" kern="100">
                          <a:solidFill>
                            <a:schemeClr val="tx1"/>
                          </a:solidFill>
                          <a:effectLst/>
                        </a:rPr>
                        <a:t>41 : MANIPULATEUR EN ÉLECTRORADIOLOGIE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4255713284"/>
                  </a:ext>
                </a:extLst>
              </a:tr>
              <a:tr h="161291">
                <a:tc>
                  <a:txBody>
                    <a:bodyPr/>
                    <a:lstStyle/>
                    <a:p>
                      <a:pPr algn="just">
                        <a:lnSpc>
                          <a:spcPct val="107000"/>
                        </a:lnSpc>
                        <a:spcBef>
                          <a:spcPts val="600"/>
                        </a:spcBef>
                        <a:spcAft>
                          <a:spcPts val="600"/>
                        </a:spcAft>
                      </a:pPr>
                      <a:r>
                        <a:rPr lang="fr-FR" sz="1100" kern="100">
                          <a:solidFill>
                            <a:schemeClr val="tx1"/>
                          </a:solidFill>
                          <a:effectLst/>
                        </a:rPr>
                        <a:t>61 : ÉDUCATEUR SPÉCIALISÉ</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522190153"/>
                  </a:ext>
                </a:extLst>
              </a:tr>
              <a:tr h="161291">
                <a:tc>
                  <a:txBody>
                    <a:bodyPr/>
                    <a:lstStyle/>
                    <a:p>
                      <a:pPr algn="just">
                        <a:lnSpc>
                          <a:spcPct val="107000"/>
                        </a:lnSpc>
                        <a:spcBef>
                          <a:spcPts val="600"/>
                        </a:spcBef>
                        <a:spcAft>
                          <a:spcPts val="600"/>
                        </a:spcAft>
                      </a:pPr>
                      <a:r>
                        <a:rPr lang="fr-FR" sz="1100" kern="100">
                          <a:solidFill>
                            <a:schemeClr val="tx1"/>
                          </a:solidFill>
                          <a:effectLst/>
                        </a:rPr>
                        <a:t>62 : ASSISTANT DE SERVICE SOCIAL</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2126521235"/>
                  </a:ext>
                </a:extLst>
              </a:tr>
              <a:tr h="161291">
                <a:tc>
                  <a:txBody>
                    <a:bodyPr/>
                    <a:lstStyle/>
                    <a:p>
                      <a:pPr algn="just">
                        <a:lnSpc>
                          <a:spcPct val="107000"/>
                        </a:lnSpc>
                        <a:spcBef>
                          <a:spcPts val="600"/>
                        </a:spcBef>
                        <a:spcAft>
                          <a:spcPts val="600"/>
                        </a:spcAft>
                      </a:pPr>
                      <a:r>
                        <a:rPr lang="fr-FR" sz="1100" kern="100">
                          <a:solidFill>
                            <a:schemeClr val="tx1"/>
                          </a:solidFill>
                          <a:effectLst/>
                        </a:rPr>
                        <a:t>63 : ÉDUCATEUR JEUNES ENFANTS</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690018749"/>
                  </a:ext>
                </a:extLst>
              </a:tr>
              <a:tr h="161291">
                <a:tc>
                  <a:txBody>
                    <a:bodyPr/>
                    <a:lstStyle/>
                    <a:p>
                      <a:pPr algn="just">
                        <a:lnSpc>
                          <a:spcPct val="107000"/>
                        </a:lnSpc>
                        <a:spcBef>
                          <a:spcPts val="600"/>
                        </a:spcBef>
                        <a:spcAft>
                          <a:spcPts val="600"/>
                        </a:spcAft>
                      </a:pPr>
                      <a:r>
                        <a:rPr lang="fr-FR" sz="1100" kern="100">
                          <a:solidFill>
                            <a:schemeClr val="tx1"/>
                          </a:solidFill>
                          <a:effectLst/>
                        </a:rPr>
                        <a:t>64 : ANIMATEUR</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065862817"/>
                  </a:ext>
                </a:extLst>
              </a:tr>
              <a:tr h="161291">
                <a:tc>
                  <a:txBody>
                    <a:bodyPr/>
                    <a:lstStyle/>
                    <a:p>
                      <a:pPr algn="just">
                        <a:lnSpc>
                          <a:spcPct val="107000"/>
                        </a:lnSpc>
                        <a:spcBef>
                          <a:spcPts val="600"/>
                        </a:spcBef>
                        <a:spcAft>
                          <a:spcPts val="600"/>
                        </a:spcAft>
                      </a:pPr>
                      <a:r>
                        <a:rPr lang="fr-FR" sz="1100" kern="100">
                          <a:solidFill>
                            <a:schemeClr val="tx1"/>
                          </a:solidFill>
                          <a:effectLst/>
                        </a:rPr>
                        <a:t>65 : MONITEUR D'ATELIER</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015213832"/>
                  </a:ext>
                </a:extLst>
              </a:tr>
              <a:tr h="161291">
                <a:tc>
                  <a:txBody>
                    <a:bodyPr/>
                    <a:lstStyle/>
                    <a:p>
                      <a:pPr algn="just">
                        <a:lnSpc>
                          <a:spcPct val="107000"/>
                        </a:lnSpc>
                        <a:spcBef>
                          <a:spcPts val="600"/>
                        </a:spcBef>
                        <a:spcAft>
                          <a:spcPts val="600"/>
                        </a:spcAft>
                      </a:pPr>
                      <a:r>
                        <a:rPr lang="fr-FR" sz="1100" kern="100">
                          <a:solidFill>
                            <a:schemeClr val="tx1"/>
                          </a:solidFill>
                          <a:effectLst/>
                        </a:rPr>
                        <a:t>66 : MONITEUR ÉDUCATEUR</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4010543597"/>
                  </a:ext>
                </a:extLst>
              </a:tr>
              <a:tr h="161291">
                <a:tc>
                  <a:txBody>
                    <a:bodyPr/>
                    <a:lstStyle/>
                    <a:p>
                      <a:pPr algn="just">
                        <a:lnSpc>
                          <a:spcPct val="107000"/>
                        </a:lnSpc>
                        <a:spcBef>
                          <a:spcPts val="600"/>
                        </a:spcBef>
                        <a:spcAft>
                          <a:spcPts val="600"/>
                        </a:spcAft>
                      </a:pPr>
                      <a:r>
                        <a:rPr lang="fr-FR" sz="1100" kern="100">
                          <a:solidFill>
                            <a:schemeClr val="tx1"/>
                          </a:solidFill>
                          <a:effectLst/>
                        </a:rPr>
                        <a:t>67 : ENSEIGNANT GÉNÉRAL</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8927893"/>
                  </a:ext>
                </a:extLst>
              </a:tr>
              <a:tr h="161291">
                <a:tc>
                  <a:txBody>
                    <a:bodyPr/>
                    <a:lstStyle/>
                    <a:p>
                      <a:pPr algn="just">
                        <a:lnSpc>
                          <a:spcPct val="107000"/>
                        </a:lnSpc>
                        <a:spcBef>
                          <a:spcPts val="600"/>
                        </a:spcBef>
                        <a:spcAft>
                          <a:spcPts val="600"/>
                        </a:spcAft>
                      </a:pPr>
                      <a:r>
                        <a:rPr lang="fr-FR" sz="1100" kern="100">
                          <a:solidFill>
                            <a:schemeClr val="tx1"/>
                          </a:solidFill>
                          <a:effectLst/>
                        </a:rPr>
                        <a:t>68 : INSTITUTEUR SPÉCIALISÉ</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695210968"/>
                  </a:ext>
                </a:extLst>
              </a:tr>
              <a:tr h="161291">
                <a:tc>
                  <a:txBody>
                    <a:bodyPr/>
                    <a:lstStyle/>
                    <a:p>
                      <a:pPr algn="just">
                        <a:lnSpc>
                          <a:spcPct val="107000"/>
                        </a:lnSpc>
                        <a:spcBef>
                          <a:spcPts val="600"/>
                        </a:spcBef>
                        <a:spcAft>
                          <a:spcPts val="600"/>
                        </a:spcAft>
                      </a:pPr>
                      <a:r>
                        <a:rPr lang="fr-FR" sz="1100" kern="100">
                          <a:solidFill>
                            <a:schemeClr val="tx1"/>
                          </a:solidFill>
                          <a:effectLst/>
                        </a:rPr>
                        <a:t>69 : ÉDUCATEUR SPORTIF</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2349079013"/>
                  </a:ext>
                </a:extLst>
              </a:tr>
              <a:tr h="161291">
                <a:tc>
                  <a:txBody>
                    <a:bodyPr/>
                    <a:lstStyle/>
                    <a:p>
                      <a:pPr algn="just">
                        <a:lnSpc>
                          <a:spcPct val="107000"/>
                        </a:lnSpc>
                        <a:spcBef>
                          <a:spcPts val="600"/>
                        </a:spcBef>
                        <a:spcAft>
                          <a:spcPts val="600"/>
                        </a:spcAft>
                      </a:pPr>
                      <a:r>
                        <a:rPr lang="fr-FR" sz="1100" kern="100">
                          <a:solidFill>
                            <a:schemeClr val="tx1"/>
                          </a:solidFill>
                          <a:effectLst/>
                        </a:rPr>
                        <a:t>70 : EAPA</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625952284"/>
                  </a:ext>
                </a:extLst>
              </a:tr>
              <a:tr h="161291">
                <a:tc>
                  <a:txBody>
                    <a:bodyPr/>
                    <a:lstStyle/>
                    <a:p>
                      <a:pPr algn="just">
                        <a:lnSpc>
                          <a:spcPct val="107000"/>
                        </a:lnSpc>
                        <a:spcBef>
                          <a:spcPts val="600"/>
                        </a:spcBef>
                        <a:spcAft>
                          <a:spcPts val="600"/>
                        </a:spcAft>
                      </a:pPr>
                      <a:r>
                        <a:rPr lang="fr-FR" sz="1100" kern="100">
                          <a:solidFill>
                            <a:schemeClr val="tx1"/>
                          </a:solidFill>
                          <a:effectLst/>
                        </a:rPr>
                        <a:t>71 : ERGONOME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2001491133"/>
                  </a:ext>
                </a:extLst>
              </a:tr>
              <a:tr h="161291">
                <a:tc>
                  <a:txBody>
                    <a:bodyPr/>
                    <a:lstStyle/>
                    <a:p>
                      <a:pPr algn="just">
                        <a:lnSpc>
                          <a:spcPct val="107000"/>
                        </a:lnSpc>
                        <a:spcBef>
                          <a:spcPts val="600"/>
                        </a:spcBef>
                        <a:spcAft>
                          <a:spcPts val="600"/>
                        </a:spcAft>
                      </a:pPr>
                      <a:r>
                        <a:rPr lang="fr-FR" sz="1100" kern="100">
                          <a:solidFill>
                            <a:schemeClr val="tx1"/>
                          </a:solidFill>
                          <a:effectLst/>
                        </a:rPr>
                        <a:t>72 : PSYCHOTECHNICIEN</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4143548988"/>
                  </a:ext>
                </a:extLst>
              </a:tr>
              <a:tr h="161291">
                <a:tc>
                  <a:txBody>
                    <a:bodyPr/>
                    <a:lstStyle/>
                    <a:p>
                      <a:pPr algn="just">
                        <a:lnSpc>
                          <a:spcPct val="107000"/>
                        </a:lnSpc>
                        <a:spcBef>
                          <a:spcPts val="600"/>
                        </a:spcBef>
                        <a:spcAft>
                          <a:spcPts val="600"/>
                        </a:spcAft>
                      </a:pPr>
                      <a:r>
                        <a:rPr lang="fr-FR" sz="1100" kern="100">
                          <a:solidFill>
                            <a:schemeClr val="tx1"/>
                          </a:solidFill>
                          <a:effectLst/>
                        </a:rPr>
                        <a:t>73 : CONSEILLER EN ÉCONOMIE SOCIALE ET FAMILIALE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63520906"/>
                  </a:ext>
                </a:extLst>
              </a:tr>
              <a:tr h="161291">
                <a:tc>
                  <a:txBody>
                    <a:bodyPr/>
                    <a:lstStyle/>
                    <a:p>
                      <a:pPr algn="just">
                        <a:lnSpc>
                          <a:spcPct val="107000"/>
                        </a:lnSpc>
                        <a:spcBef>
                          <a:spcPts val="600"/>
                        </a:spcBef>
                        <a:spcAft>
                          <a:spcPts val="600"/>
                        </a:spcAft>
                      </a:pPr>
                      <a:r>
                        <a:rPr lang="fr-FR" sz="1100" kern="100">
                          <a:solidFill>
                            <a:schemeClr val="tx1"/>
                          </a:solidFill>
                          <a:effectLst/>
                        </a:rPr>
                        <a:t>74 : DOCUMENTALISTE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1752012599"/>
                  </a:ext>
                </a:extLst>
              </a:tr>
              <a:tr h="161291">
                <a:tc>
                  <a:txBody>
                    <a:bodyPr/>
                    <a:lstStyle/>
                    <a:p>
                      <a:pPr algn="just">
                        <a:lnSpc>
                          <a:spcPct val="107000"/>
                        </a:lnSpc>
                        <a:spcBef>
                          <a:spcPts val="600"/>
                        </a:spcBef>
                        <a:spcAft>
                          <a:spcPts val="600"/>
                        </a:spcAft>
                      </a:pPr>
                      <a:r>
                        <a:rPr lang="fr-FR" sz="1100" kern="100">
                          <a:solidFill>
                            <a:schemeClr val="tx1"/>
                          </a:solidFill>
                          <a:effectLst/>
                        </a:rPr>
                        <a:t>75 : MONITEUR D'AUTOÉCOLE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083227238"/>
                  </a:ext>
                </a:extLst>
              </a:tr>
              <a:tr h="161291">
                <a:tc>
                  <a:txBody>
                    <a:bodyPr/>
                    <a:lstStyle/>
                    <a:p>
                      <a:pPr algn="just">
                        <a:lnSpc>
                          <a:spcPct val="107000"/>
                        </a:lnSpc>
                        <a:spcBef>
                          <a:spcPts val="600"/>
                        </a:spcBef>
                        <a:spcAft>
                          <a:spcPts val="600"/>
                        </a:spcAft>
                      </a:pPr>
                      <a:r>
                        <a:rPr lang="fr-FR" sz="1100" kern="100">
                          <a:solidFill>
                            <a:schemeClr val="tx1"/>
                          </a:solidFill>
                          <a:effectLst/>
                        </a:rPr>
                        <a:t>76 : CHIROPRACTEUR-OSTEOPATHE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588093427"/>
                  </a:ext>
                </a:extLst>
              </a:tr>
              <a:tr h="161291">
                <a:tc>
                  <a:txBody>
                    <a:bodyPr/>
                    <a:lstStyle/>
                    <a:p>
                      <a:pPr algn="just">
                        <a:lnSpc>
                          <a:spcPct val="107000"/>
                        </a:lnSpc>
                        <a:spcBef>
                          <a:spcPts val="600"/>
                        </a:spcBef>
                        <a:spcAft>
                          <a:spcPts val="600"/>
                        </a:spcAft>
                      </a:pPr>
                      <a:r>
                        <a:rPr lang="fr-FR" sz="1100" kern="100">
                          <a:solidFill>
                            <a:schemeClr val="tx1"/>
                          </a:solidFill>
                          <a:effectLst/>
                        </a:rPr>
                        <a:t>77 : SOCIO-ESTHETICIENNE</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2170981944"/>
                  </a:ext>
                </a:extLst>
              </a:tr>
              <a:tr h="335196">
                <a:tc>
                  <a:txBody>
                    <a:bodyPr/>
                    <a:lstStyle/>
                    <a:p>
                      <a:pPr algn="just">
                        <a:lnSpc>
                          <a:spcPct val="107000"/>
                        </a:lnSpc>
                        <a:spcBef>
                          <a:spcPts val="600"/>
                        </a:spcBef>
                        <a:spcAft>
                          <a:spcPts val="600"/>
                        </a:spcAft>
                      </a:pPr>
                      <a:r>
                        <a:rPr lang="fr-FR" sz="1100" b="1" kern="100">
                          <a:solidFill>
                            <a:schemeClr val="tx1"/>
                          </a:solidFill>
                          <a:effectLst/>
                          <a:latin typeface="Arial"/>
                          <a:ea typeface="Arial" panose="020B0604020202020204" pitchFamily="34" charset="0"/>
                          <a:cs typeface="Times New Roman"/>
                        </a:rPr>
                        <a:t>80 : AUTRE PROFESSIONNEL INTERVENANT EN ÉDUCATION THÉRAPEUTIQUE ET PRÉVENTION</a:t>
                      </a:r>
                    </a:p>
                  </a:txBody>
                  <a:tcPr marL="10053" marR="10053" marT="0" marB="0" anchor="ctr">
                    <a:solidFill>
                      <a:srgbClr val="F9F9F9"/>
                    </a:solidFill>
                  </a:tcPr>
                </a:tc>
                <a:extLst>
                  <a:ext uri="{0D108BD9-81ED-4DB2-BD59-A6C34878D82A}">
                    <a16:rowId xmlns:a16="http://schemas.microsoft.com/office/drawing/2014/main" val="1007640695"/>
                  </a:ext>
                </a:extLst>
              </a:tr>
              <a:tr h="299049">
                <a:tc>
                  <a:txBody>
                    <a:bodyPr/>
                    <a:lstStyle/>
                    <a:p>
                      <a:pPr algn="just">
                        <a:lnSpc>
                          <a:spcPct val="107000"/>
                        </a:lnSpc>
                        <a:spcBef>
                          <a:spcPts val="600"/>
                        </a:spcBef>
                        <a:spcAft>
                          <a:spcPts val="600"/>
                        </a:spcAft>
                      </a:pPr>
                      <a:r>
                        <a:rPr lang="fr-FR" sz="1100" b="1" kern="100">
                          <a:solidFill>
                            <a:schemeClr val="tx1"/>
                          </a:solidFill>
                          <a:effectLst/>
                          <a:latin typeface="Arial"/>
                          <a:ea typeface="Arial" panose="020B0604020202020204" pitchFamily="34" charset="0"/>
                          <a:cs typeface="Times New Roman"/>
                        </a:rPr>
                        <a:t>81 : AUTRE PROFESSIONNEL FORMÉ À DES PRISES EN CHARGE PARTICULIÈRES</a:t>
                      </a:r>
                    </a:p>
                  </a:txBody>
                  <a:tcPr marL="10053" marR="10053" marT="0" marB="0" anchor="ctr">
                    <a:solidFill>
                      <a:srgbClr val="F9F9F9"/>
                    </a:solidFill>
                  </a:tcPr>
                </a:tc>
                <a:extLst>
                  <a:ext uri="{0D108BD9-81ED-4DB2-BD59-A6C34878D82A}">
                    <a16:rowId xmlns:a16="http://schemas.microsoft.com/office/drawing/2014/main" val="2018463118"/>
                  </a:ext>
                </a:extLst>
              </a:tr>
              <a:tr h="175712">
                <a:tc>
                  <a:txBody>
                    <a:bodyPr/>
                    <a:lstStyle/>
                    <a:p>
                      <a:pPr marL="0" marR="0" lvl="0" indent="0" algn="l" defTabSz="685792" rtl="0" eaLnBrk="1" fontAlgn="auto" latinLnBrk="0" hangingPunct="1">
                        <a:lnSpc>
                          <a:spcPct val="107000"/>
                        </a:lnSpc>
                        <a:spcBef>
                          <a:spcPts val="600"/>
                        </a:spcBef>
                        <a:spcAft>
                          <a:spcPts val="600"/>
                        </a:spcAft>
                        <a:buClrTx/>
                        <a:buSzTx/>
                        <a:buFontTx/>
                        <a:buNone/>
                        <a:tabLst/>
                        <a:defRPr/>
                      </a:pPr>
                      <a:r>
                        <a:rPr lang="fr-FR" sz="1100" kern="100">
                          <a:solidFill>
                            <a:schemeClr val="tx1"/>
                          </a:solidFill>
                          <a:effectLst/>
                        </a:rPr>
                        <a:t>88 : AUTRE INTERVENANT</a:t>
                      </a:r>
                      <a:endParaRPr lang="fr-FR" sz="1100" kern="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0053" marR="10053" marT="0" marB="0" anchor="ctr">
                    <a:solidFill>
                      <a:srgbClr val="F9F9F9"/>
                    </a:solidFill>
                  </a:tcPr>
                </a:tc>
                <a:extLst>
                  <a:ext uri="{0D108BD9-81ED-4DB2-BD59-A6C34878D82A}">
                    <a16:rowId xmlns:a16="http://schemas.microsoft.com/office/drawing/2014/main" val="382341219"/>
                  </a:ext>
                </a:extLst>
              </a:tr>
            </a:tbl>
          </a:graphicData>
        </a:graphic>
      </p:graphicFrame>
      <p:sp>
        <p:nvSpPr>
          <p:cNvPr id="13" name="Titre 7">
            <a:extLst>
              <a:ext uri="{FF2B5EF4-FFF2-40B4-BE49-F238E27FC236}">
                <a16:creationId xmlns:a16="http://schemas.microsoft.com/office/drawing/2014/main" id="{72F01C4E-0D3B-5752-B2BE-B9AD3DAFECAE}"/>
              </a:ext>
            </a:extLst>
          </p:cNvPr>
          <p:cNvSpPr>
            <a:spLocks noGrp="1"/>
          </p:cNvSpPr>
          <p:nvPr>
            <p:ph type="title"/>
          </p:nvPr>
        </p:nvSpPr>
        <p:spPr>
          <a:xfrm>
            <a:off x="418875" y="860366"/>
            <a:ext cx="3181575" cy="1149289"/>
          </a:xfrm>
          <a:solidFill>
            <a:schemeClr val="bg1"/>
          </a:solidFill>
        </p:spPr>
        <p:txBody>
          <a:bodyPr/>
          <a:lstStyle/>
          <a:p>
            <a:pPr algn="just"/>
            <a:r>
              <a:rPr lang="fr-FR" sz="1867">
                <a:cs typeface="Arial"/>
              </a:rPr>
              <a:t>Variable « Intervenant » : Se référer à la liste du nouveau CSAR v2025</a:t>
            </a:r>
          </a:p>
        </p:txBody>
      </p:sp>
      <p:sp>
        <p:nvSpPr>
          <p:cNvPr id="2" name="Espace réservé du pied de page 1">
            <a:extLst>
              <a:ext uri="{FF2B5EF4-FFF2-40B4-BE49-F238E27FC236}">
                <a16:creationId xmlns:a16="http://schemas.microsoft.com/office/drawing/2014/main" id="{E77E338F-3DE8-F476-A467-4C2AC21AC452}"/>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4238211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262948"/>
            <a:ext cx="912778" cy="343522"/>
          </a:xfrm>
        </p:spPr>
        <p:txBody>
          <a:bodyPr/>
          <a:lstStyle/>
          <a:p>
            <a:r>
              <a:rPr lang="fr-FR">
                <a:cs typeface="Arial"/>
              </a:rPr>
              <a:t>HAD-R</a:t>
            </a:r>
          </a:p>
        </p:txBody>
      </p:sp>
      <p:sp>
        <p:nvSpPr>
          <p:cNvPr id="4" name="Rectangle 1">
            <a:extLst>
              <a:ext uri="{FF2B5EF4-FFF2-40B4-BE49-F238E27FC236}">
                <a16:creationId xmlns:a16="http://schemas.microsoft.com/office/drawing/2014/main" id="{6FD8D811-CD0D-2B7C-4687-C4996749B0AF}"/>
              </a:ext>
            </a:extLst>
          </p:cNvPr>
          <p:cNvSpPr>
            <a:spLocks noChangeArrowheads="1"/>
          </p:cNvSpPr>
          <p:nvPr/>
        </p:nvSpPr>
        <p:spPr bwMode="auto">
          <a:xfrm>
            <a:off x="5059363" y="2008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Titre 2">
            <a:extLst>
              <a:ext uri="{FF2B5EF4-FFF2-40B4-BE49-F238E27FC236}">
                <a16:creationId xmlns:a16="http://schemas.microsoft.com/office/drawing/2014/main" id="{A6B7D67D-92FD-1389-6DA2-CB20688AF91D}"/>
              </a:ext>
            </a:extLst>
          </p:cNvPr>
          <p:cNvSpPr>
            <a:spLocks noGrp="1"/>
          </p:cNvSpPr>
          <p:nvPr>
            <p:ph type="title"/>
          </p:nvPr>
        </p:nvSpPr>
        <p:spPr/>
        <p:txBody>
          <a:bodyPr/>
          <a:lstStyle/>
          <a:p>
            <a:r>
              <a:rPr lang="fr-FR"/>
              <a:t>Modulateurs et modalités</a:t>
            </a:r>
          </a:p>
        </p:txBody>
      </p:sp>
      <p:graphicFrame>
        <p:nvGraphicFramePr>
          <p:cNvPr id="6" name="Tableau 5">
            <a:extLst>
              <a:ext uri="{FF2B5EF4-FFF2-40B4-BE49-F238E27FC236}">
                <a16:creationId xmlns:a16="http://schemas.microsoft.com/office/drawing/2014/main" id="{F6EAAA75-78C5-FEB7-DFD1-A25424BB13BD}"/>
              </a:ext>
            </a:extLst>
          </p:cNvPr>
          <p:cNvGraphicFramePr>
            <a:graphicFrameLocks noGrp="1"/>
          </p:cNvGraphicFramePr>
          <p:nvPr>
            <p:extLst>
              <p:ext uri="{D42A27DB-BD31-4B8C-83A1-F6EECF244321}">
                <p14:modId xmlns:p14="http://schemas.microsoft.com/office/powerpoint/2010/main" val="1011354215"/>
              </p:ext>
            </p:extLst>
          </p:nvPr>
        </p:nvGraphicFramePr>
        <p:xfrm>
          <a:off x="1245756" y="2005795"/>
          <a:ext cx="9700487" cy="2447940"/>
        </p:xfrm>
        <a:graphic>
          <a:graphicData uri="http://schemas.openxmlformats.org/drawingml/2006/table">
            <a:tbl>
              <a:tblPr firstRow="1" bandRow="1">
                <a:tableStyleId>{5C22544A-7EE6-4342-B048-85BDC9FD1C3A}</a:tableStyleId>
              </a:tblPr>
              <a:tblGrid>
                <a:gridCol w="3277415">
                  <a:extLst>
                    <a:ext uri="{9D8B030D-6E8A-4147-A177-3AD203B41FA5}">
                      <a16:colId xmlns:a16="http://schemas.microsoft.com/office/drawing/2014/main" val="3000225145"/>
                    </a:ext>
                  </a:extLst>
                </a:gridCol>
                <a:gridCol w="6423072">
                  <a:extLst>
                    <a:ext uri="{9D8B030D-6E8A-4147-A177-3AD203B41FA5}">
                      <a16:colId xmlns:a16="http://schemas.microsoft.com/office/drawing/2014/main" val="4166541917"/>
                    </a:ext>
                  </a:extLst>
                </a:gridCol>
              </a:tblGrid>
              <a:tr h="345440">
                <a:tc>
                  <a:txBody>
                    <a:bodyPr/>
                    <a:lstStyle/>
                    <a:p>
                      <a:pPr algn="ctr"/>
                      <a:r>
                        <a:rPr lang="fr-FR" sz="1600"/>
                        <a:t>Type de variables</a:t>
                      </a:r>
                    </a:p>
                  </a:txBody>
                  <a:tcPr marL="121920" marR="121920" marT="60960" marB="60960"/>
                </a:tc>
                <a:tc>
                  <a:txBody>
                    <a:bodyPr/>
                    <a:lstStyle/>
                    <a:p>
                      <a:pPr algn="ctr"/>
                      <a:r>
                        <a:rPr lang="fr-FR" sz="1600"/>
                        <a:t>Modalités </a:t>
                      </a:r>
                    </a:p>
                  </a:txBody>
                  <a:tcPr marL="121920" marR="121920" marT="60960" marB="60960"/>
                </a:tc>
                <a:extLst>
                  <a:ext uri="{0D108BD9-81ED-4DB2-BD59-A6C34878D82A}">
                    <a16:rowId xmlns:a16="http://schemas.microsoft.com/office/drawing/2014/main" val="1666281616"/>
                  </a:ext>
                </a:extLst>
              </a:tr>
              <a:tr h="1219801">
                <a:tc>
                  <a:txBody>
                    <a:bodyPr/>
                    <a:lstStyle/>
                    <a:p>
                      <a:pPr marL="0" marR="0" lvl="0" indent="0" algn="ctr" defTabSz="685792" rtl="0" eaLnBrk="1" fontAlgn="auto" latinLnBrk="0" hangingPunct="1">
                        <a:lnSpc>
                          <a:spcPct val="100000"/>
                        </a:lnSpc>
                        <a:spcBef>
                          <a:spcPts val="0"/>
                        </a:spcBef>
                        <a:spcAft>
                          <a:spcPts val="0"/>
                        </a:spcAft>
                        <a:buClrTx/>
                        <a:buSzTx/>
                        <a:buFontTx/>
                        <a:buNone/>
                        <a:tabLst/>
                        <a:defRPr/>
                      </a:pPr>
                      <a:r>
                        <a:rPr lang="fr-FR" sz="1400" b="1"/>
                        <a:t>Modulateur de temps </a:t>
                      </a:r>
                    </a:p>
                    <a:p>
                      <a:pPr marL="0" marR="0" lvl="0" indent="0" algn="ctr" defTabSz="685792" rtl="0" eaLnBrk="1" fontAlgn="auto" latinLnBrk="0" hangingPunct="1">
                        <a:lnSpc>
                          <a:spcPct val="100000"/>
                        </a:lnSpc>
                        <a:spcBef>
                          <a:spcPts val="0"/>
                        </a:spcBef>
                        <a:spcAft>
                          <a:spcPts val="0"/>
                        </a:spcAft>
                        <a:buClrTx/>
                        <a:buSzTx/>
                        <a:buFontTx/>
                        <a:buNone/>
                        <a:tabLst/>
                        <a:defRPr/>
                      </a:pPr>
                      <a:r>
                        <a:rPr lang="fr-FR" sz="1400" b="1" kern="1200">
                          <a:solidFill>
                            <a:schemeClr val="tx2"/>
                          </a:solidFill>
                          <a:latin typeface="+mn-lt"/>
                          <a:ea typeface="+mn-ea"/>
                          <a:cs typeface="+mn-cs"/>
                        </a:rPr>
                        <a:t>(pas de liste d’actes concernés)</a:t>
                      </a:r>
                      <a:endParaRPr lang="fr-FR" sz="1400" b="1"/>
                    </a:p>
                  </a:txBody>
                  <a:tcPr marL="121920" marR="121920" marT="60960" marB="60960" anchor="ctr">
                    <a:solidFill>
                      <a:srgbClr val="F9F9F9"/>
                    </a:solidFill>
                  </a:tcPr>
                </a:tc>
                <a:tc>
                  <a:txBody>
                    <a:bodyPr/>
                    <a:lstStyle/>
                    <a:p>
                      <a:pPr algn="l"/>
                      <a:r>
                        <a:rPr lang="fr-FR" sz="1400" b="0"/>
                        <a:t>T0          Séance de 30 min (&gt;3 min – 45 min)</a:t>
                      </a:r>
                    </a:p>
                    <a:p>
                      <a:pPr algn="l"/>
                      <a:r>
                        <a:rPr lang="fr-FR" sz="1400" b="0"/>
                        <a:t>T1	Séance de 1 heure (45 min – 70 min)</a:t>
                      </a:r>
                    </a:p>
                    <a:p>
                      <a:pPr algn="l"/>
                      <a:r>
                        <a:rPr lang="fr-FR" sz="1400" b="0"/>
                        <a:t>T2	Séance de 1 heure et demie (70 - 100 minutes)</a:t>
                      </a:r>
                    </a:p>
                    <a:p>
                      <a:pPr algn="l"/>
                      <a:r>
                        <a:rPr lang="fr-FR" sz="1400" b="0"/>
                        <a:t>T3	Séance de 2 heures (90 - 120 minutes)</a:t>
                      </a:r>
                    </a:p>
                    <a:p>
                      <a:pPr algn="l"/>
                      <a:r>
                        <a:rPr lang="fr-FR" sz="1400" b="0"/>
                        <a:t>T4	Séance de plus de 2 heures (&gt;120 minutes)</a:t>
                      </a:r>
                    </a:p>
                  </a:txBody>
                  <a:tcPr marL="121920" marR="121920" marT="60960" marB="60960" anchor="ctr">
                    <a:solidFill>
                      <a:srgbClr val="F9F9F9"/>
                    </a:solidFill>
                  </a:tcPr>
                </a:tc>
                <a:extLst>
                  <a:ext uri="{0D108BD9-81ED-4DB2-BD59-A6C34878D82A}">
                    <a16:rowId xmlns:a16="http://schemas.microsoft.com/office/drawing/2014/main" val="3260833367"/>
                  </a:ext>
                </a:extLst>
              </a:tr>
              <a:tr h="862379">
                <a:tc>
                  <a:txBody>
                    <a:bodyPr/>
                    <a:lstStyle/>
                    <a:p>
                      <a:pPr algn="ctr"/>
                      <a:r>
                        <a:rPr lang="fr-FR" sz="1400" b="1" kern="1200">
                          <a:solidFill>
                            <a:schemeClr val="dk1"/>
                          </a:solidFill>
                          <a:latin typeface="+mn-lt"/>
                          <a:ea typeface="+mn-ea"/>
                          <a:cs typeface="+mn-cs"/>
                        </a:rPr>
                        <a:t>Modalité pluriprofessionnelle </a:t>
                      </a:r>
                    </a:p>
                    <a:p>
                      <a:pPr algn="ctr"/>
                      <a:r>
                        <a:rPr lang="fr-FR" sz="1400" b="1" kern="1200">
                          <a:solidFill>
                            <a:schemeClr val="tx2"/>
                          </a:solidFill>
                          <a:latin typeface="+mn-lt"/>
                          <a:ea typeface="+mn-ea"/>
                          <a:cs typeface="+mn-cs"/>
                        </a:rPr>
                        <a:t>(pas de liste d’actes concernés)</a:t>
                      </a:r>
                    </a:p>
                  </a:txBody>
                  <a:tcPr marL="121920" marR="121920" marT="60960" marB="60960" anchor="ctr">
                    <a:solidFill>
                      <a:srgbClr val="F9F9F9"/>
                    </a:solidFill>
                  </a:tcPr>
                </a:tc>
                <a:tc>
                  <a:txBody>
                    <a:bodyPr/>
                    <a:lstStyle/>
                    <a:p>
                      <a:pPr algn="l"/>
                      <a:r>
                        <a:rPr lang="fr-FR" sz="1400" b="0" i="0"/>
                        <a:t>0                Absent ou par défaut si non codé</a:t>
                      </a:r>
                    </a:p>
                    <a:p>
                      <a:pPr algn="l"/>
                      <a:r>
                        <a:rPr lang="fr-FR" sz="1400" b="0" i="0"/>
                        <a:t>1                Réalisation de l'acte en pluriprofessionnel</a:t>
                      </a:r>
                    </a:p>
                  </a:txBody>
                  <a:tcPr marL="121920" marR="121920" marT="60960" marB="60960" anchor="ctr">
                    <a:solidFill>
                      <a:srgbClr val="F9F9F9"/>
                    </a:solidFill>
                  </a:tcPr>
                </a:tc>
                <a:extLst>
                  <a:ext uri="{0D108BD9-81ED-4DB2-BD59-A6C34878D82A}">
                    <a16:rowId xmlns:a16="http://schemas.microsoft.com/office/drawing/2014/main" val="1061471027"/>
                  </a:ext>
                </a:extLst>
              </a:tr>
            </a:tbl>
          </a:graphicData>
        </a:graphic>
      </p:graphicFrame>
      <p:sp>
        <p:nvSpPr>
          <p:cNvPr id="2" name="Espace réservé du pied de page 1">
            <a:extLst>
              <a:ext uri="{FF2B5EF4-FFF2-40B4-BE49-F238E27FC236}">
                <a16:creationId xmlns:a16="http://schemas.microsoft.com/office/drawing/2014/main" id="{D6113B93-40D3-2455-B1B2-D8E41DEC2288}"/>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1201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540806"/>
            <a:ext cx="5400000" cy="430887"/>
          </a:xfrm>
        </p:spPr>
        <p:txBody>
          <a:bodyPr/>
          <a:lstStyle/>
          <a:p>
            <a:r>
              <a:rPr lang="fr-FR" sz="2800"/>
              <a:t>MCO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199040"/>
            <a:ext cx="5400000" cy="369332"/>
          </a:xfrm>
        </p:spPr>
        <p:txBody>
          <a:bodyPr vert="horz" wrap="square" lIns="27000" tIns="0" rIns="27000" bIns="0" rtlCol="0" anchor="t">
            <a:spAutoFit/>
          </a:bodyPr>
          <a:lstStyle/>
          <a:p>
            <a:pPr marL="0" indent="0">
              <a:buNone/>
            </a:pPr>
            <a:r>
              <a:rPr lang="fr-FR" sz="2400">
                <a:cs typeface="Arial"/>
              </a:rPr>
              <a:t>MRC</a:t>
            </a:r>
            <a:endParaRPr lang="fr-FR" sz="2400"/>
          </a:p>
        </p:txBody>
      </p:sp>
      <p:sp>
        <p:nvSpPr>
          <p:cNvPr id="3" name="Espace réservé du pied de page 2">
            <a:extLst>
              <a:ext uri="{FF2B5EF4-FFF2-40B4-BE49-F238E27FC236}">
                <a16:creationId xmlns:a16="http://schemas.microsoft.com/office/drawing/2014/main" id="{5393E87F-7980-44BE-6D39-5075CCA05CBF}"/>
              </a:ext>
            </a:extLst>
          </p:cNvPr>
          <p:cNvSpPr>
            <a:spLocks noGrp="1"/>
          </p:cNvSpPr>
          <p:nvPr>
            <p:ph type="ftr" sz="quarter" idx="10"/>
          </p:nvPr>
        </p:nvSpPr>
        <p:spPr/>
        <p:txBody>
          <a:bodyPr/>
          <a:lstStyle/>
          <a:p>
            <a:r>
              <a:rPr lang="fr-FR"/>
              <a:t>WEBINAIRE DIM DU 19 Novembre 2024</a:t>
            </a:r>
          </a:p>
        </p:txBody>
      </p:sp>
    </p:spTree>
    <p:extLst>
      <p:ext uri="{BB962C8B-B14F-4D97-AF65-F5344CB8AC3E}">
        <p14:creationId xmlns:p14="http://schemas.microsoft.com/office/powerpoint/2010/main" val="25111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262948"/>
            <a:ext cx="912778" cy="343522"/>
          </a:xfrm>
        </p:spPr>
        <p:txBody>
          <a:bodyPr/>
          <a:lstStyle/>
          <a:p>
            <a:r>
              <a:rPr lang="fr-FR">
                <a:cs typeface="Arial"/>
              </a:rPr>
              <a:t>HAD-R</a:t>
            </a:r>
          </a:p>
        </p:txBody>
      </p:sp>
      <p:sp>
        <p:nvSpPr>
          <p:cNvPr id="4" name="Rectangle 1">
            <a:extLst>
              <a:ext uri="{FF2B5EF4-FFF2-40B4-BE49-F238E27FC236}">
                <a16:creationId xmlns:a16="http://schemas.microsoft.com/office/drawing/2014/main" id="{6FD8D811-CD0D-2B7C-4687-C4996749B0AF}"/>
              </a:ext>
            </a:extLst>
          </p:cNvPr>
          <p:cNvSpPr>
            <a:spLocks noChangeArrowheads="1"/>
          </p:cNvSpPr>
          <p:nvPr/>
        </p:nvSpPr>
        <p:spPr bwMode="auto">
          <a:xfrm>
            <a:off x="5059363" y="2008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Titre 2">
            <a:extLst>
              <a:ext uri="{FF2B5EF4-FFF2-40B4-BE49-F238E27FC236}">
                <a16:creationId xmlns:a16="http://schemas.microsoft.com/office/drawing/2014/main" id="{A6B7D67D-92FD-1389-6DA2-CB20688AF91D}"/>
              </a:ext>
            </a:extLst>
          </p:cNvPr>
          <p:cNvSpPr>
            <a:spLocks noGrp="1"/>
          </p:cNvSpPr>
          <p:nvPr>
            <p:ph type="title"/>
          </p:nvPr>
        </p:nvSpPr>
        <p:spPr>
          <a:xfrm>
            <a:off x="1056670" y="434225"/>
            <a:ext cx="10404168" cy="769441"/>
          </a:xfrm>
        </p:spPr>
        <p:txBody>
          <a:bodyPr/>
          <a:lstStyle/>
          <a:p>
            <a:r>
              <a:rPr lang="fr-FR"/>
              <a:t>Recueil optionnel (établissements qui le souhaitent uniquement) :</a:t>
            </a:r>
          </a:p>
        </p:txBody>
      </p:sp>
      <p:sp>
        <p:nvSpPr>
          <p:cNvPr id="2" name="Espace réservé du texte 3">
            <a:extLst>
              <a:ext uri="{FF2B5EF4-FFF2-40B4-BE49-F238E27FC236}">
                <a16:creationId xmlns:a16="http://schemas.microsoft.com/office/drawing/2014/main" id="{98C31B26-9955-20E1-0A08-3196FBE0E2C4}"/>
              </a:ext>
            </a:extLst>
          </p:cNvPr>
          <p:cNvSpPr>
            <a:spLocks noGrp="1"/>
          </p:cNvSpPr>
          <p:nvPr>
            <p:ph type="body" sz="quarter" idx="12"/>
          </p:nvPr>
        </p:nvSpPr>
        <p:spPr>
          <a:xfrm>
            <a:off x="444588" y="974675"/>
            <a:ext cx="11302823" cy="4997394"/>
          </a:xfrm>
        </p:spPr>
        <p:txBody>
          <a:bodyPr vert="horz" wrap="square" lIns="48000" tIns="0" rIns="48000" bIns="0" rtlCol="0" anchor="t">
            <a:spAutoFit/>
          </a:bodyPr>
          <a:lstStyle/>
          <a:p>
            <a:pPr marL="380990" indent="-380990" algn="just">
              <a:buFont typeface="Arial" panose="020B0604020202020204" pitchFamily="34" charset="0"/>
              <a:buChar char="•"/>
            </a:pPr>
            <a:endParaRPr lang="fr-FR" sz="1867"/>
          </a:p>
          <a:p>
            <a:pPr marL="380990" indent="-380990" algn="just">
              <a:buFont typeface="Arial" panose="020B0604020202020204" pitchFamily="34" charset="0"/>
              <a:buChar char="•"/>
            </a:pPr>
            <a:endParaRPr lang="fr-FR" sz="1867"/>
          </a:p>
          <a:p>
            <a:pPr marL="380990" indent="-380990" algn="just">
              <a:buFont typeface="Arial" panose="020B0604020202020204" pitchFamily="34" charset="0"/>
              <a:buChar char="•"/>
            </a:pPr>
            <a:r>
              <a:rPr lang="fr-FR" sz="1867"/>
              <a:t>Coder la variable </a:t>
            </a:r>
            <a:r>
              <a:rPr lang="fr-FR" sz="1867">
                <a:solidFill>
                  <a:schemeClr val="tx2"/>
                </a:solidFill>
              </a:rPr>
              <a:t>« Intervention »</a:t>
            </a:r>
            <a:r>
              <a:rPr lang="fr-FR" sz="1867"/>
              <a:t>, en se </a:t>
            </a:r>
            <a:r>
              <a:rPr lang="fr-FR" sz="1867">
                <a:solidFill>
                  <a:schemeClr val="tx2"/>
                </a:solidFill>
              </a:rPr>
              <a:t>référant au catalogue CSAR v2025 </a:t>
            </a:r>
            <a:r>
              <a:rPr lang="fr-FR" sz="1867"/>
              <a:t>publié sur le site de l’ATIH</a:t>
            </a:r>
          </a:p>
          <a:p>
            <a:pPr marL="380990" indent="-380990" algn="just">
              <a:buFont typeface="Arial" panose="020B0604020202020204" pitchFamily="34" charset="0"/>
              <a:buChar char="•"/>
            </a:pPr>
            <a:endParaRPr lang="fr-FR" sz="1867"/>
          </a:p>
          <a:p>
            <a:pPr marL="380990" indent="-380990" algn="just">
              <a:buFont typeface="Arial" panose="020B0604020202020204" pitchFamily="34" charset="0"/>
              <a:buChar char="•"/>
            </a:pPr>
            <a:endParaRPr lang="fr-FR" sz="1867"/>
          </a:p>
          <a:p>
            <a:pPr marL="1100964" lvl="4"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marL="572983" lvl="3" indent="-380990" algn="just">
              <a:buFont typeface="Arial" panose="020B0604020202020204" pitchFamily="34" charset="0"/>
              <a:buChar char="•"/>
            </a:pPr>
            <a:endParaRPr lang="fr-FR" sz="1467"/>
          </a:p>
          <a:p>
            <a:pPr lvl="3" indent="0" algn="just">
              <a:buNone/>
            </a:pPr>
            <a:endParaRPr lang="fr-FR" sz="1467"/>
          </a:p>
        </p:txBody>
      </p:sp>
      <p:graphicFrame>
        <p:nvGraphicFramePr>
          <p:cNvPr id="7" name="Tableau 6">
            <a:extLst>
              <a:ext uri="{FF2B5EF4-FFF2-40B4-BE49-F238E27FC236}">
                <a16:creationId xmlns:a16="http://schemas.microsoft.com/office/drawing/2014/main" id="{C076BDB3-DFC1-0A90-8785-356C8CE5F930}"/>
              </a:ext>
            </a:extLst>
          </p:cNvPr>
          <p:cNvGraphicFramePr>
            <a:graphicFrameLocks noGrp="1"/>
          </p:cNvGraphicFramePr>
          <p:nvPr>
            <p:extLst>
              <p:ext uri="{D42A27DB-BD31-4B8C-83A1-F6EECF244321}">
                <p14:modId xmlns:p14="http://schemas.microsoft.com/office/powerpoint/2010/main" val="1929117975"/>
              </p:ext>
            </p:extLst>
          </p:nvPr>
        </p:nvGraphicFramePr>
        <p:xfrm>
          <a:off x="4073880" y="3219829"/>
          <a:ext cx="4369752" cy="1056640"/>
        </p:xfrm>
        <a:graphic>
          <a:graphicData uri="http://schemas.openxmlformats.org/drawingml/2006/table">
            <a:tbl>
              <a:tblPr firstRow="1" bandRow="1">
                <a:tableStyleId>{5C22544A-7EE6-4342-B048-85BDC9FD1C3A}</a:tableStyleId>
              </a:tblPr>
              <a:tblGrid>
                <a:gridCol w="1456584">
                  <a:extLst>
                    <a:ext uri="{9D8B030D-6E8A-4147-A177-3AD203B41FA5}">
                      <a16:colId xmlns:a16="http://schemas.microsoft.com/office/drawing/2014/main" val="3119200578"/>
                    </a:ext>
                  </a:extLst>
                </a:gridCol>
                <a:gridCol w="1456584">
                  <a:extLst>
                    <a:ext uri="{9D8B030D-6E8A-4147-A177-3AD203B41FA5}">
                      <a16:colId xmlns:a16="http://schemas.microsoft.com/office/drawing/2014/main" val="1018262937"/>
                    </a:ext>
                  </a:extLst>
                </a:gridCol>
                <a:gridCol w="1456584">
                  <a:extLst>
                    <a:ext uri="{9D8B030D-6E8A-4147-A177-3AD203B41FA5}">
                      <a16:colId xmlns:a16="http://schemas.microsoft.com/office/drawing/2014/main" val="4231409203"/>
                    </a:ext>
                  </a:extLst>
                </a:gridCol>
              </a:tblGrid>
              <a:tr h="528320">
                <a:tc>
                  <a:txBody>
                    <a:bodyPr/>
                    <a:lstStyle/>
                    <a:p>
                      <a:pPr algn="ctr"/>
                      <a:r>
                        <a:rPr lang="fr-FR" sz="1300"/>
                        <a:t>Chapitre CSAR</a:t>
                      </a:r>
                    </a:p>
                  </a:txBody>
                  <a:tcPr marL="121920" marR="121920" marT="60960" marB="60960"/>
                </a:tc>
                <a:tc>
                  <a:txBody>
                    <a:bodyPr/>
                    <a:lstStyle/>
                    <a:p>
                      <a:pPr algn="ctr"/>
                      <a:r>
                        <a:rPr lang="fr-FR" sz="1300"/>
                        <a:t>Objectif de l’acte</a:t>
                      </a:r>
                    </a:p>
                  </a:txBody>
                  <a:tcPr marL="121920" marR="121920" marT="60960" marB="60960"/>
                </a:tc>
                <a:tc>
                  <a:txBody>
                    <a:bodyPr/>
                    <a:lstStyle/>
                    <a:p>
                      <a:pPr algn="ctr"/>
                      <a:r>
                        <a:rPr lang="fr-FR" sz="1300"/>
                        <a:t>Compteur</a:t>
                      </a:r>
                    </a:p>
                  </a:txBody>
                  <a:tcPr marL="121920" marR="121920" marT="60960" marB="60960"/>
                </a:tc>
                <a:extLst>
                  <a:ext uri="{0D108BD9-81ED-4DB2-BD59-A6C34878D82A}">
                    <a16:rowId xmlns:a16="http://schemas.microsoft.com/office/drawing/2014/main" val="3355872992"/>
                  </a:ext>
                </a:extLst>
              </a:tr>
              <a:tr h="528320">
                <a:tc>
                  <a:txBody>
                    <a:bodyPr/>
                    <a:lstStyle/>
                    <a:p>
                      <a:pPr algn="ctr"/>
                      <a:r>
                        <a:rPr lang="fr-FR" sz="1300"/>
                        <a:t>2 caractères numériques</a:t>
                      </a:r>
                    </a:p>
                  </a:txBody>
                  <a:tcPr marL="121920" marR="121920" marT="60960" marB="60960"/>
                </a:tc>
                <a:tc>
                  <a:txBody>
                    <a:bodyPr/>
                    <a:lstStyle/>
                    <a:p>
                      <a:pPr algn="ctr"/>
                      <a:r>
                        <a:rPr lang="fr-FR" sz="1300"/>
                        <a:t>1 lettre</a:t>
                      </a:r>
                    </a:p>
                  </a:txBody>
                  <a:tcPr marL="121920" marR="121920" marT="60960" marB="60960"/>
                </a:tc>
                <a:tc>
                  <a:txBody>
                    <a:bodyPr/>
                    <a:lstStyle/>
                    <a:p>
                      <a:pPr algn="ctr"/>
                      <a:r>
                        <a:rPr lang="fr-FR" sz="1300"/>
                        <a:t>2 caractères numériques</a:t>
                      </a:r>
                    </a:p>
                  </a:txBody>
                  <a:tcPr marL="121920" marR="121920" marT="60960" marB="60960"/>
                </a:tc>
                <a:extLst>
                  <a:ext uri="{0D108BD9-81ED-4DB2-BD59-A6C34878D82A}">
                    <a16:rowId xmlns:a16="http://schemas.microsoft.com/office/drawing/2014/main" val="1082771668"/>
                  </a:ext>
                </a:extLst>
              </a:tr>
            </a:tbl>
          </a:graphicData>
        </a:graphic>
      </p:graphicFrame>
      <p:sp>
        <p:nvSpPr>
          <p:cNvPr id="8" name="Rectangle 7">
            <a:extLst>
              <a:ext uri="{FF2B5EF4-FFF2-40B4-BE49-F238E27FC236}">
                <a16:creationId xmlns:a16="http://schemas.microsoft.com/office/drawing/2014/main" id="{993893D7-2941-286B-EEB7-1F74073F0F0C}"/>
              </a:ext>
            </a:extLst>
          </p:cNvPr>
          <p:cNvSpPr/>
          <p:nvPr/>
        </p:nvSpPr>
        <p:spPr>
          <a:xfrm>
            <a:off x="1019603" y="3334104"/>
            <a:ext cx="2158795" cy="5078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eaLnBrk="1" fontAlgn="auto" hangingPunct="1">
              <a:spcBef>
                <a:spcPts val="0"/>
              </a:spcBef>
              <a:spcAft>
                <a:spcPts val="0"/>
              </a:spcAft>
            </a:pPr>
            <a:r>
              <a:rPr lang="fr-FR" sz="1333" b="1" baseline="0">
                <a:solidFill>
                  <a:srgbClr val="2B3BB2"/>
                </a:solidFill>
                <a:latin typeface="Arial" panose="020B0604020202020204"/>
              </a:rPr>
              <a:t>5 caractères au total</a:t>
            </a:r>
            <a:endParaRPr lang="fr-FR" sz="1333" baseline="0">
              <a:solidFill>
                <a:srgbClr val="2B3BB2"/>
              </a:solidFill>
              <a:latin typeface="Arial" panose="020B0604020202020204"/>
            </a:endParaRPr>
          </a:p>
        </p:txBody>
      </p:sp>
      <p:sp>
        <p:nvSpPr>
          <p:cNvPr id="9" name="Accolade ouvrante 8">
            <a:extLst>
              <a:ext uri="{FF2B5EF4-FFF2-40B4-BE49-F238E27FC236}">
                <a16:creationId xmlns:a16="http://schemas.microsoft.com/office/drawing/2014/main" id="{A30E0572-67B9-BEF4-22E0-6A76787E77EF}"/>
              </a:ext>
            </a:extLst>
          </p:cNvPr>
          <p:cNvSpPr/>
          <p:nvPr/>
        </p:nvSpPr>
        <p:spPr>
          <a:xfrm rot="16200000" flipH="1">
            <a:off x="6161654" y="1279336"/>
            <a:ext cx="194205" cy="36123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377" eaLnBrk="1" fontAlgn="auto" hangingPunct="1">
              <a:spcBef>
                <a:spcPts val="0"/>
              </a:spcBef>
              <a:spcAft>
                <a:spcPts val="0"/>
              </a:spcAft>
            </a:pPr>
            <a:endParaRPr lang="fr-FR" sz="1800" baseline="0">
              <a:solidFill>
                <a:prstClr val="black"/>
              </a:solidFill>
              <a:latin typeface="Arial" panose="020B0604020202020204"/>
            </a:endParaRPr>
          </a:p>
        </p:txBody>
      </p:sp>
      <p:sp>
        <p:nvSpPr>
          <p:cNvPr id="10" name="Rectangle 9">
            <a:extLst>
              <a:ext uri="{FF2B5EF4-FFF2-40B4-BE49-F238E27FC236}">
                <a16:creationId xmlns:a16="http://schemas.microsoft.com/office/drawing/2014/main" id="{3FEFE8B0-7FAF-794D-9CEE-29A968E32932}"/>
              </a:ext>
            </a:extLst>
          </p:cNvPr>
          <p:cNvSpPr/>
          <p:nvPr/>
        </p:nvSpPr>
        <p:spPr>
          <a:xfrm>
            <a:off x="5452641" y="2585613"/>
            <a:ext cx="1612231" cy="3364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eaLnBrk="1" fontAlgn="auto" hangingPunct="1">
              <a:spcBef>
                <a:spcPts val="0"/>
              </a:spcBef>
              <a:spcAft>
                <a:spcPts val="0"/>
              </a:spcAft>
            </a:pPr>
            <a:r>
              <a:rPr lang="fr-FR" sz="1200" baseline="0">
                <a:solidFill>
                  <a:srgbClr val="2B3BB2"/>
                </a:solidFill>
                <a:latin typeface="Arial" panose="020B0604020202020204"/>
              </a:rPr>
              <a:t>Un acte CSAR</a:t>
            </a:r>
          </a:p>
        </p:txBody>
      </p:sp>
      <p:sp>
        <p:nvSpPr>
          <p:cNvPr id="11" name="Rectangle 10">
            <a:extLst>
              <a:ext uri="{FF2B5EF4-FFF2-40B4-BE49-F238E27FC236}">
                <a16:creationId xmlns:a16="http://schemas.microsoft.com/office/drawing/2014/main" id="{7BF8E91E-CA5C-5904-659F-60113B38734F}"/>
              </a:ext>
            </a:extLst>
          </p:cNvPr>
          <p:cNvSpPr/>
          <p:nvPr/>
        </p:nvSpPr>
        <p:spPr>
          <a:xfrm>
            <a:off x="4506507" y="4604028"/>
            <a:ext cx="3504495" cy="1556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77" eaLnBrk="1" fontAlgn="auto" hangingPunct="1">
              <a:spcBef>
                <a:spcPts val="0"/>
              </a:spcBef>
              <a:spcAft>
                <a:spcPts val="0"/>
              </a:spcAft>
            </a:pPr>
            <a:r>
              <a:rPr lang="fr-FR" sz="1467" b="1" baseline="0">
                <a:solidFill>
                  <a:srgbClr val="2B3BB2"/>
                </a:solidFill>
                <a:latin typeface="Arial" panose="020B0604020202020204"/>
              </a:rPr>
              <a:t>E</a:t>
            </a:r>
            <a:r>
              <a:rPr lang="fr-FR" sz="1467" baseline="0">
                <a:solidFill>
                  <a:srgbClr val="2B3BB2"/>
                </a:solidFill>
                <a:latin typeface="Arial" panose="020B0604020202020204"/>
              </a:rPr>
              <a:t>= Evaluations</a:t>
            </a:r>
          </a:p>
          <a:p>
            <a:pPr defTabSz="914377" eaLnBrk="1" fontAlgn="auto" hangingPunct="1">
              <a:spcBef>
                <a:spcPts val="0"/>
              </a:spcBef>
              <a:spcAft>
                <a:spcPts val="0"/>
              </a:spcAft>
            </a:pPr>
            <a:r>
              <a:rPr lang="fr-FR" sz="1467" b="1" baseline="0">
                <a:solidFill>
                  <a:srgbClr val="2B3BB2"/>
                </a:solidFill>
                <a:latin typeface="Arial" panose="020B0604020202020204"/>
              </a:rPr>
              <a:t>S</a:t>
            </a:r>
            <a:r>
              <a:rPr lang="fr-FR" sz="1467" baseline="0">
                <a:solidFill>
                  <a:srgbClr val="2B3BB2"/>
                </a:solidFill>
                <a:latin typeface="Arial" panose="020B0604020202020204"/>
              </a:rPr>
              <a:t> = Séances</a:t>
            </a:r>
          </a:p>
          <a:p>
            <a:pPr defTabSz="914377" eaLnBrk="1" fontAlgn="auto" hangingPunct="1">
              <a:spcBef>
                <a:spcPts val="0"/>
              </a:spcBef>
              <a:spcAft>
                <a:spcPts val="0"/>
              </a:spcAft>
            </a:pPr>
            <a:r>
              <a:rPr lang="fr-FR" sz="1467" b="1" baseline="0">
                <a:solidFill>
                  <a:srgbClr val="2B3BB2"/>
                </a:solidFill>
                <a:latin typeface="Arial" panose="020B0604020202020204"/>
              </a:rPr>
              <a:t>M</a:t>
            </a:r>
            <a:r>
              <a:rPr lang="fr-FR" sz="1467" baseline="0">
                <a:solidFill>
                  <a:srgbClr val="2B3BB2"/>
                </a:solidFill>
                <a:latin typeface="Arial" panose="020B0604020202020204"/>
              </a:rPr>
              <a:t> = Mises à disposition d’appareillage (</a:t>
            </a:r>
            <a:r>
              <a:rPr lang="fr-FR" sz="1467" baseline="0" err="1">
                <a:solidFill>
                  <a:srgbClr val="2B3BB2"/>
                </a:solidFill>
                <a:latin typeface="Arial" panose="020B0604020202020204"/>
              </a:rPr>
              <a:t>cf</a:t>
            </a:r>
            <a:r>
              <a:rPr lang="fr-FR" sz="1467" baseline="0">
                <a:solidFill>
                  <a:srgbClr val="2B3BB2"/>
                </a:solidFill>
                <a:latin typeface="Arial" panose="020B0604020202020204"/>
              </a:rPr>
              <a:t> chapitre 09)</a:t>
            </a:r>
          </a:p>
          <a:p>
            <a:pPr defTabSz="914377" eaLnBrk="1" fontAlgn="auto" hangingPunct="1">
              <a:spcBef>
                <a:spcPts val="0"/>
              </a:spcBef>
              <a:spcAft>
                <a:spcPts val="0"/>
              </a:spcAft>
            </a:pPr>
            <a:r>
              <a:rPr lang="fr-FR" sz="1467" b="1" baseline="0">
                <a:solidFill>
                  <a:srgbClr val="2B3BB2"/>
                </a:solidFill>
                <a:latin typeface="Arial" panose="020B0604020202020204"/>
              </a:rPr>
              <a:t>P</a:t>
            </a:r>
            <a:r>
              <a:rPr lang="fr-FR" sz="1467" baseline="0">
                <a:solidFill>
                  <a:srgbClr val="2B3BB2"/>
                </a:solidFill>
                <a:latin typeface="Arial" panose="020B0604020202020204"/>
              </a:rPr>
              <a:t>= Préparation et/ou suivi de dossier (</a:t>
            </a:r>
            <a:r>
              <a:rPr lang="fr-FR" sz="1467" baseline="0" err="1">
                <a:solidFill>
                  <a:srgbClr val="2B3BB2"/>
                </a:solidFill>
                <a:latin typeface="Arial" panose="020B0604020202020204"/>
              </a:rPr>
              <a:t>cf</a:t>
            </a:r>
            <a:r>
              <a:rPr lang="fr-FR" sz="1467" baseline="0">
                <a:solidFill>
                  <a:srgbClr val="2B3BB2"/>
                </a:solidFill>
                <a:latin typeface="Arial" panose="020B0604020202020204"/>
              </a:rPr>
              <a:t> chapitre 11)</a:t>
            </a:r>
          </a:p>
        </p:txBody>
      </p:sp>
      <p:sp>
        <p:nvSpPr>
          <p:cNvPr id="12" name="Rectangle 11">
            <a:extLst>
              <a:ext uri="{FF2B5EF4-FFF2-40B4-BE49-F238E27FC236}">
                <a16:creationId xmlns:a16="http://schemas.microsoft.com/office/drawing/2014/main" id="{4C269538-5CC9-FDBD-5405-6D586E49532C}"/>
              </a:ext>
            </a:extLst>
          </p:cNvPr>
          <p:cNvSpPr/>
          <p:nvPr/>
        </p:nvSpPr>
        <p:spPr>
          <a:xfrm>
            <a:off x="8681331" y="4140512"/>
            <a:ext cx="2557335" cy="6814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eaLnBrk="1" fontAlgn="auto" hangingPunct="1">
              <a:spcBef>
                <a:spcPts val="0"/>
              </a:spcBef>
              <a:spcAft>
                <a:spcPts val="0"/>
              </a:spcAft>
            </a:pPr>
            <a:r>
              <a:rPr lang="fr-FR" sz="1333" baseline="0">
                <a:solidFill>
                  <a:srgbClr val="2B3BB2"/>
                </a:solidFill>
                <a:latin typeface="Arial" panose="020B0604020202020204"/>
              </a:rPr>
              <a:t>Réinitialisé dans chaque nouveau chapitre et à chaque type d’objectif de l’acte</a:t>
            </a:r>
          </a:p>
        </p:txBody>
      </p:sp>
      <p:cxnSp>
        <p:nvCxnSpPr>
          <p:cNvPr id="13" name="Connecteur droit avec flèche 12">
            <a:extLst>
              <a:ext uri="{FF2B5EF4-FFF2-40B4-BE49-F238E27FC236}">
                <a16:creationId xmlns:a16="http://schemas.microsoft.com/office/drawing/2014/main" id="{D59BF8CA-6C75-6E1E-BC01-6149C4F201CE}"/>
              </a:ext>
            </a:extLst>
          </p:cNvPr>
          <p:cNvCxnSpPr>
            <a:cxnSpLocks/>
            <a:stCxn id="7" idx="2"/>
            <a:endCxn id="11" idx="0"/>
          </p:cNvCxnSpPr>
          <p:nvPr/>
        </p:nvCxnSpPr>
        <p:spPr>
          <a:xfrm flipH="1">
            <a:off x="6258756" y="4276470"/>
            <a:ext cx="1" cy="32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69D04A3-197F-6F8F-CB3E-35669DD6F02F}"/>
              </a:ext>
            </a:extLst>
          </p:cNvPr>
          <p:cNvCxnSpPr>
            <a:cxnSpLocks/>
            <a:stCxn id="7" idx="3"/>
          </p:cNvCxnSpPr>
          <p:nvPr/>
        </p:nvCxnSpPr>
        <p:spPr>
          <a:xfrm>
            <a:off x="8443633" y="3748149"/>
            <a:ext cx="1516367" cy="187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pied de page 5">
            <a:extLst>
              <a:ext uri="{FF2B5EF4-FFF2-40B4-BE49-F238E27FC236}">
                <a16:creationId xmlns:a16="http://schemas.microsoft.com/office/drawing/2014/main" id="{BD2AD609-EF60-A417-47DB-ACF4C8D3FCFD}"/>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2657860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7C6B205-BCB1-AF89-C969-B9F8343C1515}"/>
              </a:ext>
            </a:extLst>
          </p:cNvPr>
          <p:cNvSpPr txBox="1">
            <a:spLocks/>
          </p:cNvSpPr>
          <p:nvPr/>
        </p:nvSpPr>
        <p:spPr>
          <a:xfrm>
            <a:off x="1205802" y="152247"/>
            <a:ext cx="10230452" cy="792298"/>
          </a:xfrm>
          <a:prstGeom prst="rect">
            <a:avLst/>
          </a:prstGeom>
        </p:spPr>
        <p:txBody>
          <a:bodyPr lIns="121920" tIns="60960" rIns="121920" bIns="60960" anchor="t"/>
          <a:lstStyle>
            <a:lvl1pPr marL="0" algn="l" defTabSz="685800" rtl="0" eaLnBrk="1" latinLnBrk="0" hangingPunct="1">
              <a:lnSpc>
                <a:spcPct val="100000"/>
              </a:lnSpc>
              <a:spcBef>
                <a:spcPts val="0"/>
              </a:spcBef>
              <a:buFontTx/>
              <a:buNone/>
              <a:defRPr sz="2500" b="1" kern="1200">
                <a:solidFill>
                  <a:schemeClr val="tx2"/>
                </a:solidFill>
                <a:latin typeface="+mj-lt"/>
                <a:ea typeface="+mj-ea"/>
                <a:cs typeface="+mj-cs"/>
              </a:defRPr>
            </a:lvl1pPr>
          </a:lstStyle>
          <a:p>
            <a:pPr defTabSz="914377">
              <a:spcAft>
                <a:spcPts val="0"/>
              </a:spcAft>
            </a:pPr>
            <a:r>
              <a:rPr lang="fr-FR" sz="1900" baseline="0">
                <a:solidFill>
                  <a:srgbClr val="FF0000"/>
                </a:solidFill>
                <a:latin typeface="Arial" panose="020B0604020202020204"/>
                <a:cs typeface="Arial"/>
              </a:rPr>
              <a:t>Rappel :</a:t>
            </a:r>
          </a:p>
          <a:p>
            <a:pPr defTabSz="914377">
              <a:spcAft>
                <a:spcPts val="0"/>
              </a:spcAft>
            </a:pPr>
            <a:r>
              <a:rPr lang="fr-FR" sz="1900" baseline="0">
                <a:solidFill>
                  <a:srgbClr val="FF0000"/>
                </a:solidFill>
                <a:latin typeface="Arial" panose="020B0604020202020204"/>
                <a:cs typeface="Arial"/>
              </a:rPr>
              <a:t>Recueil au format </a:t>
            </a:r>
            <a:r>
              <a:rPr lang="fr-FR" sz="1900" baseline="0" err="1">
                <a:solidFill>
                  <a:srgbClr val="FF0000"/>
                </a:solidFill>
                <a:latin typeface="Arial" panose="020B0604020202020204"/>
                <a:cs typeface="Arial"/>
              </a:rPr>
              <a:t>Fichcomp</a:t>
            </a:r>
            <a:r>
              <a:rPr lang="fr-FR" sz="1900" baseline="0">
                <a:solidFill>
                  <a:srgbClr val="FF0000"/>
                </a:solidFill>
                <a:latin typeface="Arial" panose="020B0604020202020204"/>
                <a:cs typeface="Arial"/>
              </a:rPr>
              <a:t> obligatoire uniquement pour les établissements porteurs de la mention HAD-R</a:t>
            </a: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000"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a:p>
            <a:pPr defTabSz="914377" fontAlgn="auto">
              <a:spcAft>
                <a:spcPts val="0"/>
              </a:spcAft>
            </a:pPr>
            <a:endParaRPr lang="en-US" sz="2133" baseline="0">
              <a:solidFill>
                <a:srgbClr val="FF5A64"/>
              </a:solidFill>
              <a:latin typeface="Arial" panose="020B0604020202020204"/>
              <a:cs typeface="Arial"/>
            </a:endParaRPr>
          </a:p>
        </p:txBody>
      </p:sp>
      <p:sp>
        <p:nvSpPr>
          <p:cNvPr id="3" name="Espace réservé du pied de page 2">
            <a:extLst>
              <a:ext uri="{FF2B5EF4-FFF2-40B4-BE49-F238E27FC236}">
                <a16:creationId xmlns:a16="http://schemas.microsoft.com/office/drawing/2014/main" id="{6C30E224-D8C5-B0B0-674C-59B30A8DA8B3}"/>
              </a:ext>
            </a:extLst>
          </p:cNvPr>
          <p:cNvSpPr>
            <a:spLocks noGrp="1"/>
          </p:cNvSpPr>
          <p:nvPr>
            <p:ph type="ftr" sz="quarter" idx="11"/>
          </p:nvPr>
        </p:nvSpPr>
        <p:spPr>
          <a:xfrm>
            <a:off x="2244367" y="6589116"/>
            <a:ext cx="6720000" cy="164212"/>
          </a:xfrm>
        </p:spPr>
        <p:txBody>
          <a:bodyPr/>
          <a:lstStyle/>
          <a:p>
            <a:pPr defTabSz="914377" eaLnBrk="1" fontAlgn="auto" hangingPunct="1">
              <a:spcAft>
                <a:spcPts val="0"/>
              </a:spcAft>
            </a:pPr>
            <a:r>
              <a:rPr lang="fr-FR">
                <a:solidFill>
                  <a:srgbClr val="2B3BB2"/>
                </a:solidFill>
                <a:latin typeface="Arial" panose="020B0604020202020204"/>
                <a:ea typeface="+mn-ea"/>
              </a:rPr>
              <a:t>WEBINAIRE DIM DU 19 Novembre 2024</a:t>
            </a:r>
          </a:p>
        </p:txBody>
      </p:sp>
      <p:sp>
        <p:nvSpPr>
          <p:cNvPr id="2" name="Espace réservé du texte 4">
            <a:extLst>
              <a:ext uri="{FF2B5EF4-FFF2-40B4-BE49-F238E27FC236}">
                <a16:creationId xmlns:a16="http://schemas.microsoft.com/office/drawing/2014/main" id="{F5DE1EDA-456D-7454-E5C9-FBD7B5C72D9A}"/>
              </a:ext>
            </a:extLst>
          </p:cNvPr>
          <p:cNvSpPr txBox="1">
            <a:spLocks/>
          </p:cNvSpPr>
          <p:nvPr/>
        </p:nvSpPr>
        <p:spPr>
          <a:xfrm>
            <a:off x="0" y="150805"/>
            <a:ext cx="1111745" cy="297356"/>
          </a:xfrm>
          <a:prstGeom prst="rect">
            <a:avLst/>
          </a:prstGeom>
          <a:solidFill>
            <a:schemeClr val="accent2"/>
          </a:solidFill>
        </p:spPr>
        <p:txBody>
          <a:bodyPr vert="horz" wrap="square" lIns="144000" tIns="54000" rIns="144000" bIns="57600" rtlCol="0" anchor="ctr" anchorCtr="0">
            <a:spAutoFit/>
          </a:bodyPr>
          <a:lstStyle>
            <a:lvl1pPr marL="0" indent="0" algn="l" defTabSz="914377" rtl="0" eaLnBrk="1" latinLnBrk="0" hangingPunct="1">
              <a:lnSpc>
                <a:spcPct val="100000"/>
              </a:lnSpc>
              <a:spcBef>
                <a:spcPts val="0"/>
              </a:spcBef>
              <a:buFontTx/>
              <a:buNone/>
              <a:defRPr sz="2000" b="1" kern="1200">
                <a:solidFill>
                  <a:schemeClr val="bg1"/>
                </a:solidFill>
                <a:latin typeface="+mn-lt"/>
                <a:ea typeface="+mn-ea"/>
                <a:cs typeface="+mn-cs"/>
              </a:defRPr>
            </a:lvl1pPr>
            <a:lvl2pPr marL="0" indent="0" algn="l" defTabSz="914377" rtl="0" eaLnBrk="1" latinLnBrk="0" hangingPunct="1">
              <a:lnSpc>
                <a:spcPct val="100000"/>
              </a:lnSpc>
              <a:spcBef>
                <a:spcPts val="533"/>
              </a:spcBef>
              <a:buFontTx/>
              <a:buNone/>
              <a:defRPr sz="1600" b="0" kern="1200">
                <a:solidFill>
                  <a:schemeClr val="tx1"/>
                </a:solidFill>
                <a:latin typeface="+mn-lt"/>
                <a:ea typeface="+mn-ea"/>
                <a:cs typeface="+mn-cs"/>
              </a:defRPr>
            </a:lvl2pPr>
            <a:lvl3pPr marL="0" indent="0" algn="l" defTabSz="914377" rtl="0" eaLnBrk="1" latinLnBrk="0" hangingPunct="1">
              <a:lnSpc>
                <a:spcPct val="100000"/>
              </a:lnSpc>
              <a:spcBef>
                <a:spcPts val="0"/>
              </a:spcBef>
              <a:buFontTx/>
              <a:buNone/>
              <a:defRPr sz="1600" b="0" kern="1200">
                <a:solidFill>
                  <a:schemeClr val="tx1"/>
                </a:solidFill>
                <a:latin typeface="+mn-lt"/>
                <a:ea typeface="+mn-ea"/>
                <a:cs typeface="+mn-cs"/>
              </a:defRPr>
            </a:lvl3pPr>
            <a:lvl4pPr marL="0" indent="0" algn="l" defTabSz="914377" rtl="0" eaLnBrk="1" latinLnBrk="0" hangingPunct="1">
              <a:lnSpc>
                <a:spcPct val="100000"/>
              </a:lnSpc>
              <a:spcBef>
                <a:spcPts val="0"/>
              </a:spcBef>
              <a:buClr>
                <a:schemeClr val="tx2"/>
              </a:buClr>
              <a:buFontTx/>
              <a:buNone/>
              <a:defRPr sz="1600" b="0" kern="1200">
                <a:solidFill>
                  <a:schemeClr val="tx1"/>
                </a:solidFill>
                <a:latin typeface="+mn-lt"/>
                <a:ea typeface="+mn-ea"/>
                <a:cs typeface="+mn-cs"/>
              </a:defRPr>
            </a:lvl4pPr>
            <a:lvl5pPr marL="0" indent="0" algn="l" defTabSz="914377" rtl="0" eaLnBrk="1" latinLnBrk="0" hangingPunct="1">
              <a:lnSpc>
                <a:spcPct val="100000"/>
              </a:lnSpc>
              <a:spcBef>
                <a:spcPts val="0"/>
              </a:spcBef>
              <a:buFontTx/>
              <a:buNone/>
              <a:defRPr sz="1600" b="0" kern="1200">
                <a:solidFill>
                  <a:schemeClr val="tx1"/>
                </a:solidFill>
                <a:latin typeface="+mn-lt"/>
                <a:ea typeface="+mn-ea"/>
                <a:cs typeface="+mn-cs"/>
              </a:defRPr>
            </a:lvl5pPr>
            <a:lvl6pPr marL="1199970" indent="-143996" algn="l" defTabSz="914377" rtl="0" eaLnBrk="1" latinLnBrk="0" hangingPunct="1">
              <a:lnSpc>
                <a:spcPct val="100000"/>
              </a:lnSpc>
              <a:spcBef>
                <a:spcPts val="0"/>
              </a:spcBef>
              <a:buFont typeface="Arial" panose="020B0604020202020204" pitchFamily="34" charset="0"/>
              <a:buChar char="•"/>
              <a:defRPr sz="1600" i="1"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sz="1200" baseline="0">
                <a:cs typeface="Arial"/>
              </a:rPr>
              <a:t>HAD-R</a:t>
            </a:r>
          </a:p>
        </p:txBody>
      </p:sp>
      <p:graphicFrame>
        <p:nvGraphicFramePr>
          <p:cNvPr id="5" name="Tableau 4">
            <a:extLst>
              <a:ext uri="{FF2B5EF4-FFF2-40B4-BE49-F238E27FC236}">
                <a16:creationId xmlns:a16="http://schemas.microsoft.com/office/drawing/2014/main" id="{EA54CF29-7C36-1CB3-04BA-98C4A9D9AA26}"/>
              </a:ext>
            </a:extLst>
          </p:cNvPr>
          <p:cNvGraphicFramePr>
            <a:graphicFrameLocks noGrp="1"/>
          </p:cNvGraphicFramePr>
          <p:nvPr>
            <p:extLst>
              <p:ext uri="{D42A27DB-BD31-4B8C-83A1-F6EECF244321}">
                <p14:modId xmlns:p14="http://schemas.microsoft.com/office/powerpoint/2010/main" val="3950817768"/>
              </p:ext>
            </p:extLst>
          </p:nvPr>
        </p:nvGraphicFramePr>
        <p:xfrm>
          <a:off x="363416" y="1268170"/>
          <a:ext cx="11465167" cy="4997321"/>
        </p:xfrm>
        <a:graphic>
          <a:graphicData uri="http://schemas.openxmlformats.org/drawingml/2006/table">
            <a:tbl>
              <a:tblPr/>
              <a:tblGrid>
                <a:gridCol w="2023908">
                  <a:extLst>
                    <a:ext uri="{9D8B030D-6E8A-4147-A177-3AD203B41FA5}">
                      <a16:colId xmlns:a16="http://schemas.microsoft.com/office/drawing/2014/main" val="1025479393"/>
                    </a:ext>
                  </a:extLst>
                </a:gridCol>
                <a:gridCol w="656402">
                  <a:extLst>
                    <a:ext uri="{9D8B030D-6E8A-4147-A177-3AD203B41FA5}">
                      <a16:colId xmlns:a16="http://schemas.microsoft.com/office/drawing/2014/main" val="3814954657"/>
                    </a:ext>
                  </a:extLst>
                </a:gridCol>
                <a:gridCol w="656402">
                  <a:extLst>
                    <a:ext uri="{9D8B030D-6E8A-4147-A177-3AD203B41FA5}">
                      <a16:colId xmlns:a16="http://schemas.microsoft.com/office/drawing/2014/main" val="998781745"/>
                    </a:ext>
                  </a:extLst>
                </a:gridCol>
                <a:gridCol w="798625">
                  <a:extLst>
                    <a:ext uri="{9D8B030D-6E8A-4147-A177-3AD203B41FA5}">
                      <a16:colId xmlns:a16="http://schemas.microsoft.com/office/drawing/2014/main" val="3898750949"/>
                    </a:ext>
                  </a:extLst>
                </a:gridCol>
                <a:gridCol w="656402">
                  <a:extLst>
                    <a:ext uri="{9D8B030D-6E8A-4147-A177-3AD203B41FA5}">
                      <a16:colId xmlns:a16="http://schemas.microsoft.com/office/drawing/2014/main" val="660116270"/>
                    </a:ext>
                  </a:extLst>
                </a:gridCol>
                <a:gridCol w="2231771">
                  <a:extLst>
                    <a:ext uri="{9D8B030D-6E8A-4147-A177-3AD203B41FA5}">
                      <a16:colId xmlns:a16="http://schemas.microsoft.com/office/drawing/2014/main" val="2694561330"/>
                    </a:ext>
                  </a:extLst>
                </a:gridCol>
                <a:gridCol w="656402">
                  <a:extLst>
                    <a:ext uri="{9D8B030D-6E8A-4147-A177-3AD203B41FA5}">
                      <a16:colId xmlns:a16="http://schemas.microsoft.com/office/drawing/2014/main" val="3914299966"/>
                    </a:ext>
                  </a:extLst>
                </a:gridCol>
                <a:gridCol w="995544">
                  <a:extLst>
                    <a:ext uri="{9D8B030D-6E8A-4147-A177-3AD203B41FA5}">
                      <a16:colId xmlns:a16="http://schemas.microsoft.com/office/drawing/2014/main" val="3545792699"/>
                    </a:ext>
                  </a:extLst>
                </a:gridCol>
                <a:gridCol w="2789711">
                  <a:extLst>
                    <a:ext uri="{9D8B030D-6E8A-4147-A177-3AD203B41FA5}">
                      <a16:colId xmlns:a16="http://schemas.microsoft.com/office/drawing/2014/main" val="3217308383"/>
                    </a:ext>
                  </a:extLst>
                </a:gridCol>
              </a:tblGrid>
              <a:tr h="653307">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Libellé</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Taille</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Début</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Fin</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Type de données</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Précision (type de données)</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Caractère obligatoire</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Cadrage/ Remplissage</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200" b="0" i="0" u="none" strike="noStrike">
                          <a:solidFill>
                            <a:srgbClr val="FFFFFF"/>
                          </a:solidFill>
                          <a:effectLst/>
                          <a:highlight>
                            <a:srgbClr val="4F81BD"/>
                          </a:highlight>
                          <a:latin typeface="Calibri Light" panose="020F0302020204030204" pitchFamily="34" charset="0"/>
                        </a:rPr>
                        <a:t>Modalités</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5676290"/>
                  </a:ext>
                </a:extLst>
              </a:tr>
              <a:tr h="344173">
                <a:tc>
                  <a:txBody>
                    <a:bodyPr/>
                    <a:lstStyle/>
                    <a:p>
                      <a:pPr algn="l" fontAlgn="ctr"/>
                      <a:r>
                        <a:rPr lang="fr-FR" sz="1200" b="1" i="0" u="none" strike="noStrike">
                          <a:solidFill>
                            <a:srgbClr val="000000"/>
                          </a:solidFill>
                          <a:effectLst/>
                          <a:latin typeface="Calibri Light" panose="020F0302020204030204" pitchFamily="34" charset="0"/>
                        </a:rPr>
                        <a:t>Numéro FINESS d’inscription </a:t>
                      </a:r>
                      <a:r>
                        <a:rPr lang="fr-FR" sz="1200" b="1" i="0" u="none" strike="noStrike" err="1">
                          <a:solidFill>
                            <a:srgbClr val="000000"/>
                          </a:solidFill>
                          <a:effectLst/>
                          <a:latin typeface="Calibri Light" panose="020F0302020204030204" pitchFamily="34" charset="0"/>
                        </a:rPr>
                        <a:t>ePMSI</a:t>
                      </a:r>
                      <a:endParaRPr lang="fr-FR" sz="1200" b="1" i="0" u="none" strike="noStrike">
                        <a:solidFill>
                          <a:srgbClr val="000000"/>
                        </a:solidFill>
                        <a:effectLst/>
                        <a:latin typeface="Calibri Light" panose="020F0302020204030204" pitchFamily="34" charset="0"/>
                      </a:endParaRP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9</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9</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000000"/>
                          </a:solidFill>
                          <a:effectLst/>
                          <a:highlight>
                            <a:srgbClr val="FFFFFF"/>
                          </a:highlight>
                          <a:latin typeface="Calibri Light" panose="020F0302020204030204" pitchFamily="34" charset="0"/>
                        </a:rPr>
                        <a:t>Référentiel FINESS e-PMSI (Plage)</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159422"/>
                  </a:ext>
                </a:extLst>
              </a:tr>
              <a:tr h="179538">
                <a:tc>
                  <a:txBody>
                    <a:bodyPr/>
                    <a:lstStyle/>
                    <a:p>
                      <a:pPr algn="l" fontAlgn="ctr"/>
                      <a:r>
                        <a:rPr lang="fr-FR" sz="1200" b="1" i="0" u="none" strike="noStrike">
                          <a:solidFill>
                            <a:srgbClr val="000000"/>
                          </a:solidFill>
                          <a:effectLst/>
                          <a:latin typeface="Calibri Light" panose="020F0302020204030204" pitchFamily="34" charset="0"/>
                        </a:rPr>
                        <a:t>Numéro de format</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10</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11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Valeur fixe</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FF0000"/>
                          </a:solidFill>
                          <a:effectLst/>
                          <a:highlight>
                            <a:srgbClr val="FFFFFF"/>
                          </a:highlight>
                          <a:latin typeface="Calibri Light" panose="020F0302020204030204" pitchFamily="34" charset="0"/>
                        </a:rPr>
                        <a:t>12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7677375"/>
                  </a:ext>
                </a:extLst>
              </a:tr>
              <a:tr h="333881">
                <a:tc>
                  <a:txBody>
                    <a:bodyPr/>
                    <a:lstStyle/>
                    <a:p>
                      <a:pPr algn="l" fontAlgn="ctr"/>
                      <a:r>
                        <a:rPr lang="fr-FR" sz="1200" b="1" i="0" u="none" strike="noStrike">
                          <a:solidFill>
                            <a:srgbClr val="000000"/>
                          </a:solidFill>
                          <a:effectLst/>
                          <a:latin typeface="Calibri Light" panose="020F0302020204030204" pitchFamily="34" charset="0"/>
                        </a:rPr>
                        <a:t>Numéro de séjour en HAD</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20</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12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31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Gauche/Espace</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6071992"/>
                  </a:ext>
                </a:extLst>
              </a:tr>
              <a:tr h="344173">
                <a:tc>
                  <a:txBody>
                    <a:bodyPr/>
                    <a:lstStyle/>
                    <a:p>
                      <a:pPr algn="l" fontAlgn="ctr"/>
                      <a:r>
                        <a:rPr lang="fr-FR" sz="1200" b="1" i="0" u="none" strike="noStrike">
                          <a:solidFill>
                            <a:srgbClr val="000000"/>
                          </a:solidFill>
                          <a:effectLst/>
                          <a:latin typeface="Calibri Light" panose="020F0302020204030204" pitchFamily="34" charset="0"/>
                        </a:rPr>
                        <a:t>Code intervention </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5</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32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36</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Référentiel des codes CSAR ou 99Z99</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0982731"/>
                  </a:ext>
                </a:extLst>
              </a:tr>
              <a:tr h="1611582">
                <a:tc>
                  <a:txBody>
                    <a:bodyPr/>
                    <a:lstStyle/>
                    <a:p>
                      <a:pPr algn="l" fontAlgn="ctr"/>
                      <a:r>
                        <a:rPr lang="fr-FR" sz="1200" b="1" i="0" u="none" strike="noStrike">
                          <a:solidFill>
                            <a:srgbClr val="000000"/>
                          </a:solidFill>
                          <a:effectLst/>
                          <a:latin typeface="Calibri Light" panose="020F0302020204030204" pitchFamily="34" charset="0"/>
                        </a:rPr>
                        <a:t>Code modulateur de temps</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37</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38</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000000"/>
                          </a:solidFill>
                          <a:effectLst/>
                          <a:highlight>
                            <a:srgbClr val="FFFFFF"/>
                          </a:highlight>
                          <a:latin typeface="Calibri Light" panose="020F0302020204030204" pitchFamily="34" charset="0"/>
                        </a:rPr>
                        <a:t>T0 - Séance de 30 min (&gt;3 min – 45 min)​</a:t>
                      </a:r>
                      <a:br>
                        <a:rPr lang="fr-FR" sz="1200" b="0" i="0" u="none" strike="noStrike">
                          <a:solidFill>
                            <a:srgbClr val="000000"/>
                          </a:solidFill>
                          <a:effectLst/>
                          <a:highlight>
                            <a:srgbClr val="FFFFFF"/>
                          </a:highlight>
                          <a:latin typeface="Calibri Light" panose="020F0302020204030204" pitchFamily="34" charset="0"/>
                        </a:rPr>
                      </a:br>
                      <a:r>
                        <a:rPr lang="fr-FR" sz="1200" b="0" i="0" u="none" strike="noStrike">
                          <a:solidFill>
                            <a:srgbClr val="000000"/>
                          </a:solidFill>
                          <a:effectLst/>
                          <a:highlight>
                            <a:srgbClr val="FFFFFF"/>
                          </a:highlight>
                          <a:latin typeface="Calibri Light" panose="020F0302020204030204" pitchFamily="34" charset="0"/>
                        </a:rPr>
                        <a:t>T1 - Séance de 1 heure (45 min – 70 min)​</a:t>
                      </a:r>
                      <a:br>
                        <a:rPr lang="fr-FR" sz="1200" b="0" i="0" u="none" strike="noStrike">
                          <a:solidFill>
                            <a:srgbClr val="000000"/>
                          </a:solidFill>
                          <a:effectLst/>
                          <a:highlight>
                            <a:srgbClr val="FFFFFF"/>
                          </a:highlight>
                          <a:latin typeface="Calibri Light" panose="020F0302020204030204" pitchFamily="34" charset="0"/>
                        </a:rPr>
                      </a:br>
                      <a:r>
                        <a:rPr lang="fr-FR" sz="1200" b="0" i="0" u="none" strike="noStrike">
                          <a:solidFill>
                            <a:srgbClr val="000000"/>
                          </a:solidFill>
                          <a:effectLst/>
                          <a:highlight>
                            <a:srgbClr val="FFFFFF"/>
                          </a:highlight>
                          <a:latin typeface="Calibri Light" panose="020F0302020204030204" pitchFamily="34" charset="0"/>
                        </a:rPr>
                        <a:t>T2 - Séance de 1 heure et demie (70 - 100 minutes)​</a:t>
                      </a:r>
                      <a:br>
                        <a:rPr lang="fr-FR" sz="1200" b="0" i="0" u="none" strike="noStrike">
                          <a:solidFill>
                            <a:srgbClr val="000000"/>
                          </a:solidFill>
                          <a:effectLst/>
                          <a:highlight>
                            <a:srgbClr val="FFFFFF"/>
                          </a:highlight>
                          <a:latin typeface="Calibri Light" panose="020F0302020204030204" pitchFamily="34" charset="0"/>
                        </a:rPr>
                      </a:br>
                      <a:r>
                        <a:rPr lang="fr-FR" sz="1200" b="0" i="0" u="none" strike="noStrike">
                          <a:solidFill>
                            <a:srgbClr val="000000"/>
                          </a:solidFill>
                          <a:effectLst/>
                          <a:highlight>
                            <a:srgbClr val="FFFFFF"/>
                          </a:highlight>
                          <a:latin typeface="Calibri Light" panose="020F0302020204030204" pitchFamily="34" charset="0"/>
                        </a:rPr>
                        <a:t>T3 - Séance de 2 heures (90 - 120 minutes)​</a:t>
                      </a:r>
                      <a:br>
                        <a:rPr lang="fr-FR" sz="1200" b="0" i="0" u="none" strike="noStrike">
                          <a:solidFill>
                            <a:srgbClr val="000000"/>
                          </a:solidFill>
                          <a:effectLst/>
                          <a:highlight>
                            <a:srgbClr val="FFFFFF"/>
                          </a:highlight>
                          <a:latin typeface="Calibri Light" panose="020F0302020204030204" pitchFamily="34" charset="0"/>
                        </a:rPr>
                      </a:br>
                      <a:r>
                        <a:rPr lang="fr-FR" sz="1200" b="0" i="0" u="none" strike="noStrike">
                          <a:solidFill>
                            <a:srgbClr val="000000"/>
                          </a:solidFill>
                          <a:effectLst/>
                          <a:highlight>
                            <a:srgbClr val="FFFFFF"/>
                          </a:highlight>
                          <a:latin typeface="Calibri Light" panose="020F0302020204030204" pitchFamily="34" charset="0"/>
                        </a:rPr>
                        <a:t>T4 - Séance de plus de 2 heures (&gt;120 minutes)​</a:t>
                      </a:r>
                      <a:br>
                        <a:rPr lang="fr-FR" sz="1200" b="0" i="0" u="none" strike="noStrike">
                          <a:solidFill>
                            <a:srgbClr val="000000"/>
                          </a:solidFill>
                          <a:effectLst/>
                          <a:highlight>
                            <a:srgbClr val="FFFFFF"/>
                          </a:highlight>
                          <a:latin typeface="Calibri Light" panose="020F0302020204030204" pitchFamily="34" charset="0"/>
                        </a:rPr>
                      </a:br>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8062207"/>
                  </a:ext>
                </a:extLst>
              </a:tr>
              <a:tr h="344173">
                <a:tc>
                  <a:txBody>
                    <a:bodyPr/>
                    <a:lstStyle/>
                    <a:p>
                      <a:pPr algn="l" fontAlgn="ctr"/>
                      <a:r>
                        <a:rPr lang="fr-FR" sz="1200" b="1" i="0" u="none" strike="noStrike">
                          <a:solidFill>
                            <a:srgbClr val="000000"/>
                          </a:solidFill>
                          <a:effectLst/>
                          <a:latin typeface="Calibri Light" panose="020F0302020204030204" pitchFamily="34" charset="0"/>
                        </a:rPr>
                        <a:t>Code Intervenant</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39</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40</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Référentiel des intervenants du CSAR</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1397409"/>
                  </a:ext>
                </a:extLst>
              </a:tr>
              <a:tr h="653307">
                <a:tc>
                  <a:txBody>
                    <a:bodyPr/>
                    <a:lstStyle/>
                    <a:p>
                      <a:pPr algn="l" fontAlgn="ctr"/>
                      <a:r>
                        <a:rPr lang="fr-FR" sz="1200" b="1" i="0" u="none" strike="noStrike">
                          <a:solidFill>
                            <a:srgbClr val="000000"/>
                          </a:solidFill>
                          <a:effectLst/>
                          <a:latin typeface="Calibri Light" panose="020F0302020204030204" pitchFamily="34" charset="0"/>
                        </a:rPr>
                        <a:t>Modalité pluriprofessionnelle </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41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41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N</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F</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a:solidFill>
                            <a:srgbClr val="000000"/>
                          </a:solidFill>
                          <a:effectLst/>
                          <a:highlight>
                            <a:srgbClr val="FFFFFF"/>
                          </a:highlight>
                          <a:latin typeface="Calibri Light" panose="020F0302020204030204" pitchFamily="34" charset="0"/>
                        </a:rPr>
                        <a:t>0 - Absent ou par défaut si non codé​</a:t>
                      </a:r>
                      <a:br>
                        <a:rPr lang="fr-FR" sz="1200" b="0" i="0" u="none" strike="noStrike">
                          <a:solidFill>
                            <a:srgbClr val="000000"/>
                          </a:solidFill>
                          <a:effectLst/>
                          <a:highlight>
                            <a:srgbClr val="FFFFFF"/>
                          </a:highlight>
                          <a:latin typeface="Calibri Light" panose="020F0302020204030204" pitchFamily="34" charset="0"/>
                        </a:rPr>
                      </a:br>
                      <a:r>
                        <a:rPr lang="fr-FR" sz="1200" b="0" i="0" u="none" strike="noStrike">
                          <a:solidFill>
                            <a:srgbClr val="000000"/>
                          </a:solidFill>
                          <a:effectLst/>
                          <a:highlight>
                            <a:srgbClr val="FFFFFF"/>
                          </a:highlight>
                          <a:latin typeface="Calibri Light" panose="020F0302020204030204" pitchFamily="34" charset="0"/>
                        </a:rPr>
                        <a:t>1 - Réalisation de l'acte en pluriprofessionnel​</a:t>
                      </a:r>
                      <a:br>
                        <a:rPr lang="fr-FR" sz="1200" b="0" i="0" u="none" strike="noStrike">
                          <a:solidFill>
                            <a:srgbClr val="000000"/>
                          </a:solidFill>
                          <a:effectLst/>
                          <a:highlight>
                            <a:srgbClr val="FFFFFF"/>
                          </a:highlight>
                          <a:latin typeface="Calibri Light" panose="020F0302020204030204" pitchFamily="34" charset="0"/>
                        </a:rPr>
                      </a:br>
                      <a:r>
                        <a:rPr lang="fr-FR" sz="1200" b="0" i="0" u="none" strike="noStrike">
                          <a:solidFill>
                            <a:srgbClr val="000000"/>
                          </a:solidFill>
                          <a:effectLst/>
                          <a:highlight>
                            <a:srgbClr val="FFFFFF"/>
                          </a:highlight>
                          <a:latin typeface="Calibri Light" panose="020F0302020204030204" pitchFamily="34" charset="0"/>
                        </a:rPr>
                        <a:t>Vide autorisé </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0958487"/>
                  </a:ext>
                </a:extLst>
              </a:tr>
              <a:tr h="179538">
                <a:tc>
                  <a:txBody>
                    <a:bodyPr/>
                    <a:lstStyle/>
                    <a:p>
                      <a:pPr algn="l" fontAlgn="ctr"/>
                      <a:r>
                        <a:rPr lang="fr-FR" sz="1200" b="1" i="0" u="none" strike="noStrike">
                          <a:solidFill>
                            <a:srgbClr val="000000"/>
                          </a:solidFill>
                          <a:effectLst/>
                          <a:latin typeface="Calibri Light" panose="020F0302020204030204" pitchFamily="34" charset="0"/>
                        </a:rPr>
                        <a:t>Nombre de réalisations</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42</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43</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N</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Entier </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Droite/Zéro</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1710948"/>
                  </a:ext>
                </a:extLst>
              </a:tr>
              <a:tr h="179538">
                <a:tc>
                  <a:txBody>
                    <a:bodyPr/>
                    <a:lstStyle/>
                    <a:p>
                      <a:pPr algn="l" fontAlgn="ctr"/>
                      <a:r>
                        <a:rPr lang="fr-FR" sz="1200" b="1" i="0" u="none" strike="noStrike">
                          <a:solidFill>
                            <a:srgbClr val="000000"/>
                          </a:solidFill>
                          <a:effectLst/>
                          <a:latin typeface="Calibri Light" panose="020F0302020204030204" pitchFamily="34" charset="0"/>
                        </a:rPr>
                        <a:t>Date de réalisation </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8</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44</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Calibri Light" panose="020F0302020204030204" pitchFamily="34" charset="0"/>
                        </a:rPr>
                        <a:t>51</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highlight>
                            <a:srgbClr val="FFFFFF"/>
                          </a:highlight>
                          <a:latin typeface="Calibri Light" panose="020F0302020204030204" pitchFamily="34" charset="0"/>
                        </a:rPr>
                        <a:t>Date</a:t>
                      </a:r>
                    </a:p>
                  </a:txBody>
                  <a:tcPr marL="2365" marR="2365" marT="2365" marB="141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JJMMAAAA</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O</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000000"/>
                          </a:solidFill>
                          <a:effectLst/>
                          <a:highlight>
                            <a:srgbClr val="FFFFFF"/>
                          </a:highlight>
                          <a:latin typeface="Calibri Light" panose="020F0302020204030204" pitchFamily="34" charset="0"/>
                        </a:rPr>
                        <a:t>NA/NA</a:t>
                      </a: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200" b="0" i="0" u="none" strike="noStrike">
                        <a:solidFill>
                          <a:srgbClr val="000000"/>
                        </a:solidFill>
                        <a:effectLst/>
                        <a:highlight>
                          <a:srgbClr val="FFFFFF"/>
                        </a:highlight>
                        <a:latin typeface="Calibri Light" panose="020F0302020204030204" pitchFamily="34" charset="0"/>
                      </a:endParaRPr>
                    </a:p>
                  </a:txBody>
                  <a:tcPr marL="2365" marR="2365" marT="2365" marB="14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5252167"/>
                  </a:ext>
                </a:extLst>
              </a:tr>
            </a:tbl>
          </a:graphicData>
        </a:graphic>
      </p:graphicFrame>
    </p:spTree>
    <p:extLst>
      <p:ext uri="{BB962C8B-B14F-4D97-AF65-F5344CB8AC3E}">
        <p14:creationId xmlns:p14="http://schemas.microsoft.com/office/powerpoint/2010/main" val="2402933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CD8732-539C-D894-120D-1E7C204B24D3}"/>
              </a:ext>
            </a:extLst>
          </p:cNvPr>
          <p:cNvSpPr>
            <a:spLocks noGrp="1"/>
          </p:cNvSpPr>
          <p:nvPr>
            <p:ph type="title"/>
          </p:nvPr>
        </p:nvSpPr>
        <p:spPr>
          <a:xfrm>
            <a:off x="4619836" y="2479250"/>
            <a:ext cx="5400000" cy="492443"/>
          </a:xfrm>
        </p:spPr>
        <p:txBody>
          <a:bodyPr/>
          <a:lstStyle/>
          <a:p>
            <a:r>
              <a:rPr lang="fr-FR" sz="3200"/>
              <a:t>HAD </a:t>
            </a:r>
          </a:p>
        </p:txBody>
      </p:sp>
      <p:sp>
        <p:nvSpPr>
          <p:cNvPr id="2" name="Espace réservé du texte 1">
            <a:extLst>
              <a:ext uri="{FF2B5EF4-FFF2-40B4-BE49-F238E27FC236}">
                <a16:creationId xmlns:a16="http://schemas.microsoft.com/office/drawing/2014/main" id="{2AEB14A8-437C-765D-487F-F85E195B1645}"/>
              </a:ext>
            </a:extLst>
          </p:cNvPr>
          <p:cNvSpPr>
            <a:spLocks noGrp="1"/>
          </p:cNvSpPr>
          <p:nvPr>
            <p:ph type="body" idx="1"/>
          </p:nvPr>
        </p:nvSpPr>
        <p:spPr>
          <a:xfrm>
            <a:off x="4619836" y="3244334"/>
            <a:ext cx="5400000" cy="987450"/>
          </a:xfrm>
        </p:spPr>
        <p:txBody>
          <a:bodyPr vert="horz" wrap="square" lIns="27000" tIns="0" rIns="27000" bIns="0" rtlCol="0" anchor="t">
            <a:spAutoFit/>
          </a:bodyPr>
          <a:lstStyle/>
          <a:p>
            <a:pPr marL="0" indent="0">
              <a:buNone/>
            </a:pPr>
            <a:r>
              <a:rPr lang="fr-FR" sz="2400">
                <a:cs typeface="Arial"/>
              </a:rPr>
              <a:t>Expérimentation art. 50 TMSC</a:t>
            </a:r>
          </a:p>
          <a:p>
            <a:pPr marL="0" indent="0">
              <a:buNone/>
            </a:pPr>
            <a:r>
              <a:rPr lang="fr-FR" i="1">
                <a:cs typeface="Arial"/>
              </a:rPr>
              <a:t>Traitements médicamenteux systémiques du cancer</a:t>
            </a:r>
          </a:p>
        </p:txBody>
      </p:sp>
      <p:sp>
        <p:nvSpPr>
          <p:cNvPr id="5" name="Espace réservé du pied de page 3">
            <a:extLst>
              <a:ext uri="{FF2B5EF4-FFF2-40B4-BE49-F238E27FC236}">
                <a16:creationId xmlns:a16="http://schemas.microsoft.com/office/drawing/2014/main" id="{B898416F-FA47-4B42-A3D7-CA0CAF28A0FE}"/>
              </a:ext>
            </a:extLst>
          </p:cNvPr>
          <p:cNvSpPr>
            <a:spLocks noGrp="1"/>
          </p:cNvSpPr>
          <p:nvPr>
            <p:ph type="ftr" sz="quarter" idx="10"/>
          </p:nvPr>
        </p:nvSpPr>
        <p:spPr>
          <a:xfrm>
            <a:off x="3576000" y="6500278"/>
            <a:ext cx="5040000" cy="126958"/>
          </a:xfrm>
          <a:prstGeom prst="rect">
            <a:avLst/>
          </a:prstGeom>
        </p:spPr>
        <p:txBody>
          <a:bodyPr vert="horz" lIns="27000" tIns="0" rIns="27000" bIns="0" rtlCol="0" anchor="ctr">
            <a:spAutoFit/>
          </a:bodyPr>
          <a:lstStyle>
            <a:defPPr>
              <a:defRPr lang="fr-FR"/>
            </a:defPPr>
            <a:lvl1pPr marL="0" algn="l" defTabSz="685800" rtl="0" eaLnBrk="1" latinLnBrk="0" hangingPunct="1">
              <a:lnSpc>
                <a:spcPct val="100000"/>
              </a:lnSpc>
              <a:spcBef>
                <a:spcPts val="0"/>
              </a:spcBef>
              <a:buFontTx/>
              <a:buNone/>
              <a:defRPr sz="800" kern="1200" cap="all" baseline="0">
                <a:solidFill>
                  <a:schemeClr val="accent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fontAlgn="auto">
              <a:spcAft>
                <a:spcPts val="0"/>
              </a:spcAft>
              <a:defRPr/>
            </a:pPr>
            <a:r>
              <a:rPr lang="fr-FR" sz="825">
                <a:solidFill>
                  <a:srgbClr val="2B3BB2"/>
                </a:solidFill>
                <a:latin typeface="Arial" panose="020B0604020202020204"/>
              </a:rPr>
              <a:t>WEBINAIRE DIM DU 19 Novembre 2024</a:t>
            </a:r>
            <a:endParaRPr lang="fr-FR">
              <a:solidFill>
                <a:srgbClr val="2B3BB2"/>
              </a:solidFill>
              <a:latin typeface="Arial" panose="020B0604020202020204"/>
            </a:endParaRPr>
          </a:p>
        </p:txBody>
      </p:sp>
    </p:spTree>
    <p:extLst>
      <p:ext uri="{BB962C8B-B14F-4D97-AF65-F5344CB8AC3E}">
        <p14:creationId xmlns:p14="http://schemas.microsoft.com/office/powerpoint/2010/main" val="4127529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091908" y="659738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382688"/>
            <a:ext cx="2365098" cy="343522"/>
          </a:xfrm>
        </p:spPr>
        <p:txBody>
          <a:bodyPr/>
          <a:lstStyle/>
          <a:p>
            <a:r>
              <a:rPr lang="fr-FR">
                <a:cs typeface="Arial"/>
              </a:rPr>
              <a:t>HAD </a:t>
            </a:r>
            <a:r>
              <a:rPr lang="fr-FR" err="1">
                <a:cs typeface="Arial"/>
              </a:rPr>
              <a:t>exp</a:t>
            </a:r>
            <a:r>
              <a:rPr lang="fr-FR">
                <a:cs typeface="Arial"/>
              </a:rPr>
              <a:t>. art. 50 TMSC</a:t>
            </a:r>
          </a:p>
        </p:txBody>
      </p:sp>
      <p:sp>
        <p:nvSpPr>
          <p:cNvPr id="4" name="Titre 1">
            <a:extLst>
              <a:ext uri="{FF2B5EF4-FFF2-40B4-BE49-F238E27FC236}">
                <a16:creationId xmlns:a16="http://schemas.microsoft.com/office/drawing/2014/main" id="{B26BECBC-77C0-2BC6-3DC8-994CD6F3367A}"/>
              </a:ext>
            </a:extLst>
          </p:cNvPr>
          <p:cNvSpPr txBox="1">
            <a:spLocks/>
          </p:cNvSpPr>
          <p:nvPr/>
        </p:nvSpPr>
        <p:spPr>
          <a:xfrm>
            <a:off x="747987" y="1265723"/>
            <a:ext cx="10536311" cy="826212"/>
          </a:xfrm>
          <a:prstGeom prst="rect">
            <a:avLst/>
          </a:prstGeom>
        </p:spPr>
        <p:txBody>
          <a:bodyPr lIns="121920" tIns="60960" rIns="121920" bIns="60960" anchor="t"/>
          <a:lstStyle>
            <a:lvl1pPr marL="0" algn="l" defTabSz="685800" rtl="0" eaLnBrk="1" latinLnBrk="0" hangingPunct="1">
              <a:lnSpc>
                <a:spcPct val="100000"/>
              </a:lnSpc>
              <a:spcBef>
                <a:spcPts val="0"/>
              </a:spcBef>
              <a:buFontTx/>
              <a:buNone/>
              <a:defRPr sz="2500" b="1" kern="1200">
                <a:solidFill>
                  <a:schemeClr val="tx2"/>
                </a:solidFill>
                <a:latin typeface="+mj-lt"/>
                <a:ea typeface="+mj-ea"/>
                <a:cs typeface="+mj-cs"/>
              </a:defRPr>
            </a:lvl1pPr>
          </a:lstStyle>
          <a:p>
            <a:pPr algn="just" defTabSz="914377">
              <a:spcAft>
                <a:spcPts val="0"/>
              </a:spcAft>
            </a:pPr>
            <a:r>
              <a:rPr lang="fr-FR" sz="1900" baseline="0">
                <a:solidFill>
                  <a:srgbClr val="FF0000"/>
                </a:solidFill>
                <a:latin typeface="Arial" panose="020B0604020202020204"/>
                <a:cs typeface="Arial"/>
              </a:rPr>
              <a:t>Objectif de l’expérimentation : </a:t>
            </a:r>
            <a:endParaRPr lang="en-US" sz="2133" baseline="0">
              <a:solidFill>
                <a:srgbClr val="FF5A64"/>
              </a:solidFill>
              <a:latin typeface="Arial" panose="020B0604020202020204"/>
              <a:cs typeface="Arial"/>
            </a:endParaRPr>
          </a:p>
          <a:p>
            <a:pPr algn="just" defTabSz="914377" fontAlgn="auto">
              <a:spcAft>
                <a:spcPts val="0"/>
              </a:spcAft>
            </a:pPr>
            <a:r>
              <a:rPr lang="fr-FR" sz="2800" b="0">
                <a:solidFill>
                  <a:srgbClr val="FF0000"/>
                </a:solidFill>
                <a:ea typeface="Times New Roman" panose="02020603050405020304" pitchFamily="18" charset="0"/>
                <a:cs typeface="Times New Roman" panose="02020603050405020304" pitchFamily="18" charset="0"/>
              </a:rPr>
              <a:t>« </a:t>
            </a:r>
            <a:r>
              <a:rPr lang="fr-FR" sz="2800" b="0">
                <a:solidFill>
                  <a:srgbClr val="FF0000"/>
                </a:solidFill>
                <a:latin typeface="+mj-lt"/>
                <a:ea typeface="Times New Roman" panose="02020603050405020304" pitchFamily="18" charset="0"/>
                <a:cs typeface="Times New Roman" panose="02020603050405020304" pitchFamily="18" charset="0"/>
              </a:rPr>
              <a:t>Expérimentation </a:t>
            </a:r>
            <a:r>
              <a:rPr lang="fr-FR" sz="2800" b="0">
                <a:solidFill>
                  <a:srgbClr val="FF0000"/>
                </a:solidFill>
                <a:latin typeface="+mj-lt"/>
                <a:ea typeface="Calibri" panose="020F0502020204030204" pitchFamily="34" charset="0"/>
                <a:cs typeface="Times New Roman" panose="02020603050405020304" pitchFamily="18" charset="0"/>
              </a:rPr>
              <a:t>d’une rémunération forfaitaire pour la mise à disposition d’une expertise et l’appui à la prise en charge par un titulaire d’autorisation d’exercer l’activité de soins de traitement du cancer lors de l’adressage d’un patient pour la poursuite de son traitement médicamenteux systémique du cancer en hospitalisation à domicile</a:t>
            </a:r>
            <a:r>
              <a:rPr lang="fr-FR" sz="2800" b="0">
                <a:solidFill>
                  <a:srgbClr val="FF0000"/>
                </a:solidFill>
                <a:latin typeface="+mj-lt"/>
                <a:ea typeface="Times New Roman" panose="02020603050405020304" pitchFamily="18" charset="0"/>
                <a:cs typeface="Times New Roman" panose="02020603050405020304" pitchFamily="18" charset="0"/>
              </a:rPr>
              <a:t>. »</a:t>
            </a:r>
          </a:p>
          <a:p>
            <a:pPr algn="just" defTabSz="914377" fontAlgn="auto">
              <a:spcAft>
                <a:spcPts val="0"/>
              </a:spcAft>
            </a:pPr>
            <a:endParaRPr lang="en-US" sz="2133" baseline="0">
              <a:solidFill>
                <a:srgbClr val="FF5A64"/>
              </a:solidFill>
              <a:latin typeface="Arial" panose="020B0604020202020204"/>
              <a:cs typeface="Arial"/>
            </a:endParaRPr>
          </a:p>
        </p:txBody>
      </p:sp>
      <p:sp>
        <p:nvSpPr>
          <p:cNvPr id="7" name="ZoneTexte 6">
            <a:extLst>
              <a:ext uri="{FF2B5EF4-FFF2-40B4-BE49-F238E27FC236}">
                <a16:creationId xmlns:a16="http://schemas.microsoft.com/office/drawing/2014/main" id="{A8936F76-8BAB-5CF3-DB92-F4267498A051}"/>
              </a:ext>
            </a:extLst>
          </p:cNvPr>
          <p:cNvSpPr txBox="1"/>
          <p:nvPr/>
        </p:nvSpPr>
        <p:spPr>
          <a:xfrm>
            <a:off x="747987" y="3595452"/>
            <a:ext cx="10747857" cy="2103140"/>
          </a:xfrm>
          <a:prstGeom prst="rect">
            <a:avLst/>
          </a:prstGeom>
          <a:noFill/>
        </p:spPr>
        <p:txBody>
          <a:bodyPr wrap="square">
            <a:spAutoFit/>
          </a:bodyPr>
          <a:lstStyle/>
          <a:p>
            <a:pPr marL="342900" indent="-342900" algn="just">
              <a:buFont typeface="Arial" panose="020B0604020202020204" pitchFamily="34" charset="0"/>
              <a:buChar char="•"/>
            </a:pPr>
            <a:r>
              <a:rPr lang="fr-FR" sz="2800" b="1">
                <a:solidFill>
                  <a:schemeClr val="tx1"/>
                </a:solidFill>
                <a:latin typeface="+mj-lt"/>
                <a:ea typeface="Times New Roman" panose="02020603050405020304" pitchFamily="18" charset="0"/>
                <a:cs typeface="Times New Roman" panose="02020603050405020304" pitchFamily="18" charset="0"/>
              </a:rPr>
              <a:t>L’expérimentation concerne les établissements ex-DG et ex-OQN</a:t>
            </a:r>
          </a:p>
          <a:p>
            <a:pPr marL="342900" indent="-342900" algn="just">
              <a:buFont typeface="Arial" panose="020B0604020202020204" pitchFamily="34" charset="0"/>
              <a:buChar char="•"/>
            </a:pPr>
            <a:endParaRPr lang="fr-FR" sz="2800" b="1">
              <a:latin typeface="+mj-lt"/>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800" b="1">
                <a:solidFill>
                  <a:schemeClr val="tx1"/>
                </a:solidFill>
                <a:latin typeface="+mj-lt"/>
                <a:ea typeface="Times New Roman" panose="02020603050405020304" pitchFamily="18" charset="0"/>
                <a:cs typeface="Times New Roman" panose="02020603050405020304" pitchFamily="18" charset="0"/>
              </a:rPr>
              <a:t>La structure d’HAD partenaire peut relever de la même entité juridique que l’établissement MCO titulaire d’autorisation de TMSC expérimentateur.</a:t>
            </a:r>
          </a:p>
          <a:p>
            <a:pPr marL="342900" indent="-342900" algn="just">
              <a:buFont typeface="Arial" panose="020B0604020202020204" pitchFamily="34" charset="0"/>
              <a:buChar char="•"/>
            </a:pPr>
            <a:endParaRPr lang="fr-FR" sz="2800" b="1">
              <a:solidFill>
                <a:schemeClr val="tx1"/>
              </a:solidFill>
              <a:latin typeface="+mj-lt"/>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800" b="1">
                <a:solidFill>
                  <a:schemeClr val="tx1"/>
                </a:solidFill>
                <a:latin typeface="+mj-lt"/>
                <a:ea typeface="Times New Roman" panose="02020603050405020304" pitchFamily="18" charset="0"/>
                <a:cs typeface="Times New Roman" panose="02020603050405020304" pitchFamily="18" charset="0"/>
              </a:rPr>
              <a:t>Les chimiothérapies orales sont exclues de l’expérimentation</a:t>
            </a:r>
          </a:p>
          <a:p>
            <a:pPr marL="342900" indent="-342900" algn="just">
              <a:buFont typeface="Arial" panose="020B0604020202020204" pitchFamily="34" charset="0"/>
              <a:buChar char="•"/>
            </a:pPr>
            <a:endParaRPr lang="fr-FR" sz="2800" b="1">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926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091908" y="659738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382688"/>
            <a:ext cx="2365098" cy="343522"/>
          </a:xfrm>
        </p:spPr>
        <p:txBody>
          <a:bodyPr/>
          <a:lstStyle/>
          <a:p>
            <a:r>
              <a:rPr lang="fr-FR">
                <a:cs typeface="Arial"/>
              </a:rPr>
              <a:t>HAD </a:t>
            </a:r>
            <a:r>
              <a:rPr lang="fr-FR" err="1">
                <a:cs typeface="Arial"/>
              </a:rPr>
              <a:t>exp</a:t>
            </a:r>
            <a:r>
              <a:rPr lang="fr-FR">
                <a:cs typeface="Arial"/>
              </a:rPr>
              <a:t>. art. 50 TMSC</a:t>
            </a:r>
          </a:p>
        </p:txBody>
      </p:sp>
      <p:sp>
        <p:nvSpPr>
          <p:cNvPr id="4" name="Titre 1">
            <a:extLst>
              <a:ext uri="{FF2B5EF4-FFF2-40B4-BE49-F238E27FC236}">
                <a16:creationId xmlns:a16="http://schemas.microsoft.com/office/drawing/2014/main" id="{B26BECBC-77C0-2BC6-3DC8-994CD6F3367A}"/>
              </a:ext>
            </a:extLst>
          </p:cNvPr>
          <p:cNvSpPr txBox="1">
            <a:spLocks/>
          </p:cNvSpPr>
          <p:nvPr/>
        </p:nvSpPr>
        <p:spPr>
          <a:xfrm>
            <a:off x="868567" y="871959"/>
            <a:ext cx="10355442" cy="792298"/>
          </a:xfrm>
          <a:prstGeom prst="rect">
            <a:avLst/>
          </a:prstGeom>
        </p:spPr>
        <p:txBody>
          <a:bodyPr lIns="121920" tIns="60960" rIns="121920" bIns="60960" anchor="t"/>
          <a:lstStyle>
            <a:lvl1pPr marL="0" algn="l" defTabSz="685800" rtl="0" eaLnBrk="1" latinLnBrk="0" hangingPunct="1">
              <a:lnSpc>
                <a:spcPct val="100000"/>
              </a:lnSpc>
              <a:spcBef>
                <a:spcPts val="0"/>
              </a:spcBef>
              <a:buFontTx/>
              <a:buNone/>
              <a:defRPr sz="2500" b="1" kern="1200">
                <a:solidFill>
                  <a:schemeClr val="tx2"/>
                </a:solidFill>
                <a:latin typeface="+mj-lt"/>
                <a:ea typeface="+mj-ea"/>
                <a:cs typeface="+mj-cs"/>
              </a:defRPr>
            </a:lvl1pPr>
          </a:lstStyle>
          <a:p>
            <a:pPr algn="just" defTabSz="914377">
              <a:spcAft>
                <a:spcPts val="0"/>
              </a:spcAft>
            </a:pPr>
            <a:r>
              <a:rPr lang="fr-FR" sz="1900" baseline="0">
                <a:solidFill>
                  <a:srgbClr val="FF0000"/>
                </a:solidFill>
                <a:latin typeface="Arial" panose="020B0604020202020204"/>
                <a:cs typeface="Arial"/>
              </a:rPr>
              <a:t>Rémunération forfaitaire</a:t>
            </a: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p:txBody>
      </p:sp>
      <p:sp>
        <p:nvSpPr>
          <p:cNvPr id="8" name="ZoneTexte 7">
            <a:extLst>
              <a:ext uri="{FF2B5EF4-FFF2-40B4-BE49-F238E27FC236}">
                <a16:creationId xmlns:a16="http://schemas.microsoft.com/office/drawing/2014/main" id="{27472384-65AA-6F43-E22C-07971B853711}"/>
              </a:ext>
            </a:extLst>
          </p:cNvPr>
          <p:cNvSpPr txBox="1"/>
          <p:nvPr/>
        </p:nvSpPr>
        <p:spPr>
          <a:xfrm>
            <a:off x="552659" y="1910489"/>
            <a:ext cx="11033090" cy="2872581"/>
          </a:xfrm>
          <a:prstGeom prst="rect">
            <a:avLst/>
          </a:prstGeom>
          <a:noFill/>
        </p:spPr>
        <p:txBody>
          <a:bodyPr wrap="square" lIns="48000" tIns="0" rIns="48000" bIns="0" rtlCol="0" anchor="t">
            <a:spAutoFit/>
          </a:bodyPr>
          <a:lstStyle/>
          <a:p>
            <a:pPr marL="342900" indent="-342900" algn="just">
              <a:buFont typeface="Arial" panose="020B0604020202020204" pitchFamily="34" charset="0"/>
              <a:buChar char="•"/>
            </a:pPr>
            <a:r>
              <a:rPr lang="fr-FR" sz="2800" b="1">
                <a:latin typeface="+mj-lt"/>
                <a:ea typeface="ＭＳ Ｐゴシック"/>
              </a:rPr>
              <a:t>Calcul de la rémunération versée à l’établissement MCO expérimentateur se fait :</a:t>
            </a:r>
          </a:p>
          <a:p>
            <a:pPr algn="just"/>
            <a:endParaRPr lang="fr-FR" sz="2800" b="1">
              <a:latin typeface="+mj-lt"/>
            </a:endParaRPr>
          </a:p>
          <a:p>
            <a:pPr marL="837565" lvl="1" indent="-380365" algn="just">
              <a:buFont typeface="Arial" panose="020B0604020202020204" pitchFamily="34" charset="0"/>
              <a:buChar char="•"/>
            </a:pPr>
            <a:r>
              <a:rPr lang="fr-FR" sz="2800" b="1">
                <a:solidFill>
                  <a:schemeClr val="accent1"/>
                </a:solidFill>
                <a:latin typeface="+mj-lt"/>
                <a:ea typeface="ＭＳ Ｐゴシック"/>
              </a:rPr>
              <a:t>Pour chaque patient </a:t>
            </a:r>
            <a:r>
              <a:rPr lang="fr-FR" sz="2800">
                <a:latin typeface="+mj-lt"/>
                <a:ea typeface="ＭＳ Ｐゴシック"/>
              </a:rPr>
              <a:t>adressé à la structure d’HAD partenaire de l’expérimentation</a:t>
            </a:r>
            <a:endParaRPr lang="fr-FR" sz="2800">
              <a:latin typeface="+mj-lt"/>
              <a:ea typeface="ＭＳ Ｐゴシック"/>
              <a:cs typeface="Arial"/>
            </a:endParaRPr>
          </a:p>
          <a:p>
            <a:pPr marL="837565" lvl="1" indent="-380365" algn="just">
              <a:buFont typeface="Arial" panose="020B0604020202020204" pitchFamily="34" charset="0"/>
              <a:buChar char="•"/>
            </a:pPr>
            <a:r>
              <a:rPr lang="fr-FR" sz="2800" b="1">
                <a:solidFill>
                  <a:schemeClr val="accent1"/>
                </a:solidFill>
                <a:latin typeface="+mj-lt"/>
                <a:ea typeface="ＭＳ Ｐゴシック"/>
              </a:rPr>
              <a:t>Pour chaque mois </a:t>
            </a:r>
            <a:r>
              <a:rPr lang="fr-FR" sz="2800">
                <a:latin typeface="+mj-lt"/>
                <a:ea typeface="ＭＳ Ｐゴシック"/>
              </a:rPr>
              <a:t>au cours duquel le patient a bénéficié d’une application du TMSC en HAD dans le cadre de cet adressage. </a:t>
            </a:r>
            <a:endParaRPr lang="fr-FR" sz="2800">
              <a:latin typeface="+mj-lt"/>
              <a:ea typeface="ＭＳ Ｐゴシック"/>
              <a:cs typeface="Arial"/>
            </a:endParaRPr>
          </a:p>
          <a:p>
            <a:pPr marL="837565" lvl="1" indent="-380365" algn="just">
              <a:buFont typeface="Arial" panose="020B0604020202020204" pitchFamily="34" charset="0"/>
              <a:buChar char="•"/>
            </a:pPr>
            <a:endParaRPr lang="fr-FR" sz="2800">
              <a:latin typeface="+mj-lt"/>
              <a:cs typeface="Arial" panose="020B0604020202020204"/>
            </a:endParaRPr>
          </a:p>
          <a:p>
            <a:pPr marL="342900" indent="-342900" algn="just">
              <a:buFont typeface="Arial" panose="020B0604020202020204" pitchFamily="34" charset="0"/>
              <a:buChar char="•"/>
            </a:pPr>
            <a:r>
              <a:rPr lang="fr-FR" sz="2800" b="1">
                <a:latin typeface="+mj-lt"/>
                <a:ea typeface="ＭＳ Ｐゴシック"/>
              </a:rPr>
              <a:t>Rémunération forfaitaire majorée pour chaque nouveau patient lors du premier mois </a:t>
            </a:r>
            <a:r>
              <a:rPr lang="fr-FR" sz="2800">
                <a:latin typeface="+mj-lt"/>
                <a:ea typeface="ＭＳ Ｐゴシック"/>
              </a:rPr>
              <a:t>au cours duquel il bénéficie d’une application de TMSC en HAD dans le cadre de cet adressage. </a:t>
            </a:r>
            <a:endParaRPr lang="fr-FR" sz="2800">
              <a:latin typeface="+mj-lt"/>
              <a:ea typeface="ＭＳ Ｐゴシック"/>
              <a:cs typeface="Arial"/>
            </a:endParaRPr>
          </a:p>
          <a:p>
            <a:pPr algn="just"/>
            <a:endParaRPr lang="fr-FR" sz="2800">
              <a:latin typeface="+mj-lt"/>
            </a:endParaRPr>
          </a:p>
          <a:p>
            <a:pPr marL="342900" indent="-342900" algn="just">
              <a:buFont typeface="Arial" panose="020B0604020202020204" pitchFamily="34" charset="0"/>
              <a:buChar char="•"/>
            </a:pPr>
            <a:r>
              <a:rPr lang="fr-FR" sz="2800" b="1">
                <a:latin typeface="+mj-lt"/>
                <a:ea typeface="ＭＳ Ｐゴシック"/>
              </a:rPr>
              <a:t>Versement de la rémunération forfaitaire en ex-post</a:t>
            </a:r>
            <a:endParaRPr lang="fr-FR" sz="2800" b="1">
              <a:latin typeface="+mj-lt"/>
              <a:ea typeface="ＭＳ Ｐゴシック"/>
              <a:cs typeface="Arial"/>
            </a:endParaRPr>
          </a:p>
        </p:txBody>
      </p:sp>
    </p:spTree>
    <p:extLst>
      <p:ext uri="{BB962C8B-B14F-4D97-AF65-F5344CB8AC3E}">
        <p14:creationId xmlns:p14="http://schemas.microsoft.com/office/powerpoint/2010/main" val="1724994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091908" y="659738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382688"/>
            <a:ext cx="2365098" cy="343522"/>
          </a:xfrm>
        </p:spPr>
        <p:txBody>
          <a:bodyPr/>
          <a:lstStyle/>
          <a:p>
            <a:r>
              <a:rPr lang="fr-FR">
                <a:cs typeface="Arial"/>
              </a:rPr>
              <a:t>HAD </a:t>
            </a:r>
            <a:r>
              <a:rPr lang="fr-FR" err="1">
                <a:cs typeface="Arial"/>
              </a:rPr>
              <a:t>exp</a:t>
            </a:r>
            <a:r>
              <a:rPr lang="fr-FR">
                <a:cs typeface="Arial"/>
              </a:rPr>
              <a:t>. art. 50 TMSC</a:t>
            </a:r>
          </a:p>
        </p:txBody>
      </p:sp>
      <p:graphicFrame>
        <p:nvGraphicFramePr>
          <p:cNvPr id="2" name="Tableau 1">
            <a:extLst>
              <a:ext uri="{FF2B5EF4-FFF2-40B4-BE49-F238E27FC236}">
                <a16:creationId xmlns:a16="http://schemas.microsoft.com/office/drawing/2014/main" id="{E342BC4C-A3CD-0ECC-62B1-9ED069130EC8}"/>
              </a:ext>
            </a:extLst>
          </p:cNvPr>
          <p:cNvGraphicFramePr>
            <a:graphicFrameLocks noGrp="1"/>
          </p:cNvGraphicFramePr>
          <p:nvPr/>
        </p:nvGraphicFramePr>
        <p:xfrm>
          <a:off x="1034979" y="2132405"/>
          <a:ext cx="9897628" cy="3923081"/>
        </p:xfrm>
        <a:graphic>
          <a:graphicData uri="http://schemas.openxmlformats.org/drawingml/2006/table">
            <a:tbl>
              <a:tblPr/>
              <a:tblGrid>
                <a:gridCol w="1791893">
                  <a:extLst>
                    <a:ext uri="{9D8B030D-6E8A-4147-A177-3AD203B41FA5}">
                      <a16:colId xmlns:a16="http://schemas.microsoft.com/office/drawing/2014/main" val="3125637285"/>
                    </a:ext>
                  </a:extLst>
                </a:gridCol>
                <a:gridCol w="928781">
                  <a:extLst>
                    <a:ext uri="{9D8B030D-6E8A-4147-A177-3AD203B41FA5}">
                      <a16:colId xmlns:a16="http://schemas.microsoft.com/office/drawing/2014/main" val="3983955066"/>
                    </a:ext>
                  </a:extLst>
                </a:gridCol>
                <a:gridCol w="562899">
                  <a:extLst>
                    <a:ext uri="{9D8B030D-6E8A-4147-A177-3AD203B41FA5}">
                      <a16:colId xmlns:a16="http://schemas.microsoft.com/office/drawing/2014/main" val="3128813175"/>
                    </a:ext>
                  </a:extLst>
                </a:gridCol>
                <a:gridCol w="562899">
                  <a:extLst>
                    <a:ext uri="{9D8B030D-6E8A-4147-A177-3AD203B41FA5}">
                      <a16:colId xmlns:a16="http://schemas.microsoft.com/office/drawing/2014/main" val="1622877571"/>
                    </a:ext>
                  </a:extLst>
                </a:gridCol>
                <a:gridCol w="1707458">
                  <a:extLst>
                    <a:ext uri="{9D8B030D-6E8A-4147-A177-3AD203B41FA5}">
                      <a16:colId xmlns:a16="http://schemas.microsoft.com/office/drawing/2014/main" val="3118672490"/>
                    </a:ext>
                  </a:extLst>
                </a:gridCol>
                <a:gridCol w="1003835">
                  <a:extLst>
                    <a:ext uri="{9D8B030D-6E8A-4147-A177-3AD203B41FA5}">
                      <a16:colId xmlns:a16="http://schemas.microsoft.com/office/drawing/2014/main" val="3180455852"/>
                    </a:ext>
                  </a:extLst>
                </a:gridCol>
                <a:gridCol w="1219613">
                  <a:extLst>
                    <a:ext uri="{9D8B030D-6E8A-4147-A177-3AD203B41FA5}">
                      <a16:colId xmlns:a16="http://schemas.microsoft.com/office/drawing/2014/main" val="1603860317"/>
                    </a:ext>
                  </a:extLst>
                </a:gridCol>
                <a:gridCol w="2120250">
                  <a:extLst>
                    <a:ext uri="{9D8B030D-6E8A-4147-A177-3AD203B41FA5}">
                      <a16:colId xmlns:a16="http://schemas.microsoft.com/office/drawing/2014/main" val="1867190071"/>
                    </a:ext>
                  </a:extLst>
                </a:gridCol>
              </a:tblGrid>
              <a:tr h="899620">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Libellé</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Nom variable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Taille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Type de données</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Précision (type de données)</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Caractère obligatoire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Cadrage/ Remplissage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fr-FR" sz="1400" b="1" i="0" u="none" strike="noStrike">
                          <a:solidFill>
                            <a:srgbClr val="FFFFFF"/>
                          </a:solidFill>
                          <a:effectLst/>
                          <a:highlight>
                            <a:srgbClr val="4F81BD"/>
                          </a:highlight>
                          <a:latin typeface="Calibri Light" panose="020F0302020204030204" pitchFamily="34" charset="0"/>
                        </a:rPr>
                        <a:t>Modalités</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165633208"/>
                  </a:ext>
                </a:extLst>
              </a:tr>
              <a:tr h="467937">
                <a:tc>
                  <a:txBody>
                    <a:bodyPr/>
                    <a:lstStyle/>
                    <a:p>
                      <a:pPr algn="l" fontAlgn="ctr"/>
                      <a:r>
                        <a:rPr lang="fr-FR" sz="1400" b="1" i="0" u="none" strike="noStrike">
                          <a:solidFill>
                            <a:srgbClr val="000000"/>
                          </a:solidFill>
                          <a:effectLst/>
                          <a:latin typeface="Calibri Light" panose="020F0302020204030204" pitchFamily="34" charset="0"/>
                        </a:rPr>
                        <a:t>Numéro FINESS d’inscription </a:t>
                      </a:r>
                      <a:r>
                        <a:rPr lang="fr-FR" sz="1400" b="1" i="0" u="none" strike="noStrike" err="1">
                          <a:solidFill>
                            <a:srgbClr val="000000"/>
                          </a:solidFill>
                          <a:effectLst/>
                          <a:latin typeface="Calibri Light" panose="020F0302020204030204" pitchFamily="34" charset="0"/>
                        </a:rPr>
                        <a:t>ePMSI</a:t>
                      </a:r>
                      <a:endParaRPr lang="fr-FR" sz="1400" b="1" i="0" u="none" strike="noStrike">
                        <a:solidFill>
                          <a:srgbClr val="000000"/>
                        </a:solidFill>
                        <a:effectLst/>
                        <a:latin typeface="Calibri Light" panose="020F0302020204030204" pitchFamily="34" charset="0"/>
                      </a:endParaRP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400" b="0" i="1" u="none" strike="noStrike">
                          <a:solidFill>
                            <a:srgbClr val="000000"/>
                          </a:solidFill>
                          <a:effectLst/>
                          <a:latin typeface="Calibri Light" panose="020F0302020204030204" pitchFamily="34" charset="0"/>
                        </a:rPr>
                        <a:t>finess_pmsi</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Light" panose="020F0302020204030204" pitchFamily="34" charset="0"/>
                        </a:rPr>
                        <a:t>9</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Référentiel FINESS e-PMSI (Plage)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Light" panose="020F0302020204030204" pitchFamily="34" charset="0"/>
                        </a:rPr>
                        <a:t>NA/NA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Calibri Light" panose="020F0302020204030204" pitchFamily="34" charset="0"/>
                      </a:endParaRP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180520"/>
                  </a:ext>
                </a:extLst>
              </a:tr>
              <a:tr h="467937">
                <a:tc>
                  <a:txBody>
                    <a:bodyPr/>
                    <a:lstStyle/>
                    <a:p>
                      <a:pPr algn="l" fontAlgn="ctr"/>
                      <a:r>
                        <a:rPr lang="fr-FR" sz="1400" b="1" i="0" u="none" strike="noStrike">
                          <a:solidFill>
                            <a:srgbClr val="000000"/>
                          </a:solidFill>
                          <a:effectLst/>
                          <a:latin typeface="Calibri Light" panose="020F0302020204030204" pitchFamily="34" charset="0"/>
                        </a:rPr>
                        <a:t>Numéro de séjour en HAD</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400" b="0" i="1" u="none" strike="noStrike">
                          <a:solidFill>
                            <a:srgbClr val="000000"/>
                          </a:solidFill>
                          <a:effectLst/>
                          <a:latin typeface="Calibri Light" panose="020F0302020204030204" pitchFamily="34" charset="0"/>
                        </a:rPr>
                        <a:t>num_admin</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&lt;=20</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400" b="0" i="0" u="none" strike="noStrike">
                        <a:solidFill>
                          <a:srgbClr val="000000"/>
                        </a:solidFill>
                        <a:effectLst/>
                        <a:highlight>
                          <a:srgbClr val="FFFFFF"/>
                        </a:highlight>
                        <a:latin typeface="Calibri Light" panose="020F0302020204030204" pitchFamily="34" charset="0"/>
                      </a:endParaRP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a:solidFill>
                            <a:srgbClr val="000000"/>
                          </a:solidFill>
                          <a:effectLst/>
                          <a:latin typeface="Calibri Light" panose="020F0302020204030204" pitchFamily="34" charset="0"/>
                        </a:rPr>
                        <a:t>NA/NA</a:t>
                      </a: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400" b="0" i="0" u="none" strike="noStrike">
                        <a:solidFill>
                          <a:srgbClr val="000000"/>
                        </a:solidFill>
                        <a:effectLst/>
                        <a:latin typeface="Calibri Light" panose="020F0302020204030204" pitchFamily="34" charset="0"/>
                      </a:endParaRP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011292"/>
                  </a:ext>
                </a:extLst>
              </a:tr>
              <a:tr h="252094">
                <a:tc>
                  <a:txBody>
                    <a:bodyPr/>
                    <a:lstStyle/>
                    <a:p>
                      <a:pPr algn="l" fontAlgn="ctr"/>
                      <a:r>
                        <a:rPr lang="fr-FR" sz="1400" b="1" i="0" u="none" strike="noStrike">
                          <a:solidFill>
                            <a:srgbClr val="000000"/>
                          </a:solidFill>
                          <a:effectLst/>
                          <a:latin typeface="Calibri Light" panose="020F0302020204030204" pitchFamily="34" charset="0"/>
                        </a:rPr>
                        <a:t>ID </a:t>
                      </a:r>
                      <a:r>
                        <a:rPr lang="fr-FR" sz="1400" b="1" i="0" u="none" strike="noStrike" err="1">
                          <a:solidFill>
                            <a:srgbClr val="000000"/>
                          </a:solidFill>
                          <a:effectLst/>
                          <a:latin typeface="Calibri Light" panose="020F0302020204030204" pitchFamily="34" charset="0"/>
                        </a:rPr>
                        <a:t>Exp</a:t>
                      </a:r>
                      <a:endParaRPr lang="fr-FR" sz="1400" b="1" i="0" u="none" strike="noStrike">
                        <a:solidFill>
                          <a:srgbClr val="000000"/>
                        </a:solidFill>
                        <a:effectLst/>
                        <a:latin typeface="Calibri Light" panose="020F0302020204030204" pitchFamily="34" charset="0"/>
                      </a:endParaRP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400" b="0" i="1" u="none" strike="noStrike">
                          <a:solidFill>
                            <a:srgbClr val="000000"/>
                          </a:solidFill>
                          <a:effectLst/>
                          <a:latin typeface="Calibri Light" panose="020F0302020204030204" pitchFamily="34" charset="0"/>
                        </a:rPr>
                        <a:t>id_exp</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5</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a:solidFill>
                            <a:srgbClr val="000000"/>
                          </a:solidFill>
                          <a:effectLst/>
                          <a:highlight>
                            <a:srgbClr val="FFFFFF"/>
                          </a:highlight>
                          <a:latin typeface="Calibri Light" panose="020F0302020204030204" pitchFamily="34" charset="0"/>
                        </a:rPr>
                        <a:t>Valeur fixe</a:t>
                      </a: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a:solidFill>
                            <a:srgbClr val="000000"/>
                          </a:solidFill>
                          <a:effectLst/>
                          <a:highlight>
                            <a:srgbClr val="FFFFFF"/>
                          </a:highlight>
                          <a:latin typeface="Calibri Light" panose="020F0302020204030204" pitchFamily="34" charset="0"/>
                        </a:rPr>
                        <a:t>O</a:t>
                      </a: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Light" panose="020F0302020204030204" pitchFamily="34" charset="0"/>
                        </a:rPr>
                        <a:t>NA/NA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FF0000"/>
                          </a:solidFill>
                          <a:effectLst/>
                          <a:latin typeface="Calibri Light" panose="020F0302020204030204" pitchFamily="34" charset="0"/>
                        </a:rPr>
                        <a:t>N9908</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9391277"/>
                  </a:ext>
                </a:extLst>
              </a:tr>
              <a:tr h="252094">
                <a:tc>
                  <a:txBody>
                    <a:bodyPr/>
                    <a:lstStyle/>
                    <a:p>
                      <a:pPr algn="l" fontAlgn="ctr"/>
                      <a:r>
                        <a:rPr lang="fr-FR" sz="1400" b="1" i="0" u="none" strike="noStrike">
                          <a:solidFill>
                            <a:srgbClr val="000000"/>
                          </a:solidFill>
                          <a:effectLst/>
                          <a:latin typeface="Calibri Light" panose="020F0302020204030204" pitchFamily="34" charset="0"/>
                        </a:rPr>
                        <a:t>N°ordre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400" b="0" i="1" u="none" strike="noStrike">
                          <a:solidFill>
                            <a:srgbClr val="000000"/>
                          </a:solidFill>
                          <a:effectLst/>
                          <a:latin typeface="Calibri Light" panose="020F0302020204030204" pitchFamily="34" charset="0"/>
                        </a:rPr>
                        <a:t>id_ord</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1</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Valeur fixe</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Light" panose="020F0302020204030204" pitchFamily="34" charset="0"/>
                        </a:rPr>
                        <a:t>NA/NA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Light" panose="020F0302020204030204" pitchFamily="34" charset="0"/>
                        </a:rPr>
                        <a:t>1</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500582"/>
                  </a:ext>
                </a:extLst>
              </a:tr>
              <a:tr h="1115462">
                <a:tc>
                  <a:txBody>
                    <a:bodyPr/>
                    <a:lstStyle/>
                    <a:p>
                      <a:pPr algn="l" fontAlgn="ctr"/>
                      <a:r>
                        <a:rPr lang="fr-FR" sz="1400" b="1" i="0" u="none" strike="noStrike">
                          <a:solidFill>
                            <a:srgbClr val="000000"/>
                          </a:solidFill>
                          <a:effectLst/>
                          <a:latin typeface="Calibri Light" panose="020F0302020204030204" pitchFamily="34" charset="0"/>
                        </a:rPr>
                        <a:t>Numéro FINESS MCO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400" b="0" i="1" u="none" strike="noStrike">
                          <a:solidFill>
                            <a:srgbClr val="000000"/>
                          </a:solidFill>
                          <a:effectLst/>
                          <a:latin typeface="Calibri Light" panose="020F0302020204030204" pitchFamily="34" charset="0"/>
                        </a:rPr>
                        <a:t>finess_mco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Light" panose="020F0302020204030204" pitchFamily="34" charset="0"/>
                        </a:rPr>
                        <a:t>9</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400" b="0" i="0" u="none" strike="noStrike">
                        <a:solidFill>
                          <a:srgbClr val="000000"/>
                        </a:solidFill>
                        <a:effectLst/>
                        <a:highlight>
                          <a:srgbClr val="FFFFFF"/>
                        </a:highlight>
                        <a:latin typeface="Calibri Light" panose="020F0302020204030204" pitchFamily="34" charset="0"/>
                      </a:endParaRP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Light" panose="020F0302020204030204" pitchFamily="34" charset="0"/>
                        </a:rPr>
                        <a:t>NA/NA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400" b="1" i="0" u="none" strike="noStrike" err="1">
                          <a:solidFill>
                            <a:srgbClr val="000000"/>
                          </a:solidFill>
                          <a:effectLst/>
                          <a:highlight>
                            <a:srgbClr val="FFFFFF"/>
                          </a:highlight>
                          <a:latin typeface="Calibri" panose="020F0502020204030204" pitchFamily="34" charset="0"/>
                        </a:rPr>
                        <a:t>Finess</a:t>
                      </a:r>
                      <a:r>
                        <a:rPr lang="fr-FR" sz="1400" b="1" i="0" u="none" strike="noStrike">
                          <a:solidFill>
                            <a:srgbClr val="000000"/>
                          </a:solidFill>
                          <a:effectLst/>
                          <a:highlight>
                            <a:srgbClr val="FFFFFF"/>
                          </a:highlight>
                          <a:latin typeface="Calibri" panose="020F0502020204030204" pitchFamily="34" charset="0"/>
                        </a:rPr>
                        <a:t> de l’ES MCO partenaire </a:t>
                      </a:r>
                      <a:br>
                        <a:rPr lang="fr-FR" sz="1400" b="1" i="0" u="none" strike="noStrike">
                          <a:solidFill>
                            <a:srgbClr val="000000"/>
                          </a:solidFill>
                          <a:effectLst/>
                          <a:highlight>
                            <a:srgbClr val="FFFFFF"/>
                          </a:highlight>
                          <a:latin typeface="Calibri" panose="020F0502020204030204" pitchFamily="34" charset="0"/>
                        </a:rPr>
                      </a:br>
                      <a:r>
                        <a:rPr lang="fr-FR" sz="1400" b="1" i="0" u="none" strike="noStrike">
                          <a:solidFill>
                            <a:srgbClr val="000000"/>
                          </a:solidFill>
                          <a:effectLst/>
                          <a:highlight>
                            <a:srgbClr val="FFFFFF"/>
                          </a:highlight>
                          <a:latin typeface="Calibri" panose="020F0502020204030204" pitchFamily="34" charset="0"/>
                        </a:rPr>
                        <a:t>avec lequel l’ES HAD a conventionné (</a:t>
                      </a:r>
                      <a:r>
                        <a:rPr lang="fr-FR" sz="1400" b="1" i="0" u="none" strike="noStrike" err="1">
                          <a:solidFill>
                            <a:srgbClr val="000000"/>
                          </a:solidFill>
                          <a:effectLst/>
                          <a:highlight>
                            <a:srgbClr val="FFFFFF"/>
                          </a:highlight>
                          <a:latin typeface="Calibri" panose="020F0502020204030204" pitchFamily="34" charset="0"/>
                        </a:rPr>
                        <a:t>Finess</a:t>
                      </a:r>
                      <a:r>
                        <a:rPr lang="fr-FR" sz="1400" b="1" i="0" u="none" strike="noStrike">
                          <a:solidFill>
                            <a:srgbClr val="000000"/>
                          </a:solidFill>
                          <a:effectLst/>
                          <a:highlight>
                            <a:srgbClr val="FFFFFF"/>
                          </a:highlight>
                          <a:latin typeface="Calibri" panose="020F0502020204030204" pitchFamily="34" charset="0"/>
                        </a:rPr>
                        <a:t> géographique)</a:t>
                      </a: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7879029"/>
                  </a:ext>
                </a:extLst>
              </a:tr>
              <a:tr h="467937">
                <a:tc>
                  <a:txBody>
                    <a:bodyPr/>
                    <a:lstStyle/>
                    <a:p>
                      <a:pPr algn="l" fontAlgn="ctr"/>
                      <a:r>
                        <a:rPr lang="fr-FR" sz="1400" b="1" i="0" u="none" strike="noStrike">
                          <a:solidFill>
                            <a:srgbClr val="000000"/>
                          </a:solidFill>
                          <a:effectLst/>
                          <a:latin typeface="Calibri Light" panose="020F0302020204030204" pitchFamily="34" charset="0"/>
                        </a:rPr>
                        <a:t>Date d'</a:t>
                      </a:r>
                      <a:r>
                        <a:rPr lang="fr-FR" sz="1400" b="1" i="0" u="none" strike="noStrike" err="1">
                          <a:solidFill>
                            <a:srgbClr val="000000"/>
                          </a:solidFill>
                          <a:effectLst/>
                          <a:latin typeface="Calibri Light" panose="020F0302020204030204" pitchFamily="34" charset="0"/>
                        </a:rPr>
                        <a:t>administation</a:t>
                      </a:r>
                      <a:r>
                        <a:rPr lang="fr-FR" sz="1400" b="1" i="0" u="none" strike="noStrike">
                          <a:solidFill>
                            <a:srgbClr val="000000"/>
                          </a:solidFill>
                          <a:effectLst/>
                          <a:latin typeface="Calibri Light" panose="020F0302020204030204" pitchFamily="34" charset="0"/>
                        </a:rPr>
                        <a:t> </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400" b="0" i="1" u="none" strike="noStrike">
                          <a:solidFill>
                            <a:srgbClr val="000000"/>
                          </a:solidFill>
                          <a:effectLst/>
                          <a:latin typeface="Calibri Light" panose="020F0302020204030204" pitchFamily="34" charset="0"/>
                        </a:rPr>
                        <a:t>date_admin</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8</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Date </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JJMMAAAA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highlight>
                            <a:srgbClr val="FFFFFF"/>
                          </a:highlight>
                          <a:latin typeface="Calibri Light" panose="020F0302020204030204" pitchFamily="34" charset="0"/>
                        </a:rPr>
                        <a:t>O</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Light" panose="020F0302020204030204" pitchFamily="34" charset="0"/>
                        </a:rPr>
                        <a:t>NA/NA</a:t>
                      </a:r>
                    </a:p>
                  </a:txBody>
                  <a:tcPr marL="4388" marR="4388" marT="4388" marB="2632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400" b="1" i="0" u="none" strike="noStrike">
                          <a:solidFill>
                            <a:srgbClr val="000000"/>
                          </a:solidFill>
                          <a:effectLst/>
                          <a:latin typeface="Calibri" panose="020F0502020204030204" pitchFamily="34" charset="0"/>
                        </a:rPr>
                        <a:t>Dates d’</a:t>
                      </a:r>
                      <a:r>
                        <a:rPr lang="fr-FR" sz="1400" b="1" i="0" u="none" strike="noStrike" err="1">
                          <a:solidFill>
                            <a:srgbClr val="000000"/>
                          </a:solidFill>
                          <a:effectLst/>
                          <a:latin typeface="Calibri" panose="020F0502020204030204" pitchFamily="34" charset="0"/>
                        </a:rPr>
                        <a:t>aministration</a:t>
                      </a:r>
                      <a:r>
                        <a:rPr lang="fr-FR" sz="1400" b="1" i="0" u="none" strike="noStrike">
                          <a:solidFill>
                            <a:srgbClr val="000000"/>
                          </a:solidFill>
                          <a:effectLst/>
                          <a:latin typeface="Calibri" panose="020F0502020204030204" pitchFamily="34" charset="0"/>
                        </a:rPr>
                        <a:t> des TSMC</a:t>
                      </a:r>
                    </a:p>
                  </a:txBody>
                  <a:tcPr marL="4388" marR="4388" marT="4388" marB="2632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4119674"/>
                  </a:ext>
                </a:extLst>
              </a:tr>
            </a:tbl>
          </a:graphicData>
        </a:graphic>
      </p:graphicFrame>
      <p:sp>
        <p:nvSpPr>
          <p:cNvPr id="4" name="Titre 1">
            <a:extLst>
              <a:ext uri="{FF2B5EF4-FFF2-40B4-BE49-F238E27FC236}">
                <a16:creationId xmlns:a16="http://schemas.microsoft.com/office/drawing/2014/main" id="{B26BECBC-77C0-2BC6-3DC8-994CD6F3367A}"/>
              </a:ext>
            </a:extLst>
          </p:cNvPr>
          <p:cNvSpPr txBox="1">
            <a:spLocks/>
          </p:cNvSpPr>
          <p:nvPr/>
        </p:nvSpPr>
        <p:spPr>
          <a:xfrm>
            <a:off x="868567" y="871959"/>
            <a:ext cx="10355442" cy="792298"/>
          </a:xfrm>
          <a:prstGeom prst="rect">
            <a:avLst/>
          </a:prstGeom>
        </p:spPr>
        <p:txBody>
          <a:bodyPr lIns="121920" tIns="60960" rIns="121920" bIns="60960" anchor="t"/>
          <a:lstStyle>
            <a:lvl1pPr marL="0" algn="l" defTabSz="685800" rtl="0" eaLnBrk="1" latinLnBrk="0" hangingPunct="1">
              <a:lnSpc>
                <a:spcPct val="100000"/>
              </a:lnSpc>
              <a:spcBef>
                <a:spcPts val="0"/>
              </a:spcBef>
              <a:buFontTx/>
              <a:buNone/>
              <a:defRPr sz="2500" b="1" kern="1200">
                <a:solidFill>
                  <a:schemeClr val="tx2"/>
                </a:solidFill>
                <a:latin typeface="+mj-lt"/>
                <a:ea typeface="+mj-ea"/>
                <a:cs typeface="+mj-cs"/>
              </a:defRPr>
            </a:lvl1pPr>
          </a:lstStyle>
          <a:p>
            <a:pPr algn="just" defTabSz="914377">
              <a:spcAft>
                <a:spcPts val="0"/>
              </a:spcAft>
            </a:pPr>
            <a:r>
              <a:rPr lang="fr-FR" sz="1900" baseline="0">
                <a:solidFill>
                  <a:srgbClr val="FF0000"/>
                </a:solidFill>
                <a:latin typeface="Arial" panose="020B0604020202020204"/>
                <a:cs typeface="Arial"/>
              </a:rPr>
              <a:t>Format de recueil : Fichcomp.csv « Art50 Chimio »</a:t>
            </a:r>
          </a:p>
          <a:p>
            <a:pPr algn="just" defTabSz="914377">
              <a:spcAft>
                <a:spcPts val="0"/>
              </a:spcAft>
            </a:pPr>
            <a:r>
              <a:rPr lang="fr-FR" sz="1900" baseline="0">
                <a:solidFill>
                  <a:srgbClr val="FF0000"/>
                </a:solidFill>
                <a:latin typeface="Arial" panose="020B0604020202020204"/>
                <a:cs typeface="Arial"/>
              </a:rPr>
              <a:t>Probablement à partir de M3 2025 </a:t>
            </a:r>
            <a:r>
              <a:rPr lang="fr-FR" sz="1900" b="0" i="1" baseline="0">
                <a:solidFill>
                  <a:srgbClr val="FF0000"/>
                </a:solidFill>
                <a:latin typeface="Arial" panose="020B0604020202020204"/>
                <a:cs typeface="Arial"/>
              </a:rPr>
              <a:t>(démarrage de l’expérimentation tributaire de la publication de l’arrêté)</a:t>
            </a:r>
            <a:endParaRPr lang="en-US" sz="2000" b="0" i="1" baseline="0">
              <a:solidFill>
                <a:srgbClr val="FF5A64"/>
              </a:solidFill>
              <a:latin typeface="Arial" panose="020B0604020202020204"/>
              <a:cs typeface="Arial"/>
            </a:endParaRPr>
          </a:p>
          <a:p>
            <a:pPr algn="just" defTabSz="914377" fontAlgn="auto">
              <a:spcAft>
                <a:spcPts val="0"/>
              </a:spcAft>
            </a:pPr>
            <a:endParaRPr lang="en-US" sz="2000" baseline="0">
              <a:solidFill>
                <a:srgbClr val="FF5A64"/>
              </a:solidFill>
              <a:latin typeface="Arial" panose="020B0604020202020204"/>
              <a:cs typeface="Arial"/>
            </a:endParaRPr>
          </a:p>
          <a:p>
            <a:pPr algn="just" defTabSz="914377" fontAlgn="auto">
              <a:spcAft>
                <a:spcPts val="0"/>
              </a:spcAft>
            </a:pPr>
            <a:endParaRPr lang="en-US" sz="2000" baseline="0">
              <a:solidFill>
                <a:srgbClr val="FF5A64"/>
              </a:solidFill>
              <a:latin typeface="Arial" panose="020B0604020202020204"/>
              <a:cs typeface="Arial"/>
            </a:endParaRPr>
          </a:p>
          <a:p>
            <a:pPr algn="just" defTabSz="914377" fontAlgn="auto">
              <a:spcAft>
                <a:spcPts val="0"/>
              </a:spcAft>
            </a:pPr>
            <a:endParaRPr lang="en-US" sz="2000" baseline="0">
              <a:solidFill>
                <a:srgbClr val="FF5A64"/>
              </a:solidFill>
              <a:latin typeface="Arial" panose="020B0604020202020204"/>
              <a:cs typeface="Arial"/>
            </a:endParaRPr>
          </a:p>
          <a:p>
            <a:pPr algn="just" defTabSz="914377" fontAlgn="auto">
              <a:spcAft>
                <a:spcPts val="0"/>
              </a:spcAft>
            </a:pPr>
            <a:endParaRPr lang="en-US" sz="2000" baseline="0">
              <a:solidFill>
                <a:srgbClr val="FF5A64"/>
              </a:solidFill>
              <a:latin typeface="Arial" panose="020B0604020202020204"/>
              <a:cs typeface="Arial"/>
            </a:endParaRPr>
          </a:p>
          <a:p>
            <a:pPr algn="just" defTabSz="914377" fontAlgn="auto">
              <a:spcAft>
                <a:spcPts val="0"/>
              </a:spcAft>
            </a:pPr>
            <a:endParaRPr lang="en-US" sz="2000" baseline="0">
              <a:solidFill>
                <a:srgbClr val="FF5A64"/>
              </a:solidFill>
              <a:latin typeface="Arial" panose="020B0604020202020204"/>
              <a:cs typeface="Arial"/>
            </a:endParaRPr>
          </a:p>
          <a:p>
            <a:pPr algn="just" defTabSz="914377" fontAlgn="auto">
              <a:spcAft>
                <a:spcPts val="0"/>
              </a:spcAft>
            </a:pPr>
            <a:endParaRPr lang="en-US" sz="2000"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a:p>
            <a:pPr algn="just" defTabSz="914377" fontAlgn="auto">
              <a:spcAft>
                <a:spcPts val="0"/>
              </a:spcAft>
            </a:pPr>
            <a:endParaRPr lang="en-US" sz="2133" baseline="0">
              <a:solidFill>
                <a:srgbClr val="FF5A64"/>
              </a:solidFill>
              <a:latin typeface="Arial" panose="020B0604020202020204"/>
              <a:cs typeface="Arial"/>
            </a:endParaRPr>
          </a:p>
        </p:txBody>
      </p:sp>
    </p:spTree>
    <p:extLst>
      <p:ext uri="{BB962C8B-B14F-4D97-AF65-F5344CB8AC3E}">
        <p14:creationId xmlns:p14="http://schemas.microsoft.com/office/powerpoint/2010/main" val="4283891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3207275" y="5743274"/>
            <a:ext cx="5040000" cy="126958"/>
          </a:xfrm>
        </p:spPr>
        <p:txBody>
          <a:bodyPr/>
          <a:lstStyle/>
          <a:p>
            <a:pPr defTabSz="685800" eaLnBrk="1" fontAlgn="auto" hangingPunct="1">
              <a:spcAft>
                <a:spcPts val="0"/>
              </a:spcAft>
            </a:pPr>
            <a:r>
              <a:rPr lang="fr-FR" sz="825">
                <a:solidFill>
                  <a:srgbClr val="2B3BB2"/>
                </a:solidFill>
                <a:latin typeface="Arial" panose="020B0604020202020204"/>
                <a:ea typeface="+mn-ea"/>
              </a:rPr>
              <a:t>WEBINAIRE DIM DU 19 Novembre 2024</a:t>
            </a:r>
            <a:endParaRPr lang="fr-FR" sz="900">
              <a:solidFill>
                <a:srgbClr val="2B3BB2"/>
              </a:solidFill>
              <a:latin typeface="Arial" panose="020B0604020202020204"/>
              <a:ea typeface="+mn-ea"/>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0" y="440562"/>
            <a:ext cx="709197" cy="343522"/>
          </a:xfrm>
        </p:spPr>
        <p:txBody>
          <a:bodyPr/>
          <a:lstStyle/>
          <a:p>
            <a:r>
              <a:rPr lang="fr-FR">
                <a:cs typeface="Arial"/>
              </a:rPr>
              <a:t>HAD</a:t>
            </a:r>
            <a:endParaRPr lang="fr-FR"/>
          </a:p>
        </p:txBody>
      </p:sp>
      <p:sp>
        <p:nvSpPr>
          <p:cNvPr id="6" name="Espace réservé du texte 3">
            <a:extLst>
              <a:ext uri="{FF2B5EF4-FFF2-40B4-BE49-F238E27FC236}">
                <a16:creationId xmlns:a16="http://schemas.microsoft.com/office/drawing/2014/main" id="{C02A46D8-F318-BE40-88A1-56799A564778}"/>
              </a:ext>
            </a:extLst>
          </p:cNvPr>
          <p:cNvSpPr>
            <a:spLocks noGrp="1"/>
          </p:cNvSpPr>
          <p:nvPr/>
        </p:nvSpPr>
        <p:spPr>
          <a:xfrm>
            <a:off x="2082790" y="2878429"/>
            <a:ext cx="7814387" cy="1200329"/>
          </a:xfrm>
          <a:prstGeom prst="rect">
            <a:avLst/>
          </a:prstGeom>
        </p:spPr>
        <p:txBody>
          <a:bodyPr vert="horz" wrap="square" lIns="27000" tIns="0" rIns="27000" bIns="0" rtlCol="0" anchor="t">
            <a:spAutoFit/>
          </a:bodyPr>
          <a:lstStyle>
            <a:lvl1pPr marL="0" indent="0" algn="l" defTabSz="685800" rtl="0" eaLnBrk="1" latinLnBrk="0" hangingPunct="1">
              <a:lnSpc>
                <a:spcPct val="100000"/>
              </a:lnSpc>
              <a:spcBef>
                <a:spcPts val="0"/>
              </a:spcBef>
              <a:buFontTx/>
              <a:buNone/>
              <a:defRPr sz="1800" b="1" kern="1200">
                <a:solidFill>
                  <a:schemeClr val="accent1"/>
                </a:solidFill>
                <a:latin typeface="+mn-lt"/>
                <a:ea typeface="+mn-ea"/>
                <a:cs typeface="+mn-cs"/>
              </a:defRPr>
            </a:lvl1pPr>
            <a:lvl2pPr marL="0" indent="0" algn="l" defTabSz="685800" rtl="0" eaLnBrk="1" latinLnBrk="0" hangingPunct="1">
              <a:lnSpc>
                <a:spcPct val="100000"/>
              </a:lnSpc>
              <a:spcBef>
                <a:spcPts val="400"/>
              </a:spcBef>
              <a:buFontTx/>
              <a:buNone/>
              <a:defRPr sz="1200" kern="1200">
                <a:solidFill>
                  <a:schemeClr val="tx1"/>
                </a:solidFill>
                <a:latin typeface="+mn-lt"/>
                <a:ea typeface="+mn-ea"/>
                <a:cs typeface="+mn-cs"/>
              </a:defRPr>
            </a:lvl2pPr>
            <a:lvl3pPr marL="360000" indent="0" algn="l" defTabSz="685800" rtl="0" eaLnBrk="1" latinLnBrk="0" hangingPunct="1">
              <a:lnSpc>
                <a:spcPct val="100000"/>
              </a:lnSpc>
              <a:spcBef>
                <a:spcPts val="600"/>
              </a:spcBef>
              <a:buFontTx/>
              <a:buNone/>
              <a:defRPr sz="1200" b="1" kern="1200">
                <a:solidFill>
                  <a:schemeClr val="accent1"/>
                </a:solidFill>
                <a:latin typeface="+mn-lt"/>
                <a:ea typeface="+mn-ea"/>
                <a:cs typeface="+mn-cs"/>
              </a:defRPr>
            </a:lvl3pPr>
            <a:lvl4pPr marL="144000" indent="-144000" algn="l" defTabSz="685800" rtl="0" eaLnBrk="1" latinLnBrk="0" hangingPunct="1">
              <a:lnSpc>
                <a:spcPct val="100000"/>
              </a:lnSpc>
              <a:spcBef>
                <a:spcPts val="300"/>
              </a:spcBef>
              <a:buClr>
                <a:schemeClr val="tx2"/>
              </a:buClr>
              <a:buFont typeface="Symbol" panose="05050102010706020507" pitchFamily="18" charset="2"/>
              <a:buChar char="·"/>
              <a:defRPr sz="1200" kern="1200">
                <a:solidFill>
                  <a:schemeClr val="tx1"/>
                </a:solidFill>
                <a:latin typeface="+mn-lt"/>
                <a:ea typeface="+mn-ea"/>
                <a:cs typeface="+mn-cs"/>
              </a:defRPr>
            </a:lvl4pPr>
            <a:lvl5pPr marL="540000" indent="-144000" algn="l" defTabSz="685800" rtl="0" eaLnBrk="1" latinLnBrk="0" hangingPunct="1">
              <a:lnSpc>
                <a:spcPct val="100000"/>
              </a:lnSpc>
              <a:spcBef>
                <a:spcPts val="0"/>
              </a:spcBef>
              <a:buFont typeface="Montserrat Medium" panose="00000600000000000000" pitchFamily="2" charset="0"/>
              <a:buChar char="–"/>
              <a:defRPr sz="1200" kern="1200">
                <a:solidFill>
                  <a:schemeClr val="tx1"/>
                </a:solidFill>
                <a:latin typeface="+mn-lt"/>
                <a:ea typeface="+mn-ea"/>
                <a:cs typeface="+mn-cs"/>
              </a:defRPr>
            </a:lvl5pPr>
            <a:lvl6pPr marL="900000" indent="-108000" algn="l" defTabSz="685800" rtl="0" eaLnBrk="1" latinLnBrk="0" hangingPunct="1">
              <a:lnSpc>
                <a:spcPct val="100000"/>
              </a:lnSpc>
              <a:spcBef>
                <a:spcPts val="0"/>
              </a:spcBef>
              <a:buFont typeface="Arial" panose="020B0604020202020204" pitchFamily="34" charset="0"/>
              <a:buChar char="•"/>
              <a:defRPr sz="12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514350" fontAlgn="auto">
              <a:spcAft>
                <a:spcPts val="0"/>
              </a:spcAft>
            </a:pPr>
            <a:r>
              <a:rPr lang="fr-FR" sz="3600" baseline="0">
                <a:solidFill>
                  <a:srgbClr val="2B3BB2"/>
                </a:solidFill>
                <a:latin typeface="Arial" panose="020B0604020202020204"/>
                <a:cs typeface="Arial"/>
              </a:rPr>
              <a:t>Questions / Réponses</a:t>
            </a:r>
            <a:endParaRPr lang="fr-FR" sz="3600" baseline="0">
              <a:solidFill>
                <a:srgbClr val="2B3BB2"/>
              </a:solidFill>
              <a:latin typeface="Arial" panose="020B0604020202020204"/>
            </a:endParaRPr>
          </a:p>
          <a:p>
            <a:pPr algn="ctr" defTabSz="514350" fontAlgn="auto">
              <a:spcAft>
                <a:spcPts val="0"/>
              </a:spcAft>
            </a:pPr>
            <a:endParaRPr lang="fr-FR" sz="2100" baseline="0">
              <a:solidFill>
                <a:srgbClr val="2B3BB2"/>
              </a:solidFill>
              <a:latin typeface="Arial"/>
              <a:cs typeface="Arial"/>
            </a:endParaRPr>
          </a:p>
          <a:p>
            <a:pPr algn="ctr" defTabSz="514350" fontAlgn="auto">
              <a:spcAft>
                <a:spcPts val="0"/>
              </a:spcAft>
            </a:pPr>
            <a:endParaRPr lang="fr-FR" sz="2100" baseline="0">
              <a:solidFill>
                <a:srgbClr val="2B3BB2"/>
              </a:solidFill>
              <a:latin typeface="Arial"/>
              <a:cs typeface="Arial"/>
            </a:endParaRPr>
          </a:p>
        </p:txBody>
      </p:sp>
    </p:spTree>
    <p:extLst>
      <p:ext uri="{BB962C8B-B14F-4D97-AF65-F5344CB8AC3E}">
        <p14:creationId xmlns:p14="http://schemas.microsoft.com/office/powerpoint/2010/main" val="11806841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D212387-5849-A948-4C67-30B4DCCC74FF}"/>
              </a:ext>
            </a:extLst>
          </p:cNvPr>
          <p:cNvSpPr>
            <a:spLocks noGrp="1"/>
          </p:cNvSpPr>
          <p:nvPr>
            <p:ph type="title"/>
          </p:nvPr>
        </p:nvSpPr>
        <p:spPr>
          <a:xfrm>
            <a:off x="4127781" y="2326814"/>
            <a:ext cx="7200000" cy="492443"/>
          </a:xfrm>
        </p:spPr>
        <p:txBody>
          <a:bodyPr/>
          <a:lstStyle/>
          <a:p>
            <a:r>
              <a:rPr lang="fr-FR" sz="3200"/>
              <a:t>Merci de votre attention</a:t>
            </a:r>
          </a:p>
        </p:txBody>
      </p:sp>
      <p:sp>
        <p:nvSpPr>
          <p:cNvPr id="7" name="Espace réservé du texte 6">
            <a:extLst>
              <a:ext uri="{FF2B5EF4-FFF2-40B4-BE49-F238E27FC236}">
                <a16:creationId xmlns:a16="http://schemas.microsoft.com/office/drawing/2014/main" id="{39D3869A-B0E5-298C-FE25-A2E8EC9AF151}"/>
              </a:ext>
            </a:extLst>
          </p:cNvPr>
          <p:cNvSpPr>
            <a:spLocks noGrp="1"/>
          </p:cNvSpPr>
          <p:nvPr>
            <p:ph type="body" idx="1"/>
          </p:nvPr>
        </p:nvSpPr>
        <p:spPr>
          <a:xfrm>
            <a:off x="4619836" y="3199040"/>
            <a:ext cx="5400000" cy="492443"/>
          </a:xfrm>
        </p:spPr>
        <p:txBody>
          <a:bodyPr vert="horz" wrap="square" lIns="27000" tIns="0" rIns="27000" bIns="0" rtlCol="0" anchor="t">
            <a:spAutoFit/>
          </a:bodyPr>
          <a:lstStyle/>
          <a:p>
            <a:pPr marL="0" indent="0">
              <a:buNone/>
            </a:pPr>
            <a:r>
              <a:rPr lang="fr-FR" sz="3200">
                <a:cs typeface="Arial" panose="020B0604020202020204"/>
              </a:rPr>
              <a:t>Dernières questions ?</a:t>
            </a:r>
          </a:p>
        </p:txBody>
      </p:sp>
      <p:sp>
        <p:nvSpPr>
          <p:cNvPr id="2" name="Espace réservé du pied de page 1">
            <a:extLst>
              <a:ext uri="{FF2B5EF4-FFF2-40B4-BE49-F238E27FC236}">
                <a16:creationId xmlns:a16="http://schemas.microsoft.com/office/drawing/2014/main" id="{EC2196A5-28EA-AAAE-E690-9795AFDBD9EB}"/>
              </a:ext>
            </a:extLst>
          </p:cNvPr>
          <p:cNvSpPr>
            <a:spLocks noGrp="1"/>
          </p:cNvSpPr>
          <p:nvPr>
            <p:ph type="ftr" sz="quarter" idx="11"/>
          </p:nvPr>
        </p:nvSpPr>
        <p:spPr/>
        <p:txBody>
          <a:bodyPr/>
          <a:lstStyle/>
          <a:p>
            <a:r>
              <a:rPr lang="fr-FR"/>
              <a:t>WEBINAIRE DIM DU 19 Novembre 2024</a:t>
            </a:r>
          </a:p>
        </p:txBody>
      </p:sp>
    </p:spTree>
    <p:extLst>
      <p:ext uri="{BB962C8B-B14F-4D97-AF65-F5344CB8AC3E}">
        <p14:creationId xmlns:p14="http://schemas.microsoft.com/office/powerpoint/2010/main" val="370150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F9BEB-55C0-FB34-F444-436079FE2F30}"/>
              </a:ext>
            </a:extLst>
          </p:cNvPr>
          <p:cNvSpPr>
            <a:spLocks noGrp="1"/>
          </p:cNvSpPr>
          <p:nvPr>
            <p:ph type="title"/>
          </p:nvPr>
        </p:nvSpPr>
        <p:spPr>
          <a:xfrm>
            <a:off x="2043902" y="438901"/>
            <a:ext cx="9600000" cy="512961"/>
          </a:xfrm>
        </p:spPr>
        <p:txBody>
          <a:bodyPr/>
          <a:lstStyle/>
          <a:p>
            <a:r>
              <a:rPr lang="fr-FR" sz="3300"/>
              <a:t>Rappel calendrier transmissions 2024</a:t>
            </a:r>
            <a:endParaRPr lang="fr-FR"/>
          </a:p>
        </p:txBody>
      </p:sp>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244367" y="6522392"/>
            <a:ext cx="6720000" cy="153888"/>
          </a:xfrm>
        </p:spPr>
        <p:txBody>
          <a:bodyPr/>
          <a:lstStyle/>
          <a:p>
            <a:r>
              <a:rPr lang="fr-FR" sz="1000">
                <a:latin typeface="Arial"/>
                <a:ea typeface="ＭＳ Ｐゴシック"/>
                <a:cs typeface="Arial"/>
              </a:rPr>
              <a:t>WEBINAIRE DIM DU 19 Novembre 2024</a:t>
            </a:r>
            <a:endParaRPr lang="fr-FR" sz="1000">
              <a:solidFill>
                <a:srgbClr val="000000"/>
              </a:solidFill>
              <a:latin typeface="Arial"/>
              <a:ea typeface="ＭＳ Ｐゴシック"/>
              <a:cs typeface="Arial"/>
            </a:endParaRP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1" y="18781"/>
            <a:ext cx="1802445" cy="420466"/>
          </a:xfrm>
        </p:spPr>
        <p:txBody>
          <a:bodyPr/>
          <a:lstStyle/>
          <a:p>
            <a:r>
              <a:rPr lang="fr-FR">
                <a:cs typeface="Arial"/>
              </a:rPr>
              <a:t>Rappel MRC</a:t>
            </a:r>
            <a:endParaRPr lang="fr-FR"/>
          </a:p>
        </p:txBody>
      </p:sp>
      <p:sp>
        <p:nvSpPr>
          <p:cNvPr id="8" name="Espace réservé du texte 3">
            <a:extLst>
              <a:ext uri="{FF2B5EF4-FFF2-40B4-BE49-F238E27FC236}">
                <a16:creationId xmlns:a16="http://schemas.microsoft.com/office/drawing/2014/main" id="{E906E256-CA1B-3B7C-BA82-AA1E012995DB}"/>
              </a:ext>
            </a:extLst>
          </p:cNvPr>
          <p:cNvSpPr txBox="1">
            <a:spLocks/>
          </p:cNvSpPr>
          <p:nvPr/>
        </p:nvSpPr>
        <p:spPr>
          <a:xfrm>
            <a:off x="789370" y="1207409"/>
            <a:ext cx="10616667" cy="4555093"/>
          </a:xfrm>
          <a:prstGeom prst="rect">
            <a:avLst/>
          </a:prstGeom>
        </p:spPr>
        <p:txBody>
          <a:bodyPr vert="horz" wrap="square" lIns="36000" tIns="0" rIns="36000" bIns="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marR="0" lvl="0" indent="-285750" algn="just" defTabSz="685800" rtl="0" eaLnBrk="1" fontAlgn="auto" latinLnBrk="0" hangingPunct="1">
              <a:lnSpc>
                <a:spcPct val="100000"/>
              </a:lnSpc>
              <a:spcBef>
                <a:spcPts val="0"/>
              </a:spcBef>
              <a:spcAft>
                <a:spcPts val="0"/>
              </a:spcAft>
              <a:buClrTx/>
              <a:buSzTx/>
              <a:buFont typeface="Arial"/>
              <a:buChar char="•"/>
              <a:tabLst/>
              <a:defRPr/>
            </a:pPr>
            <a:r>
              <a:rPr kumimoji="0" lang="fr-FR" sz="3200" b="0" i="0" u="none" strike="noStrike" kern="1200" cap="none" spc="0" normalizeH="0" baseline="0" noProof="0">
                <a:ln>
                  <a:noFill/>
                </a:ln>
                <a:solidFill>
                  <a:srgbClr val="2B3BB2"/>
                </a:solidFill>
                <a:effectLst/>
                <a:uLnTx/>
                <a:uFillTx/>
                <a:latin typeface="Arial" panose="020B0604020202020204"/>
                <a:ea typeface="+mn-ea"/>
                <a:cs typeface="Arial" panose="020B0604020202020204"/>
              </a:rPr>
              <a:t>Calendrier recalé sur les dates habituelles PMSI</a:t>
            </a:r>
          </a:p>
          <a:p>
            <a:pPr marL="285750" marR="0" lvl="0" indent="-285750" algn="just" defTabSz="685800" rtl="0" eaLnBrk="1" fontAlgn="auto" latinLnBrk="0" hangingPunct="1">
              <a:lnSpc>
                <a:spcPct val="100000"/>
              </a:lnSpc>
              <a:spcBef>
                <a:spcPts val="0"/>
              </a:spcBef>
              <a:spcAft>
                <a:spcPts val="0"/>
              </a:spcAft>
              <a:buClrTx/>
              <a:buSzTx/>
              <a:buFont typeface="Arial"/>
              <a:buChar char="•"/>
              <a:tabLst/>
              <a:defRPr/>
            </a:pPr>
            <a:endParaRPr kumimoji="0" lang="fr-FR" sz="3200" b="0" i="0" u="none" strike="noStrike" kern="1200" cap="none" spc="0" normalizeH="0" baseline="0" noProof="0">
              <a:ln>
                <a:noFill/>
              </a:ln>
              <a:solidFill>
                <a:srgbClr val="2B3BB2"/>
              </a:solidFill>
              <a:effectLst/>
              <a:uLnTx/>
              <a:uFillTx/>
              <a:latin typeface="Arial" panose="020B0604020202020204"/>
              <a:ea typeface="+mn-ea"/>
              <a:cs typeface="Arial" panose="020B0604020202020204"/>
            </a:endParaRPr>
          </a:p>
          <a:p>
            <a:pPr marL="285750" marR="0" lvl="0" indent="-285750" algn="just" defTabSz="685800" rtl="0" eaLnBrk="1" fontAlgn="auto" latinLnBrk="0" hangingPunct="1">
              <a:lnSpc>
                <a:spcPct val="100000"/>
              </a:lnSpc>
              <a:spcBef>
                <a:spcPts val="0"/>
              </a:spcBef>
              <a:spcAft>
                <a:spcPts val="0"/>
              </a:spcAft>
              <a:buClrTx/>
              <a:buSzTx/>
              <a:buFont typeface="Arial"/>
              <a:buChar char="•"/>
              <a:tabLst/>
              <a:defRPr/>
            </a:pPr>
            <a:r>
              <a:rPr kumimoji="0" lang="fr-FR" sz="3200" b="0" i="0" u="none" strike="noStrike" kern="1200" cap="none" spc="0" normalizeH="0" baseline="0" noProof="0">
                <a:ln>
                  <a:noFill/>
                </a:ln>
                <a:solidFill>
                  <a:srgbClr val="2B3BB2"/>
                </a:solidFill>
                <a:effectLst/>
                <a:uLnTx/>
                <a:uFillTx/>
                <a:latin typeface="Arial" panose="020B0604020202020204"/>
                <a:ea typeface="+mn-ea"/>
                <a:cs typeface="Arial" panose="020B0604020202020204"/>
              </a:rPr>
              <a:t>S1 MRC 2024</a:t>
            </a: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 panose="05000000000000000000" pitchFamily="2" charset="2"/>
              <a:buChar char="Ø"/>
              <a:tabLst/>
              <a:defRPr/>
            </a:pP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Ouverture des transmissions : 1er juillet 2024</a:t>
            </a: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 panose="05000000000000000000" pitchFamily="2" charset="2"/>
              <a:buChar char="Ø"/>
              <a:tabLst/>
              <a:defRPr/>
            </a:pP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Clôture des transmissions : 30 septembre 2024</a:t>
            </a: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 panose="05000000000000000000" pitchFamily="2" charset="2"/>
              <a:buChar char="Ø"/>
              <a:tabLst/>
              <a:defRPr/>
            </a:pP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Date limite pour les validations : </a:t>
            </a:r>
            <a:r>
              <a:rPr kumimoji="0" lang="fr-FR" sz="2400" b="0" i="0" u="none" strike="sngStrike" kern="1200" cap="none" spc="0" normalizeH="0" baseline="0" noProof="0">
                <a:ln>
                  <a:noFill/>
                </a:ln>
                <a:solidFill>
                  <a:prstClr val="black"/>
                </a:solidFill>
                <a:effectLst/>
                <a:uLnTx/>
                <a:uFillTx/>
                <a:latin typeface="Arial" panose="020B0604020202020204"/>
                <a:ea typeface="+mn-ea"/>
                <a:cs typeface="Arial" panose="020B0604020202020204"/>
              </a:rPr>
              <a:t>15 octobre 2024 </a:t>
            </a: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-&gt; 15 novembre 2024</a:t>
            </a: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 panose="05000000000000000000" pitchFamily="2" charset="2"/>
              <a:buChar char="Ø"/>
              <a:tabLst/>
              <a:defRPr/>
            </a:pPr>
            <a:endParaRPr kumimoji="0" lang="fr-FR" sz="2400" b="0" i="0" u="none" strike="noStrike" kern="1200" cap="none" spc="0" normalizeH="0" baseline="0" noProof="0">
              <a:ln>
                <a:noFill/>
              </a:ln>
              <a:solidFill>
                <a:srgbClr val="2B3BB2"/>
              </a:solidFill>
              <a:effectLst/>
              <a:uLnTx/>
              <a:uFillTx/>
              <a:latin typeface="Arial" panose="020B0604020202020204"/>
              <a:ea typeface="+mn-ea"/>
              <a:cs typeface="Arial" panose="020B0604020202020204"/>
            </a:endParaRPr>
          </a:p>
          <a:p>
            <a:pPr marL="285750" marR="0" lvl="0" indent="-285750" algn="just" defTabSz="685800" rtl="0" eaLnBrk="1" fontAlgn="auto" latinLnBrk="0" hangingPunct="1">
              <a:lnSpc>
                <a:spcPct val="100000"/>
              </a:lnSpc>
              <a:spcBef>
                <a:spcPts val="0"/>
              </a:spcBef>
              <a:spcAft>
                <a:spcPts val="0"/>
              </a:spcAft>
              <a:buClrTx/>
              <a:buSzTx/>
              <a:buFont typeface="Arial"/>
              <a:buChar char="•"/>
              <a:tabLst/>
              <a:defRPr/>
            </a:pPr>
            <a:r>
              <a:rPr kumimoji="0" lang="fr-FR" sz="3200" b="0" i="0" u="none" strike="noStrike" kern="1200" cap="none" spc="0" normalizeH="0" baseline="0" noProof="0">
                <a:ln>
                  <a:noFill/>
                </a:ln>
                <a:solidFill>
                  <a:srgbClr val="2B3BB2"/>
                </a:solidFill>
                <a:effectLst/>
                <a:uLnTx/>
                <a:uFillTx/>
                <a:latin typeface="Arial" panose="020B0604020202020204"/>
                <a:ea typeface="+mn-ea"/>
                <a:cs typeface="Arial" panose="020B0604020202020204"/>
              </a:rPr>
              <a:t>S1 + S2 MRC 2024</a:t>
            </a: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Sans-Serif" panose="05000000000000000000" pitchFamily="2" charset="2"/>
              <a:buChar char="Ø"/>
              <a:tabLst/>
              <a:defRPr/>
            </a:pP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Ouverture des transmissions : 1er décembre 2024</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Sans-Serif" panose="05000000000000000000" pitchFamily="2" charset="2"/>
              <a:buChar char="Ø"/>
              <a:tabLst/>
              <a:defRPr/>
            </a:pP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Clôture des transmissions : 28 février 2025</a:t>
            </a:r>
          </a:p>
          <a:p>
            <a:pPr marL="285750" marR="0" lvl="1" indent="-285750" algn="just" defTabSz="685800" rtl="0" eaLnBrk="1" fontAlgn="auto" latinLnBrk="0" hangingPunct="1">
              <a:lnSpc>
                <a:spcPct val="100000"/>
              </a:lnSpc>
              <a:spcBef>
                <a:spcPts val="0"/>
              </a:spcBef>
              <a:spcAft>
                <a:spcPts val="0"/>
              </a:spcAft>
              <a:buClr>
                <a:srgbClr val="FF5A64"/>
              </a:buClr>
              <a:buSzTx/>
              <a:buFont typeface="Wingdings,Sans-Serif" panose="05000000000000000000" pitchFamily="2" charset="2"/>
              <a:buChar char="Ø"/>
              <a:tabLst/>
              <a:defRPr/>
            </a:pPr>
            <a:r>
              <a:rPr kumimoji="0" lang="fr-FR"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a:rPr>
              <a:t>Date limite pour les validations : 15 mars 2025</a:t>
            </a:r>
          </a:p>
        </p:txBody>
      </p:sp>
    </p:spTree>
    <p:extLst>
      <p:ext uri="{BB962C8B-B14F-4D97-AF65-F5344CB8AC3E}">
        <p14:creationId xmlns:p14="http://schemas.microsoft.com/office/powerpoint/2010/main" val="35569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F9BEB-55C0-FB34-F444-436079FE2F30}"/>
              </a:ext>
            </a:extLst>
          </p:cNvPr>
          <p:cNvSpPr>
            <a:spLocks noGrp="1"/>
          </p:cNvSpPr>
          <p:nvPr>
            <p:ph type="title"/>
          </p:nvPr>
        </p:nvSpPr>
        <p:spPr>
          <a:xfrm>
            <a:off x="2043902" y="438901"/>
            <a:ext cx="9600000" cy="512961"/>
          </a:xfrm>
        </p:spPr>
        <p:txBody>
          <a:bodyPr/>
          <a:lstStyle/>
          <a:p>
            <a:r>
              <a:rPr lang="fr-FR" sz="3300"/>
              <a:t>Modification du recueil pour 2025</a:t>
            </a:r>
            <a:endParaRPr lang="fr-FR"/>
          </a:p>
        </p:txBody>
      </p:sp>
      <p:sp>
        <p:nvSpPr>
          <p:cNvPr id="3" name="Espace réservé du pied de page 2">
            <a:extLst>
              <a:ext uri="{FF2B5EF4-FFF2-40B4-BE49-F238E27FC236}">
                <a16:creationId xmlns:a16="http://schemas.microsoft.com/office/drawing/2014/main" id="{190D86F5-9367-8E1B-1CF4-3C9ED01C9E33}"/>
              </a:ext>
            </a:extLst>
          </p:cNvPr>
          <p:cNvSpPr>
            <a:spLocks noGrp="1"/>
          </p:cNvSpPr>
          <p:nvPr>
            <p:ph type="ftr" sz="quarter" idx="11"/>
          </p:nvPr>
        </p:nvSpPr>
        <p:spPr>
          <a:xfrm>
            <a:off x="2244367" y="6530087"/>
            <a:ext cx="6720000" cy="138499"/>
          </a:xfrm>
        </p:spPr>
        <p:txBody>
          <a:bodyPr/>
          <a:lstStyle/>
          <a:p>
            <a:r>
              <a:rPr lang="fr-FR" sz="900">
                <a:latin typeface="Arial"/>
                <a:ea typeface="ＭＳ Ｐゴシック"/>
                <a:cs typeface="Arial"/>
              </a:rPr>
              <a:t>WEBINAIRE DIM DU 19 Novembre 2024</a:t>
            </a:r>
            <a:endParaRPr lang="fr-FR" sz="900">
              <a:solidFill>
                <a:srgbClr val="000000"/>
              </a:solidFill>
              <a:latin typeface="Arial"/>
              <a:ea typeface="ＭＳ Ｐゴシック"/>
              <a:cs typeface="Arial"/>
            </a:endParaRPr>
          </a:p>
        </p:txBody>
      </p:sp>
      <p:sp>
        <p:nvSpPr>
          <p:cNvPr id="4" name="Espace réservé du texte 3">
            <a:extLst>
              <a:ext uri="{FF2B5EF4-FFF2-40B4-BE49-F238E27FC236}">
                <a16:creationId xmlns:a16="http://schemas.microsoft.com/office/drawing/2014/main" id="{5C2D1B4E-63D4-9338-741D-96E118D8CFBC}"/>
              </a:ext>
            </a:extLst>
          </p:cNvPr>
          <p:cNvSpPr>
            <a:spLocks noGrp="1"/>
          </p:cNvSpPr>
          <p:nvPr>
            <p:ph type="body" sz="quarter" idx="12"/>
          </p:nvPr>
        </p:nvSpPr>
        <p:spPr>
          <a:xfrm>
            <a:off x="470309" y="957281"/>
            <a:ext cx="10083800" cy="4985980"/>
          </a:xfrm>
        </p:spPr>
        <p:txBody>
          <a:bodyPr vert="horz" wrap="square" lIns="36000" tIns="0" rIns="36000" bIns="0" rtlCol="0" anchor="t">
            <a:spAutoFit/>
          </a:bodyPr>
          <a:lstStyle/>
          <a:p>
            <a:pPr fontAlgn="base">
              <a:buFont typeface="Arial" panose="020B0604020202020204" pitchFamily="34" charset="0"/>
              <a:buChar char="•"/>
            </a:pPr>
            <a:r>
              <a:rPr lang="fr-FR" sz="2000">
                <a:latin typeface="Arial"/>
                <a:ea typeface="Calibri"/>
                <a:cs typeface="Arial"/>
              </a:rPr>
              <a:t> Modification déjà annoncée par la DGOS dans l'arrêté MRC 2024</a:t>
            </a:r>
            <a:endParaRPr lang="fr-FR">
              <a:ea typeface="Calibri"/>
              <a:cs typeface="Arial" panose="020B0604020202020204"/>
            </a:endParaRPr>
          </a:p>
          <a:p>
            <a:pPr marL="285750" lvl="1" indent="-285750">
              <a:buFont typeface="Wingdings"/>
              <a:buChar char="Ø"/>
            </a:pPr>
            <a:r>
              <a:rPr lang="en-US" sz="1600">
                <a:latin typeface="Arial"/>
                <a:cs typeface="Arial"/>
              </a:rPr>
              <a:t>À </a:t>
            </a:r>
            <a:r>
              <a:rPr lang="en-US" sz="1600" err="1">
                <a:latin typeface="Arial"/>
                <a:cs typeface="Arial"/>
              </a:rPr>
              <a:t>compter</a:t>
            </a:r>
            <a:r>
              <a:rPr lang="en-US" sz="1600">
                <a:latin typeface="Arial"/>
                <a:cs typeface="Arial"/>
              </a:rPr>
              <a:t> du 1er </a:t>
            </a:r>
            <a:r>
              <a:rPr lang="en-US" sz="1600" err="1">
                <a:latin typeface="Arial"/>
                <a:cs typeface="Arial"/>
              </a:rPr>
              <a:t>janvier</a:t>
            </a:r>
            <a:r>
              <a:rPr lang="en-US" sz="1600">
                <a:latin typeface="Arial"/>
                <a:cs typeface="Arial"/>
              </a:rPr>
              <a:t> 2025</a:t>
            </a:r>
          </a:p>
          <a:p>
            <a:pPr marL="171450" lvl="1" indent="-171450">
              <a:buFont typeface="Wingdings"/>
              <a:buChar char="Ø"/>
            </a:pPr>
            <a:r>
              <a:rPr lang="en-US" sz="1600">
                <a:latin typeface="Arial"/>
                <a:cs typeface="Arial"/>
              </a:rPr>
              <a:t>  Ne </a:t>
            </a:r>
            <a:r>
              <a:rPr lang="en-US" sz="1600" err="1">
                <a:latin typeface="Arial"/>
                <a:cs typeface="Arial"/>
              </a:rPr>
              <a:t>concerne</a:t>
            </a:r>
            <a:r>
              <a:rPr lang="en-US" sz="1600">
                <a:latin typeface="Arial"/>
                <a:cs typeface="Arial"/>
              </a:rPr>
              <a:t> </a:t>
            </a:r>
            <a:r>
              <a:rPr lang="en-US" sz="1600" err="1">
                <a:latin typeface="Arial"/>
                <a:cs typeface="Arial"/>
              </a:rPr>
              <a:t>donc</a:t>
            </a:r>
            <a:r>
              <a:rPr lang="en-US" sz="1600">
                <a:latin typeface="Arial"/>
                <a:cs typeface="Arial"/>
              </a:rPr>
              <a:t> pas les transmissions S1 2024 et S1+S2 2024</a:t>
            </a:r>
          </a:p>
          <a:p>
            <a:pPr lvl="1"/>
            <a:endParaRPr lang="en-US">
              <a:solidFill>
                <a:srgbClr val="000000"/>
              </a:solidFill>
              <a:latin typeface="Arial"/>
              <a:ea typeface="Calibri"/>
              <a:cs typeface="Arial"/>
            </a:endParaRPr>
          </a:p>
          <a:p>
            <a:pPr>
              <a:buFont typeface="Arial" panose="020B0604020202020204" pitchFamily="34" charset="0"/>
              <a:buChar char="•"/>
            </a:pPr>
            <a:r>
              <a:rPr lang="fr-FR" sz="2000">
                <a:latin typeface="Arial"/>
                <a:ea typeface="Calibri"/>
                <a:cs typeface="Arial"/>
              </a:rPr>
              <a:t> Suppression des variables</a:t>
            </a:r>
            <a:r>
              <a:rPr lang="en-US" sz="2000">
                <a:latin typeface="Arial"/>
                <a:ea typeface="Calibri"/>
                <a:cs typeface="Arial"/>
              </a:rPr>
              <a:t>​ :</a:t>
            </a:r>
          </a:p>
          <a:p>
            <a:pPr>
              <a:buFont typeface="Wingdings"/>
              <a:buChar char="Ø"/>
            </a:pPr>
            <a:r>
              <a:rPr lang="fr-FR" sz="1600" b="0">
                <a:solidFill>
                  <a:schemeClr val="tx1"/>
                </a:solidFill>
                <a:latin typeface="Arial"/>
                <a:ea typeface="Calibri"/>
                <a:cs typeface="Arial"/>
              </a:rPr>
              <a:t> Test protéinurie des 24h au 1er semestre.</a:t>
            </a:r>
          </a:p>
          <a:p>
            <a:pPr>
              <a:buFont typeface="Wingdings"/>
              <a:buChar char="Ø"/>
            </a:pPr>
            <a:r>
              <a:rPr lang="fr-FR" sz="1600" b="0">
                <a:solidFill>
                  <a:schemeClr val="tx1"/>
                </a:solidFill>
                <a:ea typeface="Calibri"/>
                <a:cs typeface="Arial" panose="020B0604020202020204"/>
              </a:rPr>
              <a:t> Test protéinurie des 24h au 2ème semestre.</a:t>
            </a:r>
          </a:p>
          <a:p>
            <a:pPr>
              <a:buFont typeface="Wingdings"/>
              <a:buChar char="Ø"/>
            </a:pPr>
            <a:r>
              <a:rPr lang="fr-FR" sz="1600" b="0">
                <a:solidFill>
                  <a:schemeClr val="tx1"/>
                </a:solidFill>
                <a:latin typeface="Arial"/>
                <a:ea typeface="Calibri"/>
                <a:cs typeface="Arial"/>
              </a:rPr>
              <a:t> Test « spot » au 1er semestre.</a:t>
            </a:r>
          </a:p>
          <a:p>
            <a:pPr>
              <a:buFont typeface="Wingdings"/>
              <a:buChar char="Ø"/>
            </a:pPr>
            <a:r>
              <a:rPr lang="fr-FR" sz="1600" b="0">
                <a:solidFill>
                  <a:schemeClr val="tx1"/>
                </a:solidFill>
                <a:latin typeface="Arial"/>
                <a:ea typeface="Calibri"/>
                <a:cs typeface="Arial"/>
              </a:rPr>
              <a:t> Test « spot » au 2ème semestre. </a:t>
            </a:r>
          </a:p>
          <a:p>
            <a:pPr>
              <a:buFont typeface="Arial" panose="020B0604020202020204" pitchFamily="34" charset="0"/>
              <a:buChar char="•"/>
            </a:pPr>
            <a:endParaRPr lang="fr-FR" sz="2000">
              <a:latin typeface="Arial"/>
              <a:ea typeface="Calibri" panose="020F0502020204030204" pitchFamily="34" charset="0"/>
              <a:cs typeface="Arial"/>
            </a:endParaRPr>
          </a:p>
          <a:p>
            <a:pPr>
              <a:buFont typeface="Arial" panose="020B0604020202020204" pitchFamily="34" charset="0"/>
              <a:buChar char="•"/>
            </a:pPr>
            <a:r>
              <a:rPr lang="fr-FR" sz="2000">
                <a:latin typeface="Arial"/>
                <a:ea typeface="Calibri"/>
                <a:cs typeface="Arial"/>
              </a:rPr>
              <a:t> Remplacées par variables ratio albuminurie sur </a:t>
            </a:r>
            <a:r>
              <a:rPr lang="fr-FR" sz="2000" err="1">
                <a:latin typeface="Arial"/>
                <a:ea typeface="Calibri"/>
                <a:cs typeface="Arial"/>
              </a:rPr>
              <a:t>créatinurie</a:t>
            </a:r>
            <a:r>
              <a:rPr lang="fr-FR" sz="2000">
                <a:latin typeface="Arial"/>
                <a:ea typeface="Calibri"/>
                <a:cs typeface="Arial"/>
              </a:rPr>
              <a:t> (RAC) :</a:t>
            </a:r>
            <a:endParaRPr lang="en-US" sz="2000">
              <a:latin typeface="Arial"/>
              <a:ea typeface="Calibri"/>
              <a:cs typeface="Arial"/>
            </a:endParaRPr>
          </a:p>
          <a:p>
            <a:pPr marL="342900" lvl="1" indent="-342900">
              <a:buFont typeface="Wingdings"/>
              <a:buChar char="Ø"/>
            </a:pPr>
            <a:r>
              <a:rPr lang="fr-FR" sz="1600">
                <a:latin typeface="Arial"/>
                <a:ea typeface="Calibri"/>
                <a:cs typeface="Arial"/>
              </a:rPr>
              <a:t>Au 1er semestre</a:t>
            </a:r>
          </a:p>
          <a:p>
            <a:pPr marL="285750" lvl="1" indent="-285750">
              <a:buFont typeface="Wingdings"/>
              <a:buChar char="Ø"/>
            </a:pPr>
            <a:r>
              <a:rPr lang="fr-FR" sz="1600">
                <a:latin typeface="Arial"/>
                <a:ea typeface="Calibri"/>
                <a:cs typeface="Arial"/>
              </a:rPr>
              <a:t> Au 2ème semestre</a:t>
            </a:r>
          </a:p>
          <a:p>
            <a:pPr lvl="1"/>
            <a:endParaRPr lang="fr-FR">
              <a:solidFill>
                <a:srgbClr val="000000"/>
              </a:solidFill>
              <a:latin typeface="Arial"/>
              <a:ea typeface="Calibri"/>
              <a:cs typeface="Arial"/>
            </a:endParaRPr>
          </a:p>
          <a:p>
            <a:pPr>
              <a:buFont typeface="Arial" panose="020B0604020202020204" pitchFamily="34" charset="0"/>
              <a:buChar char="•"/>
            </a:pPr>
            <a:r>
              <a:rPr lang="fr-FR" sz="2000">
                <a:latin typeface="Arial"/>
                <a:ea typeface="Calibri"/>
                <a:cs typeface="Arial"/>
              </a:rPr>
              <a:t> Un seul test biologique au lieu de deux au choix comme proposé jusqu'ici</a:t>
            </a:r>
            <a:endParaRPr lang="en-US" sz="2000">
              <a:latin typeface="Arial"/>
              <a:ea typeface="Calibri"/>
              <a:cs typeface="Arial"/>
            </a:endParaRPr>
          </a:p>
          <a:p>
            <a:r>
              <a:rPr lang="fr-FR" sz="1600" b="0">
                <a:solidFill>
                  <a:schemeClr val="tx1"/>
                </a:solidFill>
                <a:latin typeface="Arial"/>
                <a:ea typeface="Calibri"/>
                <a:cs typeface="Arial"/>
              </a:rPr>
              <a:t>Nouveau test plébiscité par les experts car plus pertinent et recueilli en pratique</a:t>
            </a:r>
            <a:endParaRPr lang="en-US" sz="1600" b="0">
              <a:solidFill>
                <a:schemeClr val="tx1"/>
              </a:solidFill>
              <a:latin typeface="Arial"/>
              <a:ea typeface="Calibri"/>
              <a:cs typeface="Arial"/>
            </a:endParaRPr>
          </a:p>
          <a:p>
            <a:endParaRPr lang="fr-FR" sz="1600" b="0">
              <a:latin typeface="Arial"/>
              <a:ea typeface="Calibri"/>
              <a:cs typeface="Arial"/>
            </a:endParaRPr>
          </a:p>
          <a:p>
            <a:pPr>
              <a:buFont typeface="Arial" panose="020B0604020202020204" pitchFamily="34" charset="0"/>
              <a:buChar char="•"/>
            </a:pPr>
            <a:r>
              <a:rPr lang="fr-FR" sz="2000">
                <a:latin typeface="Arial"/>
                <a:ea typeface="Calibri"/>
                <a:cs typeface="Arial"/>
              </a:rPr>
              <a:t> Point d'attention : unité utilisée mg/</a:t>
            </a:r>
            <a:r>
              <a:rPr lang="fr-FR" sz="2000" err="1">
                <a:latin typeface="Arial"/>
                <a:ea typeface="Calibri"/>
                <a:cs typeface="Arial"/>
              </a:rPr>
              <a:t>mmol</a:t>
            </a:r>
            <a:r>
              <a:rPr lang="fr-FR" sz="2000">
                <a:latin typeface="Arial"/>
                <a:ea typeface="Calibri"/>
                <a:cs typeface="Arial"/>
              </a:rPr>
              <a:t> </a:t>
            </a:r>
          </a:p>
        </p:txBody>
      </p:sp>
      <p:sp>
        <p:nvSpPr>
          <p:cNvPr id="5" name="Espace réservé du texte 4">
            <a:extLst>
              <a:ext uri="{FF2B5EF4-FFF2-40B4-BE49-F238E27FC236}">
                <a16:creationId xmlns:a16="http://schemas.microsoft.com/office/drawing/2014/main" id="{E6D06187-67BF-649F-EA7A-737D58449FE9}"/>
              </a:ext>
            </a:extLst>
          </p:cNvPr>
          <p:cNvSpPr>
            <a:spLocks noGrp="1"/>
          </p:cNvSpPr>
          <p:nvPr>
            <p:ph type="body" sz="quarter" idx="13"/>
          </p:nvPr>
        </p:nvSpPr>
        <p:spPr>
          <a:xfrm>
            <a:off x="1" y="18781"/>
            <a:ext cx="2454866" cy="420466"/>
          </a:xfrm>
        </p:spPr>
        <p:txBody>
          <a:bodyPr/>
          <a:lstStyle/>
          <a:p>
            <a:r>
              <a:rPr lang="fr-FR">
                <a:cs typeface="Arial"/>
              </a:rPr>
              <a:t>Modification MRC</a:t>
            </a:r>
            <a:endParaRPr lang="fr-FR"/>
          </a:p>
        </p:txBody>
      </p:sp>
    </p:spTree>
    <p:extLst>
      <p:ext uri="{BB962C8B-B14F-4D97-AF65-F5344CB8AC3E}">
        <p14:creationId xmlns:p14="http://schemas.microsoft.com/office/powerpoint/2010/main" val="115769289"/>
      </p:ext>
    </p:extLst>
  </p:cSld>
  <p:clrMapOvr>
    <a:masterClrMapping/>
  </p:clrMapOvr>
</p:sld>
</file>

<file path=ppt/theme/theme1.xml><?xml version="1.0" encoding="utf-8"?>
<a:theme xmlns:a="http://schemas.openxmlformats.org/drawingml/2006/main" name="Thème ATIH Paris">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ATIH Bleu clair">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A7613806-4D0B-4F80-AFD5-4E22CD8B56A8}"/>
    </a:ext>
  </a:extLst>
</a:theme>
</file>

<file path=ppt/theme/theme11.xml><?xml version="1.0" encoding="utf-8"?>
<a:theme xmlns:a="http://schemas.openxmlformats.org/drawingml/2006/main" name="2_ATIH Rouge">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6D784D4D-6DD1-4535-A27E-3E2B5FB0547C}"/>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ATIH Paris">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ATIH Paris">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TIH Rouge">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6D784D4D-6DD1-4535-A27E-3E2B5FB0547C}"/>
    </a:ext>
  </a:extLst>
</a:theme>
</file>

<file path=ppt/theme/theme5.xml><?xml version="1.0" encoding="utf-8"?>
<a:theme xmlns:a="http://schemas.openxmlformats.org/drawingml/2006/main" name="ATIH Bleu clair">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A7613806-4D0B-4F80-AFD5-4E22CD8B56A8}"/>
    </a:ext>
  </a:extLst>
</a:theme>
</file>

<file path=ppt/theme/theme6.xml><?xml version="1.0" encoding="utf-8"?>
<a:theme xmlns:a="http://schemas.openxmlformats.org/drawingml/2006/main" name="ATIH Bleu clair">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A7613806-4D0B-4F80-AFD5-4E22CD8B56A8}"/>
    </a:ext>
  </a:extLst>
</a:theme>
</file>

<file path=ppt/theme/theme7.xml><?xml version="1.0" encoding="utf-8"?>
<a:theme xmlns:a="http://schemas.openxmlformats.org/drawingml/2006/main" name="ATIH Bleu clair">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A7613806-4D0B-4F80-AFD5-4E22CD8B56A8}"/>
    </a:ext>
  </a:extLst>
</a:theme>
</file>

<file path=ppt/theme/theme8.xml><?xml version="1.0" encoding="utf-8"?>
<a:theme xmlns:a="http://schemas.openxmlformats.org/drawingml/2006/main" name="ATIH Bleu">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Modèle PPT - Copie.potx" id="{4A2B4A11-4439-4868-8621-DE9F15BEB1D8}" vid="{032B3E18-6FF9-4E25-8E91-3993A4A78F72}"/>
    </a:ext>
  </a:extLst>
</a:theme>
</file>

<file path=ppt/theme/theme9.xml><?xml version="1.0" encoding="utf-8"?>
<a:theme xmlns:a="http://schemas.openxmlformats.org/drawingml/2006/main" name="1_ATIH Rouge">
  <a:themeElements>
    <a:clrScheme name="ATIH_Couleurs">
      <a:dk1>
        <a:sysClr val="windowText" lastClr="000000"/>
      </a:dk1>
      <a:lt1>
        <a:sysClr val="window" lastClr="FFFFFF"/>
      </a:lt1>
      <a:dk2>
        <a:srgbClr val="FF5A64"/>
      </a:dk2>
      <a:lt2>
        <a:srgbClr val="F6F3F0"/>
      </a:lt2>
      <a:accent1>
        <a:srgbClr val="2B3BB2"/>
      </a:accent1>
      <a:accent2>
        <a:srgbClr val="9B9BC8"/>
      </a:accent2>
      <a:accent3>
        <a:srgbClr val="FF9B91"/>
      </a:accent3>
      <a:accent4>
        <a:srgbClr val="FFDCC8"/>
      </a:accent4>
      <a:accent5>
        <a:srgbClr val="AADCBE"/>
      </a:accent5>
      <a:accent6>
        <a:srgbClr val="FFAF00"/>
      </a:accent6>
      <a:hlink>
        <a:srgbClr val="FF5A64"/>
      </a:hlink>
      <a:folHlink>
        <a:srgbClr val="FF5A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ATIH Présentation v1d.potx" id="{A13A6FDA-210D-412F-8E17-702B40B7735D}" vid="{6D784D4D-6DD1-4535-A27E-3E2B5FB054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77AA67ED6AA74BB4DB3D928498C984" ma:contentTypeVersion="6" ma:contentTypeDescription="Crée un document." ma:contentTypeScope="" ma:versionID="e22f365a456ea03ef2664a9d8b03787b">
  <xsd:schema xmlns:xsd="http://www.w3.org/2001/XMLSchema" xmlns:xs="http://www.w3.org/2001/XMLSchema" xmlns:p="http://schemas.microsoft.com/office/2006/metadata/properties" xmlns:ns2="eefa1300-a6a6-4330-9409-ea29b99e1e70" xmlns:ns3="79701ebd-13ce-42a8-9119-03a45d7abbdf" targetNamespace="http://schemas.microsoft.com/office/2006/metadata/properties" ma:root="true" ma:fieldsID="197625d2a28d348a2cf31456b9068836" ns2:_="" ns3:_="">
    <xsd:import namespace="eefa1300-a6a6-4330-9409-ea29b99e1e70"/>
    <xsd:import namespace="79701ebd-13ce-42a8-9119-03a45d7abb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a1300-a6a6-4330-9409-ea29b99e1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701ebd-13ce-42a8-9119-03a45d7abbd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9701ebd-13ce-42a8-9119-03a45d7abbdf">
      <UserInfo>
        <DisplayName>Max BENSADON</DisplayName>
        <AccountId>29</AccountId>
        <AccountType/>
      </UserInfo>
      <UserInfo>
        <DisplayName>Emmanuel THAMMAVONG</DisplayName>
        <AccountId>30</AccountId>
        <AccountType/>
      </UserInfo>
      <UserInfo>
        <DisplayName>Catherine LE GOUHIR</DisplayName>
        <AccountId>20</AccountId>
        <AccountType/>
      </UserInfo>
      <UserInfo>
        <DisplayName>Aurélie GARNIER</DisplayName>
        <AccountId>26</AccountId>
        <AccountType/>
      </UserInfo>
      <UserInfo>
        <DisplayName>Nathalie RAIMBAUD</DisplayName>
        <AccountId>12</AccountId>
        <AccountType/>
      </UserInfo>
      <UserInfo>
        <DisplayName>Eric-Laurent EKONG</DisplayName>
        <AccountId>43</AccountId>
        <AccountType/>
      </UserInfo>
    </SharedWithUsers>
  </documentManagement>
</p:properties>
</file>

<file path=customXml/itemProps1.xml><?xml version="1.0" encoding="utf-8"?>
<ds:datastoreItem xmlns:ds="http://schemas.openxmlformats.org/officeDocument/2006/customXml" ds:itemID="{86A9410E-2524-4293-926B-9C252154D67C}">
  <ds:schemaRefs>
    <ds:schemaRef ds:uri="http://schemas.microsoft.com/sharepoint/v3/contenttype/forms"/>
  </ds:schemaRefs>
</ds:datastoreItem>
</file>

<file path=customXml/itemProps2.xml><?xml version="1.0" encoding="utf-8"?>
<ds:datastoreItem xmlns:ds="http://schemas.openxmlformats.org/officeDocument/2006/customXml" ds:itemID="{90CCB4B1-E245-4193-B4C0-CAC0EB7DC0AA}">
  <ds:schemaRefs>
    <ds:schemaRef ds:uri="79701ebd-13ce-42a8-9119-03a45d7abbdf"/>
    <ds:schemaRef ds:uri="eefa1300-a6a6-4330-9409-ea29b99e1e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86FCA3-9005-481E-9A29-18D9BED742F1}">
  <ds:schemaRefs>
    <ds:schemaRef ds:uri="79701ebd-13ce-42a8-9119-03a45d7abbdf"/>
    <ds:schemaRef ds:uri="eefa1300-a6a6-4330-9409-ea29b99e1e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TotalTime>
  <Words>6673</Words>
  <Application>Microsoft Office PowerPoint</Application>
  <PresentationFormat>Grand écran</PresentationFormat>
  <Paragraphs>1183</Paragraphs>
  <Slides>77</Slides>
  <Notes>29</Notes>
  <HiddenSlides>0</HiddenSlides>
  <MMClips>0</MMClips>
  <ScaleCrop>false</ScaleCrop>
  <HeadingPairs>
    <vt:vector size="6" baseType="variant">
      <vt:variant>
        <vt:lpstr>Polices utilisées</vt:lpstr>
      </vt:variant>
      <vt:variant>
        <vt:i4>14</vt:i4>
      </vt:variant>
      <vt:variant>
        <vt:lpstr>Thème</vt:lpstr>
      </vt:variant>
      <vt:variant>
        <vt:i4>11</vt:i4>
      </vt:variant>
      <vt:variant>
        <vt:lpstr>Titres des diapositives</vt:lpstr>
      </vt:variant>
      <vt:variant>
        <vt:i4>77</vt:i4>
      </vt:variant>
    </vt:vector>
  </HeadingPairs>
  <TitlesOfParts>
    <vt:vector size="102" baseType="lpstr">
      <vt:lpstr>ＭＳ Ｐゴシック</vt:lpstr>
      <vt:lpstr>Arial</vt:lpstr>
      <vt:lpstr>Arial Bold</vt:lpstr>
      <vt:lpstr>Calibri</vt:lpstr>
      <vt:lpstr>Calibri Light</vt:lpstr>
      <vt:lpstr>Lucida Sans Unicode</vt:lpstr>
      <vt:lpstr>Montserrat Medium</vt:lpstr>
      <vt:lpstr>Segoe UI</vt:lpstr>
      <vt:lpstr>Symbol</vt:lpstr>
      <vt:lpstr>Times</vt:lpstr>
      <vt:lpstr>Times New Roman</vt:lpstr>
      <vt:lpstr>Verdana Bold</vt:lpstr>
      <vt:lpstr>Wingdings</vt:lpstr>
      <vt:lpstr>Wingdings,Sans-Serif</vt:lpstr>
      <vt:lpstr>Thème ATIH Paris</vt:lpstr>
      <vt:lpstr>Thème ATIH Paris</vt:lpstr>
      <vt:lpstr>Thème ATIH Paris</vt:lpstr>
      <vt:lpstr>ATIH Rouge</vt:lpstr>
      <vt:lpstr>ATIH Bleu clair</vt:lpstr>
      <vt:lpstr>ATIH Bleu clair</vt:lpstr>
      <vt:lpstr>ATIH Bleu clair</vt:lpstr>
      <vt:lpstr>ATIH Bleu</vt:lpstr>
      <vt:lpstr>1_ATIH Rouge</vt:lpstr>
      <vt:lpstr>1_ATIH Bleu clair</vt:lpstr>
      <vt:lpstr>2_ATIH Rouge</vt:lpstr>
      <vt:lpstr>Nouveautés PMSI 2025</vt:lpstr>
      <vt:lpstr>INTRODUCTION</vt:lpstr>
      <vt:lpstr>Webinaires PMSI de fin d'année … </vt:lpstr>
      <vt:lpstr>Evolution du calendrier Campagne : du 1er mars au 1er janv.</vt:lpstr>
      <vt:lpstr>Ordre du jour</vt:lpstr>
      <vt:lpstr>MCO</vt:lpstr>
      <vt:lpstr>MCO </vt:lpstr>
      <vt:lpstr>Rappel calendrier transmissions 2024</vt:lpstr>
      <vt:lpstr>Modification du recueil pour 2025</vt:lpstr>
      <vt:lpstr>Modification du recueil pour 2025</vt:lpstr>
      <vt:lpstr>Nouveautés CIM-10-FR à usage PMSI V2025</vt:lpstr>
      <vt:lpstr>Description de la sévérité des hémorragies  du post-partum en PMSI</vt:lpstr>
      <vt:lpstr>Description des indications du parcours d’AMP en PMSI</vt:lpstr>
      <vt:lpstr>Description des sédations palliatives en PMSI</vt:lpstr>
      <vt:lpstr>Nouveautés CCAM descriptive à usage PMSI V5 2024</vt:lpstr>
      <vt:lpstr>Description des actes de chirurgie fœtale en PMSI</vt:lpstr>
      <vt:lpstr>Présentation PowerPoint</vt:lpstr>
      <vt:lpstr>MCO </vt:lpstr>
      <vt:lpstr>Présentation PowerPoint</vt:lpstr>
      <vt:lpstr>MCO - HAD </vt:lpstr>
      <vt:lpstr>Présentation PowerPoint</vt:lpstr>
      <vt:lpstr>MCO </vt:lpstr>
      <vt:lpstr>Présentation PowerPoint</vt:lpstr>
      <vt:lpstr>MCO </vt:lpstr>
      <vt:lpstr>Modification des types d’autorisation pour les USIP (Réforme des autorisations) </vt:lpstr>
      <vt:lpstr>Nouveau FICHCOMP lits réa</vt:lpstr>
      <vt:lpstr>Présentation PowerPoint</vt:lpstr>
      <vt:lpstr>INTER-CHAMPS</vt:lpstr>
      <vt:lpstr>Inter-champs </vt:lpstr>
      <vt:lpstr>Feuille de route 2024 – 2025 Cible</vt:lpstr>
      <vt:lpstr>Feuille de route 2024 - 2025 </vt:lpstr>
      <vt:lpstr>Inter-champs </vt:lpstr>
      <vt:lpstr>Attention aux archives nécessaires pour les TAS HAS, ENC et contrôles externes</vt:lpstr>
      <vt:lpstr>Attention aux archives</vt:lpstr>
      <vt:lpstr>Attention aux archives</vt:lpstr>
      <vt:lpstr>Evolution au M1 2025</vt:lpstr>
      <vt:lpstr>Maintenance de la plateforme e-PMSI 6 janvier 2025 au 10 janvier 2025</vt:lpstr>
      <vt:lpstr>Inter-champs </vt:lpstr>
      <vt:lpstr>Enquête flash sur les outils de codage basés sur l'IA 15 novembre au 25 novembre</vt:lpstr>
      <vt:lpstr>Présentation PowerPoint</vt:lpstr>
      <vt:lpstr>PSYCHIATRIE</vt:lpstr>
      <vt:lpstr>PSYchiatrie </vt:lpstr>
      <vt:lpstr>Refonte de l'arrêté de 1986</vt:lpstr>
      <vt:lpstr>Terminologies utilisées actuellement dans les différents textes réglementaires</vt:lpstr>
      <vt:lpstr>Informations actuellement utilisées pour décrire une unité</vt:lpstr>
      <vt:lpstr>Evolutions 2025 prévues pour mise en cohérence de la terminologie</vt:lpstr>
      <vt:lpstr>Sur le temps complet</vt:lpstr>
      <vt:lpstr>Sur le temps partiel</vt:lpstr>
      <vt:lpstr>Sur l’ambulatoire : diagnostic d’impact</vt:lpstr>
      <vt:lpstr>PSYchiatrie </vt:lpstr>
      <vt:lpstr>Contexte</vt:lpstr>
      <vt:lpstr>Constat et ajustements 2024</vt:lpstr>
      <vt:lpstr>Evolution en 2025</vt:lpstr>
      <vt:lpstr>Proposition d’évolution</vt:lpstr>
      <vt:lpstr>PSYchiatrie </vt:lpstr>
      <vt:lpstr>Ambulatoire précision sur le lieu de l’acte</vt:lpstr>
      <vt:lpstr>PSYchiatrie </vt:lpstr>
      <vt:lpstr>Identification des éléments nécessaires au calcul du reste à charge (Ex-OQN)</vt:lpstr>
      <vt:lpstr>Présentation PowerPoint</vt:lpstr>
      <vt:lpstr>HAD</vt:lpstr>
      <vt:lpstr>HAD </vt:lpstr>
      <vt:lpstr>Rappels</vt:lpstr>
      <vt:lpstr>Rappels</vt:lpstr>
      <vt:lpstr>Rappels</vt:lpstr>
      <vt:lpstr>HAD </vt:lpstr>
      <vt:lpstr>Présentation PowerPoint</vt:lpstr>
      <vt:lpstr>Recueil obligatoire uniquement pour les établissements porteurs de la mention HAD-R</vt:lpstr>
      <vt:lpstr>Variable « Intervenant » : Se référer à la liste du nouveau CSAR v2025</vt:lpstr>
      <vt:lpstr>Modulateurs et modalités</vt:lpstr>
      <vt:lpstr>Recueil optionnel (établissements qui le souhaitent uniquement) :</vt:lpstr>
      <vt:lpstr>Présentation PowerPoint</vt:lpstr>
      <vt:lpstr>HAD </vt:lpstr>
      <vt:lpstr>Présentation PowerPoint</vt:lpstr>
      <vt:lpstr>Présentation PowerPoint</vt:lpstr>
      <vt:lpstr>Présentation PowerPoint</vt:lpstr>
      <vt:lpstr>Présentation PowerPoint</vt:lpstr>
      <vt:lpstr>Merci de votre attention</vt:lpstr>
    </vt:vector>
  </TitlesOfParts>
  <Company>ATIH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DAPZOL</dc:creator>
  <cp:lastModifiedBy>Guylène ROBERT</cp:lastModifiedBy>
  <cp:revision>3</cp:revision>
  <cp:lastPrinted>2020-10-20T15:51:17Z</cp:lastPrinted>
  <dcterms:created xsi:type="dcterms:W3CDTF">2019-05-29T13:45:02Z</dcterms:created>
  <dcterms:modified xsi:type="dcterms:W3CDTF">2024-11-20T10:26:10Z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0x0101000E77AA67ED6AA74BB4DB3D928498C984</vt:lpwstr>
  </property>
</Properties>
</file>