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42" r:id="rId7"/>
    <p:sldId id="261" r:id="rId8"/>
    <p:sldId id="343" r:id="rId9"/>
    <p:sldId id="344" r:id="rId10"/>
    <p:sldId id="262" r:id="rId11"/>
    <p:sldId id="345" r:id="rId12"/>
    <p:sldId id="346" r:id="rId13"/>
    <p:sldId id="347" r:id="rId14"/>
    <p:sldId id="348" r:id="rId15"/>
    <p:sldId id="350" r:id="rId16"/>
    <p:sldId id="351" r:id="rId17"/>
    <p:sldId id="263" r:id="rId18"/>
    <p:sldId id="264" r:id="rId19"/>
    <p:sldId id="265" r:id="rId20"/>
    <p:sldId id="266" r:id="rId21"/>
    <p:sldId id="366" r:id="rId22"/>
    <p:sldId id="267" r:id="rId23"/>
    <p:sldId id="268" r:id="rId24"/>
    <p:sldId id="269" r:id="rId25"/>
    <p:sldId id="272" r:id="rId26"/>
    <p:sldId id="273" r:id="rId27"/>
    <p:sldId id="275" r:id="rId28"/>
    <p:sldId id="276" r:id="rId29"/>
    <p:sldId id="277" r:id="rId30"/>
    <p:sldId id="354" r:id="rId31"/>
    <p:sldId id="274" r:id="rId32"/>
    <p:sldId id="278" r:id="rId33"/>
    <p:sldId id="356" r:id="rId34"/>
    <p:sldId id="279" r:id="rId35"/>
    <p:sldId id="280" r:id="rId36"/>
    <p:sldId id="282" r:id="rId37"/>
    <p:sldId id="281" r:id="rId38"/>
    <p:sldId id="283" r:id="rId39"/>
    <p:sldId id="284" r:id="rId40"/>
    <p:sldId id="357" r:id="rId41"/>
    <p:sldId id="285" r:id="rId42"/>
    <p:sldId id="286" r:id="rId43"/>
    <p:sldId id="360" r:id="rId44"/>
    <p:sldId id="386" r:id="rId45"/>
    <p:sldId id="287" r:id="rId46"/>
    <p:sldId id="288" r:id="rId47"/>
    <p:sldId id="289" r:id="rId48"/>
    <p:sldId id="290" r:id="rId49"/>
    <p:sldId id="291" r:id="rId50"/>
    <p:sldId id="292" r:id="rId51"/>
    <p:sldId id="293" r:id="rId52"/>
    <p:sldId id="294" r:id="rId53"/>
    <p:sldId id="295" r:id="rId54"/>
    <p:sldId id="296" r:id="rId55"/>
    <p:sldId id="368" r:id="rId56"/>
    <p:sldId id="297" r:id="rId57"/>
    <p:sldId id="299" r:id="rId58"/>
    <p:sldId id="300" r:id="rId59"/>
    <p:sldId id="301" r:id="rId60"/>
    <p:sldId id="387" r:id="rId61"/>
    <p:sldId id="302" r:id="rId62"/>
    <p:sldId id="303" r:id="rId63"/>
    <p:sldId id="304" r:id="rId64"/>
    <p:sldId id="306" r:id="rId65"/>
    <p:sldId id="361" r:id="rId66"/>
    <p:sldId id="307" r:id="rId67"/>
    <p:sldId id="308" r:id="rId68"/>
    <p:sldId id="309" r:id="rId69"/>
    <p:sldId id="311" r:id="rId70"/>
    <p:sldId id="388" r:id="rId71"/>
    <p:sldId id="312" r:id="rId72"/>
    <p:sldId id="314" r:id="rId73"/>
    <p:sldId id="315" r:id="rId7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7" d="100"/>
          <a:sy n="87" d="100"/>
        </p:scale>
        <p:origin x="2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4723D1-2619-423B-A447-48AB9545A55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97E7CD6-085C-493C-AC9D-1B52FBC931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17095FD-5387-4010-A576-15B183267F63}"/>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42B8DB53-7488-4495-9166-25B8959311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8CFAF5-E4EE-4257-BB2D-F43761ECAE3C}"/>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3808994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6F1F8E-FE22-4303-BBAB-998EAE6F30C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5AF38DA-09CA-4ED1-97C6-C9C1384EA4F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7C89CD4-F02A-440E-98A3-62A724A034AE}"/>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7AA17E71-6577-4F5A-945B-F3B66F040D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ECB4C00-F6DD-4636-8A65-6427B1CD9534}"/>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298720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1A111A9-36BE-456C-9CC2-96552B8E9FA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14D53AF-3513-40B1-9F07-5875F9A1A85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6D4AB8B-6262-4DD8-BA36-CC972F8A5C4F}"/>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8D444F03-3C48-453F-A0B3-EC632E9904A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D1CE0E-6F31-4D16-809F-2CBC98F9168C}"/>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67305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CCA8DF-674E-4CE4-AC61-1A3D460B7D1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64D8660-2BA4-495C-A912-A9D0077D10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021ED4-80BC-4F6A-8D4A-951385B63843}"/>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9840786A-98E5-45ED-9044-2EC56F6948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943C42-2EC5-42E5-B979-BBC0AA9DEA20}"/>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244367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81E40A-59DB-473B-86F4-77123D68519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7CA0E5B-CBA5-4528-81C7-6A84640433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BADAAFF-67F8-4015-A055-F080FE610A50}"/>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543690E6-A706-4922-AC0D-0BFC57003E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5933A5-47C7-42B4-9C9B-3FAC3F00597E}"/>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165364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E06781-4EA0-4737-8424-BBB87170CED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635F10D-3386-4F7B-91BF-0C397D0C5E6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9A98AE0-48A0-4472-AFFF-69EE8C9CD6E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285EA1B-7080-409D-B5E6-47DA7E745CE2}"/>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6" name="Espace réservé du pied de page 5">
            <a:extLst>
              <a:ext uri="{FF2B5EF4-FFF2-40B4-BE49-F238E27FC236}">
                <a16:creationId xmlns:a16="http://schemas.microsoft.com/office/drawing/2014/main" id="{8FFA849B-F4CA-4F38-AAC7-11118BFAD06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36723E7-5C42-42EA-9A8E-DADE8946113E}"/>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88222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E7950A-AE35-4DFF-8081-6B63BB5B197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BAA3117-DF4D-4B9D-B767-1CA8B9C5DE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F267C99-6578-4FF5-BCE1-B273841C82C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458A073-8F1C-4C90-8033-2A6923EE90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EB41397-7A50-495C-8D58-F23EB0FBE66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A12C9C1-BA7C-4C6C-BFC7-191C337B562F}"/>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8" name="Espace réservé du pied de page 7">
            <a:extLst>
              <a:ext uri="{FF2B5EF4-FFF2-40B4-BE49-F238E27FC236}">
                <a16:creationId xmlns:a16="http://schemas.microsoft.com/office/drawing/2014/main" id="{0E0A4EFB-A2C2-4340-B89B-2D4078ABA1B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58B12B0-16ED-4312-A44E-743B13F66E97}"/>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1132803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5D9B9-269B-43C6-BE20-685B2D52CFC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73D9E92-1B35-4B7F-902F-EED061164D77}"/>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4" name="Espace réservé du pied de page 3">
            <a:extLst>
              <a:ext uri="{FF2B5EF4-FFF2-40B4-BE49-F238E27FC236}">
                <a16:creationId xmlns:a16="http://schemas.microsoft.com/office/drawing/2014/main" id="{0D908EBB-D806-412E-9A4A-BB096078042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DFD80AE-2AEA-4E02-A069-B386D8D4C6C3}"/>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40195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23A464C-DD39-48A7-B388-51D145223BCD}"/>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3" name="Espace réservé du pied de page 2">
            <a:extLst>
              <a:ext uri="{FF2B5EF4-FFF2-40B4-BE49-F238E27FC236}">
                <a16:creationId xmlns:a16="http://schemas.microsoft.com/office/drawing/2014/main" id="{454A8EA2-BCCC-4BB1-BC17-E053CF80A1B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A85235A-EF20-4834-992E-6771CC0C4FD6}"/>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144273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DEC44F-8836-45CC-94A4-AB1A97900BF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667A2F1-9095-4E07-9271-0C39F4082D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D0564B9-E1BC-47B7-9FEF-7E19F86F3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ED3B9BD-152C-4B34-BDCF-37D4B6892C26}"/>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6" name="Espace réservé du pied de page 5">
            <a:extLst>
              <a:ext uri="{FF2B5EF4-FFF2-40B4-BE49-F238E27FC236}">
                <a16:creationId xmlns:a16="http://schemas.microsoft.com/office/drawing/2014/main" id="{C3A29B67-4929-4B7A-B19E-3DA6D468EEF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746828-A732-4F36-B8D6-72295996A0F0}"/>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110264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66BCCE-F24B-4963-8F88-0A6C46CF096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7A68E36-C23C-427A-9372-A1057ED17B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6C6C43B-1EAC-484E-9619-0282D745E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DF5722-873D-498C-8DAD-9E88085BF9A2}"/>
              </a:ext>
            </a:extLst>
          </p:cNvPr>
          <p:cNvSpPr>
            <a:spLocks noGrp="1"/>
          </p:cNvSpPr>
          <p:nvPr>
            <p:ph type="dt" sz="half" idx="10"/>
          </p:nvPr>
        </p:nvSpPr>
        <p:spPr/>
        <p:txBody>
          <a:bodyPr/>
          <a:lstStyle/>
          <a:p>
            <a:fld id="{BEE11968-C6FE-43F5-A81F-CF15D347879F}" type="datetimeFigureOut">
              <a:rPr lang="fr-FR" smtClean="0"/>
              <a:t>06/12/2023</a:t>
            </a:fld>
            <a:endParaRPr lang="fr-FR"/>
          </a:p>
        </p:txBody>
      </p:sp>
      <p:sp>
        <p:nvSpPr>
          <p:cNvPr id="6" name="Espace réservé du pied de page 5">
            <a:extLst>
              <a:ext uri="{FF2B5EF4-FFF2-40B4-BE49-F238E27FC236}">
                <a16:creationId xmlns:a16="http://schemas.microsoft.com/office/drawing/2014/main" id="{A1EBC683-2BF5-4AC5-9499-1739153BA5A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00A09C8-E914-43B0-B70F-4364D14C2A95}"/>
              </a:ext>
            </a:extLst>
          </p:cNvPr>
          <p:cNvSpPr>
            <a:spLocks noGrp="1"/>
          </p:cNvSpPr>
          <p:nvPr>
            <p:ph type="sldNum" sz="quarter" idx="12"/>
          </p:nvPr>
        </p:nvSpPr>
        <p:spPr/>
        <p:txBody>
          <a:bodyPr/>
          <a:lstStyle/>
          <a:p>
            <a:fld id="{180E4D5F-7407-40A6-8B84-99C1465F8AAA}" type="slidenum">
              <a:rPr lang="fr-FR" smtClean="0"/>
              <a:t>‹N°›</a:t>
            </a:fld>
            <a:endParaRPr lang="fr-FR"/>
          </a:p>
        </p:txBody>
      </p:sp>
    </p:spTree>
    <p:extLst>
      <p:ext uri="{BB962C8B-B14F-4D97-AF65-F5344CB8AC3E}">
        <p14:creationId xmlns:p14="http://schemas.microsoft.com/office/powerpoint/2010/main" val="42535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71B1BD-7ED8-4759-AB61-4A1DDE7361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B803A71-7733-403B-9C2F-382966B53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A4ECB0-4D64-4391-8FB5-86933B86E9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1968-C6FE-43F5-A81F-CF15D347879F}" type="datetimeFigureOut">
              <a:rPr lang="fr-FR" smtClean="0"/>
              <a:t>06/12/2023</a:t>
            </a:fld>
            <a:endParaRPr lang="fr-FR"/>
          </a:p>
        </p:txBody>
      </p:sp>
      <p:sp>
        <p:nvSpPr>
          <p:cNvPr id="5" name="Espace réservé du pied de page 4">
            <a:extLst>
              <a:ext uri="{FF2B5EF4-FFF2-40B4-BE49-F238E27FC236}">
                <a16:creationId xmlns:a16="http://schemas.microsoft.com/office/drawing/2014/main" id="{0CB9E947-03C8-4DF1-9287-3ABEBB7F54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64EB3E7-4389-4F0E-85CC-06861BD9CF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E4D5F-7407-40A6-8B84-99C1465F8AAA}" type="slidenum">
              <a:rPr lang="fr-FR" smtClean="0"/>
              <a:t>‹N°›</a:t>
            </a:fld>
            <a:endParaRPr lang="fr-FR"/>
          </a:p>
        </p:txBody>
      </p:sp>
    </p:spTree>
    <p:extLst>
      <p:ext uri="{BB962C8B-B14F-4D97-AF65-F5344CB8AC3E}">
        <p14:creationId xmlns:p14="http://schemas.microsoft.com/office/powerpoint/2010/main" val="1641397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un.org/fr/sections/un-charter/chapter-iv/index.html#Article12"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E2AA3A-38DB-482A-BB34-F557C4CDCF62}"/>
              </a:ext>
            </a:extLst>
          </p:cNvPr>
          <p:cNvSpPr>
            <a:spLocks noGrp="1"/>
          </p:cNvSpPr>
          <p:nvPr>
            <p:ph type="ctrTitle"/>
          </p:nvPr>
        </p:nvSpPr>
        <p:spPr>
          <a:xfrm>
            <a:off x="1487277" y="683047"/>
            <a:ext cx="9180723" cy="495758"/>
          </a:xfrm>
        </p:spPr>
        <p:txBody>
          <a:bodyPr>
            <a:normAutofit/>
          </a:bodyPr>
          <a:lstStyle/>
          <a:p>
            <a:r>
              <a:rPr lang="fr-FR" sz="2800" b="1" dirty="0"/>
              <a:t>Les sources du DI</a:t>
            </a:r>
          </a:p>
        </p:txBody>
      </p:sp>
      <p:sp>
        <p:nvSpPr>
          <p:cNvPr id="3" name="Sous-titre 2">
            <a:extLst>
              <a:ext uri="{FF2B5EF4-FFF2-40B4-BE49-F238E27FC236}">
                <a16:creationId xmlns:a16="http://schemas.microsoft.com/office/drawing/2014/main" id="{4C7D26CA-CEDC-41D0-8A4C-AAD0C4CC3913}"/>
              </a:ext>
            </a:extLst>
          </p:cNvPr>
          <p:cNvSpPr>
            <a:spLocks noGrp="1"/>
          </p:cNvSpPr>
          <p:nvPr>
            <p:ph type="subTitle" idx="1"/>
          </p:nvPr>
        </p:nvSpPr>
        <p:spPr>
          <a:xfrm>
            <a:off x="727113" y="1322024"/>
            <a:ext cx="9940887" cy="4852929"/>
          </a:xfrm>
        </p:spPr>
        <p:txBody>
          <a:bodyPr>
            <a:noAutofit/>
          </a:bodyPr>
          <a:lstStyle/>
          <a:p>
            <a:pPr algn="just"/>
            <a:endParaRPr lang="fr-FR" sz="2800" dirty="0"/>
          </a:p>
          <a:p>
            <a:pPr algn="just"/>
            <a:r>
              <a:rPr lang="fr-FR" sz="2800" b="1" dirty="0"/>
              <a:t>CPJI, 17 août 1923, affaire dite du vapeur Wimbledon</a:t>
            </a:r>
            <a:endParaRPr lang="fr-FR" sz="2800" dirty="0"/>
          </a:p>
          <a:p>
            <a:pPr algn="just"/>
            <a:r>
              <a:rPr lang="fr-FR" sz="2800" dirty="0"/>
              <a:t>La Cour se refuse à voir dans la conclusion d'un traité quel- conque, par lequel un Etat s'engage à faire ou à ne pas faire quelque chose, un abandon de sa souveraineté. Sans doute, toute convention engendrant une obligation de ce genre, apporte une restriction à l'exercice des droits souverains de l'Etat, en ce sens qu'elle imprime à cet exercice une direction déterminée. </a:t>
            </a:r>
            <a:r>
              <a:rPr lang="fr-FR" sz="2800" u="sng" dirty="0"/>
              <a:t>Mais la faculté de contracter des engagements internationaux est précisément un attribut de la souveraineté de l'Etat. </a:t>
            </a:r>
          </a:p>
        </p:txBody>
      </p:sp>
    </p:spTree>
    <p:extLst>
      <p:ext uri="{BB962C8B-B14F-4D97-AF65-F5344CB8AC3E}">
        <p14:creationId xmlns:p14="http://schemas.microsoft.com/office/powerpoint/2010/main" val="2865462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3095AC-62DB-4F3D-8189-0AF9862E64A6}"/>
              </a:ext>
            </a:extLst>
          </p:cNvPr>
          <p:cNvSpPr>
            <a:spLocks noGrp="1"/>
          </p:cNvSpPr>
          <p:nvPr>
            <p:ph type="title"/>
          </p:nvPr>
        </p:nvSpPr>
        <p:spPr>
          <a:xfrm>
            <a:off x="838200" y="365126"/>
            <a:ext cx="10515600" cy="516224"/>
          </a:xfrm>
        </p:spPr>
        <p:txBody>
          <a:bodyPr>
            <a:normAutofit/>
          </a:bodyPr>
          <a:lstStyle/>
          <a:p>
            <a:r>
              <a:rPr lang="fr-FR" sz="2800" b="1" dirty="0"/>
              <a:t>Convention de Vienne sur le droit des traités, 1969</a:t>
            </a:r>
          </a:p>
        </p:txBody>
      </p:sp>
      <p:sp>
        <p:nvSpPr>
          <p:cNvPr id="3" name="Espace réservé du contenu 2">
            <a:extLst>
              <a:ext uri="{FF2B5EF4-FFF2-40B4-BE49-F238E27FC236}">
                <a16:creationId xmlns:a16="http://schemas.microsoft.com/office/drawing/2014/main" id="{C721A0C8-6CD8-4F51-BF43-7068F05ADCDF}"/>
              </a:ext>
            </a:extLst>
          </p:cNvPr>
          <p:cNvSpPr>
            <a:spLocks noGrp="1"/>
          </p:cNvSpPr>
          <p:nvPr>
            <p:ph idx="1"/>
          </p:nvPr>
        </p:nvSpPr>
        <p:spPr>
          <a:xfrm>
            <a:off x="627961" y="881351"/>
            <a:ext cx="10725839" cy="5354196"/>
          </a:xfrm>
        </p:spPr>
        <p:txBody>
          <a:bodyPr>
            <a:normAutofit fontScale="92500" lnSpcReduction="20000"/>
          </a:bodyPr>
          <a:lstStyle/>
          <a:p>
            <a:r>
              <a:rPr lang="fr-FR" dirty="0"/>
              <a:t>Article 24   ENTRÉE EN VIGUEUR</a:t>
            </a:r>
          </a:p>
          <a:p>
            <a:pPr marL="514350" indent="-514350" algn="just">
              <a:buAutoNum type="arabicPeriod"/>
            </a:pPr>
            <a:r>
              <a:rPr lang="fr-FR" dirty="0"/>
              <a:t>Un traité entre en vigueur suivant les modalités et à la date fixées par ses dispositions ou par accord entre les Etats ayant participé à la négociation.</a:t>
            </a:r>
          </a:p>
          <a:p>
            <a:pPr marL="514350" indent="-514350" algn="just">
              <a:buAutoNum type="arabicPeriod"/>
            </a:pPr>
            <a:r>
              <a:rPr lang="fr-FR" dirty="0"/>
              <a:t>A défaut de telles dispositions ou d’un tel accord, un traité entre en vigueur dès que le consentement à être lié par le traité a été établi pour tous les Etats ayant participé à la négociation.</a:t>
            </a:r>
          </a:p>
          <a:p>
            <a:pPr marL="514350" indent="-514350" algn="just">
              <a:buAutoNum type="arabicPeriod"/>
            </a:pPr>
            <a:r>
              <a:rPr lang="fr-FR" dirty="0"/>
              <a:t>Lorsque le consentement d’un Etat à être lié par un traité est établi à une date postérieure à l’entrée en vigueur dudit traité, celui-ci, à moins qu’il n’en dispose autrement, entre en vigueur à l’égard de cet Etat à cette date.</a:t>
            </a:r>
          </a:p>
          <a:p>
            <a:pPr marL="514350" indent="-514350" algn="just">
              <a:buAutoNum type="arabicPeriod"/>
            </a:pPr>
            <a:r>
              <a:rPr lang="fr-FR" dirty="0"/>
              <a:t>Les dispositions d’un traité qui réglementent l’authentification du texte, l’établissement du consentement des Etats à être liés par le traité, les modalités ou la date d’entrée en vigueur, les réserves, les fonctions du dépositaire, ainsi que les autres questions qui se posent nécessairement avant l’entrée en vigueur du traité, sont applicables dès l’adoption du texte.</a:t>
            </a:r>
          </a:p>
          <a:p>
            <a:endParaRPr lang="fr-FR" dirty="0"/>
          </a:p>
        </p:txBody>
      </p:sp>
    </p:spTree>
    <p:extLst>
      <p:ext uri="{BB962C8B-B14F-4D97-AF65-F5344CB8AC3E}">
        <p14:creationId xmlns:p14="http://schemas.microsoft.com/office/powerpoint/2010/main" val="2424750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01D744-F610-405F-930A-84209D6EACD8}"/>
              </a:ext>
            </a:extLst>
          </p:cNvPr>
          <p:cNvSpPr>
            <a:spLocks noGrp="1"/>
          </p:cNvSpPr>
          <p:nvPr>
            <p:ph type="title"/>
          </p:nvPr>
        </p:nvSpPr>
        <p:spPr>
          <a:xfrm>
            <a:off x="838200" y="365126"/>
            <a:ext cx="10515600" cy="868764"/>
          </a:xfrm>
        </p:spPr>
        <p:txBody>
          <a:bodyPr>
            <a:normAutofit/>
          </a:bodyPr>
          <a:lstStyle/>
          <a:p>
            <a:pPr algn="ctr"/>
            <a:r>
              <a:rPr lang="fr-FR" sz="2800" b="1" dirty="0"/>
              <a:t>Procédure de conclusion des traités</a:t>
            </a:r>
          </a:p>
        </p:txBody>
      </p:sp>
      <p:sp>
        <p:nvSpPr>
          <p:cNvPr id="3" name="Espace réservé du contenu 2">
            <a:extLst>
              <a:ext uri="{FF2B5EF4-FFF2-40B4-BE49-F238E27FC236}">
                <a16:creationId xmlns:a16="http://schemas.microsoft.com/office/drawing/2014/main" id="{F76C8A21-169B-4405-9EC1-1F14C53A04AB}"/>
              </a:ext>
            </a:extLst>
          </p:cNvPr>
          <p:cNvSpPr>
            <a:spLocks noGrp="1"/>
          </p:cNvSpPr>
          <p:nvPr>
            <p:ph idx="1"/>
          </p:nvPr>
        </p:nvSpPr>
        <p:spPr>
          <a:xfrm>
            <a:off x="838200" y="1233890"/>
            <a:ext cx="10515600" cy="4871062"/>
          </a:xfrm>
        </p:spPr>
        <p:txBody>
          <a:bodyPr/>
          <a:lstStyle/>
          <a:p>
            <a:pPr marL="0" indent="0">
              <a:buNone/>
            </a:pPr>
            <a:r>
              <a:rPr lang="fr-FR" b="1" dirty="0"/>
              <a:t>Trois étapes principales</a:t>
            </a:r>
            <a:r>
              <a:rPr lang="fr-FR" dirty="0"/>
              <a:t>: </a:t>
            </a:r>
          </a:p>
          <a:p>
            <a:pPr marL="0" indent="0">
              <a:buNone/>
            </a:pPr>
            <a:r>
              <a:rPr lang="fr-FR" dirty="0"/>
              <a:t>  - la négociation</a:t>
            </a:r>
          </a:p>
          <a:p>
            <a:pPr marL="0" indent="0">
              <a:buNone/>
            </a:pPr>
            <a:endParaRPr lang="fr-FR" dirty="0"/>
          </a:p>
          <a:p>
            <a:pPr marL="0" indent="0">
              <a:buNone/>
            </a:pPr>
            <a:r>
              <a:rPr lang="fr-FR" dirty="0"/>
              <a:t>  - l’adoption du texte, phase de l’authentification</a:t>
            </a:r>
          </a:p>
          <a:p>
            <a:pPr marL="0" indent="0">
              <a:buNone/>
            </a:pPr>
            <a:endParaRPr lang="fr-FR" dirty="0"/>
          </a:p>
          <a:p>
            <a:pPr marL="0" indent="0">
              <a:buNone/>
            </a:pPr>
            <a:r>
              <a:rPr lang="fr-FR" dirty="0"/>
              <a:t>  - expression du consentement à être lié</a:t>
            </a:r>
          </a:p>
          <a:p>
            <a:pPr marL="514350" indent="-514350">
              <a:buAutoNum type="arabicPeriod"/>
            </a:pPr>
            <a:r>
              <a:rPr lang="fr-FR" dirty="0"/>
              <a:t>Conclusion en forme solennelle (2 étapes: authentification, ratification)</a:t>
            </a:r>
          </a:p>
          <a:p>
            <a:pPr marL="514350" indent="-514350">
              <a:buAutoNum type="arabicPeriod"/>
            </a:pPr>
            <a:r>
              <a:rPr lang="fr-FR" dirty="0"/>
              <a:t> Conclusion en forme simplifiée</a:t>
            </a:r>
          </a:p>
        </p:txBody>
      </p:sp>
    </p:spTree>
    <p:extLst>
      <p:ext uri="{BB962C8B-B14F-4D97-AF65-F5344CB8AC3E}">
        <p14:creationId xmlns:p14="http://schemas.microsoft.com/office/powerpoint/2010/main" val="318485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347761-7B03-4836-A17A-1E8D58A27CA7}"/>
              </a:ext>
            </a:extLst>
          </p:cNvPr>
          <p:cNvSpPr>
            <a:spLocks noGrp="1"/>
          </p:cNvSpPr>
          <p:nvPr>
            <p:ph type="title"/>
          </p:nvPr>
        </p:nvSpPr>
        <p:spPr>
          <a:xfrm>
            <a:off x="838200" y="365125"/>
            <a:ext cx="10515600" cy="681477"/>
          </a:xfrm>
        </p:spPr>
        <p:txBody>
          <a:bodyPr>
            <a:normAutofit/>
          </a:bodyPr>
          <a:lstStyle/>
          <a:p>
            <a:pPr algn="ctr"/>
            <a:r>
              <a:rPr lang="fr-FR" sz="2800" b="1" dirty="0"/>
              <a:t>Constitution du 4 octobre 1958</a:t>
            </a:r>
          </a:p>
        </p:txBody>
      </p:sp>
      <p:sp>
        <p:nvSpPr>
          <p:cNvPr id="3" name="Espace réservé du contenu 2">
            <a:extLst>
              <a:ext uri="{FF2B5EF4-FFF2-40B4-BE49-F238E27FC236}">
                <a16:creationId xmlns:a16="http://schemas.microsoft.com/office/drawing/2014/main" id="{3BBB6A0E-BAD0-4E3D-B2AD-18FA5A1876E6}"/>
              </a:ext>
            </a:extLst>
          </p:cNvPr>
          <p:cNvSpPr>
            <a:spLocks noGrp="1"/>
          </p:cNvSpPr>
          <p:nvPr>
            <p:ph idx="1"/>
          </p:nvPr>
        </p:nvSpPr>
        <p:spPr>
          <a:xfrm>
            <a:off x="760164" y="1046602"/>
            <a:ext cx="10593636" cy="5111827"/>
          </a:xfrm>
        </p:spPr>
        <p:txBody>
          <a:bodyPr>
            <a:normAutofit fontScale="92500" lnSpcReduction="20000"/>
          </a:bodyPr>
          <a:lstStyle/>
          <a:p>
            <a:pPr algn="just"/>
            <a:r>
              <a:rPr lang="fr-FR" b="1" dirty="0"/>
              <a:t>Titre VI - DES TRAITÉS INTERNATIONAUX</a:t>
            </a:r>
          </a:p>
          <a:p>
            <a:pPr marL="0" indent="0" algn="just">
              <a:buNone/>
            </a:pPr>
            <a:r>
              <a:rPr lang="fr-FR" b="1" dirty="0"/>
              <a:t>ARTICLE 52.</a:t>
            </a:r>
          </a:p>
          <a:p>
            <a:pPr marL="0" indent="0" algn="just">
              <a:buNone/>
            </a:pPr>
            <a:r>
              <a:rPr lang="fr-FR" dirty="0"/>
              <a:t>Le Président de la République négocie et ratifie les traités.</a:t>
            </a:r>
          </a:p>
          <a:p>
            <a:pPr marL="0" indent="0" algn="just">
              <a:buNone/>
            </a:pPr>
            <a:r>
              <a:rPr lang="fr-FR" dirty="0"/>
              <a:t>Il est informé de toute négociation tendant à la conclusion d'un accord international non soumis à ratification.</a:t>
            </a:r>
          </a:p>
          <a:p>
            <a:pPr marL="0" indent="0" algn="just">
              <a:buNone/>
            </a:pPr>
            <a:r>
              <a:rPr lang="fr-FR" b="1" dirty="0"/>
              <a:t>ARTICLE 53.</a:t>
            </a:r>
          </a:p>
          <a:p>
            <a:pPr marL="0" indent="0" algn="just">
              <a:buNone/>
            </a:pPr>
            <a:r>
              <a:rPr lang="fr-FR" dirty="0">
                <a:highlight>
                  <a:srgbClr val="FFFF00"/>
                </a:highlight>
              </a:rPr>
              <a:t>Les traités de paix, les traités de commerce, les traités ou accords relatifs à l'organisation internationale, ceux qui engagent les finances de l'État, ceux qui modifient des dispositions de nature législative, ceux qui sont relatifs à l'état des personnes, ceux qui comportent cession, échange ou adjonction de territoire, </a:t>
            </a:r>
            <a:r>
              <a:rPr lang="fr-FR" u="sng" dirty="0">
                <a:highlight>
                  <a:srgbClr val="FFFF00"/>
                </a:highlight>
              </a:rPr>
              <a:t>ne peuvent être ratifiés ou approuvés qu'en vertu d'une loi.</a:t>
            </a:r>
          </a:p>
          <a:p>
            <a:pPr marL="0" indent="0" algn="just">
              <a:buNone/>
            </a:pPr>
            <a:r>
              <a:rPr lang="fr-FR" dirty="0"/>
              <a:t>Ils ne prennent effet qu'après avoir été ratifiés ou approuvés.</a:t>
            </a:r>
          </a:p>
          <a:p>
            <a:pPr marL="0" indent="0" algn="just">
              <a:buNone/>
            </a:pPr>
            <a:r>
              <a:rPr lang="fr-FR" dirty="0"/>
              <a:t>Nulle cession, nul échange, nulle adjonction de territoire n'est valable sans le consentement des populations intéressées.</a:t>
            </a:r>
          </a:p>
          <a:p>
            <a:endParaRPr lang="fr-FR" dirty="0"/>
          </a:p>
        </p:txBody>
      </p:sp>
    </p:spTree>
    <p:extLst>
      <p:ext uri="{BB962C8B-B14F-4D97-AF65-F5344CB8AC3E}">
        <p14:creationId xmlns:p14="http://schemas.microsoft.com/office/powerpoint/2010/main" val="3953761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347761-7B03-4836-A17A-1E8D58A27CA7}"/>
              </a:ext>
            </a:extLst>
          </p:cNvPr>
          <p:cNvSpPr>
            <a:spLocks noGrp="1"/>
          </p:cNvSpPr>
          <p:nvPr>
            <p:ph type="title"/>
          </p:nvPr>
        </p:nvSpPr>
        <p:spPr>
          <a:xfrm>
            <a:off x="838200" y="365125"/>
            <a:ext cx="10515600" cy="681477"/>
          </a:xfrm>
        </p:spPr>
        <p:txBody>
          <a:bodyPr>
            <a:normAutofit/>
          </a:bodyPr>
          <a:lstStyle/>
          <a:p>
            <a:pPr algn="ctr"/>
            <a:r>
              <a:rPr lang="fr-FR" sz="2800" b="1" dirty="0"/>
              <a:t>Constitution du 4 octobre 1958</a:t>
            </a:r>
          </a:p>
        </p:txBody>
      </p:sp>
      <p:sp>
        <p:nvSpPr>
          <p:cNvPr id="3" name="Espace réservé du contenu 2">
            <a:extLst>
              <a:ext uri="{FF2B5EF4-FFF2-40B4-BE49-F238E27FC236}">
                <a16:creationId xmlns:a16="http://schemas.microsoft.com/office/drawing/2014/main" id="{3BBB6A0E-BAD0-4E3D-B2AD-18FA5A1876E6}"/>
              </a:ext>
            </a:extLst>
          </p:cNvPr>
          <p:cNvSpPr>
            <a:spLocks noGrp="1"/>
          </p:cNvSpPr>
          <p:nvPr>
            <p:ph idx="1"/>
          </p:nvPr>
        </p:nvSpPr>
        <p:spPr>
          <a:xfrm>
            <a:off x="760164" y="1046602"/>
            <a:ext cx="10593636" cy="5111827"/>
          </a:xfrm>
        </p:spPr>
        <p:txBody>
          <a:bodyPr>
            <a:normAutofit/>
          </a:bodyPr>
          <a:lstStyle/>
          <a:p>
            <a:r>
              <a:rPr lang="fr-FR" b="1" dirty="0"/>
              <a:t>ARTICLE 11.</a:t>
            </a:r>
          </a:p>
          <a:p>
            <a:pPr marL="0" indent="0" algn="just">
              <a:buNone/>
            </a:pPr>
            <a:r>
              <a:rPr lang="fr-FR" dirty="0"/>
              <a:t>Le Président de la République, sur proposition du Gouvernement pendant la durée des sessions ou sur proposition conjointe des deux Assemblées, publiées au </a:t>
            </a:r>
            <a:r>
              <a:rPr lang="fr-FR" i="1" dirty="0"/>
              <a:t>Journal Officiel</a:t>
            </a:r>
            <a:r>
              <a:rPr lang="fr-FR" dirty="0"/>
              <a:t>, </a:t>
            </a:r>
            <a:r>
              <a:rPr lang="fr-FR" u="sng" dirty="0"/>
              <a:t>peut soumettre au référendum</a:t>
            </a:r>
            <a:r>
              <a:rPr lang="fr-FR" dirty="0"/>
              <a:t> tout projet de loi portant sur l'organisation des pouvoirs publics, sur des réformes relatives à la politique économique, sociale ou environnementale de la nation et aux services publics qui y concourent, ou </a:t>
            </a:r>
            <a:r>
              <a:rPr lang="fr-FR" u="sng" dirty="0"/>
              <a:t>tendant à autoriser la ratification d'un traité qui, sans être contraire à la Constitution, aurait des incidences sur le fonctionnement des institutions</a:t>
            </a:r>
            <a:r>
              <a:rPr lang="fr-FR" dirty="0"/>
              <a:t>. […]</a:t>
            </a:r>
          </a:p>
          <a:p>
            <a:pPr marL="0" indent="0">
              <a:buNone/>
            </a:pPr>
            <a:endParaRPr lang="fr-FR" dirty="0"/>
          </a:p>
        </p:txBody>
      </p:sp>
    </p:spTree>
    <p:extLst>
      <p:ext uri="{BB962C8B-B14F-4D97-AF65-F5344CB8AC3E}">
        <p14:creationId xmlns:p14="http://schemas.microsoft.com/office/powerpoint/2010/main" val="107975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347761-7B03-4836-A17A-1E8D58A27CA7}"/>
              </a:ext>
            </a:extLst>
          </p:cNvPr>
          <p:cNvSpPr>
            <a:spLocks noGrp="1"/>
          </p:cNvSpPr>
          <p:nvPr>
            <p:ph type="title"/>
          </p:nvPr>
        </p:nvSpPr>
        <p:spPr>
          <a:xfrm>
            <a:off x="838200" y="365125"/>
            <a:ext cx="10515600" cy="681477"/>
          </a:xfrm>
        </p:spPr>
        <p:txBody>
          <a:bodyPr>
            <a:normAutofit/>
          </a:bodyPr>
          <a:lstStyle/>
          <a:p>
            <a:pPr algn="ctr"/>
            <a:r>
              <a:rPr lang="fr-FR" sz="2800" b="1" dirty="0"/>
              <a:t>Constitution du 4 octobre 1958</a:t>
            </a:r>
          </a:p>
        </p:txBody>
      </p:sp>
      <p:sp>
        <p:nvSpPr>
          <p:cNvPr id="3" name="Espace réservé du contenu 2">
            <a:extLst>
              <a:ext uri="{FF2B5EF4-FFF2-40B4-BE49-F238E27FC236}">
                <a16:creationId xmlns:a16="http://schemas.microsoft.com/office/drawing/2014/main" id="{3BBB6A0E-BAD0-4E3D-B2AD-18FA5A1876E6}"/>
              </a:ext>
            </a:extLst>
          </p:cNvPr>
          <p:cNvSpPr>
            <a:spLocks noGrp="1"/>
          </p:cNvSpPr>
          <p:nvPr>
            <p:ph idx="1"/>
          </p:nvPr>
        </p:nvSpPr>
        <p:spPr>
          <a:xfrm>
            <a:off x="760164" y="1046602"/>
            <a:ext cx="10593636" cy="5111827"/>
          </a:xfrm>
        </p:spPr>
        <p:txBody>
          <a:bodyPr>
            <a:normAutofit/>
          </a:bodyPr>
          <a:lstStyle/>
          <a:p>
            <a:r>
              <a:rPr lang="fr-FR" b="1" dirty="0"/>
              <a:t>ARTICLE 54.</a:t>
            </a:r>
          </a:p>
          <a:p>
            <a:pPr marL="0" indent="0" algn="just">
              <a:buNone/>
            </a:pPr>
            <a:r>
              <a:rPr lang="fr-FR" dirty="0">
                <a:highlight>
                  <a:srgbClr val="FFFF00"/>
                </a:highlight>
              </a:rPr>
              <a:t>Si le Conseil constitutionnel</a:t>
            </a:r>
            <a:r>
              <a:rPr lang="fr-FR" dirty="0"/>
              <a:t>, saisi par le Président de la République, par le Premier ministre, par le président de l'une ou l'autre assemblée ou par soixante députés ou soixante sénateurs, </a:t>
            </a:r>
            <a:r>
              <a:rPr lang="fr-FR" dirty="0">
                <a:highlight>
                  <a:srgbClr val="FFFF00"/>
                </a:highlight>
              </a:rPr>
              <a:t>a déclaré qu'un engagement international comporte une clause contraire à la Constitution, l'autorisation de ratifier ou d'approuver l'engagement international en cause ne peut intervenir qu'après révision de la Constitution.</a:t>
            </a:r>
          </a:p>
          <a:p>
            <a:pPr algn="just"/>
            <a:r>
              <a:rPr lang="fr-FR" b="1" dirty="0"/>
              <a:t>ARTICLE 55.</a:t>
            </a:r>
          </a:p>
          <a:p>
            <a:pPr marL="0" indent="0" algn="just">
              <a:buNone/>
            </a:pPr>
            <a:r>
              <a:rPr lang="fr-FR" dirty="0"/>
              <a:t>Les traités ou accords régulièrement ratifiés ou approuvés ont, dès leur publication, une autorité supérieure à celle des lois, sous réserve, pour chaque accord ou traité, de son application par l'autre partie.</a:t>
            </a:r>
          </a:p>
          <a:p>
            <a:pPr marL="0" indent="0">
              <a:buNone/>
            </a:pPr>
            <a:endParaRPr lang="fr-FR" dirty="0"/>
          </a:p>
        </p:txBody>
      </p:sp>
    </p:spTree>
    <p:extLst>
      <p:ext uri="{BB962C8B-B14F-4D97-AF65-F5344CB8AC3E}">
        <p14:creationId xmlns:p14="http://schemas.microsoft.com/office/powerpoint/2010/main" val="3227625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3095AC-62DB-4F3D-8189-0AF9862E64A6}"/>
              </a:ext>
            </a:extLst>
          </p:cNvPr>
          <p:cNvSpPr>
            <a:spLocks noGrp="1"/>
          </p:cNvSpPr>
          <p:nvPr>
            <p:ph type="title"/>
          </p:nvPr>
        </p:nvSpPr>
        <p:spPr>
          <a:xfrm>
            <a:off x="838200" y="365126"/>
            <a:ext cx="10515600" cy="516224"/>
          </a:xfrm>
        </p:spPr>
        <p:txBody>
          <a:bodyPr>
            <a:normAutofit/>
          </a:bodyPr>
          <a:lstStyle/>
          <a:p>
            <a:r>
              <a:rPr lang="fr-FR" sz="2800" b="1" dirty="0"/>
              <a:t>Convention de Vienne sur le droit des traités, 1969</a:t>
            </a:r>
          </a:p>
        </p:txBody>
      </p:sp>
      <p:sp>
        <p:nvSpPr>
          <p:cNvPr id="3" name="Espace réservé du contenu 2">
            <a:extLst>
              <a:ext uri="{FF2B5EF4-FFF2-40B4-BE49-F238E27FC236}">
                <a16:creationId xmlns:a16="http://schemas.microsoft.com/office/drawing/2014/main" id="{C721A0C8-6CD8-4F51-BF43-7068F05ADCDF}"/>
              </a:ext>
            </a:extLst>
          </p:cNvPr>
          <p:cNvSpPr>
            <a:spLocks noGrp="1"/>
          </p:cNvSpPr>
          <p:nvPr>
            <p:ph idx="1"/>
          </p:nvPr>
        </p:nvSpPr>
        <p:spPr>
          <a:xfrm>
            <a:off x="627961" y="881351"/>
            <a:ext cx="10725839" cy="5354196"/>
          </a:xfrm>
        </p:spPr>
        <p:txBody>
          <a:bodyPr>
            <a:normAutofit fontScale="92500" lnSpcReduction="20000"/>
          </a:bodyPr>
          <a:lstStyle/>
          <a:p>
            <a:r>
              <a:rPr lang="fr-FR" dirty="0"/>
              <a:t>Article 24   ENTRÉE EN VIGUEUR</a:t>
            </a:r>
          </a:p>
          <a:p>
            <a:pPr marL="514350" indent="-514350" algn="just">
              <a:buAutoNum type="arabicPeriod"/>
            </a:pPr>
            <a:r>
              <a:rPr lang="fr-FR" dirty="0"/>
              <a:t>Un traité entre en vigueur suivant les modalités et à la date fixées par ses dispositions ou par accord entre les Etats ayant participé à la négociation.</a:t>
            </a:r>
          </a:p>
          <a:p>
            <a:pPr marL="514350" indent="-514350" algn="just">
              <a:buAutoNum type="arabicPeriod"/>
            </a:pPr>
            <a:r>
              <a:rPr lang="fr-FR" dirty="0"/>
              <a:t>2. A défaut de telles dispositions ou d’un tel accord, </a:t>
            </a:r>
            <a:r>
              <a:rPr lang="fr-FR" dirty="0">
                <a:highlight>
                  <a:srgbClr val="FFFF00"/>
                </a:highlight>
              </a:rPr>
              <a:t>un traité entre en vigueur dès que le consentement à être lié par le traité a été établi pour tous les Etats ayant participé à la négociation.</a:t>
            </a:r>
          </a:p>
          <a:p>
            <a:pPr marL="514350" indent="-514350" algn="just">
              <a:buAutoNum type="arabicPeriod"/>
            </a:pPr>
            <a:r>
              <a:rPr lang="fr-FR" dirty="0"/>
              <a:t>3. Lorsque le consentement d’un Etat à être lié par un traité est établi à une date postérieure à l’entrée en vigueur dudit traité, celui-ci, à moins qu’il n’en dispose autrement, entre en vigueur à l’égard de cet Etat à cette date.</a:t>
            </a:r>
          </a:p>
          <a:p>
            <a:pPr marL="514350" indent="-514350" algn="just">
              <a:buAutoNum type="arabicPeriod"/>
            </a:pPr>
            <a:r>
              <a:rPr lang="fr-FR" dirty="0"/>
              <a:t>4. Les dispositions d’un traité qui réglementent l’authentification du texte, l’établissement du consentement des Etats à être liés par le traité, les modalités ou la date d’entrée en vigueur, les réserves, les fonctions du dépositaire, ainsi que les autres questions qui se posent nécessairement avant l’entrée en vigueur du traité, sont applicables dès l’adoption du texte.</a:t>
            </a:r>
          </a:p>
          <a:p>
            <a:endParaRPr lang="fr-FR" dirty="0"/>
          </a:p>
        </p:txBody>
      </p:sp>
    </p:spTree>
    <p:extLst>
      <p:ext uri="{BB962C8B-B14F-4D97-AF65-F5344CB8AC3E}">
        <p14:creationId xmlns:p14="http://schemas.microsoft.com/office/powerpoint/2010/main" val="1163332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FC4E5D-A130-419E-B57A-F564FF35424C}"/>
              </a:ext>
            </a:extLst>
          </p:cNvPr>
          <p:cNvSpPr>
            <a:spLocks noGrp="1"/>
          </p:cNvSpPr>
          <p:nvPr>
            <p:ph type="title"/>
          </p:nvPr>
        </p:nvSpPr>
        <p:spPr>
          <a:xfrm>
            <a:off x="705080" y="365125"/>
            <a:ext cx="10648720" cy="681477"/>
          </a:xfrm>
        </p:spPr>
        <p:txBody>
          <a:bodyPr>
            <a:normAutofit/>
          </a:bodyPr>
          <a:lstStyle/>
          <a:p>
            <a:pPr algn="ctr"/>
            <a:r>
              <a:rPr lang="fr-FR" sz="2800" b="1" dirty="0"/>
              <a:t>Les réserves</a:t>
            </a:r>
          </a:p>
        </p:txBody>
      </p:sp>
      <p:sp>
        <p:nvSpPr>
          <p:cNvPr id="3" name="Espace réservé du contenu 2">
            <a:extLst>
              <a:ext uri="{FF2B5EF4-FFF2-40B4-BE49-F238E27FC236}">
                <a16:creationId xmlns:a16="http://schemas.microsoft.com/office/drawing/2014/main" id="{7FA71E2A-E976-43BE-9841-EF8B2FB113D6}"/>
              </a:ext>
            </a:extLst>
          </p:cNvPr>
          <p:cNvSpPr>
            <a:spLocks noGrp="1"/>
          </p:cNvSpPr>
          <p:nvPr>
            <p:ph idx="1"/>
          </p:nvPr>
        </p:nvSpPr>
        <p:spPr>
          <a:xfrm>
            <a:off x="837282" y="1145754"/>
            <a:ext cx="10516518" cy="5031209"/>
          </a:xfrm>
        </p:spPr>
        <p:txBody>
          <a:bodyPr/>
          <a:lstStyle/>
          <a:p>
            <a:pPr marL="0" indent="0" algn="just">
              <a:buNone/>
            </a:pPr>
            <a:r>
              <a:rPr lang="fr-FR" dirty="0"/>
              <a:t> Déclaration faite par un Etat partie à un traité par laquelle cet Etat déclare exclure ou modifier pour lui-même l’application d’une disposition du traité. </a:t>
            </a:r>
          </a:p>
          <a:p>
            <a:pPr marL="0" indent="0" algn="just">
              <a:buNone/>
            </a:pPr>
            <a:r>
              <a:rPr lang="fr-FR" dirty="0"/>
              <a:t>Elles permettent d’obtenir un plus grand nombre de signatures, mais sont défavorables à une application uniforme du traité. </a:t>
            </a:r>
          </a:p>
          <a:p>
            <a:pPr marL="0" indent="0" algn="just">
              <a:buNone/>
            </a:pPr>
            <a:r>
              <a:rPr lang="fr-FR" dirty="0"/>
              <a:t>Un traité peut exclure ou limiter la formulation de réserves.</a:t>
            </a:r>
          </a:p>
          <a:p>
            <a:pPr marL="0" indent="0" algn="just">
              <a:buNone/>
            </a:pPr>
            <a:endParaRPr lang="fr-FR" dirty="0"/>
          </a:p>
          <a:p>
            <a:pPr marL="0" indent="0" algn="just">
              <a:buNone/>
            </a:pPr>
            <a:r>
              <a:rPr lang="fr-FR" dirty="0"/>
              <a:t>Cf réserve classique / réserve interprétative</a:t>
            </a:r>
          </a:p>
        </p:txBody>
      </p:sp>
    </p:spTree>
    <p:extLst>
      <p:ext uri="{BB962C8B-B14F-4D97-AF65-F5344CB8AC3E}">
        <p14:creationId xmlns:p14="http://schemas.microsoft.com/office/powerpoint/2010/main" val="1729094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3095AC-62DB-4F3D-8189-0AF9862E64A6}"/>
              </a:ext>
            </a:extLst>
          </p:cNvPr>
          <p:cNvSpPr>
            <a:spLocks noGrp="1"/>
          </p:cNvSpPr>
          <p:nvPr>
            <p:ph type="title"/>
          </p:nvPr>
        </p:nvSpPr>
        <p:spPr>
          <a:xfrm>
            <a:off x="838200" y="365126"/>
            <a:ext cx="10515600" cy="516224"/>
          </a:xfrm>
        </p:spPr>
        <p:txBody>
          <a:bodyPr>
            <a:normAutofit/>
          </a:bodyPr>
          <a:lstStyle/>
          <a:p>
            <a:r>
              <a:rPr lang="fr-FR" sz="2800" b="1" dirty="0"/>
              <a:t>Convention de Vienne sur le droit des traités, 1969</a:t>
            </a:r>
          </a:p>
        </p:txBody>
      </p:sp>
      <p:sp>
        <p:nvSpPr>
          <p:cNvPr id="3" name="Espace réservé du contenu 2">
            <a:extLst>
              <a:ext uri="{FF2B5EF4-FFF2-40B4-BE49-F238E27FC236}">
                <a16:creationId xmlns:a16="http://schemas.microsoft.com/office/drawing/2014/main" id="{C721A0C8-6CD8-4F51-BF43-7068F05ADCDF}"/>
              </a:ext>
            </a:extLst>
          </p:cNvPr>
          <p:cNvSpPr>
            <a:spLocks noGrp="1"/>
          </p:cNvSpPr>
          <p:nvPr>
            <p:ph idx="1"/>
          </p:nvPr>
        </p:nvSpPr>
        <p:spPr>
          <a:xfrm>
            <a:off x="627961" y="881351"/>
            <a:ext cx="10725839" cy="5354196"/>
          </a:xfrm>
        </p:spPr>
        <p:txBody>
          <a:bodyPr>
            <a:normAutofit/>
          </a:bodyPr>
          <a:lstStyle/>
          <a:p>
            <a:endParaRPr lang="fr-FR" dirty="0"/>
          </a:p>
          <a:p>
            <a:r>
              <a:rPr lang="fr-FR" dirty="0"/>
              <a:t>Article 2 EXPRESSIONS EMPLOYÉES: </a:t>
            </a:r>
          </a:p>
          <a:p>
            <a:pPr marL="0" indent="0" algn="just">
              <a:buNone/>
            </a:pPr>
            <a:r>
              <a:rPr lang="fr-FR" dirty="0"/>
              <a:t>d) L’expression « réserve » s’entend d’une déclaration unilatérale, quel que soit son libellé ou sa désignation, faite par un Etat quand il signe, ratifie, accepte ou approuve un traité ou y adhère, par laquelle il vise à exclure ou à modifier l’effet juridique de certaines dispositions du traité dans leur application à cet Etat</a:t>
            </a:r>
          </a:p>
        </p:txBody>
      </p:sp>
    </p:spTree>
    <p:extLst>
      <p:ext uri="{BB962C8B-B14F-4D97-AF65-F5344CB8AC3E}">
        <p14:creationId xmlns:p14="http://schemas.microsoft.com/office/powerpoint/2010/main" val="384075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3095AC-62DB-4F3D-8189-0AF9862E64A6}"/>
              </a:ext>
            </a:extLst>
          </p:cNvPr>
          <p:cNvSpPr>
            <a:spLocks noGrp="1"/>
          </p:cNvSpPr>
          <p:nvPr>
            <p:ph type="title"/>
          </p:nvPr>
        </p:nvSpPr>
        <p:spPr>
          <a:xfrm>
            <a:off x="838200" y="365126"/>
            <a:ext cx="10515600" cy="516224"/>
          </a:xfrm>
        </p:spPr>
        <p:txBody>
          <a:bodyPr>
            <a:normAutofit/>
          </a:bodyPr>
          <a:lstStyle/>
          <a:p>
            <a:r>
              <a:rPr lang="fr-FR" sz="2800" b="1" dirty="0"/>
              <a:t>Convention de Vienne sur le droit des traités, 1969</a:t>
            </a:r>
          </a:p>
        </p:txBody>
      </p:sp>
      <p:sp>
        <p:nvSpPr>
          <p:cNvPr id="3" name="Espace réservé du contenu 2">
            <a:extLst>
              <a:ext uri="{FF2B5EF4-FFF2-40B4-BE49-F238E27FC236}">
                <a16:creationId xmlns:a16="http://schemas.microsoft.com/office/drawing/2014/main" id="{C721A0C8-6CD8-4F51-BF43-7068F05ADCDF}"/>
              </a:ext>
            </a:extLst>
          </p:cNvPr>
          <p:cNvSpPr>
            <a:spLocks noGrp="1"/>
          </p:cNvSpPr>
          <p:nvPr>
            <p:ph idx="1"/>
          </p:nvPr>
        </p:nvSpPr>
        <p:spPr>
          <a:xfrm>
            <a:off x="627961" y="881351"/>
            <a:ext cx="10725839" cy="5354196"/>
          </a:xfrm>
        </p:spPr>
        <p:txBody>
          <a:bodyPr>
            <a:normAutofit/>
          </a:bodyPr>
          <a:lstStyle/>
          <a:p>
            <a:pPr lvl="1"/>
            <a:endParaRPr lang="fr-FR" dirty="0"/>
          </a:p>
          <a:p>
            <a:pPr lvl="1"/>
            <a:r>
              <a:rPr lang="fr-FR" dirty="0"/>
              <a:t>Article 19 FORMULATION DES RÉSERVES</a:t>
            </a:r>
          </a:p>
          <a:p>
            <a:pPr marL="457200" lvl="1" indent="0">
              <a:buNone/>
            </a:pPr>
            <a:endParaRPr lang="fr-FR" dirty="0"/>
          </a:p>
          <a:p>
            <a:pPr marL="457200" lvl="1" indent="0">
              <a:buNone/>
            </a:pPr>
            <a:r>
              <a:rPr lang="fr-FR" dirty="0"/>
              <a:t>Un Etat, au moment de signer, de ratifier, d’accepter, d’approuver un traité ou d’y adhérer, peut formuler une réserve, à moins :</a:t>
            </a:r>
          </a:p>
          <a:p>
            <a:pPr marL="914400" lvl="1" indent="-457200">
              <a:buAutoNum type="alphaLcParenR"/>
            </a:pPr>
            <a:r>
              <a:rPr lang="fr-FR" dirty="0"/>
              <a:t>Que la réserve ne soit interdite par le traité;</a:t>
            </a:r>
          </a:p>
          <a:p>
            <a:pPr marL="457200" lvl="1" indent="0">
              <a:buNone/>
            </a:pPr>
            <a:endParaRPr lang="fr-FR" dirty="0"/>
          </a:p>
          <a:p>
            <a:pPr marL="457200" lvl="1" indent="0">
              <a:buNone/>
            </a:pPr>
            <a:r>
              <a:rPr lang="fr-FR" dirty="0"/>
              <a:t>b) Que le traité ne dispose que seules des réserves déterminées, parmi lesquelles ne figure pas la réserve en question, peuvent être faites; ou</a:t>
            </a:r>
          </a:p>
          <a:p>
            <a:pPr marL="457200" lvl="1" indent="0">
              <a:buNone/>
            </a:pPr>
            <a:endParaRPr lang="fr-FR" dirty="0"/>
          </a:p>
          <a:p>
            <a:pPr marL="457200" lvl="1" indent="0">
              <a:buNone/>
            </a:pPr>
            <a:r>
              <a:rPr lang="fr-FR" dirty="0"/>
              <a:t>c) Que, dans les cas autres que ceux visés aux alinéas a et b, la réserve ne soit incompatible avec l’objet et le but du traité</a:t>
            </a:r>
          </a:p>
        </p:txBody>
      </p:sp>
    </p:spTree>
    <p:extLst>
      <p:ext uri="{BB962C8B-B14F-4D97-AF65-F5344CB8AC3E}">
        <p14:creationId xmlns:p14="http://schemas.microsoft.com/office/powerpoint/2010/main" val="281282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3095AC-62DB-4F3D-8189-0AF9862E64A6}"/>
              </a:ext>
            </a:extLst>
          </p:cNvPr>
          <p:cNvSpPr>
            <a:spLocks noGrp="1"/>
          </p:cNvSpPr>
          <p:nvPr>
            <p:ph type="title"/>
          </p:nvPr>
        </p:nvSpPr>
        <p:spPr>
          <a:xfrm>
            <a:off x="838200" y="365126"/>
            <a:ext cx="10515600" cy="516224"/>
          </a:xfrm>
        </p:spPr>
        <p:txBody>
          <a:bodyPr>
            <a:normAutofit/>
          </a:bodyPr>
          <a:lstStyle/>
          <a:p>
            <a:r>
              <a:rPr lang="fr-FR" sz="2800" b="1" dirty="0"/>
              <a:t>Convention de Vienne sur le droit des traités, 1969</a:t>
            </a:r>
          </a:p>
        </p:txBody>
      </p:sp>
      <p:sp>
        <p:nvSpPr>
          <p:cNvPr id="3" name="Espace réservé du contenu 2">
            <a:extLst>
              <a:ext uri="{FF2B5EF4-FFF2-40B4-BE49-F238E27FC236}">
                <a16:creationId xmlns:a16="http://schemas.microsoft.com/office/drawing/2014/main" id="{C721A0C8-6CD8-4F51-BF43-7068F05ADCDF}"/>
              </a:ext>
            </a:extLst>
          </p:cNvPr>
          <p:cNvSpPr>
            <a:spLocks noGrp="1"/>
          </p:cNvSpPr>
          <p:nvPr>
            <p:ph idx="1"/>
          </p:nvPr>
        </p:nvSpPr>
        <p:spPr>
          <a:xfrm>
            <a:off x="627961" y="881351"/>
            <a:ext cx="10725839" cy="5354196"/>
          </a:xfrm>
        </p:spPr>
        <p:txBody>
          <a:bodyPr>
            <a:normAutofit/>
          </a:bodyPr>
          <a:lstStyle/>
          <a:p>
            <a:pPr lvl="1"/>
            <a:r>
              <a:rPr lang="fr-FR" dirty="0"/>
              <a:t>Article 20 ACCEPTATION DES RÉSERVES ET OBJECTIONS AUX RÉSERVES</a:t>
            </a:r>
          </a:p>
          <a:p>
            <a:pPr marL="914400" lvl="1" indent="-457200" algn="just">
              <a:buAutoNum type="arabicPeriod"/>
            </a:pPr>
            <a:r>
              <a:rPr lang="fr-FR" dirty="0"/>
              <a:t>Une réserve expressément autorisée par un traité n’a pas à être ultérieurement acceptée par les autres Etats contractants, à moins que le traité ne le prévoie.</a:t>
            </a:r>
          </a:p>
          <a:p>
            <a:pPr marL="914400" lvl="1" indent="-457200" algn="just">
              <a:buAutoNum type="arabicPeriod"/>
            </a:pPr>
            <a:r>
              <a:rPr lang="fr-FR" dirty="0"/>
              <a:t>Lorsqu’il ressort du nombre restreint des Etats ayant participé à la négociation, ainsi que de l’objet et du but d’un traité, que l’application du traité dans son intégralité entre toutes les parties est une condition essentielle du consentement de chacune d’elles à être liée par le traité, une réserve doit être acceptée par toutes les parties.</a:t>
            </a:r>
          </a:p>
          <a:p>
            <a:pPr marL="914400" lvl="1" indent="-457200" algn="just">
              <a:buAutoNum type="arabicPeriod"/>
            </a:pPr>
            <a:r>
              <a:rPr lang="fr-FR" dirty="0"/>
              <a:t>Lorsqu’un traité est un acte constitutif d’une organisation internationale et à moins qu’il n’en dispose autrement, une réserve exige l’acceptation de l’organe compétent de cette organisation.</a:t>
            </a:r>
          </a:p>
          <a:p>
            <a:pPr marL="457200" lvl="1" indent="0" algn="just">
              <a:buNone/>
            </a:pPr>
            <a:r>
              <a:rPr lang="fr-FR" dirty="0"/>
              <a:t>	</a:t>
            </a:r>
          </a:p>
        </p:txBody>
      </p:sp>
    </p:spTree>
    <p:extLst>
      <p:ext uri="{BB962C8B-B14F-4D97-AF65-F5344CB8AC3E}">
        <p14:creationId xmlns:p14="http://schemas.microsoft.com/office/powerpoint/2010/main" val="160111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DA9277-9BDD-4A7F-86E4-607D1BBBE967}"/>
              </a:ext>
            </a:extLst>
          </p:cNvPr>
          <p:cNvSpPr>
            <a:spLocks noGrp="1"/>
          </p:cNvSpPr>
          <p:nvPr>
            <p:ph type="title"/>
          </p:nvPr>
        </p:nvSpPr>
        <p:spPr>
          <a:xfrm>
            <a:off x="838200" y="365125"/>
            <a:ext cx="10515600" cy="571309"/>
          </a:xfrm>
        </p:spPr>
        <p:txBody>
          <a:bodyPr>
            <a:normAutofit/>
          </a:bodyPr>
          <a:lstStyle/>
          <a:p>
            <a:pPr algn="ctr"/>
            <a:r>
              <a:rPr lang="fr-FR" sz="2800" b="1" dirty="0"/>
              <a:t>Les sources du DI</a:t>
            </a:r>
          </a:p>
        </p:txBody>
      </p:sp>
      <p:sp>
        <p:nvSpPr>
          <p:cNvPr id="3" name="Espace réservé du contenu 2">
            <a:extLst>
              <a:ext uri="{FF2B5EF4-FFF2-40B4-BE49-F238E27FC236}">
                <a16:creationId xmlns:a16="http://schemas.microsoft.com/office/drawing/2014/main" id="{58CC8596-EEA3-48C4-928D-AE9BDA3270DD}"/>
              </a:ext>
            </a:extLst>
          </p:cNvPr>
          <p:cNvSpPr>
            <a:spLocks noGrp="1"/>
          </p:cNvSpPr>
          <p:nvPr>
            <p:ph idx="1"/>
          </p:nvPr>
        </p:nvSpPr>
        <p:spPr>
          <a:xfrm>
            <a:off x="838200" y="936434"/>
            <a:ext cx="10515600" cy="5240529"/>
          </a:xfrm>
        </p:spPr>
        <p:txBody>
          <a:bodyPr>
            <a:normAutofit fontScale="85000" lnSpcReduction="20000"/>
          </a:bodyPr>
          <a:lstStyle/>
          <a:p>
            <a:pPr marL="0" indent="0">
              <a:buNone/>
            </a:pPr>
            <a:r>
              <a:rPr lang="fr-FR" b="1" dirty="0"/>
              <a:t>Article 38 Statut CIJ</a:t>
            </a:r>
          </a:p>
          <a:p>
            <a:pPr algn="just"/>
            <a:r>
              <a:rPr lang="fr-FR" dirty="0"/>
              <a:t>1. La Cour, dont la mission est de régler conformément au droit international les différends qui lui sont soumis, applique :</a:t>
            </a:r>
          </a:p>
          <a:p>
            <a:pPr marL="0" indent="0" algn="just">
              <a:buNone/>
            </a:pPr>
            <a:r>
              <a:rPr lang="fr-FR" dirty="0"/>
              <a:t>a. les conventions internationales, soit générales, soit spéciales, établissant des règles expressément reconnues par les Etats en litige;</a:t>
            </a:r>
          </a:p>
          <a:p>
            <a:pPr marL="0" indent="0" algn="just">
              <a:buNone/>
            </a:pPr>
            <a:br>
              <a:rPr lang="fr-FR" dirty="0"/>
            </a:br>
            <a:r>
              <a:rPr lang="fr-FR" dirty="0"/>
              <a:t>b. la coutume internationale comme preuve d'une pratique générale acceptée comme étant le droit;</a:t>
            </a:r>
          </a:p>
          <a:p>
            <a:pPr marL="0" indent="0" algn="just">
              <a:buNone/>
            </a:pPr>
            <a:endParaRPr lang="fr-FR" dirty="0"/>
          </a:p>
          <a:p>
            <a:pPr marL="0" indent="0" algn="just">
              <a:buNone/>
            </a:pPr>
            <a:r>
              <a:rPr lang="fr-FR" dirty="0"/>
              <a:t>c. les principes généraux de droit reconnus par les nations civilisées;</a:t>
            </a:r>
            <a:br>
              <a:rPr lang="fr-FR" dirty="0"/>
            </a:br>
            <a:endParaRPr lang="fr-FR" dirty="0"/>
          </a:p>
          <a:p>
            <a:pPr marL="0" indent="0" algn="just">
              <a:buNone/>
            </a:pPr>
            <a:r>
              <a:rPr lang="fr-FR" dirty="0"/>
              <a:t>d. sous réserve de la disposition de l'Article 59, les décisions judiciaires et la doctrine des publicistes les plus qualifiés des différentes nations, comme moyen auxiliaire de détermination des règles de droit.</a:t>
            </a:r>
          </a:p>
          <a:p>
            <a:pPr algn="just"/>
            <a:r>
              <a:rPr lang="fr-FR" dirty="0"/>
              <a:t>2. La présente disposition ne porte pas atteinte à la faculté pour la Cour, si les parties sont d'accord, de statuer ex aequo et </a:t>
            </a:r>
            <a:r>
              <a:rPr lang="fr-FR" dirty="0" err="1"/>
              <a:t>bono</a:t>
            </a:r>
            <a:r>
              <a:rPr lang="fr-FR" dirty="0"/>
              <a:t>.</a:t>
            </a:r>
          </a:p>
          <a:p>
            <a:endParaRPr lang="fr-FR" dirty="0"/>
          </a:p>
        </p:txBody>
      </p:sp>
    </p:spTree>
    <p:extLst>
      <p:ext uri="{BB962C8B-B14F-4D97-AF65-F5344CB8AC3E}">
        <p14:creationId xmlns:p14="http://schemas.microsoft.com/office/powerpoint/2010/main" val="793460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3095AC-62DB-4F3D-8189-0AF9862E64A6}"/>
              </a:ext>
            </a:extLst>
          </p:cNvPr>
          <p:cNvSpPr>
            <a:spLocks noGrp="1"/>
          </p:cNvSpPr>
          <p:nvPr>
            <p:ph type="title"/>
          </p:nvPr>
        </p:nvSpPr>
        <p:spPr>
          <a:xfrm>
            <a:off x="838200" y="365126"/>
            <a:ext cx="10515600" cy="516224"/>
          </a:xfrm>
        </p:spPr>
        <p:txBody>
          <a:bodyPr>
            <a:normAutofit/>
          </a:bodyPr>
          <a:lstStyle/>
          <a:p>
            <a:r>
              <a:rPr lang="fr-FR" sz="2800" b="1" dirty="0"/>
              <a:t>Convention de Vienne sur le droit des traités, 1969</a:t>
            </a:r>
          </a:p>
        </p:txBody>
      </p:sp>
      <p:sp>
        <p:nvSpPr>
          <p:cNvPr id="3" name="Espace réservé du contenu 2">
            <a:extLst>
              <a:ext uri="{FF2B5EF4-FFF2-40B4-BE49-F238E27FC236}">
                <a16:creationId xmlns:a16="http://schemas.microsoft.com/office/drawing/2014/main" id="{C721A0C8-6CD8-4F51-BF43-7068F05ADCDF}"/>
              </a:ext>
            </a:extLst>
          </p:cNvPr>
          <p:cNvSpPr>
            <a:spLocks noGrp="1"/>
          </p:cNvSpPr>
          <p:nvPr>
            <p:ph idx="1"/>
          </p:nvPr>
        </p:nvSpPr>
        <p:spPr>
          <a:xfrm>
            <a:off x="627961" y="881351"/>
            <a:ext cx="10725839" cy="5354196"/>
          </a:xfrm>
        </p:spPr>
        <p:txBody>
          <a:bodyPr>
            <a:normAutofit fontScale="92500" lnSpcReduction="10000"/>
          </a:bodyPr>
          <a:lstStyle/>
          <a:p>
            <a:pPr lvl="1"/>
            <a:r>
              <a:rPr lang="fr-FR" dirty="0"/>
              <a:t>Article 20 ACCEPTATION DES RÉSERVES ET OBJECTIONS AUX RÉSERVES</a:t>
            </a:r>
          </a:p>
          <a:p>
            <a:pPr marL="457200" lvl="1" indent="0" algn="just">
              <a:buNone/>
            </a:pPr>
            <a:r>
              <a:rPr lang="fr-FR" dirty="0"/>
              <a:t>4. Dans les cas autres que ceux visés aux paragraphes précédents et à moins que le traité n’en dispose autrement : </a:t>
            </a:r>
          </a:p>
          <a:p>
            <a:pPr marL="457200" lvl="1" indent="0" algn="just">
              <a:buNone/>
            </a:pPr>
            <a:r>
              <a:rPr lang="fr-FR" dirty="0"/>
              <a:t>	a) L’acceptation d’une réserve par un autre Etat contractant fait de l’Etat auteur de la réserve une partie au traité par rapport à cet autre Etat si le traité est en vigueur ou lorsqu’il entre en vigueur pour ces Etats;</a:t>
            </a:r>
          </a:p>
          <a:p>
            <a:pPr marL="457200" lvl="1" indent="0" algn="just">
              <a:buNone/>
            </a:pPr>
            <a:r>
              <a:rPr lang="fr-FR" dirty="0"/>
              <a:t>	b) L’objection faite à une réserve par un autre Etat contractant n’empêche pas le traité d’entrer en vigueur entre l’Etat qui a formulé l’objection et l’Etat auteur de la réserve, à moins que l’intention contraire n’ait été nettement exprimée par l’Etat qui a formulé l’objection;</a:t>
            </a:r>
          </a:p>
          <a:p>
            <a:pPr marL="457200" lvl="1" indent="0" algn="just">
              <a:buNone/>
            </a:pPr>
            <a:r>
              <a:rPr lang="fr-FR" dirty="0"/>
              <a:t>	c) Un acte exprimant le consentement d’un Etat à être lié par le traité et contenant une réserve prend effet dès qu’au moins un autre Etat contractant a accepté la réserve.</a:t>
            </a:r>
          </a:p>
          <a:p>
            <a:pPr marL="457200" lvl="1" indent="0" algn="just">
              <a:buNone/>
            </a:pPr>
            <a:endParaRPr lang="fr-FR" dirty="0"/>
          </a:p>
          <a:p>
            <a:pPr marL="457200" lvl="1" indent="0" algn="just">
              <a:buNone/>
            </a:pPr>
            <a:r>
              <a:rPr lang="fr-FR" dirty="0"/>
              <a:t>5. Aux fins des paragraphes 2 et 4 et à moins que le traité n’en dispose autrement, </a:t>
            </a:r>
            <a:r>
              <a:rPr lang="fr-FR" b="1" dirty="0"/>
              <a:t>une réserve est réputée avoir été acceptée par un Etat si ce dernier n’a pas formulé d’objection à la réserve soit à l’expiration des douze mois </a:t>
            </a:r>
            <a:r>
              <a:rPr lang="fr-FR" dirty="0"/>
              <a:t>qui suivent la date à laquelle il en a reçu notification, soit à la date à laquelle il a exprimé son consentement a être lié par le traité, si celle-ci est postérieure. </a:t>
            </a:r>
          </a:p>
        </p:txBody>
      </p:sp>
    </p:spTree>
    <p:extLst>
      <p:ext uri="{BB962C8B-B14F-4D97-AF65-F5344CB8AC3E}">
        <p14:creationId xmlns:p14="http://schemas.microsoft.com/office/powerpoint/2010/main" val="2998078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CCB1F0-72F6-4AC5-A810-0D314CE54C99}"/>
              </a:ext>
            </a:extLst>
          </p:cNvPr>
          <p:cNvSpPr>
            <a:spLocks noGrp="1"/>
          </p:cNvSpPr>
          <p:nvPr>
            <p:ph type="title"/>
          </p:nvPr>
        </p:nvSpPr>
        <p:spPr>
          <a:xfrm>
            <a:off x="716096" y="365126"/>
            <a:ext cx="10637704" cy="538258"/>
          </a:xfrm>
        </p:spPr>
        <p:txBody>
          <a:bodyPr>
            <a:normAutofit/>
          </a:bodyPr>
          <a:lstStyle/>
          <a:p>
            <a:pPr algn="ctr"/>
            <a:r>
              <a:rPr lang="fr-FR" sz="2800" b="1" dirty="0"/>
              <a:t>Régime des réserves dans la CEDH</a:t>
            </a:r>
          </a:p>
        </p:txBody>
      </p:sp>
      <p:sp>
        <p:nvSpPr>
          <p:cNvPr id="3" name="Espace réservé du contenu 2">
            <a:extLst>
              <a:ext uri="{FF2B5EF4-FFF2-40B4-BE49-F238E27FC236}">
                <a16:creationId xmlns:a16="http://schemas.microsoft.com/office/drawing/2014/main" id="{5452B537-AD50-403E-91C7-8171530BEF37}"/>
              </a:ext>
            </a:extLst>
          </p:cNvPr>
          <p:cNvSpPr>
            <a:spLocks noGrp="1"/>
          </p:cNvSpPr>
          <p:nvPr>
            <p:ph idx="1"/>
          </p:nvPr>
        </p:nvSpPr>
        <p:spPr>
          <a:xfrm>
            <a:off x="848298" y="1068636"/>
            <a:ext cx="10505501" cy="5108327"/>
          </a:xfrm>
        </p:spPr>
        <p:txBody>
          <a:bodyPr/>
          <a:lstStyle/>
          <a:p>
            <a:pPr marL="0" marR="5715" indent="0" algn="ctr">
              <a:lnSpc>
                <a:spcPct val="106000"/>
              </a:lnSpc>
              <a:spcAft>
                <a:spcPts val="540"/>
              </a:spcAft>
              <a:buNone/>
            </a:pPr>
            <a:r>
              <a:rPr lang="fr-FR" sz="2400" b="1" dirty="0">
                <a:solidFill>
                  <a:srgbClr val="000000"/>
                </a:solidFill>
                <a:effectLst/>
                <a:latin typeface="Calibri" panose="020F0502020204030204" pitchFamily="34" charset="0"/>
                <a:ea typeface="Calibri" panose="020F0502020204030204" pitchFamily="34" charset="0"/>
              </a:rPr>
              <a:t>ARTICLE 57</a:t>
            </a:r>
            <a:endParaRPr lang="fr-FR" sz="2400" dirty="0">
              <a:solidFill>
                <a:srgbClr val="000000"/>
              </a:solidFill>
              <a:effectLst/>
              <a:latin typeface="Calibri" panose="020F0502020204030204" pitchFamily="34" charset="0"/>
              <a:ea typeface="Calibri" panose="020F0502020204030204" pitchFamily="34" charset="0"/>
            </a:endParaRPr>
          </a:p>
          <a:p>
            <a:pPr marL="33020" marR="38735" indent="0" algn="ctr">
              <a:lnSpc>
                <a:spcPct val="103000"/>
              </a:lnSpc>
              <a:spcAft>
                <a:spcPts val="285"/>
              </a:spcAft>
              <a:buNone/>
            </a:pPr>
            <a:r>
              <a:rPr lang="fr-FR" sz="2400" b="1" dirty="0">
                <a:solidFill>
                  <a:srgbClr val="000000"/>
                </a:solidFill>
                <a:effectLst/>
                <a:latin typeface="Calibri" panose="020F0502020204030204" pitchFamily="34" charset="0"/>
                <a:ea typeface="Calibri" panose="020F0502020204030204" pitchFamily="34" charset="0"/>
              </a:rPr>
              <a:t>Réserves</a:t>
            </a:r>
            <a:endParaRPr lang="fr-FR" sz="2400" dirty="0">
              <a:solidFill>
                <a:srgbClr val="000000"/>
              </a:solidFill>
              <a:effectLst/>
              <a:latin typeface="Calibri" panose="020F0502020204030204" pitchFamily="34" charset="0"/>
              <a:ea typeface="Calibri" panose="020F0502020204030204" pitchFamily="34" charset="0"/>
            </a:endParaRPr>
          </a:p>
          <a:p>
            <a:pPr marL="342900" marR="1682750" lvl="0" indent="-342900" algn="just" fontAlgn="base">
              <a:lnSpc>
                <a:spcPct val="111000"/>
              </a:lnSpc>
              <a:spcAft>
                <a:spcPts val="120"/>
              </a:spcAft>
              <a:buClr>
                <a:srgbClr val="000000"/>
              </a:buClr>
              <a:buSzPts val="850"/>
              <a:buFont typeface="+mj-lt"/>
              <a:buAutoNum type="arabicPeriod"/>
            </a:pPr>
            <a:r>
              <a:rPr lang="fr-F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Tout Etat peut, au moment de la signature de la présente Convention ou du dépôt de son instrument de ratification, formuler une réserve au sujet d’une disposition particulière de la Convention, dans la mesure où une loi alors en vigueur sur son territoire n’est pas conforme à cette disposition. Les réserves de caractère général ne sont pas autorisées aux termes du présent article.</a:t>
            </a:r>
          </a:p>
          <a:p>
            <a:pPr marL="342900" marR="1682750" lvl="0" indent="-342900" algn="just" fontAlgn="base">
              <a:lnSpc>
                <a:spcPct val="111000"/>
              </a:lnSpc>
              <a:spcAft>
                <a:spcPts val="120"/>
              </a:spcAft>
              <a:buClr>
                <a:srgbClr val="000000"/>
              </a:buClr>
              <a:buSzPts val="850"/>
              <a:buFont typeface="+mj-lt"/>
              <a:buAutoNum type="arabicPeriod"/>
            </a:pPr>
            <a:r>
              <a:rPr lang="fr-FR" sz="2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Toute réserve émise conformément au présent article comporte un bref exposé de la loi en cause.</a:t>
            </a:r>
          </a:p>
          <a:p>
            <a:endParaRPr lang="fr-FR" dirty="0"/>
          </a:p>
        </p:txBody>
      </p:sp>
    </p:spTree>
    <p:extLst>
      <p:ext uri="{BB962C8B-B14F-4D97-AF65-F5344CB8AC3E}">
        <p14:creationId xmlns:p14="http://schemas.microsoft.com/office/powerpoint/2010/main" val="3008228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3095AC-62DB-4F3D-8189-0AF9862E64A6}"/>
              </a:ext>
            </a:extLst>
          </p:cNvPr>
          <p:cNvSpPr>
            <a:spLocks noGrp="1"/>
          </p:cNvSpPr>
          <p:nvPr>
            <p:ph type="title"/>
          </p:nvPr>
        </p:nvSpPr>
        <p:spPr>
          <a:xfrm>
            <a:off x="838200" y="365126"/>
            <a:ext cx="10515600" cy="516224"/>
          </a:xfrm>
        </p:spPr>
        <p:txBody>
          <a:bodyPr>
            <a:normAutofit/>
          </a:bodyPr>
          <a:lstStyle/>
          <a:p>
            <a:r>
              <a:rPr lang="fr-FR" sz="2800" b="1" dirty="0"/>
              <a:t>Convention de Vienne sur le droit des traités, 1969</a:t>
            </a:r>
          </a:p>
        </p:txBody>
      </p:sp>
      <p:sp>
        <p:nvSpPr>
          <p:cNvPr id="3" name="Espace réservé du contenu 2">
            <a:extLst>
              <a:ext uri="{FF2B5EF4-FFF2-40B4-BE49-F238E27FC236}">
                <a16:creationId xmlns:a16="http://schemas.microsoft.com/office/drawing/2014/main" id="{C721A0C8-6CD8-4F51-BF43-7068F05ADCDF}"/>
              </a:ext>
            </a:extLst>
          </p:cNvPr>
          <p:cNvSpPr>
            <a:spLocks noGrp="1"/>
          </p:cNvSpPr>
          <p:nvPr>
            <p:ph idx="1"/>
          </p:nvPr>
        </p:nvSpPr>
        <p:spPr>
          <a:xfrm>
            <a:off x="627961" y="881351"/>
            <a:ext cx="10725839" cy="5354196"/>
          </a:xfrm>
        </p:spPr>
        <p:txBody>
          <a:bodyPr>
            <a:normAutofit/>
          </a:bodyPr>
          <a:lstStyle/>
          <a:p>
            <a:pPr marL="457200" lvl="1" indent="0" algn="just">
              <a:buNone/>
            </a:pPr>
            <a:r>
              <a:rPr lang="fr-FR" dirty="0"/>
              <a:t>Article 48 ERREUR</a:t>
            </a:r>
          </a:p>
          <a:p>
            <a:pPr marL="914400" lvl="1" indent="-457200" algn="just">
              <a:buAutoNum type="arabicPeriod"/>
            </a:pPr>
            <a:r>
              <a:rPr lang="fr-FR" dirty="0"/>
              <a:t>Un Etat peut invoquer une erreur dans un traité comme viciant son consentement a être lié par le traité </a:t>
            </a:r>
            <a:r>
              <a:rPr lang="fr-FR" u="sng" dirty="0"/>
              <a:t>si l’erreur porte sur un fait ou une situation</a:t>
            </a:r>
            <a:r>
              <a:rPr lang="fr-FR" dirty="0"/>
              <a:t> que cet Etat supposait exister au moment où le traité a été conclu et qui constituait </a:t>
            </a:r>
            <a:r>
              <a:rPr lang="fr-FR" u="sng" dirty="0"/>
              <a:t>une base essentielle du consentement de cet Etat à être lié </a:t>
            </a:r>
            <a:r>
              <a:rPr lang="fr-FR" dirty="0"/>
              <a:t>par le traité.</a:t>
            </a:r>
          </a:p>
          <a:p>
            <a:pPr marL="914400" lvl="1" indent="-457200" algn="just">
              <a:buAutoNum type="arabicPeriod" startAt="2"/>
            </a:pPr>
            <a:r>
              <a:rPr lang="fr-FR" dirty="0"/>
              <a:t>Le paragraphe 1 ne s’applique pas lorsque ledit Etat a contribué à cette erreur par son comportement ou lorsque les circonstances ont été telles qu’il devait être averti de la possibilité d’une erreur.</a:t>
            </a:r>
          </a:p>
          <a:p>
            <a:pPr marL="914400" lvl="1" indent="-457200" algn="just">
              <a:buAutoNum type="arabicPeriod" startAt="2"/>
            </a:pPr>
            <a:r>
              <a:rPr lang="fr-FR" dirty="0"/>
              <a:t>Une erreur ne concernant que la rédaction du texte d’un traité ne porte pas atteinte à sa validité; (…).</a:t>
            </a:r>
          </a:p>
        </p:txBody>
      </p:sp>
    </p:spTree>
    <p:extLst>
      <p:ext uri="{BB962C8B-B14F-4D97-AF65-F5344CB8AC3E}">
        <p14:creationId xmlns:p14="http://schemas.microsoft.com/office/powerpoint/2010/main" val="3390933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p:txBody>
          <a:bodyPr>
            <a:normAutofit/>
          </a:bodyPr>
          <a:lstStyle/>
          <a:p>
            <a:r>
              <a:rPr lang="fr-FR" sz="2800" b="1" dirty="0"/>
              <a:t>CIJ, 26 mai 1961, Affaire du Temple de </a:t>
            </a:r>
            <a:r>
              <a:rPr lang="fr-FR" sz="2800" b="1" dirty="0" err="1"/>
              <a:t>Préah</a:t>
            </a:r>
            <a:r>
              <a:rPr lang="fr-FR" sz="2800" b="1" dirty="0"/>
              <a:t> </a:t>
            </a:r>
            <a:r>
              <a:rPr lang="fr-FR" sz="2800" b="1" dirty="0" err="1"/>
              <a:t>Vihéar</a:t>
            </a:r>
            <a:r>
              <a:rPr lang="fr-FR" sz="2800" b="1" dirty="0"/>
              <a:t> (Cambodge c/ Thaïlande)</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p:txBody>
          <a:bodyPr/>
          <a:lstStyle/>
          <a:p>
            <a:pPr marL="0" indent="0" algn="just">
              <a:buNone/>
            </a:pPr>
            <a:r>
              <a:rPr lang="fr-FR" dirty="0"/>
              <a:t>Une partie ne saurait invoquer une erreur comme vice du consentement si elle a contribué à cette erreur par sa conduite, si elle était en mesure de l’éviter ou si elle était avertie de la possibilité de cette erreur</a:t>
            </a:r>
          </a:p>
        </p:txBody>
      </p:sp>
    </p:spTree>
    <p:extLst>
      <p:ext uri="{BB962C8B-B14F-4D97-AF65-F5344CB8AC3E}">
        <p14:creationId xmlns:p14="http://schemas.microsoft.com/office/powerpoint/2010/main" val="1028775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a:xfrm>
            <a:off x="838200" y="1351900"/>
            <a:ext cx="10515600" cy="4351338"/>
          </a:xfrm>
        </p:spPr>
        <p:txBody>
          <a:bodyPr/>
          <a:lstStyle/>
          <a:p>
            <a:pPr marL="0" indent="0" algn="just">
              <a:buNone/>
            </a:pPr>
            <a:r>
              <a:rPr lang="fr-FR" dirty="0"/>
              <a:t>Article 49 DOL </a:t>
            </a:r>
          </a:p>
          <a:p>
            <a:pPr marL="0" indent="0" algn="just">
              <a:buNone/>
            </a:pPr>
            <a:r>
              <a:rPr lang="fr-FR" dirty="0"/>
              <a:t>Si un Etat a été amené à conclure un traité par la conduite frauduleuse d’un autre Etat ayant participé à la négociation, il peut invoquer le dol comme viciant son consentement à être lié par le traité.</a:t>
            </a:r>
          </a:p>
        </p:txBody>
      </p:sp>
    </p:spTree>
    <p:extLst>
      <p:ext uri="{BB962C8B-B14F-4D97-AF65-F5344CB8AC3E}">
        <p14:creationId xmlns:p14="http://schemas.microsoft.com/office/powerpoint/2010/main" val="1557682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a:xfrm>
            <a:off x="838200" y="1351900"/>
            <a:ext cx="10515600" cy="4351338"/>
          </a:xfrm>
        </p:spPr>
        <p:txBody>
          <a:bodyPr/>
          <a:lstStyle/>
          <a:p>
            <a:pPr marL="0" indent="0" algn="just">
              <a:buNone/>
            </a:pPr>
            <a:r>
              <a:rPr lang="fr-FR" dirty="0"/>
              <a:t>Article 50 CORRUPTION DU REPRÉSENTANT D’UN ETAT</a:t>
            </a:r>
          </a:p>
          <a:p>
            <a:pPr marL="0" indent="0" algn="just">
              <a:buNone/>
            </a:pPr>
            <a:r>
              <a:rPr lang="fr-FR" dirty="0"/>
              <a:t>Si l’expression du consentement d’un Etat à être lié par un traité a été obtenue au moyen de la corruption de son représentant par l’action directe ou indirecte d’un autre Etat ayant participé à la négociation, l’Etat peut invoquer cette corruption comme viciant son consentement à être lié par le traité.</a:t>
            </a:r>
          </a:p>
        </p:txBody>
      </p:sp>
    </p:spTree>
    <p:extLst>
      <p:ext uri="{BB962C8B-B14F-4D97-AF65-F5344CB8AC3E}">
        <p14:creationId xmlns:p14="http://schemas.microsoft.com/office/powerpoint/2010/main" val="1706625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a:xfrm>
            <a:off x="838200" y="1351900"/>
            <a:ext cx="10515600" cy="4351338"/>
          </a:xfrm>
        </p:spPr>
        <p:txBody>
          <a:bodyPr>
            <a:normAutofit/>
          </a:bodyPr>
          <a:lstStyle/>
          <a:p>
            <a:pPr marL="0" indent="0" algn="just">
              <a:buNone/>
            </a:pPr>
            <a:r>
              <a:rPr lang="fr-FR" dirty="0"/>
              <a:t>Article 51 CONTRAINTE EXERCÉE SUR LE REPRÉSENTANT D’UN ETAT</a:t>
            </a:r>
          </a:p>
          <a:p>
            <a:pPr marL="0" indent="0" algn="just">
              <a:buNone/>
            </a:pPr>
            <a:endParaRPr lang="fr-FR" dirty="0"/>
          </a:p>
          <a:p>
            <a:pPr marL="0" indent="0" algn="just">
              <a:spcBef>
                <a:spcPts val="0"/>
              </a:spcBef>
              <a:buNone/>
            </a:pPr>
            <a:r>
              <a:rPr lang="fr-FR" dirty="0"/>
              <a:t>L’expression du consentement d’un Etat à être lié par un traité qui a été obtenue par la contrainte exercée sur son représentant au moyen d’actes ou de menaces dirigés contre lui est dépourvue de tout effet </a:t>
            </a:r>
          </a:p>
          <a:p>
            <a:pPr marL="0" indent="0" algn="just">
              <a:spcBef>
                <a:spcPts val="0"/>
              </a:spcBef>
              <a:buNone/>
            </a:pPr>
            <a:r>
              <a:rPr lang="fr-FR" dirty="0"/>
              <a:t>juridique.</a:t>
            </a:r>
          </a:p>
          <a:p>
            <a:pPr algn="just"/>
            <a:r>
              <a:rPr lang="fr-FR" i="1" dirty="0"/>
              <a:t>Ex : contrainte </a:t>
            </a:r>
            <a:r>
              <a:rPr lang="fr-FR" i="1" dirty="0" err="1"/>
              <a:t>exercée</a:t>
            </a:r>
            <a:r>
              <a:rPr lang="fr-FR" i="1" dirty="0"/>
              <a:t> en 1939 sur le </a:t>
            </a:r>
            <a:r>
              <a:rPr lang="fr-FR" i="1" dirty="0" err="1"/>
              <a:t>Président</a:t>
            </a:r>
            <a:r>
              <a:rPr lang="fr-FR" i="1" dirty="0"/>
              <a:t> Hacha dans le but d’instaurer le protectorat allemand sur la </a:t>
            </a:r>
            <a:r>
              <a:rPr lang="fr-FR" i="1" dirty="0" err="1"/>
              <a:t>Bohème-Moravie</a:t>
            </a:r>
            <a:r>
              <a:rPr lang="fr-FR" i="1" dirty="0"/>
              <a:t> (</a:t>
            </a:r>
            <a:r>
              <a:rPr lang="fr-FR" i="1" dirty="0" err="1"/>
              <a:t>Tchéquoslovaquie</a:t>
            </a:r>
            <a:r>
              <a:rPr lang="fr-FR" i="1" dirty="0"/>
              <a:t>).</a:t>
            </a:r>
            <a:endParaRPr lang="fr-FR" dirty="0"/>
          </a:p>
          <a:p>
            <a:pPr marL="0" indent="0" algn="just">
              <a:buNone/>
            </a:pPr>
            <a:endParaRPr lang="fr-FR" dirty="0"/>
          </a:p>
        </p:txBody>
      </p:sp>
    </p:spTree>
    <p:extLst>
      <p:ext uri="{BB962C8B-B14F-4D97-AF65-F5344CB8AC3E}">
        <p14:creationId xmlns:p14="http://schemas.microsoft.com/office/powerpoint/2010/main" val="487864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a:xfrm>
            <a:off x="838200" y="365126"/>
            <a:ext cx="10515600" cy="890798"/>
          </a:xfrm>
        </p:spPr>
        <p:txBody>
          <a:bodyPr>
            <a:normAutofit/>
          </a:bodyPr>
          <a:lstStyle/>
          <a:p>
            <a:pPr algn="ctr"/>
            <a:r>
              <a:rPr lang="fr-FR" sz="2800" b="1" dirty="0"/>
              <a:t>Convention de Vienne, 1969</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a:xfrm>
            <a:off x="838200" y="1068636"/>
            <a:ext cx="10515600" cy="4634602"/>
          </a:xfrm>
        </p:spPr>
        <p:txBody>
          <a:bodyPr>
            <a:normAutofit fontScale="92500" lnSpcReduction="10000"/>
          </a:bodyPr>
          <a:lstStyle/>
          <a:p>
            <a:pPr marL="0" indent="0" algn="just">
              <a:buNone/>
            </a:pPr>
            <a:r>
              <a:rPr lang="fr-FR" dirty="0"/>
              <a:t>Article 52 CONTRAINTE EXERCÉE SUR UN ETAT PAR LA MENACE OU L’EMPLOI DE LA FORCE</a:t>
            </a:r>
          </a:p>
          <a:p>
            <a:pPr marL="0" indent="0" algn="just">
              <a:buNone/>
            </a:pPr>
            <a:r>
              <a:rPr lang="fr-FR" dirty="0"/>
              <a:t>Est nul tout traité dont la conclusion a été obtenue par la menace ou l’emploi de la force en violation des principes du droit international incorporés dans la Charte des Nations Unies.</a:t>
            </a:r>
          </a:p>
          <a:p>
            <a:pPr marL="0" indent="0" algn="just">
              <a:buNone/>
            </a:pPr>
            <a:endParaRPr lang="fr-FR" dirty="0"/>
          </a:p>
          <a:p>
            <a:pPr marL="0" indent="0" algn="just">
              <a:buNone/>
            </a:pPr>
            <a:r>
              <a:rPr lang="fr-FR" dirty="0"/>
              <a:t>Voir CIJ, 27 juin 1986, </a:t>
            </a:r>
            <a:r>
              <a:rPr lang="fr-FR" i="1" dirty="0"/>
              <a:t>Activités militaires et paramilitaires au Nicaragua </a:t>
            </a:r>
            <a:r>
              <a:rPr lang="fr-FR" dirty="0"/>
              <a:t>(sur la contrainte économique)</a:t>
            </a:r>
          </a:p>
          <a:p>
            <a:pPr marL="0" indent="0" algn="just">
              <a:buNone/>
            </a:pPr>
            <a:endParaRPr lang="fr-FR" dirty="0"/>
          </a:p>
          <a:p>
            <a:pPr marL="0" indent="0" algn="just">
              <a:buNone/>
            </a:pPr>
            <a:r>
              <a:rPr lang="fr-FR" dirty="0"/>
              <a:t>Sur l’interdiction du recours à la force, voir le Pacte </a:t>
            </a:r>
            <a:r>
              <a:rPr lang="fr-FR" dirty="0" err="1"/>
              <a:t>Briand-Kellogg</a:t>
            </a:r>
            <a:r>
              <a:rPr lang="fr-FR" dirty="0"/>
              <a:t> 1928 puis la Charte des Nations Unies 1945 (art. 52)</a:t>
            </a:r>
          </a:p>
        </p:txBody>
      </p:sp>
    </p:spTree>
    <p:extLst>
      <p:ext uri="{BB962C8B-B14F-4D97-AF65-F5344CB8AC3E}">
        <p14:creationId xmlns:p14="http://schemas.microsoft.com/office/powerpoint/2010/main" val="2325254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a:xfrm>
            <a:off x="838200" y="1351900"/>
            <a:ext cx="10515600" cy="4351338"/>
          </a:xfrm>
        </p:spPr>
        <p:txBody>
          <a:bodyPr>
            <a:normAutofit lnSpcReduction="10000"/>
          </a:bodyPr>
          <a:lstStyle/>
          <a:p>
            <a:pPr marL="0" indent="0" algn="just">
              <a:buNone/>
            </a:pPr>
            <a:r>
              <a:rPr lang="fr-FR" dirty="0"/>
              <a:t>Article 46 DISPOSITIONS DU DROIT INTERNE CONCERNANT LA COMPÉTENCE POUR CONCLURE DES TRAITÉS</a:t>
            </a:r>
          </a:p>
          <a:p>
            <a:pPr marL="514350" indent="-514350" algn="just">
              <a:buAutoNum type="arabicPeriod"/>
            </a:pPr>
            <a:r>
              <a:rPr lang="fr-FR" dirty="0"/>
              <a:t>Le fait que le consentement d’un Etat à être lié par un traité a été exprimé en violation d’une disposition de son droit interne </a:t>
            </a:r>
            <a:r>
              <a:rPr lang="fr-FR" dirty="0" err="1"/>
              <a:t>concer-nant</a:t>
            </a:r>
            <a:r>
              <a:rPr lang="fr-FR" dirty="0"/>
              <a:t> la compétence pour conclure des traités ne peut être invoqué par cet Etat comme viciant son consentement, </a:t>
            </a:r>
            <a:r>
              <a:rPr lang="fr-FR" b="1" dirty="0"/>
              <a:t>à moins que cette violation n’ait été manifeste et ne concerne une règle de son droit interne d’importance fondamentale.</a:t>
            </a:r>
          </a:p>
          <a:p>
            <a:pPr marL="514350" indent="-514350" algn="just">
              <a:buAutoNum type="arabicPeriod"/>
            </a:pPr>
            <a:r>
              <a:rPr lang="fr-FR" dirty="0"/>
              <a:t>2. Une violation est manifeste si elle est objectivement évidente pour tout Etat se comportant en la matière conformément à la pratique habituelle et de bonne foi.</a:t>
            </a:r>
          </a:p>
        </p:txBody>
      </p:sp>
    </p:spTree>
    <p:extLst>
      <p:ext uri="{BB962C8B-B14F-4D97-AF65-F5344CB8AC3E}">
        <p14:creationId xmlns:p14="http://schemas.microsoft.com/office/powerpoint/2010/main" val="736913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a:xfrm>
            <a:off x="838200" y="365125"/>
            <a:ext cx="10515600" cy="670461"/>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a:xfrm>
            <a:off x="716096" y="1035585"/>
            <a:ext cx="10637704" cy="5067759"/>
          </a:xfrm>
        </p:spPr>
        <p:txBody>
          <a:bodyPr>
            <a:normAutofit lnSpcReduction="10000"/>
          </a:bodyPr>
          <a:lstStyle/>
          <a:p>
            <a:pPr marL="0" indent="0" algn="just">
              <a:buNone/>
            </a:pPr>
            <a:r>
              <a:rPr lang="fr-FR" dirty="0"/>
              <a:t>Article 53 TRAITÉS EN CONFLIT AVEC UNE NORME IMPÉRATIVE DU DROIT INTERNATIONAL GÉNÉRAL (JUSCOGENS)</a:t>
            </a:r>
          </a:p>
          <a:p>
            <a:pPr marL="0" indent="0" algn="just">
              <a:buNone/>
            </a:pPr>
            <a:r>
              <a:rPr lang="fr-FR" dirty="0"/>
              <a:t>Est nul tout traité qui, au moment de sa conclusion, est en conflit avec une </a:t>
            </a:r>
            <a:r>
              <a:rPr lang="fr-FR" b="1" dirty="0"/>
              <a:t>norme impérative </a:t>
            </a:r>
            <a:r>
              <a:rPr lang="fr-FR" dirty="0"/>
              <a:t>du droit international général. </a:t>
            </a:r>
          </a:p>
          <a:p>
            <a:pPr marL="0" indent="0" algn="just">
              <a:buNone/>
            </a:pPr>
            <a:r>
              <a:rPr lang="fr-FR" dirty="0"/>
              <a:t>Aux fins de la présente Convention, une norme impérative du droit international général est </a:t>
            </a:r>
            <a:r>
              <a:rPr lang="fr-FR" b="1" dirty="0"/>
              <a:t>une norme acceptée et reconnue par la communauté internationale des Etats dans son ensemble </a:t>
            </a:r>
            <a:r>
              <a:rPr lang="fr-FR" dirty="0"/>
              <a:t>en tant que norme à laquelle aucune dérogation n’est permise et qui ne peut être modifiée que par une nouvelle norme du droit international général ayant le même caractère.</a:t>
            </a:r>
          </a:p>
          <a:p>
            <a:pPr marL="0" indent="0" algn="just">
              <a:buNone/>
            </a:pPr>
            <a:endParaRPr lang="fr-FR" dirty="0"/>
          </a:p>
          <a:p>
            <a:pPr marL="0" indent="0" algn="just">
              <a:buNone/>
            </a:pPr>
            <a:r>
              <a:rPr lang="fr-FR" dirty="0"/>
              <a:t>Voir G. Scelle </a:t>
            </a:r>
          </a:p>
        </p:txBody>
      </p:sp>
    </p:spTree>
    <p:extLst>
      <p:ext uri="{BB962C8B-B14F-4D97-AF65-F5344CB8AC3E}">
        <p14:creationId xmlns:p14="http://schemas.microsoft.com/office/powerpoint/2010/main" val="36112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1C60FD-0926-4B4C-9702-B46D9727E48D}"/>
              </a:ext>
            </a:extLst>
          </p:cNvPr>
          <p:cNvSpPr>
            <a:spLocks noGrp="1"/>
          </p:cNvSpPr>
          <p:nvPr>
            <p:ph type="title"/>
          </p:nvPr>
        </p:nvSpPr>
        <p:spPr>
          <a:xfrm>
            <a:off x="838200" y="365126"/>
            <a:ext cx="10515600" cy="1023000"/>
          </a:xfrm>
        </p:spPr>
        <p:txBody>
          <a:bodyPr>
            <a:normAutofit/>
          </a:bodyPr>
          <a:lstStyle/>
          <a:p>
            <a:pPr algn="ctr"/>
            <a:r>
              <a:rPr lang="fr-FR" sz="2800" b="1" dirty="0"/>
              <a:t>Convention de Vienne sur le droit des traités</a:t>
            </a:r>
            <a:r>
              <a:rPr lang="fr-FR" sz="2800" dirty="0"/>
              <a:t>, 23 mai 1969 (EEV 27 janvier 1980)</a:t>
            </a:r>
          </a:p>
        </p:txBody>
      </p:sp>
      <p:sp>
        <p:nvSpPr>
          <p:cNvPr id="3" name="Espace réservé du contenu 2">
            <a:extLst>
              <a:ext uri="{FF2B5EF4-FFF2-40B4-BE49-F238E27FC236}">
                <a16:creationId xmlns:a16="http://schemas.microsoft.com/office/drawing/2014/main" id="{18770932-783D-4F0A-B9D8-FB971E82BCD0}"/>
              </a:ext>
            </a:extLst>
          </p:cNvPr>
          <p:cNvSpPr>
            <a:spLocks noGrp="1"/>
          </p:cNvSpPr>
          <p:nvPr>
            <p:ph idx="1"/>
          </p:nvPr>
        </p:nvSpPr>
        <p:spPr>
          <a:xfrm>
            <a:off x="838200" y="1388126"/>
            <a:ext cx="10515600" cy="4788837"/>
          </a:xfrm>
        </p:spPr>
        <p:txBody>
          <a:bodyPr>
            <a:noAutofit/>
          </a:bodyPr>
          <a:lstStyle/>
          <a:p>
            <a:pPr marL="0" indent="0">
              <a:buNone/>
            </a:pPr>
            <a:r>
              <a:rPr lang="fr-FR" dirty="0"/>
              <a:t>Les Etats parties à la présente Convention,</a:t>
            </a:r>
          </a:p>
          <a:p>
            <a:pPr marL="0" indent="0" algn="just">
              <a:buNone/>
            </a:pPr>
            <a:r>
              <a:rPr lang="fr-FR" dirty="0"/>
              <a:t>Considérant le rôle fondamental des traités dans l’histoire des relations internationales,</a:t>
            </a:r>
          </a:p>
          <a:p>
            <a:pPr marL="0" indent="0" algn="just">
              <a:buNone/>
            </a:pPr>
            <a:r>
              <a:rPr lang="fr-FR" dirty="0"/>
              <a:t>Reconnaissant l’importance de plus en plus grande des traités en tant que source du droit international et en tant que moyen de développer la coopération pacifique entre les nations, quels que soient leurs régimes constitutionnels et sociaux,</a:t>
            </a:r>
          </a:p>
          <a:p>
            <a:pPr marL="0" indent="0" algn="just">
              <a:buNone/>
            </a:pPr>
            <a:r>
              <a:rPr lang="fr-FR" dirty="0"/>
              <a:t>Constatant que les principes du libre consentement et de la bonne foi et la règle pacta </a:t>
            </a:r>
            <a:r>
              <a:rPr lang="fr-FR" dirty="0" err="1"/>
              <a:t>sunt</a:t>
            </a:r>
            <a:r>
              <a:rPr lang="fr-FR" dirty="0"/>
              <a:t> servanda sont universellement reconnus,</a:t>
            </a:r>
          </a:p>
        </p:txBody>
      </p:sp>
    </p:spTree>
    <p:extLst>
      <p:ext uri="{BB962C8B-B14F-4D97-AF65-F5344CB8AC3E}">
        <p14:creationId xmlns:p14="http://schemas.microsoft.com/office/powerpoint/2010/main" val="1138598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a:xfrm>
            <a:off x="838200" y="1351900"/>
            <a:ext cx="10515600" cy="4351338"/>
          </a:xfrm>
        </p:spPr>
        <p:txBody>
          <a:bodyPr>
            <a:normAutofit/>
          </a:bodyPr>
          <a:lstStyle/>
          <a:p>
            <a:pPr marL="0" indent="0" algn="just">
              <a:buNone/>
            </a:pPr>
            <a:r>
              <a:rPr lang="fr-FR" dirty="0"/>
              <a:t>Article 64. SURVENANCE D'UNE NOUVELLE NORME IMPERATIVE DU DROIT INTERNATIONAL GÉNÉRAL («JUS COGENS») </a:t>
            </a:r>
          </a:p>
          <a:p>
            <a:pPr marL="0" indent="0" algn="just">
              <a:buNone/>
            </a:pPr>
            <a:r>
              <a:rPr lang="fr-FR" dirty="0"/>
              <a:t>Si une nouvelle norme impérative du droit international général survient, tout traité existant qui est en conflit avec cette norme devient nul et prend fin.</a:t>
            </a:r>
          </a:p>
        </p:txBody>
      </p:sp>
    </p:spTree>
    <p:extLst>
      <p:ext uri="{BB962C8B-B14F-4D97-AF65-F5344CB8AC3E}">
        <p14:creationId xmlns:p14="http://schemas.microsoft.com/office/powerpoint/2010/main" val="4249930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B9E9A5-9E7B-43A6-BBCA-763EA368FBC8}"/>
              </a:ext>
            </a:extLst>
          </p:cNvPr>
          <p:cNvSpPr>
            <a:spLocks noGrp="1"/>
          </p:cNvSpPr>
          <p:nvPr>
            <p:ph type="title"/>
          </p:nvPr>
        </p:nvSpPr>
        <p:spPr/>
        <p:txBody>
          <a:bodyPr>
            <a:normAutofit/>
          </a:bodyPr>
          <a:lstStyle/>
          <a:p>
            <a:r>
              <a:rPr lang="fr-FR" sz="2800" b="1" dirty="0"/>
              <a:t>Sur la notion de Jus cogens</a:t>
            </a:r>
          </a:p>
        </p:txBody>
      </p:sp>
      <p:sp>
        <p:nvSpPr>
          <p:cNvPr id="3" name="Espace réservé du contenu 2">
            <a:extLst>
              <a:ext uri="{FF2B5EF4-FFF2-40B4-BE49-F238E27FC236}">
                <a16:creationId xmlns:a16="http://schemas.microsoft.com/office/drawing/2014/main" id="{207C01ED-F663-4D26-8E77-E0B4BA393F3E}"/>
              </a:ext>
            </a:extLst>
          </p:cNvPr>
          <p:cNvSpPr>
            <a:spLocks noGrp="1"/>
          </p:cNvSpPr>
          <p:nvPr>
            <p:ph idx="1"/>
          </p:nvPr>
        </p:nvSpPr>
        <p:spPr>
          <a:xfrm>
            <a:off x="838200" y="1487277"/>
            <a:ext cx="10515600" cy="4689686"/>
          </a:xfrm>
        </p:spPr>
        <p:txBody>
          <a:bodyPr/>
          <a:lstStyle/>
          <a:p>
            <a:r>
              <a:rPr lang="fr-FR" dirty="0"/>
              <a:t>CIJ, 3 février 2006, </a:t>
            </a:r>
            <a:r>
              <a:rPr lang="fr-FR" i="1" dirty="0"/>
              <a:t>Activités armées sur le territoire du Congo </a:t>
            </a:r>
            <a:r>
              <a:rPr lang="fr-FR" dirty="0"/>
              <a:t>(</a:t>
            </a:r>
            <a:r>
              <a:rPr lang="fr-FR" i="1" dirty="0"/>
              <a:t>Congo c/ Rwanda</a:t>
            </a:r>
            <a:r>
              <a:rPr lang="fr-FR" dirty="0"/>
              <a:t>)</a:t>
            </a:r>
          </a:p>
          <a:p>
            <a:pPr marL="0" indent="0" algn="just">
              <a:buNone/>
            </a:pPr>
            <a:r>
              <a:rPr lang="fr-FR" dirty="0"/>
              <a:t>« [q]</a:t>
            </a:r>
            <a:r>
              <a:rPr lang="fr-FR" dirty="0" err="1"/>
              <a:t>u’ils</a:t>
            </a:r>
            <a:r>
              <a:rPr lang="fr-FR" dirty="0"/>
              <a:t> aient accepté ou non la juridiction de la Cour, les Etats sont en effet tenus de se conformer aux obligations qui sont les leurs en vertu de la Charte des Nations Unies et des autres règles du droit international, y compris du droit international humanitaire et du droit international relatif aux droits de l’homme, et demeurent responsables des actes contraires au droit international qui pourraient leur être attribués ».</a:t>
            </a:r>
          </a:p>
          <a:p>
            <a:pPr marL="0" indent="0" algn="just">
              <a:buNone/>
            </a:pPr>
            <a:r>
              <a:rPr lang="fr-FR" dirty="0"/>
              <a:t>Interdiction du génocide</a:t>
            </a:r>
          </a:p>
        </p:txBody>
      </p:sp>
    </p:spTree>
    <p:extLst>
      <p:ext uri="{BB962C8B-B14F-4D97-AF65-F5344CB8AC3E}">
        <p14:creationId xmlns:p14="http://schemas.microsoft.com/office/powerpoint/2010/main" val="4083608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B9E9A5-9E7B-43A6-BBCA-763EA368FBC8}"/>
              </a:ext>
            </a:extLst>
          </p:cNvPr>
          <p:cNvSpPr>
            <a:spLocks noGrp="1"/>
          </p:cNvSpPr>
          <p:nvPr>
            <p:ph type="title"/>
          </p:nvPr>
        </p:nvSpPr>
        <p:spPr/>
        <p:txBody>
          <a:bodyPr>
            <a:normAutofit/>
          </a:bodyPr>
          <a:lstStyle/>
          <a:p>
            <a:r>
              <a:rPr lang="fr-FR" sz="2800" b="1" dirty="0"/>
              <a:t>Sur la notion de Jus cogens</a:t>
            </a:r>
          </a:p>
        </p:txBody>
      </p:sp>
      <p:sp>
        <p:nvSpPr>
          <p:cNvPr id="3" name="Espace réservé du contenu 2">
            <a:extLst>
              <a:ext uri="{FF2B5EF4-FFF2-40B4-BE49-F238E27FC236}">
                <a16:creationId xmlns:a16="http://schemas.microsoft.com/office/drawing/2014/main" id="{207C01ED-F663-4D26-8E77-E0B4BA393F3E}"/>
              </a:ext>
            </a:extLst>
          </p:cNvPr>
          <p:cNvSpPr>
            <a:spLocks noGrp="1"/>
          </p:cNvSpPr>
          <p:nvPr>
            <p:ph idx="1"/>
          </p:nvPr>
        </p:nvSpPr>
        <p:spPr/>
        <p:txBody>
          <a:bodyPr/>
          <a:lstStyle/>
          <a:p>
            <a:r>
              <a:rPr lang="fr-FR" dirty="0"/>
              <a:t>Cour EDH, 12 juill. 2007, </a:t>
            </a:r>
            <a:r>
              <a:rPr lang="fr-FR" i="1" dirty="0" err="1"/>
              <a:t>Jorgic</a:t>
            </a:r>
            <a:r>
              <a:rPr lang="fr-FR" i="1" dirty="0"/>
              <a:t> c/ Allemagne</a:t>
            </a:r>
            <a:r>
              <a:rPr lang="fr-FR" dirty="0"/>
              <a:t>, interdiction du génocide</a:t>
            </a:r>
          </a:p>
          <a:p>
            <a:r>
              <a:rPr lang="fr-FR" dirty="0"/>
              <a:t>Cour EDH, GC, 21 nov. 2001, </a:t>
            </a:r>
            <a:r>
              <a:rPr lang="fr-FR" i="1" dirty="0"/>
              <a:t>Al-</a:t>
            </a:r>
            <a:r>
              <a:rPr lang="fr-FR" i="1" dirty="0" err="1"/>
              <a:t>Adsani</a:t>
            </a:r>
            <a:r>
              <a:rPr lang="fr-FR" i="1" dirty="0"/>
              <a:t> c/ Royaume-Uni</a:t>
            </a:r>
            <a:r>
              <a:rPr lang="fr-FR" dirty="0"/>
              <a:t>, interdiction de la torture</a:t>
            </a:r>
          </a:p>
          <a:p>
            <a:pPr marL="0" indent="0">
              <a:buNone/>
            </a:pPr>
            <a:endParaRPr lang="fr-FR" dirty="0"/>
          </a:p>
          <a:p>
            <a:r>
              <a:rPr lang="fr-FR" dirty="0"/>
              <a:t>Tb pénal international pour l’ex- Yougoslavie,  10 déc.1998, </a:t>
            </a:r>
            <a:r>
              <a:rPr lang="fr-FR" i="1" dirty="0" err="1"/>
              <a:t>Furundzija</a:t>
            </a:r>
            <a:endParaRPr lang="fr-FR" i="1" dirty="0"/>
          </a:p>
          <a:p>
            <a:pPr marL="0" indent="0">
              <a:buNone/>
            </a:pPr>
            <a:r>
              <a:rPr lang="fr-FR" dirty="0"/>
              <a:t>Interdiction de la torture</a:t>
            </a:r>
          </a:p>
        </p:txBody>
      </p:sp>
    </p:spTree>
    <p:extLst>
      <p:ext uri="{BB962C8B-B14F-4D97-AF65-F5344CB8AC3E}">
        <p14:creationId xmlns:p14="http://schemas.microsoft.com/office/powerpoint/2010/main" val="2537002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63099-B93A-4EB1-8EBA-96BEFCDB868F}"/>
              </a:ext>
            </a:extLst>
          </p:cNvPr>
          <p:cNvSpPr>
            <a:spLocks noGrp="1"/>
          </p:cNvSpPr>
          <p:nvPr>
            <p:ph type="title"/>
          </p:nvPr>
        </p:nvSpPr>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C5DE9BA8-F9B5-4347-99A6-37A9ADE7DD13}"/>
              </a:ext>
            </a:extLst>
          </p:cNvPr>
          <p:cNvSpPr>
            <a:spLocks noGrp="1"/>
          </p:cNvSpPr>
          <p:nvPr>
            <p:ph idx="1"/>
          </p:nvPr>
        </p:nvSpPr>
        <p:spPr>
          <a:xfrm>
            <a:off x="838200" y="1351900"/>
            <a:ext cx="10515600" cy="4351338"/>
          </a:xfrm>
        </p:spPr>
        <p:txBody>
          <a:bodyPr>
            <a:normAutofit lnSpcReduction="10000"/>
          </a:bodyPr>
          <a:lstStyle/>
          <a:p>
            <a:pPr marL="0" indent="0" algn="just">
              <a:buNone/>
            </a:pPr>
            <a:r>
              <a:rPr lang="fr-FR" dirty="0"/>
              <a:t>Article 66. PROCÉDURES DE RÈGLEMENT JUDICIAIRE, D'ARBITRAGE ET DE CONCILIATION </a:t>
            </a:r>
          </a:p>
          <a:p>
            <a:pPr marL="0" indent="0" algn="just">
              <a:buNone/>
            </a:pPr>
            <a:r>
              <a:rPr lang="fr-FR" dirty="0"/>
              <a:t>Si, dans les douze mois qui ont suivi la date à laquelle l'objection a été soulevée, il n'a pas été possible de parvenir à une solution conformément au paragraphe 3 de l'article 65, les procédures ci-après seront appliquées : </a:t>
            </a:r>
          </a:p>
          <a:p>
            <a:pPr marL="0" indent="0" algn="just">
              <a:buNone/>
            </a:pPr>
            <a:r>
              <a:rPr lang="fr-FR" dirty="0"/>
              <a:t>a) </a:t>
            </a:r>
            <a:r>
              <a:rPr lang="fr-FR" b="1" dirty="0"/>
              <a:t>Toute partie à un différend concernant l'application ou l'interprétation des articles 53 ou 64 peut, par une requête, le soumettre à la décision de la Cour internationale de Justice, à moins que les parties ne décident d'un commun accord de soumettre le différend à l'arbitrage</a:t>
            </a:r>
            <a:r>
              <a:rPr lang="fr-FR" dirty="0"/>
              <a:t>; […]</a:t>
            </a:r>
          </a:p>
        </p:txBody>
      </p:sp>
    </p:spTree>
    <p:extLst>
      <p:ext uri="{BB962C8B-B14F-4D97-AF65-F5344CB8AC3E}">
        <p14:creationId xmlns:p14="http://schemas.microsoft.com/office/powerpoint/2010/main" val="1494753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99646"/>
          </a:xfrm>
        </p:spPr>
        <p:txBody>
          <a:bodyPr>
            <a:noAutofit/>
          </a:bodyPr>
          <a:lstStyle/>
          <a:p>
            <a:r>
              <a:rPr lang="fr-FR" sz="2800" b="1" dirty="0"/>
              <a:t>Convention de Vienne, 1969</a:t>
            </a:r>
          </a:p>
        </p:txBody>
      </p:sp>
      <p:sp>
        <p:nvSpPr>
          <p:cNvPr id="3" name="Espace réservé du contenu 2"/>
          <p:cNvSpPr>
            <a:spLocks noGrp="1"/>
          </p:cNvSpPr>
          <p:nvPr>
            <p:ph idx="1"/>
          </p:nvPr>
        </p:nvSpPr>
        <p:spPr>
          <a:xfrm>
            <a:off x="598516" y="994352"/>
            <a:ext cx="10697095" cy="5655830"/>
          </a:xfrm>
        </p:spPr>
        <p:txBody>
          <a:bodyPr>
            <a:noAutofit/>
          </a:bodyPr>
          <a:lstStyle/>
          <a:p>
            <a:pPr algn="just"/>
            <a:r>
              <a:rPr lang="fr-FR" sz="2400" i="1" dirty="0"/>
              <a:t>Article 65 </a:t>
            </a:r>
            <a:r>
              <a:rPr lang="fr-FR" sz="2400" dirty="0"/>
              <a:t>PROCÉDURE À SUIVRE CONCERNANT LA NULLITÉ D’UN TRAITÉ, SON EXTINCTION,LE RETRAIT D’UNE PARTIE OU LA SUSPENSION DE L’APPLICATION DU TRAITÉ</a:t>
            </a:r>
          </a:p>
          <a:p>
            <a:pPr algn="just"/>
            <a:r>
              <a:rPr lang="fr-FR" sz="2400" dirty="0"/>
              <a:t>1. </a:t>
            </a:r>
            <a:r>
              <a:rPr lang="fr-FR" sz="2400" dirty="0">
                <a:highlight>
                  <a:srgbClr val="FFFF00"/>
                </a:highlight>
              </a:rPr>
              <a:t>La partie qui, sur la base des dispositions de la présente Convention, invoque soit un vice de son consentement à être liée par un traité, soit un motif de contester la validité d’un traité, d’y mettre fin, de s’en retirer ou d’en suspendre l’application, </a:t>
            </a:r>
            <a:r>
              <a:rPr lang="fr-FR" sz="2400" u="sng" dirty="0">
                <a:highlight>
                  <a:srgbClr val="FFFF00"/>
                </a:highlight>
              </a:rPr>
              <a:t>doit notifier </a:t>
            </a:r>
            <a:r>
              <a:rPr lang="fr-FR" sz="2400" dirty="0">
                <a:highlight>
                  <a:srgbClr val="FFFF00"/>
                </a:highlight>
              </a:rPr>
              <a:t>sa prétention aux autres parties</a:t>
            </a:r>
            <a:r>
              <a:rPr lang="fr-FR" sz="2400" dirty="0"/>
              <a:t>. La notification doit indiquer la mesure envisagée à l’égard du traité et les raisons de celle-ci.</a:t>
            </a:r>
          </a:p>
          <a:p>
            <a:pPr algn="just"/>
            <a:r>
              <a:rPr lang="fr-FR" sz="2400" dirty="0"/>
              <a:t>2. Si, après un délai qui, sauf en cas d’urgence particulière, ne saurait être inférieur à une période de trois mois à compter de la réception de la notification, aucune partie n’a fait d’objection, la partie qui a fait la notification peut prendre, dans les formes prévues à l’article 67, la mesure qu’elle a envisagée.</a:t>
            </a:r>
          </a:p>
          <a:p>
            <a:pPr algn="just"/>
            <a:r>
              <a:rPr lang="fr-FR" sz="2400" dirty="0"/>
              <a:t>3. Si toutefois une objection a été soulevée par une autre partie, les parties devront rechercher une solution par les moyens indiqués à l’Article 33 de la Charte des Nations Unies. […]</a:t>
            </a:r>
          </a:p>
        </p:txBody>
      </p:sp>
    </p:spTree>
    <p:extLst>
      <p:ext uri="{BB962C8B-B14F-4D97-AF65-F5344CB8AC3E}">
        <p14:creationId xmlns:p14="http://schemas.microsoft.com/office/powerpoint/2010/main" val="1610013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491086"/>
          </a:xfrm>
        </p:spPr>
        <p:txBody>
          <a:bodyPr>
            <a:normAutofit/>
          </a:bodyPr>
          <a:lstStyle/>
          <a:p>
            <a:r>
              <a:rPr lang="fr-FR" sz="2800" b="1" dirty="0"/>
              <a:t>Convention de Vienne, 1969</a:t>
            </a:r>
          </a:p>
        </p:txBody>
      </p:sp>
      <p:sp>
        <p:nvSpPr>
          <p:cNvPr id="4" name="Espace réservé du contenu 3"/>
          <p:cNvSpPr>
            <a:spLocks noGrp="1"/>
          </p:cNvSpPr>
          <p:nvPr>
            <p:ph idx="1"/>
          </p:nvPr>
        </p:nvSpPr>
        <p:spPr>
          <a:xfrm>
            <a:off x="773084" y="1022465"/>
            <a:ext cx="10580716" cy="5154498"/>
          </a:xfrm>
        </p:spPr>
        <p:txBody>
          <a:bodyPr>
            <a:normAutofit fontScale="92500"/>
          </a:bodyPr>
          <a:lstStyle/>
          <a:p>
            <a:pPr marL="0" indent="0">
              <a:buNone/>
            </a:pPr>
            <a:r>
              <a:rPr lang="fr-FR" i="1" dirty="0"/>
              <a:t>Article 66 </a:t>
            </a:r>
            <a:r>
              <a:rPr lang="fr-FR" dirty="0"/>
              <a:t>PROCÉDURE DE RÈGLEMENT JUDICIAIRE, D’ARBITRAGE ET DE CONCILIATION</a:t>
            </a:r>
          </a:p>
          <a:p>
            <a:pPr marL="0" indent="0">
              <a:buNone/>
            </a:pPr>
            <a:r>
              <a:rPr lang="fr-FR" dirty="0"/>
              <a:t>Si dans les douze mois qui ont suivi la date à laquelle l’objection a été soulevée, il n’a pas été possible de parvenir à une solution conformément au paragraphe 3 de l’article 65, les procédures ci-après seront appliquées :</a:t>
            </a:r>
          </a:p>
          <a:p>
            <a:pPr marL="0" indent="0">
              <a:buNone/>
            </a:pPr>
            <a:r>
              <a:rPr lang="fr-FR" i="1" dirty="0"/>
              <a:t>a</a:t>
            </a:r>
            <a:r>
              <a:rPr lang="fr-FR" dirty="0"/>
              <a:t>) Toute partie à un différend concernant l’application ou l’interprétation des articles 64 peut, par une requête, le soumettre à la décision de la Cour internationale de Justice, à moins que les parties ne décident d’un commun accord de soumettre le différend à l’arbitrage;</a:t>
            </a:r>
          </a:p>
          <a:p>
            <a:pPr marL="0" indent="0">
              <a:buNone/>
            </a:pPr>
            <a:r>
              <a:rPr lang="fr-FR" i="1" dirty="0"/>
              <a:t>b</a:t>
            </a:r>
            <a:r>
              <a:rPr lang="fr-FR" dirty="0"/>
              <a:t>) Toute partie à un différend concernant l’application ou l’interprétation de l’un quelconque des autres articles de la partie V de la présente Convention peut mettre en </a:t>
            </a:r>
            <a:r>
              <a:rPr lang="fr-FR" dirty="0" err="1"/>
              <a:t>oeuvre</a:t>
            </a:r>
            <a:r>
              <a:rPr lang="fr-FR" dirty="0"/>
              <a:t> la procédure indiquée à l’Annexe à la Convention en adressant une demande à cet effet au Secrétaire général des Nations Unies.</a:t>
            </a:r>
          </a:p>
          <a:p>
            <a:pPr marL="457200" lvl="1" indent="0">
              <a:buNone/>
            </a:pPr>
            <a:endParaRPr lang="fr-FR" dirty="0"/>
          </a:p>
        </p:txBody>
      </p:sp>
    </p:spTree>
    <p:extLst>
      <p:ext uri="{BB962C8B-B14F-4D97-AF65-F5344CB8AC3E}">
        <p14:creationId xmlns:p14="http://schemas.microsoft.com/office/powerpoint/2010/main" val="929643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491086"/>
          </a:xfrm>
        </p:spPr>
        <p:txBody>
          <a:bodyPr>
            <a:normAutofit/>
          </a:bodyPr>
          <a:lstStyle/>
          <a:p>
            <a:r>
              <a:rPr lang="fr-FR" sz="2800" b="1" dirty="0"/>
              <a:t>Convention de Vienne, 1969</a:t>
            </a:r>
          </a:p>
        </p:txBody>
      </p:sp>
      <p:sp>
        <p:nvSpPr>
          <p:cNvPr id="4" name="Espace réservé du contenu 3"/>
          <p:cNvSpPr>
            <a:spLocks noGrp="1"/>
          </p:cNvSpPr>
          <p:nvPr>
            <p:ph idx="1"/>
          </p:nvPr>
        </p:nvSpPr>
        <p:spPr>
          <a:xfrm>
            <a:off x="773084" y="1022465"/>
            <a:ext cx="10580716" cy="5154498"/>
          </a:xfrm>
        </p:spPr>
        <p:txBody>
          <a:bodyPr>
            <a:normAutofit/>
          </a:bodyPr>
          <a:lstStyle/>
          <a:p>
            <a:pPr algn="just"/>
            <a:r>
              <a:rPr lang="fr-FR" i="1" dirty="0"/>
              <a:t>Article 26 PACTA SUNT SERVANDA</a:t>
            </a:r>
          </a:p>
          <a:p>
            <a:pPr marL="0" indent="0" algn="just">
              <a:buNone/>
            </a:pPr>
            <a:r>
              <a:rPr lang="fr-FR" dirty="0"/>
              <a:t>Tout traité en vigueur lie les parties et doit être exécuté par elles de bonne foi.</a:t>
            </a:r>
          </a:p>
          <a:p>
            <a:pPr marL="0" indent="0" algn="just">
              <a:buNone/>
            </a:pPr>
            <a:endParaRPr lang="fr-FR" i="1" dirty="0"/>
          </a:p>
          <a:p>
            <a:pPr algn="just"/>
            <a:r>
              <a:rPr lang="fr-FR" i="1" dirty="0"/>
              <a:t>Article 27 </a:t>
            </a:r>
            <a:r>
              <a:rPr lang="fr-FR" dirty="0"/>
              <a:t>DROIT INTERNE ET RESPECT DES TRAITÉS</a:t>
            </a:r>
          </a:p>
          <a:p>
            <a:pPr marL="0" indent="0" algn="just">
              <a:buNone/>
            </a:pPr>
            <a:r>
              <a:rPr lang="fr-FR" dirty="0"/>
              <a:t>Une partie ne peut invoquer les dispositions de son droit interne</a:t>
            </a:r>
          </a:p>
          <a:p>
            <a:pPr marL="0" indent="0" algn="just">
              <a:buNone/>
            </a:pPr>
            <a:r>
              <a:rPr lang="fr-FR" dirty="0"/>
              <a:t>comme justifiant la non-exécution d’un traité. Cette règle est sans préjudice de l’article 46.</a:t>
            </a:r>
          </a:p>
        </p:txBody>
      </p:sp>
    </p:spTree>
    <p:extLst>
      <p:ext uri="{BB962C8B-B14F-4D97-AF65-F5344CB8AC3E}">
        <p14:creationId xmlns:p14="http://schemas.microsoft.com/office/powerpoint/2010/main" val="495527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573" y="199873"/>
            <a:ext cx="10979227" cy="890798"/>
          </a:xfrm>
        </p:spPr>
        <p:txBody>
          <a:bodyPr>
            <a:normAutofit/>
          </a:bodyPr>
          <a:lstStyle/>
          <a:p>
            <a:r>
              <a:rPr lang="fr-FR" sz="2800" b="1" dirty="0"/>
              <a:t>Convention de Vienne 1969</a:t>
            </a:r>
          </a:p>
        </p:txBody>
      </p:sp>
      <p:sp>
        <p:nvSpPr>
          <p:cNvPr id="3" name="Espace réservé du contenu 2"/>
          <p:cNvSpPr>
            <a:spLocks noGrp="1"/>
          </p:cNvSpPr>
          <p:nvPr>
            <p:ph idx="1"/>
          </p:nvPr>
        </p:nvSpPr>
        <p:spPr>
          <a:xfrm>
            <a:off x="374573" y="969484"/>
            <a:ext cx="10979227" cy="5207479"/>
          </a:xfrm>
        </p:spPr>
        <p:txBody>
          <a:bodyPr>
            <a:normAutofit/>
          </a:bodyPr>
          <a:lstStyle/>
          <a:p>
            <a:pPr marL="0" indent="0">
              <a:buNone/>
            </a:pPr>
            <a:r>
              <a:rPr lang="fr-FR" dirty="0"/>
              <a:t>Article 18 OBLIGATION DE NE PAS PRIVER UN TRAITÉ DE SON OBJET ET DE SON BUT AVANT SON ENTRÉE EN VIGUEUR</a:t>
            </a:r>
          </a:p>
          <a:p>
            <a:pPr marL="0" indent="0" algn="just">
              <a:buNone/>
            </a:pPr>
            <a:r>
              <a:rPr lang="fr-FR" dirty="0"/>
              <a:t>Un Etat doit s’abstenir d’actes qui priveraient un traité de son objet et de son but :</a:t>
            </a:r>
          </a:p>
          <a:p>
            <a:pPr marL="0" indent="0" algn="just">
              <a:buNone/>
            </a:pPr>
            <a:r>
              <a:rPr lang="fr-FR" dirty="0"/>
              <a:t>a) Lorsqu’il a signé le traité ou a échangé les instruments constituant le traité sous réserve de ratification, d’acceptation ou d’approbation, tant qu’il n’a pas manifesté son intention de ne pas devenir partie au traité; ou</a:t>
            </a:r>
          </a:p>
          <a:p>
            <a:pPr marL="0" indent="0" algn="just">
              <a:buNone/>
            </a:pPr>
            <a:r>
              <a:rPr lang="fr-FR" dirty="0"/>
              <a:t>b) Lorsqu’il a exprimé son consentement à être lié par le traité, dans la période qui précède l’entrée en vigueur du traité et à condition que celle-ci ne soit pas indûment retardée.</a:t>
            </a:r>
          </a:p>
        </p:txBody>
      </p:sp>
    </p:spTree>
    <p:extLst>
      <p:ext uri="{BB962C8B-B14F-4D97-AF65-F5344CB8AC3E}">
        <p14:creationId xmlns:p14="http://schemas.microsoft.com/office/powerpoint/2010/main" val="3497169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F2F94A-9213-4BE2-A870-A854E3011EF0}"/>
              </a:ext>
            </a:extLst>
          </p:cNvPr>
          <p:cNvSpPr>
            <a:spLocks noGrp="1"/>
          </p:cNvSpPr>
          <p:nvPr>
            <p:ph type="title"/>
          </p:nvPr>
        </p:nvSpPr>
        <p:spPr>
          <a:xfrm>
            <a:off x="838200" y="365126"/>
            <a:ext cx="10515600" cy="692494"/>
          </a:xfrm>
        </p:spPr>
        <p:txBody>
          <a:bodyPr>
            <a:normAutofit/>
          </a:bodyPr>
          <a:lstStyle/>
          <a:p>
            <a:r>
              <a:rPr lang="fr-FR" sz="2800" b="1" dirty="0"/>
              <a:t>Traité sur l’Union européenne</a:t>
            </a:r>
          </a:p>
        </p:txBody>
      </p:sp>
      <p:sp>
        <p:nvSpPr>
          <p:cNvPr id="3" name="Espace réservé du contenu 2">
            <a:extLst>
              <a:ext uri="{FF2B5EF4-FFF2-40B4-BE49-F238E27FC236}">
                <a16:creationId xmlns:a16="http://schemas.microsoft.com/office/drawing/2014/main" id="{7CDCA209-0B50-4AAD-9CFF-B7CE5DFF6482}"/>
              </a:ext>
            </a:extLst>
          </p:cNvPr>
          <p:cNvSpPr>
            <a:spLocks noGrp="1"/>
          </p:cNvSpPr>
          <p:nvPr>
            <p:ph idx="1"/>
          </p:nvPr>
        </p:nvSpPr>
        <p:spPr>
          <a:xfrm>
            <a:off x="838200" y="1057620"/>
            <a:ext cx="10515600" cy="5119343"/>
          </a:xfrm>
        </p:spPr>
        <p:txBody>
          <a:bodyPr>
            <a:normAutofit/>
          </a:bodyPr>
          <a:lstStyle/>
          <a:p>
            <a:r>
              <a:rPr lang="fr-FR" dirty="0"/>
              <a:t>Article 4</a:t>
            </a:r>
          </a:p>
          <a:p>
            <a:pPr marL="0" indent="0">
              <a:buNone/>
            </a:pPr>
            <a:r>
              <a:rPr lang="fr-FR" dirty="0"/>
              <a:t>[…]</a:t>
            </a:r>
          </a:p>
          <a:p>
            <a:pPr marL="0" indent="0" algn="just">
              <a:buNone/>
            </a:pPr>
            <a:r>
              <a:rPr lang="fr-FR" dirty="0"/>
              <a:t> §3: En vertu du principe de coopération loyale, l'Union et les États membres se respectent et s'assistent mutuellement dans l'accomplissement des missions découlant des traités.</a:t>
            </a:r>
          </a:p>
          <a:p>
            <a:pPr marL="0" indent="0" algn="just">
              <a:buNone/>
            </a:pPr>
            <a:r>
              <a:rPr lang="fr-FR" dirty="0"/>
              <a:t>Les États membres prennent toute mesure générale ou particulière propre à assurer l'exécution des obligations découlant des traités ou résultant des actes des institutions de l'Union.</a:t>
            </a:r>
          </a:p>
          <a:p>
            <a:pPr marL="0" indent="0" algn="just">
              <a:buNone/>
            </a:pPr>
            <a:r>
              <a:rPr lang="fr-FR" dirty="0"/>
              <a:t>Les États membres facilitent l'accomplissement par l'Union de sa mission et s'abstiennent de toute mesure susceptible de mettre en péril la réalisation des objectifs de l'Union</a:t>
            </a:r>
          </a:p>
        </p:txBody>
      </p:sp>
    </p:spTree>
    <p:extLst>
      <p:ext uri="{BB962C8B-B14F-4D97-AF65-F5344CB8AC3E}">
        <p14:creationId xmlns:p14="http://schemas.microsoft.com/office/powerpoint/2010/main" val="2883266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C492BD-1B60-456F-83D8-04DB32EC92FB}"/>
              </a:ext>
            </a:extLst>
          </p:cNvPr>
          <p:cNvSpPr>
            <a:spLocks noGrp="1"/>
          </p:cNvSpPr>
          <p:nvPr>
            <p:ph type="title"/>
          </p:nvPr>
        </p:nvSpPr>
        <p:spPr>
          <a:xfrm>
            <a:off x="838200" y="365126"/>
            <a:ext cx="10515600" cy="846730"/>
          </a:xfrm>
        </p:spPr>
        <p:txBody>
          <a:bodyPr>
            <a:normAutofit/>
          </a:bodyPr>
          <a:lstStyle/>
          <a:p>
            <a:r>
              <a:rPr lang="fr-FR" sz="2800" b="1" dirty="0"/>
              <a:t>Charte des Nations Unies, 1945</a:t>
            </a:r>
          </a:p>
        </p:txBody>
      </p:sp>
      <p:sp>
        <p:nvSpPr>
          <p:cNvPr id="3" name="Espace réservé du contenu 2">
            <a:extLst>
              <a:ext uri="{FF2B5EF4-FFF2-40B4-BE49-F238E27FC236}">
                <a16:creationId xmlns:a16="http://schemas.microsoft.com/office/drawing/2014/main" id="{19EBBF3A-631C-42BF-9D34-81C2A670F19F}"/>
              </a:ext>
            </a:extLst>
          </p:cNvPr>
          <p:cNvSpPr>
            <a:spLocks noGrp="1"/>
          </p:cNvSpPr>
          <p:nvPr>
            <p:ph idx="1"/>
          </p:nvPr>
        </p:nvSpPr>
        <p:spPr/>
        <p:txBody>
          <a:bodyPr/>
          <a:lstStyle/>
          <a:p>
            <a:r>
              <a:rPr lang="fr-FR" b="1" dirty="0"/>
              <a:t>Chapitre XVI Dispositions diverses</a:t>
            </a:r>
          </a:p>
          <a:p>
            <a:pPr marL="0" indent="0">
              <a:buNone/>
            </a:pPr>
            <a:endParaRPr lang="fr-FR" dirty="0"/>
          </a:p>
          <a:p>
            <a:pPr marL="0" indent="0">
              <a:buNone/>
            </a:pPr>
            <a:r>
              <a:rPr lang="fr-FR" b="1" dirty="0"/>
              <a:t>Article 103</a:t>
            </a:r>
          </a:p>
          <a:p>
            <a:pPr algn="just"/>
            <a:r>
              <a:rPr lang="fr-FR" dirty="0"/>
              <a:t>En cas de conflit entre les obligations des Membres des Nations Unies en vertu de la présente Charte et leurs obligations en vertu de tout autre accord international, les premières prévaudront.</a:t>
            </a:r>
          </a:p>
          <a:p>
            <a:pPr marL="0" indent="0">
              <a:buNone/>
            </a:pPr>
            <a:endParaRPr lang="fr-FR" dirty="0"/>
          </a:p>
        </p:txBody>
      </p:sp>
    </p:spTree>
    <p:extLst>
      <p:ext uri="{BB962C8B-B14F-4D97-AF65-F5344CB8AC3E}">
        <p14:creationId xmlns:p14="http://schemas.microsoft.com/office/powerpoint/2010/main" val="213818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1C60FD-0926-4B4C-9702-B46D9727E48D}"/>
              </a:ext>
            </a:extLst>
          </p:cNvPr>
          <p:cNvSpPr>
            <a:spLocks noGrp="1"/>
          </p:cNvSpPr>
          <p:nvPr>
            <p:ph type="title"/>
          </p:nvPr>
        </p:nvSpPr>
        <p:spPr>
          <a:xfrm>
            <a:off x="838200" y="365126"/>
            <a:ext cx="10515600" cy="1023000"/>
          </a:xfrm>
        </p:spPr>
        <p:txBody>
          <a:bodyPr>
            <a:normAutofit/>
          </a:bodyPr>
          <a:lstStyle/>
          <a:p>
            <a:pPr algn="ctr"/>
            <a:r>
              <a:rPr lang="fr-FR" sz="2800" b="1" dirty="0"/>
              <a:t>Convention de Vienne sur le droit des traités</a:t>
            </a:r>
            <a:r>
              <a:rPr lang="fr-FR" sz="2800" dirty="0"/>
              <a:t>, 23 mai 1969 (EEV 27 janvier 1980)</a:t>
            </a:r>
          </a:p>
        </p:txBody>
      </p:sp>
      <p:sp>
        <p:nvSpPr>
          <p:cNvPr id="3" name="Espace réservé du contenu 2">
            <a:extLst>
              <a:ext uri="{FF2B5EF4-FFF2-40B4-BE49-F238E27FC236}">
                <a16:creationId xmlns:a16="http://schemas.microsoft.com/office/drawing/2014/main" id="{18770932-783D-4F0A-B9D8-FB971E82BCD0}"/>
              </a:ext>
            </a:extLst>
          </p:cNvPr>
          <p:cNvSpPr>
            <a:spLocks noGrp="1"/>
          </p:cNvSpPr>
          <p:nvPr>
            <p:ph idx="1"/>
          </p:nvPr>
        </p:nvSpPr>
        <p:spPr>
          <a:xfrm>
            <a:off x="353457" y="1553378"/>
            <a:ext cx="10515600" cy="4061724"/>
          </a:xfrm>
        </p:spPr>
        <p:txBody>
          <a:bodyPr>
            <a:noAutofit/>
          </a:bodyPr>
          <a:lstStyle/>
          <a:p>
            <a:pPr marL="0" indent="0" algn="just">
              <a:buNone/>
            </a:pPr>
            <a:r>
              <a:rPr lang="fr-FR" dirty="0"/>
              <a:t>Affirmant que les différends concernant les traités doivent, comme les autres différends internationaux, être réglés par des moyens pacifiques et conformément aux principes de la justice et du droit international,</a:t>
            </a:r>
          </a:p>
          <a:p>
            <a:pPr marL="0" indent="0" algn="just">
              <a:buNone/>
            </a:pPr>
            <a:r>
              <a:rPr lang="fr-FR" dirty="0"/>
              <a:t>[…] </a:t>
            </a:r>
          </a:p>
          <a:p>
            <a:pPr marL="0" indent="0" algn="just">
              <a:buNone/>
            </a:pPr>
            <a:r>
              <a:rPr lang="fr-FR" dirty="0"/>
              <a:t>Convaincus que la codification et le développement progressif du droit des traités réalisés dans la présente Convention serviront les buts des Nations Unies énoncés dans la Charte, qui sont de maintenir la paix et la sécurité internationales, de développer entre les nations des relations amicales et de réaliser la coopération internationale</a:t>
            </a:r>
          </a:p>
          <a:p>
            <a:pPr marL="0" indent="0">
              <a:buNone/>
            </a:pPr>
            <a:endParaRPr lang="fr-FR" dirty="0"/>
          </a:p>
        </p:txBody>
      </p:sp>
    </p:spTree>
    <p:extLst>
      <p:ext uri="{BB962C8B-B14F-4D97-AF65-F5344CB8AC3E}">
        <p14:creationId xmlns:p14="http://schemas.microsoft.com/office/powerpoint/2010/main" val="38116193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5BAE54-FF88-4E4D-A3A4-3190D0FFE962}"/>
              </a:ext>
            </a:extLst>
          </p:cNvPr>
          <p:cNvSpPr>
            <a:spLocks noGrp="1"/>
          </p:cNvSpPr>
          <p:nvPr>
            <p:ph type="title"/>
          </p:nvPr>
        </p:nvSpPr>
        <p:spPr>
          <a:xfrm>
            <a:off x="750065" y="-239222"/>
            <a:ext cx="10603735" cy="1152591"/>
          </a:xfrm>
        </p:spPr>
        <p:txBody>
          <a:bodyPr>
            <a:normAutofit/>
          </a:bodyPr>
          <a:lstStyle/>
          <a:p>
            <a:pPr algn="ctr"/>
            <a:r>
              <a:rPr lang="fr-FR" sz="2800" b="1" dirty="0"/>
              <a:t>Conciliation des obligations internationales </a:t>
            </a:r>
          </a:p>
        </p:txBody>
      </p:sp>
      <p:sp>
        <p:nvSpPr>
          <p:cNvPr id="3" name="Espace réservé du contenu 2">
            <a:extLst>
              <a:ext uri="{FF2B5EF4-FFF2-40B4-BE49-F238E27FC236}">
                <a16:creationId xmlns:a16="http://schemas.microsoft.com/office/drawing/2014/main" id="{9617AFD4-EFAC-44BA-A49A-B0B556827179}"/>
              </a:ext>
            </a:extLst>
          </p:cNvPr>
          <p:cNvSpPr>
            <a:spLocks noGrp="1"/>
          </p:cNvSpPr>
          <p:nvPr>
            <p:ph idx="1"/>
          </p:nvPr>
        </p:nvSpPr>
        <p:spPr>
          <a:xfrm>
            <a:off x="407625" y="913369"/>
            <a:ext cx="10858040" cy="4426915"/>
          </a:xfrm>
        </p:spPr>
        <p:txBody>
          <a:bodyPr/>
          <a:lstStyle/>
          <a:p>
            <a:r>
              <a:rPr lang="fr-FR" dirty="0"/>
              <a:t>Primauté du droit ONU</a:t>
            </a:r>
          </a:p>
          <a:p>
            <a:pPr marL="0" indent="0">
              <a:buNone/>
            </a:pPr>
            <a:endParaRPr lang="fr-FR" dirty="0"/>
          </a:p>
          <a:p>
            <a:pPr marL="0" indent="0">
              <a:buNone/>
            </a:pPr>
            <a:endParaRPr lang="fr-FR" dirty="0"/>
          </a:p>
          <a:p>
            <a:pPr marL="0" indent="0">
              <a:buNone/>
            </a:pPr>
            <a:endParaRPr lang="fr-FR" dirty="0"/>
          </a:p>
        </p:txBody>
      </p:sp>
      <p:sp>
        <p:nvSpPr>
          <p:cNvPr id="5" name="ZoneTexte 4">
            <a:extLst>
              <a:ext uri="{FF2B5EF4-FFF2-40B4-BE49-F238E27FC236}">
                <a16:creationId xmlns:a16="http://schemas.microsoft.com/office/drawing/2014/main" id="{436FE1E0-BAA6-4533-93F1-039281B796A2}"/>
              </a:ext>
            </a:extLst>
          </p:cNvPr>
          <p:cNvSpPr txBox="1"/>
          <p:nvPr/>
        </p:nvSpPr>
        <p:spPr>
          <a:xfrm>
            <a:off x="407625" y="1517716"/>
            <a:ext cx="10675344" cy="3970318"/>
          </a:xfrm>
          <a:prstGeom prst="rect">
            <a:avLst/>
          </a:prstGeom>
          <a:noFill/>
        </p:spPr>
        <p:txBody>
          <a:bodyPr wrap="square">
            <a:spAutoFit/>
          </a:bodyPr>
          <a:lstStyle/>
          <a:p>
            <a:pPr algn="just"/>
            <a:r>
              <a:rPr lang="fr-FR" sz="2800" dirty="0"/>
              <a:t>Voir cependant: </a:t>
            </a:r>
          </a:p>
          <a:p>
            <a:pPr algn="just"/>
            <a:r>
              <a:rPr lang="fr-FR" sz="2800" dirty="0"/>
              <a:t>CJCE, GC, 3 sept. 2008, </a:t>
            </a:r>
            <a:r>
              <a:rPr lang="fr-FR" sz="2800" i="1" dirty="0"/>
              <a:t>Kadi,</a:t>
            </a:r>
            <a:r>
              <a:rPr lang="fr-FR" sz="2800" dirty="0"/>
              <a:t> C-402/05</a:t>
            </a:r>
          </a:p>
          <a:p>
            <a:pPr algn="just"/>
            <a:r>
              <a:rPr lang="fr-FR" sz="2800" dirty="0"/>
              <a:t>§285: </a:t>
            </a:r>
            <a:r>
              <a:rPr lang="fr-FR" sz="2800" b="1" dirty="0"/>
              <a:t>les obligations qu’impose un accord international ne sauraient avoir pour effet de porter atteinte aux principes constitutionnels du traité CE</a:t>
            </a:r>
            <a:r>
              <a:rPr lang="fr-FR" sz="2800" dirty="0"/>
              <a:t>, au nombre desquels figure le principe selon lequel tous les actes communautaires doivent respecter les droits fondamentaux, ce respect constituant une condition de leur légalité qu’il incombe à la Cour de contrôler dans le cadre du système complet de voies de recours qu’établit ce traité.</a:t>
            </a:r>
          </a:p>
        </p:txBody>
      </p:sp>
    </p:spTree>
    <p:extLst>
      <p:ext uri="{BB962C8B-B14F-4D97-AF65-F5344CB8AC3E}">
        <p14:creationId xmlns:p14="http://schemas.microsoft.com/office/powerpoint/2010/main" val="31638874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9046D2-439F-4BA4-9F74-3830BEC1400B}"/>
              </a:ext>
            </a:extLst>
          </p:cNvPr>
          <p:cNvSpPr>
            <a:spLocks noGrp="1"/>
          </p:cNvSpPr>
          <p:nvPr>
            <p:ph type="title"/>
          </p:nvPr>
        </p:nvSpPr>
        <p:spPr>
          <a:xfrm>
            <a:off x="838200" y="365126"/>
            <a:ext cx="10515600" cy="59334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11272984-C892-4BBF-8AAF-6F5B0AEF3F10}"/>
              </a:ext>
            </a:extLst>
          </p:cNvPr>
          <p:cNvSpPr>
            <a:spLocks noGrp="1"/>
          </p:cNvSpPr>
          <p:nvPr>
            <p:ph idx="1"/>
          </p:nvPr>
        </p:nvSpPr>
        <p:spPr>
          <a:xfrm>
            <a:off x="694981" y="958468"/>
            <a:ext cx="10560586" cy="5155893"/>
          </a:xfrm>
        </p:spPr>
        <p:txBody>
          <a:bodyPr>
            <a:normAutofit fontScale="92500"/>
          </a:bodyPr>
          <a:lstStyle/>
          <a:p>
            <a:pPr algn="just"/>
            <a:r>
              <a:rPr lang="fr-FR" dirty="0"/>
              <a:t>SECTION 4. TRAITÉS ET ETATS TIERS</a:t>
            </a:r>
          </a:p>
          <a:p>
            <a:pPr algn="just"/>
            <a:r>
              <a:rPr lang="fr-FR" b="1" dirty="0"/>
              <a:t>Article 34 RÈGLE GÉNÉRALE CONCERNANT LES ETATS TIERS</a:t>
            </a:r>
          </a:p>
          <a:p>
            <a:pPr marL="0" indent="0" algn="just">
              <a:buNone/>
            </a:pPr>
            <a:r>
              <a:rPr lang="fr-FR" dirty="0"/>
              <a:t>Un traité ne crée ni obligations ni droits pour un Etat tiers sans son consentement.</a:t>
            </a:r>
          </a:p>
          <a:p>
            <a:pPr marL="0" indent="0" algn="just">
              <a:buNone/>
            </a:pPr>
            <a:endParaRPr lang="fr-FR" dirty="0"/>
          </a:p>
          <a:p>
            <a:pPr marL="0" indent="0" algn="just">
              <a:buNone/>
            </a:pPr>
            <a:r>
              <a:rPr lang="fr-FR" dirty="0"/>
              <a:t>Cf CIJ, 19 nov. 2012, Nicaragua c/ Colombie</a:t>
            </a:r>
          </a:p>
          <a:p>
            <a:pPr marL="0" indent="0" algn="just">
              <a:buNone/>
            </a:pPr>
            <a:endParaRPr lang="fr-FR" dirty="0"/>
          </a:p>
          <a:p>
            <a:pPr marL="0" indent="0" algn="just">
              <a:buNone/>
            </a:pPr>
            <a:r>
              <a:rPr lang="fr-FR" b="1" dirty="0"/>
              <a:t>Article 35 TRAITÉS PRÉVOYANT DES OBLIGATIONS POUR DES ETATS TIERS</a:t>
            </a:r>
          </a:p>
          <a:p>
            <a:pPr marL="0" indent="0" algn="just">
              <a:buNone/>
            </a:pPr>
            <a:r>
              <a:rPr lang="fr-FR" dirty="0"/>
              <a:t>Une </a:t>
            </a:r>
            <a:r>
              <a:rPr lang="fr-FR" u="sng" dirty="0"/>
              <a:t>obligation naît pour un Etat tiers </a:t>
            </a:r>
            <a:r>
              <a:rPr lang="fr-FR" dirty="0"/>
              <a:t>d’une disposition d’un traité si les parties à ce traité entendent créer l’obligation au moyen de cette disposition et </a:t>
            </a:r>
            <a:r>
              <a:rPr lang="fr-FR" u="sng" dirty="0"/>
              <a:t>si l’Etat tiers accepte expressément par écrit cette obligation</a:t>
            </a:r>
            <a:r>
              <a:rPr lang="fr-FR" dirty="0"/>
              <a:t>.</a:t>
            </a:r>
          </a:p>
          <a:p>
            <a:pPr marL="0" indent="0" algn="just">
              <a:buNone/>
            </a:pPr>
            <a:endParaRPr lang="fr-FR" dirty="0"/>
          </a:p>
          <a:p>
            <a:pPr marL="0" indent="0">
              <a:buNone/>
            </a:pPr>
            <a:endParaRPr lang="fr-FR" dirty="0"/>
          </a:p>
        </p:txBody>
      </p:sp>
    </p:spTree>
    <p:extLst>
      <p:ext uri="{BB962C8B-B14F-4D97-AF65-F5344CB8AC3E}">
        <p14:creationId xmlns:p14="http://schemas.microsoft.com/office/powerpoint/2010/main" val="910674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9046D2-439F-4BA4-9F74-3830BEC1400B}"/>
              </a:ext>
            </a:extLst>
          </p:cNvPr>
          <p:cNvSpPr>
            <a:spLocks noGrp="1"/>
          </p:cNvSpPr>
          <p:nvPr>
            <p:ph type="title"/>
          </p:nvPr>
        </p:nvSpPr>
        <p:spPr>
          <a:xfrm>
            <a:off x="838200" y="365126"/>
            <a:ext cx="10515600" cy="59334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11272984-C892-4BBF-8AAF-6F5B0AEF3F10}"/>
              </a:ext>
            </a:extLst>
          </p:cNvPr>
          <p:cNvSpPr>
            <a:spLocks noGrp="1"/>
          </p:cNvSpPr>
          <p:nvPr>
            <p:ph idx="1"/>
          </p:nvPr>
        </p:nvSpPr>
        <p:spPr>
          <a:xfrm>
            <a:off x="838200" y="958467"/>
            <a:ext cx="10560586" cy="5155893"/>
          </a:xfrm>
        </p:spPr>
        <p:txBody>
          <a:bodyPr>
            <a:normAutofit lnSpcReduction="10000"/>
          </a:bodyPr>
          <a:lstStyle/>
          <a:p>
            <a:r>
              <a:rPr lang="fr-FR" dirty="0"/>
              <a:t>SECTION 4. TRAITÉS ET ETATS TIERS</a:t>
            </a:r>
          </a:p>
          <a:p>
            <a:pPr marL="0" indent="0">
              <a:buNone/>
            </a:pPr>
            <a:endParaRPr lang="fr-FR" dirty="0"/>
          </a:p>
          <a:p>
            <a:pPr marL="0" indent="0">
              <a:buNone/>
            </a:pPr>
            <a:r>
              <a:rPr lang="fr-FR" b="1" dirty="0"/>
              <a:t>Article 36 TRAITÉS PRÉVOYANT DES DROITS POUR DES ETATS TIERS</a:t>
            </a:r>
          </a:p>
          <a:p>
            <a:pPr marL="0" indent="0" algn="just">
              <a:buNone/>
            </a:pPr>
            <a:r>
              <a:rPr lang="fr-FR" dirty="0"/>
              <a:t>1. </a:t>
            </a:r>
            <a:r>
              <a:rPr lang="fr-FR" u="sng" dirty="0"/>
              <a:t>Un droit naît pour un Etat tiers </a:t>
            </a:r>
            <a:r>
              <a:rPr lang="fr-FR" dirty="0"/>
              <a:t>d’une disposition d’un traité si les parties à ce traité entendent, par cette disposition, conférer ce droit soit à l’Etat tiers ou à un groupe d’Etats auquel il appartient, soit à tous les Etats, et si l’Etat tiers y consent. </a:t>
            </a:r>
            <a:r>
              <a:rPr lang="fr-FR" u="sng" dirty="0"/>
              <a:t>Le consentement est présumé tant qu’il n’y a pas d’indication contraire</a:t>
            </a:r>
            <a:r>
              <a:rPr lang="fr-FR" dirty="0"/>
              <a:t>, à moins que le traité n’en dispose autrement.</a:t>
            </a:r>
          </a:p>
          <a:p>
            <a:pPr marL="0" indent="0" algn="just">
              <a:buNone/>
            </a:pPr>
            <a:r>
              <a:rPr lang="fr-FR" dirty="0"/>
              <a:t>2. Un Etat qui exerce un droit en application du paragraphe 1 est tenu de respecter, pour l’exercice de ce droit, les conditions prévues dans le traité ou établies conformément à ses dispositions.</a:t>
            </a:r>
          </a:p>
        </p:txBody>
      </p:sp>
    </p:spTree>
    <p:extLst>
      <p:ext uri="{BB962C8B-B14F-4D97-AF65-F5344CB8AC3E}">
        <p14:creationId xmlns:p14="http://schemas.microsoft.com/office/powerpoint/2010/main" val="5538678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9046D2-439F-4BA4-9F74-3830BEC1400B}"/>
              </a:ext>
            </a:extLst>
          </p:cNvPr>
          <p:cNvSpPr>
            <a:spLocks noGrp="1"/>
          </p:cNvSpPr>
          <p:nvPr>
            <p:ph type="title"/>
          </p:nvPr>
        </p:nvSpPr>
        <p:spPr>
          <a:xfrm>
            <a:off x="838200" y="365126"/>
            <a:ext cx="10515600" cy="593342"/>
          </a:xfrm>
        </p:spPr>
        <p:txBody>
          <a:bodyPr>
            <a:normAutofit/>
          </a:bodyPr>
          <a:lstStyle/>
          <a:p>
            <a:pPr algn="ctr"/>
            <a:r>
              <a:rPr lang="fr-FR" sz="3200" b="1" dirty="0"/>
              <a:t>Interprétation des traités</a:t>
            </a:r>
          </a:p>
        </p:txBody>
      </p:sp>
      <p:sp>
        <p:nvSpPr>
          <p:cNvPr id="3" name="Espace réservé du contenu 2">
            <a:extLst>
              <a:ext uri="{FF2B5EF4-FFF2-40B4-BE49-F238E27FC236}">
                <a16:creationId xmlns:a16="http://schemas.microsoft.com/office/drawing/2014/main" id="{11272984-C892-4BBF-8AAF-6F5B0AEF3F10}"/>
              </a:ext>
            </a:extLst>
          </p:cNvPr>
          <p:cNvSpPr>
            <a:spLocks noGrp="1"/>
          </p:cNvSpPr>
          <p:nvPr>
            <p:ph idx="1"/>
          </p:nvPr>
        </p:nvSpPr>
        <p:spPr>
          <a:xfrm>
            <a:off x="838200" y="958467"/>
            <a:ext cx="10560586" cy="5155893"/>
          </a:xfrm>
        </p:spPr>
        <p:txBody>
          <a:bodyPr>
            <a:normAutofit/>
          </a:bodyPr>
          <a:lstStyle/>
          <a:p>
            <a:pPr marL="0" indent="0">
              <a:buNone/>
            </a:pPr>
            <a:endParaRPr lang="fr-FR" sz="1800" dirty="0">
              <a:effectLst/>
              <a:latin typeface="Times New Roman" panose="02020603050405020304" pitchFamily="18" charset="0"/>
              <a:ea typeface="Calibri" panose="020F0502020204030204" pitchFamily="34" charset="0"/>
              <a:cs typeface="Times" panose="02020603050405020304" pitchFamily="18" charset="0"/>
            </a:endParaRPr>
          </a:p>
          <a:p>
            <a:pPr marL="0" indent="0">
              <a:buNone/>
            </a:pPr>
            <a:endParaRPr lang="fr-FR" dirty="0">
              <a:effectLst/>
              <a:ea typeface="Calibri" panose="020F0502020204030204" pitchFamily="34" charset="0"/>
              <a:cs typeface="Times" panose="02020603050405020304" pitchFamily="18" charset="0"/>
            </a:endParaRPr>
          </a:p>
          <a:p>
            <a:pPr marL="0" indent="0">
              <a:buNone/>
            </a:pPr>
            <a:r>
              <a:rPr lang="fr-FR" i="1" dirty="0">
                <a:effectLst/>
                <a:ea typeface="Calibri" panose="020F0502020204030204" pitchFamily="34" charset="0"/>
                <a:cs typeface="Times" panose="02020603050405020304" pitchFamily="18" charset="0"/>
              </a:rPr>
              <a:t>CPJI, avis du 6/12/1923, affaire </a:t>
            </a:r>
            <a:r>
              <a:rPr lang="fr-FR" i="1" dirty="0" err="1">
                <a:effectLst/>
                <a:ea typeface="Calibri" panose="020F0502020204030204" pitchFamily="34" charset="0"/>
                <a:cs typeface="Times" panose="02020603050405020304" pitchFamily="18" charset="0"/>
              </a:rPr>
              <a:t>Jaworzina</a:t>
            </a:r>
            <a:endParaRPr lang="fr-FR" dirty="0">
              <a:ea typeface="Calibri" panose="020F0502020204030204" pitchFamily="34" charset="0"/>
              <a:cs typeface="Times" panose="02020603050405020304" pitchFamily="18" charset="0"/>
            </a:endParaRPr>
          </a:p>
          <a:p>
            <a:pPr marL="0" indent="0">
              <a:buNone/>
            </a:pPr>
            <a:r>
              <a:rPr lang="fr-FR" dirty="0">
                <a:effectLst/>
                <a:ea typeface="Calibri" panose="020F0502020204030204" pitchFamily="34" charset="0"/>
                <a:cs typeface="Times" panose="02020603050405020304" pitchFamily="18" charset="0"/>
              </a:rPr>
              <a:t>Le droit d’interpréter authentiquement une règle juridique « appartient à celui-là seul qui a le pouvoir de la modifier ou de la supprimer »</a:t>
            </a:r>
            <a:endParaRPr lang="fr-FR" dirty="0">
              <a:effectLst/>
              <a:ea typeface="Calibri" panose="020F0502020204030204" pitchFamily="34" charset="0"/>
            </a:endParaRPr>
          </a:p>
          <a:p>
            <a:pPr marL="0" indent="0">
              <a:buNone/>
            </a:pPr>
            <a:endParaRPr lang="fr-FR" dirty="0"/>
          </a:p>
        </p:txBody>
      </p:sp>
    </p:spTree>
    <p:extLst>
      <p:ext uri="{BB962C8B-B14F-4D97-AF65-F5344CB8AC3E}">
        <p14:creationId xmlns:p14="http://schemas.microsoft.com/office/powerpoint/2010/main" val="40918196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rot="21579600">
            <a:off x="240134" y="19153"/>
            <a:ext cx="11997179" cy="9299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r>
              <a:rPr lang="fr-FR" sz="2800" b="1" spc="-1" dirty="0">
                <a:uFill>
                  <a:solidFill>
                    <a:srgbClr val="FFFFFF"/>
                  </a:solidFill>
                </a:uFill>
                <a:latin typeface="Arial"/>
              </a:rPr>
              <a:t>Interprétation des traités</a:t>
            </a:r>
            <a:endParaRPr sz="2800" dirty="0"/>
          </a:p>
          <a:p>
            <a:endParaRPr lang="fr-FR" sz="2800" dirty="0"/>
          </a:p>
          <a:p>
            <a:endParaRPr lang="fr-FR" sz="2400" b="1" dirty="0"/>
          </a:p>
          <a:p>
            <a:endParaRPr dirty="0"/>
          </a:p>
        </p:txBody>
      </p:sp>
      <p:sp>
        <p:nvSpPr>
          <p:cNvPr id="164" name="CustomShape 2"/>
          <p:cNvSpPr/>
          <p:nvPr/>
        </p:nvSpPr>
        <p:spPr>
          <a:xfrm>
            <a:off x="309720" y="484151"/>
            <a:ext cx="11572560" cy="596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endParaRPr/>
          </a:p>
          <a:p>
            <a:pPr algn="just">
              <a:lnSpc>
                <a:spcPct val="100000"/>
              </a:lnSpc>
            </a:pPr>
            <a:endParaRPr/>
          </a:p>
          <a:p>
            <a:pPr algn="just">
              <a:lnSpc>
                <a:spcPct val="100000"/>
              </a:lnSpc>
            </a:pPr>
            <a:endParaRPr/>
          </a:p>
          <a:p>
            <a:pPr algn="just">
              <a:lnSpc>
                <a:spcPct val="100000"/>
              </a:lnSpc>
            </a:pPr>
            <a:endParaRPr/>
          </a:p>
        </p:txBody>
      </p:sp>
      <p:sp>
        <p:nvSpPr>
          <p:cNvPr id="3" name="ZoneTexte 2">
            <a:extLst>
              <a:ext uri="{FF2B5EF4-FFF2-40B4-BE49-F238E27FC236}">
                <a16:creationId xmlns:a16="http://schemas.microsoft.com/office/drawing/2014/main" id="{264D6423-9350-F061-3D70-A03BBCDFD6E7}"/>
              </a:ext>
            </a:extLst>
          </p:cNvPr>
          <p:cNvSpPr txBox="1"/>
          <p:nvPr/>
        </p:nvSpPr>
        <p:spPr>
          <a:xfrm>
            <a:off x="550985" y="1383322"/>
            <a:ext cx="11125200" cy="5262979"/>
          </a:xfrm>
          <a:prstGeom prst="rect">
            <a:avLst/>
          </a:prstGeom>
          <a:noFill/>
        </p:spPr>
        <p:txBody>
          <a:bodyPr wrap="square">
            <a:spAutoFit/>
          </a:bodyPr>
          <a:lstStyle/>
          <a:p>
            <a:r>
              <a:rPr lang="fr-FR" sz="2800" dirty="0"/>
              <a:t> art. 36 statut CIJ </a:t>
            </a:r>
          </a:p>
          <a:p>
            <a:endParaRPr lang="fr-FR" sz="2800" dirty="0"/>
          </a:p>
          <a:p>
            <a:pPr algn="just"/>
            <a:r>
              <a:rPr lang="fr-FR" sz="2800" dirty="0"/>
              <a:t>La compétence de la Cour s'étend à tous les différends d'ordre juridique ayant pour objet :</a:t>
            </a:r>
          </a:p>
          <a:p>
            <a:pPr algn="just">
              <a:buFont typeface="+mj-lt"/>
              <a:buAutoNum type="alphaLcPeriod"/>
            </a:pPr>
            <a:r>
              <a:rPr lang="fr-FR" sz="2800" dirty="0"/>
              <a:t> </a:t>
            </a:r>
            <a:r>
              <a:rPr lang="fr-FR" sz="2800" dirty="0">
                <a:highlight>
                  <a:srgbClr val="FFFF00"/>
                </a:highlight>
              </a:rPr>
              <a:t>l'interprétation d'un traité;</a:t>
            </a:r>
          </a:p>
          <a:p>
            <a:pPr algn="just">
              <a:buFont typeface="+mj-lt"/>
              <a:buAutoNum type="alphaLcPeriod"/>
            </a:pPr>
            <a:r>
              <a:rPr lang="fr-FR" sz="2800" dirty="0"/>
              <a:t> tout point de droit international;</a:t>
            </a:r>
          </a:p>
          <a:p>
            <a:pPr algn="just">
              <a:buFont typeface="+mj-lt"/>
              <a:buAutoNum type="alphaLcPeriod"/>
            </a:pPr>
            <a:r>
              <a:rPr lang="fr-FR" sz="2800" dirty="0"/>
              <a:t> la réalité de tout fait qui, s'il était établi, constituerait la violation d'un engagement international;</a:t>
            </a:r>
          </a:p>
          <a:p>
            <a:pPr algn="just">
              <a:buFont typeface="+mj-lt"/>
              <a:buAutoNum type="alphaLcPeriod"/>
            </a:pPr>
            <a:r>
              <a:rPr lang="fr-FR" sz="2800" dirty="0"/>
              <a:t> la nature ou l'étendue de la réparation due pour la rupture d'un engagement international.</a:t>
            </a:r>
          </a:p>
          <a:p>
            <a:endParaRPr lang="fr-FR" sz="2800" dirty="0"/>
          </a:p>
          <a:p>
            <a:endParaRPr lang="fr-FR" sz="2800" dirty="0"/>
          </a:p>
        </p:txBody>
      </p:sp>
    </p:spTree>
    <p:extLst>
      <p:ext uri="{BB962C8B-B14F-4D97-AF65-F5344CB8AC3E}">
        <p14:creationId xmlns:p14="http://schemas.microsoft.com/office/powerpoint/2010/main" val="138352861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9046D2-439F-4BA4-9F74-3830BEC1400B}"/>
              </a:ext>
            </a:extLst>
          </p:cNvPr>
          <p:cNvSpPr>
            <a:spLocks noGrp="1"/>
          </p:cNvSpPr>
          <p:nvPr>
            <p:ph type="title"/>
          </p:nvPr>
        </p:nvSpPr>
        <p:spPr>
          <a:xfrm>
            <a:off x="838200" y="365126"/>
            <a:ext cx="10515600" cy="59334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11272984-C892-4BBF-8AAF-6F5B0AEF3F10}"/>
              </a:ext>
            </a:extLst>
          </p:cNvPr>
          <p:cNvSpPr>
            <a:spLocks noGrp="1"/>
          </p:cNvSpPr>
          <p:nvPr>
            <p:ph idx="1"/>
          </p:nvPr>
        </p:nvSpPr>
        <p:spPr>
          <a:xfrm>
            <a:off x="838200" y="958467"/>
            <a:ext cx="10560586" cy="5155893"/>
          </a:xfrm>
        </p:spPr>
        <p:txBody>
          <a:bodyPr>
            <a:normAutofit fontScale="92500" lnSpcReduction="20000"/>
          </a:bodyPr>
          <a:lstStyle/>
          <a:p>
            <a:pPr marL="0" indent="0">
              <a:buNone/>
            </a:pPr>
            <a:r>
              <a:rPr lang="fr-FR" dirty="0"/>
              <a:t>SECTION 3. INTERPRÉTATION DES TRAITÉS </a:t>
            </a:r>
          </a:p>
          <a:p>
            <a:pPr marL="0" indent="0">
              <a:buNone/>
            </a:pPr>
            <a:r>
              <a:rPr lang="fr-FR" dirty="0"/>
              <a:t>Article 31 RÈGLE GÉNÉRALE D’INTERPRÉTATION</a:t>
            </a:r>
          </a:p>
          <a:p>
            <a:pPr marL="514350" indent="-514350" algn="just">
              <a:buAutoNum type="arabicPeriod"/>
            </a:pPr>
            <a:r>
              <a:rPr lang="fr-FR" dirty="0"/>
              <a:t>Un traité doit être interprété </a:t>
            </a:r>
            <a:r>
              <a:rPr lang="fr-FR" b="1" dirty="0"/>
              <a:t>de bonne foi </a:t>
            </a:r>
            <a:r>
              <a:rPr lang="fr-FR" dirty="0"/>
              <a:t>suivant le sens ordinaire à attribuer aux termes du traité dans leur contexte et à la lumière de son objet et de son but. (…)</a:t>
            </a:r>
          </a:p>
          <a:p>
            <a:pPr marL="0" indent="0" algn="just">
              <a:buNone/>
            </a:pPr>
            <a:endParaRPr lang="fr-FR" dirty="0"/>
          </a:p>
          <a:p>
            <a:pPr marL="0" indent="0" algn="just">
              <a:buNone/>
            </a:pPr>
            <a:r>
              <a:rPr lang="fr-FR" dirty="0"/>
              <a:t>Article 32 MOYENS COMPLÉMENTAIRES D’INTERPRÉTATION</a:t>
            </a:r>
          </a:p>
          <a:p>
            <a:pPr marL="0" indent="0" algn="just">
              <a:buNone/>
            </a:pPr>
            <a:r>
              <a:rPr lang="fr-FR" dirty="0"/>
              <a:t>Il peut être fait appel à des moyens complémentaires d’interprétation, et notamment </a:t>
            </a:r>
            <a:r>
              <a:rPr lang="fr-FR" b="1" dirty="0"/>
              <a:t>aux travaux préparatoires et aux circonstances dans lesquelles le traité a été conclu</a:t>
            </a:r>
            <a:r>
              <a:rPr lang="fr-FR" dirty="0"/>
              <a:t>, en vue, soit de confirmer le sens résultant de l’application de l’article 31, soit de déterminer le sens lorsque l’interprétation donnée conformément à l’article 31 :</a:t>
            </a:r>
          </a:p>
          <a:p>
            <a:pPr marL="0" indent="0" algn="just">
              <a:buNone/>
            </a:pPr>
            <a:r>
              <a:rPr lang="fr-FR" dirty="0"/>
              <a:t>a) Laisse le sens ambigu ou obscur; ou</a:t>
            </a:r>
          </a:p>
          <a:p>
            <a:pPr marL="0" indent="0" algn="just">
              <a:buNone/>
            </a:pPr>
            <a:r>
              <a:rPr lang="fr-FR" dirty="0"/>
              <a:t>b) Conduit à un résultat qui est manifestement absurde ou déraisonnable.</a:t>
            </a:r>
          </a:p>
        </p:txBody>
      </p:sp>
    </p:spTree>
    <p:extLst>
      <p:ext uri="{BB962C8B-B14F-4D97-AF65-F5344CB8AC3E}">
        <p14:creationId xmlns:p14="http://schemas.microsoft.com/office/powerpoint/2010/main" val="7489195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F3F141-04E0-4603-A869-A76A3D9F6CB5}"/>
              </a:ext>
            </a:extLst>
          </p:cNvPr>
          <p:cNvSpPr>
            <a:spLocks noGrp="1"/>
          </p:cNvSpPr>
          <p:nvPr>
            <p:ph type="title"/>
          </p:nvPr>
        </p:nvSpPr>
        <p:spPr/>
        <p:txBody>
          <a:bodyPr>
            <a:normAutofit/>
          </a:bodyPr>
          <a:lstStyle/>
          <a:p>
            <a:r>
              <a:rPr lang="fr-FR" sz="3200" b="1" dirty="0"/>
              <a:t>Charte des Nations Unies, 1945</a:t>
            </a:r>
          </a:p>
        </p:txBody>
      </p:sp>
      <p:sp>
        <p:nvSpPr>
          <p:cNvPr id="3" name="Espace réservé du contenu 2">
            <a:extLst>
              <a:ext uri="{FF2B5EF4-FFF2-40B4-BE49-F238E27FC236}">
                <a16:creationId xmlns:a16="http://schemas.microsoft.com/office/drawing/2014/main" id="{D261AE96-8D1A-4E98-8865-CA83A3398706}"/>
              </a:ext>
            </a:extLst>
          </p:cNvPr>
          <p:cNvSpPr>
            <a:spLocks noGrp="1"/>
          </p:cNvSpPr>
          <p:nvPr>
            <p:ph idx="1"/>
          </p:nvPr>
        </p:nvSpPr>
        <p:spPr>
          <a:xfrm>
            <a:off x="838200" y="1377108"/>
            <a:ext cx="10515600" cy="4799855"/>
          </a:xfrm>
        </p:spPr>
        <p:txBody>
          <a:bodyPr/>
          <a:lstStyle/>
          <a:p>
            <a:pPr algn="just"/>
            <a:r>
              <a:rPr lang="fr-FR" b="1" dirty="0"/>
              <a:t>Article 14</a:t>
            </a:r>
          </a:p>
          <a:p>
            <a:pPr marL="0" indent="0" algn="just">
              <a:buNone/>
            </a:pPr>
            <a:r>
              <a:rPr lang="fr-FR" dirty="0"/>
              <a:t>Sous réserve des dispositions de l'</a:t>
            </a:r>
            <a:r>
              <a:rPr lang="fr-FR" dirty="0">
                <a:hlinkClick r:id="rId2"/>
              </a:rPr>
              <a:t>Article 12</a:t>
            </a:r>
            <a:r>
              <a:rPr lang="fr-FR" dirty="0"/>
              <a:t>, l'Assemblée générale peut recommander les mesures propres </a:t>
            </a:r>
            <a:r>
              <a:rPr lang="fr-FR" u="sng" dirty="0"/>
              <a:t>à assurer l'ajustement pacifique de toute situation</a:t>
            </a:r>
            <a:r>
              <a:rPr lang="fr-FR" dirty="0"/>
              <a:t>, quelle qu'en soit l'origine, qui lui semble de nature à nuire au bien général ou à compromettre les relations amicales entre nations, y compris les situations résultant d'une infraction aux dispositions de la présente Charte où sont énoncés les buts et les principes des Nations Unies.</a:t>
            </a:r>
          </a:p>
          <a:p>
            <a:endParaRPr lang="fr-FR" dirty="0"/>
          </a:p>
        </p:txBody>
      </p:sp>
    </p:spTree>
    <p:extLst>
      <p:ext uri="{BB962C8B-B14F-4D97-AF65-F5344CB8AC3E}">
        <p14:creationId xmlns:p14="http://schemas.microsoft.com/office/powerpoint/2010/main" val="3785731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rmAutofit/>
          </a:bodyPr>
          <a:lstStyle/>
          <a:p>
            <a:pPr marL="0" indent="0">
              <a:buNone/>
            </a:pPr>
            <a:r>
              <a:rPr lang="fr-FR" b="1" dirty="0"/>
              <a:t>Article 39 RÈGLE GÉNÉRALE RELATIVE À L’AMENDEMENT DES TRAITÉS</a:t>
            </a:r>
          </a:p>
          <a:p>
            <a:pPr marL="0" indent="0" algn="just">
              <a:buNone/>
            </a:pPr>
            <a:r>
              <a:rPr lang="fr-FR" dirty="0"/>
              <a:t>Un traité peut être amendé par accord entre les parties. Sauf dans la mesure où le traité en dispose autrement, les règles énoncées dans la partie II s’appliquent à un tel accord.</a:t>
            </a:r>
          </a:p>
          <a:p>
            <a:pPr marL="0" indent="0" algn="just">
              <a:buNone/>
            </a:pPr>
            <a:endParaRPr lang="fr-FR" dirty="0"/>
          </a:p>
          <a:p>
            <a:pPr marL="0" indent="0">
              <a:buNone/>
            </a:pPr>
            <a:r>
              <a:rPr lang="fr-FR" dirty="0"/>
              <a:t>Modification par voie coutumière ou par un accord tacite non prévus par la Convention de Vienne mais reconnue par la jurisprudence de la CIJ, </a:t>
            </a:r>
            <a:r>
              <a:rPr lang="fr-FR" i="1" dirty="0"/>
              <a:t>voir CIJ, avis consultatif, 21 juin 1971 affaire de la Namibie </a:t>
            </a:r>
          </a:p>
        </p:txBody>
      </p:sp>
    </p:spTree>
    <p:extLst>
      <p:ext uri="{BB962C8B-B14F-4D97-AF65-F5344CB8AC3E}">
        <p14:creationId xmlns:p14="http://schemas.microsoft.com/office/powerpoint/2010/main" val="5281175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buNone/>
            </a:pPr>
            <a:r>
              <a:rPr lang="fr-FR" b="1" dirty="0"/>
              <a:t>Article 40 AMENDEMENT DES TRAITÉS MULTILATÉRAUX</a:t>
            </a:r>
          </a:p>
          <a:p>
            <a:pPr marL="514350" indent="-514350" algn="just">
              <a:buAutoNum type="arabicPeriod"/>
            </a:pPr>
            <a:r>
              <a:rPr lang="fr-FR" dirty="0"/>
              <a:t>A moins que le traité n’en dispose autrement, l’amendement des traités multilatéraux est régi par les paragraphes suivants.</a:t>
            </a:r>
          </a:p>
          <a:p>
            <a:pPr marL="514350" indent="-514350" algn="just">
              <a:buAutoNum type="arabicPeriod"/>
            </a:pPr>
            <a:r>
              <a:rPr lang="fr-FR" dirty="0"/>
              <a:t>Toute proposition tendant à amender un traité multilatéral dans les relations entre toutes les parties doit être </a:t>
            </a:r>
            <a:r>
              <a:rPr lang="fr-FR" b="1" dirty="0"/>
              <a:t>notifiée</a:t>
            </a:r>
            <a:r>
              <a:rPr lang="fr-FR" dirty="0"/>
              <a:t> à tous les Etats contractants, et </a:t>
            </a:r>
            <a:r>
              <a:rPr lang="fr-FR" b="1" dirty="0"/>
              <a:t>chacun d’eux </a:t>
            </a:r>
            <a:r>
              <a:rPr lang="fr-FR" dirty="0"/>
              <a:t>est en droit de prendre part :</a:t>
            </a:r>
          </a:p>
          <a:p>
            <a:pPr marL="514350" indent="-514350" algn="just">
              <a:buAutoNum type="alphaLcParenR"/>
            </a:pPr>
            <a:r>
              <a:rPr lang="fr-FR" dirty="0"/>
              <a:t>A la décision sur la suite à donner à cette proposition;</a:t>
            </a:r>
          </a:p>
          <a:p>
            <a:pPr marL="514350" indent="-514350" algn="just">
              <a:buAutoNum type="alphaLcParenR"/>
            </a:pPr>
            <a:r>
              <a:rPr lang="fr-FR" dirty="0"/>
              <a:t>A la négociation et à la conclusion de tout accord ayant pour objet d’amender le traité. </a:t>
            </a:r>
          </a:p>
          <a:p>
            <a:pPr marL="0" indent="0" algn="just">
              <a:buNone/>
            </a:pPr>
            <a:r>
              <a:rPr lang="fr-FR" dirty="0"/>
              <a:t>3. Tout Etat ayant qualité pour devenir partie au traité a également qualité pour devenir partie au traité tel qu’il est amendé.</a:t>
            </a:r>
          </a:p>
        </p:txBody>
      </p:sp>
    </p:spTree>
    <p:extLst>
      <p:ext uri="{BB962C8B-B14F-4D97-AF65-F5344CB8AC3E}">
        <p14:creationId xmlns:p14="http://schemas.microsoft.com/office/powerpoint/2010/main" val="27953366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buNone/>
            </a:pPr>
            <a:r>
              <a:rPr lang="fr-FR" b="1" dirty="0"/>
              <a:t>Article 40 AMENDEMENT DES TRAITÉS MULTILATÉRAUX</a:t>
            </a:r>
          </a:p>
          <a:p>
            <a:pPr marL="0" indent="0" algn="just">
              <a:buNone/>
            </a:pPr>
            <a:r>
              <a:rPr lang="fr-FR" dirty="0"/>
              <a:t>4. </a:t>
            </a:r>
            <a:r>
              <a:rPr lang="fr-FR" dirty="0">
                <a:highlight>
                  <a:srgbClr val="FFFF00"/>
                </a:highlight>
              </a:rPr>
              <a:t>L’accord portant amendement ne lie pas les Etats qui sont déjà parties au traité et qui ne deviennent pas parties à cet accord</a:t>
            </a:r>
            <a:r>
              <a:rPr lang="fr-FR" dirty="0"/>
              <a:t>; l’alinéa b du paragraphe 4 de l’article 30 s’applique à l’égard de ces Etats</a:t>
            </a:r>
          </a:p>
          <a:p>
            <a:pPr marL="0" indent="0" algn="just">
              <a:buNone/>
            </a:pPr>
            <a:r>
              <a:rPr lang="fr-FR" dirty="0"/>
              <a:t>5. Tout Etat qui devient partie au traité après l’entrée en vigueur de l’accord portant amendement est, faute d’avoir exprimé une intention différente, considéré comme étant :</a:t>
            </a:r>
          </a:p>
          <a:p>
            <a:pPr marL="0" indent="0" algn="just">
              <a:buNone/>
            </a:pPr>
            <a:r>
              <a:rPr lang="fr-FR" dirty="0"/>
              <a:t>a) Partie au traité tel qu’il est amendé; et</a:t>
            </a:r>
          </a:p>
          <a:p>
            <a:pPr marL="0" indent="0" algn="just">
              <a:buNone/>
            </a:pPr>
            <a:r>
              <a:rPr lang="fr-FR" dirty="0"/>
              <a:t>b) Partie au traité non amendé au regard de toute partie au traité qui n’est pas liée par l’accord portant amendement.</a:t>
            </a:r>
          </a:p>
        </p:txBody>
      </p:sp>
    </p:spTree>
    <p:extLst>
      <p:ext uri="{BB962C8B-B14F-4D97-AF65-F5344CB8AC3E}">
        <p14:creationId xmlns:p14="http://schemas.microsoft.com/office/powerpoint/2010/main" val="214501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1C60FD-0926-4B4C-9702-B46D9727E48D}"/>
              </a:ext>
            </a:extLst>
          </p:cNvPr>
          <p:cNvSpPr>
            <a:spLocks noGrp="1"/>
          </p:cNvSpPr>
          <p:nvPr>
            <p:ph type="title"/>
          </p:nvPr>
        </p:nvSpPr>
        <p:spPr>
          <a:xfrm>
            <a:off x="838199" y="365126"/>
            <a:ext cx="10520191" cy="615375"/>
          </a:xfrm>
        </p:spPr>
        <p:txBody>
          <a:bodyPr>
            <a:normAutofit fontScale="90000"/>
          </a:bodyPr>
          <a:lstStyle/>
          <a:p>
            <a:pPr algn="ctr"/>
            <a:r>
              <a:rPr lang="fr-FR" sz="2800" b="1" dirty="0"/>
              <a:t>Convention de Vienne sur le droit des traités</a:t>
            </a:r>
            <a:r>
              <a:rPr lang="fr-FR" sz="2800" dirty="0"/>
              <a:t>, 23 mai 1969 (EEV 27 janvier 1980)</a:t>
            </a:r>
          </a:p>
        </p:txBody>
      </p:sp>
      <p:sp>
        <p:nvSpPr>
          <p:cNvPr id="3" name="Espace réservé du contenu 2">
            <a:extLst>
              <a:ext uri="{FF2B5EF4-FFF2-40B4-BE49-F238E27FC236}">
                <a16:creationId xmlns:a16="http://schemas.microsoft.com/office/drawing/2014/main" id="{18770932-783D-4F0A-B9D8-FB971E82BCD0}"/>
              </a:ext>
            </a:extLst>
          </p:cNvPr>
          <p:cNvSpPr>
            <a:spLocks noGrp="1"/>
          </p:cNvSpPr>
          <p:nvPr>
            <p:ph idx="1"/>
          </p:nvPr>
        </p:nvSpPr>
        <p:spPr>
          <a:xfrm>
            <a:off x="650912" y="980501"/>
            <a:ext cx="11093069" cy="5596569"/>
          </a:xfrm>
        </p:spPr>
        <p:txBody>
          <a:bodyPr>
            <a:noAutofit/>
          </a:bodyPr>
          <a:lstStyle/>
          <a:p>
            <a:pPr marL="0" indent="0">
              <a:buNone/>
            </a:pPr>
            <a:r>
              <a:rPr lang="fr-FR" dirty="0"/>
              <a:t>Article 2:</a:t>
            </a:r>
          </a:p>
          <a:p>
            <a:pPr marL="0" indent="0">
              <a:buNone/>
            </a:pPr>
            <a:r>
              <a:rPr lang="fr-FR" dirty="0"/>
              <a:t>EXPRESSIONS EMPLOYÉES</a:t>
            </a:r>
          </a:p>
          <a:p>
            <a:pPr marL="514350" indent="-514350">
              <a:buAutoNum type="arabicPeriod"/>
            </a:pPr>
            <a:r>
              <a:rPr lang="fr-FR" dirty="0"/>
              <a:t>Aux fins de la présente Convention :</a:t>
            </a:r>
          </a:p>
          <a:p>
            <a:pPr marL="514350" indent="-514350" algn="just">
              <a:buAutoNum type="alphaLcParenR"/>
            </a:pPr>
            <a:r>
              <a:rPr lang="fr-FR" dirty="0"/>
              <a:t>L’expression « traité » s’entend d’un accord international conclu par écrit entre Etats et régi par le droit international, qu’il soit consigné dans un instrument unique ou dans deux ou plusieurs instruments connexes, et quelle que soit sa dénomination particulière;</a:t>
            </a:r>
          </a:p>
          <a:p>
            <a:pPr marL="0" indent="0" algn="just">
              <a:buNone/>
            </a:pPr>
            <a:endParaRPr lang="fr-FR" dirty="0"/>
          </a:p>
          <a:p>
            <a:pPr marL="0" indent="0" algn="just">
              <a:buNone/>
            </a:pPr>
            <a:r>
              <a:rPr lang="fr-FR" dirty="0"/>
              <a:t>Voir la déf° de P. </a:t>
            </a:r>
            <a:r>
              <a:rPr lang="fr-FR" dirty="0" err="1"/>
              <a:t>Daillier</a:t>
            </a:r>
            <a:r>
              <a:rPr lang="fr-FR" dirty="0"/>
              <a:t> et A. Pellet « tout accord conclu entre deux ou plusieurs sujets du droit international, destiné à produire des effets de droit et régi par le droit international »</a:t>
            </a:r>
          </a:p>
        </p:txBody>
      </p:sp>
    </p:spTree>
    <p:extLst>
      <p:ext uri="{BB962C8B-B14F-4D97-AF65-F5344CB8AC3E}">
        <p14:creationId xmlns:p14="http://schemas.microsoft.com/office/powerpoint/2010/main" val="9653506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buNone/>
            </a:pPr>
            <a:r>
              <a:rPr lang="fr-FR" sz="2400" b="1" dirty="0"/>
              <a:t>Article 41 ACCORDS AYANT POUR OBJET DE MODIFIER DES TRAITÉS MULTILATÉRAUX DANS LES RELATIONS ENTRE CERTAINES PARTIES SEULEMENT</a:t>
            </a:r>
          </a:p>
          <a:p>
            <a:pPr marL="514350" indent="-514350" algn="just">
              <a:buAutoNum type="arabicPeriod"/>
            </a:pPr>
            <a:r>
              <a:rPr lang="fr-FR" dirty="0">
                <a:highlight>
                  <a:srgbClr val="FFFF00"/>
                </a:highlight>
              </a:rPr>
              <a:t>Deux ou plusieurs parties à un traité multilatéral peuvent conclure un accord ayant pour objet de modifier le traité dans leurs relations mutuelles seulement </a:t>
            </a:r>
            <a:r>
              <a:rPr lang="fr-FR" dirty="0"/>
              <a:t>:</a:t>
            </a:r>
          </a:p>
          <a:p>
            <a:pPr marL="514350" indent="-514350" algn="just">
              <a:buAutoNum type="alphaLcParenR"/>
            </a:pPr>
            <a:r>
              <a:rPr lang="fr-FR" dirty="0"/>
              <a:t>Si la possibilité d’une telle modification est prévue par le traité; ou</a:t>
            </a:r>
          </a:p>
          <a:p>
            <a:pPr marL="0" indent="0" algn="just">
              <a:buNone/>
            </a:pPr>
            <a:r>
              <a:rPr lang="fr-FR" dirty="0"/>
              <a:t>b) Si la modification en question n’est pas interdite par le traité, à condition qu’elle : i) Ne porte atteinte ni à la jouissance par les autres parties des droits qu’elles tiennent du traité ni à l’exécution de leurs obligations; et ii) Ne porte pas sur une disposition à laquelle il ne peut être dérogé sans qu’il y ait incompatibilité avec la réalisation effective de l’objet et du but du traité pris dans son ensemble. (…)</a:t>
            </a:r>
          </a:p>
        </p:txBody>
      </p:sp>
    </p:spTree>
    <p:extLst>
      <p:ext uri="{BB962C8B-B14F-4D97-AF65-F5344CB8AC3E}">
        <p14:creationId xmlns:p14="http://schemas.microsoft.com/office/powerpoint/2010/main" val="36520733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buNone/>
            </a:pPr>
            <a:r>
              <a:rPr lang="fr-FR" sz="2400" b="1" dirty="0"/>
              <a:t>Article 72 CONSÉQUENCES DE LA SUSPENSION DE L’APPLICATION D’UN TRAITÉ</a:t>
            </a:r>
          </a:p>
          <a:p>
            <a:pPr marL="514350" indent="-514350" algn="just">
              <a:buAutoNum type="arabicPeriod"/>
            </a:pPr>
            <a:r>
              <a:rPr lang="fr-FR" dirty="0"/>
              <a:t>A moins que le traité n’en dispose ou que les parties n’en </a:t>
            </a:r>
            <a:r>
              <a:rPr lang="fr-FR" dirty="0" err="1"/>
              <a:t>con-viennent</a:t>
            </a:r>
            <a:r>
              <a:rPr lang="fr-FR" dirty="0"/>
              <a:t> autrement, la suspension de l’application d’un traité sur la base de ses dispositions ou conformément à la présente Convention: </a:t>
            </a:r>
          </a:p>
          <a:p>
            <a:pPr marL="514350" indent="-514350" algn="just">
              <a:buAutoNum type="alphaLcParenR"/>
            </a:pPr>
            <a:r>
              <a:rPr lang="fr-FR" dirty="0"/>
              <a:t>Libère les parties entre lesquelles l’application du traité est </a:t>
            </a:r>
            <a:r>
              <a:rPr lang="fr-FR" dirty="0" err="1"/>
              <a:t>sus-pendue</a:t>
            </a:r>
            <a:r>
              <a:rPr lang="fr-FR" dirty="0"/>
              <a:t> de l’obligation d’exécuter le traité dans leurs relations mutuelles pendant la période de suspension;</a:t>
            </a:r>
          </a:p>
          <a:p>
            <a:pPr marL="0" indent="0" algn="just">
              <a:buNone/>
            </a:pPr>
            <a:r>
              <a:rPr lang="fr-FR" dirty="0"/>
              <a:t>b) N’affecte pas par ailleurs les relations juridiques établies par le traité entre les parties.</a:t>
            </a:r>
          </a:p>
          <a:p>
            <a:pPr marL="0" indent="0" algn="just">
              <a:buNone/>
            </a:pPr>
            <a:r>
              <a:rPr lang="fr-FR" dirty="0"/>
              <a:t>2. </a:t>
            </a:r>
            <a:r>
              <a:rPr lang="fr-FR" dirty="0">
                <a:highlight>
                  <a:srgbClr val="FFFF00"/>
                </a:highlight>
              </a:rPr>
              <a:t>Pendant la période de suspension, les parties doivent s’abstenir de tous actes tendant à faire obstacle à la reprise de l’application du traité</a:t>
            </a:r>
            <a:r>
              <a:rPr lang="fr-FR" dirty="0"/>
              <a:t>.</a:t>
            </a:r>
          </a:p>
        </p:txBody>
      </p:sp>
    </p:spTree>
    <p:extLst>
      <p:ext uri="{BB962C8B-B14F-4D97-AF65-F5344CB8AC3E}">
        <p14:creationId xmlns:p14="http://schemas.microsoft.com/office/powerpoint/2010/main" val="19547987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buNone/>
            </a:pPr>
            <a:r>
              <a:rPr lang="fr-FR" b="1" dirty="0"/>
              <a:t>Article 57 SUSPENSION DE L’APPLICATION D’UN TRAITÉ EN VERTU DE SES DISPOSITIONS OU PAR CONSENTEMENT DES PARTIES </a:t>
            </a:r>
          </a:p>
          <a:p>
            <a:pPr marL="0" indent="0">
              <a:buNone/>
            </a:pPr>
            <a:r>
              <a:rPr lang="fr-FR" dirty="0"/>
              <a:t>L’application d’un traité au regard de toutes les parties ou d’une partie déterminée peut être suspendue : </a:t>
            </a:r>
          </a:p>
          <a:p>
            <a:pPr marL="514350" indent="-514350">
              <a:buAutoNum type="alphaLcParenR"/>
            </a:pPr>
            <a:r>
              <a:rPr lang="fr-FR" dirty="0"/>
              <a:t>Conformément aux dispositions du traité; ou </a:t>
            </a:r>
          </a:p>
          <a:p>
            <a:pPr marL="0" indent="0">
              <a:buNone/>
            </a:pPr>
            <a:r>
              <a:rPr lang="fr-FR" dirty="0"/>
              <a:t>b)  A tout moment, par consentement de toutes les parties, après consultation des autres Etats contractants.</a:t>
            </a:r>
          </a:p>
          <a:p>
            <a:pPr marL="0" indent="0">
              <a:buNone/>
            </a:pPr>
            <a:endParaRPr lang="fr-FR" dirty="0"/>
          </a:p>
        </p:txBody>
      </p:sp>
    </p:spTree>
    <p:extLst>
      <p:ext uri="{BB962C8B-B14F-4D97-AF65-F5344CB8AC3E}">
        <p14:creationId xmlns:p14="http://schemas.microsoft.com/office/powerpoint/2010/main" val="13265553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lgn="just">
              <a:buNone/>
            </a:pPr>
            <a:r>
              <a:rPr lang="fr-FR" b="1" dirty="0"/>
              <a:t>Article 58 SUSPENSION DE L’APPLICATION D’UN TRAITÉ MULTILATÉRAL PAR ACCORD ENTRE CERTAINES PARTIES SEULEMENT </a:t>
            </a:r>
          </a:p>
          <a:p>
            <a:pPr marL="514350" indent="-514350" algn="just">
              <a:buAutoNum type="arabicPeriod"/>
            </a:pPr>
            <a:r>
              <a:rPr lang="fr-FR" dirty="0"/>
              <a:t>Deux ou plusieurs parties à un traité multilatéral peuvent conclure un accord ayant pour objet de suspendre, temporairement et entre elles seulement, l’application de dispositions du traité : </a:t>
            </a:r>
          </a:p>
          <a:p>
            <a:pPr marL="0" indent="0" algn="just">
              <a:buNone/>
            </a:pPr>
            <a:r>
              <a:rPr lang="fr-FR" dirty="0"/>
              <a:t>a) Si la possibilité d’une telle suspension est prévue par le traité; ou </a:t>
            </a:r>
          </a:p>
          <a:p>
            <a:pPr marL="0" indent="0" algn="just">
              <a:buNone/>
            </a:pPr>
            <a:r>
              <a:rPr lang="fr-FR" dirty="0"/>
              <a:t>b) Si la suspension en question n’est pas interdite par le traité, à condition qu’elle : i) Ne porte atteinte ni à la jouissance par les autres parties des droits qu’elles tiennent du traité ni à l’exécution de leurs obligations; et ii) Ne soit pas incompatible avec l’objet et le but du traité. </a:t>
            </a:r>
          </a:p>
          <a:p>
            <a:pPr marL="0" indent="0" algn="just">
              <a:buNone/>
            </a:pPr>
            <a:r>
              <a:rPr lang="fr-FR" dirty="0"/>
              <a:t>[…]</a:t>
            </a:r>
          </a:p>
        </p:txBody>
      </p:sp>
    </p:spTree>
    <p:extLst>
      <p:ext uri="{BB962C8B-B14F-4D97-AF65-F5344CB8AC3E}">
        <p14:creationId xmlns:p14="http://schemas.microsoft.com/office/powerpoint/2010/main" val="6264566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lgn="just">
              <a:buNone/>
            </a:pPr>
            <a:r>
              <a:rPr lang="fr-FR" sz="2400" b="1" dirty="0"/>
              <a:t>Article 59 EXTINCTION D’UN TRAITÉ OU SUSPENSION DE SON APPLICATION IMPLICITES DU FAIT DE LA CONCLUSION D’UN TRAITÉ POSTÉRIEUR </a:t>
            </a:r>
          </a:p>
          <a:p>
            <a:pPr marL="514350" indent="-514350" algn="just">
              <a:buAutoNum type="arabicPeriod"/>
            </a:pPr>
            <a:r>
              <a:rPr lang="fr-FR" dirty="0"/>
              <a:t>Un traité est considéré comme ayant pris </a:t>
            </a:r>
            <a:r>
              <a:rPr lang="fr-FR" dirty="0" err="1"/>
              <a:t>ﬁn</a:t>
            </a:r>
            <a:r>
              <a:rPr lang="fr-FR" dirty="0"/>
              <a:t> lorsque toute les parties à ce traité concluent ultérieurement un traité portant sur la même matière et : a) S’il ressort du traité postérieur ou s’il est par ailleurs établi que selon l’intention des parties la matière doit être régie par ce traité; ou b) Si les dispositions du traité postérieur sont incompatibles avec celles du traité antérieur à tel point qu’il est impossible d’appliquer les deux traités en même temps. </a:t>
            </a:r>
          </a:p>
          <a:p>
            <a:pPr marL="514350" indent="-514350" algn="just">
              <a:buAutoNum type="arabicPeriod"/>
            </a:pPr>
            <a:r>
              <a:rPr lang="fr-FR" dirty="0"/>
              <a:t>Le traité antérieur est considéré comme étant seulement suspendu s’il ressort du traité postérieur ou s’il est par ailleurs établi que telle était l’intention des parties.</a:t>
            </a:r>
          </a:p>
        </p:txBody>
      </p:sp>
    </p:spTree>
    <p:extLst>
      <p:ext uri="{BB962C8B-B14F-4D97-AF65-F5344CB8AC3E}">
        <p14:creationId xmlns:p14="http://schemas.microsoft.com/office/powerpoint/2010/main" val="3229199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716096" y="969484"/>
            <a:ext cx="10637704" cy="5207479"/>
          </a:xfrm>
        </p:spPr>
        <p:txBody>
          <a:bodyPr>
            <a:noAutofit/>
          </a:bodyPr>
          <a:lstStyle/>
          <a:p>
            <a:pPr marL="0" indent="0" algn="just">
              <a:buNone/>
            </a:pPr>
            <a:r>
              <a:rPr lang="fr-FR" sz="2400" b="1" dirty="0"/>
              <a:t>Article 56 DÉNONCIATION OU RETRAIT DANS LE CAS D’UN TRAITÉ NE CONTENANT PAS DE DISPOSITIONS RELATIVES À L’EXTINCTION, À LA DÉNONCIATION OU AU RETRAIT </a:t>
            </a:r>
          </a:p>
          <a:p>
            <a:pPr marL="514350" indent="-514350" algn="just">
              <a:buAutoNum type="arabicPeriod"/>
            </a:pPr>
            <a:r>
              <a:rPr lang="fr-FR" sz="2400" dirty="0">
                <a:highlight>
                  <a:srgbClr val="FFFF00"/>
                </a:highlight>
              </a:rPr>
              <a:t>Un traité qui ne contient pas de dispositions relatives à son extinction et ne prévoit pas qu’on puisse le dénoncer ou s’en retirer ne peut faire l’objet d’une dénonciation ou d’un retrait, à moins : </a:t>
            </a:r>
          </a:p>
          <a:p>
            <a:pPr marL="514350" indent="-514350" algn="just">
              <a:buAutoNum type="alphaLcParenR"/>
            </a:pPr>
            <a:r>
              <a:rPr lang="fr-FR" sz="2400" dirty="0"/>
              <a:t>Qu’il ne soit établi qu’il entrait dans l’intention des parties d’admettre la possibilité d’une dénonciation ou d’un retrait; ou</a:t>
            </a:r>
          </a:p>
          <a:p>
            <a:pPr marL="0" indent="0" algn="just">
              <a:buNone/>
            </a:pPr>
            <a:r>
              <a:rPr lang="fr-FR" sz="2400" dirty="0"/>
              <a:t>b)  Que le droit de dénonciation ou de retrait ne puisse être déduit de la nature du traité. </a:t>
            </a:r>
          </a:p>
          <a:p>
            <a:pPr marL="0" indent="0" algn="just">
              <a:buNone/>
            </a:pPr>
            <a:r>
              <a:rPr lang="fr-FR" sz="2400" dirty="0"/>
              <a:t>2. Une partie doit notifier au moins douze mois à l’avance son intention de dénoncer un traité ou de s’en retirer conformément aux dispositions du paragraphe 1.</a:t>
            </a:r>
          </a:p>
        </p:txBody>
      </p:sp>
    </p:spTree>
    <p:extLst>
      <p:ext uri="{BB962C8B-B14F-4D97-AF65-F5344CB8AC3E}">
        <p14:creationId xmlns:p14="http://schemas.microsoft.com/office/powerpoint/2010/main" val="17397089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lgn="just">
              <a:buNone/>
            </a:pPr>
            <a:r>
              <a:rPr lang="fr-FR" sz="2400" b="1" dirty="0"/>
              <a:t>Article 60 EXTINCTION D’UN TRAITÉ OU SUSPENSION DE SON APPLICATION COMME CONSÉQUENCE DE SA VIOLATION </a:t>
            </a:r>
          </a:p>
          <a:p>
            <a:pPr marL="0" indent="0" algn="just">
              <a:buNone/>
            </a:pPr>
            <a:r>
              <a:rPr lang="fr-FR" dirty="0"/>
              <a:t>1. Une violation substantielle d’un traité bilatéral par l’une des parties autorise l’autre partie à invoquer la violation comme motif pour mettre </a:t>
            </a:r>
            <a:r>
              <a:rPr lang="fr-FR" dirty="0" err="1"/>
              <a:t>ﬁn</a:t>
            </a:r>
            <a:r>
              <a:rPr lang="fr-FR" dirty="0"/>
              <a:t> au traité ou suspendre son application en totalité ou en partie. </a:t>
            </a:r>
          </a:p>
          <a:p>
            <a:pPr marL="0" indent="0" algn="just">
              <a:buNone/>
            </a:pPr>
            <a:r>
              <a:rPr lang="fr-FR" dirty="0"/>
              <a:t>2. Une violation substantielle d’un traité multilatérale par l’une des parties autorise : a) Les autres parties, agissant par accord unanime, à suspendre l’application du traité en totalité ou en partie ou à mettre </a:t>
            </a:r>
            <a:r>
              <a:rPr lang="fr-FR" dirty="0" err="1"/>
              <a:t>ﬁn</a:t>
            </a:r>
            <a:r>
              <a:rPr lang="fr-FR" dirty="0"/>
              <a:t> à celui-ci : i) Soit dans les relations entre elles-mêmes et l’Etat auteur de la violation; ii) Soit entre toutes les parties; […]</a:t>
            </a:r>
          </a:p>
        </p:txBody>
      </p:sp>
    </p:spTree>
    <p:extLst>
      <p:ext uri="{BB962C8B-B14F-4D97-AF65-F5344CB8AC3E}">
        <p14:creationId xmlns:p14="http://schemas.microsoft.com/office/powerpoint/2010/main" val="23540414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lgn="just">
              <a:buNone/>
            </a:pPr>
            <a:r>
              <a:rPr lang="fr-FR" b="1" dirty="0"/>
              <a:t>Article 62 CHANGEMENT FONDAMENTAL DE CIRCONSTANCES </a:t>
            </a:r>
          </a:p>
          <a:p>
            <a:pPr marL="514350" indent="-514350" algn="just">
              <a:buAutoNum type="arabicPeriod"/>
            </a:pPr>
            <a:r>
              <a:rPr lang="fr-FR" dirty="0"/>
              <a:t>Un changement fondamental de circonstances qui s’est produit par rapport à celles qui existaient au moment de la conclusion d’un traité et qui n’avait pas été prévu par les parties ne peut être invoqué comme motif pour mettre </a:t>
            </a:r>
            <a:r>
              <a:rPr lang="fr-FR" dirty="0" err="1"/>
              <a:t>ﬁn</a:t>
            </a:r>
            <a:r>
              <a:rPr lang="fr-FR" dirty="0"/>
              <a:t> au traité ou pour s’en retirer, à moins que : </a:t>
            </a:r>
          </a:p>
          <a:p>
            <a:pPr marL="514350" indent="-514350" algn="just">
              <a:buAutoNum type="alphaLcParenR"/>
            </a:pPr>
            <a:r>
              <a:rPr lang="fr-FR" dirty="0"/>
              <a:t>L’existence de ces circonstances n’ait constitué </a:t>
            </a:r>
            <a:r>
              <a:rPr lang="fr-FR" b="1" dirty="0"/>
              <a:t>une base essentielle du consentement des parties à être liées </a:t>
            </a:r>
            <a:r>
              <a:rPr lang="fr-FR" dirty="0"/>
              <a:t>par le traité; et que </a:t>
            </a:r>
          </a:p>
          <a:p>
            <a:pPr marL="514350" indent="-514350" algn="just">
              <a:buAutoNum type="alphaLcParenR"/>
            </a:pPr>
            <a:r>
              <a:rPr lang="fr-FR" dirty="0"/>
              <a:t>Ce changement n’ait pour effet de </a:t>
            </a:r>
            <a:r>
              <a:rPr lang="fr-FR" b="1" dirty="0"/>
              <a:t>transformer radicalement la portée des obligations </a:t>
            </a:r>
            <a:r>
              <a:rPr lang="fr-FR" dirty="0"/>
              <a:t>qui restent à exécuter en vertu du traité. </a:t>
            </a:r>
          </a:p>
        </p:txBody>
      </p:sp>
    </p:spTree>
    <p:extLst>
      <p:ext uri="{BB962C8B-B14F-4D97-AF65-F5344CB8AC3E}">
        <p14:creationId xmlns:p14="http://schemas.microsoft.com/office/powerpoint/2010/main" val="23588173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Convention de Vienne, 1969</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lgn="just">
              <a:buNone/>
            </a:pPr>
            <a:r>
              <a:rPr lang="fr-FR" b="1" dirty="0"/>
              <a:t>Article 62 CHANGEMENT FONDAMENTAL DE CIRCONSTANCES </a:t>
            </a:r>
          </a:p>
          <a:p>
            <a:pPr marL="0" indent="0" algn="just">
              <a:buNone/>
            </a:pPr>
            <a:r>
              <a:rPr lang="fr-FR" dirty="0"/>
              <a:t>2. Un changement fondamental de circonstances </a:t>
            </a:r>
            <a:r>
              <a:rPr lang="fr-FR" b="1" dirty="0"/>
              <a:t>ne peut pas être invoqué comme motif pour mettre </a:t>
            </a:r>
            <a:r>
              <a:rPr lang="fr-FR" b="1" dirty="0" err="1"/>
              <a:t>ﬁn</a:t>
            </a:r>
            <a:r>
              <a:rPr lang="fr-FR" b="1" dirty="0"/>
              <a:t> à un traité ou pour s’en retirer </a:t>
            </a:r>
            <a:r>
              <a:rPr lang="fr-FR" dirty="0"/>
              <a:t>: </a:t>
            </a:r>
          </a:p>
          <a:p>
            <a:pPr marL="0" indent="0" algn="just">
              <a:buNone/>
            </a:pPr>
            <a:r>
              <a:rPr lang="fr-FR" dirty="0"/>
              <a:t>a) S’il s’agit d’un </a:t>
            </a:r>
            <a:r>
              <a:rPr lang="fr-FR" b="1" dirty="0"/>
              <a:t>traité établissant une frontière</a:t>
            </a:r>
            <a:r>
              <a:rPr lang="fr-FR" dirty="0"/>
              <a:t>; ou</a:t>
            </a:r>
          </a:p>
          <a:p>
            <a:pPr marL="0" indent="0" algn="just">
              <a:buNone/>
            </a:pPr>
            <a:r>
              <a:rPr lang="fr-FR" dirty="0"/>
              <a:t>b) Si </a:t>
            </a:r>
            <a:r>
              <a:rPr lang="fr-FR" b="1" dirty="0"/>
              <a:t>le changement fondamental résulte d’une violation</a:t>
            </a:r>
            <a:r>
              <a:rPr lang="fr-FR" dirty="0"/>
              <a:t>, par la partie qui l’invoque, soit d’une obligation du traité, soit de toute autre obligation internationale à l’égard de toute autre partie au traité.</a:t>
            </a:r>
          </a:p>
        </p:txBody>
      </p:sp>
    </p:spTree>
    <p:extLst>
      <p:ext uri="{BB962C8B-B14F-4D97-AF65-F5344CB8AC3E}">
        <p14:creationId xmlns:p14="http://schemas.microsoft.com/office/powerpoint/2010/main" val="18739191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Statut de la CIJ</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buNone/>
            </a:pPr>
            <a:r>
              <a:rPr lang="fr-FR" b="1" dirty="0"/>
              <a:t>Article 38</a:t>
            </a:r>
          </a:p>
          <a:p>
            <a:pPr marL="0" indent="0" algn="just">
              <a:buNone/>
            </a:pPr>
            <a:r>
              <a:rPr lang="fr-FR" dirty="0"/>
              <a:t>1. La Cour, dont la mission est de régler conformément au droit international les différends qui lui sont soumis, applique :</a:t>
            </a:r>
          </a:p>
          <a:p>
            <a:pPr marL="0" indent="0" algn="just">
              <a:buNone/>
            </a:pPr>
            <a:r>
              <a:rPr lang="fr-FR" dirty="0"/>
              <a:t>a. les conventions internationales, soit générales, soit spéciales, établissant des règles expressément reconnues par les Etats en litige;</a:t>
            </a:r>
            <a:br>
              <a:rPr lang="fr-FR" dirty="0"/>
            </a:br>
            <a:r>
              <a:rPr lang="fr-FR" dirty="0"/>
              <a:t>b. </a:t>
            </a:r>
            <a:r>
              <a:rPr lang="fr-FR" b="1" dirty="0"/>
              <a:t>la coutume internationale comme preuve d'une pratique générale acceptée comme étant le droit</a:t>
            </a:r>
            <a:r>
              <a:rPr lang="fr-FR" dirty="0"/>
              <a:t>;</a:t>
            </a:r>
          </a:p>
          <a:p>
            <a:pPr marL="0" indent="0" algn="just">
              <a:buNone/>
            </a:pPr>
            <a:r>
              <a:rPr lang="fr-FR" dirty="0"/>
              <a:t>c. les principes généraux de droit reconnus par les nations civilisées;</a:t>
            </a:r>
          </a:p>
          <a:p>
            <a:pPr marL="0" indent="0" algn="just">
              <a:buNone/>
            </a:pPr>
            <a:r>
              <a:rPr lang="fr-FR" dirty="0"/>
              <a:t>d. sous réserve de la disposition de l'Article 59, les décisions judiciaires et la doctrine des publicistes les plus qualifiés des différentes nations, comme moyen auxiliaire de détermination des règles de droit. […]</a:t>
            </a:r>
          </a:p>
          <a:p>
            <a:pPr marL="0" indent="0" algn="just">
              <a:buNone/>
            </a:pPr>
            <a:endParaRPr lang="fr-FR" dirty="0"/>
          </a:p>
        </p:txBody>
      </p:sp>
    </p:spTree>
    <p:extLst>
      <p:ext uri="{BB962C8B-B14F-4D97-AF65-F5344CB8AC3E}">
        <p14:creationId xmlns:p14="http://schemas.microsoft.com/office/powerpoint/2010/main" val="380173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1C60FD-0926-4B4C-9702-B46D9727E48D}"/>
              </a:ext>
            </a:extLst>
          </p:cNvPr>
          <p:cNvSpPr>
            <a:spLocks noGrp="1"/>
          </p:cNvSpPr>
          <p:nvPr>
            <p:ph type="title"/>
          </p:nvPr>
        </p:nvSpPr>
        <p:spPr>
          <a:xfrm>
            <a:off x="838200" y="365126"/>
            <a:ext cx="10515600" cy="1023000"/>
          </a:xfrm>
        </p:spPr>
        <p:txBody>
          <a:bodyPr>
            <a:normAutofit/>
          </a:bodyPr>
          <a:lstStyle/>
          <a:p>
            <a:pPr algn="ctr"/>
            <a:r>
              <a:rPr lang="fr-FR" sz="2800" b="1" dirty="0"/>
              <a:t>Notion de traité</a:t>
            </a:r>
          </a:p>
        </p:txBody>
      </p:sp>
      <p:sp>
        <p:nvSpPr>
          <p:cNvPr id="3" name="Espace réservé du contenu 2">
            <a:extLst>
              <a:ext uri="{FF2B5EF4-FFF2-40B4-BE49-F238E27FC236}">
                <a16:creationId xmlns:a16="http://schemas.microsoft.com/office/drawing/2014/main" id="{18770932-783D-4F0A-B9D8-FB971E82BCD0}"/>
              </a:ext>
            </a:extLst>
          </p:cNvPr>
          <p:cNvSpPr>
            <a:spLocks noGrp="1"/>
          </p:cNvSpPr>
          <p:nvPr>
            <p:ph idx="1"/>
          </p:nvPr>
        </p:nvSpPr>
        <p:spPr>
          <a:xfrm>
            <a:off x="650913" y="1244906"/>
            <a:ext cx="10872730" cy="4910023"/>
          </a:xfrm>
        </p:spPr>
        <p:txBody>
          <a:bodyPr>
            <a:noAutofit/>
          </a:bodyPr>
          <a:lstStyle/>
          <a:p>
            <a:pPr marL="0" indent="0">
              <a:buNone/>
            </a:pPr>
            <a:r>
              <a:rPr lang="fr-FR" dirty="0"/>
              <a:t>  - accord conclu par écrit</a:t>
            </a:r>
          </a:p>
          <a:p>
            <a:pPr marL="0" indent="0">
              <a:buNone/>
            </a:pPr>
            <a:endParaRPr lang="fr-FR" dirty="0"/>
          </a:p>
          <a:p>
            <a:pPr marL="0" indent="0">
              <a:buNone/>
            </a:pPr>
            <a:r>
              <a:rPr lang="fr-FR" dirty="0"/>
              <a:t>  - accord conclu par des sujets de droit international</a:t>
            </a:r>
          </a:p>
          <a:p>
            <a:pPr marL="0" indent="0">
              <a:buNone/>
            </a:pPr>
            <a:r>
              <a:rPr lang="fr-FR" dirty="0"/>
              <a:t>Voir Cass., civ. , 2 déc. 1980, </a:t>
            </a:r>
            <a:r>
              <a:rPr lang="fr-FR" i="1" dirty="0"/>
              <a:t>Société nationale des tabacs et allumettes</a:t>
            </a:r>
          </a:p>
          <a:p>
            <a:pPr marL="0" indent="0">
              <a:buNone/>
            </a:pPr>
            <a:endParaRPr lang="fr-FR" dirty="0"/>
          </a:p>
          <a:p>
            <a:pPr marL="0" indent="0">
              <a:buNone/>
            </a:pPr>
            <a:r>
              <a:rPr lang="fr-FR" dirty="0"/>
              <a:t>  - accord destiné à produire des effets de droit et régi par le droit international</a:t>
            </a:r>
          </a:p>
          <a:p>
            <a:pPr marL="0" indent="0">
              <a:buNone/>
            </a:pPr>
            <a:r>
              <a:rPr lang="fr-FR" dirty="0"/>
              <a:t>Cf M. </a:t>
            </a:r>
            <a:r>
              <a:rPr lang="fr-FR" dirty="0" err="1"/>
              <a:t>Virraly</a:t>
            </a:r>
            <a:r>
              <a:rPr lang="fr-FR" dirty="0"/>
              <a:t> « la dualité normative »</a:t>
            </a:r>
          </a:p>
          <a:p>
            <a:pPr marL="0" indent="0">
              <a:buNone/>
            </a:pPr>
            <a:r>
              <a:rPr lang="fr-FR" dirty="0"/>
              <a:t>Voir CIJ, 19 déc. 1978, </a:t>
            </a:r>
            <a:r>
              <a:rPr lang="fr-FR" i="1" dirty="0"/>
              <a:t>Affaire du Plateau continental de la mer Egée</a:t>
            </a:r>
          </a:p>
        </p:txBody>
      </p:sp>
    </p:spTree>
    <p:extLst>
      <p:ext uri="{BB962C8B-B14F-4D97-AF65-F5344CB8AC3E}">
        <p14:creationId xmlns:p14="http://schemas.microsoft.com/office/powerpoint/2010/main" val="9943835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C463A-53B4-4917-BC57-BE6B45004277}"/>
              </a:ext>
            </a:extLst>
          </p:cNvPr>
          <p:cNvSpPr>
            <a:spLocks noGrp="1"/>
          </p:cNvSpPr>
          <p:nvPr>
            <p:ph type="title"/>
          </p:nvPr>
        </p:nvSpPr>
        <p:spPr>
          <a:xfrm>
            <a:off x="838200" y="365126"/>
            <a:ext cx="10515600" cy="890798"/>
          </a:xfrm>
        </p:spPr>
        <p:txBody>
          <a:bodyPr>
            <a:normAutofit fontScale="90000"/>
          </a:bodyPr>
          <a:lstStyle/>
          <a:p>
            <a:br>
              <a:rPr lang="fr-FR" dirty="0"/>
            </a:br>
            <a:r>
              <a:rPr lang="fr-FR" sz="3600" b="1" dirty="0"/>
              <a:t>Fondement du caractère obligatoire de la coutume</a:t>
            </a:r>
            <a:br>
              <a:rPr lang="fr-FR" sz="3600" b="1" dirty="0"/>
            </a:br>
            <a:endParaRPr lang="fr-FR" sz="3600" b="1" dirty="0"/>
          </a:p>
        </p:txBody>
      </p:sp>
      <p:sp>
        <p:nvSpPr>
          <p:cNvPr id="3" name="Espace réservé du contenu 2">
            <a:extLst>
              <a:ext uri="{FF2B5EF4-FFF2-40B4-BE49-F238E27FC236}">
                <a16:creationId xmlns:a16="http://schemas.microsoft.com/office/drawing/2014/main" id="{F2CFB98B-0CA2-4210-A5CF-937CD091E54E}"/>
              </a:ext>
            </a:extLst>
          </p:cNvPr>
          <p:cNvSpPr>
            <a:spLocks noGrp="1"/>
          </p:cNvSpPr>
          <p:nvPr>
            <p:ph idx="1"/>
          </p:nvPr>
        </p:nvSpPr>
        <p:spPr>
          <a:xfrm>
            <a:off x="936434" y="1255924"/>
            <a:ext cx="10417366" cy="4921039"/>
          </a:xfrm>
        </p:spPr>
        <p:txBody>
          <a:bodyPr/>
          <a:lstStyle/>
          <a:p>
            <a:pPr algn="just"/>
            <a:r>
              <a:rPr lang="fr-FR" dirty="0"/>
              <a:t>  - </a:t>
            </a:r>
            <a:r>
              <a:rPr lang="fr-FR" b="1" dirty="0"/>
              <a:t>thèse volontariste</a:t>
            </a:r>
            <a:r>
              <a:rPr lang="fr-FR" dirty="0"/>
              <a:t>: le fondement de la force obligatoire de la coutume se situe dans la volonté des Etats, </a:t>
            </a:r>
            <a:r>
              <a:rPr lang="fr-FR" i="1" dirty="0"/>
              <a:t>en ce sens CPIJ, affaire du Lotus, </a:t>
            </a:r>
            <a:r>
              <a:rPr lang="fr-FR" i="1" dirty="0" err="1"/>
              <a:t>préc</a:t>
            </a:r>
            <a:r>
              <a:rPr lang="fr-FR" i="1" dirty="0"/>
              <a:t>.</a:t>
            </a:r>
          </a:p>
          <a:p>
            <a:pPr marL="0" indent="0">
              <a:buNone/>
            </a:pPr>
            <a:endParaRPr lang="fr-FR" dirty="0"/>
          </a:p>
          <a:p>
            <a:pPr algn="just"/>
            <a:r>
              <a:rPr lang="fr-FR" dirty="0"/>
              <a:t> - </a:t>
            </a:r>
            <a:r>
              <a:rPr lang="fr-FR" b="1" dirty="0"/>
              <a:t>thèse objectiviste</a:t>
            </a:r>
            <a:r>
              <a:rPr lang="fr-FR" dirty="0"/>
              <a:t>, le fondement se situe dans un élément extérieur à la volonté, des nécessités logiques, sociales, </a:t>
            </a:r>
            <a:r>
              <a:rPr lang="fr-FR" i="1" dirty="0"/>
              <a:t>en ce sens arrêt CIJ, 20 fév. 1969, Affaire du plateau continental de la mer du Nord;  CIJ, Avis, 21 juin 1971, Affaire de la Namibie  </a:t>
            </a:r>
          </a:p>
        </p:txBody>
      </p:sp>
    </p:spTree>
    <p:extLst>
      <p:ext uri="{BB962C8B-B14F-4D97-AF65-F5344CB8AC3E}">
        <p14:creationId xmlns:p14="http://schemas.microsoft.com/office/powerpoint/2010/main" val="35717568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Autofit/>
          </a:bodyPr>
          <a:lstStyle/>
          <a:p>
            <a:r>
              <a:rPr lang="fr-FR" sz="2800" b="1" dirty="0"/>
              <a:t>Cour permanente de justice internationale, 7 sept. 1927, affaire du « Lotus », France c/ Turquie</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lgn="just">
              <a:buNone/>
            </a:pPr>
            <a:endParaRPr lang="fr-FR" dirty="0"/>
          </a:p>
          <a:p>
            <a:pPr marL="0" indent="0" algn="just">
              <a:buNone/>
            </a:pPr>
            <a:r>
              <a:rPr lang="fr-FR" dirty="0"/>
              <a:t>« Le droit international régit les rapports entre des États indépendants. Les règles de droit liant les États procèdent donc de la volonté de ceux-ci, volonté manifestée dans des conventions ou </a:t>
            </a:r>
            <a:r>
              <a:rPr lang="fr-FR" b="1" dirty="0"/>
              <a:t>dans des usages acceptés généralement comme consacrant des principes de droit </a:t>
            </a:r>
            <a:r>
              <a:rPr lang="fr-FR" dirty="0"/>
              <a:t>et établis en vue de régler la coexistence de ces communautés indépendantes ou en vue de la poursuite de buts communs »</a:t>
            </a:r>
          </a:p>
        </p:txBody>
      </p:sp>
    </p:spTree>
    <p:extLst>
      <p:ext uri="{BB962C8B-B14F-4D97-AF65-F5344CB8AC3E}">
        <p14:creationId xmlns:p14="http://schemas.microsoft.com/office/powerpoint/2010/main" val="30519614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Autofit/>
          </a:bodyPr>
          <a:lstStyle/>
          <a:p>
            <a:r>
              <a:rPr lang="fr-FR" sz="2800" b="1" dirty="0"/>
              <a:t>CIJ, avis consultatif, 21 juin 1971, affaire de la Namibie</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lgn="just">
              <a:buNone/>
            </a:pPr>
            <a:r>
              <a:rPr lang="fr-FR" dirty="0"/>
              <a:t>21. « La première objection vient de ce que deux membres permanents du Conseil de sécurité se sont abstenus lors du vote sur la résolution. On soutient qu'en conséquence la résolution n'a pas été adoptée par un vote affirmatif de neuf membres, dans lequel seraient comprises les voix de tous les membres permanents, comme l'exige l'article 27, paragraphe 3, de la Charte des Nations Unies. </a:t>
            </a:r>
          </a:p>
          <a:p>
            <a:pPr marL="0" indent="0" algn="just">
              <a:buNone/>
            </a:pPr>
            <a:r>
              <a:rPr lang="fr-FR" dirty="0"/>
              <a:t>22. Mais les débats qui se déroulent au Conseil de sécurité depuis de </a:t>
            </a:r>
            <a:r>
              <a:rPr lang="fr-FR" b="1" dirty="0"/>
              <a:t>longues années </a:t>
            </a:r>
            <a:r>
              <a:rPr lang="fr-FR" dirty="0"/>
              <a:t>prouvent abondamment que </a:t>
            </a:r>
            <a:r>
              <a:rPr lang="fr-FR" b="1" dirty="0"/>
              <a:t>la pratique </a:t>
            </a:r>
            <a:r>
              <a:rPr lang="fr-FR" dirty="0"/>
              <a:t>de l'abstention volontaire d'un membre permanent </a:t>
            </a:r>
            <a:r>
              <a:rPr lang="fr-FR" b="1" dirty="0"/>
              <a:t>a toujours et uniformément été interprétée</a:t>
            </a:r>
            <a:r>
              <a:rPr lang="fr-FR" dirty="0"/>
              <a:t>, à en juger d'après les décisions de la présidence et les positions prises par les membres du Conseil, en particulier par les membres permanents, </a:t>
            </a:r>
            <a:r>
              <a:rPr lang="fr-FR" b="1" dirty="0"/>
              <a:t>comme ne faisant pas obstacle à </a:t>
            </a:r>
            <a:r>
              <a:rPr lang="fr-FR" b="1" dirty="0" err="1"/>
              <a:t>I'adoption</a:t>
            </a:r>
            <a:r>
              <a:rPr lang="fr-FR" b="1" dirty="0"/>
              <a:t> de résolutions. </a:t>
            </a:r>
          </a:p>
        </p:txBody>
      </p:sp>
    </p:spTree>
    <p:extLst>
      <p:ext uri="{BB962C8B-B14F-4D97-AF65-F5344CB8AC3E}">
        <p14:creationId xmlns:p14="http://schemas.microsoft.com/office/powerpoint/2010/main" val="13606133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Autofit/>
          </a:bodyPr>
          <a:lstStyle/>
          <a:p>
            <a:r>
              <a:rPr lang="fr-FR" sz="2800" b="1" dirty="0"/>
              <a:t>CIJ, avis consultatif, 21 juin 1971, affaire de la Namibie</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683046" y="1101688"/>
            <a:ext cx="10670754" cy="5075275"/>
          </a:xfrm>
        </p:spPr>
        <p:txBody>
          <a:bodyPr>
            <a:noAutofit/>
          </a:bodyPr>
          <a:lstStyle/>
          <a:p>
            <a:pPr marL="0" indent="0" algn="just">
              <a:buNone/>
            </a:pPr>
            <a:r>
              <a:rPr lang="fr-FR" dirty="0"/>
              <a:t>L'abstention d'un membre du Conseil ne signifie pas qu'il s'oppose à l'approbation de ce qui est proposé; pour empêcher l'adoption d'une résolution exigeant' l'unanimité des membres permanents, un membre permanent doit émettre un vote négatif. La procédure suivie par le Conseil de sécurité, qui est demeurée inchangée après l'amendement apporté à l'article 27 de la Charte en 1965, </a:t>
            </a:r>
            <a:r>
              <a:rPr lang="fr-FR" b="1" dirty="0"/>
              <a:t>a été généralement acceptée par les Membres des Nations Unies et constitue la preuve d'une pratique générale de l'organisation »</a:t>
            </a:r>
            <a:r>
              <a:rPr lang="fr-FR" dirty="0"/>
              <a:t>. </a:t>
            </a:r>
          </a:p>
        </p:txBody>
      </p:sp>
    </p:spTree>
    <p:extLst>
      <p:ext uri="{BB962C8B-B14F-4D97-AF65-F5344CB8AC3E}">
        <p14:creationId xmlns:p14="http://schemas.microsoft.com/office/powerpoint/2010/main" val="18998522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C463A-53B4-4917-BC57-BE6B45004277}"/>
              </a:ext>
            </a:extLst>
          </p:cNvPr>
          <p:cNvSpPr>
            <a:spLocks noGrp="1"/>
          </p:cNvSpPr>
          <p:nvPr>
            <p:ph type="title"/>
          </p:nvPr>
        </p:nvSpPr>
        <p:spPr>
          <a:xfrm>
            <a:off x="838200" y="365126"/>
            <a:ext cx="10515600" cy="890798"/>
          </a:xfrm>
        </p:spPr>
        <p:txBody>
          <a:bodyPr>
            <a:normAutofit fontScale="90000"/>
          </a:bodyPr>
          <a:lstStyle/>
          <a:p>
            <a:br>
              <a:rPr lang="fr-FR" dirty="0"/>
            </a:br>
            <a:r>
              <a:rPr lang="fr-FR" sz="3600" dirty="0"/>
              <a:t>Conditions de formation de la coutume</a:t>
            </a:r>
            <a:br>
              <a:rPr lang="fr-FR" dirty="0"/>
            </a:br>
            <a:endParaRPr lang="fr-FR" dirty="0"/>
          </a:p>
        </p:txBody>
      </p:sp>
      <p:sp>
        <p:nvSpPr>
          <p:cNvPr id="3" name="Espace réservé du contenu 2">
            <a:extLst>
              <a:ext uri="{FF2B5EF4-FFF2-40B4-BE49-F238E27FC236}">
                <a16:creationId xmlns:a16="http://schemas.microsoft.com/office/drawing/2014/main" id="{F2CFB98B-0CA2-4210-A5CF-937CD091E54E}"/>
              </a:ext>
            </a:extLst>
          </p:cNvPr>
          <p:cNvSpPr>
            <a:spLocks noGrp="1"/>
          </p:cNvSpPr>
          <p:nvPr>
            <p:ph idx="1"/>
          </p:nvPr>
        </p:nvSpPr>
        <p:spPr>
          <a:xfrm>
            <a:off x="936434" y="1255924"/>
            <a:ext cx="10417366" cy="4921039"/>
          </a:xfrm>
        </p:spPr>
        <p:txBody>
          <a:bodyPr>
            <a:normAutofit lnSpcReduction="10000"/>
          </a:bodyPr>
          <a:lstStyle/>
          <a:p>
            <a:pPr marL="0" indent="0" algn="just">
              <a:buNone/>
            </a:pPr>
            <a:r>
              <a:rPr lang="fr-FR" dirty="0"/>
              <a:t>  - </a:t>
            </a:r>
            <a:r>
              <a:rPr lang="fr-FR" b="1" dirty="0"/>
              <a:t>répétition du comportement, « les précédents »</a:t>
            </a:r>
          </a:p>
          <a:p>
            <a:pPr marL="0" indent="0" algn="just">
              <a:buNone/>
            </a:pPr>
            <a:endParaRPr lang="fr-FR" dirty="0"/>
          </a:p>
          <a:p>
            <a:pPr marL="0" indent="0" algn="just">
              <a:buNone/>
            </a:pPr>
            <a:r>
              <a:rPr lang="fr-FR" dirty="0"/>
              <a:t>  - </a:t>
            </a:r>
            <a:r>
              <a:rPr lang="fr-FR" b="1" dirty="0"/>
              <a:t>caractère fréquent et uniforme du comportement = répétition des précédents</a:t>
            </a:r>
            <a:endParaRPr lang="fr-FR" dirty="0"/>
          </a:p>
          <a:p>
            <a:pPr marL="0" indent="0" algn="just">
              <a:buNone/>
            </a:pPr>
            <a:r>
              <a:rPr lang="fr-FR" dirty="0" err="1"/>
              <a:t>cf</a:t>
            </a:r>
            <a:r>
              <a:rPr lang="fr-FR" dirty="0"/>
              <a:t> </a:t>
            </a:r>
            <a:r>
              <a:rPr lang="fr-FR" i="1" dirty="0"/>
              <a:t>CPIJ, 17 août 1923, </a:t>
            </a:r>
            <a:r>
              <a:rPr lang="fr-FR" i="1" dirty="0" err="1"/>
              <a:t>aff.</a:t>
            </a:r>
            <a:r>
              <a:rPr lang="fr-FR" i="1" dirty="0"/>
              <a:t> du Vapeur Wimbledon</a:t>
            </a:r>
            <a:r>
              <a:rPr lang="fr-FR" dirty="0"/>
              <a:t>: « pratique internationale constante »</a:t>
            </a:r>
          </a:p>
          <a:p>
            <a:pPr marL="0" indent="0" algn="just">
              <a:buNone/>
            </a:pPr>
            <a:r>
              <a:rPr lang="fr-FR" i="1" dirty="0"/>
              <a:t>CIJ, </a:t>
            </a:r>
            <a:r>
              <a:rPr lang="fr-FR" i="1" dirty="0" err="1"/>
              <a:t>aff.</a:t>
            </a:r>
            <a:r>
              <a:rPr lang="fr-FR" i="1" dirty="0"/>
              <a:t> du plateau continental de la mer du Nord, </a:t>
            </a:r>
            <a:r>
              <a:rPr lang="fr-FR" i="1" dirty="0" err="1"/>
              <a:t>préc</a:t>
            </a:r>
            <a:r>
              <a:rPr lang="fr-FR" i="1" dirty="0"/>
              <a:t>.: </a:t>
            </a:r>
            <a:r>
              <a:rPr lang="fr-FR" dirty="0"/>
              <a:t>cette pratique doit émaner des acteurs particulièrement concernés</a:t>
            </a:r>
          </a:p>
          <a:p>
            <a:pPr marL="0" indent="0" algn="just">
              <a:buNone/>
            </a:pPr>
            <a:endParaRPr lang="fr-FR" dirty="0"/>
          </a:p>
          <a:p>
            <a:pPr marL="0" indent="0" algn="just">
              <a:buNone/>
            </a:pPr>
            <a:r>
              <a:rPr lang="fr-FR" dirty="0"/>
              <a:t>  - </a:t>
            </a:r>
            <a:r>
              <a:rPr lang="fr-FR" b="1" i="1" dirty="0" err="1"/>
              <a:t>opinio</a:t>
            </a:r>
            <a:r>
              <a:rPr lang="fr-FR" b="1" i="1" dirty="0"/>
              <a:t> </a:t>
            </a:r>
            <a:r>
              <a:rPr lang="fr-FR" b="1" i="1" dirty="0" err="1"/>
              <a:t>juris</a:t>
            </a:r>
            <a:r>
              <a:rPr lang="fr-FR" b="1" i="1" dirty="0"/>
              <a:t> </a:t>
            </a:r>
            <a:r>
              <a:rPr lang="fr-FR" i="1" dirty="0"/>
              <a:t>= </a:t>
            </a:r>
            <a:r>
              <a:rPr lang="fr-FR" dirty="0"/>
              <a:t>acceptation de la coutume comme étant de droit</a:t>
            </a:r>
          </a:p>
          <a:p>
            <a:pPr marL="0" indent="0" algn="just">
              <a:buNone/>
            </a:pPr>
            <a:r>
              <a:rPr lang="fr-FR" dirty="0"/>
              <a:t>Voir CEDH, GC, 15 mars 2018, </a:t>
            </a:r>
            <a:r>
              <a:rPr lang="fr-FR" i="1" dirty="0" err="1"/>
              <a:t>Naït</a:t>
            </a:r>
            <a:r>
              <a:rPr lang="fr-FR" i="1" dirty="0"/>
              <a:t>-Liman c/ Suisse</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5259780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C463A-53B4-4917-BC57-BE6B45004277}"/>
              </a:ext>
            </a:extLst>
          </p:cNvPr>
          <p:cNvSpPr>
            <a:spLocks noGrp="1"/>
          </p:cNvSpPr>
          <p:nvPr>
            <p:ph type="title"/>
          </p:nvPr>
        </p:nvSpPr>
        <p:spPr>
          <a:xfrm>
            <a:off x="838200" y="365126"/>
            <a:ext cx="10515600" cy="890798"/>
          </a:xfrm>
        </p:spPr>
        <p:txBody>
          <a:bodyPr>
            <a:normAutofit fontScale="90000"/>
          </a:bodyPr>
          <a:lstStyle/>
          <a:p>
            <a:pPr algn="ctr"/>
            <a:br>
              <a:rPr lang="fr-FR" dirty="0"/>
            </a:br>
            <a:r>
              <a:rPr lang="fr-FR" sz="3600" b="1" dirty="0"/>
              <a:t>La coutume</a:t>
            </a:r>
            <a:br>
              <a:rPr lang="fr-FR" dirty="0"/>
            </a:br>
            <a:endParaRPr lang="fr-FR" dirty="0"/>
          </a:p>
        </p:txBody>
      </p:sp>
      <p:sp>
        <p:nvSpPr>
          <p:cNvPr id="3" name="Espace réservé du contenu 2">
            <a:extLst>
              <a:ext uri="{FF2B5EF4-FFF2-40B4-BE49-F238E27FC236}">
                <a16:creationId xmlns:a16="http://schemas.microsoft.com/office/drawing/2014/main" id="{F2CFB98B-0CA2-4210-A5CF-937CD091E54E}"/>
              </a:ext>
            </a:extLst>
          </p:cNvPr>
          <p:cNvSpPr>
            <a:spLocks noGrp="1"/>
          </p:cNvSpPr>
          <p:nvPr>
            <p:ph idx="1"/>
          </p:nvPr>
        </p:nvSpPr>
        <p:spPr>
          <a:xfrm>
            <a:off x="936434" y="1255924"/>
            <a:ext cx="10417366" cy="4921039"/>
          </a:xfrm>
        </p:spPr>
        <p:txBody>
          <a:bodyPr>
            <a:normAutofit/>
          </a:bodyPr>
          <a:lstStyle/>
          <a:p>
            <a:pPr marL="0" indent="0" algn="just">
              <a:buNone/>
            </a:pPr>
            <a:r>
              <a:rPr lang="fr-FR" dirty="0"/>
              <a:t>  </a:t>
            </a:r>
          </a:p>
          <a:p>
            <a:pPr marL="0" indent="0">
              <a:buNone/>
            </a:pPr>
            <a:r>
              <a:rPr lang="fr-FR" dirty="0"/>
              <a:t>La preuve de l’existence de la coutume incombe au demandeur</a:t>
            </a:r>
          </a:p>
          <a:p>
            <a:pPr marL="0" indent="0">
              <a:buNone/>
            </a:pPr>
            <a:r>
              <a:rPr lang="fr-FR" dirty="0"/>
              <a:t>Cf </a:t>
            </a:r>
            <a:r>
              <a:rPr lang="fr-FR" i="1" dirty="0"/>
              <a:t>CIJ, 27 août 1952, Ressortissants américains au Maroc</a:t>
            </a:r>
          </a:p>
        </p:txBody>
      </p:sp>
    </p:spTree>
    <p:extLst>
      <p:ext uri="{BB962C8B-B14F-4D97-AF65-F5344CB8AC3E}">
        <p14:creationId xmlns:p14="http://schemas.microsoft.com/office/powerpoint/2010/main" val="23223375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06D788-7AE9-43BD-9A01-B3DE40274022}"/>
              </a:ext>
            </a:extLst>
          </p:cNvPr>
          <p:cNvSpPr>
            <a:spLocks noGrp="1"/>
          </p:cNvSpPr>
          <p:nvPr>
            <p:ph type="title"/>
          </p:nvPr>
        </p:nvSpPr>
        <p:spPr>
          <a:xfrm>
            <a:off x="838200" y="365125"/>
            <a:ext cx="10515600" cy="725545"/>
          </a:xfrm>
        </p:spPr>
        <p:txBody>
          <a:bodyPr>
            <a:normAutofit/>
          </a:bodyPr>
          <a:lstStyle/>
          <a:p>
            <a:pPr algn="ctr"/>
            <a:r>
              <a:rPr lang="fr-FR" sz="3200" b="1" dirty="0"/>
              <a:t>Codification de la coutume </a:t>
            </a:r>
          </a:p>
        </p:txBody>
      </p:sp>
      <p:sp>
        <p:nvSpPr>
          <p:cNvPr id="3" name="Espace réservé du contenu 2">
            <a:extLst>
              <a:ext uri="{FF2B5EF4-FFF2-40B4-BE49-F238E27FC236}">
                <a16:creationId xmlns:a16="http://schemas.microsoft.com/office/drawing/2014/main" id="{84D17851-3D5A-4EBE-ACDB-273F97B85DB9}"/>
              </a:ext>
            </a:extLst>
          </p:cNvPr>
          <p:cNvSpPr>
            <a:spLocks noGrp="1"/>
          </p:cNvSpPr>
          <p:nvPr>
            <p:ph idx="1"/>
          </p:nvPr>
        </p:nvSpPr>
        <p:spPr>
          <a:xfrm>
            <a:off x="838200" y="1090670"/>
            <a:ext cx="10515600" cy="5086293"/>
          </a:xfrm>
        </p:spPr>
        <p:txBody>
          <a:bodyPr>
            <a:normAutofit/>
          </a:bodyPr>
          <a:lstStyle/>
          <a:p>
            <a:pPr marL="0" indent="0">
              <a:buNone/>
            </a:pPr>
            <a:r>
              <a:rPr lang="fr-FR" b="1" dirty="0"/>
              <a:t>Article 13 Charte des Nations Unies</a:t>
            </a:r>
          </a:p>
          <a:p>
            <a:pPr marL="514350" indent="-514350" algn="just">
              <a:buAutoNum type="arabicPeriod"/>
            </a:pPr>
            <a:r>
              <a:rPr lang="fr-FR" dirty="0"/>
              <a:t>L'Assemblée générale provoque des études et fait des recommandations en vue de :</a:t>
            </a:r>
          </a:p>
          <a:p>
            <a:pPr marL="0" indent="0" algn="just">
              <a:buNone/>
            </a:pPr>
            <a:r>
              <a:rPr lang="fr-FR" dirty="0"/>
              <a:t>a. développer la coopération internationale dans le domaine politique et </a:t>
            </a:r>
            <a:r>
              <a:rPr lang="fr-FR" b="1" dirty="0"/>
              <a:t>encourager le développement progressif du droit international et sa codification;</a:t>
            </a:r>
          </a:p>
          <a:p>
            <a:pPr marL="0" indent="0" algn="just">
              <a:buNone/>
            </a:pPr>
            <a:r>
              <a:rPr lang="fr-FR" dirty="0"/>
              <a:t>b. développer la coopération internationale dans les domaines économique, social, de la culture intellectuelle et de l'éducation, de la santé publique, et faciliter pour tous, sans distinction de race, de sexe, de langue ou de religion, la jouissance des droits de l'homme et des libertés fondamentales.</a:t>
            </a:r>
          </a:p>
          <a:p>
            <a:endParaRPr lang="fr-FR" dirty="0"/>
          </a:p>
        </p:txBody>
      </p:sp>
    </p:spTree>
    <p:extLst>
      <p:ext uri="{BB962C8B-B14F-4D97-AF65-F5344CB8AC3E}">
        <p14:creationId xmlns:p14="http://schemas.microsoft.com/office/powerpoint/2010/main" val="37186642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A8E3F9-FF98-42CD-A6F2-0A6BB83496A5}"/>
              </a:ext>
            </a:extLst>
          </p:cNvPr>
          <p:cNvSpPr>
            <a:spLocks noGrp="1"/>
          </p:cNvSpPr>
          <p:nvPr>
            <p:ph type="title"/>
          </p:nvPr>
        </p:nvSpPr>
        <p:spPr>
          <a:xfrm>
            <a:off x="705998" y="500063"/>
            <a:ext cx="10515600" cy="766878"/>
          </a:xfrm>
        </p:spPr>
        <p:txBody>
          <a:bodyPr>
            <a:normAutofit/>
          </a:bodyPr>
          <a:lstStyle/>
          <a:p>
            <a:pPr algn="ctr"/>
            <a:r>
              <a:rPr lang="fr-FR" sz="3200" b="1" dirty="0"/>
              <a:t>Codification de la coutume</a:t>
            </a:r>
          </a:p>
        </p:txBody>
      </p:sp>
      <p:sp>
        <p:nvSpPr>
          <p:cNvPr id="3" name="Espace réservé du contenu 2">
            <a:extLst>
              <a:ext uri="{FF2B5EF4-FFF2-40B4-BE49-F238E27FC236}">
                <a16:creationId xmlns:a16="http://schemas.microsoft.com/office/drawing/2014/main" id="{E6ABC48D-7A99-4587-965E-14BB5CE519D2}"/>
              </a:ext>
            </a:extLst>
          </p:cNvPr>
          <p:cNvSpPr>
            <a:spLocks noGrp="1"/>
          </p:cNvSpPr>
          <p:nvPr>
            <p:ph idx="1"/>
          </p:nvPr>
        </p:nvSpPr>
        <p:spPr>
          <a:xfrm>
            <a:off x="705998" y="1266941"/>
            <a:ext cx="10647802" cy="4910022"/>
          </a:xfrm>
        </p:spPr>
        <p:txBody>
          <a:bodyPr>
            <a:normAutofit lnSpcReduction="10000"/>
          </a:bodyPr>
          <a:lstStyle/>
          <a:p>
            <a:r>
              <a:rPr lang="fr-FR" dirty="0"/>
              <a:t>Article 15 </a:t>
            </a:r>
            <a:r>
              <a:rPr lang="fr-FR" sz="2800" dirty="0"/>
              <a:t>Statut de la Commission du droit international, 1947</a:t>
            </a:r>
            <a:endParaRPr lang="fr-FR" dirty="0"/>
          </a:p>
          <a:p>
            <a:pPr marL="0" indent="0" algn="just">
              <a:buNone/>
            </a:pPr>
            <a:r>
              <a:rPr lang="fr-FR" dirty="0"/>
              <a:t>Dans les articles qui suivent, l’expression « développement progressif du droit international » est employée, pour la commodité, pour couvrir les cas où il s’agit de rédiger des conventions sur des sujets qui ne sont pas encore réglés par le droit international ou relativement auxquels le droit n’est pas encore </a:t>
            </a:r>
            <a:r>
              <a:rPr lang="fr-FR" dirty="0" err="1"/>
              <a:t>sufﬁsamment</a:t>
            </a:r>
            <a:r>
              <a:rPr lang="fr-FR" dirty="0"/>
              <a:t> développé dans la pratique des Etats. </a:t>
            </a:r>
          </a:p>
          <a:p>
            <a:pPr marL="0" indent="0" algn="just">
              <a:buNone/>
            </a:pPr>
            <a:r>
              <a:rPr lang="fr-FR" dirty="0"/>
              <a:t>De même, l’expression « </a:t>
            </a:r>
            <a:r>
              <a:rPr lang="fr-FR" b="1" dirty="0" err="1"/>
              <a:t>codiﬁcation</a:t>
            </a:r>
            <a:r>
              <a:rPr lang="fr-FR" b="1" dirty="0"/>
              <a:t> du droit international </a:t>
            </a:r>
            <a:r>
              <a:rPr lang="fr-FR" dirty="0"/>
              <a:t>» est employée, pour la commodité, </a:t>
            </a:r>
            <a:r>
              <a:rPr lang="fr-FR" b="1" dirty="0"/>
              <a:t>pour couvrir les cas où il s’agit de </a:t>
            </a:r>
            <a:r>
              <a:rPr lang="fr-FR" b="1" dirty="0">
                <a:highlight>
                  <a:srgbClr val="FFFF00"/>
                </a:highlight>
              </a:rPr>
              <a:t>formuler avec plus de précision et de systématiser les règles du droit international</a:t>
            </a:r>
            <a:r>
              <a:rPr lang="fr-FR" b="1" dirty="0"/>
              <a:t> dans des domaines dans lesquels il existe déjà une pratique étatique considérable, des précédents et des opinions doctrinales.</a:t>
            </a:r>
          </a:p>
        </p:txBody>
      </p:sp>
    </p:spTree>
    <p:extLst>
      <p:ext uri="{BB962C8B-B14F-4D97-AF65-F5344CB8AC3E}">
        <p14:creationId xmlns:p14="http://schemas.microsoft.com/office/powerpoint/2010/main" val="37380740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86796E-6E63-43A9-8E74-2DC4A3E17B9E}"/>
              </a:ext>
            </a:extLst>
          </p:cNvPr>
          <p:cNvSpPr>
            <a:spLocks noGrp="1"/>
          </p:cNvSpPr>
          <p:nvPr>
            <p:ph type="title"/>
          </p:nvPr>
        </p:nvSpPr>
        <p:spPr>
          <a:xfrm>
            <a:off x="562778" y="367840"/>
            <a:ext cx="10515600" cy="987235"/>
          </a:xfrm>
        </p:spPr>
        <p:txBody>
          <a:bodyPr>
            <a:noAutofit/>
          </a:bodyPr>
          <a:lstStyle/>
          <a:p>
            <a:pPr algn="ctr"/>
            <a:r>
              <a:rPr lang="fr-FR" sz="3200" b="1" dirty="0"/>
              <a:t>Codification de la coutume</a:t>
            </a:r>
          </a:p>
        </p:txBody>
      </p:sp>
      <p:sp>
        <p:nvSpPr>
          <p:cNvPr id="3" name="Espace réservé du contenu 2">
            <a:extLst>
              <a:ext uri="{FF2B5EF4-FFF2-40B4-BE49-F238E27FC236}">
                <a16:creationId xmlns:a16="http://schemas.microsoft.com/office/drawing/2014/main" id="{3B035EF4-7FC8-4ACF-A1CC-835FE7203E32}"/>
              </a:ext>
            </a:extLst>
          </p:cNvPr>
          <p:cNvSpPr>
            <a:spLocks noGrp="1"/>
          </p:cNvSpPr>
          <p:nvPr>
            <p:ph idx="1"/>
          </p:nvPr>
        </p:nvSpPr>
        <p:spPr>
          <a:xfrm>
            <a:off x="385590" y="1652530"/>
            <a:ext cx="10968210" cy="4524433"/>
          </a:xfrm>
        </p:spPr>
        <p:txBody>
          <a:bodyPr/>
          <a:lstStyle/>
          <a:p>
            <a:pPr marL="0" indent="0" algn="just">
              <a:buNone/>
            </a:pPr>
            <a:endParaRPr lang="fr-FR" dirty="0"/>
          </a:p>
          <a:p>
            <a:pPr marL="0" indent="0" algn="just">
              <a:buNone/>
            </a:pPr>
            <a:r>
              <a:rPr lang="fr-FR" sz="3200" b="1" dirty="0"/>
              <a:t>CIJ, 27 juin 1986, Activités militaires et paramilitaires au Nicaragua</a:t>
            </a:r>
            <a:endParaRPr lang="fr-FR" sz="3200" dirty="0"/>
          </a:p>
          <a:p>
            <a:pPr marL="0" indent="0" algn="just">
              <a:buNone/>
            </a:pPr>
            <a:r>
              <a:rPr lang="fr-FR" sz="3200" dirty="0"/>
              <a:t>« Le fait que les principes sont codifiés ou incorporés dans des conventions multilatérales ne veut pas dire qu’ils cessent d’exister et de s’appliquer en tant que principes de droit coutumier, même à l’égard des pays qui sont parties auxdites conventions »</a:t>
            </a:r>
          </a:p>
        </p:txBody>
      </p:sp>
    </p:spTree>
    <p:extLst>
      <p:ext uri="{BB962C8B-B14F-4D97-AF65-F5344CB8AC3E}">
        <p14:creationId xmlns:p14="http://schemas.microsoft.com/office/powerpoint/2010/main" val="42018713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F9DD22-9F4A-42AF-AE61-F640B15C52A6}"/>
              </a:ext>
            </a:extLst>
          </p:cNvPr>
          <p:cNvSpPr>
            <a:spLocks noGrp="1"/>
          </p:cNvSpPr>
          <p:nvPr>
            <p:ph type="title"/>
          </p:nvPr>
        </p:nvSpPr>
        <p:spPr>
          <a:xfrm>
            <a:off x="649995" y="760164"/>
            <a:ext cx="10715740" cy="363556"/>
          </a:xfrm>
        </p:spPr>
        <p:txBody>
          <a:bodyPr>
            <a:noAutofit/>
          </a:bodyPr>
          <a:lstStyle/>
          <a:p>
            <a:pPr algn="ctr"/>
            <a:r>
              <a:rPr lang="fr-FR" sz="2800" b="1" dirty="0"/>
              <a:t>Opposabilité de la coutume</a:t>
            </a:r>
          </a:p>
        </p:txBody>
      </p:sp>
      <p:sp>
        <p:nvSpPr>
          <p:cNvPr id="3" name="Espace réservé du contenu 2">
            <a:extLst>
              <a:ext uri="{FF2B5EF4-FFF2-40B4-BE49-F238E27FC236}">
                <a16:creationId xmlns:a16="http://schemas.microsoft.com/office/drawing/2014/main" id="{A33E0299-BCB8-4D45-A772-9F439928B620}"/>
              </a:ext>
            </a:extLst>
          </p:cNvPr>
          <p:cNvSpPr>
            <a:spLocks noGrp="1"/>
          </p:cNvSpPr>
          <p:nvPr>
            <p:ph idx="1"/>
          </p:nvPr>
        </p:nvSpPr>
        <p:spPr/>
        <p:txBody>
          <a:bodyPr/>
          <a:lstStyle/>
          <a:p>
            <a:pPr algn="just"/>
            <a:r>
              <a:rPr lang="fr-FR" b="1" dirty="0"/>
              <a:t>Doctrine de l’objecteur persistant</a:t>
            </a:r>
            <a:r>
              <a:rPr lang="fr-FR" dirty="0"/>
              <a:t>: un objecteur persistant est « un Etat qui prétend à l’inopposabilité à son égard du caractère obligatoire d’une coutume en cours de cristallisation », </a:t>
            </a:r>
            <a:r>
              <a:rPr lang="fr-FR" dirty="0" err="1"/>
              <a:t>cf</a:t>
            </a:r>
            <a:r>
              <a:rPr lang="fr-FR" dirty="0"/>
              <a:t> J. Salmon (</a:t>
            </a:r>
            <a:r>
              <a:rPr lang="fr-FR" dirty="0" err="1"/>
              <a:t>Dir</a:t>
            </a:r>
            <a:r>
              <a:rPr lang="fr-FR" dirty="0"/>
              <a:t>.), </a:t>
            </a:r>
            <a:r>
              <a:rPr lang="fr-FR" i="1" dirty="0"/>
              <a:t>Dictionnaire de droit international public, </a:t>
            </a:r>
            <a:r>
              <a:rPr lang="fr-FR" dirty="0"/>
              <a:t>Bruylant. </a:t>
            </a:r>
          </a:p>
          <a:p>
            <a:pPr algn="just"/>
            <a:endParaRPr lang="fr-FR" dirty="0"/>
          </a:p>
          <a:p>
            <a:pPr algn="just"/>
            <a:r>
              <a:rPr lang="fr-FR" b="1" dirty="0"/>
              <a:t>Effet estoppel</a:t>
            </a:r>
            <a:r>
              <a:rPr lang="fr-FR" dirty="0"/>
              <a:t>: l’Etat qui n’a pas protesté alors qu’il le pouvait est réputé avoir admis la règle et ne peut plus par la suite la contester. </a:t>
            </a:r>
          </a:p>
        </p:txBody>
      </p:sp>
    </p:spTree>
    <p:extLst>
      <p:ext uri="{BB962C8B-B14F-4D97-AF65-F5344CB8AC3E}">
        <p14:creationId xmlns:p14="http://schemas.microsoft.com/office/powerpoint/2010/main" val="114710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157D70-DD90-420D-A3CA-64EF6ADC0332}"/>
              </a:ext>
            </a:extLst>
          </p:cNvPr>
          <p:cNvSpPr>
            <a:spLocks noGrp="1"/>
          </p:cNvSpPr>
          <p:nvPr>
            <p:ph type="title"/>
          </p:nvPr>
        </p:nvSpPr>
        <p:spPr/>
        <p:txBody>
          <a:bodyPr>
            <a:normAutofit/>
          </a:bodyPr>
          <a:lstStyle/>
          <a:p>
            <a:pPr algn="ctr"/>
            <a:r>
              <a:rPr lang="fr-FR" sz="2800" b="1" dirty="0"/>
              <a:t>CIJ, 19 décembre 1978, </a:t>
            </a:r>
            <a:r>
              <a:rPr lang="fr-FR" sz="2800" b="1" i="1" dirty="0"/>
              <a:t>Affaire du Plateau continental de la mer Egée</a:t>
            </a:r>
          </a:p>
        </p:txBody>
      </p:sp>
      <p:sp>
        <p:nvSpPr>
          <p:cNvPr id="3" name="Espace réservé du contenu 2">
            <a:extLst>
              <a:ext uri="{FF2B5EF4-FFF2-40B4-BE49-F238E27FC236}">
                <a16:creationId xmlns:a16="http://schemas.microsoft.com/office/drawing/2014/main" id="{EAB97B89-E170-469C-8454-4F6E064511C3}"/>
              </a:ext>
            </a:extLst>
          </p:cNvPr>
          <p:cNvSpPr>
            <a:spLocks noGrp="1"/>
          </p:cNvSpPr>
          <p:nvPr>
            <p:ph idx="1"/>
          </p:nvPr>
        </p:nvSpPr>
        <p:spPr/>
        <p:txBody>
          <a:bodyPr/>
          <a:lstStyle/>
          <a:p>
            <a:pPr marL="0" indent="0" algn="just">
              <a:buNone/>
            </a:pPr>
            <a:r>
              <a:rPr lang="fr-FR" dirty="0"/>
              <a:t>Pour déterminer si un acte est destiné à produire des effets de droit et peut être assimilable à un traité, il faut tenir compte la nature de l’acte, cette nature est, notamment, déterminée en fonction des termes employés et des circonstances dans lesquelles l’acte a été élaboré</a:t>
            </a:r>
          </a:p>
        </p:txBody>
      </p:sp>
    </p:spTree>
    <p:extLst>
      <p:ext uri="{BB962C8B-B14F-4D97-AF65-F5344CB8AC3E}">
        <p14:creationId xmlns:p14="http://schemas.microsoft.com/office/powerpoint/2010/main" val="13364820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86796E-6E63-43A9-8E74-2DC4A3E17B9E}"/>
              </a:ext>
            </a:extLst>
          </p:cNvPr>
          <p:cNvSpPr>
            <a:spLocks noGrp="1"/>
          </p:cNvSpPr>
          <p:nvPr>
            <p:ph type="title"/>
          </p:nvPr>
        </p:nvSpPr>
        <p:spPr>
          <a:xfrm>
            <a:off x="484741" y="367840"/>
            <a:ext cx="10869057" cy="590627"/>
          </a:xfrm>
        </p:spPr>
        <p:txBody>
          <a:bodyPr>
            <a:noAutofit/>
          </a:bodyPr>
          <a:lstStyle/>
          <a:p>
            <a:pPr algn="ctr"/>
            <a:r>
              <a:rPr lang="fr-FR" sz="2800" b="1" dirty="0"/>
              <a:t>Opposabilité de la coutume</a:t>
            </a:r>
          </a:p>
        </p:txBody>
      </p:sp>
      <p:sp>
        <p:nvSpPr>
          <p:cNvPr id="3" name="Espace réservé du contenu 2">
            <a:extLst>
              <a:ext uri="{FF2B5EF4-FFF2-40B4-BE49-F238E27FC236}">
                <a16:creationId xmlns:a16="http://schemas.microsoft.com/office/drawing/2014/main" id="{3B035EF4-7FC8-4ACF-A1CC-835FE7203E32}"/>
              </a:ext>
            </a:extLst>
          </p:cNvPr>
          <p:cNvSpPr>
            <a:spLocks noGrp="1"/>
          </p:cNvSpPr>
          <p:nvPr>
            <p:ph idx="1"/>
          </p:nvPr>
        </p:nvSpPr>
        <p:spPr>
          <a:xfrm>
            <a:off x="484742" y="1134737"/>
            <a:ext cx="11149070" cy="5453350"/>
          </a:xfrm>
        </p:spPr>
        <p:txBody>
          <a:bodyPr>
            <a:noAutofit/>
          </a:bodyPr>
          <a:lstStyle/>
          <a:p>
            <a:pPr marL="0" indent="0" algn="just">
              <a:buNone/>
            </a:pPr>
            <a:r>
              <a:rPr lang="fr-FR" sz="2800" b="1" dirty="0"/>
              <a:t>CIJ, 18 décembre 1951, affaire des « Pêcheries », Royaume-Uni c/ Norvège</a:t>
            </a:r>
            <a:endParaRPr lang="fr-FR" dirty="0"/>
          </a:p>
          <a:p>
            <a:pPr marL="0" indent="0" algn="just">
              <a:buNone/>
            </a:pPr>
            <a:r>
              <a:rPr lang="fr-FR" dirty="0"/>
              <a:t>En 1935, la Norvège avait adopté un décret par lequel elle réservait à l’usage exclusif de ses pêcheurs certains bancs de pêche situés au large de la côte septentrionale de la Norvège. Il s’agissait de savoir si ce décret, qui établissait une méthode pour fixer les lignes de base à partir desquelles devaient se calculer les eaux territoriales norvégiennes, était conforme au droit international. Le Royaume-Uni contestait la méthode calcul utilisée et prônait l’application de la règle « des dix milles »</a:t>
            </a:r>
          </a:p>
          <a:p>
            <a:pPr marL="0" indent="0" algn="just">
              <a:buNone/>
            </a:pPr>
            <a:r>
              <a:rPr lang="fr-FR" u="sng" dirty="0"/>
              <a:t>Réponse CIJ: </a:t>
            </a:r>
          </a:p>
          <a:p>
            <a:pPr marL="0" indent="0" algn="just">
              <a:buNone/>
            </a:pPr>
            <a:r>
              <a:rPr lang="fr-FR" dirty="0"/>
              <a:t>«De toute manière, la règle des dix milles apparaît comme </a:t>
            </a:r>
            <a:r>
              <a:rPr lang="fr-FR" b="1" dirty="0"/>
              <a:t>inopposable</a:t>
            </a:r>
            <a:r>
              <a:rPr lang="fr-FR" dirty="0"/>
              <a:t> à la Norvège, celle-ci s'étant toujours élevée contre toute tentative de l'appliquer à la côte norvégienne»</a:t>
            </a:r>
          </a:p>
        </p:txBody>
      </p:sp>
    </p:spTree>
    <p:extLst>
      <p:ext uri="{BB962C8B-B14F-4D97-AF65-F5344CB8AC3E}">
        <p14:creationId xmlns:p14="http://schemas.microsoft.com/office/powerpoint/2010/main" val="36688961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93A9DD-CC1B-4472-8C18-8F22782AB578}"/>
              </a:ext>
            </a:extLst>
          </p:cNvPr>
          <p:cNvSpPr>
            <a:spLocks noGrp="1"/>
          </p:cNvSpPr>
          <p:nvPr>
            <p:ph type="title"/>
          </p:nvPr>
        </p:nvSpPr>
        <p:spPr>
          <a:xfrm>
            <a:off x="838200" y="627961"/>
            <a:ext cx="10515600" cy="672029"/>
          </a:xfrm>
        </p:spPr>
        <p:txBody>
          <a:bodyPr>
            <a:normAutofit/>
          </a:bodyPr>
          <a:lstStyle/>
          <a:p>
            <a:pPr algn="ctr"/>
            <a:r>
              <a:rPr lang="fr-FR" sz="2800" b="1" dirty="0"/>
              <a:t>Opposabilité de la coutume dans l’espace</a:t>
            </a:r>
          </a:p>
        </p:txBody>
      </p:sp>
      <p:sp>
        <p:nvSpPr>
          <p:cNvPr id="3" name="Espace réservé du contenu 2">
            <a:extLst>
              <a:ext uri="{FF2B5EF4-FFF2-40B4-BE49-F238E27FC236}">
                <a16:creationId xmlns:a16="http://schemas.microsoft.com/office/drawing/2014/main" id="{2ADCBE55-AACE-447B-AE6E-EFC0DB52F242}"/>
              </a:ext>
            </a:extLst>
          </p:cNvPr>
          <p:cNvSpPr>
            <a:spLocks noGrp="1"/>
          </p:cNvSpPr>
          <p:nvPr>
            <p:ph idx="1"/>
          </p:nvPr>
        </p:nvSpPr>
        <p:spPr>
          <a:xfrm>
            <a:off x="838200" y="1299990"/>
            <a:ext cx="10515600" cy="4450815"/>
          </a:xfrm>
        </p:spPr>
        <p:txBody>
          <a:bodyPr>
            <a:normAutofit lnSpcReduction="10000"/>
          </a:bodyPr>
          <a:lstStyle/>
          <a:p>
            <a:pPr algn="just"/>
            <a:r>
              <a:rPr lang="fr-FR" dirty="0"/>
              <a:t>Cf </a:t>
            </a:r>
            <a:r>
              <a:rPr lang="fr-FR" i="1" dirty="0"/>
              <a:t>CIJ, 20 novembre 1950, Affaire du droit d’asile, Pérou c/ Colombie</a:t>
            </a:r>
            <a:r>
              <a:rPr lang="fr-FR" dirty="0"/>
              <a:t>:</a:t>
            </a:r>
          </a:p>
          <a:p>
            <a:pPr marL="0" indent="0" algn="just">
              <a:buNone/>
            </a:pPr>
            <a:r>
              <a:rPr lang="fr-FR" dirty="0"/>
              <a:t>La Cour admet l’existence de coutume régionale (alors que le Statut de la CIJ renvoie à des coutumes générales)</a:t>
            </a:r>
          </a:p>
          <a:p>
            <a:pPr algn="just"/>
            <a:endParaRPr lang="fr-FR" dirty="0"/>
          </a:p>
          <a:p>
            <a:pPr algn="just"/>
            <a:r>
              <a:rPr lang="fr-FR" i="1" dirty="0"/>
              <a:t>CIJ, 12 avril 1960, Affaire du droit de passage sur le territoire indien, Inde c/ Portugal</a:t>
            </a:r>
            <a:r>
              <a:rPr lang="fr-FR" dirty="0"/>
              <a:t>: </a:t>
            </a:r>
          </a:p>
          <a:p>
            <a:pPr marL="0" indent="0" algn="just">
              <a:buNone/>
            </a:pPr>
            <a:r>
              <a:rPr lang="fr-FR" dirty="0"/>
              <a:t>La Cour admet l’existence d’une coutume locale: « la Cour ne voit pas de raison pour qu’une </a:t>
            </a:r>
            <a:r>
              <a:rPr lang="fr-FR" b="1" dirty="0"/>
              <a:t>pratique prolongée et continue entre deux Etats</a:t>
            </a:r>
            <a:r>
              <a:rPr lang="fr-FR" dirty="0"/>
              <a:t> », pratique acceptée par eux comme régissant leur rapport, ne soit pas la base de droits et obligations réciproques entre ces deux Etats. </a:t>
            </a:r>
          </a:p>
          <a:p>
            <a:endParaRPr lang="fr-FR" dirty="0"/>
          </a:p>
        </p:txBody>
      </p:sp>
    </p:spTree>
    <p:extLst>
      <p:ext uri="{BB962C8B-B14F-4D97-AF65-F5344CB8AC3E}">
        <p14:creationId xmlns:p14="http://schemas.microsoft.com/office/powerpoint/2010/main" val="3627329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03B570-1958-4710-B837-8E71F130608F}"/>
              </a:ext>
            </a:extLst>
          </p:cNvPr>
          <p:cNvSpPr>
            <a:spLocks noGrp="1"/>
          </p:cNvSpPr>
          <p:nvPr>
            <p:ph type="title"/>
          </p:nvPr>
        </p:nvSpPr>
        <p:spPr>
          <a:xfrm>
            <a:off x="838200" y="365126"/>
            <a:ext cx="10515600" cy="736562"/>
          </a:xfrm>
        </p:spPr>
        <p:txBody>
          <a:bodyPr>
            <a:normAutofit/>
          </a:bodyPr>
          <a:lstStyle/>
          <a:p>
            <a:r>
              <a:rPr lang="fr-FR" sz="2800" b="1" dirty="0"/>
              <a:t>Statut de la CIJ</a:t>
            </a:r>
          </a:p>
        </p:txBody>
      </p:sp>
      <p:sp>
        <p:nvSpPr>
          <p:cNvPr id="3" name="Espace réservé du contenu 2">
            <a:extLst>
              <a:ext uri="{FF2B5EF4-FFF2-40B4-BE49-F238E27FC236}">
                <a16:creationId xmlns:a16="http://schemas.microsoft.com/office/drawing/2014/main" id="{BA4B1F6F-1723-4B64-B36F-79A3834EE387}"/>
              </a:ext>
            </a:extLst>
          </p:cNvPr>
          <p:cNvSpPr>
            <a:spLocks noGrp="1"/>
          </p:cNvSpPr>
          <p:nvPr>
            <p:ph idx="1"/>
          </p:nvPr>
        </p:nvSpPr>
        <p:spPr>
          <a:xfrm>
            <a:off x="583894" y="891362"/>
            <a:ext cx="10769906" cy="5601512"/>
          </a:xfrm>
        </p:spPr>
        <p:txBody>
          <a:bodyPr>
            <a:noAutofit/>
          </a:bodyPr>
          <a:lstStyle/>
          <a:p>
            <a:pPr marL="0" indent="0">
              <a:buNone/>
            </a:pPr>
            <a:r>
              <a:rPr lang="fr-FR" b="1" dirty="0"/>
              <a:t>Article 38</a:t>
            </a:r>
          </a:p>
          <a:p>
            <a:pPr marL="0" indent="0" algn="just">
              <a:buNone/>
            </a:pPr>
            <a:r>
              <a:rPr lang="fr-FR" dirty="0"/>
              <a:t>1. La Cour, dont la mission est de régler conformément au droit international les différends qui lui sont soumis, applique :</a:t>
            </a:r>
          </a:p>
          <a:p>
            <a:pPr marL="0" indent="0" algn="just">
              <a:buNone/>
            </a:pPr>
            <a:r>
              <a:rPr lang="fr-FR" dirty="0"/>
              <a:t>a. les conventions internationales, soit générales, soit spéciales, établissant des règles expressément reconnues par les Etats en litige;</a:t>
            </a:r>
            <a:br>
              <a:rPr lang="fr-FR" dirty="0"/>
            </a:br>
            <a:r>
              <a:rPr lang="fr-FR" dirty="0"/>
              <a:t>b. la coutume internationale comme preuve d'une pratique générale acceptée comme étant le droit;</a:t>
            </a:r>
          </a:p>
          <a:p>
            <a:pPr marL="0" indent="0" algn="just">
              <a:buNone/>
            </a:pPr>
            <a:r>
              <a:rPr lang="fr-FR" dirty="0"/>
              <a:t>c. </a:t>
            </a:r>
            <a:r>
              <a:rPr lang="fr-FR" b="1" dirty="0"/>
              <a:t>les principes généraux de droit reconnus par les nations civilisées</a:t>
            </a:r>
            <a:r>
              <a:rPr lang="fr-FR" dirty="0"/>
              <a:t>;</a:t>
            </a:r>
          </a:p>
          <a:p>
            <a:pPr marL="0" indent="0" algn="just">
              <a:buNone/>
            </a:pPr>
            <a:r>
              <a:rPr lang="fr-FR" dirty="0"/>
              <a:t>d. sous réserve de la disposition de l'Article 59, les décisions judiciaires et la doctrine des publicistes les plus qualifiés des différentes nations, comme moyen auxiliaire de détermination des règles de droit. […]</a:t>
            </a:r>
          </a:p>
          <a:p>
            <a:pPr marL="0" indent="0" algn="just">
              <a:buNone/>
            </a:pPr>
            <a:r>
              <a:rPr lang="fr-FR" i="1" dirty="0"/>
              <a:t>Référence aux PGD, </a:t>
            </a:r>
            <a:r>
              <a:rPr lang="fr-FR" i="1" dirty="0">
                <a:highlight>
                  <a:srgbClr val="FFFF00"/>
                </a:highlight>
              </a:rPr>
              <a:t>but éviter le non liquet</a:t>
            </a:r>
          </a:p>
        </p:txBody>
      </p:sp>
    </p:spTree>
    <p:extLst>
      <p:ext uri="{BB962C8B-B14F-4D97-AF65-F5344CB8AC3E}">
        <p14:creationId xmlns:p14="http://schemas.microsoft.com/office/powerpoint/2010/main" val="14570077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453F85-BACD-4DD7-B7B4-3E3050B93DA8}"/>
              </a:ext>
            </a:extLst>
          </p:cNvPr>
          <p:cNvSpPr>
            <a:spLocks noGrp="1"/>
          </p:cNvSpPr>
          <p:nvPr>
            <p:ph type="title"/>
          </p:nvPr>
        </p:nvSpPr>
        <p:spPr>
          <a:xfrm>
            <a:off x="837282" y="365126"/>
            <a:ext cx="10516518" cy="483173"/>
          </a:xfrm>
        </p:spPr>
        <p:txBody>
          <a:bodyPr>
            <a:normAutofit/>
          </a:bodyPr>
          <a:lstStyle/>
          <a:p>
            <a:pPr algn="ctr"/>
            <a:r>
              <a:rPr lang="fr-FR" sz="2800" b="1" dirty="0"/>
              <a:t>Les principes généraux du droit</a:t>
            </a:r>
          </a:p>
        </p:txBody>
      </p:sp>
      <p:sp>
        <p:nvSpPr>
          <p:cNvPr id="3" name="Espace réservé du contenu 2">
            <a:extLst>
              <a:ext uri="{FF2B5EF4-FFF2-40B4-BE49-F238E27FC236}">
                <a16:creationId xmlns:a16="http://schemas.microsoft.com/office/drawing/2014/main" id="{AB662BB7-59BB-42B8-8332-C8FA9DC8C4A7}"/>
              </a:ext>
            </a:extLst>
          </p:cNvPr>
          <p:cNvSpPr>
            <a:spLocks noGrp="1"/>
          </p:cNvSpPr>
          <p:nvPr>
            <p:ph idx="1"/>
          </p:nvPr>
        </p:nvSpPr>
        <p:spPr>
          <a:xfrm>
            <a:off x="385591" y="1090670"/>
            <a:ext cx="10968210" cy="5086293"/>
          </a:xfrm>
        </p:spPr>
        <p:txBody>
          <a:bodyPr>
            <a:noAutofit/>
          </a:bodyPr>
          <a:lstStyle/>
          <a:p>
            <a:pPr marL="0" indent="0" algn="just">
              <a:buNone/>
            </a:pPr>
            <a:r>
              <a:rPr lang="fr-FR" u="sng" dirty="0"/>
              <a:t>Principes généraux </a:t>
            </a:r>
            <a:r>
              <a:rPr lang="fr-FR" u="sng" dirty="0">
                <a:highlight>
                  <a:srgbClr val="FFFF00"/>
                </a:highlight>
              </a:rPr>
              <a:t>de</a:t>
            </a:r>
            <a:r>
              <a:rPr lang="fr-FR" u="sng" dirty="0"/>
              <a:t> droit international </a:t>
            </a:r>
            <a:r>
              <a:rPr lang="fr-FR" dirty="0"/>
              <a:t>= règles issues du droit interne transposables en droit international en tant que principes</a:t>
            </a:r>
          </a:p>
          <a:p>
            <a:pPr marL="0" indent="0" algn="just">
              <a:buNone/>
            </a:pPr>
            <a:endParaRPr lang="fr-FR" dirty="0"/>
          </a:p>
          <a:p>
            <a:pPr marL="0" indent="0" algn="just">
              <a:buNone/>
            </a:pPr>
            <a:r>
              <a:rPr lang="fr-FR" u="sng" dirty="0"/>
              <a:t>Principes généraux </a:t>
            </a:r>
            <a:r>
              <a:rPr lang="fr-FR" u="sng" dirty="0">
                <a:highlight>
                  <a:srgbClr val="FFFF00"/>
                </a:highlight>
              </a:rPr>
              <a:t>du</a:t>
            </a:r>
            <a:r>
              <a:rPr lang="fr-FR" u="sng" dirty="0"/>
              <a:t> droit international </a:t>
            </a:r>
            <a:r>
              <a:rPr lang="fr-FR" dirty="0"/>
              <a:t>= principes propres au droit international, issus de l’action conjuguée du juge international et des Etats</a:t>
            </a:r>
          </a:p>
          <a:p>
            <a:pPr marL="0" indent="0" algn="just">
              <a:buNone/>
            </a:pPr>
            <a:endParaRPr lang="fr-FR" dirty="0"/>
          </a:p>
          <a:p>
            <a:pPr marL="0" indent="0" algn="just">
              <a:buNone/>
            </a:pPr>
            <a:r>
              <a:rPr lang="fr-FR" dirty="0"/>
              <a:t>CPIJ, Affaire du « Lotus », 1927</a:t>
            </a:r>
          </a:p>
          <a:p>
            <a:pPr marL="0" indent="0" algn="just">
              <a:buNone/>
            </a:pPr>
            <a:r>
              <a:rPr lang="fr-FR" dirty="0"/>
              <a:t>« le sens des mots ‘principes du droit international’ ne peut, selon leur usage général, signifier autre chose que le droit international tel qu’il est en vigueur entre toutes les nations faisant parties de la communauté internationale »</a:t>
            </a:r>
          </a:p>
        </p:txBody>
      </p:sp>
    </p:spTree>
    <p:extLst>
      <p:ext uri="{BB962C8B-B14F-4D97-AF65-F5344CB8AC3E}">
        <p14:creationId xmlns:p14="http://schemas.microsoft.com/office/powerpoint/2010/main" val="3502365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157D70-DD90-420D-A3CA-64EF6ADC0332}"/>
              </a:ext>
            </a:extLst>
          </p:cNvPr>
          <p:cNvSpPr>
            <a:spLocks noGrp="1"/>
          </p:cNvSpPr>
          <p:nvPr>
            <p:ph type="title"/>
          </p:nvPr>
        </p:nvSpPr>
        <p:spPr>
          <a:xfrm>
            <a:off x="838200" y="365126"/>
            <a:ext cx="10515600" cy="769612"/>
          </a:xfrm>
        </p:spPr>
        <p:txBody>
          <a:bodyPr>
            <a:normAutofit/>
          </a:bodyPr>
          <a:lstStyle/>
          <a:p>
            <a:pPr algn="ctr"/>
            <a:r>
              <a:rPr lang="fr-FR" sz="2800" b="1" dirty="0"/>
              <a:t>Classification des traités</a:t>
            </a:r>
          </a:p>
        </p:txBody>
      </p:sp>
      <p:sp>
        <p:nvSpPr>
          <p:cNvPr id="3" name="Espace réservé du contenu 2">
            <a:extLst>
              <a:ext uri="{FF2B5EF4-FFF2-40B4-BE49-F238E27FC236}">
                <a16:creationId xmlns:a16="http://schemas.microsoft.com/office/drawing/2014/main" id="{EAB97B89-E170-469C-8454-4F6E064511C3}"/>
              </a:ext>
            </a:extLst>
          </p:cNvPr>
          <p:cNvSpPr>
            <a:spLocks noGrp="1"/>
          </p:cNvSpPr>
          <p:nvPr>
            <p:ph idx="1"/>
          </p:nvPr>
        </p:nvSpPr>
        <p:spPr>
          <a:xfrm>
            <a:off x="838200" y="1266940"/>
            <a:ext cx="10515600" cy="4910023"/>
          </a:xfrm>
        </p:spPr>
        <p:txBody>
          <a:bodyPr>
            <a:normAutofit lnSpcReduction="10000"/>
          </a:bodyPr>
          <a:lstStyle/>
          <a:p>
            <a:pPr algn="just"/>
            <a:r>
              <a:rPr lang="fr-FR" dirty="0"/>
              <a:t>Classifications matérielles: </a:t>
            </a:r>
          </a:p>
          <a:p>
            <a:pPr marL="0" indent="0" algn="just">
              <a:buNone/>
            </a:pPr>
            <a:r>
              <a:rPr lang="fr-FR" dirty="0"/>
              <a:t>  - traité cadre / traité loi</a:t>
            </a:r>
          </a:p>
          <a:p>
            <a:pPr marL="0" indent="0" algn="just">
              <a:buNone/>
            </a:pPr>
            <a:r>
              <a:rPr lang="fr-FR" dirty="0"/>
              <a:t>  - traités généraux / traités spéciaux</a:t>
            </a:r>
          </a:p>
          <a:p>
            <a:pPr marL="0" indent="0" algn="just">
              <a:buNone/>
            </a:pPr>
            <a:r>
              <a:rPr lang="fr-FR" dirty="0"/>
              <a:t>  - traité normatif / traité constitutif</a:t>
            </a:r>
          </a:p>
          <a:p>
            <a:pPr marL="0" indent="0" algn="just">
              <a:buNone/>
            </a:pPr>
            <a:endParaRPr lang="fr-FR" dirty="0"/>
          </a:p>
          <a:p>
            <a:pPr algn="just"/>
            <a:r>
              <a:rPr lang="fr-FR" dirty="0"/>
              <a:t>Classifications formelles: </a:t>
            </a:r>
          </a:p>
          <a:p>
            <a:pPr marL="0" indent="0" algn="just">
              <a:buNone/>
            </a:pPr>
            <a:r>
              <a:rPr lang="fr-FR" dirty="0"/>
              <a:t>  - en fonction de la qualité des parties (Etats, OI)</a:t>
            </a:r>
          </a:p>
          <a:p>
            <a:pPr marL="0" indent="0" algn="just">
              <a:buNone/>
            </a:pPr>
            <a:r>
              <a:rPr lang="fr-FR" dirty="0"/>
              <a:t>  - en fonction du nombre de parties, traités bilatéraux/ multilatéraux (restreints/ généraux)</a:t>
            </a:r>
          </a:p>
          <a:p>
            <a:pPr marL="0" indent="0" algn="just">
              <a:buNone/>
            </a:pPr>
            <a:r>
              <a:rPr lang="fr-FR" dirty="0"/>
              <a:t>   - en fonction de la procédure de conclusion du traité, forme solennelle/ simplifiée</a:t>
            </a:r>
          </a:p>
        </p:txBody>
      </p:sp>
    </p:spTree>
    <p:extLst>
      <p:ext uri="{BB962C8B-B14F-4D97-AF65-F5344CB8AC3E}">
        <p14:creationId xmlns:p14="http://schemas.microsoft.com/office/powerpoint/2010/main" val="400518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157D70-DD90-420D-A3CA-64EF6ADC0332}"/>
              </a:ext>
            </a:extLst>
          </p:cNvPr>
          <p:cNvSpPr>
            <a:spLocks noGrp="1"/>
          </p:cNvSpPr>
          <p:nvPr>
            <p:ph type="title"/>
          </p:nvPr>
        </p:nvSpPr>
        <p:spPr>
          <a:xfrm>
            <a:off x="838200" y="365126"/>
            <a:ext cx="10515600" cy="769612"/>
          </a:xfrm>
        </p:spPr>
        <p:txBody>
          <a:bodyPr>
            <a:normAutofit/>
          </a:bodyPr>
          <a:lstStyle/>
          <a:p>
            <a:pPr algn="ctr"/>
            <a:r>
              <a:rPr lang="fr-FR" sz="2800" b="1" dirty="0"/>
              <a:t>Structure des traités</a:t>
            </a:r>
          </a:p>
        </p:txBody>
      </p:sp>
      <p:sp>
        <p:nvSpPr>
          <p:cNvPr id="3" name="Espace réservé du contenu 2">
            <a:extLst>
              <a:ext uri="{FF2B5EF4-FFF2-40B4-BE49-F238E27FC236}">
                <a16:creationId xmlns:a16="http://schemas.microsoft.com/office/drawing/2014/main" id="{EAB97B89-E170-469C-8454-4F6E064511C3}"/>
              </a:ext>
            </a:extLst>
          </p:cNvPr>
          <p:cNvSpPr>
            <a:spLocks noGrp="1"/>
          </p:cNvSpPr>
          <p:nvPr>
            <p:ph idx="1"/>
          </p:nvPr>
        </p:nvSpPr>
        <p:spPr>
          <a:xfrm>
            <a:off x="838200" y="1266940"/>
            <a:ext cx="10515600" cy="4910023"/>
          </a:xfrm>
        </p:spPr>
        <p:txBody>
          <a:bodyPr>
            <a:normAutofit/>
          </a:bodyPr>
          <a:lstStyle/>
          <a:p>
            <a:pPr algn="just"/>
            <a:r>
              <a:rPr lang="fr-FR" dirty="0"/>
              <a:t>Un préambule</a:t>
            </a:r>
          </a:p>
          <a:p>
            <a:pPr algn="just"/>
            <a:endParaRPr lang="fr-FR" dirty="0"/>
          </a:p>
          <a:p>
            <a:pPr algn="just"/>
            <a:r>
              <a:rPr lang="fr-FR" dirty="0"/>
              <a:t>Le dispositif</a:t>
            </a:r>
          </a:p>
          <a:p>
            <a:pPr algn="just"/>
            <a:endParaRPr lang="fr-FR" dirty="0"/>
          </a:p>
          <a:p>
            <a:pPr algn="just"/>
            <a:r>
              <a:rPr lang="fr-FR" dirty="0"/>
              <a:t>Les clauses finales</a:t>
            </a:r>
          </a:p>
        </p:txBody>
      </p:sp>
    </p:spTree>
    <p:extLst>
      <p:ext uri="{BB962C8B-B14F-4D97-AF65-F5344CB8AC3E}">
        <p14:creationId xmlns:p14="http://schemas.microsoft.com/office/powerpoint/2010/main" val="39419978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7521</Words>
  <Application>Microsoft Office PowerPoint</Application>
  <PresentationFormat>Grand écran</PresentationFormat>
  <Paragraphs>405</Paragraphs>
  <Slides>73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73</vt:i4>
      </vt:variant>
    </vt:vector>
  </HeadingPairs>
  <TitlesOfParts>
    <vt:vector size="78" baseType="lpstr">
      <vt:lpstr>Arial</vt:lpstr>
      <vt:lpstr>Calibri</vt:lpstr>
      <vt:lpstr>Calibri Light</vt:lpstr>
      <vt:lpstr>Times New Roman</vt:lpstr>
      <vt:lpstr>Thème Office</vt:lpstr>
      <vt:lpstr>Les sources du DI</vt:lpstr>
      <vt:lpstr>Les sources du DI</vt:lpstr>
      <vt:lpstr>Convention de Vienne sur le droit des traités, 23 mai 1969 (EEV 27 janvier 1980)</vt:lpstr>
      <vt:lpstr>Convention de Vienne sur le droit des traités, 23 mai 1969 (EEV 27 janvier 1980)</vt:lpstr>
      <vt:lpstr>Convention de Vienne sur le droit des traités, 23 mai 1969 (EEV 27 janvier 1980)</vt:lpstr>
      <vt:lpstr>Notion de traité</vt:lpstr>
      <vt:lpstr>CIJ, 19 décembre 1978, Affaire du Plateau continental de la mer Egée</vt:lpstr>
      <vt:lpstr>Classification des traités</vt:lpstr>
      <vt:lpstr>Structure des traités</vt:lpstr>
      <vt:lpstr>Convention de Vienne sur le droit des traités, 1969</vt:lpstr>
      <vt:lpstr>Procédure de conclusion des traités</vt:lpstr>
      <vt:lpstr>Constitution du 4 octobre 1958</vt:lpstr>
      <vt:lpstr>Constitution du 4 octobre 1958</vt:lpstr>
      <vt:lpstr>Constitution du 4 octobre 1958</vt:lpstr>
      <vt:lpstr>Convention de Vienne sur le droit des traités, 1969</vt:lpstr>
      <vt:lpstr>Les réserves</vt:lpstr>
      <vt:lpstr>Convention de Vienne sur le droit des traités, 1969</vt:lpstr>
      <vt:lpstr>Convention de Vienne sur le droit des traités, 1969</vt:lpstr>
      <vt:lpstr>Convention de Vienne sur le droit des traités, 1969</vt:lpstr>
      <vt:lpstr>Convention de Vienne sur le droit des traités, 1969</vt:lpstr>
      <vt:lpstr>Régime des réserves dans la CEDH</vt:lpstr>
      <vt:lpstr>Convention de Vienne sur le droit des traités, 1969</vt:lpstr>
      <vt:lpstr>CIJ, 26 mai 1961, Affaire du Temple de Préah Vihéar (Cambodge c/ Thaïlande)</vt:lpstr>
      <vt:lpstr>Convention de Vienne, 1969</vt:lpstr>
      <vt:lpstr>Convention de Vienne, 1969</vt:lpstr>
      <vt:lpstr>Convention de Vienne, 1969</vt:lpstr>
      <vt:lpstr>Convention de Vienne, 1969</vt:lpstr>
      <vt:lpstr>Convention de Vienne, 1969</vt:lpstr>
      <vt:lpstr>Convention de Vienne, 1969</vt:lpstr>
      <vt:lpstr>Convention de Vienne, 1969</vt:lpstr>
      <vt:lpstr>Sur la notion de Jus cogens</vt:lpstr>
      <vt:lpstr>Sur la notion de Jus cogens</vt:lpstr>
      <vt:lpstr>Convention de Vienne, 1969</vt:lpstr>
      <vt:lpstr>Convention de Vienne, 1969</vt:lpstr>
      <vt:lpstr>Convention de Vienne, 1969</vt:lpstr>
      <vt:lpstr>Convention de Vienne, 1969</vt:lpstr>
      <vt:lpstr>Convention de Vienne 1969</vt:lpstr>
      <vt:lpstr>Traité sur l’Union européenne</vt:lpstr>
      <vt:lpstr>Charte des Nations Unies, 1945</vt:lpstr>
      <vt:lpstr>Conciliation des obligations internationales </vt:lpstr>
      <vt:lpstr>Convention de Vienne, 1969</vt:lpstr>
      <vt:lpstr>Convention de Vienne, 1969</vt:lpstr>
      <vt:lpstr>Interprétation des traités</vt:lpstr>
      <vt:lpstr>Présentation PowerPoint</vt:lpstr>
      <vt:lpstr>Convention de Vienne, 1969</vt:lpstr>
      <vt:lpstr>Charte des Nations Unies, 1945</vt:lpstr>
      <vt:lpstr>Convention de Vienne, 1969</vt:lpstr>
      <vt:lpstr>Convention de Vienne, 1969</vt:lpstr>
      <vt:lpstr>Convention de Vienne, 1969</vt:lpstr>
      <vt:lpstr>Convention de Vienne, 1969</vt:lpstr>
      <vt:lpstr>Convention de Vienne, 1969</vt:lpstr>
      <vt:lpstr>Convention de Vienne, 1969</vt:lpstr>
      <vt:lpstr>Convention de Vienne, 1969</vt:lpstr>
      <vt:lpstr>Convention de Vienne, 1969</vt:lpstr>
      <vt:lpstr>Convention de Vienne, 1969</vt:lpstr>
      <vt:lpstr>Convention de Vienne, 1969</vt:lpstr>
      <vt:lpstr>Convention de Vienne, 1969</vt:lpstr>
      <vt:lpstr>Convention de Vienne, 1969</vt:lpstr>
      <vt:lpstr>Statut de la CIJ</vt:lpstr>
      <vt:lpstr> Fondement du caractère obligatoire de la coutume </vt:lpstr>
      <vt:lpstr>Cour permanente de justice internationale, 7 sept. 1927, affaire du « Lotus », France c/ Turquie</vt:lpstr>
      <vt:lpstr>CIJ, avis consultatif, 21 juin 1971, affaire de la Namibie</vt:lpstr>
      <vt:lpstr>CIJ, avis consultatif, 21 juin 1971, affaire de la Namibie</vt:lpstr>
      <vt:lpstr> Conditions de formation de la coutume </vt:lpstr>
      <vt:lpstr> La coutume </vt:lpstr>
      <vt:lpstr>Codification de la coutume </vt:lpstr>
      <vt:lpstr>Codification de la coutume</vt:lpstr>
      <vt:lpstr>Codification de la coutume</vt:lpstr>
      <vt:lpstr>Opposabilité de la coutume</vt:lpstr>
      <vt:lpstr>Opposabilité de la coutume</vt:lpstr>
      <vt:lpstr>Opposabilité de la coutume dans l’espace</vt:lpstr>
      <vt:lpstr>Statut de la CIJ</vt:lpstr>
      <vt:lpstr>Les principes généraux du droit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CPJI, 17 août 1923, affaire dite du vapeur Wimbledon</dc:title>
  <dc:creator>laure milano</dc:creator>
  <cp:lastModifiedBy>laure milano</cp:lastModifiedBy>
  <cp:revision>96</cp:revision>
  <dcterms:created xsi:type="dcterms:W3CDTF">2019-09-13T14:50:43Z</dcterms:created>
  <dcterms:modified xsi:type="dcterms:W3CDTF">2023-12-06T14:45:19Z</dcterms:modified>
</cp:coreProperties>
</file>