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307" r:id="rId12"/>
    <p:sldId id="306" r:id="rId13"/>
    <p:sldId id="269" r:id="rId14"/>
    <p:sldId id="270" r:id="rId15"/>
    <p:sldId id="271" r:id="rId16"/>
    <p:sldId id="272" r:id="rId17"/>
    <p:sldId id="273" r:id="rId18"/>
    <p:sldId id="276" r:id="rId19"/>
    <p:sldId id="275" r:id="rId20"/>
    <p:sldId id="277" r:id="rId21"/>
    <p:sldId id="281" r:id="rId22"/>
    <p:sldId id="282" r:id="rId23"/>
    <p:sldId id="292" r:id="rId24"/>
    <p:sldId id="293" r:id="rId25"/>
    <p:sldId id="297" r:id="rId26"/>
    <p:sldId id="283" r:id="rId27"/>
    <p:sldId id="284" r:id="rId28"/>
    <p:sldId id="289" r:id="rId29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3C2C"/>
    <a:srgbClr val="CF5731"/>
    <a:srgbClr val="04C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4D71-E7E0-47E0-877B-BC9DEAEADFC0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B4FAE-8AC8-4C3D-945C-D71397BB8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09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03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66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5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05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10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86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23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71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94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3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89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2F328-64B8-4E9A-BF7F-7F2CDCACAB07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65969-42C7-4EE4-84F0-786358232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6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Etablissement des états financiers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103562"/>
          </a:xfrm>
        </p:spPr>
        <p:txBody>
          <a:bodyPr>
            <a:normAutofit/>
          </a:bodyPr>
          <a:lstStyle/>
          <a:p>
            <a:r>
              <a:rPr lang="fr-FR" dirty="0" smtClean="0"/>
              <a:t>Introduction</a:t>
            </a:r>
          </a:p>
          <a:p>
            <a:pPr marL="457200" indent="-457200">
              <a:buAutoNum type="arabicPeriod"/>
            </a:pPr>
            <a:r>
              <a:rPr lang="fr-FR" dirty="0" smtClean="0"/>
              <a:t>Exemple</a:t>
            </a:r>
          </a:p>
          <a:p>
            <a:pPr marL="457200" indent="-457200">
              <a:buAutoNum type="arabicPeriod"/>
            </a:pPr>
            <a:r>
              <a:rPr lang="fr-FR" dirty="0" smtClean="0"/>
              <a:t>Caractéristiques des états financiers</a:t>
            </a:r>
          </a:p>
          <a:p>
            <a:pPr marL="457200" indent="-457200">
              <a:buAutoNum type="arabicPeriod"/>
            </a:pPr>
            <a:r>
              <a:rPr lang="fr-FR" dirty="0" smtClean="0"/>
              <a:t>Le compte de résultat</a:t>
            </a:r>
          </a:p>
          <a:p>
            <a:pPr marL="457200" indent="-457200">
              <a:buAutoNum type="arabicPeriod"/>
            </a:pPr>
            <a:r>
              <a:rPr lang="fr-FR" dirty="0" smtClean="0"/>
              <a:t>Le bilan</a:t>
            </a:r>
          </a:p>
          <a:p>
            <a:pPr marL="457200" indent="-457200">
              <a:buAutoNum type="arabicPeriod"/>
            </a:pPr>
            <a:r>
              <a:rPr lang="fr-FR" dirty="0" smtClean="0"/>
              <a:t>Impacte des soldes sur les états financiers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942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23946" y="2422641"/>
            <a:ext cx="7680956" cy="1107996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Typologie de produits et charges : </a:t>
            </a:r>
          </a:p>
          <a:p>
            <a:r>
              <a:rPr lang="fr-FR" sz="1600" u="sng" dirty="0" smtClean="0"/>
              <a:t>Exploitation</a:t>
            </a:r>
            <a:r>
              <a:rPr lang="fr-FR" sz="1600" dirty="0" smtClean="0"/>
              <a:t> = activité courante/normale de l’entreprise</a:t>
            </a:r>
          </a:p>
          <a:p>
            <a:r>
              <a:rPr lang="fr-FR" sz="1600" u="sng" dirty="0" smtClean="0"/>
              <a:t>Financier</a:t>
            </a:r>
            <a:r>
              <a:rPr lang="fr-FR" sz="1600" dirty="0" smtClean="0"/>
              <a:t> = En lien avec le financement (ex. charges d’intérêts)</a:t>
            </a:r>
          </a:p>
          <a:p>
            <a:r>
              <a:rPr lang="fr-FR" sz="1600" u="sng" dirty="0" smtClean="0"/>
              <a:t>Exceptionnel</a:t>
            </a:r>
            <a:r>
              <a:rPr lang="fr-FR" sz="1600" dirty="0" smtClean="0"/>
              <a:t> = par ex. amendes, subventions (certaines), risque naturel, vente d’</a:t>
            </a:r>
            <a:r>
              <a:rPr lang="fr-FR" sz="1600" dirty="0" err="1" smtClean="0"/>
              <a:t>immo</a:t>
            </a:r>
            <a:r>
              <a:rPr lang="fr-FR" sz="1600" dirty="0" smtClean="0"/>
              <a:t>.</a:t>
            </a:r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4123944" y="1339273"/>
            <a:ext cx="7680956" cy="1077218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Charge</a:t>
            </a:r>
            <a:r>
              <a:rPr lang="fr-FR" sz="1600" dirty="0" smtClean="0"/>
              <a:t> (classe 6) = « appauvrissement » / flux « négatifs » correspondant à des emplois</a:t>
            </a:r>
          </a:p>
          <a:p>
            <a:r>
              <a:rPr lang="fr-FR" sz="1600" b="1" dirty="0" smtClean="0"/>
              <a:t>Produit</a:t>
            </a:r>
            <a:r>
              <a:rPr lang="fr-FR" sz="1600" dirty="0" smtClean="0"/>
              <a:t> (classe 7) = « enrichissement » / flux positifs créateurs de ressources</a:t>
            </a:r>
          </a:p>
          <a:p>
            <a:r>
              <a:rPr lang="fr-FR" sz="1600" b="1" dirty="0" err="1" smtClean="0"/>
              <a:t>Rq</a:t>
            </a:r>
            <a:r>
              <a:rPr lang="fr-FR" sz="1600" dirty="0" smtClean="0"/>
              <a:t> : Certains produits et charges ne présentent pas de flux de trésorerie (amortissement, paiement différé) =&gt; Le flux de trésorerie ≠ résultat </a:t>
            </a:r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4123944" y="3527067"/>
            <a:ext cx="7680958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smtClean="0"/>
              <a:t>Résultat = ∑Produits - ∑charges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	&gt; 0 : Bénéfice (et impôts au taux de 28 %)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&lt; 0 : Perte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448191"/>
              </p:ext>
            </p:extLst>
          </p:nvPr>
        </p:nvGraphicFramePr>
        <p:xfrm>
          <a:off x="421364" y="1465119"/>
          <a:ext cx="3506584" cy="46146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i="1" dirty="0" smtClean="0"/>
                        <a:t>Format en liste</a:t>
                      </a:r>
                    </a:p>
                    <a:p>
                      <a:pPr algn="ctr"/>
                      <a:r>
                        <a:rPr lang="fr-FR" sz="1800" b="1" dirty="0" smtClean="0"/>
                        <a:t>Compte de résultat (année</a:t>
                      </a:r>
                      <a:r>
                        <a:rPr lang="fr-FR" sz="1800" b="1" baseline="0" dirty="0" smtClean="0"/>
                        <a:t> N)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Produits (compte de classe 7)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Exploitation </a:t>
                      </a: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Financier (76)</a:t>
                      </a:r>
                    </a:p>
                    <a:p>
                      <a:r>
                        <a:rPr lang="fr-FR" sz="1400" dirty="0" smtClean="0">
                          <a:solidFill>
                            <a:srgbClr val="0070C0"/>
                          </a:solidFill>
                        </a:rPr>
                        <a:t>Exceptionnel (77)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des produits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13734"/>
                  </a:ext>
                </a:extLst>
              </a:tr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Charges (compte de classe 6)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22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Exploitation</a:t>
                      </a: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Financier (66)</a:t>
                      </a:r>
                    </a:p>
                    <a:p>
                      <a:r>
                        <a:rPr lang="fr-FR" sz="1400" dirty="0" smtClean="0">
                          <a:solidFill>
                            <a:srgbClr val="0070C0"/>
                          </a:solidFill>
                        </a:rPr>
                        <a:t>Exceptionnel (67)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i="1" dirty="0" smtClean="0"/>
                        <a:t>Total des charges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Résultat avant impôts</a:t>
                      </a:r>
                    </a:p>
                    <a:p>
                      <a:r>
                        <a:rPr lang="fr-FR" sz="1600" dirty="0" smtClean="0"/>
                        <a:t> - </a:t>
                      </a:r>
                      <a:r>
                        <a:rPr lang="fr-FR" sz="1600" dirty="0" smtClean="0">
                          <a:solidFill>
                            <a:srgbClr val="00B050"/>
                          </a:solidFill>
                        </a:rPr>
                        <a:t>Impôts sur les bénéfice (695)</a:t>
                      </a:r>
                      <a:endParaRPr lang="fr-FR" sz="160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fr-FR" sz="1600" baseline="0" dirty="0" smtClean="0"/>
                        <a:t>Résultat net (bénéfice ou perte)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123944" y="5693733"/>
            <a:ext cx="7680958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Au partiel : </a:t>
            </a:r>
          </a:p>
          <a:p>
            <a:r>
              <a:rPr lang="fr-FR" sz="1600" dirty="0" smtClean="0"/>
              <a:t>-&gt; Version simplifiée du compte de résultat 521-4 du PCG</a:t>
            </a:r>
          </a:p>
          <a:p>
            <a:r>
              <a:rPr lang="fr-FR" sz="1600" dirty="0"/>
              <a:t>http://www.plancomptable.com/titre-V/titre-V_chapitre-II_section-1_521-4.htm </a:t>
            </a:r>
            <a:endParaRPr lang="fr-FR" sz="1600" dirty="0" smtClean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/>
              <a:t>II. Processus comptable </a:t>
            </a:r>
          </a:p>
          <a:p>
            <a:r>
              <a:rPr lang="fr-FR" sz="4800" b="1" dirty="0"/>
              <a:t>	</a:t>
            </a:r>
            <a:r>
              <a:rPr lang="fr-FR" sz="3600" b="1" dirty="0" smtClean="0"/>
              <a:t>4. Les états financiers – </a:t>
            </a:r>
            <a:r>
              <a:rPr lang="fr-FR" sz="3600" b="1" i="1" dirty="0" smtClean="0"/>
              <a:t>le compte de résultat</a:t>
            </a:r>
            <a:endParaRPr lang="fr-FR" sz="4800" b="1" i="1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4123944" y="4356405"/>
            <a:ext cx="7680958" cy="1323439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Numéro de comptes : </a:t>
            </a:r>
          </a:p>
          <a:p>
            <a:r>
              <a:rPr lang="fr-FR" sz="1600" dirty="0" smtClean="0">
                <a:solidFill>
                  <a:srgbClr val="FF0000"/>
                </a:solidFill>
              </a:rPr>
              <a:t>-&gt;  Si second chiffre est un 6 (par ex. 66 ou 76) : élément </a:t>
            </a:r>
            <a:r>
              <a:rPr lang="fr-FR" sz="1600" u="sng" dirty="0">
                <a:solidFill>
                  <a:srgbClr val="FF0000"/>
                </a:solidFill>
              </a:rPr>
              <a:t>financier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endParaRPr lang="fr-FR" sz="1600" dirty="0" smtClean="0">
              <a:solidFill>
                <a:srgbClr val="FF0000"/>
              </a:solidFill>
            </a:endParaRPr>
          </a:p>
          <a:p>
            <a:r>
              <a:rPr lang="fr-FR" sz="1600" dirty="0" smtClean="0">
                <a:solidFill>
                  <a:srgbClr val="0070C0"/>
                </a:solidFill>
              </a:rPr>
              <a:t>-&gt;  </a:t>
            </a:r>
            <a:r>
              <a:rPr lang="fr-FR" sz="1600" dirty="0">
                <a:solidFill>
                  <a:srgbClr val="0070C0"/>
                </a:solidFill>
              </a:rPr>
              <a:t>Si second chiffre est un </a:t>
            </a:r>
            <a:r>
              <a:rPr lang="fr-FR" sz="1600" dirty="0" smtClean="0">
                <a:solidFill>
                  <a:srgbClr val="0070C0"/>
                </a:solidFill>
              </a:rPr>
              <a:t>7 </a:t>
            </a:r>
            <a:r>
              <a:rPr lang="fr-FR" sz="1600" dirty="0">
                <a:solidFill>
                  <a:srgbClr val="0070C0"/>
                </a:solidFill>
              </a:rPr>
              <a:t>(par ex. </a:t>
            </a:r>
            <a:r>
              <a:rPr lang="fr-FR" sz="1600" dirty="0" smtClean="0">
                <a:solidFill>
                  <a:srgbClr val="0070C0"/>
                </a:solidFill>
              </a:rPr>
              <a:t>67 </a:t>
            </a:r>
            <a:r>
              <a:rPr lang="fr-FR" sz="1600" dirty="0">
                <a:solidFill>
                  <a:srgbClr val="0070C0"/>
                </a:solidFill>
              </a:rPr>
              <a:t>ou </a:t>
            </a:r>
            <a:r>
              <a:rPr lang="fr-FR" sz="1600" dirty="0" smtClean="0">
                <a:solidFill>
                  <a:srgbClr val="0070C0"/>
                </a:solidFill>
              </a:rPr>
              <a:t>77) </a:t>
            </a:r>
            <a:r>
              <a:rPr lang="fr-FR" sz="1600" dirty="0">
                <a:solidFill>
                  <a:srgbClr val="0070C0"/>
                </a:solidFill>
              </a:rPr>
              <a:t>: élément </a:t>
            </a:r>
            <a:r>
              <a:rPr lang="fr-FR" sz="1600" u="sng" dirty="0" smtClean="0">
                <a:solidFill>
                  <a:srgbClr val="0070C0"/>
                </a:solidFill>
              </a:rPr>
              <a:t>exceptionnel</a:t>
            </a:r>
          </a:p>
          <a:p>
            <a:r>
              <a:rPr lang="fr-FR" sz="1600" dirty="0" smtClean="0"/>
              <a:t>-&gt; </a:t>
            </a:r>
            <a:r>
              <a:rPr lang="fr-FR" sz="1600" dirty="0" smtClean="0">
                <a:solidFill>
                  <a:srgbClr val="00B050"/>
                </a:solidFill>
              </a:rPr>
              <a:t>695</a:t>
            </a:r>
            <a:r>
              <a:rPr lang="fr-FR" sz="1600" dirty="0" smtClean="0"/>
              <a:t> impôt sur bénéfice se trouve avant le résultat net</a:t>
            </a:r>
          </a:p>
          <a:p>
            <a:r>
              <a:rPr lang="fr-FR" sz="1600" dirty="0" smtClean="0"/>
              <a:t>-&gt; Touts les autres éléments sont </a:t>
            </a:r>
            <a:r>
              <a:rPr lang="fr-FR" sz="1600" u="sng" dirty="0" smtClean="0"/>
              <a:t>d’exploitation</a:t>
            </a:r>
          </a:p>
        </p:txBody>
      </p:sp>
    </p:spTree>
    <p:extLst>
      <p:ext uri="{BB962C8B-B14F-4D97-AF65-F5344CB8AC3E}">
        <p14:creationId xmlns:p14="http://schemas.microsoft.com/office/powerpoint/2010/main" val="3751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908489"/>
              </p:ext>
            </p:extLst>
          </p:nvPr>
        </p:nvGraphicFramePr>
        <p:xfrm>
          <a:off x="391160" y="1458236"/>
          <a:ext cx="11409680" cy="429601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51531">
                  <a:extLst>
                    <a:ext uri="{9D8B030D-6E8A-4147-A177-3AD203B41FA5}">
                      <a16:colId xmlns:a16="http://schemas.microsoft.com/office/drawing/2014/main" val="88789200"/>
                    </a:ext>
                  </a:extLst>
                </a:gridCol>
                <a:gridCol w="2429164">
                  <a:extLst>
                    <a:ext uri="{9D8B030D-6E8A-4147-A177-3AD203B41FA5}">
                      <a16:colId xmlns:a16="http://schemas.microsoft.com/office/drawing/2014/main" val="1156797295"/>
                    </a:ext>
                  </a:extLst>
                </a:gridCol>
                <a:gridCol w="2669309">
                  <a:extLst>
                    <a:ext uri="{9D8B030D-6E8A-4147-A177-3AD203B41FA5}">
                      <a16:colId xmlns:a16="http://schemas.microsoft.com/office/drawing/2014/main" val="2528125863"/>
                    </a:ext>
                  </a:extLst>
                </a:gridCol>
                <a:gridCol w="2259676">
                  <a:extLst>
                    <a:ext uri="{9D8B030D-6E8A-4147-A177-3AD203B41FA5}">
                      <a16:colId xmlns:a16="http://schemas.microsoft.com/office/drawing/2014/main" val="976769392"/>
                    </a:ext>
                  </a:extLst>
                </a:gridCol>
              </a:tblGrid>
              <a:tr h="16730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Cochez la case </a:t>
                      </a:r>
                    </a:p>
                    <a:p>
                      <a:pPr algn="ctr"/>
                      <a:r>
                        <a:rPr lang="fr-FR" dirty="0" smtClean="0"/>
                        <a:t>et</a:t>
                      </a:r>
                      <a:r>
                        <a:rPr lang="fr-FR" baseline="0" dirty="0" smtClean="0"/>
                        <a:t> indiquez la typologie : exploitation, financière, exceptionnelle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Charge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Produit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Autre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3131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 de marchandises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7296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Vente de marchandises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636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</a:t>
                      </a:r>
                      <a:r>
                        <a:rPr lang="fr-FR" sz="1400" baseline="0" dirty="0" smtClean="0"/>
                        <a:t> de matières premières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439390"/>
                  </a:ext>
                </a:extLst>
              </a:tr>
              <a:tr h="33361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Vente de prestation de service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910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 voiture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843684"/>
                  </a:ext>
                </a:extLst>
              </a:tr>
              <a:tr h="24045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Amortissement voiture (perte de valeur)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671602"/>
                  </a:ext>
                </a:extLst>
              </a:tr>
              <a:tr h="167302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Charges</a:t>
                      </a:r>
                      <a:r>
                        <a:rPr lang="fr-FR" sz="1400" baseline="0" dirty="0" smtClean="0"/>
                        <a:t> d’intérêts sur emprunts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929792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Subvention</a:t>
                      </a:r>
                      <a:r>
                        <a:rPr lang="fr-FR" sz="1400" baseline="0" dirty="0" smtClean="0"/>
                        <a:t> d’exploitation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668433"/>
                  </a:ext>
                </a:extLst>
              </a:tr>
              <a:tr h="18565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Charge de personnel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7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Constatation d’impôt sur les sociétés/bénéfice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396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Amendes à payer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063191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/>
              <a:t>II. Processus comptable </a:t>
            </a:r>
          </a:p>
          <a:p>
            <a:r>
              <a:rPr lang="fr-FR" sz="4800" b="1" dirty="0"/>
              <a:t>	</a:t>
            </a:r>
            <a:r>
              <a:rPr lang="fr-FR" sz="3600" b="1" dirty="0" smtClean="0"/>
              <a:t>4. Les états financiers – </a:t>
            </a:r>
            <a:r>
              <a:rPr lang="fr-FR" sz="3600" b="1" i="1" dirty="0" smtClean="0"/>
              <a:t>le compte de résultat (exercice 1)</a:t>
            </a:r>
            <a:endParaRPr lang="fr-FR" sz="4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6711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0445"/>
              </p:ext>
            </p:extLst>
          </p:nvPr>
        </p:nvGraphicFramePr>
        <p:xfrm>
          <a:off x="8303492" y="1455975"/>
          <a:ext cx="3506584" cy="4828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4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1931">
                  <a:extLst>
                    <a:ext uri="{9D8B030D-6E8A-4147-A177-3AD203B41FA5}">
                      <a16:colId xmlns:a16="http://schemas.microsoft.com/office/drawing/2014/main" val="3444777231"/>
                    </a:ext>
                  </a:extLst>
                </a:gridCol>
              </a:tblGrid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i="1" dirty="0" smtClean="0"/>
                        <a:t>Format en liste</a:t>
                      </a:r>
                    </a:p>
                    <a:p>
                      <a:pPr algn="ctr"/>
                      <a:endParaRPr lang="fr-FR" sz="1800" b="1" i="1" dirty="0" smtClean="0"/>
                    </a:p>
                    <a:p>
                      <a:pPr algn="ctr"/>
                      <a:r>
                        <a:rPr lang="fr-FR" sz="1800" b="1" dirty="0" smtClean="0"/>
                        <a:t>Compte de résultat (année</a:t>
                      </a:r>
                      <a:r>
                        <a:rPr lang="fr-FR" sz="1800" b="1" baseline="0" dirty="0" smtClean="0"/>
                        <a:t> N)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Produits (compte de classe 7)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Exploitation</a:t>
                      </a:r>
                    </a:p>
                    <a:p>
                      <a:r>
                        <a:rPr lang="fr-FR" sz="1400" dirty="0" smtClean="0"/>
                        <a:t>Financier</a:t>
                      </a:r>
                    </a:p>
                    <a:p>
                      <a:r>
                        <a:rPr lang="fr-FR" sz="1400" dirty="0" smtClean="0"/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des produits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13734"/>
                  </a:ext>
                </a:extLst>
              </a:tr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Charges (compte de classe 6)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22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Exploitation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Financier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i="1" dirty="0" smtClean="0"/>
                        <a:t>Total</a:t>
                      </a:r>
                      <a:r>
                        <a:rPr lang="fr-FR" sz="1600" i="1" baseline="0" dirty="0" smtClean="0"/>
                        <a:t> des charges</a:t>
                      </a:r>
                      <a:endParaRPr lang="fr-FR" sz="1600" i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Résultat avant impôts</a:t>
                      </a:r>
                    </a:p>
                    <a:p>
                      <a:r>
                        <a:rPr lang="fr-FR" sz="1400" dirty="0" smtClean="0"/>
                        <a:t> - I</a:t>
                      </a:r>
                      <a:r>
                        <a:rPr lang="fr-FR" sz="1400" baseline="0" dirty="0" smtClean="0"/>
                        <a:t>mpôts sur les sociétés</a:t>
                      </a:r>
                    </a:p>
                    <a:p>
                      <a:r>
                        <a:rPr lang="fr-FR" sz="1400" baseline="0" dirty="0" smtClean="0"/>
                        <a:t>Résultat net (bénéfice ou perte)</a:t>
                      </a:r>
                      <a:endParaRPr lang="fr-FR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024976"/>
              </p:ext>
            </p:extLst>
          </p:nvPr>
        </p:nvGraphicFramePr>
        <p:xfrm>
          <a:off x="0" y="849745"/>
          <a:ext cx="7515630" cy="57298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7195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3804819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708741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746043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708741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690091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5891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N° cpt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Nom</a:t>
                      </a:r>
                      <a:r>
                        <a:rPr lang="fr-FR" sz="1600" baseline="0" dirty="0" smtClean="0"/>
                        <a:t> du compte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∑ Débit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∑ Crédit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Solde débit.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Solde </a:t>
                      </a:r>
                      <a:r>
                        <a:rPr lang="fr-FR" sz="1600" dirty="0" err="1" smtClean="0"/>
                        <a:t>Créd</a:t>
                      </a:r>
                      <a:r>
                        <a:rPr lang="fr-FR" sz="1600" dirty="0" smtClean="0"/>
                        <a:t>.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…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…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2513"/>
                  </a:ext>
                </a:extLst>
              </a:tr>
              <a:tr h="168617">
                <a:tc>
                  <a:txBody>
                    <a:bodyPr/>
                    <a:lstStyle/>
                    <a:p>
                      <a:r>
                        <a:rPr lang="fr-FR" sz="1600" strike="noStrike" dirty="0" smtClean="0"/>
                        <a:t>512</a:t>
                      </a:r>
                      <a:endParaRPr lang="fr-FR" sz="1600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strike="noStrike" dirty="0" smtClean="0"/>
                        <a:t>Banque</a:t>
                      </a:r>
                      <a:endParaRPr lang="fr-FR" sz="1600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strike="noStrike" dirty="0" smtClean="0">
                          <a:solidFill>
                            <a:schemeClr val="tx1"/>
                          </a:solidFill>
                        </a:rPr>
                        <a:t>7800</a:t>
                      </a:r>
                      <a:endParaRPr lang="fr-FR" sz="14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strike="noStrike" dirty="0" smtClean="0">
                          <a:solidFill>
                            <a:schemeClr val="tx1"/>
                          </a:solidFill>
                        </a:rPr>
                        <a:t>9.400</a:t>
                      </a:r>
                      <a:endParaRPr lang="fr-FR" sz="14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strike="noStrik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strike="noStrike" dirty="0" smtClean="0">
                          <a:solidFill>
                            <a:schemeClr val="tx1"/>
                          </a:solidFill>
                        </a:rPr>
                        <a:t>1.600</a:t>
                      </a:r>
                      <a:endParaRPr lang="fr-FR" sz="14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16559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601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Achat</a:t>
                      </a:r>
                      <a:r>
                        <a:rPr lang="fr-FR" sz="1600" baseline="0" dirty="0" smtClean="0"/>
                        <a:t> de matières premières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12.500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11.300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22723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613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Location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2.400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2.400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1275"/>
                  </a:ext>
                </a:extLst>
              </a:tr>
              <a:tr h="16879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616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Assurance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364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631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ITVA</a:t>
                      </a:r>
                      <a:r>
                        <a:rPr lang="fr-FR" sz="1600" baseline="0" dirty="0" smtClean="0"/>
                        <a:t> (ex. impôts locaux)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4.200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4.200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0861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641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Salaires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18.000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18.000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290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6451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Cotisation URSAFF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1400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1400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353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6611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Intérêts d’emprunts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1.500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1.500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7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6712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Amende fiscale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850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850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795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6811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DADP – Immobilisations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900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900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464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695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Impôts sur les</a:t>
                      </a:r>
                      <a:r>
                        <a:rPr lang="fr-FR" sz="1600" baseline="0" dirty="0" smtClean="0"/>
                        <a:t> sociétés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350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350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795026"/>
                  </a:ext>
                </a:extLst>
              </a:tr>
              <a:tr h="37247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701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Ventes de produits finis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42.000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42.000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30775"/>
                  </a:ext>
                </a:extLst>
              </a:tr>
              <a:tr h="37247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7626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Revenus</a:t>
                      </a:r>
                      <a:r>
                        <a:rPr lang="fr-FR" sz="1600" baseline="0" dirty="0" smtClean="0"/>
                        <a:t> de prêts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39046"/>
                  </a:ext>
                </a:extLst>
              </a:tr>
              <a:tr h="37247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7771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Pénalités</a:t>
                      </a:r>
                      <a:r>
                        <a:rPr lang="fr-FR" sz="1600" baseline="0" dirty="0" smtClean="0"/>
                        <a:t> reçues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45057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-9235"/>
            <a:ext cx="12192000" cy="8589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/>
              <a:t>II. Processus comptable </a:t>
            </a:r>
          </a:p>
          <a:p>
            <a:r>
              <a:rPr lang="fr-FR" sz="4800" b="1" dirty="0"/>
              <a:t>	</a:t>
            </a:r>
            <a:r>
              <a:rPr lang="fr-FR" sz="3600" b="1" dirty="0" smtClean="0"/>
              <a:t>4. Les états financiers – </a:t>
            </a:r>
            <a:r>
              <a:rPr lang="fr-FR" sz="3600" b="1" i="1" dirty="0" smtClean="0"/>
              <a:t>le compte de résultat (exercice 2 énoncé)</a:t>
            </a:r>
            <a:endParaRPr lang="fr-FR" sz="4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20597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79214"/>
              </p:ext>
            </p:extLst>
          </p:nvPr>
        </p:nvGraphicFramePr>
        <p:xfrm>
          <a:off x="569189" y="1625420"/>
          <a:ext cx="10703622" cy="52864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320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1054995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  <a:gridCol w="3903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1818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(PCG, article 822-1)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10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1, 4, 5)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544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Actif immobilisé</a:t>
                      </a:r>
                    </a:p>
                    <a:p>
                      <a:r>
                        <a:rPr lang="fr-FR" sz="1600" b="0" dirty="0" smtClean="0"/>
                        <a:t>Immobilisation (2)</a:t>
                      </a:r>
                    </a:p>
                    <a:p>
                      <a:r>
                        <a:rPr lang="fr-FR" sz="1600" dirty="0" smtClean="0"/>
                        <a:t>  </a:t>
                      </a:r>
                      <a:r>
                        <a:rPr lang="fr-FR" sz="1400" i="1" dirty="0" smtClean="0"/>
                        <a:t>Corporelles (21</a:t>
                      </a:r>
                      <a:r>
                        <a:rPr lang="fr-FR" sz="1400" i="1" baseline="0" dirty="0" smtClean="0"/>
                        <a:t>)</a:t>
                      </a:r>
                      <a:endParaRPr lang="fr-FR" sz="1400" i="1" dirty="0" smtClean="0"/>
                    </a:p>
                    <a:p>
                      <a:r>
                        <a:rPr lang="fr-FR" sz="1400" i="1" dirty="0" smtClean="0"/>
                        <a:t>  Incorporelles (20</a:t>
                      </a:r>
                      <a:r>
                        <a:rPr lang="fr-FR" sz="1400" i="1" baseline="0" dirty="0" smtClean="0"/>
                        <a:t>)</a:t>
                      </a:r>
                      <a:endParaRPr lang="fr-FR" sz="1400" i="1" dirty="0" smtClean="0"/>
                    </a:p>
                    <a:p>
                      <a:r>
                        <a:rPr lang="fr-FR" sz="1400" i="1" baseline="0" dirty="0" smtClean="0"/>
                        <a:t>  Financières (25, 26 27)</a:t>
                      </a:r>
                      <a:endParaRPr lang="fr-FR" sz="1400" i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Brut 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A&amp;D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Net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Capitaux</a:t>
                      </a:r>
                      <a:r>
                        <a:rPr lang="fr-FR" b="1" baseline="0" dirty="0" smtClean="0"/>
                        <a:t> propres</a:t>
                      </a:r>
                      <a:endParaRPr lang="fr-FR" b="1" dirty="0" smtClean="0"/>
                    </a:p>
                    <a:p>
                      <a:r>
                        <a:rPr lang="fr-FR" sz="1600" dirty="0" smtClean="0"/>
                        <a:t>Capital Social</a:t>
                      </a:r>
                    </a:p>
                    <a:p>
                      <a:r>
                        <a:rPr lang="fr-FR" sz="1600" dirty="0" smtClean="0"/>
                        <a:t>Réserve</a:t>
                      </a:r>
                    </a:p>
                    <a:p>
                      <a:r>
                        <a:rPr lang="fr-FR" sz="1600" dirty="0" smtClean="0"/>
                        <a:t>RAN</a:t>
                      </a:r>
                    </a:p>
                    <a:p>
                      <a:r>
                        <a:rPr lang="fr-FR" sz="1600" dirty="0" smtClean="0"/>
                        <a:t>Résultat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0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Actif circulant</a:t>
                      </a:r>
                      <a:endParaRPr lang="fr-FR" sz="1800" b="0" dirty="0" smtClean="0"/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Stocks (3)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Avances et acomptes versé (4)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Créances (41)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VMP (503-506)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Disponibilité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(512 + 53)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Provisions</a:t>
                      </a:r>
                    </a:p>
                    <a:p>
                      <a:pPr algn="ctr"/>
                      <a:r>
                        <a:rPr lang="fr-FR" sz="1800" b="1" dirty="0" smtClean="0"/>
                        <a:t>Dettes</a:t>
                      </a:r>
                      <a:r>
                        <a:rPr lang="fr-FR" sz="2000" b="1" dirty="0" smtClean="0"/>
                        <a:t> 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Emprunts et dettes auprès </a:t>
                      </a:r>
                      <a:r>
                        <a:rPr lang="fr-FR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ets</a:t>
                      </a: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crédit (16)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Avances et acomptes reçus (4191)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 fournisseurs (401)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 fiscales et sociales (43-44)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 sur </a:t>
                      </a:r>
                      <a:r>
                        <a:rPr lang="fr-FR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immo</a:t>
                      </a: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(404) 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Autres dettes (42 + 45)</a:t>
                      </a:r>
                    </a:p>
                    <a:p>
                      <a:endParaRPr lang="fr-FR" sz="1600" dirty="0" smtClean="0"/>
                    </a:p>
                    <a:p>
                      <a:r>
                        <a:rPr lang="fr-FR" sz="1600" dirty="0" smtClean="0"/>
                        <a:t>SCB / CBC (512 créditeur)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4" name="Connecteur droit avec flèche 3"/>
          <p:cNvCxnSpPr/>
          <p:nvPr/>
        </p:nvCxnSpPr>
        <p:spPr>
          <a:xfrm>
            <a:off x="358486" y="2501416"/>
            <a:ext cx="0" cy="3922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2173" y="4486714"/>
            <a:ext cx="461665" cy="10894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dirty="0" smtClean="0"/>
              <a:t>Liquidité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11508509" y="2549236"/>
            <a:ext cx="18474" cy="3874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1730335" y="3821608"/>
            <a:ext cx="461665" cy="10894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dirty="0" smtClean="0"/>
              <a:t>Exigibilité</a:t>
            </a:r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8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/>
        </p:nvCxnSpPr>
        <p:spPr>
          <a:xfrm>
            <a:off x="683568" y="2132856"/>
            <a:ext cx="1055440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83567" y="2276872"/>
            <a:ext cx="5226691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ACTIF IMMOBILISE(2) </a:t>
            </a:r>
          </a:p>
          <a:p>
            <a:pPr algn="ctr"/>
            <a:r>
              <a:rPr lang="fr-FR" dirty="0"/>
              <a:t>Immobilisations </a:t>
            </a:r>
            <a:r>
              <a:rPr lang="fr-FR" dirty="0" smtClean="0"/>
              <a:t>incorporelles (</a:t>
            </a:r>
            <a:r>
              <a:rPr lang="fr-FR" dirty="0"/>
              <a:t>20,23)</a:t>
            </a:r>
          </a:p>
          <a:p>
            <a:pPr algn="ctr"/>
            <a:r>
              <a:rPr lang="fr-FR" dirty="0"/>
              <a:t>Immobilisations </a:t>
            </a:r>
            <a:r>
              <a:rPr lang="fr-FR" dirty="0" smtClean="0"/>
              <a:t>corporelles (</a:t>
            </a:r>
            <a:r>
              <a:rPr lang="fr-FR" dirty="0"/>
              <a:t>21,22,23)</a:t>
            </a:r>
          </a:p>
          <a:p>
            <a:pPr algn="ctr"/>
            <a:r>
              <a:rPr lang="fr-FR" dirty="0"/>
              <a:t>Immobilisations financières (25,26,27)</a:t>
            </a:r>
          </a:p>
        </p:txBody>
      </p:sp>
      <p:sp>
        <p:nvSpPr>
          <p:cNvPr id="5" name="Rectangle 4"/>
          <p:cNvSpPr/>
          <p:nvPr/>
        </p:nvSpPr>
        <p:spPr>
          <a:xfrm>
            <a:off x="6714944" y="2954895"/>
            <a:ext cx="4523031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DETTES LONG </a:t>
            </a:r>
            <a:r>
              <a:rPr lang="fr-FR" dirty="0" smtClean="0"/>
              <a:t>TERME(1.4</a:t>
            </a:r>
            <a:r>
              <a:rPr lang="fr-FR" dirty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7" y="3789040"/>
            <a:ext cx="5226691" cy="14401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ACTIF CIRCULANT (3.4.5)</a:t>
            </a:r>
          </a:p>
          <a:p>
            <a:pPr algn="ctr"/>
            <a:r>
              <a:rPr lang="en-US" dirty="0">
                <a:solidFill>
                  <a:srgbClr val="002060"/>
                </a:solidFill>
              </a:rPr>
              <a:t>Stocks (3)</a:t>
            </a:r>
          </a:p>
          <a:p>
            <a:pPr algn="ctr"/>
            <a:r>
              <a:rPr lang="en-US" dirty="0" err="1">
                <a:solidFill>
                  <a:srgbClr val="002060"/>
                </a:solidFill>
              </a:rPr>
              <a:t>Créances</a:t>
            </a:r>
            <a:r>
              <a:rPr lang="en-US" dirty="0">
                <a:solidFill>
                  <a:srgbClr val="002060"/>
                </a:solidFill>
              </a:rPr>
              <a:t> (4)</a:t>
            </a:r>
          </a:p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Trésorerie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>
                <a:solidFill>
                  <a:srgbClr val="002060"/>
                </a:solidFill>
              </a:rPr>
              <a:t>5)</a:t>
            </a:r>
          </a:p>
        </p:txBody>
      </p:sp>
      <p:sp>
        <p:nvSpPr>
          <p:cNvPr id="7" name="Rectangle 6"/>
          <p:cNvSpPr/>
          <p:nvPr/>
        </p:nvSpPr>
        <p:spPr>
          <a:xfrm>
            <a:off x="6714945" y="4201076"/>
            <a:ext cx="4523031" cy="1080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DETTE </a:t>
            </a:r>
            <a:r>
              <a:rPr lang="fr-FR" dirty="0" smtClean="0">
                <a:solidFill>
                  <a:srgbClr val="002060"/>
                </a:solidFill>
              </a:rPr>
              <a:t>COURANTES (</a:t>
            </a:r>
            <a:r>
              <a:rPr lang="fr-FR" dirty="0">
                <a:solidFill>
                  <a:srgbClr val="002060"/>
                </a:solidFill>
              </a:rPr>
              <a:t>4</a:t>
            </a:r>
            <a:r>
              <a:rPr lang="fr-FR" dirty="0" smtClean="0">
                <a:solidFill>
                  <a:srgbClr val="002060"/>
                </a:solidFill>
              </a:rPr>
              <a:t>)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Fournisseurs (401/404)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Fiscales et sociales (44..)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22175" y="2309876"/>
            <a:ext cx="4523031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CAPITAUX PROPRES(1)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6316216" y="213285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9"/>
          <p:cNvSpPr/>
          <p:nvPr/>
        </p:nvSpPr>
        <p:spPr>
          <a:xfrm>
            <a:off x="683567" y="1196752"/>
            <a:ext cx="5226691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ACTIF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Comptes classe 2.3.4.5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714943" y="1240496"/>
            <a:ext cx="4523031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PASSIF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Comptes classes 1.4.5.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83568" y="5517232"/>
            <a:ext cx="1055440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Capitaux propres </a:t>
            </a:r>
            <a:r>
              <a:rPr lang="fr-FR" dirty="0" smtClean="0"/>
              <a:t>: Ressources mises ou laissées dans l’entreprise par les propriétaires (capital social, réserves, résultat). </a:t>
            </a:r>
          </a:p>
          <a:p>
            <a:r>
              <a:rPr lang="fr-FR" u="sng" dirty="0" smtClean="0"/>
              <a:t>Actif net comptable (= capitaux propres) </a:t>
            </a:r>
            <a:r>
              <a:rPr lang="fr-FR" dirty="0" smtClean="0"/>
              <a:t>= Total actif – Total dettes.</a:t>
            </a:r>
            <a:endParaRPr lang="fr-FR" dirty="0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0" y="-9235"/>
            <a:ext cx="12192000" cy="106197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1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531403"/>
              </p:ext>
            </p:extLst>
          </p:nvPr>
        </p:nvGraphicFramePr>
        <p:xfrm>
          <a:off x="479489" y="1380744"/>
          <a:ext cx="4183951" cy="5212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1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36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</a:tblGrid>
              <a:tr h="638135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79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5336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Actif immobilisé</a:t>
                      </a:r>
                    </a:p>
                    <a:p>
                      <a:r>
                        <a:rPr lang="fr-FR" sz="1600" b="0" dirty="0" smtClean="0"/>
                        <a:t>Immobilisation (2)</a:t>
                      </a:r>
                    </a:p>
                    <a:p>
                      <a:r>
                        <a:rPr lang="fr-FR" sz="1600" dirty="0" smtClean="0"/>
                        <a:t>  </a:t>
                      </a:r>
                      <a:r>
                        <a:rPr lang="fr-FR" sz="1400" i="1" dirty="0" smtClean="0"/>
                        <a:t>Incorporelles (20</a:t>
                      </a:r>
                      <a:r>
                        <a:rPr lang="fr-FR" sz="1400" i="1" baseline="0" dirty="0" smtClean="0"/>
                        <a:t>)</a:t>
                      </a:r>
                      <a:endParaRPr lang="fr-FR" sz="1400" i="1" dirty="0" smtClean="0"/>
                    </a:p>
                    <a:p>
                      <a:r>
                        <a:rPr lang="fr-FR" sz="1400" i="1" dirty="0" smtClean="0"/>
                        <a:t>  Incorporelles (21</a:t>
                      </a:r>
                      <a:r>
                        <a:rPr lang="fr-FR" sz="1400" i="1" baseline="0" dirty="0" smtClean="0"/>
                        <a:t>)</a:t>
                      </a:r>
                      <a:endParaRPr lang="fr-FR" sz="1400" i="1" dirty="0" smtClean="0"/>
                    </a:p>
                    <a:p>
                      <a:r>
                        <a:rPr lang="fr-FR" sz="1400" i="1" baseline="0" dirty="0" smtClean="0"/>
                        <a:t>  Financières (26 27)</a:t>
                      </a:r>
                      <a:endParaRPr lang="fr-FR" sz="1400" i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Brut </a:t>
                      </a:r>
                      <a:endParaRPr lang="fr-FR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A&amp;D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Net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39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Actif circulant</a:t>
                      </a:r>
                      <a:endParaRPr lang="fr-FR" sz="1800" b="0" dirty="0" smtClean="0"/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Stocks (3)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Avances et acomptes versé (409)</a:t>
                      </a:r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Créances (41)</a:t>
                      </a:r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VMP (50)</a:t>
                      </a:r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Disponibilité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(512 + 53)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784437" y="2537521"/>
            <a:ext cx="7259777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Vision économique :</a:t>
            </a:r>
            <a:r>
              <a:rPr lang="fr-FR" sz="1600" dirty="0" smtClean="0"/>
              <a:t> Ce que possède l’entreprise </a:t>
            </a:r>
          </a:p>
          <a:p>
            <a:pPr algn="just"/>
            <a:r>
              <a:rPr lang="fr-FR" sz="1600" b="1" dirty="0" smtClean="0"/>
              <a:t>Vision juridique :</a:t>
            </a:r>
            <a:r>
              <a:rPr lang="fr-FR" sz="1600" dirty="0" smtClean="0"/>
              <a:t> Droit de l’entreprises (de propriété, droit personnel (un créancier nous dois de l’argent). </a:t>
            </a:r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4784436" y="3705436"/>
            <a:ext cx="7259777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Tri par ordre de liquidité</a:t>
            </a:r>
            <a:r>
              <a:rPr lang="fr-FR" sz="1600" dirty="0" smtClean="0"/>
              <a:t> </a:t>
            </a:r>
            <a:r>
              <a:rPr lang="fr-FR" sz="1600" dirty="0" smtClean="0">
                <a:sym typeface="Wingdings" panose="05000000000000000000" pitchFamily="2" charset="2"/>
              </a:rPr>
              <a:t>(propension à être rapidement et facilement transformé en espèce). 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282820" y="2029968"/>
            <a:ext cx="11014" cy="4563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-64652" y="3446650"/>
            <a:ext cx="461665" cy="10894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dirty="0" smtClean="0"/>
              <a:t>Liquidité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784436" y="4559882"/>
            <a:ext cx="7259777" cy="1323439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Trois colonnes </a:t>
            </a:r>
            <a:r>
              <a:rPr lang="fr-FR" sz="1600" dirty="0" smtClean="0">
                <a:sym typeface="Wingdings" panose="05000000000000000000" pitchFamily="2" charset="2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fr-FR" sz="1600" b="1" dirty="0" smtClean="0">
                <a:sym typeface="Wingdings" panose="05000000000000000000" pitchFamily="2" charset="2"/>
              </a:rPr>
              <a:t>Brut</a:t>
            </a:r>
            <a:r>
              <a:rPr lang="fr-FR" sz="1600" dirty="0" smtClean="0">
                <a:sym typeface="Wingdings" panose="05000000000000000000" pitchFamily="2" charset="2"/>
              </a:rPr>
              <a:t> : valeur origine du bien</a:t>
            </a:r>
          </a:p>
          <a:p>
            <a:pPr marL="285750" indent="-285750">
              <a:buFontTx/>
              <a:buChar char="-"/>
            </a:pPr>
            <a:r>
              <a:rPr lang="fr-FR" sz="1600" b="1" dirty="0" smtClean="0">
                <a:sym typeface="Wingdings" panose="05000000000000000000" pitchFamily="2" charset="2"/>
              </a:rPr>
              <a:t>A&amp;D</a:t>
            </a:r>
            <a:r>
              <a:rPr lang="fr-FR" sz="1600" dirty="0" smtClean="0">
                <a:sym typeface="Wingdings" panose="05000000000000000000" pitchFamily="2" charset="2"/>
              </a:rPr>
              <a:t> (amortissement et dépréciations) : cumul des pertes de valeur des biens</a:t>
            </a:r>
            <a:r>
              <a:rPr lang="fr-FR" sz="1600" dirty="0">
                <a:sym typeface="Wingdings" panose="05000000000000000000" pitchFamily="2" charset="2"/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(28..)</a:t>
            </a:r>
          </a:p>
          <a:p>
            <a:pPr marL="285750" indent="-285750">
              <a:buFontTx/>
              <a:buChar char="-"/>
            </a:pPr>
            <a:r>
              <a:rPr lang="fr-FR" sz="1600" b="1" dirty="0" smtClean="0">
                <a:sym typeface="Wingdings" panose="05000000000000000000" pitchFamily="2" charset="2"/>
              </a:rPr>
              <a:t>Net</a:t>
            </a:r>
            <a:r>
              <a:rPr lang="fr-FR" sz="1600" dirty="0" smtClean="0">
                <a:sym typeface="Wingdings" panose="05000000000000000000" pitchFamily="2" charset="2"/>
              </a:rPr>
              <a:t> (Brut – A&amp;D) : valeur à date du bilan du bien (selon la comptabilité)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784439" y="5906772"/>
            <a:ext cx="7259777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600" b="1" dirty="0" smtClean="0"/>
              <a:t>Remarque </a:t>
            </a:r>
            <a:r>
              <a:rPr lang="fr-FR" sz="1600" dirty="0" smtClean="0">
                <a:sym typeface="Wingdings" panose="05000000000000000000" pitchFamily="2" charset="2"/>
              </a:rPr>
              <a:t>: suivant le principe de prudence, si un actif perd de la valeur = dépréciation, si un actif gagne de la valeur, sa valeur ne peut excéder la valeur nette comptable.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784440" y="1198971"/>
            <a:ext cx="7259777" cy="1077218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600" b="1" dirty="0" smtClean="0"/>
              <a:t>Définition :</a:t>
            </a:r>
            <a:r>
              <a:rPr lang="fr-FR" sz="1600" dirty="0" smtClean="0"/>
              <a:t> (i) identifiable, (ii) contrôlé par l’entreprise et (iii) porteur d’avantage économique futur. </a:t>
            </a:r>
          </a:p>
          <a:p>
            <a:pPr algn="just"/>
            <a:r>
              <a:rPr lang="fr-FR" sz="1600" dirty="0" smtClean="0"/>
              <a:t>(Remarque : Ne pas confondre avec une charge (emploi définitif) = élément consommé immédiatement ). </a:t>
            </a:r>
            <a:endParaRPr lang="fr-FR" sz="1600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-9235"/>
            <a:ext cx="12192000" cy="105306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9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371270"/>
              </p:ext>
            </p:extLst>
          </p:nvPr>
        </p:nvGraphicFramePr>
        <p:xfrm>
          <a:off x="479489" y="1380744"/>
          <a:ext cx="4183951" cy="5212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4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</a:tblGrid>
              <a:tr h="638135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</a:t>
                      </a:r>
                      <a:r>
                        <a:rPr lang="fr-FR" baseline="0" dirty="0" smtClean="0">
                          <a:solidFill>
                            <a:srgbClr val="C00000"/>
                          </a:solidFill>
                        </a:rPr>
                        <a:t>31/12/N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79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5336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Actif immobilisé</a:t>
                      </a:r>
                    </a:p>
                    <a:p>
                      <a:r>
                        <a:rPr lang="fr-FR" sz="1600" b="0" dirty="0" smtClean="0"/>
                        <a:t>Immobilisation (2)</a:t>
                      </a:r>
                    </a:p>
                    <a:p>
                      <a:r>
                        <a:rPr lang="fr-FR" sz="1600" dirty="0" smtClean="0"/>
                        <a:t>  </a:t>
                      </a:r>
                      <a:r>
                        <a:rPr lang="fr-FR" sz="1400" i="1" dirty="0" smtClean="0"/>
                        <a:t>Corporelles (21</a:t>
                      </a:r>
                      <a:r>
                        <a:rPr lang="fr-FR" sz="1400" i="1" baseline="0" dirty="0" smtClean="0"/>
                        <a:t>)</a:t>
                      </a:r>
                      <a:endParaRPr lang="fr-FR" sz="1400" i="1" dirty="0" smtClean="0"/>
                    </a:p>
                    <a:p>
                      <a:r>
                        <a:rPr lang="fr-FR" sz="1400" i="1" dirty="0" smtClean="0"/>
                        <a:t>  Incorporelles (20</a:t>
                      </a:r>
                      <a:r>
                        <a:rPr lang="fr-FR" sz="1400" i="1" baseline="0" dirty="0" smtClean="0"/>
                        <a:t>)</a:t>
                      </a:r>
                      <a:endParaRPr lang="fr-FR" sz="1400" i="1" dirty="0" smtClean="0"/>
                    </a:p>
                    <a:p>
                      <a:r>
                        <a:rPr lang="fr-FR" sz="1400" i="1" baseline="0" dirty="0" smtClean="0"/>
                        <a:t>  Financières (25, 26 27)</a:t>
                      </a:r>
                      <a:endParaRPr lang="fr-FR" sz="1400" i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Brut</a:t>
                      </a:r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r>
                        <a:rPr lang="fr-FR" dirty="0" smtClean="0"/>
                        <a:t> </a:t>
                      </a:r>
                      <a:r>
                        <a:rPr lang="fr-FR" sz="1400" dirty="0" smtClean="0"/>
                        <a:t>10.000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A&amp;D</a:t>
                      </a:r>
                    </a:p>
                    <a:p>
                      <a:pPr algn="ctr"/>
                      <a:endParaRPr lang="fr-FR" sz="1800" dirty="0" smtClean="0"/>
                    </a:p>
                    <a:p>
                      <a:pPr algn="ctr"/>
                      <a:r>
                        <a:rPr lang="fr-FR" sz="1400" dirty="0" smtClean="0"/>
                        <a:t>4.000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Net</a:t>
                      </a:r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sz="1400" dirty="0" smtClean="0"/>
                        <a:t>6.000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39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Actif circulant</a:t>
                      </a:r>
                      <a:endParaRPr lang="fr-FR" sz="18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Stocks (3)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Avances et acomptes versé (4)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Créances (41)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VMP (503-506)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Disponibilité</a:t>
                      </a:r>
                      <a:r>
                        <a:rPr lang="fr-FR" sz="1600" b="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(5)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857592" y="1753426"/>
            <a:ext cx="7022591" cy="1323439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Caractéristique d’une immobilisation </a:t>
            </a:r>
          </a:p>
          <a:p>
            <a:r>
              <a:rPr lang="fr-FR" sz="1600" b="1" dirty="0"/>
              <a:t>	</a:t>
            </a:r>
            <a:r>
              <a:rPr lang="fr-FR" sz="1600" dirty="0" smtClean="0"/>
              <a:t>- Propriété ;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- Durée de long terme ;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- Avantages économiques futurs ; 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- plus de 500 €.  </a:t>
            </a:r>
            <a:endParaRPr lang="fr-FR" sz="1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4857594" y="3467860"/>
            <a:ext cx="7022591" cy="1569660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Exemple (1) : 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achat d’un véhicule à 10.000 € le 01/01/N-2. 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Perte de valeur : 2000 € (en n-2) ; 1000 (en N-1) et 1000 (en N).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Valeur nette : 10 000 (2182) – </a:t>
            </a:r>
            <a:r>
              <a:rPr lang="fr-FR" sz="1600" dirty="0"/>
              <a:t>4</a:t>
            </a:r>
            <a:r>
              <a:rPr lang="fr-FR" sz="1600" dirty="0" smtClean="0"/>
              <a:t> 000 (28) = 6 000 </a:t>
            </a:r>
          </a:p>
          <a:p>
            <a:pPr marL="285750" indent="-285750">
              <a:buFontTx/>
              <a:buChar char="-"/>
            </a:pPr>
            <a:endParaRPr lang="fr-FR" sz="1600" dirty="0"/>
          </a:p>
          <a:p>
            <a:r>
              <a:rPr lang="fr-FR" sz="1600" dirty="0" smtClean="0"/>
              <a:t>=&gt; Les cumuls des amortissements correspondent au solde du compte 28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857593" y="5186820"/>
            <a:ext cx="7022591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Exemple (2) : </a:t>
            </a:r>
            <a:r>
              <a:rPr lang="fr-FR" sz="1600" dirty="0" smtClean="0"/>
              <a:t>L’entreprise a acheté un logiciel le 01/01/N-1 pour une valeur de 12.000 euros. Elle a perdu 1000 € en N-1 et 5 000 en n. Retranscrivez cela dans le bilan au 31/12/N.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80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681664"/>
              </p:ext>
            </p:extLst>
          </p:nvPr>
        </p:nvGraphicFramePr>
        <p:xfrm>
          <a:off x="479489" y="1380744"/>
          <a:ext cx="4183951" cy="5212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4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</a:tblGrid>
              <a:tr h="638135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79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5336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Actif immobilisé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Immobilisation (2)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</a:t>
                      </a:r>
                      <a:r>
                        <a:rPr lang="fr-FR" sz="14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Corporelles (21</a:t>
                      </a:r>
                      <a:r>
                        <a:rPr lang="fr-FR" sz="1400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endParaRPr lang="fr-FR" sz="1400" i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r>
                        <a:rPr lang="fr-FR" sz="14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Incorporelles (20</a:t>
                      </a:r>
                      <a:r>
                        <a:rPr lang="fr-FR" sz="1400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endParaRPr lang="fr-FR" sz="1400" i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r>
                        <a:rPr lang="fr-FR" sz="1400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Financières (25, 26 27)</a:t>
                      </a:r>
                      <a:endParaRPr lang="fr-FR" sz="1400" i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Brut</a:t>
                      </a:r>
                    </a:p>
                    <a:p>
                      <a:pPr algn="ctr"/>
                      <a:endParaRPr lang="fr-FR" sz="1600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fr-FR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10.000</a:t>
                      </a:r>
                      <a:endParaRPr lang="fr-FR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A&amp;D</a:t>
                      </a:r>
                    </a:p>
                    <a:p>
                      <a:pPr algn="ctr"/>
                      <a:endParaRPr lang="fr-FR" sz="1800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6.000</a:t>
                      </a:r>
                    </a:p>
                    <a:p>
                      <a:pPr algn="ctr"/>
                      <a:endParaRPr lang="fr-FR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Net</a:t>
                      </a:r>
                    </a:p>
                    <a:p>
                      <a:pPr algn="ctr"/>
                      <a:endParaRPr lang="fr-FR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4.000</a:t>
                      </a:r>
                      <a:endParaRPr lang="fr-FR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39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Actif circulant</a:t>
                      </a:r>
                      <a:endParaRPr lang="fr-FR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Stocks (3)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Avances et acomptes versé (4)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Créances (41)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VMP (503-506)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Disponibilité (512+53)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857595" y="1307592"/>
            <a:ext cx="7022591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Stocks :  	- Typologie </a:t>
            </a:r>
            <a:r>
              <a:rPr lang="fr-FR" sz="1600" dirty="0" smtClean="0"/>
              <a:t>(matières premières, fournitures, produits finis). 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- </a:t>
            </a:r>
            <a:r>
              <a:rPr lang="fr-FR" sz="1600" b="1" dirty="0" smtClean="0"/>
              <a:t>Inventaire</a:t>
            </a:r>
            <a:r>
              <a:rPr lang="fr-FR" sz="1600" dirty="0" smtClean="0"/>
              <a:t> : Obligatoire (art. 123-12 du code de commerce) : 	Comptage et valorisation lors d’un inventaire.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172474" y="3234119"/>
            <a:ext cx="4707709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smtClean="0"/>
              <a:t>(Droit personnel) :  ……………………………………………………. ……………………………………………………………………………………</a:t>
            </a:r>
          </a:p>
          <a:p>
            <a:r>
              <a:rPr lang="fr-FR" sz="1600" dirty="0"/>
              <a:t>……………………………………………………………………………………</a:t>
            </a:r>
            <a:r>
              <a:rPr lang="fr-FR" sz="1600" dirty="0" smtClean="0"/>
              <a:t>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172475" y="2306535"/>
            <a:ext cx="4707710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smtClean="0"/>
              <a:t>(Droit personnel) :  ......................................................... ……………………………………………………………………………………</a:t>
            </a:r>
          </a:p>
          <a:p>
            <a:r>
              <a:rPr lang="fr-FR" sz="1600" dirty="0"/>
              <a:t>……………………………………………………………………………………</a:t>
            </a:r>
            <a:endParaRPr lang="fr-FR" sz="16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7172474" y="4198256"/>
            <a:ext cx="4707709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/>
              <a:t>…………………………………………………………………………………… ……………………………………………………………………………………</a:t>
            </a:r>
            <a:endParaRPr lang="fr-FR" sz="1600" dirty="0" smtClean="0"/>
          </a:p>
          <a:p>
            <a:r>
              <a:rPr lang="fr-FR" sz="1600" dirty="0"/>
              <a:t>……………………………………………………………………………………</a:t>
            </a:r>
            <a:r>
              <a:rPr lang="fr-FR" sz="1600" dirty="0" smtClean="0"/>
              <a:t>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172478" y="5189836"/>
            <a:ext cx="4707705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/>
              <a:t>…………………………………………………………………………………… …………………………………………………………………………………… </a:t>
            </a:r>
            <a:endParaRPr lang="fr-FR" sz="1600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7172478" y="6003447"/>
            <a:ext cx="4707705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/>
              <a:t>…………………………………………………………………………………… …………………………………………………………………………………… </a:t>
            </a:r>
            <a:endParaRPr lang="fr-FR" sz="1600" dirty="0" smtClean="0"/>
          </a:p>
        </p:txBody>
      </p:sp>
      <p:sp>
        <p:nvSpPr>
          <p:cNvPr id="17" name="ZoneTexte 16"/>
          <p:cNvSpPr txBox="1"/>
          <p:nvPr/>
        </p:nvSpPr>
        <p:spPr>
          <a:xfrm>
            <a:off x="4857598" y="2306535"/>
            <a:ext cx="2120725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Avances et acomptes versés</a:t>
            </a:r>
          </a:p>
          <a:p>
            <a:endParaRPr lang="fr-FR" sz="16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4857596" y="3234119"/>
            <a:ext cx="2120724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Créances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 </a:t>
            </a:r>
            <a:endParaRPr lang="fr-FR" sz="1600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4857595" y="4172656"/>
            <a:ext cx="2120724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VMP </a:t>
            </a:r>
            <a:r>
              <a:rPr lang="fr-FR" sz="1600" dirty="0" smtClean="0"/>
              <a:t>(Valeur mobilière de placement) </a:t>
            </a:r>
          </a:p>
          <a:p>
            <a:endParaRPr lang="fr-FR" sz="1600" dirty="0" smtClean="0"/>
          </a:p>
        </p:txBody>
      </p:sp>
      <p:sp>
        <p:nvSpPr>
          <p:cNvPr id="20" name="ZoneTexte 19"/>
          <p:cNvSpPr txBox="1"/>
          <p:nvPr/>
        </p:nvSpPr>
        <p:spPr>
          <a:xfrm>
            <a:off x="4857597" y="5170698"/>
            <a:ext cx="2120724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Banque (512)</a:t>
            </a:r>
          </a:p>
          <a:p>
            <a:endParaRPr lang="fr-FR" sz="1600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4857597" y="6003448"/>
            <a:ext cx="2120724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Caisse (53)</a:t>
            </a:r>
          </a:p>
          <a:p>
            <a:r>
              <a:rPr lang="fr-FR" sz="1600" b="1" dirty="0" smtClean="0"/>
              <a:t> </a:t>
            </a:r>
            <a:endParaRPr lang="fr-FR" sz="1600" dirty="0" smtClean="0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0" y="-9235"/>
            <a:ext cx="12192000" cy="118368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27207"/>
              </p:ext>
            </p:extLst>
          </p:nvPr>
        </p:nvGraphicFramePr>
        <p:xfrm>
          <a:off x="203200" y="2006680"/>
          <a:ext cx="5698067" cy="4033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2072">
                  <a:extLst>
                    <a:ext uri="{9D8B030D-6E8A-4147-A177-3AD203B41FA5}">
                      <a16:colId xmlns:a16="http://schemas.microsoft.com/office/drawing/2014/main" val="3045705802"/>
                    </a:ext>
                  </a:extLst>
                </a:gridCol>
                <a:gridCol w="1385995">
                  <a:extLst>
                    <a:ext uri="{9D8B030D-6E8A-4147-A177-3AD203B41FA5}">
                      <a16:colId xmlns:a16="http://schemas.microsoft.com/office/drawing/2014/main" val="2064967063"/>
                    </a:ext>
                  </a:extLst>
                </a:gridCol>
              </a:tblGrid>
              <a:tr h="37630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Elements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Type</a:t>
                      </a:r>
                      <a:r>
                        <a:rPr lang="fr-FR" baseline="0" dirty="0" smtClean="0"/>
                        <a:t> actif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338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 d’ordinateurs (services</a:t>
                      </a:r>
                      <a:r>
                        <a:rPr lang="fr-FR" sz="1400" baseline="0" dirty="0" smtClean="0"/>
                        <a:t> administratifs)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836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Stock de papier au 31/12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00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Création d’un logiciel</a:t>
                      </a:r>
                      <a:r>
                        <a:rPr lang="fr-FR" sz="1400" baseline="0" dirty="0" smtClean="0"/>
                        <a:t> pour l’entreprise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733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Consommation d’électricité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408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</a:t>
                      </a:r>
                      <a:r>
                        <a:rPr lang="fr-FR" sz="1400" baseline="0" dirty="0" smtClean="0"/>
                        <a:t> de panneaux solaires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89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Frais d’entretien des panneaux solaires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417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Location d’un véhicule</a:t>
                      </a:r>
                      <a:r>
                        <a:rPr lang="fr-FR" sz="1400" baseline="0" dirty="0" smtClean="0"/>
                        <a:t> en leasing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527377"/>
                  </a:ext>
                </a:extLst>
              </a:tr>
              <a:tr h="14670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stocks de matières premières au 31/12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713623"/>
                  </a:ext>
                </a:extLst>
              </a:tr>
              <a:tr h="119531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Ventes au comptant</a:t>
                      </a:r>
                      <a:r>
                        <a:rPr lang="fr-FR" sz="1400" baseline="0" dirty="0" smtClean="0"/>
                        <a:t> de produit finis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961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Disposition</a:t>
                      </a:r>
                      <a:r>
                        <a:rPr lang="fr-FR" sz="1400" baseline="0" dirty="0" smtClean="0"/>
                        <a:t> d’un droit de créance sur un client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280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 de</a:t>
                      </a:r>
                      <a:r>
                        <a:rPr lang="fr-FR" sz="1400" baseline="0" dirty="0" smtClean="0"/>
                        <a:t> 12 </a:t>
                      </a:r>
                      <a:r>
                        <a:rPr lang="fr-FR" sz="1400" dirty="0" smtClean="0"/>
                        <a:t>actions Michelin conservées</a:t>
                      </a:r>
                      <a:r>
                        <a:rPr lang="fr-FR" sz="1400" baseline="0" dirty="0" smtClean="0"/>
                        <a:t> au 31/12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49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 de tableaux décoratifs (</a:t>
                      </a:r>
                      <a:r>
                        <a:rPr lang="fr-FR" sz="1400" dirty="0" err="1" smtClean="0"/>
                        <a:t>vl</a:t>
                      </a:r>
                      <a:r>
                        <a:rPr lang="fr-FR" sz="1400" dirty="0" smtClean="0"/>
                        <a:t> 1500)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07404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03200" y="1503699"/>
            <a:ext cx="11785600" cy="338554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smtClean="0"/>
              <a:t>Indiquez s’il s’agit d’un actif. Si oui de quelle catégorie s’agit il ?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903817"/>
              </p:ext>
            </p:extLst>
          </p:nvPr>
        </p:nvGraphicFramePr>
        <p:xfrm>
          <a:off x="6194576" y="2662000"/>
          <a:ext cx="5470951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45">
                  <a:extLst>
                    <a:ext uri="{9D8B030D-6E8A-4147-A177-3AD203B41FA5}">
                      <a16:colId xmlns:a16="http://schemas.microsoft.com/office/drawing/2014/main" val="3045705802"/>
                    </a:ext>
                  </a:extLst>
                </a:gridCol>
                <a:gridCol w="1402506">
                  <a:extLst>
                    <a:ext uri="{9D8B030D-6E8A-4147-A177-3AD203B41FA5}">
                      <a16:colId xmlns:a16="http://schemas.microsoft.com/office/drawing/2014/main" val="20649670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Elements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Type</a:t>
                      </a:r>
                      <a:r>
                        <a:rPr lang="fr-FR" baseline="0" dirty="0" smtClean="0"/>
                        <a:t> actif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338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150</a:t>
                      </a:r>
                      <a:r>
                        <a:rPr lang="fr-FR" sz="1400" baseline="0" dirty="0" smtClean="0"/>
                        <a:t> € de salaires versés aux salariés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836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150 € versés</a:t>
                      </a:r>
                      <a:r>
                        <a:rPr lang="fr-FR" sz="1400" baseline="0" dirty="0" smtClean="0"/>
                        <a:t> en avances sur une commande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00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150 € sur le compte en banque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408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150 € pour</a:t>
                      </a:r>
                      <a:r>
                        <a:rPr lang="fr-FR" sz="1400" baseline="0" dirty="0" smtClean="0"/>
                        <a:t> acheter des marchandises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89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150 € en caisse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527377"/>
                  </a:ext>
                </a:extLst>
              </a:tr>
              <a:tr h="14670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Amortissement annuel d’un véhicule (compte 681)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713623"/>
                  </a:ext>
                </a:extLst>
              </a:tr>
              <a:tr h="119531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Cumul d’amortissement d’un véhicule depuis mise en service (compte</a:t>
                      </a:r>
                      <a:r>
                        <a:rPr lang="fr-FR" sz="1400" baseline="0" dirty="0" smtClean="0"/>
                        <a:t> 28 …)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961126"/>
                  </a:ext>
                </a:extLst>
              </a:tr>
            </a:tbl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 (exercice 1)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3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010817"/>
              </p:ext>
            </p:extLst>
          </p:nvPr>
        </p:nvGraphicFramePr>
        <p:xfrm>
          <a:off x="6750980" y="1493299"/>
          <a:ext cx="5162924" cy="52465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3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188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(PCG, article 822-1)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10"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1, 4, 5)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54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Capitaux</a:t>
                      </a:r>
                      <a:r>
                        <a:rPr lang="fr-FR" b="1" baseline="0" dirty="0" smtClean="0"/>
                        <a:t> propres</a:t>
                      </a:r>
                      <a:endParaRPr lang="fr-FR" b="1" dirty="0" smtClean="0"/>
                    </a:p>
                    <a:p>
                      <a:r>
                        <a:rPr lang="fr-FR" sz="1600" dirty="0" smtClean="0"/>
                        <a:t>Capital Social</a:t>
                      </a:r>
                    </a:p>
                    <a:p>
                      <a:r>
                        <a:rPr lang="fr-FR" sz="1600" dirty="0" smtClean="0"/>
                        <a:t>Réserve</a:t>
                      </a:r>
                    </a:p>
                    <a:p>
                      <a:r>
                        <a:rPr lang="fr-FR" sz="1600" dirty="0" smtClean="0"/>
                        <a:t>Report</a:t>
                      </a:r>
                      <a:r>
                        <a:rPr lang="fr-FR" sz="1600" baseline="0" dirty="0" smtClean="0"/>
                        <a:t> à nouveau</a:t>
                      </a:r>
                      <a:endParaRPr lang="fr-FR" sz="1600" dirty="0" smtClean="0"/>
                    </a:p>
                    <a:p>
                      <a:r>
                        <a:rPr lang="fr-FR" sz="1600" dirty="0" smtClean="0"/>
                        <a:t>Résultat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0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Provisions</a:t>
                      </a:r>
                    </a:p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Dettes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Emprunts et dettes auprès </a:t>
                      </a:r>
                      <a:r>
                        <a:rPr lang="fr-FR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ets</a:t>
                      </a: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crédit (16)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Avances et acomptes reçus (4191)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 fournisseurs (401)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 fiscales et sociales (43-44)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 sur </a:t>
                      </a:r>
                      <a:r>
                        <a:rPr lang="fr-FR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immo</a:t>
                      </a: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(404) 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Autres dettes (42 + 45)</a:t>
                      </a:r>
                    </a:p>
                    <a:p>
                      <a:endParaRPr lang="fr-FR" sz="16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600" dirty="0" smtClean="0"/>
                        <a:t>SCB / CBC (5)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04807" y="1493299"/>
            <a:ext cx="5975921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	Passif à obligation </a:t>
            </a:r>
            <a:r>
              <a:rPr lang="fr-FR" sz="1600" dirty="0" smtClean="0"/>
              <a:t> </a:t>
            </a:r>
            <a:endParaRPr lang="fr-FR" sz="1600" dirty="0"/>
          </a:p>
          <a:p>
            <a:r>
              <a:rPr lang="fr-FR" sz="1600" dirty="0" smtClean="0"/>
              <a:t>- Somme à payer (obligation de payer)</a:t>
            </a:r>
          </a:p>
          <a:p>
            <a:r>
              <a:rPr lang="fr-FR" sz="1600" dirty="0" smtClean="0"/>
              <a:t>- Bien à livrer / chose à faire (obligation de faire)</a:t>
            </a:r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304806" y="2608226"/>
            <a:ext cx="5975921" cy="1815882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	Trois catégories : </a:t>
            </a:r>
            <a:endParaRPr lang="fr-FR" sz="1600" dirty="0" smtClean="0"/>
          </a:p>
          <a:p>
            <a:r>
              <a:rPr lang="fr-FR" sz="1600" dirty="0" smtClean="0"/>
              <a:t> - </a:t>
            </a:r>
            <a:r>
              <a:rPr lang="fr-FR" sz="1600" u="sng" dirty="0" smtClean="0"/>
              <a:t>Capitaux propres </a:t>
            </a:r>
            <a:r>
              <a:rPr lang="fr-FR" sz="1600" dirty="0" smtClean="0"/>
              <a:t>:  Passif interne. Il s’agit du solde de patrimoine revenant aux propriétaires (actionnaires) </a:t>
            </a:r>
          </a:p>
          <a:p>
            <a:pPr marL="285750" indent="-285750">
              <a:buFontTx/>
              <a:buChar char="-"/>
            </a:pPr>
            <a:r>
              <a:rPr lang="fr-FR" sz="1600" u="sng" dirty="0" smtClean="0"/>
              <a:t>Dettes</a:t>
            </a:r>
            <a:r>
              <a:rPr lang="fr-FR" sz="1600" dirty="0" smtClean="0"/>
              <a:t> : passif externe. Il s’agit des obligations du à des parties prenantes externes. </a:t>
            </a:r>
            <a:endParaRPr lang="fr-FR" sz="1600" dirty="0"/>
          </a:p>
          <a:p>
            <a:pPr marL="285750" indent="-285750">
              <a:buFontTx/>
              <a:buChar char="-"/>
            </a:pPr>
            <a:r>
              <a:rPr lang="fr-FR" sz="1600" u="sng" dirty="0" smtClean="0"/>
              <a:t>Provision</a:t>
            </a:r>
            <a:r>
              <a:rPr lang="fr-FR" sz="1600" dirty="0" smtClean="0"/>
              <a:t> : Passif dont le montant où l’échéance n’est pas certain (ex. litiges, pertes de changes, plan de licenciements).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04806" y="4948938"/>
            <a:ext cx="5975921" cy="1077218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	Remarques : </a:t>
            </a:r>
            <a:endParaRPr lang="fr-FR" sz="1600" dirty="0" smtClean="0"/>
          </a:p>
          <a:p>
            <a:pPr marL="342900" indent="-342900">
              <a:buAutoNum type="arabicParenBoth"/>
            </a:pPr>
            <a:r>
              <a:rPr lang="fr-FR" sz="1600" dirty="0" smtClean="0"/>
              <a:t>Par ordre d’exigibilité : date à laquelle les dettes doivent être payées.</a:t>
            </a:r>
          </a:p>
          <a:p>
            <a:pPr marL="342900" indent="-342900">
              <a:buAutoNum type="arabicParenBoth"/>
            </a:pPr>
            <a:r>
              <a:rPr lang="fr-FR" sz="1600" dirty="0" smtClean="0"/>
              <a:t>Le bilan peut être fait avant répartition du résultat ou après</a:t>
            </a:r>
          </a:p>
        </p:txBody>
      </p:sp>
      <p:sp>
        <p:nvSpPr>
          <p:cNvPr id="7" name="Rectangle 6"/>
          <p:cNvSpPr/>
          <p:nvPr/>
        </p:nvSpPr>
        <p:spPr>
          <a:xfrm>
            <a:off x="784289" y="6232294"/>
            <a:ext cx="5181600" cy="5273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i="1" dirty="0" smtClean="0"/>
              <a:t>Trésorerie passive = solde créditeur de banque SCB / CBC concours bancaires courant </a:t>
            </a:r>
            <a:endParaRPr lang="fr-FR" sz="1600" i="1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9761" y="1644073"/>
            <a:ext cx="7318152" cy="476134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763491" y="1644073"/>
            <a:ext cx="5578764" cy="979054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2437" y="1644073"/>
            <a:ext cx="4995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</a:rPr>
              <a:t>Cf. partie I.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 :  Ecritures d’achat, ventes, TVA , </a:t>
            </a:r>
            <a:r>
              <a:rPr lang="fr-FR" dirty="0" err="1" smtClean="0">
                <a:solidFill>
                  <a:schemeClr val="accent6">
                    <a:lumMod val="50000"/>
                  </a:schemeClr>
                </a:solidFill>
              </a:rPr>
              <a:t>immo</a:t>
            </a:r>
            <a:endParaRPr lang="fr-F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(durant l’exercice comptable, ordre chronologique)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12437" y="2567403"/>
            <a:ext cx="4995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Cf. partie II</a:t>
            </a:r>
            <a:r>
              <a:rPr lang="fr-FR" dirty="0" smtClean="0">
                <a:solidFill>
                  <a:srgbClr val="0070C0"/>
                </a:solidFill>
              </a:rPr>
              <a:t>. Compte en T et Balance </a:t>
            </a:r>
          </a:p>
          <a:p>
            <a:r>
              <a:rPr lang="fr-FR" dirty="0">
                <a:solidFill>
                  <a:srgbClr val="0070C0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(Clôture de l’exercice comptable)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63490" y="2623127"/>
            <a:ext cx="5578765" cy="142240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26661" y="5024581"/>
            <a:ext cx="5096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Cf. partie III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. Bilan et compte de résultat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	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(Clôture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 l’exercice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comptable, à partir	de la balance et grand livre)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</p:txBody>
      </p:sp>
      <p:sp>
        <p:nvSpPr>
          <p:cNvPr id="8" name="Rectangle 7"/>
          <p:cNvSpPr/>
          <p:nvPr/>
        </p:nvSpPr>
        <p:spPr>
          <a:xfrm>
            <a:off x="5821123" y="5024581"/>
            <a:ext cx="5578765" cy="1293092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II. Processus comptable</a:t>
            </a:r>
          </a:p>
          <a:p>
            <a:r>
              <a:rPr lang="fr-FR" sz="2400" b="1" dirty="0"/>
              <a:t>	</a:t>
            </a:r>
            <a:r>
              <a:rPr lang="fr-FR" sz="2800" b="1" dirty="0" smtClean="0"/>
              <a:t>4. Les états financiers - Rappel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8096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379468"/>
              </p:ext>
            </p:extLst>
          </p:nvPr>
        </p:nvGraphicFramePr>
        <p:xfrm>
          <a:off x="6760217" y="1484596"/>
          <a:ext cx="5162924" cy="52864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3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1818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(PCG, article 822-1)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10"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1, 4, 5)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54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Capitaux</a:t>
                      </a:r>
                      <a:r>
                        <a:rPr lang="fr-FR" b="1" baseline="0" dirty="0" smtClean="0"/>
                        <a:t> propres</a:t>
                      </a:r>
                      <a:endParaRPr lang="fr-FR" b="1" dirty="0" smtClean="0"/>
                    </a:p>
                    <a:p>
                      <a:r>
                        <a:rPr lang="fr-FR" sz="1600" dirty="0" smtClean="0"/>
                        <a:t>Capital Social</a:t>
                      </a:r>
                    </a:p>
                    <a:p>
                      <a:r>
                        <a:rPr lang="fr-FR" sz="1600" dirty="0" smtClean="0"/>
                        <a:t>Réserve</a:t>
                      </a:r>
                    </a:p>
                    <a:p>
                      <a:r>
                        <a:rPr lang="fr-FR" sz="1600" dirty="0" smtClean="0"/>
                        <a:t>Report</a:t>
                      </a:r>
                      <a:r>
                        <a:rPr lang="fr-FR" sz="1600" baseline="0" dirty="0" smtClean="0"/>
                        <a:t> à nouveau</a:t>
                      </a:r>
                      <a:endParaRPr lang="fr-FR" sz="1600" dirty="0" smtClean="0"/>
                    </a:p>
                    <a:p>
                      <a:r>
                        <a:rPr lang="fr-FR" sz="1600" dirty="0" smtClean="0"/>
                        <a:t>Résultat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0907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Provisions</a:t>
                      </a:r>
                    </a:p>
                    <a:p>
                      <a:pPr algn="ctr"/>
                      <a:r>
                        <a:rPr lang="fr-FR" sz="18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Dettes</a:t>
                      </a:r>
                      <a:r>
                        <a:rPr lang="fr-FR" sz="20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Emprunts et dettes auprès </a:t>
                      </a:r>
                      <a:r>
                        <a:rPr lang="fr-FR" sz="160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ets</a:t>
                      </a:r>
                      <a:r>
                        <a:rPr lang="fr-FR" sz="1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de crédit (16)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Avances et acomptes reçus (4191)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Dettes fournisseurs (401)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Dettes fiscales et sociales (43-44)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Dettes sur </a:t>
                      </a:r>
                      <a:r>
                        <a:rPr lang="fr-FR" sz="160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immo</a:t>
                      </a:r>
                      <a:r>
                        <a:rPr lang="fr-FR" sz="1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(404) 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Autres dettes (42 + 45)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SCB / CBC (5)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04804" y="1493299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Capital social </a:t>
            </a:r>
            <a:r>
              <a:rPr lang="fr-FR" sz="1600" dirty="0" smtClean="0"/>
              <a:t>: ………………………………………………………………………………….…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304804" y="2269672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Réserves </a:t>
            </a:r>
            <a:r>
              <a:rPr lang="fr-FR" sz="1600" dirty="0" smtClean="0"/>
              <a:t>: ………………………………………………………………………………….…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304804" y="3090272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Report à nouveau </a:t>
            </a:r>
            <a:r>
              <a:rPr lang="fr-FR" sz="1600" dirty="0" smtClean="0"/>
              <a:t>: ……………………………………………………………………….…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304803" y="3893108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Résultat </a:t>
            </a:r>
            <a:r>
              <a:rPr lang="fr-FR" sz="1600" dirty="0" smtClean="0"/>
              <a:t>: ……………………………………………………………………….…………………..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10" name="ZoneTexte 9"/>
          <p:cNvSpPr txBox="1"/>
          <p:nvPr/>
        </p:nvSpPr>
        <p:spPr>
          <a:xfrm>
            <a:off x="304802" y="4713708"/>
            <a:ext cx="5975921" cy="1569660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Répartition du résultat  </a:t>
            </a:r>
            <a:r>
              <a:rPr lang="fr-FR" sz="1600" dirty="0" smtClean="0"/>
              <a:t>:</a:t>
            </a:r>
          </a:p>
          <a:p>
            <a:r>
              <a:rPr lang="fr-FR" sz="16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sz="1600" dirty="0" smtClean="0">
                <a:sym typeface="Wingdings" panose="05000000000000000000" pitchFamily="2" charset="2"/>
              </a:rPr>
              <a:t>Dividendes 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sz="1600" dirty="0" smtClean="0">
                <a:sym typeface="Wingdings" panose="05000000000000000000" pitchFamily="2" charset="2"/>
              </a:rPr>
              <a:t>Réserves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sz="1600" dirty="0" smtClean="0">
                <a:sym typeface="Wingdings" panose="05000000000000000000" pitchFamily="2" charset="2"/>
              </a:rPr>
              <a:t>RAN (n)</a:t>
            </a:r>
          </a:p>
          <a:p>
            <a:r>
              <a:rPr lang="fr-FR" sz="1600" dirty="0" err="1" smtClean="0">
                <a:sym typeface="Wingdings" panose="05000000000000000000" pitchFamily="2" charset="2"/>
              </a:rPr>
              <a:t>Rq</a:t>
            </a:r>
            <a:r>
              <a:rPr lang="fr-FR" sz="1600" dirty="0" smtClean="0">
                <a:sym typeface="Wingdings" panose="05000000000000000000" pitchFamily="2" charset="2"/>
              </a:rPr>
              <a:t> : en cas de perte, il faut l’imputer en RAN.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97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065406"/>
              </p:ext>
            </p:extLst>
          </p:nvPr>
        </p:nvGraphicFramePr>
        <p:xfrm>
          <a:off x="6704799" y="960822"/>
          <a:ext cx="5162924" cy="5713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3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1818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après répartition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10"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1, 4, 5)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54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Capitaux</a:t>
                      </a:r>
                      <a:r>
                        <a:rPr lang="fr-FR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propres</a:t>
                      </a:r>
                      <a:endParaRPr lang="fr-FR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Capital Social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Réserve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Report</a:t>
                      </a:r>
                      <a:r>
                        <a:rPr lang="fr-FR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à nouveau</a:t>
                      </a:r>
                      <a:endParaRPr lang="fr-FR" sz="16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Résultat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 smtClean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Provision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642532"/>
                  </a:ext>
                </a:extLst>
              </a:tr>
              <a:tr h="1862746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Dettes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Emprunts et dettes auprès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</a:rPr>
                        <a:t>ets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 de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crédit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 (16)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Avances et acomptes reçus (4191)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Dettes fournisseurs (40)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Dettes fiscales et sociales 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(43-44)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Dettes sur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</a:rPr>
                        <a:t>immo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 (404) 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Autres dettes (42 + 45)</a:t>
                      </a:r>
                    </a:p>
                    <a:p>
                      <a:endParaRPr lang="fr-F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SCB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/ CBC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(512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créditeur)</a:t>
                      </a:r>
                      <a:endParaRPr lang="fr-FR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16231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04792" y="2073655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Emprunts et dettes auprès des établissement de crédit </a:t>
            </a:r>
            <a:r>
              <a:rPr lang="fr-FR" sz="1600" dirty="0" smtClean="0"/>
              <a:t>: ……………….…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304792" y="2719393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Avances et acomptes reçues </a:t>
            </a:r>
            <a:r>
              <a:rPr lang="fr-FR" sz="1600" dirty="0" smtClean="0"/>
              <a:t>:………………………………………………………….…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304791" y="3365131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Dettes fournisseurs </a:t>
            </a:r>
            <a:r>
              <a:rPr lang="fr-FR" sz="1600" dirty="0" smtClean="0"/>
              <a:t>: ……………………………………………………………………….…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304799" y="6135438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SCB / CBC (Trésorerie passive) </a:t>
            </a:r>
            <a:r>
              <a:rPr lang="fr-FR" sz="1600" dirty="0" smtClean="0"/>
              <a:t>:…………………………………….…………………..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304791" y="5461411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Autres dettes </a:t>
            </a:r>
            <a:r>
              <a:rPr lang="fr-FR" sz="1600" dirty="0" smtClean="0"/>
              <a:t>: …………………………………………………………….…………………..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304794" y="1435412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Provision </a:t>
            </a:r>
            <a:r>
              <a:rPr lang="fr-FR" sz="1600" dirty="0" smtClean="0"/>
              <a:t>: Passif dont l’échéance ou le montant n’est pas défini de façon précise. </a:t>
            </a:r>
            <a:endParaRPr lang="fr-FR" sz="1600" dirty="0"/>
          </a:p>
        </p:txBody>
      </p:sp>
      <p:sp>
        <p:nvSpPr>
          <p:cNvPr id="10" name="ZoneTexte 9"/>
          <p:cNvSpPr txBox="1"/>
          <p:nvPr/>
        </p:nvSpPr>
        <p:spPr>
          <a:xfrm>
            <a:off x="304790" y="4071832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Dettes fiscales et sociales </a:t>
            </a:r>
            <a:r>
              <a:rPr lang="fr-FR" sz="1600" dirty="0" smtClean="0"/>
              <a:t>: …..……………………………………….…………………..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04789" y="4766621"/>
            <a:ext cx="597592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Dette sur immobilisations </a:t>
            </a:r>
            <a:r>
              <a:rPr lang="fr-FR" sz="1600" dirty="0" smtClean="0"/>
              <a:t>: ………………………………………….…………………..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…………………………………………………………………………………………………………….</a:t>
            </a:r>
            <a:endParaRPr lang="fr-FR" sz="1600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-9235"/>
            <a:ext cx="12192000" cy="121712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3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84386"/>
              </p:ext>
            </p:extLst>
          </p:nvPr>
        </p:nvGraphicFramePr>
        <p:xfrm>
          <a:off x="480291" y="1637226"/>
          <a:ext cx="1123141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187">
                  <a:extLst>
                    <a:ext uri="{9D8B030D-6E8A-4147-A177-3AD203B41FA5}">
                      <a16:colId xmlns:a16="http://schemas.microsoft.com/office/drawing/2014/main" val="3045705802"/>
                    </a:ext>
                  </a:extLst>
                </a:gridCol>
                <a:gridCol w="2879231">
                  <a:extLst>
                    <a:ext uri="{9D8B030D-6E8A-4147-A177-3AD203B41FA5}">
                      <a16:colId xmlns:a16="http://schemas.microsoft.com/office/drawing/2014/main" val="20649670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Elements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Type</a:t>
                      </a:r>
                      <a:r>
                        <a:rPr lang="fr-FR" baseline="0" dirty="0" smtClean="0"/>
                        <a:t> de passifs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338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Argent dû à</a:t>
                      </a:r>
                      <a:r>
                        <a:rPr lang="fr-FR" sz="1400" baseline="0" dirty="0" smtClean="0"/>
                        <a:t> l’administration fiscale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836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Sommes dues à nos fournisseurs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00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Fonds apporté par la banque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89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Fonds</a:t>
                      </a:r>
                      <a:r>
                        <a:rPr lang="fr-FR" sz="1400" baseline="0" dirty="0" smtClean="0"/>
                        <a:t> apportés par les actionnaires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408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Résultat</a:t>
                      </a:r>
                      <a:r>
                        <a:rPr lang="fr-FR" sz="1400" baseline="0" dirty="0" smtClean="0"/>
                        <a:t> conservé dans l’entreprise (……………………)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89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Résultat à distribuer aux actionnaires</a:t>
                      </a:r>
                      <a:r>
                        <a:rPr lang="fr-FR" sz="1400" baseline="0" dirty="0" smtClean="0"/>
                        <a:t> (…………………….)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417423"/>
                  </a:ext>
                </a:extLst>
              </a:tr>
              <a:tr h="14670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Emission d’une facture à un client, règlement à 45 jours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713623"/>
                  </a:ext>
                </a:extLst>
              </a:tr>
              <a:tr h="1467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Réception d’une facture à un fournisseur, règlement à 45 jours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422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Redressement</a:t>
                      </a:r>
                      <a:r>
                        <a:rPr lang="fr-FR" sz="1400" baseline="0" dirty="0" smtClean="0"/>
                        <a:t> fiscale pour mauvais déclaration – le montant est en cours de négociation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49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Somme des</a:t>
                      </a:r>
                      <a:r>
                        <a:rPr lang="fr-FR" sz="1400" baseline="0" dirty="0" smtClean="0"/>
                        <a:t> produits – somme des charges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040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Sommes reçus d’un client</a:t>
                      </a:r>
                      <a:r>
                        <a:rPr lang="fr-FR" sz="1400" baseline="0" dirty="0" smtClean="0"/>
                        <a:t> en vue d’une livraison future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96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Paiement en 3 fois sans frais d’un utilitaire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182724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</a:t>
            </a:r>
            <a:r>
              <a:rPr lang="fr-FR" sz="3600" b="1" i="1" dirty="0" smtClean="0">
                <a:solidFill>
                  <a:schemeClr val="bg1"/>
                </a:solidFill>
              </a:rPr>
              <a:t>le bilan (exercice 2)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702772"/>
              </p:ext>
            </p:extLst>
          </p:nvPr>
        </p:nvGraphicFramePr>
        <p:xfrm>
          <a:off x="449006" y="2507947"/>
          <a:ext cx="11379201" cy="3577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3067">
                  <a:extLst>
                    <a:ext uri="{9D8B030D-6E8A-4147-A177-3AD203B41FA5}">
                      <a16:colId xmlns:a16="http://schemas.microsoft.com/office/drawing/2014/main" val="1686369220"/>
                    </a:ext>
                  </a:extLst>
                </a:gridCol>
                <a:gridCol w="3793067">
                  <a:extLst>
                    <a:ext uri="{9D8B030D-6E8A-4147-A177-3AD203B41FA5}">
                      <a16:colId xmlns:a16="http://schemas.microsoft.com/office/drawing/2014/main" val="4162317760"/>
                    </a:ext>
                  </a:extLst>
                </a:gridCol>
                <a:gridCol w="3793067">
                  <a:extLst>
                    <a:ext uri="{9D8B030D-6E8A-4147-A177-3AD203B41FA5}">
                      <a16:colId xmlns:a16="http://schemas.microsoft.com/office/drawing/2014/main" val="160681199"/>
                    </a:ext>
                  </a:extLst>
                </a:gridCol>
              </a:tblGrid>
              <a:tr h="71540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024272"/>
                  </a:ext>
                </a:extLst>
              </a:tr>
              <a:tr h="71540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Actifs</a:t>
                      </a:r>
                      <a:r>
                        <a:rPr lang="fr-FR" baseline="0" dirty="0" smtClean="0"/>
                        <a:t> (classe 2, 3, 4 et 5)</a:t>
                      </a:r>
                    </a:p>
                    <a:p>
                      <a:r>
                        <a:rPr lang="fr-FR" dirty="0" smtClean="0"/>
                        <a:t>(Ce que l’on possède / emploi)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062521"/>
                  </a:ext>
                </a:extLst>
              </a:tr>
              <a:tr h="715406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Passifs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(classe 1, 4 et 5)</a:t>
                      </a: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(Ce que l’on doit / ressources)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528487"/>
                  </a:ext>
                </a:extLst>
              </a:tr>
              <a:tr h="71540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Charges</a:t>
                      </a:r>
                      <a:r>
                        <a:rPr lang="fr-FR" baseline="0" dirty="0" smtClean="0"/>
                        <a:t> (classe 6)</a:t>
                      </a:r>
                    </a:p>
                    <a:p>
                      <a:r>
                        <a:rPr lang="fr-FR" baseline="0" dirty="0" smtClean="0"/>
                        <a:t>(Emploi définitif)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574637"/>
                  </a:ext>
                </a:extLst>
              </a:tr>
              <a:tr h="71540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Produits</a:t>
                      </a:r>
                      <a:r>
                        <a:rPr lang="fr-FR" baseline="0" dirty="0" smtClean="0"/>
                        <a:t> (classe 7)</a:t>
                      </a:r>
                    </a:p>
                    <a:p>
                      <a:r>
                        <a:rPr lang="fr-FR" baseline="0" dirty="0" smtClean="0"/>
                        <a:t>(Emploi définitif)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794540"/>
                  </a:ext>
                </a:extLst>
              </a:tr>
            </a:tbl>
          </a:graphicData>
        </a:graphic>
      </p:graphicFrame>
      <p:cxnSp>
        <p:nvCxnSpPr>
          <p:cNvPr id="4" name="Connecteur droit avec flèche 3"/>
          <p:cNvCxnSpPr/>
          <p:nvPr/>
        </p:nvCxnSpPr>
        <p:spPr>
          <a:xfrm flipV="1">
            <a:off x="4748981" y="3312281"/>
            <a:ext cx="2821858" cy="42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8689854" y="3316411"/>
            <a:ext cx="2900516" cy="49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4688348" y="4049256"/>
            <a:ext cx="2900516" cy="49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8768512" y="4085067"/>
            <a:ext cx="2821858" cy="42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4748981" y="4857854"/>
            <a:ext cx="2821858" cy="42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8616112" y="4778350"/>
            <a:ext cx="2900516" cy="49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8555479" y="5531785"/>
            <a:ext cx="2821858" cy="42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4840524" y="5494546"/>
            <a:ext cx="2900516" cy="49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840524" y="5711651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Diminution des produits</a:t>
            </a:r>
            <a:endParaRPr lang="fr-FR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8651939" y="5468187"/>
            <a:ext cx="3059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Augmentation des produits</a:t>
            </a:r>
          </a:p>
          <a:p>
            <a:pPr algn="ctr"/>
            <a:r>
              <a:rPr lang="fr-FR" sz="1400" dirty="0" smtClean="0"/>
              <a:t>(Situation normale)</a:t>
            </a:r>
            <a:endParaRPr lang="fr-FR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958028" y="4742520"/>
            <a:ext cx="3059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Les charges augmentent</a:t>
            </a:r>
          </a:p>
          <a:p>
            <a:pPr algn="ctr"/>
            <a:r>
              <a:rPr lang="fr-FR" sz="1400" dirty="0" smtClean="0"/>
              <a:t>(Situation normale)</a:t>
            </a:r>
            <a:endParaRPr 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8726130" y="5013512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Les charges diminuent</a:t>
            </a:r>
            <a:endParaRPr lang="fr-FR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4658405" y="4341993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Ce que l’on doit diminue</a:t>
            </a:r>
            <a:endParaRPr lang="fr-FR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8425314" y="4323189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Ce que l’on doit augmente</a:t>
            </a:r>
            <a:endParaRPr lang="fr-FR" i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4688348" y="3628812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Ce que l’on possède augmente</a:t>
            </a:r>
            <a:endParaRPr lang="fr-FR" i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8452017" y="3626156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Ce que l’on possède diminue</a:t>
            </a:r>
            <a:endParaRPr lang="fr-FR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449006" y="1335050"/>
            <a:ext cx="1137920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Il faut replacer les </a:t>
            </a:r>
            <a:r>
              <a:rPr lang="fr-FR" sz="1600" b="1" u="sng" dirty="0" smtClean="0"/>
              <a:t>soldes </a:t>
            </a:r>
            <a:r>
              <a:rPr lang="fr-FR" sz="1600" b="1" dirty="0" smtClean="0"/>
              <a:t>des comptes de la balance dans les états financiers. </a:t>
            </a:r>
          </a:p>
          <a:p>
            <a:r>
              <a:rPr lang="fr-FR" sz="1600" b="1" dirty="0" err="1" smtClean="0"/>
              <a:t>Rq</a:t>
            </a:r>
            <a:r>
              <a:rPr lang="fr-FR" sz="1600" b="1" dirty="0"/>
              <a:t> </a:t>
            </a:r>
            <a:r>
              <a:rPr lang="fr-FR" sz="1600" b="1" dirty="0" smtClean="0"/>
              <a:t>: (i) Les comptes à solde nul n’apparaîtront pas ; (ii) replacer le résultat net dans le bilan (avant répartition) </a:t>
            </a:r>
            <a:endParaRPr lang="fr-FR" sz="1600" dirty="0"/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0" y="-9235"/>
            <a:ext cx="12192000" cy="9289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de la balance aux états financiers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9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648542"/>
              </p:ext>
            </p:extLst>
          </p:nvPr>
        </p:nvGraphicFramePr>
        <p:xfrm>
          <a:off x="563418" y="1005840"/>
          <a:ext cx="11065164" cy="5852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93984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2794404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220829">
                <a:tc>
                  <a:txBody>
                    <a:bodyPr/>
                    <a:lstStyle/>
                    <a:p>
                      <a:r>
                        <a:rPr lang="fr-FR" dirty="0" smtClean="0"/>
                        <a:t>N° cpt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r>
                        <a:rPr lang="fr-FR" baseline="0" dirty="0" smtClean="0"/>
                        <a:t> du compte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∑ Débit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∑ Crédit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Solde débiteur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Solde Créditeur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Capital Social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1.000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1.000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72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1061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Réserves légales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96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RAN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75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Résultat (bénéfice)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7.234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7.234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7627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164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Emprunts – Etablissement</a:t>
                      </a:r>
                      <a:r>
                        <a:rPr lang="fr-FR" sz="1400" baseline="0" dirty="0" smtClean="0"/>
                        <a:t> de crédit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2.400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1.600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215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Bâtiment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2500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2500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722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2182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Matériel transport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1.400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131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28182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Amortissement</a:t>
                      </a:r>
                      <a:r>
                        <a:rPr lang="fr-FR" sz="1400" baseline="0" dirty="0" smtClean="0"/>
                        <a:t> matériel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238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Stocks de MP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2.500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2500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746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401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Fournisseur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960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960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2984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404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Fournisseurs d’immobilisation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974662"/>
                  </a:ext>
                </a:extLst>
              </a:tr>
              <a:tr h="2984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4091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Fournisseur</a:t>
                      </a:r>
                      <a:r>
                        <a:rPr lang="fr-FR" sz="1400" baseline="0" dirty="0" smtClean="0"/>
                        <a:t> – </a:t>
                      </a:r>
                      <a:r>
                        <a:rPr lang="fr-FR" sz="1400" baseline="0" dirty="0" err="1" smtClean="0"/>
                        <a:t>avce</a:t>
                      </a:r>
                      <a:r>
                        <a:rPr lang="fr-FR" sz="1400" baseline="0" dirty="0" smtClean="0"/>
                        <a:t> et </a:t>
                      </a:r>
                      <a:r>
                        <a:rPr lang="fr-FR" sz="1400" baseline="0" dirty="0" err="1" smtClean="0"/>
                        <a:t>acpt</a:t>
                      </a:r>
                      <a:r>
                        <a:rPr lang="fr-FR" sz="1400" baseline="0" dirty="0" smtClean="0"/>
                        <a:t> versé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146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146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934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411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Clients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788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4191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Clients – </a:t>
                      </a:r>
                      <a:r>
                        <a:rPr lang="fr-FR" sz="1400" dirty="0" err="1" smtClean="0"/>
                        <a:t>avcs</a:t>
                      </a:r>
                      <a:r>
                        <a:rPr lang="fr-FR" sz="1400" baseline="0" dirty="0" smtClean="0"/>
                        <a:t> et </a:t>
                      </a:r>
                      <a:r>
                        <a:rPr lang="fr-FR" sz="1400" baseline="0" dirty="0" err="1" smtClean="0"/>
                        <a:t>acp</a:t>
                      </a:r>
                      <a:r>
                        <a:rPr lang="fr-FR" sz="1400" baseline="0" dirty="0" smtClean="0"/>
                        <a:t> reçus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64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44551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Etat </a:t>
                      </a:r>
                      <a:r>
                        <a:rPr lang="fr-FR" sz="1400" dirty="0" smtClean="0"/>
                        <a:t>- TVA à payer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462690"/>
                  </a:ext>
                </a:extLst>
              </a:tr>
              <a:tr h="17580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Valeur</a:t>
                      </a:r>
                      <a:r>
                        <a:rPr lang="fr-FR" sz="1400" baseline="0" dirty="0" smtClean="0"/>
                        <a:t> mobilière de placement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258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258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72871"/>
                  </a:ext>
                </a:extLst>
              </a:tr>
              <a:tr h="21136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512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Banque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3400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2.800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495324"/>
                  </a:ext>
                </a:extLst>
              </a:tr>
              <a:tr h="300182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Caisse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013174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-9235"/>
            <a:ext cx="12192000" cy="9289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de la balance aux états financiers (exercice 1)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3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-9235"/>
            <a:ext cx="12192000" cy="9289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de la balance aux états financiers (exercice 1)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602427"/>
              </p:ext>
            </p:extLst>
          </p:nvPr>
        </p:nvGraphicFramePr>
        <p:xfrm>
          <a:off x="360218" y="1236216"/>
          <a:ext cx="11637819" cy="5621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16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784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1055457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  <a:gridCol w="4249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887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(PCG, article 822-1)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949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1, 4, 5)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2216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Actif immobilisé</a:t>
                      </a:r>
                    </a:p>
                    <a:p>
                      <a:r>
                        <a:rPr lang="fr-FR" sz="1400" b="0" dirty="0" smtClean="0"/>
                        <a:t>Immobilisation </a:t>
                      </a:r>
                    </a:p>
                    <a:p>
                      <a:r>
                        <a:rPr lang="fr-FR" sz="1400" dirty="0" smtClean="0"/>
                        <a:t>  </a:t>
                      </a:r>
                      <a:r>
                        <a:rPr lang="fr-FR" sz="1200" i="1" dirty="0" smtClean="0"/>
                        <a:t>Corporelles </a:t>
                      </a:r>
                    </a:p>
                    <a:p>
                      <a:r>
                        <a:rPr lang="fr-FR" sz="1200" i="1" dirty="0" smtClean="0"/>
                        <a:t>  Incorporelles </a:t>
                      </a:r>
                    </a:p>
                    <a:p>
                      <a:r>
                        <a:rPr lang="fr-FR" sz="1200" i="1" baseline="0" dirty="0" smtClean="0"/>
                        <a:t>  Financières </a:t>
                      </a:r>
                      <a:endParaRPr lang="fr-FR" sz="1200" i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Brut</a:t>
                      </a:r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r>
                        <a:rPr lang="fr-FR" sz="1600" dirty="0" smtClean="0"/>
                        <a:t> 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A&amp;D</a:t>
                      </a:r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Net</a:t>
                      </a:r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Capitaux</a:t>
                      </a:r>
                      <a:r>
                        <a:rPr lang="fr-FR" sz="1600" b="1" baseline="0" dirty="0" smtClean="0"/>
                        <a:t> propres</a:t>
                      </a:r>
                      <a:endParaRPr lang="fr-FR" sz="1600" b="1" dirty="0" smtClean="0"/>
                    </a:p>
                    <a:p>
                      <a:r>
                        <a:rPr lang="fr-FR" sz="1400" dirty="0" smtClean="0"/>
                        <a:t>Capital Social</a:t>
                      </a:r>
                    </a:p>
                    <a:p>
                      <a:r>
                        <a:rPr lang="fr-FR" sz="1400" dirty="0" smtClean="0"/>
                        <a:t>Réserve</a:t>
                      </a:r>
                    </a:p>
                    <a:p>
                      <a:r>
                        <a:rPr lang="fr-FR" sz="1400" dirty="0" smtClean="0"/>
                        <a:t>RAN</a:t>
                      </a:r>
                    </a:p>
                    <a:p>
                      <a:r>
                        <a:rPr lang="fr-FR" sz="1400" dirty="0" smtClean="0"/>
                        <a:t>Résultat</a:t>
                      </a:r>
                      <a:endParaRPr lang="fr-FR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Actif circulant</a:t>
                      </a:r>
                      <a:endParaRPr lang="fr-FR" sz="1600" b="0" dirty="0" smtClean="0"/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Stocks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Avances et acomptes versé </a:t>
                      </a:r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Créances </a:t>
                      </a:r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VMP </a:t>
                      </a:r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Disponibilité</a:t>
                      </a:r>
                      <a:endParaRPr lang="fr-FR" sz="1400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Provisions</a:t>
                      </a:r>
                    </a:p>
                    <a:p>
                      <a:pPr algn="ctr"/>
                      <a:r>
                        <a:rPr lang="fr-FR" sz="1600" b="1" dirty="0" smtClean="0"/>
                        <a:t>Dettes</a:t>
                      </a:r>
                      <a:r>
                        <a:rPr lang="fr-FR" sz="1800" b="1" dirty="0" smtClean="0"/>
                        <a:t> </a:t>
                      </a:r>
                    </a:p>
                    <a:p>
                      <a:r>
                        <a:rPr lang="fr-FR" sz="1400" dirty="0" smtClean="0"/>
                        <a:t>Emprunts et dettes </a:t>
                      </a:r>
                      <a:r>
                        <a:rPr lang="fr-FR" sz="1400" dirty="0" smtClean="0"/>
                        <a:t>établissement de </a:t>
                      </a:r>
                      <a:r>
                        <a:rPr lang="fr-FR" sz="1400" dirty="0" smtClean="0"/>
                        <a:t>crédit</a:t>
                      </a:r>
                    </a:p>
                    <a:p>
                      <a:r>
                        <a:rPr lang="fr-FR" sz="1400" dirty="0" smtClean="0"/>
                        <a:t>Avances et acomptes reçus </a:t>
                      </a:r>
                    </a:p>
                    <a:p>
                      <a:r>
                        <a:rPr lang="fr-FR" sz="1400" dirty="0" smtClean="0"/>
                        <a:t>Dettes fournisseurs </a:t>
                      </a:r>
                    </a:p>
                    <a:p>
                      <a:r>
                        <a:rPr lang="fr-FR" sz="1400" dirty="0" smtClean="0"/>
                        <a:t>Dettes </a:t>
                      </a:r>
                      <a:r>
                        <a:rPr lang="fr-FR" sz="1400" dirty="0" smtClean="0"/>
                        <a:t>fiscales </a:t>
                      </a:r>
                      <a:r>
                        <a:rPr lang="fr-FR" sz="1400" dirty="0" smtClean="0"/>
                        <a:t>et </a:t>
                      </a:r>
                      <a:r>
                        <a:rPr lang="fr-FR" sz="1400" dirty="0" smtClean="0"/>
                        <a:t>sociales </a:t>
                      </a:r>
                      <a:endParaRPr lang="fr-FR" sz="1400" baseline="0" dirty="0" smtClean="0"/>
                    </a:p>
                    <a:p>
                      <a:r>
                        <a:rPr lang="fr-FR" sz="1400" baseline="0" dirty="0" smtClean="0"/>
                        <a:t>Dette sur </a:t>
                      </a:r>
                      <a:r>
                        <a:rPr lang="fr-FR" sz="1400" baseline="0" dirty="0" smtClean="0"/>
                        <a:t>immobilisations </a:t>
                      </a:r>
                      <a:endParaRPr lang="fr-FR" sz="1400" baseline="0" dirty="0" smtClean="0"/>
                    </a:p>
                    <a:p>
                      <a:r>
                        <a:rPr lang="fr-FR" sz="1400" baseline="0" dirty="0" smtClean="0"/>
                        <a:t>Autres dettes</a:t>
                      </a:r>
                    </a:p>
                    <a:p>
                      <a:endParaRPr lang="fr-FR" sz="1400" dirty="0" smtClean="0"/>
                    </a:p>
                    <a:p>
                      <a:r>
                        <a:rPr lang="fr-FR" sz="1400" dirty="0" smtClean="0"/>
                        <a:t>SCB/CBC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70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Total actif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Total passif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273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27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511233" y="1052736"/>
            <a:ext cx="11379201" cy="584775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Il faut replacer les </a:t>
            </a:r>
            <a:r>
              <a:rPr lang="fr-FR" sz="1600" b="1" u="sng" dirty="0" smtClean="0"/>
              <a:t>soldes </a:t>
            </a:r>
            <a:r>
              <a:rPr lang="fr-FR" sz="1600" b="1" dirty="0" smtClean="0"/>
              <a:t>des comptes de la balance dans les états financiers. </a:t>
            </a:r>
          </a:p>
          <a:p>
            <a:r>
              <a:rPr lang="fr-FR" sz="1600" b="1" dirty="0" err="1" smtClean="0"/>
              <a:t>Rq</a:t>
            </a:r>
            <a:r>
              <a:rPr lang="fr-FR" sz="1600" b="1" dirty="0"/>
              <a:t> </a:t>
            </a:r>
            <a:r>
              <a:rPr lang="fr-FR" sz="1600" b="1" dirty="0" smtClean="0"/>
              <a:t>: (i) Les comptes à solde nul n’apparaîtront pas. (ii) replacer le résultat net dans le bilan (avant répartition) </a:t>
            </a:r>
            <a:endParaRPr lang="fr-FR" sz="1600" dirty="0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212880"/>
              </p:ext>
            </p:extLst>
          </p:nvPr>
        </p:nvGraphicFramePr>
        <p:xfrm>
          <a:off x="563418" y="1637511"/>
          <a:ext cx="11065164" cy="185197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93984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2794404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368611">
                <a:tc>
                  <a:txBody>
                    <a:bodyPr/>
                    <a:lstStyle/>
                    <a:p>
                      <a:r>
                        <a:rPr lang="fr-FR" dirty="0" smtClean="0"/>
                        <a:t>N° cpt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r>
                        <a:rPr lang="fr-FR" baseline="0" dirty="0" smtClean="0"/>
                        <a:t> du compte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∑ Débit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∑ Crédit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Solde débiteur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Solde Créditeur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44571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TVA Collectée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400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72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Banque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2.400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707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Ventes</a:t>
                      </a:r>
                      <a:r>
                        <a:rPr lang="fr-FR" baseline="0" dirty="0" smtClean="0"/>
                        <a:t> de M/ses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2.000</a:t>
                      </a:r>
                      <a:endParaRPr lang="fr-F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2.400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2.400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2.400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2.400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1757"/>
                  </a:ext>
                </a:extLst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670347"/>
              </p:ext>
            </p:extLst>
          </p:nvPr>
        </p:nvGraphicFramePr>
        <p:xfrm>
          <a:off x="511233" y="3489482"/>
          <a:ext cx="3817703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5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526">
                  <a:extLst>
                    <a:ext uri="{9D8B030D-6E8A-4147-A177-3AD203B41FA5}">
                      <a16:colId xmlns:a16="http://schemas.microsoft.com/office/drawing/2014/main" val="609832145"/>
                    </a:ext>
                  </a:extLst>
                </a:gridCol>
              </a:tblGrid>
              <a:tr h="2112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Compte de résultat (année</a:t>
                      </a:r>
                      <a:r>
                        <a:rPr lang="fr-FR" sz="1800" b="1" baseline="0" dirty="0" smtClean="0"/>
                        <a:t> N)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Produits (compte de classe 7)</a:t>
                      </a:r>
                      <a:endParaRPr lang="fr-FR" sz="105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Exploitation </a:t>
                      </a:r>
                    </a:p>
                    <a:p>
                      <a:r>
                        <a:rPr lang="fr-FR" sz="1400" dirty="0" smtClean="0"/>
                        <a:t>Financier</a:t>
                      </a:r>
                    </a:p>
                    <a:p>
                      <a:r>
                        <a:rPr lang="fr-FR" sz="1400" dirty="0" smtClean="0"/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2.000</a:t>
                      </a:r>
                      <a:endParaRPr lang="fr-FR" sz="16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9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Charges (compte de classe 6)</a:t>
                      </a:r>
                      <a:endParaRPr lang="fr-FR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489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Exploitation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Financier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-</a:t>
                      </a:r>
                    </a:p>
                    <a:p>
                      <a:r>
                        <a:rPr lang="fr-FR" sz="1400" dirty="0" smtClean="0"/>
                        <a:t>-</a:t>
                      </a:r>
                    </a:p>
                    <a:p>
                      <a:r>
                        <a:rPr lang="fr-FR" sz="1400" dirty="0" smtClean="0"/>
                        <a:t>-</a:t>
                      </a:r>
                      <a:endParaRPr lang="fr-FR" sz="14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Résultat avant impôts</a:t>
                      </a:r>
                    </a:p>
                    <a:p>
                      <a:r>
                        <a:rPr lang="fr-FR" sz="1200" dirty="0" smtClean="0"/>
                        <a:t> - I</a:t>
                      </a:r>
                      <a:r>
                        <a:rPr lang="fr-FR" sz="1200" baseline="0" dirty="0" smtClean="0"/>
                        <a:t>mpôts sur sociétés</a:t>
                      </a:r>
                    </a:p>
                    <a:p>
                      <a:r>
                        <a:rPr lang="fr-FR" sz="1200" baseline="0" dirty="0" smtClean="0"/>
                        <a:t>Résultat net (bénéfice ou perte)</a:t>
                      </a:r>
                      <a:endParaRPr lang="fr-FR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2.000</a:t>
                      </a:r>
                    </a:p>
                    <a:p>
                      <a:pPr algn="ctr"/>
                      <a:r>
                        <a:rPr lang="fr-FR" sz="1200" dirty="0" smtClean="0"/>
                        <a:t>-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7030A0"/>
                          </a:solidFill>
                        </a:rPr>
                        <a:t>2.000</a:t>
                      </a:r>
                      <a:endParaRPr lang="fr-FR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307536"/>
              </p:ext>
            </p:extLst>
          </p:nvPr>
        </p:nvGraphicFramePr>
        <p:xfrm>
          <a:off x="5181262" y="3489482"/>
          <a:ext cx="6120680" cy="3421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218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757323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16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avant répartition au 31/12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878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50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Immobilisation (2) </a:t>
                      </a:r>
                      <a:endParaRPr lang="fr-FR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Capital Social</a:t>
                      </a:r>
                    </a:p>
                    <a:p>
                      <a:r>
                        <a:rPr lang="fr-FR" dirty="0" smtClean="0"/>
                        <a:t>Résultat</a:t>
                      </a:r>
                    </a:p>
                    <a:p>
                      <a:r>
                        <a:rPr lang="fr-FR" dirty="0" smtClean="0"/>
                        <a:t>Réserve</a:t>
                      </a:r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r>
                        <a:rPr lang="fr-FR" b="1" dirty="0" smtClean="0">
                          <a:solidFill>
                            <a:srgbClr val="7030A0"/>
                          </a:solidFill>
                        </a:rPr>
                        <a:t>2.000</a:t>
                      </a:r>
                      <a:endParaRPr lang="fr-FR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50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Stocks (3)</a:t>
                      </a:r>
                    </a:p>
                    <a:p>
                      <a:r>
                        <a:rPr lang="fr-FR" sz="1600" dirty="0" smtClean="0"/>
                        <a:t>Créances (4)</a:t>
                      </a:r>
                    </a:p>
                    <a:p>
                      <a:endParaRPr lang="fr-FR" sz="1600" dirty="0" smtClean="0"/>
                    </a:p>
                    <a:p>
                      <a:r>
                        <a:rPr lang="fr-FR" sz="1600" dirty="0" smtClean="0"/>
                        <a:t>Trésorerie</a:t>
                      </a:r>
                      <a:r>
                        <a:rPr lang="fr-FR" sz="1600" baseline="0" dirty="0" smtClean="0"/>
                        <a:t> (5)</a:t>
                      </a:r>
                      <a:endParaRPr lang="fr-FR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sz="9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r-FR" sz="1800" b="1" dirty="0" smtClean="0">
                          <a:solidFill>
                            <a:srgbClr val="0070C0"/>
                          </a:solidFill>
                        </a:rPr>
                        <a:t>2.400</a:t>
                      </a:r>
                      <a:endParaRPr lang="fr-FR" sz="1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Dettes </a:t>
                      </a:r>
                      <a:r>
                        <a:rPr lang="fr-FR" dirty="0" err="1" smtClean="0"/>
                        <a:t>Etab</a:t>
                      </a:r>
                      <a:r>
                        <a:rPr lang="fr-FR" dirty="0" smtClean="0"/>
                        <a:t>. Crédit</a:t>
                      </a:r>
                    </a:p>
                    <a:p>
                      <a:r>
                        <a:rPr lang="fr-FR" dirty="0" smtClean="0"/>
                        <a:t>Dettes frs</a:t>
                      </a:r>
                      <a:endParaRPr lang="fr-FR" dirty="0"/>
                    </a:p>
                    <a:p>
                      <a:r>
                        <a:rPr lang="fr-FR" dirty="0" smtClean="0"/>
                        <a:t>Autres dettes</a:t>
                      </a:r>
                      <a:endParaRPr lang="fr-FR" baseline="0" dirty="0" smtClean="0"/>
                    </a:p>
                    <a:p>
                      <a:r>
                        <a:rPr lang="fr-FR" dirty="0" smtClean="0"/>
                        <a:t>Trésorerie passive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r>
                        <a:rPr lang="fr-FR" b="1" dirty="0" smtClean="0">
                          <a:solidFill>
                            <a:srgbClr val="00B050"/>
                          </a:solidFill>
                        </a:rPr>
                        <a:t>400</a:t>
                      </a:r>
                      <a:r>
                        <a:rPr lang="fr-FR" b="1" dirty="0" smtClean="0"/>
                        <a:t/>
                      </a:r>
                      <a:br>
                        <a:rPr lang="fr-FR" b="1" dirty="0" smtClean="0"/>
                      </a:br>
                      <a:endParaRPr lang="fr-FR" b="1" dirty="0" smtClean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7" name="Connecteur en angle 26"/>
          <p:cNvCxnSpPr/>
          <p:nvPr/>
        </p:nvCxnSpPr>
        <p:spPr>
          <a:xfrm flipV="1">
            <a:off x="4119418" y="5283201"/>
            <a:ext cx="6483927" cy="1182254"/>
          </a:xfrm>
          <a:prstGeom prst="bentConnector3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>
          <a:xfrm>
            <a:off x="0" y="-9235"/>
            <a:ext cx="12192000" cy="9289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de la balance aux états financiers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30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813212"/>
              </p:ext>
            </p:extLst>
          </p:nvPr>
        </p:nvGraphicFramePr>
        <p:xfrm>
          <a:off x="563418" y="1317399"/>
          <a:ext cx="11065164" cy="522371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93984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2794404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1419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N° cpt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Nom</a:t>
                      </a:r>
                      <a:r>
                        <a:rPr lang="fr-FR" sz="1600" baseline="0" dirty="0" smtClean="0"/>
                        <a:t> du compte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∑ Débit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∑ Crédit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Solde débiteur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Solde Créditeur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15202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Capital Social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1.000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1.000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72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164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Emprunts auprès</a:t>
                      </a:r>
                      <a:r>
                        <a:rPr lang="fr-FR" sz="1400" baseline="0" dirty="0" smtClean="0"/>
                        <a:t> des EC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2.000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1.850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3229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2182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Matériel Transport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Logiciels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247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28182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Amortissement – mat. Transport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300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811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401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Fournisseur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960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960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14509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404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Frs d’</a:t>
                      </a:r>
                      <a:r>
                        <a:rPr lang="fr-FR" sz="1400" dirty="0" err="1" smtClean="0"/>
                        <a:t>immo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974662"/>
                  </a:ext>
                </a:extLst>
              </a:tr>
              <a:tr h="171423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411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Client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922166"/>
                  </a:ext>
                </a:extLst>
              </a:tr>
              <a:tr h="2254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444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Etat - IS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240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240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262084"/>
                  </a:ext>
                </a:extLst>
              </a:tr>
              <a:tr h="31643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44551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Etat </a:t>
                      </a:r>
                      <a:r>
                        <a:rPr lang="fr-FR" sz="1400" dirty="0" smtClean="0"/>
                        <a:t>- TVA à payer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788438"/>
                  </a:ext>
                </a:extLst>
              </a:tr>
              <a:tr h="14879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512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Banque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4400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3.800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462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607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Achat de M/ses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1600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72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661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Intérêts d’emprunts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013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68112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DADP –</a:t>
                      </a:r>
                      <a:r>
                        <a:rPr lang="fr-FR" sz="1400" baseline="0" dirty="0" smtClean="0"/>
                        <a:t> immobilisations corporelles</a:t>
                      </a: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515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695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Impôt</a:t>
                      </a:r>
                      <a:r>
                        <a:rPr lang="fr-FR" sz="1400" baseline="0" dirty="0" smtClean="0"/>
                        <a:t> sur les société</a:t>
                      </a: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240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240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716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707</a:t>
                      </a:r>
                      <a:r>
                        <a:rPr lang="fr-FR" sz="1400" baseline="0" dirty="0" smtClean="0"/>
                        <a:t>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Ventes de Marchandises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3100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3100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080335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0" y="-9235"/>
            <a:ext cx="12192000" cy="9289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de la balance aux états financiers (exercice 2)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0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82528"/>
              </p:ext>
            </p:extLst>
          </p:nvPr>
        </p:nvGraphicFramePr>
        <p:xfrm>
          <a:off x="529707" y="1836420"/>
          <a:ext cx="3506584" cy="4417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Compte de résultat (année</a:t>
                      </a:r>
                      <a:r>
                        <a:rPr lang="fr-FR" sz="1800" b="1" baseline="0" dirty="0" smtClean="0"/>
                        <a:t> N)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2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Produits (compte de classe 7)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Exploitation </a:t>
                      </a:r>
                    </a:p>
                    <a:p>
                      <a:r>
                        <a:rPr lang="fr-FR" sz="1400" dirty="0" smtClean="0"/>
                        <a:t>Financier</a:t>
                      </a:r>
                    </a:p>
                    <a:p>
                      <a:r>
                        <a:rPr lang="fr-FR" sz="1400" dirty="0" smtClean="0"/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des produits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13734"/>
                  </a:ext>
                </a:extLst>
              </a:tr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Charges (compte de classe 6)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22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Exploitation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Financier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i="1" dirty="0" smtClean="0"/>
                        <a:t>Total des charges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Résultat avant impôts</a:t>
                      </a:r>
                    </a:p>
                    <a:p>
                      <a:r>
                        <a:rPr lang="fr-FR" sz="1600" dirty="0" smtClean="0"/>
                        <a:t> - I</a:t>
                      </a:r>
                      <a:r>
                        <a:rPr lang="fr-FR" sz="1600" baseline="0" dirty="0" smtClean="0"/>
                        <a:t>mpôts sur les sociétés</a:t>
                      </a:r>
                    </a:p>
                    <a:p>
                      <a:r>
                        <a:rPr lang="fr-FR" sz="1600" baseline="0" dirty="0" smtClean="0"/>
                        <a:t>Résultat net (bénéfice / perte)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207381"/>
              </p:ext>
            </p:extLst>
          </p:nvPr>
        </p:nvGraphicFramePr>
        <p:xfrm>
          <a:off x="4304145" y="1836420"/>
          <a:ext cx="7740074" cy="4948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2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382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701963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  <a:gridCol w="2826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1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741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(PCG, article 822-1)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753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1, 4, 5)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9351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Actif immobilisé</a:t>
                      </a:r>
                    </a:p>
                    <a:p>
                      <a:r>
                        <a:rPr lang="fr-FR" sz="1400" b="0" dirty="0" smtClean="0"/>
                        <a:t>Immobilisation </a:t>
                      </a:r>
                    </a:p>
                    <a:p>
                      <a:r>
                        <a:rPr lang="fr-FR" sz="1400" dirty="0" smtClean="0"/>
                        <a:t>  </a:t>
                      </a:r>
                      <a:r>
                        <a:rPr lang="fr-FR" sz="1200" i="1" dirty="0" smtClean="0"/>
                        <a:t>Corporelles </a:t>
                      </a:r>
                    </a:p>
                    <a:p>
                      <a:r>
                        <a:rPr lang="fr-FR" sz="1200" i="1" dirty="0" smtClean="0"/>
                        <a:t>  Incorporelles </a:t>
                      </a:r>
                    </a:p>
                    <a:p>
                      <a:r>
                        <a:rPr lang="fr-FR" sz="1200" i="1" baseline="0" dirty="0" smtClean="0"/>
                        <a:t>  Financières </a:t>
                      </a:r>
                      <a:endParaRPr lang="fr-FR" sz="1200" i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Brut 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A&amp;D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Net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Capitaux</a:t>
                      </a:r>
                      <a:r>
                        <a:rPr lang="fr-FR" sz="1600" b="1" baseline="0" dirty="0" smtClean="0"/>
                        <a:t> propres</a:t>
                      </a:r>
                      <a:endParaRPr lang="fr-FR" sz="1600" b="1" dirty="0" smtClean="0"/>
                    </a:p>
                    <a:p>
                      <a:r>
                        <a:rPr lang="fr-FR" sz="1400" dirty="0" smtClean="0"/>
                        <a:t>Capital Social</a:t>
                      </a:r>
                    </a:p>
                    <a:p>
                      <a:r>
                        <a:rPr lang="fr-FR" sz="1400" dirty="0" smtClean="0"/>
                        <a:t>Réserve</a:t>
                      </a:r>
                    </a:p>
                    <a:p>
                      <a:r>
                        <a:rPr lang="fr-FR" sz="1400" dirty="0" smtClean="0"/>
                        <a:t>Report</a:t>
                      </a:r>
                      <a:r>
                        <a:rPr lang="fr-FR" sz="1400" baseline="0" dirty="0" smtClean="0"/>
                        <a:t> A Nouveau</a:t>
                      </a:r>
                      <a:endParaRPr lang="fr-FR" sz="1400" dirty="0" smtClean="0"/>
                    </a:p>
                    <a:p>
                      <a:r>
                        <a:rPr lang="fr-FR" sz="1400" dirty="0" smtClean="0"/>
                        <a:t>Résultat</a:t>
                      </a:r>
                      <a:endParaRPr lang="fr-FR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4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Actif circulant</a:t>
                      </a:r>
                      <a:endParaRPr lang="fr-FR" sz="1600" b="0" dirty="0" smtClean="0"/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Stocks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</a:rPr>
                        <a:t>Avances et acomptes versé </a:t>
                      </a:r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Créances </a:t>
                      </a:r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VMP </a:t>
                      </a:r>
                    </a:p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Disponibilité</a:t>
                      </a:r>
                      <a:endParaRPr lang="fr-FR" sz="1400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Provisions</a:t>
                      </a:r>
                    </a:p>
                    <a:p>
                      <a:pPr algn="ctr"/>
                      <a:r>
                        <a:rPr lang="fr-FR" sz="1600" b="1" dirty="0" smtClean="0"/>
                        <a:t>Dettes</a:t>
                      </a:r>
                      <a:r>
                        <a:rPr lang="fr-FR" sz="1800" b="1" dirty="0" smtClean="0"/>
                        <a:t> </a:t>
                      </a:r>
                    </a:p>
                    <a:p>
                      <a:r>
                        <a:rPr lang="fr-FR" sz="1400" dirty="0" smtClean="0"/>
                        <a:t>Emprunts et dettes établissement de crédit</a:t>
                      </a:r>
                    </a:p>
                    <a:p>
                      <a:r>
                        <a:rPr lang="fr-FR" sz="1400" dirty="0" smtClean="0"/>
                        <a:t>Avances et acomptes reçus </a:t>
                      </a:r>
                    </a:p>
                    <a:p>
                      <a:r>
                        <a:rPr lang="fr-FR" sz="1400" dirty="0" smtClean="0"/>
                        <a:t>Dettes fournisseurs </a:t>
                      </a:r>
                    </a:p>
                    <a:p>
                      <a:r>
                        <a:rPr lang="fr-FR" sz="1400" dirty="0" smtClean="0"/>
                        <a:t>Dettes fiscales et sociales </a:t>
                      </a:r>
                      <a:endParaRPr lang="fr-FR" sz="1400" baseline="0" dirty="0" smtClean="0"/>
                    </a:p>
                    <a:p>
                      <a:r>
                        <a:rPr lang="fr-FR" sz="1400" baseline="0" dirty="0" smtClean="0"/>
                        <a:t>Dette sur immobilisations </a:t>
                      </a:r>
                    </a:p>
                    <a:p>
                      <a:r>
                        <a:rPr lang="fr-FR" sz="1400" baseline="0" dirty="0" smtClean="0"/>
                        <a:t>Autres dettes</a:t>
                      </a:r>
                    </a:p>
                    <a:p>
                      <a:r>
                        <a:rPr lang="fr-FR" sz="1400" dirty="0" smtClean="0"/>
                        <a:t> </a:t>
                      </a:r>
                      <a:endParaRPr lang="fr-FR" sz="1400" dirty="0" smtClean="0"/>
                    </a:p>
                    <a:p>
                      <a:r>
                        <a:rPr lang="fr-FR" sz="1400" dirty="0" smtClean="0"/>
                        <a:t>SCB/CBC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-9235"/>
            <a:ext cx="12192000" cy="9289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>
                <a:solidFill>
                  <a:schemeClr val="bg1"/>
                </a:solidFill>
              </a:rPr>
              <a:t>II. Processus comptable </a:t>
            </a:r>
          </a:p>
          <a:p>
            <a:r>
              <a:rPr lang="fr-FR" sz="4800" b="1" dirty="0">
                <a:solidFill>
                  <a:schemeClr val="bg1"/>
                </a:solidFill>
              </a:rPr>
              <a:t>	</a:t>
            </a:r>
            <a:r>
              <a:rPr lang="fr-FR" sz="3600" b="1" dirty="0" smtClean="0">
                <a:solidFill>
                  <a:schemeClr val="bg1"/>
                </a:solidFill>
              </a:rPr>
              <a:t>4. Les états financiers – de la balance aux états financiers (exercice 2)</a:t>
            </a:r>
            <a:endParaRPr lang="fr-FR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4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614211"/>
              </p:ext>
            </p:extLst>
          </p:nvPr>
        </p:nvGraphicFramePr>
        <p:xfrm>
          <a:off x="2377988" y="3734963"/>
          <a:ext cx="806489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accent1"/>
                          </a:solidFill>
                        </a:rPr>
                        <a:t>30/04/N</a:t>
                      </a:r>
                      <a:endParaRPr lang="fr-FR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512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Banque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707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Vente</a:t>
                      </a:r>
                      <a:r>
                        <a:rPr lang="fr-FR" baseline="0" dirty="0" smtClean="0"/>
                        <a:t> de Marchandise</a:t>
                      </a: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2.000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273774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i="1" dirty="0" smtClean="0"/>
                        <a:t>Vente de marchandises - paiement comptant (facture n° A001)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41102" y="1907044"/>
            <a:ext cx="479911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</a:rPr>
              <a:t>Etape 1 : Enregistrement au journal</a:t>
            </a:r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8017164" y="4091709"/>
            <a:ext cx="1062181" cy="372927"/>
          </a:xfrm>
          <a:prstGeom prst="ellipse">
            <a:avLst/>
          </a:prstGeom>
          <a:noFill/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9280007" y="4819091"/>
            <a:ext cx="1062181" cy="353274"/>
          </a:xfrm>
          <a:prstGeom prst="ellipse">
            <a:avLst/>
          </a:prstGeom>
          <a:noFill/>
          <a:ln w="19050">
            <a:solidFill>
              <a:srgbClr val="04CCBE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9215352" y="4464636"/>
            <a:ext cx="1062181" cy="332509"/>
          </a:xfrm>
          <a:prstGeom prst="ellipse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II. Processus comptable</a:t>
            </a:r>
          </a:p>
          <a:p>
            <a:r>
              <a:rPr lang="fr-FR" sz="2400" b="1" dirty="0"/>
              <a:t>	</a:t>
            </a:r>
            <a:r>
              <a:rPr lang="fr-FR" sz="2800" b="1" dirty="0" smtClean="0"/>
              <a:t>4. Les états financiers - Rappels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4832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668252" y="1734974"/>
            <a:ext cx="1055393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Etape 2.1. : Le grand livre (regroupant les comptes en T) au 31/12/N</a:t>
            </a:r>
            <a:endParaRPr lang="fr-FR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07090"/>
              </p:ext>
            </p:extLst>
          </p:nvPr>
        </p:nvGraphicFramePr>
        <p:xfrm>
          <a:off x="790612" y="2565629"/>
          <a:ext cx="2592288" cy="3134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512 Banque</a:t>
                      </a:r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2.400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-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2.400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SD 2.400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2.400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2.400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324963"/>
              </p:ext>
            </p:extLst>
          </p:nvPr>
        </p:nvGraphicFramePr>
        <p:xfrm>
          <a:off x="4495588" y="2681334"/>
          <a:ext cx="2808312" cy="29637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707 vente</a:t>
                      </a:r>
                      <a:r>
                        <a:rPr lang="fr-FR" baseline="0" dirty="0" smtClean="0"/>
                        <a:t> de M/ses</a:t>
                      </a:r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2.000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SC 2.000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2.000</a:t>
                      </a:r>
                    </a:p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32612994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2.000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2.000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433077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440625"/>
              </p:ext>
            </p:extLst>
          </p:nvPr>
        </p:nvGraphicFramePr>
        <p:xfrm>
          <a:off x="8113313" y="2602257"/>
          <a:ext cx="2808312" cy="29637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44571 TVA Collectée</a:t>
                      </a:r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SC 400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32612994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433077"/>
                  </a:ext>
                </a:extLst>
              </a:tr>
            </a:tbl>
          </a:graphicData>
        </a:graphic>
      </p:graphicFrame>
      <p:sp>
        <p:nvSpPr>
          <p:cNvPr id="25" name="Ellipse 24"/>
          <p:cNvSpPr/>
          <p:nvPr/>
        </p:nvSpPr>
        <p:spPr>
          <a:xfrm>
            <a:off x="886691" y="3288146"/>
            <a:ext cx="1062181" cy="350982"/>
          </a:xfrm>
          <a:prstGeom prst="ellipse">
            <a:avLst/>
          </a:prstGeom>
          <a:noFill/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6076531" y="3385128"/>
            <a:ext cx="1062181" cy="349836"/>
          </a:xfrm>
          <a:prstGeom prst="ellipse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9702109" y="3364982"/>
            <a:ext cx="1062181" cy="338274"/>
          </a:xfrm>
          <a:prstGeom prst="ellipse">
            <a:avLst/>
          </a:prstGeom>
          <a:noFill/>
          <a:ln w="19050">
            <a:solidFill>
              <a:srgbClr val="04CCBE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II. Processus comptable</a:t>
            </a:r>
          </a:p>
          <a:p>
            <a:r>
              <a:rPr lang="fr-FR" sz="2400" b="1" dirty="0"/>
              <a:t>	</a:t>
            </a:r>
            <a:r>
              <a:rPr lang="fr-FR" sz="2800" b="1" dirty="0" smtClean="0"/>
              <a:t>4. Les états financiers - Rappels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286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668252" y="1734974"/>
            <a:ext cx="74450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Etape 2.2. : La balance (au 31/12/N)</a:t>
            </a:r>
            <a:endParaRPr lang="fr-FR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912134"/>
              </p:ext>
            </p:extLst>
          </p:nvPr>
        </p:nvGraphicFramePr>
        <p:xfrm>
          <a:off x="668252" y="3123348"/>
          <a:ext cx="11065164" cy="185197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93984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2794404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368611">
                <a:tc>
                  <a:txBody>
                    <a:bodyPr/>
                    <a:lstStyle/>
                    <a:p>
                      <a:r>
                        <a:rPr lang="fr-FR" dirty="0" smtClean="0"/>
                        <a:t>N° cpt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r>
                        <a:rPr lang="fr-FR" baseline="0" dirty="0" smtClean="0"/>
                        <a:t> du compte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∑ Débit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∑ Crédit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Solde débiteur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Solde Créditeur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44571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TVA Collectée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400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72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Banque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2.400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707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Ventes</a:t>
                      </a:r>
                      <a:r>
                        <a:rPr lang="fr-FR" baseline="0" dirty="0" smtClean="0"/>
                        <a:t> de M/ses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2.000</a:t>
                      </a:r>
                      <a:endParaRPr lang="fr-F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2.400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2.400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2.400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2.400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1757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II. Processus comptable</a:t>
            </a:r>
          </a:p>
          <a:p>
            <a:r>
              <a:rPr lang="fr-FR" sz="2400" b="1" dirty="0"/>
              <a:t>	</a:t>
            </a:r>
            <a:r>
              <a:rPr lang="fr-FR" sz="2800" b="1" dirty="0" smtClean="0"/>
              <a:t>4. Les états financiers - Rappels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3201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68252" y="1734974"/>
            <a:ext cx="7445061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</a:rPr>
              <a:t>Etape 3.1. : Les états financiers (compte de résultat)</a:t>
            </a:r>
            <a:endParaRPr lang="fr-FR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367410"/>
              </p:ext>
            </p:extLst>
          </p:nvPr>
        </p:nvGraphicFramePr>
        <p:xfrm>
          <a:off x="668252" y="2196639"/>
          <a:ext cx="3506584" cy="4386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Compte de résultat (année</a:t>
                      </a:r>
                      <a:r>
                        <a:rPr lang="fr-FR" sz="1800" b="1" baseline="0" dirty="0" smtClean="0"/>
                        <a:t> N)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Produits (compte de classe 7)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Exploitation</a:t>
                      </a:r>
                    </a:p>
                    <a:p>
                      <a:r>
                        <a:rPr lang="fr-FR" sz="1400" dirty="0" smtClean="0"/>
                        <a:t>Financier</a:t>
                      </a:r>
                    </a:p>
                    <a:p>
                      <a:r>
                        <a:rPr lang="fr-FR" sz="1400" dirty="0" smtClean="0"/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2.000</a:t>
                      </a:r>
                      <a:endParaRPr lang="fr-FR" sz="16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des produits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2.000</a:t>
                      </a:r>
                      <a:endParaRPr lang="fr-F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13734"/>
                  </a:ext>
                </a:extLst>
              </a:tr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Charges (compte de classe 6)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22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Exploitation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Financier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i="1" dirty="0" smtClean="0"/>
                        <a:t>Total des charges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Résultat avant impôts</a:t>
                      </a:r>
                    </a:p>
                    <a:p>
                      <a:r>
                        <a:rPr lang="fr-FR" sz="1600" dirty="0" smtClean="0"/>
                        <a:t> - I</a:t>
                      </a:r>
                      <a:r>
                        <a:rPr lang="fr-FR" sz="1600" baseline="0" dirty="0" smtClean="0"/>
                        <a:t>mpôts sur sociétés</a:t>
                      </a:r>
                    </a:p>
                    <a:p>
                      <a:r>
                        <a:rPr lang="fr-FR" sz="1600" baseline="0" dirty="0" smtClean="0"/>
                        <a:t>Résultat net (bénéfice ou perte)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2.000</a:t>
                      </a:r>
                    </a:p>
                    <a:p>
                      <a:pPr algn="ctr"/>
                      <a:r>
                        <a:rPr lang="fr-FR" sz="1600" b="1" dirty="0" smtClean="0"/>
                        <a:t>-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rgbClr val="7030A0"/>
                          </a:solidFill>
                        </a:rPr>
                        <a:t>2.000</a:t>
                      </a:r>
                      <a:endParaRPr lang="fr-FR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II. Processus comptable</a:t>
            </a:r>
          </a:p>
          <a:p>
            <a:r>
              <a:rPr lang="fr-FR" sz="2400" b="1" dirty="0"/>
              <a:t>	</a:t>
            </a:r>
            <a:r>
              <a:rPr lang="fr-FR" sz="2800" b="1" dirty="0" smtClean="0"/>
              <a:t>4. Les états financiers - Rappels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9746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547448"/>
              </p:ext>
            </p:extLst>
          </p:nvPr>
        </p:nvGraphicFramePr>
        <p:xfrm>
          <a:off x="5005771" y="2255532"/>
          <a:ext cx="6120680" cy="35436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218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757323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16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878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50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Immobilisation (2) </a:t>
                      </a:r>
                      <a:endParaRPr lang="fr-FR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Capital Social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Réserve</a:t>
                      </a:r>
                    </a:p>
                    <a:p>
                      <a:r>
                        <a:rPr lang="fr-FR" dirty="0" smtClean="0"/>
                        <a:t>Résultat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endParaRPr lang="fr-FR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fr-FR" b="1" dirty="0" smtClean="0">
                          <a:solidFill>
                            <a:srgbClr val="7030A0"/>
                          </a:solidFill>
                        </a:rPr>
                        <a:t>2.000</a:t>
                      </a:r>
                      <a:endParaRPr lang="fr-FR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50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Stocks (3)</a:t>
                      </a:r>
                    </a:p>
                    <a:p>
                      <a:r>
                        <a:rPr lang="fr-FR" sz="1600" dirty="0" smtClean="0"/>
                        <a:t>Créances (4)</a:t>
                      </a:r>
                    </a:p>
                    <a:p>
                      <a:endParaRPr lang="fr-FR" sz="1600" dirty="0" smtClean="0"/>
                    </a:p>
                    <a:p>
                      <a:r>
                        <a:rPr lang="fr-FR" sz="1600" dirty="0" smtClean="0"/>
                        <a:t>Disponibilité - Trésorerie</a:t>
                      </a:r>
                      <a:r>
                        <a:rPr lang="fr-FR" sz="1600" baseline="0" dirty="0" smtClean="0"/>
                        <a:t> (5)</a:t>
                      </a:r>
                      <a:endParaRPr lang="fr-FR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sz="1800" b="1" dirty="0" smtClean="0">
                          <a:solidFill>
                            <a:srgbClr val="0070C0"/>
                          </a:solidFill>
                        </a:rPr>
                        <a:t>2.400</a:t>
                      </a:r>
                      <a:endParaRPr lang="fr-FR" sz="1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Dettes </a:t>
                      </a:r>
                      <a:r>
                        <a:rPr lang="fr-FR" dirty="0" err="1" smtClean="0"/>
                        <a:t>Etab</a:t>
                      </a:r>
                      <a:r>
                        <a:rPr lang="fr-FR" dirty="0" smtClean="0"/>
                        <a:t>. Crédit</a:t>
                      </a:r>
                    </a:p>
                    <a:p>
                      <a:r>
                        <a:rPr lang="fr-FR" dirty="0" smtClean="0"/>
                        <a:t>Dettes frs</a:t>
                      </a:r>
                      <a:endParaRPr lang="fr-FR" dirty="0"/>
                    </a:p>
                    <a:p>
                      <a:r>
                        <a:rPr lang="fr-FR" dirty="0" smtClean="0"/>
                        <a:t>Autres</a:t>
                      </a:r>
                      <a:r>
                        <a:rPr lang="fr-FR" baseline="0" dirty="0" smtClean="0"/>
                        <a:t> dettes</a:t>
                      </a:r>
                    </a:p>
                    <a:p>
                      <a:r>
                        <a:rPr lang="fr-FR" baseline="0" dirty="0" smtClean="0"/>
                        <a:t>SCB /CBC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r>
                        <a:rPr lang="fr-FR" b="1" dirty="0" smtClean="0">
                          <a:solidFill>
                            <a:srgbClr val="00B050"/>
                          </a:solidFill>
                        </a:rPr>
                        <a:t>400</a:t>
                      </a:r>
                      <a:r>
                        <a:rPr lang="fr-FR" b="1" dirty="0" smtClean="0"/>
                        <a:t/>
                      </a:r>
                      <a:br>
                        <a:rPr lang="fr-FR" b="1" dirty="0" smtClean="0"/>
                      </a:br>
                      <a:endParaRPr lang="fr-FR" b="1" dirty="0" smtClean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3" name="Connecteur droit avec flèche 2"/>
          <p:cNvCxnSpPr/>
          <p:nvPr/>
        </p:nvCxnSpPr>
        <p:spPr>
          <a:xfrm>
            <a:off x="4789747" y="2615572"/>
            <a:ext cx="12723" cy="3061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4340805" y="3403014"/>
            <a:ext cx="461665" cy="10894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dirty="0" smtClean="0"/>
              <a:t>Liquidités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369169" y="2615572"/>
            <a:ext cx="15697" cy="3061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11384866" y="3479668"/>
            <a:ext cx="461665" cy="10894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dirty="0" smtClean="0"/>
              <a:t>Exigibilité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68252" y="1734974"/>
            <a:ext cx="7445061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</a:rPr>
              <a:t>Etape 3.2. : Les états financiers (le bilan)</a:t>
            </a:r>
            <a:endParaRPr lang="fr-FR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II. Processus comptable</a:t>
            </a:r>
          </a:p>
          <a:p>
            <a:r>
              <a:rPr lang="fr-FR" sz="2400" b="1" dirty="0"/>
              <a:t>	</a:t>
            </a:r>
            <a:r>
              <a:rPr lang="fr-FR" sz="2800" b="1" dirty="0" smtClean="0"/>
              <a:t>4. Les états financiers - Rappels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1636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242954" y="1516505"/>
            <a:ext cx="11612162" cy="49805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2200" b="1" dirty="0" smtClean="0">
                <a:solidFill>
                  <a:srgbClr val="FF0000"/>
                </a:solidFill>
              </a:rPr>
              <a:t>Obligation légale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2000" dirty="0" smtClean="0"/>
              <a:t>« Tous</a:t>
            </a:r>
            <a:r>
              <a:rPr lang="fr-FR" sz="2000" b="1" dirty="0" smtClean="0"/>
              <a:t> </a:t>
            </a:r>
            <a:r>
              <a:rPr lang="fr-FR" sz="2000" dirty="0" smtClean="0"/>
              <a:t>commerçant  […]  doit  établir  des  comptes  annuels  à  la  clôture  de  l’exercice  au  vu  des  </a:t>
            </a:r>
            <a:r>
              <a:rPr lang="fr-FR" sz="2000" u="sng" dirty="0" smtClean="0"/>
              <a:t>enregistrements  comptables  </a:t>
            </a:r>
            <a:r>
              <a:rPr lang="fr-FR" sz="2000" dirty="0" smtClean="0"/>
              <a:t>et  de  </a:t>
            </a:r>
            <a:r>
              <a:rPr lang="fr-FR" sz="2000" u="sng" dirty="0" smtClean="0"/>
              <a:t>l’inventaire</a:t>
            </a:r>
            <a:r>
              <a:rPr lang="fr-FR" sz="2000" dirty="0" smtClean="0"/>
              <a:t>.  Ces  comptes  annuels  comprennent  le  </a:t>
            </a:r>
            <a:r>
              <a:rPr lang="fr-FR" sz="2000" b="1" dirty="0" smtClean="0"/>
              <a:t>bilan,  </a:t>
            </a:r>
            <a:r>
              <a:rPr lang="fr-FR" sz="2000" dirty="0" smtClean="0"/>
              <a:t>le</a:t>
            </a:r>
            <a:r>
              <a:rPr lang="fr-FR" sz="2000" b="1" dirty="0" smtClean="0"/>
              <a:t> compte de résultat </a:t>
            </a:r>
            <a:r>
              <a:rPr lang="fr-FR" sz="2000" dirty="0" smtClean="0"/>
              <a:t>et une </a:t>
            </a:r>
            <a:r>
              <a:rPr lang="fr-FR" sz="2000" b="1" dirty="0" smtClean="0"/>
              <a:t>annexe </a:t>
            </a:r>
            <a:r>
              <a:rPr lang="fr-FR" sz="2000" dirty="0" smtClean="0"/>
              <a:t>qui forment un tout indissociable » (Art. L123-12 du code de commerce).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800" dirty="0" smtClean="0"/>
          </a:p>
          <a:p>
            <a:pPr marL="0" indent="0">
              <a:buNone/>
            </a:pPr>
            <a:r>
              <a:rPr lang="fr-FR" sz="2200" b="1" dirty="0" smtClean="0">
                <a:solidFill>
                  <a:srgbClr val="FF0000"/>
                </a:solidFill>
              </a:rPr>
              <a:t>Quand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endParaRPr lang="fr-FR" sz="16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/>
              <a:t>Ils sont  établis  à  </a:t>
            </a:r>
            <a:r>
              <a:rPr lang="fr-FR" sz="2000" b="1" dirty="0" smtClean="0"/>
              <a:t>la  clôture  de  l’exercice  </a:t>
            </a:r>
            <a:r>
              <a:rPr lang="fr-FR" sz="2000" dirty="0" smtClean="0"/>
              <a:t>(généralement le 31/12/N mais cela peut être à une autre date choisie par l’entreprise). Les exercices comptables durent </a:t>
            </a:r>
            <a:r>
              <a:rPr lang="fr-FR" sz="2000" b="1" dirty="0" smtClean="0"/>
              <a:t>12 mois </a:t>
            </a:r>
            <a:r>
              <a:rPr lang="fr-FR" sz="2000" dirty="0" smtClean="0"/>
              <a:t>(en général).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2200" b="1" dirty="0" smtClean="0">
                <a:solidFill>
                  <a:srgbClr val="FF0000"/>
                </a:solidFill>
              </a:rPr>
              <a:t>Composition</a:t>
            </a:r>
          </a:p>
          <a:p>
            <a:pPr algn="just">
              <a:spcBef>
                <a:spcPts val="0"/>
              </a:spcBef>
            </a:pPr>
            <a:r>
              <a:rPr lang="fr-FR" sz="2000" b="1" dirty="0" smtClean="0"/>
              <a:t>Bilan : </a:t>
            </a:r>
            <a:r>
              <a:rPr lang="fr-FR" sz="2000" dirty="0" smtClean="0"/>
              <a:t>Représente à une date t, le patrimoine de l’entreprise (ce qu’elle possède ……………., ce qu’elle doit ……………………….., et ce qui revient aux actionnaires…………………………………………………………………………………..). </a:t>
            </a:r>
          </a:p>
          <a:p>
            <a:pPr algn="just">
              <a:spcBef>
                <a:spcPts val="0"/>
              </a:spcBef>
            </a:pPr>
            <a:r>
              <a:rPr lang="fr-FR" sz="2000" b="1" dirty="0" smtClean="0"/>
              <a:t>Résultat : « </a:t>
            </a:r>
            <a:r>
              <a:rPr lang="fr-FR" sz="2000" dirty="0" smtClean="0"/>
              <a:t>récapitule les produits (………………….) et les charges (………………………..) de l'exercice, sans qu'il soit tenu compte de leur date d'encaissement ou de paiement….. » (article L. 123-13 code de commerce)</a:t>
            </a:r>
          </a:p>
          <a:p>
            <a:pPr algn="just">
              <a:spcBef>
                <a:spcPts val="0"/>
              </a:spcBef>
            </a:pPr>
            <a:r>
              <a:rPr lang="fr-FR" sz="2000" b="1" dirty="0" smtClean="0"/>
              <a:t>Annexe</a:t>
            </a:r>
            <a:r>
              <a:rPr lang="fr-FR" sz="2000" dirty="0" smtClean="0"/>
              <a:t> : </a:t>
            </a:r>
            <a:r>
              <a:rPr lang="fr-FR" sz="1900" dirty="0" smtClean="0"/>
              <a:t>(Modèle abrégé) comporte toutes les </a:t>
            </a:r>
            <a:r>
              <a:rPr lang="fr-FR" sz="1900" u="sng" dirty="0" smtClean="0"/>
              <a:t>informations d’importance significative </a:t>
            </a:r>
            <a:r>
              <a:rPr lang="fr-FR" sz="1900" dirty="0" smtClean="0"/>
              <a:t>sur la situation </a:t>
            </a:r>
            <a:r>
              <a:rPr lang="fr-FR" sz="1900" u="sng" dirty="0" smtClean="0"/>
              <a:t>patrimoniale et financière </a:t>
            </a:r>
            <a:r>
              <a:rPr lang="fr-FR" sz="1900" dirty="0" smtClean="0"/>
              <a:t>ainsi que sur le </a:t>
            </a:r>
            <a:r>
              <a:rPr lang="fr-FR" sz="1900" u="sng" dirty="0" smtClean="0"/>
              <a:t>résultat de l'entreprise</a:t>
            </a:r>
            <a:r>
              <a:rPr lang="fr-FR" sz="1900" dirty="0" smtClean="0"/>
              <a:t>, […] en règle générale sous la forme de tableaux (article 831-2).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sz="16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II. Processus comptable</a:t>
            </a:r>
          </a:p>
          <a:p>
            <a:r>
              <a:rPr lang="fr-FR" sz="2400" b="1" dirty="0"/>
              <a:t>	</a:t>
            </a:r>
            <a:r>
              <a:rPr lang="fr-FR" sz="2800" b="1" dirty="0" smtClean="0"/>
              <a:t>4. Les états financiers - Rappels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770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96376"/>
              </p:ext>
            </p:extLst>
          </p:nvPr>
        </p:nvGraphicFramePr>
        <p:xfrm>
          <a:off x="421364" y="1465119"/>
          <a:ext cx="3506584" cy="49176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i="1" dirty="0" smtClean="0"/>
                        <a:t>Format en liste</a:t>
                      </a:r>
                    </a:p>
                    <a:p>
                      <a:pPr algn="ctr"/>
                      <a:endParaRPr lang="fr-FR" sz="1800" b="1" i="1" dirty="0" smtClean="0"/>
                    </a:p>
                    <a:p>
                      <a:pPr algn="ctr"/>
                      <a:r>
                        <a:rPr lang="fr-FR" sz="1800" b="1" dirty="0" smtClean="0"/>
                        <a:t>Compte de résultat (année</a:t>
                      </a:r>
                      <a:r>
                        <a:rPr lang="fr-FR" sz="1800" b="1" baseline="0" dirty="0" smtClean="0"/>
                        <a:t> N)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645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Produits (compte de classe 7)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Exploitation </a:t>
                      </a:r>
                    </a:p>
                    <a:p>
                      <a:r>
                        <a:rPr lang="fr-FR" sz="1400" dirty="0" smtClean="0"/>
                        <a:t>Financier</a:t>
                      </a:r>
                    </a:p>
                    <a:p>
                      <a:r>
                        <a:rPr lang="fr-FR" sz="1400" dirty="0" smtClean="0"/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des produits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13734"/>
                  </a:ext>
                </a:extLst>
              </a:tr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Charges (compte de classe 6)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22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Exploitation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Financier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i="1" dirty="0" smtClean="0"/>
                        <a:t>Total des charges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Résultat avant impôts</a:t>
                      </a:r>
                    </a:p>
                    <a:p>
                      <a:r>
                        <a:rPr lang="fr-FR" sz="1600" dirty="0" smtClean="0"/>
                        <a:t> - </a:t>
                      </a:r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Impôts sur les bénéfice</a:t>
                      </a:r>
                      <a:endParaRPr lang="fr-FR" sz="16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aseline="0" dirty="0" smtClean="0"/>
                        <a:t>Résultat net (bénéfice ou perte)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26" name="Picture 2" descr="Résultat de recherche d'images pour &quot;plan comptable . com compte de résultat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73" y="2228061"/>
            <a:ext cx="4160393" cy="429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862634" y="1465119"/>
            <a:ext cx="354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/>
              <a:t>Format </a:t>
            </a:r>
            <a:r>
              <a:rPr lang="fr-FR" b="1" i="1" dirty="0" smtClean="0"/>
              <a:t>deux colonnes</a:t>
            </a:r>
            <a:endParaRPr lang="fr-FR" b="1" i="1" dirty="0"/>
          </a:p>
          <a:p>
            <a:pPr algn="ctr"/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-9235"/>
            <a:ext cx="12192000" cy="13485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 smtClean="0"/>
              <a:t>II. Processus comptable </a:t>
            </a:r>
          </a:p>
          <a:p>
            <a:r>
              <a:rPr lang="fr-FR" sz="4800" b="1" dirty="0"/>
              <a:t>	</a:t>
            </a:r>
            <a:r>
              <a:rPr lang="fr-FR" sz="3600" b="1" dirty="0" smtClean="0"/>
              <a:t>4. Les états financiers – </a:t>
            </a:r>
            <a:r>
              <a:rPr lang="fr-FR" sz="3600" b="1" i="1" dirty="0" smtClean="0"/>
              <a:t>le compte de résultat</a:t>
            </a:r>
            <a:endParaRPr lang="fr-FR" sz="4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7574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3161</Words>
  <Application>Microsoft Office PowerPoint</Application>
  <PresentationFormat>Grand écran</PresentationFormat>
  <Paragraphs>1013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Thème Office</vt:lpstr>
      <vt:lpstr>Etablissement des états financiers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Etablissement des états financiers</dc:title>
  <dc:creator>DUMAS</dc:creator>
  <cp:lastModifiedBy>n.a.</cp:lastModifiedBy>
  <cp:revision>135</cp:revision>
  <cp:lastPrinted>2023-11-10T14:34:38Z</cp:lastPrinted>
  <dcterms:created xsi:type="dcterms:W3CDTF">2018-11-08T09:13:29Z</dcterms:created>
  <dcterms:modified xsi:type="dcterms:W3CDTF">2023-11-10T14:50:24Z</dcterms:modified>
</cp:coreProperties>
</file>