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A9CAE-7084-4DDA-BEEB-328A5419DC03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ECEBF-2E56-4408-ABBC-6DBAE7598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3121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A9CAE-7084-4DDA-BEEB-328A5419DC03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ECEBF-2E56-4408-ABBC-6DBAE7598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1361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A9CAE-7084-4DDA-BEEB-328A5419DC03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ECEBF-2E56-4408-ABBC-6DBAE7598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0579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A9CAE-7084-4DDA-BEEB-328A5419DC03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ECEBF-2E56-4408-ABBC-6DBAE7598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9798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A9CAE-7084-4DDA-BEEB-328A5419DC03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ECEBF-2E56-4408-ABBC-6DBAE7598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10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A9CAE-7084-4DDA-BEEB-328A5419DC03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ECEBF-2E56-4408-ABBC-6DBAE7598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465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A9CAE-7084-4DDA-BEEB-328A5419DC03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ECEBF-2E56-4408-ABBC-6DBAE7598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5610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A9CAE-7084-4DDA-BEEB-328A5419DC03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ECEBF-2E56-4408-ABBC-6DBAE7598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648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A9CAE-7084-4DDA-BEEB-328A5419DC03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ECEBF-2E56-4408-ABBC-6DBAE7598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6146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A9CAE-7084-4DDA-BEEB-328A5419DC03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ECEBF-2E56-4408-ABBC-6DBAE7598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6786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A9CAE-7084-4DDA-BEEB-328A5419DC03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ECEBF-2E56-4408-ABBC-6DBAE7598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4890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A9CAE-7084-4DDA-BEEB-328A5419DC03}" type="datetimeFigureOut">
              <a:rPr lang="fr-FR" smtClean="0"/>
              <a:t>26/10/2023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ECEBF-2E56-4408-ABBC-6DBAE7598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322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>
                <a:solidFill>
                  <a:schemeClr val="bg1"/>
                </a:solidFill>
              </a:rPr>
              <a:t>e</a:t>
            </a:r>
            <a:r>
              <a:rPr lang="fr-FR" sz="3300" dirty="0" smtClean="0">
                <a:solidFill>
                  <a:schemeClr val="bg1"/>
                </a:solidFill>
              </a:rPr>
              <a:t>) Les immobilisations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dirty="0" smtClean="0"/>
              <a:t>Immobilisation</a:t>
            </a:r>
            <a:endParaRPr lang="fr-FR" dirty="0" smtClean="0"/>
          </a:p>
          <a:p>
            <a:pPr>
              <a:buFont typeface="Wingdings" panose="05000000000000000000" pitchFamily="2" charset="2"/>
              <a:buChar char="è"/>
            </a:pPr>
            <a:r>
              <a:rPr lang="fr-FR" sz="2000" b="1" dirty="0" smtClean="0">
                <a:sym typeface="Wingdings" panose="05000000000000000000" pitchFamily="2" charset="2"/>
              </a:rPr>
              <a:t> Définition </a:t>
            </a:r>
            <a:r>
              <a:rPr lang="fr-FR" sz="2000" dirty="0" smtClean="0">
                <a:sym typeface="Wingdings" panose="05000000000000000000" pitchFamily="2" charset="2"/>
              </a:rPr>
              <a:t>: </a:t>
            </a:r>
          </a:p>
          <a:p>
            <a:pPr marL="857250" lvl="1" indent="-400050">
              <a:buAutoNum type="romanLcParenBoth"/>
            </a:pPr>
            <a:r>
              <a:rPr lang="fr-FR" sz="1600" dirty="0" smtClean="0">
                <a:sym typeface="Wingdings" panose="05000000000000000000" pitchFamily="2" charset="2"/>
              </a:rPr>
              <a:t>détenue </a:t>
            </a:r>
            <a:r>
              <a:rPr lang="fr-FR" sz="1600" dirty="0" smtClean="0">
                <a:sym typeface="Wingdings" panose="05000000000000000000" pitchFamily="2" charset="2"/>
              </a:rPr>
              <a:t>par l’entreprise, </a:t>
            </a:r>
          </a:p>
          <a:p>
            <a:pPr marL="857250" lvl="1" indent="-400050">
              <a:buAutoNum type="romanLcParenBoth"/>
            </a:pPr>
            <a:r>
              <a:rPr lang="fr-FR" sz="1600" dirty="0" smtClean="0">
                <a:sym typeface="Wingdings" panose="05000000000000000000" pitchFamily="2" charset="2"/>
              </a:rPr>
              <a:t>utilisable plus de 1 an et </a:t>
            </a:r>
          </a:p>
          <a:p>
            <a:pPr marL="857250" lvl="1" indent="-400050">
              <a:buAutoNum type="romanLcParenBoth"/>
            </a:pPr>
            <a:r>
              <a:rPr lang="fr-FR" sz="1600" dirty="0" smtClean="0">
                <a:sym typeface="Wingdings" panose="05000000000000000000" pitchFamily="2" charset="2"/>
              </a:rPr>
              <a:t>générateur d’avantages économiques futurs. 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fr-FR" sz="1600" dirty="0" smtClean="0">
                <a:sym typeface="Wingdings" panose="05000000000000000000" pitchFamily="2" charset="2"/>
              </a:rPr>
              <a:t>En dessous de 500 € =&gt; comptabilisation </a:t>
            </a:r>
            <a:r>
              <a:rPr lang="fr-FR" sz="1600" dirty="0" smtClean="0">
                <a:sym typeface="Wingdings" panose="05000000000000000000" pitchFamily="2" charset="2"/>
              </a:rPr>
              <a:t>en immobilisation </a:t>
            </a:r>
            <a:r>
              <a:rPr lang="fr-FR" sz="1600" dirty="0" smtClean="0">
                <a:sym typeface="Wingdings" panose="05000000000000000000" pitchFamily="2" charset="2"/>
              </a:rPr>
              <a:t>ou en </a:t>
            </a:r>
            <a:r>
              <a:rPr lang="fr-FR" sz="1600" dirty="0" smtClean="0">
                <a:sym typeface="Wingdings" panose="05000000000000000000" pitchFamily="2" charset="2"/>
              </a:rPr>
              <a:t>charges </a:t>
            </a:r>
            <a:r>
              <a:rPr lang="fr-FR" sz="1600" dirty="0" smtClean="0">
                <a:sym typeface="Wingdings" panose="05000000000000000000" pitchFamily="2" charset="2"/>
              </a:rPr>
              <a:t>(option permise par le fisc</a:t>
            </a:r>
            <a:r>
              <a:rPr lang="fr-FR" sz="1600" dirty="0" smtClean="0">
                <a:sym typeface="Wingdings" panose="05000000000000000000" pitchFamily="2" charset="2"/>
              </a:rPr>
              <a:t>). Choix de l’entreprise</a:t>
            </a:r>
            <a:endParaRPr lang="fr-FR" sz="1600" dirty="0" smtClean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fr-FR" sz="1600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r>
              <a:rPr lang="fr-FR" sz="2000" b="1" dirty="0" smtClean="0">
                <a:sym typeface="Wingdings" panose="05000000000000000000" pitchFamily="2" charset="2"/>
              </a:rPr>
              <a:t> Catégories </a:t>
            </a:r>
            <a:r>
              <a:rPr lang="fr-FR" sz="2000" dirty="0">
                <a:sym typeface="Wingdings" panose="05000000000000000000" pitchFamily="2" charset="2"/>
              </a:rPr>
              <a:t>: </a:t>
            </a:r>
            <a:r>
              <a:rPr lang="fr-FR" sz="2000" dirty="0" smtClean="0">
                <a:sym typeface="Wingdings" panose="05000000000000000000" pitchFamily="2" charset="2"/>
              </a:rPr>
              <a:t>Corporelles (211 à 218), incorporelles (201 à 207), financières (26 et 27) 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2000" dirty="0" smtClean="0">
                <a:sym typeface="Wingdings" panose="05000000000000000000" pitchFamily="2" charset="2"/>
              </a:rPr>
              <a:t> </a:t>
            </a:r>
            <a:r>
              <a:rPr lang="fr-FR" sz="2000" b="1" dirty="0" smtClean="0">
                <a:sym typeface="Wingdings" panose="05000000000000000000" pitchFamily="2" charset="2"/>
              </a:rPr>
              <a:t>Valeur entrée </a:t>
            </a:r>
            <a:r>
              <a:rPr lang="fr-FR" sz="2000" dirty="0" smtClean="0">
                <a:sym typeface="Wingdings" panose="05000000000000000000" pitchFamily="2" charset="2"/>
              </a:rPr>
              <a:t>dans le patrimoine : </a:t>
            </a:r>
          </a:p>
          <a:p>
            <a:pPr lvl="1">
              <a:buFont typeface="Wingdings" panose="05000000000000000000" pitchFamily="2" charset="2"/>
              <a:buChar char="è"/>
            </a:pPr>
            <a:r>
              <a:rPr lang="fr-FR" sz="1600" dirty="0" smtClean="0">
                <a:sym typeface="Wingdings" panose="05000000000000000000" pitchFamily="2" charset="2"/>
              </a:rPr>
              <a:t> Prix achat + frais accessoires + droits de douane – RRR + coût de mis en service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2000" b="1" dirty="0" smtClean="0">
                <a:sym typeface="Wingdings" panose="05000000000000000000" pitchFamily="2" charset="2"/>
              </a:rPr>
              <a:t>TVA déductible sur </a:t>
            </a:r>
            <a:r>
              <a:rPr lang="fr-FR" sz="2000" b="1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immobilisations</a:t>
            </a:r>
            <a:r>
              <a:rPr lang="fr-FR" sz="2000" b="1" dirty="0" smtClean="0">
                <a:sym typeface="Wingdings" panose="05000000000000000000" pitchFamily="2" charset="2"/>
              </a:rPr>
              <a:t> </a:t>
            </a:r>
            <a:r>
              <a:rPr lang="fr-FR" sz="2000" dirty="0" smtClean="0">
                <a:sym typeface="Wingdings" panose="05000000000000000000" pitchFamily="2" charset="2"/>
              </a:rPr>
              <a:t>: </a:t>
            </a:r>
            <a:endParaRPr lang="fr-FR" sz="2000" dirty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è"/>
            </a:pPr>
            <a:r>
              <a:rPr lang="fr-FR" sz="1600" dirty="0" smtClean="0">
                <a:sym typeface="Wingdings" panose="05000000000000000000" pitchFamily="2" charset="2"/>
              </a:rPr>
              <a:t> 4456</a:t>
            </a:r>
            <a:r>
              <a:rPr lang="fr-FR" sz="1600" b="1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fr-FR" sz="1600" dirty="0" smtClean="0">
                <a:sym typeface="Wingdings" panose="05000000000000000000" pitchFamily="2" charset="2"/>
              </a:rPr>
              <a:t> TVA sur immobilisation (sauf exception : terrain, immeuble, etc…)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fr-FR" sz="2000" b="1" dirty="0" smtClean="0">
                <a:sym typeface="Wingdings" panose="05000000000000000000" pitchFamily="2" charset="2"/>
              </a:rPr>
              <a:t> Fournisseur d’immobilisation </a:t>
            </a:r>
            <a:r>
              <a:rPr lang="fr-FR" sz="2000" dirty="0" smtClean="0">
                <a:sym typeface="Wingdings" panose="05000000000000000000" pitchFamily="2" charset="2"/>
              </a:rPr>
              <a:t>: </a:t>
            </a:r>
            <a:endParaRPr lang="fr-FR" sz="2000" dirty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è"/>
            </a:pPr>
            <a:r>
              <a:rPr lang="fr-FR" sz="1600" dirty="0">
                <a:sym typeface="Wingdings" panose="05000000000000000000" pitchFamily="2" charset="2"/>
              </a:rPr>
              <a:t> </a:t>
            </a:r>
            <a:r>
              <a:rPr lang="fr-FR" sz="1600" dirty="0" smtClean="0">
                <a:sym typeface="Wingdings" panose="05000000000000000000" pitchFamily="2" charset="2"/>
              </a:rPr>
              <a:t>40</a:t>
            </a:r>
            <a:r>
              <a:rPr lang="fr-FR" sz="1600" b="1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4</a:t>
            </a:r>
            <a:r>
              <a:rPr lang="fr-FR" sz="1600" dirty="0" smtClean="0">
                <a:sym typeface="Wingdings" panose="05000000000000000000" pitchFamily="2" charset="2"/>
              </a:rPr>
              <a:t> Fournisseur d’immobilisation</a:t>
            </a:r>
            <a:endParaRPr lang="fr-FR" sz="1600" dirty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è"/>
            </a:pPr>
            <a:endParaRPr lang="fr-FR" sz="1600" dirty="0" smtClean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799425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>
                <a:solidFill>
                  <a:schemeClr val="bg1"/>
                </a:solidFill>
              </a:rPr>
              <a:t>e</a:t>
            </a:r>
            <a:r>
              <a:rPr lang="fr-FR" sz="3300" dirty="0" smtClean="0">
                <a:solidFill>
                  <a:schemeClr val="bg1"/>
                </a:solidFill>
              </a:rPr>
              <a:t>) Les immobilisations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b="1" dirty="0" smtClean="0"/>
              <a:t>4. Immobilisation </a:t>
            </a:r>
            <a:r>
              <a:rPr lang="fr-FR" dirty="0" smtClean="0"/>
              <a:t>: écritures d’achat (Achat véhicule : 10.000 € le 01/01/N-2)</a:t>
            </a:r>
            <a:endParaRPr lang="fr-FR" sz="2000" dirty="0" smtClean="0"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2000" dirty="0" smtClean="0">
              <a:sym typeface="Wingdings" panose="05000000000000000000" pitchFamily="2" charset="2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r-FR" sz="10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fr-FR" sz="2000" dirty="0" smtClean="0">
                <a:sym typeface="Wingdings" panose="05000000000000000000" pitchFamily="2" charset="2"/>
              </a:rPr>
              <a:t>	</a:t>
            </a:r>
            <a:endParaRPr lang="fr-FR" sz="2000" dirty="0" smtClean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838200" y="2895012"/>
          <a:ext cx="10515600" cy="182880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0006">
                <a:tc gridSpan="2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01/01/N-2</a:t>
                      </a:r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r>
                        <a:rPr lang="fr-FR" sz="1800" dirty="0" smtClean="0"/>
                        <a:t>2182</a:t>
                      </a:r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800" dirty="0" smtClean="0"/>
                        <a:t>Matériel</a:t>
                      </a:r>
                      <a:r>
                        <a:rPr lang="fr-FR" sz="1800" baseline="0" dirty="0" smtClean="0"/>
                        <a:t> de transport</a:t>
                      </a:r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10.000</a:t>
                      </a:r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r>
                        <a:rPr lang="fr-FR" sz="1800" b="1" dirty="0" smtClean="0"/>
                        <a:t>4456</a:t>
                      </a:r>
                      <a:r>
                        <a:rPr lang="fr-FR" sz="1800" b="1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fr-FR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800" b="1" dirty="0" smtClean="0"/>
                        <a:t>TVA déductible </a:t>
                      </a:r>
                      <a:r>
                        <a:rPr lang="fr-FR" sz="1800" b="1" dirty="0" smtClean="0">
                          <a:solidFill>
                            <a:srgbClr val="FF0000"/>
                          </a:solidFill>
                        </a:rPr>
                        <a:t>sur immobilisations</a:t>
                      </a:r>
                      <a:endParaRPr lang="fr-FR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2.000</a:t>
                      </a:r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1169922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512/40</a:t>
                      </a:r>
                      <a:r>
                        <a:rPr lang="fr-FR" sz="18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fr-FR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Banque/fournisseur </a:t>
                      </a:r>
                      <a:r>
                        <a:rPr lang="fr-FR" sz="1800" dirty="0" smtClean="0">
                          <a:solidFill>
                            <a:srgbClr val="FF0000"/>
                          </a:solidFill>
                        </a:rPr>
                        <a:t>d’immobilisations</a:t>
                      </a:r>
                      <a:endParaRPr lang="fr-FR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12.000</a:t>
                      </a:r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Achat d’immobilisation</a:t>
                      </a:r>
                      <a:r>
                        <a:rPr lang="fr-FR" sz="1800" baseline="0" dirty="0" smtClean="0"/>
                        <a:t> - véhicule</a:t>
                      </a:r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Flèche à angle droit 5"/>
          <p:cNvSpPr/>
          <p:nvPr/>
        </p:nvSpPr>
        <p:spPr>
          <a:xfrm rot="5400000">
            <a:off x="1175031" y="4989653"/>
            <a:ext cx="1815536" cy="378691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324099" y="5807631"/>
            <a:ext cx="4488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Si achat comptant</a:t>
            </a:r>
            <a:endParaRPr lang="fr-FR" dirty="0"/>
          </a:p>
        </p:txBody>
      </p:sp>
      <p:sp>
        <p:nvSpPr>
          <p:cNvPr id="8" name="Flèche à angle droit 7"/>
          <p:cNvSpPr/>
          <p:nvPr/>
        </p:nvSpPr>
        <p:spPr>
          <a:xfrm rot="5400000">
            <a:off x="1910476" y="4684854"/>
            <a:ext cx="1205935" cy="378691"/>
          </a:xfrm>
          <a:prstGeom prst="bentUpArrow">
            <a:avLst>
              <a:gd name="adj1" fmla="val 25000"/>
              <a:gd name="adj2" fmla="val 25000"/>
              <a:gd name="adj3" fmla="val 5000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2754742" y="5220623"/>
            <a:ext cx="4488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Si achat avec délai de paiement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501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>
                <a:solidFill>
                  <a:schemeClr val="bg1"/>
                </a:solidFill>
              </a:rPr>
              <a:t>e</a:t>
            </a:r>
            <a:r>
              <a:rPr lang="fr-FR" sz="3300" dirty="0" smtClean="0">
                <a:solidFill>
                  <a:schemeClr val="bg1"/>
                </a:solidFill>
              </a:rPr>
              <a:t>) Les immobilisations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838200" y="139467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dirty="0" smtClean="0"/>
              <a:t>Immobilisation : écriture de perte de valeur de l’immobilisation</a:t>
            </a:r>
            <a:endParaRPr lang="fr-FR" dirty="0" smtClean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fr-FR" sz="1800" b="1" dirty="0" smtClean="0">
                <a:sym typeface="Wingdings" panose="05000000000000000000" pitchFamily="2" charset="2"/>
              </a:rPr>
              <a:t> </a:t>
            </a:r>
            <a:r>
              <a:rPr lang="fr-FR" sz="2000" b="1" dirty="0" smtClean="0">
                <a:sym typeface="Wingdings" panose="05000000000000000000" pitchFamily="2" charset="2"/>
              </a:rPr>
              <a:t>- </a:t>
            </a:r>
            <a:r>
              <a:rPr lang="fr-FR" sz="2000" dirty="0" smtClean="0"/>
              <a:t>Obsolescence,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Tx/>
              <a:buChar char="-"/>
            </a:pPr>
            <a:r>
              <a:rPr lang="fr-FR" sz="2000" dirty="0" smtClean="0"/>
              <a:t>Usure,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Tx/>
              <a:buChar char="-"/>
            </a:pPr>
            <a:r>
              <a:rPr lang="fr-FR" sz="2000" dirty="0" smtClean="0"/>
              <a:t>Dégradation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Tx/>
              <a:buChar char="-"/>
            </a:pPr>
            <a:r>
              <a:rPr lang="fr-FR" sz="2000" dirty="0" smtClean="0"/>
              <a:t>(etc…)</a:t>
            </a:r>
            <a:endParaRPr lang="fr-FR" sz="1600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endParaRPr lang="fr-FR" sz="2000" dirty="0" smtClean="0"/>
          </a:p>
        </p:txBody>
      </p:sp>
      <p:graphicFrame>
        <p:nvGraphicFramePr>
          <p:cNvPr id="13" name="Tableau 12"/>
          <p:cNvGraphicFramePr>
            <a:graphicFrameLocks noGrp="1"/>
          </p:cNvGraphicFramePr>
          <p:nvPr>
            <p:extLst/>
          </p:nvPr>
        </p:nvGraphicFramePr>
        <p:xfrm>
          <a:off x="838200" y="4097715"/>
          <a:ext cx="10515600" cy="146304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62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98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60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1389">
                <a:tc gridSpan="2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Date</a:t>
                      </a:r>
                      <a:r>
                        <a:rPr lang="fr-FR" sz="1800" baseline="0" dirty="0" smtClean="0"/>
                        <a:t> de fin d’exercice (généralement 31/12)</a:t>
                      </a:r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rgbClr val="FF0000"/>
                          </a:solidFill>
                        </a:rPr>
                        <a:t>681</a:t>
                      </a:r>
                      <a:endParaRPr lang="fr-FR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800" dirty="0" smtClean="0"/>
                        <a:t>Dotations aux amortissements, dépréciations et provisions</a:t>
                      </a:r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2.000</a:t>
                      </a:r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28182</a:t>
                      </a:r>
                      <a:endParaRPr lang="fr-FR" sz="1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dirty="0" smtClean="0"/>
                        <a:t>Amortissement véhicule</a:t>
                      </a:r>
                      <a:endParaRPr lang="fr-FR" sz="18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2.000</a:t>
                      </a:r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Perte</a:t>
                      </a:r>
                      <a:r>
                        <a:rPr lang="fr-FR" sz="1800" baseline="0" dirty="0" smtClean="0"/>
                        <a:t> de valeur </a:t>
                      </a:r>
                      <a:r>
                        <a:rPr lang="fr-FR" sz="1800" dirty="0" smtClean="0"/>
                        <a:t>véhicule</a:t>
                      </a:r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ZoneTexte 3"/>
          <p:cNvSpPr txBox="1"/>
          <p:nvPr/>
        </p:nvSpPr>
        <p:spPr>
          <a:xfrm>
            <a:off x="2946400" y="3016050"/>
            <a:ext cx="3999345" cy="92333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6 : Appauvrissement = charge </a:t>
            </a:r>
          </a:p>
          <a:p>
            <a:r>
              <a:rPr lang="fr-FR" dirty="0" smtClean="0"/>
              <a:t>68 : Charge ; liée à une perte de valeur</a:t>
            </a:r>
          </a:p>
          <a:p>
            <a:r>
              <a:rPr lang="fr-FR" dirty="0" smtClean="0">
                <a:sym typeface="Wingdings" panose="05000000000000000000" pitchFamily="2" charset="2"/>
              </a:rPr>
              <a:t> Entraine une baisse du résultat</a:t>
            </a:r>
            <a:r>
              <a:rPr lang="fr-FR" dirty="0" smtClean="0"/>
              <a:t> </a:t>
            </a:r>
            <a:endParaRPr lang="fr-FR" dirty="0"/>
          </a:p>
        </p:txBody>
      </p:sp>
      <p:cxnSp>
        <p:nvCxnSpPr>
          <p:cNvPr id="6" name="Connecteur droit avec flèche 5"/>
          <p:cNvCxnSpPr>
            <a:endCxn id="4" idx="1"/>
          </p:cNvCxnSpPr>
          <p:nvPr/>
        </p:nvCxnSpPr>
        <p:spPr>
          <a:xfrm flipV="1">
            <a:off x="1320800" y="3477715"/>
            <a:ext cx="1625600" cy="115894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4493490" y="5746013"/>
            <a:ext cx="7596910" cy="954107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 smtClean="0"/>
              <a:t>1) Reprendre le numéro de l’immobilisation (ex. 2182 : véhicule)</a:t>
            </a:r>
          </a:p>
          <a:p>
            <a:r>
              <a:rPr lang="fr-FR" dirty="0" smtClean="0"/>
              <a:t>2) Glisser un </a:t>
            </a:r>
            <a:r>
              <a:rPr lang="fr-FR" u="sng" dirty="0" smtClean="0"/>
              <a:t>8 en seconde position </a:t>
            </a:r>
            <a:r>
              <a:rPr lang="fr-FR" dirty="0" smtClean="0"/>
              <a:t>pour marquer la baisse de valeur (2</a:t>
            </a:r>
            <a:r>
              <a:rPr lang="fr-FR" sz="2000" b="1" u="sng" dirty="0" smtClean="0">
                <a:solidFill>
                  <a:schemeClr val="accent6">
                    <a:lumMod val="75000"/>
                  </a:schemeClr>
                </a:solidFill>
              </a:rPr>
              <a:t>8</a:t>
            </a:r>
            <a:r>
              <a:rPr lang="fr-FR" dirty="0" smtClean="0"/>
              <a:t>182</a:t>
            </a:r>
          </a:p>
          <a:p>
            <a:pPr marL="285750" indent="-285750">
              <a:buFont typeface="Wingdings" panose="05000000000000000000" pitchFamily="2" charset="2"/>
              <a:buChar char="è"/>
            </a:pP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Se retrouve dans la colonne amortissement et dépréciation du bilan</a:t>
            </a:r>
          </a:p>
        </p:txBody>
      </p:sp>
      <p:cxnSp>
        <p:nvCxnSpPr>
          <p:cNvPr id="10" name="Connecteur droit avec flèche 9"/>
          <p:cNvCxnSpPr>
            <a:endCxn id="9" idx="1"/>
          </p:cNvCxnSpPr>
          <p:nvPr/>
        </p:nvCxnSpPr>
        <p:spPr>
          <a:xfrm>
            <a:off x="2447636" y="5061527"/>
            <a:ext cx="2045854" cy="116154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70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1"/>
            <a:ext cx="12192000" cy="134850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>
                <a:solidFill>
                  <a:schemeClr val="bg1"/>
                </a:solidFill>
              </a:rPr>
              <a:t>e</a:t>
            </a:r>
            <a:r>
              <a:rPr lang="fr-FR" sz="3300" dirty="0" smtClean="0">
                <a:solidFill>
                  <a:schemeClr val="bg1"/>
                </a:solidFill>
              </a:rPr>
              <a:t>) Les immobilisations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5446568" y="3426675"/>
            <a:ext cx="1508414" cy="88670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dirty="0" err="1" smtClean="0"/>
              <a:t>Wooclap</a:t>
            </a:r>
            <a:endParaRPr lang="fr-FR" sz="1600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endParaRPr lang="fr-FR" sz="2000" dirty="0" smtClean="0"/>
          </a:p>
        </p:txBody>
      </p:sp>
    </p:spTree>
    <p:extLst>
      <p:ext uri="{BB962C8B-B14F-4D97-AF65-F5344CB8AC3E}">
        <p14:creationId xmlns:p14="http://schemas.microsoft.com/office/powerpoint/2010/main" val="377032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0"/>
            <a:ext cx="12192000" cy="134850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>
                <a:solidFill>
                  <a:schemeClr val="bg1"/>
                </a:solidFill>
              </a:rPr>
              <a:t>e</a:t>
            </a:r>
            <a:r>
              <a:rPr lang="fr-FR" sz="3300" dirty="0" smtClean="0">
                <a:solidFill>
                  <a:schemeClr val="bg1"/>
                </a:solidFill>
              </a:rPr>
              <a:t>) Les immobilisations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 txBox="1">
            <a:spLocks/>
          </p:cNvSpPr>
          <p:nvPr/>
        </p:nvSpPr>
        <p:spPr>
          <a:xfrm>
            <a:off x="286327" y="1394750"/>
            <a:ext cx="11674764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b="1" dirty="0" smtClean="0"/>
              <a:t>Immobilisation (retrouvez les numéros de compte)</a:t>
            </a:r>
            <a:endParaRPr lang="fr-FR" dirty="0" smtClean="0"/>
          </a:p>
          <a:p>
            <a:pPr marL="0" indent="0" algn="just">
              <a:buNone/>
            </a:pPr>
            <a:r>
              <a:rPr lang="fr-FR" sz="1600" dirty="0" smtClean="0"/>
              <a:t>Historiquement, l’entreprise </a:t>
            </a:r>
            <a:r>
              <a:rPr lang="fr-FR" sz="1600" dirty="0" err="1"/>
              <a:t>Jot</a:t>
            </a:r>
            <a:r>
              <a:rPr lang="fr-FR" sz="1600" dirty="0"/>
              <a:t> </a:t>
            </a:r>
            <a:r>
              <a:rPr lang="fr-FR" sz="1600" dirty="0" smtClean="0"/>
              <a:t>achetait </a:t>
            </a:r>
            <a:r>
              <a:rPr lang="fr-FR" sz="1600" dirty="0"/>
              <a:t>des </a:t>
            </a:r>
            <a:r>
              <a:rPr lang="fr-FR" sz="1600" dirty="0" smtClean="0"/>
              <a:t>chutes </a:t>
            </a:r>
            <a:r>
              <a:rPr lang="fr-FR" sz="1600" dirty="0"/>
              <a:t>de bois </a:t>
            </a:r>
            <a:r>
              <a:rPr lang="fr-FR" sz="1600" dirty="0" smtClean="0"/>
              <a:t>pour les transformer en cagette. Désormais, ils voudraient aussi transformer ces chutes en sculpture d’art. Pour développer cette activité, l’entreprise fait les investissements suivants (achat au 01/01/N) : </a:t>
            </a:r>
            <a:endParaRPr lang="fr-FR" sz="1600" dirty="0"/>
          </a:p>
          <a:p>
            <a:pPr lvl="1">
              <a:buFont typeface="Wingdings" panose="05000000000000000000" pitchFamily="2" charset="2"/>
              <a:buChar char="è"/>
            </a:pPr>
            <a:endParaRPr lang="fr-FR" sz="1600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è"/>
            </a:pPr>
            <a:endParaRPr lang="fr-FR" sz="2000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7684657" y="489589"/>
            <a:ext cx="4008583" cy="369332"/>
          </a:xfrm>
          <a:prstGeom prst="rect">
            <a:avLst/>
          </a:prstGeom>
          <a:noFill/>
          <a:ln w="12700">
            <a:solidFill>
              <a:srgbClr val="FFFF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Exercice : Entreprise </a:t>
            </a:r>
            <a:r>
              <a:rPr lang="fr-FR" dirty="0" err="1" smtClean="0">
                <a:solidFill>
                  <a:schemeClr val="bg1"/>
                </a:solidFill>
              </a:rPr>
              <a:t>Jot</a:t>
            </a:r>
            <a:r>
              <a:rPr lang="fr-FR" dirty="0" smtClean="0">
                <a:solidFill>
                  <a:schemeClr val="bg1"/>
                </a:solidFill>
              </a:rPr>
              <a:t> (suite) </a:t>
            </a:r>
            <a:endParaRPr lang="fr-FR" dirty="0">
              <a:solidFill>
                <a:schemeClr val="bg1"/>
              </a:solidFill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311932"/>
              </p:ext>
            </p:extLst>
          </p:nvPr>
        </p:nvGraphicFramePr>
        <p:xfrm>
          <a:off x="1" y="2437629"/>
          <a:ext cx="12127344" cy="3845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4872">
                  <a:extLst>
                    <a:ext uri="{9D8B030D-6E8A-4147-A177-3AD203B41FA5}">
                      <a16:colId xmlns:a16="http://schemas.microsoft.com/office/drawing/2014/main" val="1962561702"/>
                    </a:ext>
                  </a:extLst>
                </a:gridCol>
                <a:gridCol w="1542472">
                  <a:extLst>
                    <a:ext uri="{9D8B030D-6E8A-4147-A177-3AD203B41FA5}">
                      <a16:colId xmlns:a16="http://schemas.microsoft.com/office/drawing/2014/main" val="3320543073"/>
                    </a:ext>
                  </a:extLst>
                </a:gridCol>
              </a:tblGrid>
              <a:tr h="384560">
                <a:tc>
                  <a:txBody>
                    <a:bodyPr/>
                    <a:lstStyle/>
                    <a:p>
                      <a:r>
                        <a:rPr lang="fr-FR" b="1" dirty="0" smtClean="0"/>
                        <a:t>Investissement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b="1" dirty="0" smtClean="0"/>
                        <a:t>N° compte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939285"/>
                  </a:ext>
                </a:extLst>
              </a:tr>
              <a:tr h="384560">
                <a:tc>
                  <a:txBody>
                    <a:bodyPr/>
                    <a:lstStyle/>
                    <a:p>
                      <a:r>
                        <a:rPr lang="fr-FR" dirty="0" smtClean="0"/>
                        <a:t>(1)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Location des</a:t>
                      </a:r>
                      <a:r>
                        <a:rPr lang="fr-FR" baseline="0" dirty="0" smtClean="0"/>
                        <a:t> murs hébergeant la boutique (1.500 € par mois)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9859619"/>
                  </a:ext>
                </a:extLst>
              </a:tr>
              <a:tr h="3845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(2) Rachat du droit au bail de</a:t>
                      </a:r>
                      <a:r>
                        <a:rPr lang="fr-FR" baseline="0" dirty="0" smtClean="0"/>
                        <a:t> la boutique (15.000 €)</a:t>
                      </a:r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716804"/>
                  </a:ext>
                </a:extLst>
              </a:tr>
              <a:tr h="384560">
                <a:tc>
                  <a:txBody>
                    <a:bodyPr/>
                    <a:lstStyle/>
                    <a:p>
                      <a:r>
                        <a:rPr lang="fr-FR" sz="1800" dirty="0" smtClean="0">
                          <a:solidFill>
                            <a:srgbClr val="FF0000"/>
                          </a:solidFill>
                        </a:rPr>
                        <a:t>(3)</a:t>
                      </a:r>
                      <a:r>
                        <a:rPr lang="fr-FR" sz="1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FR" sz="1800" dirty="0" smtClean="0">
                          <a:solidFill>
                            <a:srgbClr val="FF0000"/>
                          </a:solidFill>
                        </a:rPr>
                        <a:t>Système d’alarme </a:t>
                      </a:r>
                      <a:r>
                        <a:rPr lang="fr-FR" sz="1800" baseline="0" dirty="0" smtClean="0">
                          <a:solidFill>
                            <a:srgbClr val="FF0000"/>
                          </a:solidFill>
                        </a:rPr>
                        <a:t>(cout </a:t>
                      </a:r>
                      <a:r>
                        <a:rPr lang="fr-FR" sz="1800" baseline="0" dirty="0" smtClean="0">
                          <a:solidFill>
                            <a:srgbClr val="FF0000"/>
                          </a:solidFill>
                        </a:rPr>
                        <a:t>achat 1.000 € HT ; perte de valeur annuelle 250) ; payé par virement ; N° </a:t>
                      </a:r>
                      <a:r>
                        <a:rPr lang="fr-FR" sz="1800" baseline="0" dirty="0" err="1" smtClean="0">
                          <a:solidFill>
                            <a:srgbClr val="FF0000"/>
                          </a:solidFill>
                        </a:rPr>
                        <a:t>fact</a:t>
                      </a:r>
                      <a:r>
                        <a:rPr lang="fr-FR" sz="1800" baseline="0" dirty="0" smtClean="0">
                          <a:solidFill>
                            <a:srgbClr val="FF0000"/>
                          </a:solidFill>
                        </a:rPr>
                        <a:t> 345</a:t>
                      </a:r>
                      <a:endParaRPr lang="fr-FR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555932"/>
                  </a:ext>
                </a:extLst>
              </a:tr>
              <a:tr h="384560">
                <a:tc>
                  <a:txBody>
                    <a:bodyPr/>
                    <a:lstStyle/>
                    <a:p>
                      <a:r>
                        <a:rPr lang="fr-FR" dirty="0" smtClean="0"/>
                        <a:t>(4) Achat de perceuse</a:t>
                      </a:r>
                      <a:r>
                        <a:rPr lang="fr-FR" baseline="0" dirty="0" smtClean="0"/>
                        <a:t> (475 €)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639698"/>
                  </a:ext>
                </a:extLst>
              </a:tr>
              <a:tr h="384560">
                <a:tc>
                  <a:txBody>
                    <a:bodyPr/>
                    <a:lstStyle/>
                    <a:p>
                      <a:r>
                        <a:rPr lang="fr-FR" dirty="0" smtClean="0"/>
                        <a:t>(5) Achat des étagères pour la boutique (850 €)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814665"/>
                  </a:ext>
                </a:extLst>
              </a:tr>
              <a:tr h="384560">
                <a:tc>
                  <a:txBody>
                    <a:bodyPr/>
                    <a:lstStyle/>
                    <a:p>
                      <a:r>
                        <a:rPr lang="fr-FR" dirty="0" smtClean="0"/>
                        <a:t>(6) Achat</a:t>
                      </a:r>
                      <a:r>
                        <a:rPr lang="fr-FR" baseline="0" dirty="0" smtClean="0"/>
                        <a:t> d’un ordinateur (780 €)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231350"/>
                  </a:ext>
                </a:extLst>
              </a:tr>
              <a:tr h="384560">
                <a:tc>
                  <a:txBody>
                    <a:bodyPr/>
                    <a:lstStyle/>
                    <a:p>
                      <a:r>
                        <a:rPr lang="fr-FR" dirty="0" smtClean="0"/>
                        <a:t>(7) Achat de logiciels comptables</a:t>
                      </a:r>
                      <a:r>
                        <a:rPr lang="fr-FR" baseline="0" dirty="0" smtClean="0"/>
                        <a:t> (799 €)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535515"/>
                  </a:ext>
                </a:extLst>
              </a:tr>
              <a:tr h="38456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solidFill>
                            <a:srgbClr val="FF0000"/>
                          </a:solidFill>
                        </a:rPr>
                        <a:t>(8) Achat d’un véhicule pour les livraison (</a:t>
                      </a:r>
                      <a:r>
                        <a:rPr lang="fr-FR" sz="1600" baseline="0" dirty="0" smtClean="0">
                          <a:solidFill>
                            <a:srgbClr val="FF0000"/>
                          </a:solidFill>
                        </a:rPr>
                        <a:t>achat 5.000 €ht ; perte de valeur annuelle 1200) ; Paiement 60 jrs. N° facture 467</a:t>
                      </a:r>
                      <a:endParaRPr lang="fr-FR" sz="16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4578239"/>
                  </a:ext>
                </a:extLst>
              </a:tr>
              <a:tr h="384560">
                <a:tc>
                  <a:txBody>
                    <a:bodyPr/>
                    <a:lstStyle/>
                    <a:p>
                      <a:r>
                        <a:rPr lang="fr-FR" dirty="0" smtClean="0"/>
                        <a:t>(9) Embauche de 2 salariés</a:t>
                      </a:r>
                      <a:r>
                        <a:rPr lang="fr-FR" baseline="0" dirty="0" smtClean="0"/>
                        <a:t> (1.400 € brut chacun)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543747"/>
                  </a:ext>
                </a:extLst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0" y="6428510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Identifier les comptes (et </a:t>
            </a:r>
            <a:r>
              <a:rPr lang="fr-FR" sz="2000" b="1" dirty="0" err="1" smtClean="0"/>
              <a:t>num</a:t>
            </a:r>
            <a:r>
              <a:rPr lang="fr-FR" sz="2000" b="1" dirty="0" smtClean="0"/>
              <a:t>) des opération et passez les écritures d’achat et de perte de valeur pour </a:t>
            </a:r>
            <a:r>
              <a:rPr lang="fr-FR" sz="2000" b="1" dirty="0" smtClean="0">
                <a:solidFill>
                  <a:srgbClr val="FF0000"/>
                </a:solidFill>
              </a:rPr>
              <a:t>(3)</a:t>
            </a:r>
            <a:r>
              <a:rPr lang="fr-FR" sz="2000" b="1" dirty="0" smtClean="0"/>
              <a:t> et </a:t>
            </a:r>
            <a:r>
              <a:rPr lang="fr-FR" sz="2000" b="1" dirty="0" smtClean="0">
                <a:solidFill>
                  <a:srgbClr val="FF0000"/>
                </a:solidFill>
              </a:rPr>
              <a:t>(8)</a:t>
            </a:r>
            <a:r>
              <a:rPr lang="fr-FR" sz="2000" b="1" dirty="0" smtClean="0"/>
              <a:t>. 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164371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0"/>
            <a:ext cx="12192000" cy="134850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>
                <a:solidFill>
                  <a:schemeClr val="bg1"/>
                </a:solidFill>
              </a:rPr>
              <a:t>e</a:t>
            </a:r>
            <a:r>
              <a:rPr lang="fr-FR" sz="3300" dirty="0" smtClean="0">
                <a:solidFill>
                  <a:schemeClr val="bg1"/>
                </a:solidFill>
              </a:rPr>
              <a:t>) Les immobilisations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684657" y="489589"/>
            <a:ext cx="4008583" cy="369332"/>
          </a:xfrm>
          <a:prstGeom prst="rect">
            <a:avLst/>
          </a:prstGeom>
          <a:noFill/>
          <a:ln w="12700">
            <a:solidFill>
              <a:srgbClr val="FFFF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Exercice : Entreprise </a:t>
            </a:r>
            <a:r>
              <a:rPr lang="fr-FR" dirty="0" err="1" smtClean="0">
                <a:solidFill>
                  <a:schemeClr val="bg1"/>
                </a:solidFill>
              </a:rPr>
              <a:t>Jot</a:t>
            </a:r>
            <a:r>
              <a:rPr lang="fr-FR" dirty="0" smtClean="0">
                <a:solidFill>
                  <a:schemeClr val="bg1"/>
                </a:solidFill>
              </a:rPr>
              <a:t> (suite) </a:t>
            </a:r>
            <a:endParaRPr lang="fr-FR" dirty="0">
              <a:solidFill>
                <a:schemeClr val="bg1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838200" y="1423117"/>
          <a:ext cx="10515600" cy="182880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0006">
                <a:tc gridSpan="6"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01/01/N</a:t>
                      </a:r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1169922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/>
          </p:nvPr>
        </p:nvGraphicFramePr>
        <p:xfrm>
          <a:off x="838200" y="3326526"/>
          <a:ext cx="10515600" cy="182880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0006">
                <a:tc gridSpan="6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8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1169922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/>
          </p:nvPr>
        </p:nvGraphicFramePr>
        <p:xfrm>
          <a:off x="838200" y="5229935"/>
          <a:ext cx="10515600" cy="146304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0006">
                <a:tc gridSpan="6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8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51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0"/>
            <a:ext cx="12192000" cy="1348508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 smtClean="0">
                <a:solidFill>
                  <a:schemeClr val="bg1"/>
                </a:solidFill>
              </a:rPr>
              <a:t>Partie II. écritures comptables</a:t>
            </a:r>
            <a:r>
              <a:rPr lang="fr-FR" dirty="0" smtClean="0">
                <a:solidFill>
                  <a:schemeClr val="bg1"/>
                </a:solidFill>
              </a:rPr>
              <a:t/>
            </a:r>
            <a:br>
              <a:rPr lang="fr-FR" dirty="0" smtClean="0">
                <a:solidFill>
                  <a:schemeClr val="bg1"/>
                </a:solidFill>
              </a:rPr>
            </a:br>
            <a:r>
              <a:rPr lang="fr-FR" dirty="0" smtClean="0">
                <a:solidFill>
                  <a:schemeClr val="bg1"/>
                </a:solidFill>
              </a:rPr>
              <a:t>	</a:t>
            </a:r>
            <a:r>
              <a:rPr lang="fr-FR" sz="3300" dirty="0">
                <a:solidFill>
                  <a:schemeClr val="bg1"/>
                </a:solidFill>
              </a:rPr>
              <a:t>e</a:t>
            </a:r>
            <a:r>
              <a:rPr lang="fr-FR" sz="3300" dirty="0" smtClean="0">
                <a:solidFill>
                  <a:schemeClr val="bg1"/>
                </a:solidFill>
              </a:rPr>
              <a:t>) Les immobilisations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7684657" y="489589"/>
            <a:ext cx="4008583" cy="369332"/>
          </a:xfrm>
          <a:prstGeom prst="rect">
            <a:avLst/>
          </a:prstGeom>
          <a:noFill/>
          <a:ln w="12700">
            <a:solidFill>
              <a:srgbClr val="FFFF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</a:rPr>
              <a:t>Exercice : Entreprise </a:t>
            </a:r>
            <a:r>
              <a:rPr lang="fr-FR" dirty="0" err="1" smtClean="0">
                <a:solidFill>
                  <a:schemeClr val="bg1"/>
                </a:solidFill>
              </a:rPr>
              <a:t>Jot</a:t>
            </a:r>
            <a:r>
              <a:rPr lang="fr-FR" dirty="0" smtClean="0">
                <a:solidFill>
                  <a:schemeClr val="bg1"/>
                </a:solidFill>
              </a:rPr>
              <a:t> (suite) </a:t>
            </a:r>
            <a:endParaRPr lang="fr-FR" dirty="0">
              <a:solidFill>
                <a:schemeClr val="bg1"/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/>
          </p:nvPr>
        </p:nvGraphicFramePr>
        <p:xfrm>
          <a:off x="838200" y="1672499"/>
          <a:ext cx="10515600" cy="146304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0006">
                <a:tc gridSpan="2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 smtClean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/>
          </p:nvPr>
        </p:nvGraphicFramePr>
        <p:xfrm>
          <a:off x="838200" y="3951873"/>
          <a:ext cx="10515600" cy="1463040"/>
        </p:xfrm>
        <a:graphic>
          <a:graphicData uri="http://schemas.openxmlformats.org/drawingml/2006/table">
            <a:tbl>
              <a:tblPr firstRow="1" bandRow="1"/>
              <a:tblGrid>
                <a:gridCol w="856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2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19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6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900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10006">
                <a:tc gridSpan="2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389">
                <a:tc gridSpan="2">
                  <a:txBody>
                    <a:bodyPr/>
                    <a:lstStyle/>
                    <a:p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dirty="0" smtClean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 smtClean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3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389">
                <a:tc gridSpan="6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4112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548</Words>
  <Application>Microsoft Office PowerPoint</Application>
  <PresentationFormat>Grand écran</PresentationFormat>
  <Paragraphs>77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Universite de Montpellier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n.a.</dc:creator>
  <cp:lastModifiedBy>n.a.</cp:lastModifiedBy>
  <cp:revision>11</cp:revision>
  <dcterms:created xsi:type="dcterms:W3CDTF">2019-10-22T09:14:58Z</dcterms:created>
  <dcterms:modified xsi:type="dcterms:W3CDTF">2023-10-26T14:10:43Z</dcterms:modified>
</cp:coreProperties>
</file>