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F9B2-6C48-4CD0-BC81-00215F302B86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DCC2E-058E-46E6-A2BF-12E975E240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826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4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83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95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3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3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29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6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61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5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72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24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D08-38D5-4627-85C0-B869B1D23530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C3BD5-F800-437B-9AC8-34F261EFD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80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570443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/>
              <a:t>3. </a:t>
            </a:r>
            <a:r>
              <a:rPr lang="fr-FR" b="1" dirty="0"/>
              <a:t>Enregistrement au journal des </a:t>
            </a:r>
            <a:r>
              <a:rPr lang="fr-FR" b="1" u="sng" dirty="0" smtClean="0"/>
              <a:t>charges</a:t>
            </a:r>
            <a:endParaRPr lang="fr-FR" u="sng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u="sng" dirty="0" smtClean="0"/>
              <a:t>Définition</a:t>
            </a:r>
            <a:r>
              <a:rPr lang="fr-FR" dirty="0" smtClean="0"/>
              <a:t> : opération générant un « appauvrissement » pour l’entreprise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5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Compte de classe 6</a:t>
            </a:r>
          </a:p>
          <a:p>
            <a:pPr lvl="2" algn="just">
              <a:buFontTx/>
              <a:buChar char="-"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Exploitation</a:t>
            </a:r>
            <a:r>
              <a:rPr lang="fr-FR" dirty="0" smtClean="0"/>
              <a:t> (60x) : En lien avec l’activité normale de l’entreprise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Achats stockés : 601 ou 602 ; 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 Achats non-stockés : 604, 605, 606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 Marchandises  607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 Services extérieur : 61 / 62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Paiement impôt (sauf impôt sur résultat) : 63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Paiement salariés 64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Perte de valeur des actifs : 68</a:t>
            </a:r>
          </a:p>
          <a:p>
            <a:pPr lvl="3" algn="just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 Impôt sur le résultat : 69</a:t>
            </a:r>
            <a:endParaRPr lang="fr-FR" dirty="0" smtClean="0"/>
          </a:p>
          <a:p>
            <a:pPr lvl="2" algn="just">
              <a:buFontTx/>
              <a:buChar char="-"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Financiers</a:t>
            </a:r>
            <a:r>
              <a:rPr lang="fr-FR" dirty="0" smtClean="0"/>
              <a:t> (66x) : Charges d’intérêts sur emprunts etc…</a:t>
            </a:r>
          </a:p>
          <a:p>
            <a:pPr lvl="2" algn="just">
              <a:buFontTx/>
              <a:buChar char="-"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Exceptionnels</a:t>
            </a:r>
            <a:r>
              <a:rPr lang="fr-FR" dirty="0" smtClean="0"/>
              <a:t> (67x) : Cession d’immobilisation, amendes etc…</a:t>
            </a:r>
            <a:r>
              <a:rPr lang="fr-FR" dirty="0"/>
              <a:t>	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c) Ecriture comptable - les achats</a:t>
            </a:r>
          </a:p>
        </p:txBody>
      </p:sp>
    </p:spTree>
    <p:extLst>
      <p:ext uri="{BB962C8B-B14F-4D97-AF65-F5344CB8AC3E}">
        <p14:creationId xmlns:p14="http://schemas.microsoft.com/office/powerpoint/2010/main" val="21059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838200" y="1517170"/>
          <a:ext cx="10515600" cy="16154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 c) Ecriture </a:t>
            </a:r>
            <a:r>
              <a:rPr lang="fr-FR" sz="3300" dirty="0" smtClean="0"/>
              <a:t>comptable - les achats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06330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</a:t>
            </a:r>
            <a:r>
              <a:rPr lang="fr-FR" dirty="0"/>
              <a:t>3</a:t>
            </a:r>
            <a:r>
              <a:rPr lang="fr-FR" dirty="0" smtClean="0"/>
              <a:t> : Ecritures d’achat et de ventes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219647"/>
              </p:ext>
            </p:extLst>
          </p:nvPr>
        </p:nvGraphicFramePr>
        <p:xfrm>
          <a:off x="859968" y="3220789"/>
          <a:ext cx="10515600" cy="13106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4487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832466"/>
              </p:ext>
            </p:extLst>
          </p:nvPr>
        </p:nvGraphicFramePr>
        <p:xfrm>
          <a:off x="838200" y="4619608"/>
          <a:ext cx="10515600" cy="19507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936008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09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 c) Ecriture </a:t>
            </a:r>
            <a:r>
              <a:rPr lang="fr-FR" sz="3300" dirty="0" smtClean="0"/>
              <a:t>comptable - les achats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906330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</a:t>
            </a:r>
            <a:r>
              <a:rPr lang="fr-FR" dirty="0"/>
              <a:t>3</a:t>
            </a:r>
            <a:r>
              <a:rPr lang="fr-FR" dirty="0" smtClean="0"/>
              <a:t> : Ecritures d’achat et de ventes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838200" y="1500783"/>
          <a:ext cx="10515600" cy="16154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838200" y="3311169"/>
          <a:ext cx="10515600" cy="158496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620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 c) Ecriture </a:t>
            </a:r>
            <a:r>
              <a:rPr lang="fr-FR" sz="3300" dirty="0" smtClean="0"/>
              <a:t>comptable - les achats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906330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</a:t>
            </a:r>
            <a:r>
              <a:rPr lang="fr-FR" dirty="0"/>
              <a:t>3</a:t>
            </a:r>
            <a:r>
              <a:rPr lang="fr-FR" dirty="0" smtClean="0"/>
              <a:t> : Ecritures d’achat et de ventes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838200" y="1538946"/>
          <a:ext cx="10515600" cy="16459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4487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343920"/>
              </p:ext>
            </p:extLst>
          </p:nvPr>
        </p:nvGraphicFramePr>
        <p:xfrm>
          <a:off x="838200" y="3375303"/>
          <a:ext cx="10515600" cy="128016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916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 c) Ecriture </a:t>
            </a:r>
            <a:r>
              <a:rPr lang="fr-FR" sz="3300" dirty="0" smtClean="0"/>
              <a:t>comptable - les achats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906330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</a:t>
            </a:r>
            <a:r>
              <a:rPr lang="fr-FR" dirty="0"/>
              <a:t>3</a:t>
            </a:r>
            <a:r>
              <a:rPr lang="fr-FR" dirty="0" smtClean="0"/>
              <a:t> : Ecritures d’achat et de ventes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012675" y="3311826"/>
          <a:ext cx="10515600" cy="128016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012675" y="4929413"/>
          <a:ext cx="10515600" cy="128016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1012675" y="1694240"/>
          <a:ext cx="10515600" cy="128016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88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828963" y="1542734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/>
              <a:t>3. </a:t>
            </a:r>
            <a:r>
              <a:rPr lang="fr-FR" b="1" dirty="0"/>
              <a:t>Enregistrement au journal des </a:t>
            </a:r>
            <a:r>
              <a:rPr lang="fr-FR" b="1" u="sng" dirty="0" smtClean="0"/>
              <a:t>charges</a:t>
            </a:r>
            <a:endParaRPr lang="fr-FR" u="sng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u="sng" dirty="0" smtClean="0"/>
              <a:t>Définition</a:t>
            </a:r>
            <a:r>
              <a:rPr lang="fr-FR" dirty="0" smtClean="0"/>
              <a:t> : opération générant un « appauvrissement » pour l’entreprise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sz="5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u="sng" dirty="0" smtClean="0"/>
              <a:t>Date de l’écriture </a:t>
            </a:r>
            <a:r>
              <a:rPr lang="fr-FR" dirty="0" smtClean="0"/>
              <a:t>: Lors de la livraison du bien ou de l’achèvement de la prestation de service (réception de la facture).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5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 La </a:t>
            </a:r>
            <a:r>
              <a:rPr lang="fr-FR" u="sng" dirty="0" smtClean="0"/>
              <a:t>TVA est déductible </a:t>
            </a:r>
            <a:r>
              <a:rPr lang="fr-FR" dirty="0" smtClean="0"/>
              <a:t>(20 %) sur les achats (TVA déductible sur autres biens et services (ABS) : 44566)</a:t>
            </a:r>
          </a:p>
          <a:p>
            <a:pPr lvl="2" algn="just">
              <a:buFontTx/>
              <a:buChar char="-"/>
            </a:pPr>
            <a:r>
              <a:rPr lang="fr-FR" dirty="0" smtClean="0"/>
              <a:t>Nous devrons régler le fournisseur en TTC (toutes taxes comprises)</a:t>
            </a:r>
          </a:p>
          <a:p>
            <a:pPr lvl="2" algn="just">
              <a:buFontTx/>
              <a:buChar char="-"/>
            </a:pPr>
            <a:r>
              <a:rPr lang="fr-FR" dirty="0" smtClean="0"/>
              <a:t>Le montant des achat est HT (hors taxe) et après remises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c) Ecriture comptable - les achats</a:t>
            </a:r>
          </a:p>
        </p:txBody>
      </p:sp>
    </p:spTree>
    <p:extLst>
      <p:ext uri="{BB962C8B-B14F-4D97-AF65-F5344CB8AC3E}">
        <p14:creationId xmlns:p14="http://schemas.microsoft.com/office/powerpoint/2010/main" val="353307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10515600" cy="18802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/>
              <a:t>3. Enregistrement au journal des </a:t>
            </a:r>
            <a:r>
              <a:rPr lang="fr-FR" b="1" u="sng" dirty="0"/>
              <a:t>charges</a:t>
            </a:r>
            <a:endParaRPr lang="fr-FR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(i) Achats matières premières (stockées) pour 500 €, règlement comptant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718752"/>
              </p:ext>
            </p:extLst>
          </p:nvPr>
        </p:nvGraphicFramePr>
        <p:xfrm>
          <a:off x="2322568" y="3208319"/>
          <a:ext cx="8064896" cy="18288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Date (facturation / livraison)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601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Achat de </a:t>
                      </a:r>
                      <a:r>
                        <a:rPr lang="fr-FR" dirty="0" smtClean="0"/>
                        <a:t>matières</a:t>
                      </a:r>
                      <a:r>
                        <a:rPr lang="fr-FR" baseline="0" dirty="0" smtClean="0"/>
                        <a:t> premières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500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44566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TVA déductible</a:t>
                      </a:r>
                      <a:r>
                        <a:rPr lang="fr-FR" baseline="0" dirty="0" smtClean="0"/>
                        <a:t> sur ABS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52223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512/53/401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Banque/caisse/Fournisseur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600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Achat de matière</a:t>
                      </a:r>
                      <a:r>
                        <a:rPr lang="fr-FR" i="1" baseline="0" dirty="0" smtClean="0"/>
                        <a:t> première </a:t>
                      </a:r>
                      <a:r>
                        <a:rPr lang="fr-FR" i="1" dirty="0" smtClean="0"/>
                        <a:t>(facture n°</a:t>
                      </a:r>
                      <a:r>
                        <a:rPr lang="fr-FR" i="1" baseline="0" dirty="0" smtClean="0"/>
                        <a:t> xxx)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058400" y="2545212"/>
            <a:ext cx="1219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(1) HT</a:t>
            </a:r>
            <a:endParaRPr lang="fr-FR" dirty="0"/>
          </a:p>
        </p:txBody>
      </p:sp>
      <p:cxnSp>
        <p:nvCxnSpPr>
          <p:cNvPr id="6" name="Connecteur droit avec flèche 5"/>
          <p:cNvCxnSpPr>
            <a:stCxn id="5" idx="1"/>
          </p:cNvCxnSpPr>
          <p:nvPr/>
        </p:nvCxnSpPr>
        <p:spPr>
          <a:xfrm flipH="1">
            <a:off x="8719127" y="2729878"/>
            <a:ext cx="1339273" cy="976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0731500" y="3383408"/>
            <a:ext cx="12446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(2) TVA </a:t>
            </a:r>
          </a:p>
          <a:p>
            <a:pPr algn="ctr"/>
            <a:r>
              <a:rPr lang="fr-FR" dirty="0" smtClean="0"/>
              <a:t>(20% * HT)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7" idx="1"/>
          </p:cNvCxnSpPr>
          <p:nvPr/>
        </p:nvCxnSpPr>
        <p:spPr>
          <a:xfrm flipH="1">
            <a:off x="8719127" y="3706574"/>
            <a:ext cx="2012373" cy="415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0756900" y="4616419"/>
            <a:ext cx="1219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(3) TTC</a:t>
            </a:r>
            <a:endParaRPr lang="fr-FR" dirty="0"/>
          </a:p>
        </p:txBody>
      </p:sp>
      <p:cxnSp>
        <p:nvCxnSpPr>
          <p:cNvPr id="10" name="Connecteur droit avec flèche 9"/>
          <p:cNvCxnSpPr>
            <a:stCxn id="9" idx="1"/>
          </p:cNvCxnSpPr>
          <p:nvPr/>
        </p:nvCxnSpPr>
        <p:spPr>
          <a:xfrm flipH="1" flipV="1">
            <a:off x="10058400" y="4527994"/>
            <a:ext cx="698500" cy="273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c) Ecriture </a:t>
            </a:r>
            <a:r>
              <a:rPr lang="fr-FR" sz="3300" dirty="0" smtClean="0"/>
              <a:t>comptable - les achats</a:t>
            </a:r>
            <a:endParaRPr lang="fr-FR" sz="3300" dirty="0"/>
          </a:p>
          <a:p>
            <a:endParaRPr lang="fr-FR" sz="3300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1124712" y="5431536"/>
            <a:ext cx="10323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 paiement en chèque, carte bancaire ou virement : 	……………………………..</a:t>
            </a:r>
          </a:p>
          <a:p>
            <a:r>
              <a:rPr lang="fr-FR" dirty="0" smtClean="0"/>
              <a:t>Si paiement en argent liquide : 			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204755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/>
              <a:t>3. Enregistrement au journal des </a:t>
            </a:r>
            <a:r>
              <a:rPr lang="fr-FR" b="1" u="sng" dirty="0"/>
              <a:t>charges</a:t>
            </a:r>
            <a:endParaRPr lang="fr-FR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(ii) Achat de matières premières (500 €), règlement à 60 jours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(ii) Règlement après 60 jours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46647" y="5295475"/>
          <a:ext cx="8064896" cy="146304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(60 jours après facturation / paiement)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401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Fournisseur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600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600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Règlement</a:t>
                      </a:r>
                      <a:r>
                        <a:rPr lang="fr-FR" i="1" baseline="0" dirty="0" smtClean="0"/>
                        <a:t> facture </a:t>
                      </a:r>
                      <a:r>
                        <a:rPr lang="fr-FR" i="1" baseline="0" dirty="0" err="1" smtClean="0"/>
                        <a:t>yyyy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9387664" y="3007751"/>
            <a:ext cx="265768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Flux juridique sortant :</a:t>
            </a:r>
          </a:p>
          <a:p>
            <a:pPr algn="ctr"/>
            <a:r>
              <a:rPr lang="fr-FR" dirty="0" smtClean="0"/>
              <a:t>Dette de 600 € vis-à-vis de notre fournisseur</a:t>
            </a:r>
            <a:endParaRPr lang="fr-FR" dirty="0"/>
          </a:p>
        </p:txBody>
      </p:sp>
      <p:cxnSp>
        <p:nvCxnSpPr>
          <p:cNvPr id="7" name="Connecteur droit avec flèche 6"/>
          <p:cNvCxnSpPr>
            <a:stCxn id="6" idx="1"/>
          </p:cNvCxnSpPr>
          <p:nvPr/>
        </p:nvCxnSpPr>
        <p:spPr>
          <a:xfrm flipH="1">
            <a:off x="8872684" y="3469416"/>
            <a:ext cx="514980" cy="661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0371337" y="6112184"/>
            <a:ext cx="169369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Sortie monétaire</a:t>
            </a:r>
            <a:endParaRPr lang="fr-FR" dirty="0"/>
          </a:p>
        </p:txBody>
      </p:sp>
      <p:cxnSp>
        <p:nvCxnSpPr>
          <p:cNvPr id="9" name="Connecteur droit avec flèche 8"/>
          <p:cNvCxnSpPr>
            <a:stCxn id="8" idx="1"/>
          </p:cNvCxnSpPr>
          <p:nvPr/>
        </p:nvCxnSpPr>
        <p:spPr>
          <a:xfrm flipH="1" flipV="1">
            <a:off x="8211543" y="6176964"/>
            <a:ext cx="2159794" cy="258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9387664" y="5253695"/>
            <a:ext cx="169369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Annulation de notre dette</a:t>
            </a:r>
            <a:endParaRPr lang="fr-FR" dirty="0"/>
          </a:p>
        </p:txBody>
      </p:sp>
      <p:cxnSp>
        <p:nvCxnSpPr>
          <p:cNvPr id="11" name="Connecteur droit avec flèche 10"/>
          <p:cNvCxnSpPr>
            <a:stCxn id="10" idx="1"/>
          </p:cNvCxnSpPr>
          <p:nvPr/>
        </p:nvCxnSpPr>
        <p:spPr>
          <a:xfrm flipH="1">
            <a:off x="6908802" y="5576861"/>
            <a:ext cx="2478862" cy="276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1217723" y="2840864"/>
          <a:ext cx="8064896" cy="18288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Date (facturation / livraison)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601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Achat de matières</a:t>
                      </a:r>
                      <a:r>
                        <a:rPr lang="fr-FR" baseline="0" dirty="0" smtClean="0"/>
                        <a:t> premières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500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44566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TVA déductible</a:t>
                      </a:r>
                      <a:r>
                        <a:rPr lang="fr-FR" baseline="0" dirty="0" smtClean="0"/>
                        <a:t> sur ABS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52223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1" u="sng" dirty="0" smtClean="0"/>
                        <a:t>401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b="1" i="1" u="sng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1" u="sng" dirty="0" smtClean="0"/>
                        <a:t>Fournisseurs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600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Achat de matière</a:t>
                      </a:r>
                      <a:r>
                        <a:rPr lang="fr-FR" i="1" baseline="0" dirty="0" smtClean="0"/>
                        <a:t> première, facture </a:t>
                      </a:r>
                      <a:r>
                        <a:rPr lang="fr-FR" i="1" baseline="0" dirty="0" err="1" smtClean="0"/>
                        <a:t>yyyy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c) Ecriture </a:t>
            </a:r>
            <a:r>
              <a:rPr lang="fr-FR" sz="3300" dirty="0" smtClean="0"/>
              <a:t>comptable - les achats</a:t>
            </a:r>
            <a:endParaRPr lang="fr-FR" sz="3300" dirty="0"/>
          </a:p>
          <a:p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237281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/>
              <a:t>3. Enregistrement au journal des </a:t>
            </a:r>
            <a:r>
              <a:rPr lang="fr-FR" b="1" u="sng" dirty="0"/>
              <a:t>charges</a:t>
            </a:r>
            <a:endParaRPr lang="fr-FR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(i) Achat de </a:t>
            </a:r>
            <a:r>
              <a:rPr lang="fr-FR" smtClean="0"/>
              <a:t>matières premières (500 </a:t>
            </a:r>
            <a:r>
              <a:rPr lang="fr-FR" dirty="0" smtClean="0"/>
              <a:t>€) avec remise commerciale (8 %), règlement 30 jours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38200" y="6108454"/>
            <a:ext cx="10908145" cy="64633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Attention : Cela ne concerne que les remises à caractère commercial (produit défectueux, grosse quantité, promotion…). Cela ne concerne pas les remise relative à des conditions de règlements. </a:t>
            </a:r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2259824" y="3559301"/>
          <a:ext cx="8064896" cy="18288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Date (facturation / livraison)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601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Achat de MP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460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44566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TVA déductible</a:t>
                      </a:r>
                      <a:r>
                        <a:rPr lang="fr-FR" baseline="0" dirty="0" smtClean="0"/>
                        <a:t> sur ABS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52223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Fournisseur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552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Achat de MP (facture n°</a:t>
                      </a:r>
                      <a:r>
                        <a:rPr lang="fr-FR" i="1" baseline="0" dirty="0" smtClean="0"/>
                        <a:t> zzzz)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c) Ecriture </a:t>
            </a:r>
            <a:r>
              <a:rPr lang="fr-FR" sz="3300" dirty="0" smtClean="0"/>
              <a:t>comptable - les achats</a:t>
            </a:r>
            <a:endParaRPr lang="fr-FR" sz="3300" dirty="0"/>
          </a:p>
          <a:p>
            <a:endParaRPr lang="fr-FR" sz="33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10016449" y="2740028"/>
            <a:ext cx="1575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(étape 1 : HT) </a:t>
            </a:r>
          </a:p>
          <a:p>
            <a:pPr algn="ctr"/>
            <a:r>
              <a:rPr lang="fr-FR" dirty="0" smtClean="0"/>
              <a:t>500 * 0,92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7" idx="1"/>
          </p:cNvCxnSpPr>
          <p:nvPr/>
        </p:nvCxnSpPr>
        <p:spPr>
          <a:xfrm flipH="1">
            <a:off x="8645236" y="3063194"/>
            <a:ext cx="1371213" cy="1043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8562110" y="3882466"/>
            <a:ext cx="1847272" cy="547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407846" y="3559300"/>
            <a:ext cx="1575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(étape 2 : TVA) </a:t>
            </a:r>
          </a:p>
          <a:p>
            <a:pPr algn="ctr"/>
            <a:r>
              <a:rPr lang="fr-FR" dirty="0" smtClean="0"/>
              <a:t>20 % * 460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0566206" y="4950819"/>
            <a:ext cx="1575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(étape 3 : TTC) </a:t>
            </a:r>
          </a:p>
          <a:p>
            <a:pPr algn="ctr"/>
            <a:r>
              <a:rPr lang="fr-FR" dirty="0" smtClean="0"/>
              <a:t>HT + TVA</a:t>
            </a:r>
            <a:endParaRPr lang="fr-FR" dirty="0"/>
          </a:p>
        </p:txBody>
      </p:sp>
      <p:cxnSp>
        <p:nvCxnSpPr>
          <p:cNvPr id="15" name="Connecteur droit avec flèche 14"/>
          <p:cNvCxnSpPr>
            <a:stCxn id="14" idx="1"/>
          </p:cNvCxnSpPr>
          <p:nvPr/>
        </p:nvCxnSpPr>
        <p:spPr>
          <a:xfrm flipH="1" flipV="1">
            <a:off x="9957956" y="4851900"/>
            <a:ext cx="608250" cy="422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76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293255" y="1626467"/>
            <a:ext cx="380769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Exemple</a:t>
            </a:r>
            <a:r>
              <a:rPr lang="fr-FR" b="1" dirty="0" smtClean="0"/>
              <a:t> </a:t>
            </a:r>
            <a:r>
              <a:rPr lang="fr-FR" dirty="0" smtClean="0"/>
              <a:t>d’écritures (Facture 1)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Nous sommes KBS, passez le</a:t>
            </a:r>
            <a:r>
              <a:rPr lang="fr-FR" u="sng" dirty="0" smtClean="0"/>
              <a:t>s</a:t>
            </a:r>
            <a:r>
              <a:rPr lang="fr-FR" dirty="0" smtClean="0"/>
              <a:t> écriture</a:t>
            </a:r>
            <a:r>
              <a:rPr lang="fr-FR" u="sng" dirty="0" smtClean="0"/>
              <a:t>s</a:t>
            </a:r>
            <a:r>
              <a:rPr lang="fr-FR" dirty="0"/>
              <a:t> </a:t>
            </a:r>
            <a:r>
              <a:rPr lang="fr-FR" dirty="0" smtClean="0"/>
              <a:t>pour 2017.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pic>
        <p:nvPicPr>
          <p:cNvPr id="1026" name="Picture 2" descr="https://www.edf.fr/sites/default/files/uploads/dmc-oh-nf36-prix-integres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894" y="-1127535"/>
            <a:ext cx="8393546" cy="1185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c) Ecriture </a:t>
            </a:r>
            <a:r>
              <a:rPr lang="fr-FR" sz="3300" dirty="0" smtClean="0"/>
              <a:t>comptable - les achats</a:t>
            </a:r>
            <a:endParaRPr lang="fr-FR" sz="3300" dirty="0"/>
          </a:p>
          <a:p>
            <a:endParaRPr lang="fr-FR" sz="33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7888042" y="351089"/>
            <a:ext cx="4008583" cy="646331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1 : Ecriture suite à réception de factures d’achat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24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838200" y="4948491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8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838200" y="2256075"/>
          <a:ext cx="10515600" cy="182880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6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52223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c) Ecriture </a:t>
            </a:r>
            <a:r>
              <a:rPr lang="fr-FR" sz="3300" dirty="0" smtClean="0"/>
              <a:t>comptable - les achats</a:t>
            </a:r>
            <a:endParaRPr lang="fr-FR" sz="3300" dirty="0"/>
          </a:p>
          <a:p>
            <a:endParaRPr lang="fr-FR" sz="33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7888042" y="351089"/>
            <a:ext cx="4008583" cy="646331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1 : Ecriture suite à réception de factures d’achat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18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c) Ecriture </a:t>
            </a:r>
            <a:r>
              <a:rPr lang="fr-FR" sz="3300" dirty="0" smtClean="0"/>
              <a:t>comptable - les achats</a:t>
            </a:r>
            <a:endParaRPr lang="fr-FR" sz="3300" dirty="0"/>
          </a:p>
          <a:p>
            <a:endParaRPr lang="fr-FR" sz="330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7888042" y="351089"/>
            <a:ext cx="4008583" cy="369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/>
              <a:t>Kahoot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84206" y="1588655"/>
            <a:ext cx="11612419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800" dirty="0" smtClean="0"/>
              <a:t>Q1. Un bon de commande déclenche une écriture d’achat (vrai/faux) </a:t>
            </a:r>
          </a:p>
          <a:p>
            <a:pPr marL="0" indent="0" algn="just">
              <a:buNone/>
            </a:pPr>
            <a:r>
              <a:rPr lang="fr-FR" sz="1800" dirty="0" smtClean="0"/>
              <a:t>Q2. Pour un achat, le compte 6.. est (a débité ; b crédité)</a:t>
            </a:r>
          </a:p>
          <a:p>
            <a:pPr marL="0" indent="0" algn="just">
              <a:buNone/>
            </a:pPr>
            <a:r>
              <a:rPr lang="fr-FR" sz="1800" dirty="0" smtClean="0"/>
              <a:t>Q3. Pour un achat, la TVA comptabilisée est : (a. 44571 au débit, b. 44571 au crédit ; c. 44566 au débit ; d. 44566 au crédit)</a:t>
            </a:r>
          </a:p>
          <a:p>
            <a:pPr marL="0" indent="0" algn="just">
              <a:buNone/>
            </a:pPr>
            <a:r>
              <a:rPr lang="fr-FR" sz="1800" dirty="0" smtClean="0"/>
              <a:t>Q4.Le montant inscrit pour l’achat (compte 6..) est : (a le TTC, b. la TVA, c. le HT avant remise, d. le HT après remise)</a:t>
            </a:r>
          </a:p>
          <a:p>
            <a:pPr marL="0" indent="0" algn="just">
              <a:buNone/>
            </a:pPr>
            <a:r>
              <a:rPr lang="fr-FR" sz="1800" dirty="0" smtClean="0"/>
              <a:t>Q5. Lorsque le règlement se fait par virement, le compte crédité est (a le compte 6 « achat de »; b « 53 caisse », c « 411 client »; d 512 « banque »)</a:t>
            </a:r>
          </a:p>
          <a:p>
            <a:pPr marL="0" indent="0" algn="just">
              <a:buNone/>
            </a:pPr>
            <a:r>
              <a:rPr lang="fr-FR" sz="1800" dirty="0" smtClean="0"/>
              <a:t>Q6. Quel est le numéro de compte pour l’achat d’un élément revendu dans le même état (a. 601 ; b 607)</a:t>
            </a:r>
          </a:p>
          <a:p>
            <a:pPr marL="0" indent="0" algn="just">
              <a:buNone/>
            </a:pPr>
            <a:r>
              <a:rPr lang="fr-FR" sz="1800" dirty="0" smtClean="0"/>
              <a:t>Q7. Une entreprise industrielle utilisera principalement le </a:t>
            </a:r>
            <a:r>
              <a:rPr lang="fr-FR" sz="1800" dirty="0"/>
              <a:t>compte (a. 601 ; b 607)</a:t>
            </a:r>
          </a:p>
          <a:p>
            <a:pPr marL="0" indent="0" algn="just">
              <a:buNone/>
            </a:pPr>
            <a:r>
              <a:rPr lang="fr-FR" sz="1800" dirty="0" smtClean="0"/>
              <a:t>Q8. Lorsque nous payons les salaires, nous utilisons un compte de classe (a 60 ; b 61/62 ; c 64 ; d66)</a:t>
            </a:r>
          </a:p>
          <a:p>
            <a:pPr marL="0" indent="0" algn="just">
              <a:buNone/>
            </a:pPr>
            <a:r>
              <a:rPr lang="fr-FR" sz="1800" dirty="0" smtClean="0"/>
              <a:t>Q9.</a:t>
            </a:r>
            <a:r>
              <a:rPr lang="fr-FR" sz="1800" dirty="0"/>
              <a:t> </a:t>
            </a:r>
            <a:r>
              <a:rPr lang="fr-FR" sz="1800" dirty="0" smtClean="0"/>
              <a:t>Le </a:t>
            </a:r>
            <a:r>
              <a:rPr lang="fr-FR" sz="1800" dirty="0"/>
              <a:t>paiement des intérêts, lors du remboursement d'emprunt, est une </a:t>
            </a:r>
            <a:r>
              <a:rPr lang="fr-FR" sz="1800" dirty="0" smtClean="0"/>
              <a:t>charge (a exploitation ; b financière ; c exceptionnelle)</a:t>
            </a:r>
          </a:p>
          <a:p>
            <a:pPr marL="0" indent="0" algn="just">
              <a:buNone/>
            </a:pPr>
            <a:r>
              <a:rPr lang="fr-FR" sz="1800" dirty="0" smtClean="0"/>
              <a:t>Q10. Quel numéro de compte est utilisé pour la location (a 608 ; b 611 ; c 613 ; d 621)</a:t>
            </a:r>
          </a:p>
          <a:p>
            <a:pPr marL="0" indent="0" algn="just">
              <a:buNone/>
            </a:pPr>
            <a:r>
              <a:rPr lang="fr-FR" sz="1800" dirty="0" smtClean="0"/>
              <a:t>Q11. Quel est le numéro de compte pour l’impôt sur les société (a 63 ; b 69)</a:t>
            </a:r>
          </a:p>
          <a:p>
            <a:pPr marL="0" indent="0" algn="just">
              <a:buNone/>
            </a:pPr>
            <a:r>
              <a:rPr lang="fr-FR" sz="1800" dirty="0" smtClean="0"/>
              <a:t>Q 12 La perte de valeur de nos immobilisation (compte 68) est une charge </a:t>
            </a:r>
            <a:r>
              <a:rPr lang="fr-FR" sz="1800" dirty="0"/>
              <a:t>(a exploitation ; b financière ; c exceptionnelle)</a:t>
            </a:r>
          </a:p>
          <a:p>
            <a:pPr marL="0" indent="0" algn="just"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705576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/>
              <a:t> c) Ecriture </a:t>
            </a:r>
            <a:r>
              <a:rPr lang="fr-FR" sz="3300" dirty="0" smtClean="0"/>
              <a:t>comptable - les achats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878898" y="282448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</a:t>
            </a:r>
            <a:r>
              <a:rPr lang="fr-FR" dirty="0"/>
              <a:t>3</a:t>
            </a:r>
            <a:r>
              <a:rPr lang="fr-FR" dirty="0" smtClean="0"/>
              <a:t> : Ecritures d’achat et de ventes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93254" y="1524870"/>
            <a:ext cx="11686309" cy="50237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="1" dirty="0" smtClean="0"/>
              <a:t>Exercice complet (Cas </a:t>
            </a:r>
            <a:r>
              <a:rPr lang="fr-FR" b="1" dirty="0" err="1" smtClean="0"/>
              <a:t>féine</a:t>
            </a:r>
            <a:r>
              <a:rPr lang="fr-FR" b="1" dirty="0" smtClean="0"/>
              <a:t>) : </a:t>
            </a:r>
            <a:r>
              <a:rPr lang="fr-FR" sz="2000" dirty="0" smtClean="0"/>
              <a:t>L’entreprise </a:t>
            </a:r>
            <a:r>
              <a:rPr lang="fr-FR" sz="2000" dirty="0" err="1" smtClean="0"/>
              <a:t>Féine</a:t>
            </a:r>
            <a:r>
              <a:rPr lang="fr-FR" sz="2000" dirty="0" smtClean="0"/>
              <a:t> achète des grains de café brut. Ils les torréfient et les revendent aux marques distributeurs. L’entreprise est assujettie à la TVA à 20 % sur toute son activité.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824008"/>
              </p:ext>
            </p:extLst>
          </p:nvPr>
        </p:nvGraphicFramePr>
        <p:xfrm>
          <a:off x="157012" y="2572423"/>
          <a:ext cx="11822551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8146">
                  <a:extLst>
                    <a:ext uri="{9D8B030D-6E8A-4147-A177-3AD203B41FA5}">
                      <a16:colId xmlns:a16="http://schemas.microsoft.com/office/drawing/2014/main" val="3618135612"/>
                    </a:ext>
                  </a:extLst>
                </a:gridCol>
                <a:gridCol w="7259787">
                  <a:extLst>
                    <a:ext uri="{9D8B030D-6E8A-4147-A177-3AD203B41FA5}">
                      <a16:colId xmlns:a16="http://schemas.microsoft.com/office/drawing/2014/main" val="1245359444"/>
                    </a:ext>
                  </a:extLst>
                </a:gridCol>
                <a:gridCol w="1825334">
                  <a:extLst>
                    <a:ext uri="{9D8B030D-6E8A-4147-A177-3AD203B41FA5}">
                      <a16:colId xmlns:a16="http://schemas.microsoft.com/office/drawing/2014/main" val="3911129786"/>
                    </a:ext>
                  </a:extLst>
                </a:gridCol>
                <a:gridCol w="1989284">
                  <a:extLst>
                    <a:ext uri="{9D8B030D-6E8A-4147-A177-3AD203B41FA5}">
                      <a16:colId xmlns:a16="http://schemas.microsoft.com/office/drawing/2014/main" val="516400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Date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Opération</a:t>
                      </a:r>
                      <a:r>
                        <a:rPr lang="fr-FR" sz="1600" b="1" baseline="0" dirty="0" smtClean="0"/>
                        <a:t> 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Numéro de compte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N°</a:t>
                      </a:r>
                      <a:r>
                        <a:rPr lang="fr-FR" sz="1600" b="1" baseline="0" dirty="0" smtClean="0"/>
                        <a:t> cpt et date</a:t>
                      </a:r>
                      <a:r>
                        <a:rPr lang="fr-FR" sz="1600" b="1" dirty="0" smtClean="0"/>
                        <a:t> de Règlement</a:t>
                      </a:r>
                      <a:endParaRPr lang="fr-F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941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05-10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de</a:t>
                      </a:r>
                      <a:r>
                        <a:rPr lang="fr-FR" sz="1400" baseline="0" dirty="0" smtClean="0"/>
                        <a:t> grains de café Brésilien auprès d’un grossiste français : 1.600 . Paiement à 45 jours fin de mois. (V-008)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96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06 10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Virement des salaires</a:t>
                      </a:r>
                      <a:r>
                        <a:rPr lang="fr-FR" sz="1400" baseline="0" dirty="0" smtClean="0"/>
                        <a:t> à nos employés : 1600 € (Pas de TVA</a:t>
                      </a:r>
                      <a:r>
                        <a:rPr lang="fr-FR" sz="1400" baseline="0" dirty="0" smtClean="0"/>
                        <a:t>). Bulletin salaire B822</a:t>
                      </a:r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1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08-10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de café torréfié péruvien</a:t>
                      </a:r>
                      <a:r>
                        <a:rPr lang="fr-FR" sz="1400" baseline="0" dirty="0" smtClean="0"/>
                        <a:t> auprès d’un concurrent. 2 000 € HT. Une remise de 37,5% nous est consentie. 20 % de la somme est payée comptant : le solde à 30 jours (V-0020).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528083"/>
                  </a:ext>
                </a:extLst>
              </a:tr>
              <a:tr h="28253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09-10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Réception d’un bon de commande pour 450</a:t>
                      </a:r>
                      <a:r>
                        <a:rPr lang="fr-FR" sz="1400" baseline="0" dirty="0" smtClean="0"/>
                        <a:t> kg de café colombien (4.500 €)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954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12-10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Achat par</a:t>
                      </a:r>
                      <a:r>
                        <a:rPr lang="fr-FR" sz="1400" baseline="0" dirty="0" smtClean="0"/>
                        <a:t> chèque </a:t>
                      </a:r>
                      <a:r>
                        <a:rPr lang="fr-FR" sz="1400" dirty="0" smtClean="0"/>
                        <a:t>de fournitures de bureau : 450</a:t>
                      </a:r>
                      <a:r>
                        <a:rPr lang="fr-FR" sz="1400" baseline="0" dirty="0" smtClean="0"/>
                        <a:t> € HT (non-stocké) ; facture M001.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504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15-10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Réception d’une facture pour</a:t>
                      </a:r>
                      <a:r>
                        <a:rPr lang="fr-FR" sz="1400" baseline="0" dirty="0" smtClean="0"/>
                        <a:t> la réparation du four à torréfaction (1.350 €), règlement 30 jours</a:t>
                      </a:r>
                      <a:r>
                        <a:rPr lang="fr-FR" sz="1400" baseline="0" dirty="0" smtClean="0"/>
                        <a:t>. Facture AX38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21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18 - 10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Emission</a:t>
                      </a:r>
                      <a:r>
                        <a:rPr lang="fr-FR" sz="1400" baseline="0" dirty="0" smtClean="0"/>
                        <a:t> d’une facture 5.000 € HT (avant réduc de 10 %) pour la vente de 450 kg de café brésilien. Règlement par chèques. (Facture N 009)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275706"/>
                  </a:ext>
                </a:extLst>
              </a:tr>
              <a:tr h="15547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22 - 10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Réception d’impôt</a:t>
                      </a:r>
                      <a:r>
                        <a:rPr lang="fr-FR" sz="1400" baseline="0" dirty="0" smtClean="0"/>
                        <a:t> sur les sociétés </a:t>
                      </a:r>
                      <a:r>
                        <a:rPr lang="fr-FR" sz="1400" dirty="0" smtClean="0"/>
                        <a:t>(1.000 €)</a:t>
                      </a:r>
                      <a:r>
                        <a:rPr lang="fr-FR" sz="1400" baseline="0" dirty="0" smtClean="0"/>
                        <a:t> payable par virement. </a:t>
                      </a:r>
                      <a:r>
                        <a:rPr lang="fr-FR" sz="1400" baseline="0" dirty="0" smtClean="0"/>
                        <a:t>Avis impôt </a:t>
                      </a:r>
                      <a:r>
                        <a:rPr lang="fr-FR" sz="1400" baseline="0" dirty="0" smtClean="0"/>
                        <a:t>B06N (Pas de TVA)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624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4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840</Words>
  <Application>Microsoft Office PowerPoint</Application>
  <PresentationFormat>Grand écran</PresentationFormat>
  <Paragraphs>169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n.a.</dc:creator>
  <cp:lastModifiedBy>n.a.</cp:lastModifiedBy>
  <cp:revision>16</cp:revision>
  <cp:lastPrinted>2022-10-04T08:49:27Z</cp:lastPrinted>
  <dcterms:created xsi:type="dcterms:W3CDTF">2019-10-22T09:13:36Z</dcterms:created>
  <dcterms:modified xsi:type="dcterms:W3CDTF">2023-10-26T14:06:59Z</dcterms:modified>
</cp:coreProperties>
</file>