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82" r:id="rId4"/>
    <p:sldId id="291" r:id="rId5"/>
    <p:sldId id="258" r:id="rId6"/>
    <p:sldId id="259" r:id="rId7"/>
    <p:sldId id="281" r:id="rId8"/>
    <p:sldId id="283" r:id="rId9"/>
    <p:sldId id="285" r:id="rId10"/>
    <p:sldId id="286" r:id="rId11"/>
    <p:sldId id="260" r:id="rId12"/>
    <p:sldId id="292" r:id="rId13"/>
    <p:sldId id="261" r:id="rId14"/>
    <p:sldId id="262" r:id="rId15"/>
    <p:sldId id="263" r:id="rId16"/>
    <p:sldId id="264" r:id="rId17"/>
    <p:sldId id="265" r:id="rId18"/>
    <p:sldId id="266" r:id="rId19"/>
    <p:sldId id="267" r:id="rId20"/>
    <p:sldId id="289" r:id="rId21"/>
    <p:sldId id="288" r:id="rId22"/>
    <p:sldId id="268" r:id="rId23"/>
    <p:sldId id="269" r:id="rId24"/>
    <p:sldId id="270" r:id="rId25"/>
    <p:sldId id="271" r:id="rId26"/>
    <p:sldId id="274" r:id="rId27"/>
    <p:sldId id="272" r:id="rId28"/>
    <p:sldId id="273" r:id="rId29"/>
    <p:sldId id="275" r:id="rId30"/>
    <p:sldId id="276" r:id="rId31"/>
    <p:sldId id="277" r:id="rId32"/>
    <p:sldId id="278" r:id="rId33"/>
    <p:sldId id="279" r:id="rId34"/>
    <p:sldId id="280" r:id="rId35"/>
    <p:sldId id="284" r:id="rId36"/>
    <p:sldId id="287" r:id="rId37"/>
    <p:sldId id="293" r:id="rId38"/>
    <p:sldId id="290" r:id="rId3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71"/>
    <p:restoredTop sz="94677"/>
  </p:normalViewPr>
  <p:slideViewPr>
    <p:cSldViewPr snapToGrid="0" snapToObjects="1">
      <p:cViewPr varScale="1">
        <p:scale>
          <a:sx n="77" d="100"/>
          <a:sy n="77" d="100"/>
        </p:scale>
        <p:origin x="1200" y="6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550E79-D64F-D34B-B16D-8BE81891230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8947A93B-2B90-EC4D-8299-E941A24C7D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070A4C0-1A0C-5C48-A6C9-56FEF79DBE9C}"/>
              </a:ext>
            </a:extLst>
          </p:cNvPr>
          <p:cNvSpPr>
            <a:spLocks noGrp="1"/>
          </p:cNvSpPr>
          <p:nvPr>
            <p:ph type="dt" sz="half" idx="10"/>
          </p:nvPr>
        </p:nvSpPr>
        <p:spPr/>
        <p:txBody>
          <a:bodyPr/>
          <a:lstStyle/>
          <a:p>
            <a:fld id="{DFACF736-D9D9-D540-A65B-D28A38E803ED}" type="datetimeFigureOut">
              <a:rPr lang="fr-FR" smtClean="0"/>
              <a:t>06/03/2023</a:t>
            </a:fld>
            <a:endParaRPr lang="fr-FR"/>
          </a:p>
        </p:txBody>
      </p:sp>
      <p:sp>
        <p:nvSpPr>
          <p:cNvPr id="5" name="Espace réservé du pied de page 4">
            <a:extLst>
              <a:ext uri="{FF2B5EF4-FFF2-40B4-BE49-F238E27FC236}">
                <a16:creationId xmlns:a16="http://schemas.microsoft.com/office/drawing/2014/main" id="{5149CA39-ECCB-AD4A-AA44-496CFFF1003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85DA97A-7FB8-9E40-986B-47ACE11E7215}"/>
              </a:ext>
            </a:extLst>
          </p:cNvPr>
          <p:cNvSpPr>
            <a:spLocks noGrp="1"/>
          </p:cNvSpPr>
          <p:nvPr>
            <p:ph type="sldNum" sz="quarter" idx="12"/>
          </p:nvPr>
        </p:nvSpPr>
        <p:spPr/>
        <p:txBody>
          <a:bodyPr/>
          <a:lstStyle/>
          <a:p>
            <a:fld id="{0A6BC6F5-EA53-9948-9FCB-0D6C49052CA7}" type="slidenum">
              <a:rPr lang="fr-FR" smtClean="0"/>
              <a:t>‹N°›</a:t>
            </a:fld>
            <a:endParaRPr lang="fr-FR"/>
          </a:p>
        </p:txBody>
      </p:sp>
    </p:spTree>
    <p:extLst>
      <p:ext uri="{BB962C8B-B14F-4D97-AF65-F5344CB8AC3E}">
        <p14:creationId xmlns:p14="http://schemas.microsoft.com/office/powerpoint/2010/main" val="592443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012E52-3B7D-4442-B3A5-C90FA1EFC20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2E34A561-E875-7344-B22F-FF11A61959CE}"/>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1796CDE-B83B-2C49-9E7E-D364F9F911FD}"/>
              </a:ext>
            </a:extLst>
          </p:cNvPr>
          <p:cNvSpPr>
            <a:spLocks noGrp="1"/>
          </p:cNvSpPr>
          <p:nvPr>
            <p:ph type="dt" sz="half" idx="10"/>
          </p:nvPr>
        </p:nvSpPr>
        <p:spPr/>
        <p:txBody>
          <a:bodyPr/>
          <a:lstStyle/>
          <a:p>
            <a:fld id="{DFACF736-D9D9-D540-A65B-D28A38E803ED}" type="datetimeFigureOut">
              <a:rPr lang="fr-FR" smtClean="0"/>
              <a:t>06/03/2023</a:t>
            </a:fld>
            <a:endParaRPr lang="fr-FR"/>
          </a:p>
        </p:txBody>
      </p:sp>
      <p:sp>
        <p:nvSpPr>
          <p:cNvPr id="5" name="Espace réservé du pied de page 4">
            <a:extLst>
              <a:ext uri="{FF2B5EF4-FFF2-40B4-BE49-F238E27FC236}">
                <a16:creationId xmlns:a16="http://schemas.microsoft.com/office/drawing/2014/main" id="{598B5CA1-83C0-D243-A868-E44C970FBFE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86B69D6-94D8-4245-9783-2B18B6B705E1}"/>
              </a:ext>
            </a:extLst>
          </p:cNvPr>
          <p:cNvSpPr>
            <a:spLocks noGrp="1"/>
          </p:cNvSpPr>
          <p:nvPr>
            <p:ph type="sldNum" sz="quarter" idx="12"/>
          </p:nvPr>
        </p:nvSpPr>
        <p:spPr/>
        <p:txBody>
          <a:bodyPr/>
          <a:lstStyle/>
          <a:p>
            <a:fld id="{0A6BC6F5-EA53-9948-9FCB-0D6C49052CA7}" type="slidenum">
              <a:rPr lang="fr-FR" smtClean="0"/>
              <a:t>‹N°›</a:t>
            </a:fld>
            <a:endParaRPr lang="fr-FR"/>
          </a:p>
        </p:txBody>
      </p:sp>
    </p:spTree>
    <p:extLst>
      <p:ext uri="{BB962C8B-B14F-4D97-AF65-F5344CB8AC3E}">
        <p14:creationId xmlns:p14="http://schemas.microsoft.com/office/powerpoint/2010/main" val="3473318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F90D741-390C-354C-AF27-4F1A21008AB3}"/>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22DB6D23-D0F7-3945-89A0-D1BACBDE621A}"/>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B4E1B5D-DA72-8042-8ABF-6F0207672851}"/>
              </a:ext>
            </a:extLst>
          </p:cNvPr>
          <p:cNvSpPr>
            <a:spLocks noGrp="1"/>
          </p:cNvSpPr>
          <p:nvPr>
            <p:ph type="dt" sz="half" idx="10"/>
          </p:nvPr>
        </p:nvSpPr>
        <p:spPr/>
        <p:txBody>
          <a:bodyPr/>
          <a:lstStyle/>
          <a:p>
            <a:fld id="{DFACF736-D9D9-D540-A65B-D28A38E803ED}" type="datetimeFigureOut">
              <a:rPr lang="fr-FR" smtClean="0"/>
              <a:t>06/03/2023</a:t>
            </a:fld>
            <a:endParaRPr lang="fr-FR"/>
          </a:p>
        </p:txBody>
      </p:sp>
      <p:sp>
        <p:nvSpPr>
          <p:cNvPr id="5" name="Espace réservé du pied de page 4">
            <a:extLst>
              <a:ext uri="{FF2B5EF4-FFF2-40B4-BE49-F238E27FC236}">
                <a16:creationId xmlns:a16="http://schemas.microsoft.com/office/drawing/2014/main" id="{1CE102BB-24EE-7446-B7CB-26182C0FABF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EA78172-9C95-174A-A946-10309636E1A8}"/>
              </a:ext>
            </a:extLst>
          </p:cNvPr>
          <p:cNvSpPr>
            <a:spLocks noGrp="1"/>
          </p:cNvSpPr>
          <p:nvPr>
            <p:ph type="sldNum" sz="quarter" idx="12"/>
          </p:nvPr>
        </p:nvSpPr>
        <p:spPr/>
        <p:txBody>
          <a:bodyPr/>
          <a:lstStyle/>
          <a:p>
            <a:fld id="{0A6BC6F5-EA53-9948-9FCB-0D6C49052CA7}" type="slidenum">
              <a:rPr lang="fr-FR" smtClean="0"/>
              <a:t>‹N°›</a:t>
            </a:fld>
            <a:endParaRPr lang="fr-FR"/>
          </a:p>
        </p:txBody>
      </p:sp>
    </p:spTree>
    <p:extLst>
      <p:ext uri="{BB962C8B-B14F-4D97-AF65-F5344CB8AC3E}">
        <p14:creationId xmlns:p14="http://schemas.microsoft.com/office/powerpoint/2010/main" val="2142793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354B3E-6DB8-6F43-8ECC-6B12A1DEF4D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624DD7A-6CC8-944E-B45D-DF8D8F2C584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B7D5A48-A5F6-424C-845E-EB3F656833AA}"/>
              </a:ext>
            </a:extLst>
          </p:cNvPr>
          <p:cNvSpPr>
            <a:spLocks noGrp="1"/>
          </p:cNvSpPr>
          <p:nvPr>
            <p:ph type="dt" sz="half" idx="10"/>
          </p:nvPr>
        </p:nvSpPr>
        <p:spPr/>
        <p:txBody>
          <a:bodyPr/>
          <a:lstStyle/>
          <a:p>
            <a:fld id="{DFACF736-D9D9-D540-A65B-D28A38E803ED}" type="datetimeFigureOut">
              <a:rPr lang="fr-FR" smtClean="0"/>
              <a:t>06/03/2023</a:t>
            </a:fld>
            <a:endParaRPr lang="fr-FR"/>
          </a:p>
        </p:txBody>
      </p:sp>
      <p:sp>
        <p:nvSpPr>
          <p:cNvPr id="5" name="Espace réservé du pied de page 4">
            <a:extLst>
              <a:ext uri="{FF2B5EF4-FFF2-40B4-BE49-F238E27FC236}">
                <a16:creationId xmlns:a16="http://schemas.microsoft.com/office/drawing/2014/main" id="{8FBDCE71-09DA-7543-8C89-B371AF0EB6D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98C5093-92D9-2F45-88A5-80D5751ED083}"/>
              </a:ext>
            </a:extLst>
          </p:cNvPr>
          <p:cNvSpPr>
            <a:spLocks noGrp="1"/>
          </p:cNvSpPr>
          <p:nvPr>
            <p:ph type="sldNum" sz="quarter" idx="12"/>
          </p:nvPr>
        </p:nvSpPr>
        <p:spPr/>
        <p:txBody>
          <a:bodyPr/>
          <a:lstStyle/>
          <a:p>
            <a:fld id="{0A6BC6F5-EA53-9948-9FCB-0D6C49052CA7}" type="slidenum">
              <a:rPr lang="fr-FR" smtClean="0"/>
              <a:t>‹N°›</a:t>
            </a:fld>
            <a:endParaRPr lang="fr-FR"/>
          </a:p>
        </p:txBody>
      </p:sp>
    </p:spTree>
    <p:extLst>
      <p:ext uri="{BB962C8B-B14F-4D97-AF65-F5344CB8AC3E}">
        <p14:creationId xmlns:p14="http://schemas.microsoft.com/office/powerpoint/2010/main" val="3189050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C14829-4DA1-A84D-AD04-2E7B0B5EAF0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8D3CAF4A-3526-5446-9B18-BAAD23D2CD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78AD7AC3-3201-6E4F-9B5B-8DB2F23CACB3}"/>
              </a:ext>
            </a:extLst>
          </p:cNvPr>
          <p:cNvSpPr>
            <a:spLocks noGrp="1"/>
          </p:cNvSpPr>
          <p:nvPr>
            <p:ph type="dt" sz="half" idx="10"/>
          </p:nvPr>
        </p:nvSpPr>
        <p:spPr/>
        <p:txBody>
          <a:bodyPr/>
          <a:lstStyle/>
          <a:p>
            <a:fld id="{DFACF736-D9D9-D540-A65B-D28A38E803ED}" type="datetimeFigureOut">
              <a:rPr lang="fr-FR" smtClean="0"/>
              <a:t>06/03/2023</a:t>
            </a:fld>
            <a:endParaRPr lang="fr-FR"/>
          </a:p>
        </p:txBody>
      </p:sp>
      <p:sp>
        <p:nvSpPr>
          <p:cNvPr id="5" name="Espace réservé du pied de page 4">
            <a:extLst>
              <a:ext uri="{FF2B5EF4-FFF2-40B4-BE49-F238E27FC236}">
                <a16:creationId xmlns:a16="http://schemas.microsoft.com/office/drawing/2014/main" id="{C4E8981D-28C3-6841-AB12-3C32E769237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661A10E-676E-4F44-9F13-9021E971096B}"/>
              </a:ext>
            </a:extLst>
          </p:cNvPr>
          <p:cNvSpPr>
            <a:spLocks noGrp="1"/>
          </p:cNvSpPr>
          <p:nvPr>
            <p:ph type="sldNum" sz="quarter" idx="12"/>
          </p:nvPr>
        </p:nvSpPr>
        <p:spPr/>
        <p:txBody>
          <a:bodyPr/>
          <a:lstStyle/>
          <a:p>
            <a:fld id="{0A6BC6F5-EA53-9948-9FCB-0D6C49052CA7}" type="slidenum">
              <a:rPr lang="fr-FR" smtClean="0"/>
              <a:t>‹N°›</a:t>
            </a:fld>
            <a:endParaRPr lang="fr-FR"/>
          </a:p>
        </p:txBody>
      </p:sp>
    </p:spTree>
    <p:extLst>
      <p:ext uri="{BB962C8B-B14F-4D97-AF65-F5344CB8AC3E}">
        <p14:creationId xmlns:p14="http://schemas.microsoft.com/office/powerpoint/2010/main" val="3002070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AD797E-3BC3-2F42-B2A5-A49DBA45B0F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44DF356-B607-7C47-9CB0-E72216C9C629}"/>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6121FA59-D613-FD45-B539-7366AD9EBF7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2E944003-8374-AE4D-8A71-0F748B3CA5B2}"/>
              </a:ext>
            </a:extLst>
          </p:cNvPr>
          <p:cNvSpPr>
            <a:spLocks noGrp="1"/>
          </p:cNvSpPr>
          <p:nvPr>
            <p:ph type="dt" sz="half" idx="10"/>
          </p:nvPr>
        </p:nvSpPr>
        <p:spPr/>
        <p:txBody>
          <a:bodyPr/>
          <a:lstStyle/>
          <a:p>
            <a:fld id="{DFACF736-D9D9-D540-A65B-D28A38E803ED}" type="datetimeFigureOut">
              <a:rPr lang="fr-FR" smtClean="0"/>
              <a:t>06/03/2023</a:t>
            </a:fld>
            <a:endParaRPr lang="fr-FR"/>
          </a:p>
        </p:txBody>
      </p:sp>
      <p:sp>
        <p:nvSpPr>
          <p:cNvPr id="6" name="Espace réservé du pied de page 5">
            <a:extLst>
              <a:ext uri="{FF2B5EF4-FFF2-40B4-BE49-F238E27FC236}">
                <a16:creationId xmlns:a16="http://schemas.microsoft.com/office/drawing/2014/main" id="{89AEAE0F-F97C-714A-8B8D-BDC5472CC4C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AF4373D-73CF-C246-97DC-E125C0DCFBFD}"/>
              </a:ext>
            </a:extLst>
          </p:cNvPr>
          <p:cNvSpPr>
            <a:spLocks noGrp="1"/>
          </p:cNvSpPr>
          <p:nvPr>
            <p:ph type="sldNum" sz="quarter" idx="12"/>
          </p:nvPr>
        </p:nvSpPr>
        <p:spPr/>
        <p:txBody>
          <a:bodyPr/>
          <a:lstStyle/>
          <a:p>
            <a:fld id="{0A6BC6F5-EA53-9948-9FCB-0D6C49052CA7}" type="slidenum">
              <a:rPr lang="fr-FR" smtClean="0"/>
              <a:t>‹N°›</a:t>
            </a:fld>
            <a:endParaRPr lang="fr-FR"/>
          </a:p>
        </p:txBody>
      </p:sp>
    </p:spTree>
    <p:extLst>
      <p:ext uri="{BB962C8B-B14F-4D97-AF65-F5344CB8AC3E}">
        <p14:creationId xmlns:p14="http://schemas.microsoft.com/office/powerpoint/2010/main" val="538174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B2A5E7-2ADB-374D-8645-6B60C4A7101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6F104810-EB46-B24C-81E1-FCD4961AEC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A7C72D4B-FF4B-9040-91B7-4C19657724D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6C69F0FF-E69A-4248-BBE0-6CF5A6CA29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3E51384-87DD-B743-A6A6-9A3EC37FA7E0}"/>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6AE73E60-F532-5041-8549-A58487EBDC54}"/>
              </a:ext>
            </a:extLst>
          </p:cNvPr>
          <p:cNvSpPr>
            <a:spLocks noGrp="1"/>
          </p:cNvSpPr>
          <p:nvPr>
            <p:ph type="dt" sz="half" idx="10"/>
          </p:nvPr>
        </p:nvSpPr>
        <p:spPr/>
        <p:txBody>
          <a:bodyPr/>
          <a:lstStyle/>
          <a:p>
            <a:fld id="{DFACF736-D9D9-D540-A65B-D28A38E803ED}" type="datetimeFigureOut">
              <a:rPr lang="fr-FR" smtClean="0"/>
              <a:t>06/03/2023</a:t>
            </a:fld>
            <a:endParaRPr lang="fr-FR"/>
          </a:p>
        </p:txBody>
      </p:sp>
      <p:sp>
        <p:nvSpPr>
          <p:cNvPr id="8" name="Espace réservé du pied de page 7">
            <a:extLst>
              <a:ext uri="{FF2B5EF4-FFF2-40B4-BE49-F238E27FC236}">
                <a16:creationId xmlns:a16="http://schemas.microsoft.com/office/drawing/2014/main" id="{3907F4B6-1819-774C-8241-5ADE1CEE0408}"/>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170ABB02-690B-044F-875A-5142849AE313}"/>
              </a:ext>
            </a:extLst>
          </p:cNvPr>
          <p:cNvSpPr>
            <a:spLocks noGrp="1"/>
          </p:cNvSpPr>
          <p:nvPr>
            <p:ph type="sldNum" sz="quarter" idx="12"/>
          </p:nvPr>
        </p:nvSpPr>
        <p:spPr/>
        <p:txBody>
          <a:bodyPr/>
          <a:lstStyle/>
          <a:p>
            <a:fld id="{0A6BC6F5-EA53-9948-9FCB-0D6C49052CA7}" type="slidenum">
              <a:rPr lang="fr-FR" smtClean="0"/>
              <a:t>‹N°›</a:t>
            </a:fld>
            <a:endParaRPr lang="fr-FR"/>
          </a:p>
        </p:txBody>
      </p:sp>
    </p:spTree>
    <p:extLst>
      <p:ext uri="{BB962C8B-B14F-4D97-AF65-F5344CB8AC3E}">
        <p14:creationId xmlns:p14="http://schemas.microsoft.com/office/powerpoint/2010/main" val="2808204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7973F-BBA9-A047-B9C7-A0D19CEF2F21}"/>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79567E5-AB0A-FB42-BECD-DA2BC19E1B02}"/>
              </a:ext>
            </a:extLst>
          </p:cNvPr>
          <p:cNvSpPr>
            <a:spLocks noGrp="1"/>
          </p:cNvSpPr>
          <p:nvPr>
            <p:ph type="dt" sz="half" idx="10"/>
          </p:nvPr>
        </p:nvSpPr>
        <p:spPr/>
        <p:txBody>
          <a:bodyPr/>
          <a:lstStyle/>
          <a:p>
            <a:fld id="{DFACF736-D9D9-D540-A65B-D28A38E803ED}" type="datetimeFigureOut">
              <a:rPr lang="fr-FR" smtClean="0"/>
              <a:t>06/03/2023</a:t>
            </a:fld>
            <a:endParaRPr lang="fr-FR"/>
          </a:p>
        </p:txBody>
      </p:sp>
      <p:sp>
        <p:nvSpPr>
          <p:cNvPr id="4" name="Espace réservé du pied de page 3">
            <a:extLst>
              <a:ext uri="{FF2B5EF4-FFF2-40B4-BE49-F238E27FC236}">
                <a16:creationId xmlns:a16="http://schemas.microsoft.com/office/drawing/2014/main" id="{895F4B66-BA2C-9E49-87D2-6A53EF353980}"/>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C849CB6-BE31-BF44-AA18-08F24B69645A}"/>
              </a:ext>
            </a:extLst>
          </p:cNvPr>
          <p:cNvSpPr>
            <a:spLocks noGrp="1"/>
          </p:cNvSpPr>
          <p:nvPr>
            <p:ph type="sldNum" sz="quarter" idx="12"/>
          </p:nvPr>
        </p:nvSpPr>
        <p:spPr/>
        <p:txBody>
          <a:bodyPr/>
          <a:lstStyle/>
          <a:p>
            <a:fld id="{0A6BC6F5-EA53-9948-9FCB-0D6C49052CA7}" type="slidenum">
              <a:rPr lang="fr-FR" smtClean="0"/>
              <a:t>‹N°›</a:t>
            </a:fld>
            <a:endParaRPr lang="fr-FR"/>
          </a:p>
        </p:txBody>
      </p:sp>
    </p:spTree>
    <p:extLst>
      <p:ext uri="{BB962C8B-B14F-4D97-AF65-F5344CB8AC3E}">
        <p14:creationId xmlns:p14="http://schemas.microsoft.com/office/powerpoint/2010/main" val="3559919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172E3273-1840-8540-9712-489E539BA706}"/>
              </a:ext>
            </a:extLst>
          </p:cNvPr>
          <p:cNvSpPr>
            <a:spLocks noGrp="1"/>
          </p:cNvSpPr>
          <p:nvPr>
            <p:ph type="dt" sz="half" idx="10"/>
          </p:nvPr>
        </p:nvSpPr>
        <p:spPr/>
        <p:txBody>
          <a:bodyPr/>
          <a:lstStyle/>
          <a:p>
            <a:fld id="{DFACF736-D9D9-D540-A65B-D28A38E803ED}" type="datetimeFigureOut">
              <a:rPr lang="fr-FR" smtClean="0"/>
              <a:t>06/03/2023</a:t>
            </a:fld>
            <a:endParaRPr lang="fr-FR"/>
          </a:p>
        </p:txBody>
      </p:sp>
      <p:sp>
        <p:nvSpPr>
          <p:cNvPr id="3" name="Espace réservé du pied de page 2">
            <a:extLst>
              <a:ext uri="{FF2B5EF4-FFF2-40B4-BE49-F238E27FC236}">
                <a16:creationId xmlns:a16="http://schemas.microsoft.com/office/drawing/2014/main" id="{8EF91EC7-8220-DB4A-8C7A-7BFD1F1326A2}"/>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EE306BB9-61E2-DF4B-9129-B4F2434CDC2F}"/>
              </a:ext>
            </a:extLst>
          </p:cNvPr>
          <p:cNvSpPr>
            <a:spLocks noGrp="1"/>
          </p:cNvSpPr>
          <p:nvPr>
            <p:ph type="sldNum" sz="quarter" idx="12"/>
          </p:nvPr>
        </p:nvSpPr>
        <p:spPr/>
        <p:txBody>
          <a:bodyPr/>
          <a:lstStyle/>
          <a:p>
            <a:fld id="{0A6BC6F5-EA53-9948-9FCB-0D6C49052CA7}" type="slidenum">
              <a:rPr lang="fr-FR" smtClean="0"/>
              <a:t>‹N°›</a:t>
            </a:fld>
            <a:endParaRPr lang="fr-FR"/>
          </a:p>
        </p:txBody>
      </p:sp>
    </p:spTree>
    <p:extLst>
      <p:ext uri="{BB962C8B-B14F-4D97-AF65-F5344CB8AC3E}">
        <p14:creationId xmlns:p14="http://schemas.microsoft.com/office/powerpoint/2010/main" val="2719887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523287-8194-AF49-B53E-6AFDF52166D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C9D4D05-E729-B14D-8D2B-02B9F3643B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5DC20C8-2EDE-194E-B252-37EB731D70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22C5EB8-D3C8-D94F-B1F3-D692B6785B76}"/>
              </a:ext>
            </a:extLst>
          </p:cNvPr>
          <p:cNvSpPr>
            <a:spLocks noGrp="1"/>
          </p:cNvSpPr>
          <p:nvPr>
            <p:ph type="dt" sz="half" idx="10"/>
          </p:nvPr>
        </p:nvSpPr>
        <p:spPr/>
        <p:txBody>
          <a:bodyPr/>
          <a:lstStyle/>
          <a:p>
            <a:fld id="{DFACF736-D9D9-D540-A65B-D28A38E803ED}" type="datetimeFigureOut">
              <a:rPr lang="fr-FR" smtClean="0"/>
              <a:t>06/03/2023</a:t>
            </a:fld>
            <a:endParaRPr lang="fr-FR"/>
          </a:p>
        </p:txBody>
      </p:sp>
      <p:sp>
        <p:nvSpPr>
          <p:cNvPr id="6" name="Espace réservé du pied de page 5">
            <a:extLst>
              <a:ext uri="{FF2B5EF4-FFF2-40B4-BE49-F238E27FC236}">
                <a16:creationId xmlns:a16="http://schemas.microsoft.com/office/drawing/2014/main" id="{79C745E3-E8F0-F04F-BF67-BBDBF805947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3ED6503-2421-1243-82F0-D16C3D1B6E54}"/>
              </a:ext>
            </a:extLst>
          </p:cNvPr>
          <p:cNvSpPr>
            <a:spLocks noGrp="1"/>
          </p:cNvSpPr>
          <p:nvPr>
            <p:ph type="sldNum" sz="quarter" idx="12"/>
          </p:nvPr>
        </p:nvSpPr>
        <p:spPr/>
        <p:txBody>
          <a:bodyPr/>
          <a:lstStyle/>
          <a:p>
            <a:fld id="{0A6BC6F5-EA53-9948-9FCB-0D6C49052CA7}" type="slidenum">
              <a:rPr lang="fr-FR" smtClean="0"/>
              <a:t>‹N°›</a:t>
            </a:fld>
            <a:endParaRPr lang="fr-FR"/>
          </a:p>
        </p:txBody>
      </p:sp>
    </p:spTree>
    <p:extLst>
      <p:ext uri="{BB962C8B-B14F-4D97-AF65-F5344CB8AC3E}">
        <p14:creationId xmlns:p14="http://schemas.microsoft.com/office/powerpoint/2010/main" val="2549110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7530FB-9580-EB46-A60C-C2AA69A7CBA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789AE7BD-38CE-104E-A3BA-CD03F90BEA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511648CD-5319-FA4A-AB58-152C2A0FB4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7DB010C-583C-0C44-A2C0-FF96E8EF9F39}"/>
              </a:ext>
            </a:extLst>
          </p:cNvPr>
          <p:cNvSpPr>
            <a:spLocks noGrp="1"/>
          </p:cNvSpPr>
          <p:nvPr>
            <p:ph type="dt" sz="half" idx="10"/>
          </p:nvPr>
        </p:nvSpPr>
        <p:spPr/>
        <p:txBody>
          <a:bodyPr/>
          <a:lstStyle/>
          <a:p>
            <a:fld id="{DFACF736-D9D9-D540-A65B-D28A38E803ED}" type="datetimeFigureOut">
              <a:rPr lang="fr-FR" smtClean="0"/>
              <a:t>06/03/2023</a:t>
            </a:fld>
            <a:endParaRPr lang="fr-FR"/>
          </a:p>
        </p:txBody>
      </p:sp>
      <p:sp>
        <p:nvSpPr>
          <p:cNvPr id="6" name="Espace réservé du pied de page 5">
            <a:extLst>
              <a:ext uri="{FF2B5EF4-FFF2-40B4-BE49-F238E27FC236}">
                <a16:creationId xmlns:a16="http://schemas.microsoft.com/office/drawing/2014/main" id="{AA58660F-8F8C-C642-B50B-BCD1D99D171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32DEABB-CCFE-3445-A949-F40B23905ACF}"/>
              </a:ext>
            </a:extLst>
          </p:cNvPr>
          <p:cNvSpPr>
            <a:spLocks noGrp="1"/>
          </p:cNvSpPr>
          <p:nvPr>
            <p:ph type="sldNum" sz="quarter" idx="12"/>
          </p:nvPr>
        </p:nvSpPr>
        <p:spPr/>
        <p:txBody>
          <a:bodyPr/>
          <a:lstStyle/>
          <a:p>
            <a:fld id="{0A6BC6F5-EA53-9948-9FCB-0D6C49052CA7}" type="slidenum">
              <a:rPr lang="fr-FR" smtClean="0"/>
              <a:t>‹N°›</a:t>
            </a:fld>
            <a:endParaRPr lang="fr-FR"/>
          </a:p>
        </p:txBody>
      </p:sp>
    </p:spTree>
    <p:extLst>
      <p:ext uri="{BB962C8B-B14F-4D97-AF65-F5344CB8AC3E}">
        <p14:creationId xmlns:p14="http://schemas.microsoft.com/office/powerpoint/2010/main" val="194128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3BCAC31-83DD-1341-AC0C-44CA1025A8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DF82A22A-472F-B64C-9317-93D43F52E7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A0BEF94-CDAD-D74C-BD45-9AB629B24F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ACF736-D9D9-D540-A65B-D28A38E803ED}" type="datetimeFigureOut">
              <a:rPr lang="fr-FR" smtClean="0"/>
              <a:t>06/03/2023</a:t>
            </a:fld>
            <a:endParaRPr lang="fr-FR"/>
          </a:p>
        </p:txBody>
      </p:sp>
      <p:sp>
        <p:nvSpPr>
          <p:cNvPr id="5" name="Espace réservé du pied de page 4">
            <a:extLst>
              <a:ext uri="{FF2B5EF4-FFF2-40B4-BE49-F238E27FC236}">
                <a16:creationId xmlns:a16="http://schemas.microsoft.com/office/drawing/2014/main" id="{3BE0C1A0-6687-6346-A838-146FFAEA5B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918741D3-63F2-8442-B55C-F42195EAC0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6BC6F5-EA53-9948-9FCB-0D6C49052CA7}" type="slidenum">
              <a:rPr lang="fr-FR" smtClean="0"/>
              <a:t>‹N°›</a:t>
            </a:fld>
            <a:endParaRPr lang="fr-FR"/>
          </a:p>
        </p:txBody>
      </p:sp>
    </p:spTree>
    <p:extLst>
      <p:ext uri="{BB962C8B-B14F-4D97-AF65-F5344CB8AC3E}">
        <p14:creationId xmlns:p14="http://schemas.microsoft.com/office/powerpoint/2010/main" val="2152242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2B34FB-E3FC-154E-8562-FDE748358807}"/>
              </a:ext>
            </a:extLst>
          </p:cNvPr>
          <p:cNvSpPr>
            <a:spLocks noGrp="1"/>
          </p:cNvSpPr>
          <p:nvPr>
            <p:ph type="ctrTitle"/>
          </p:nvPr>
        </p:nvSpPr>
        <p:spPr>
          <a:xfrm>
            <a:off x="290945" y="465513"/>
            <a:ext cx="11696008" cy="2310938"/>
          </a:xfrm>
        </p:spPr>
        <p:txBody>
          <a:bodyPr>
            <a:normAutofit/>
          </a:bodyPr>
          <a:lstStyle/>
          <a:p>
            <a:r>
              <a:rPr lang="fr-FR" b="1" dirty="0"/>
              <a:t>La réforme de la Taxe professionnelle</a:t>
            </a:r>
          </a:p>
        </p:txBody>
      </p:sp>
      <p:sp>
        <p:nvSpPr>
          <p:cNvPr id="3" name="Sous-titre 2">
            <a:extLst>
              <a:ext uri="{FF2B5EF4-FFF2-40B4-BE49-F238E27FC236}">
                <a16:creationId xmlns:a16="http://schemas.microsoft.com/office/drawing/2014/main" id="{65572F8F-558A-D449-AA5C-5E836E2F90EE}"/>
              </a:ext>
            </a:extLst>
          </p:cNvPr>
          <p:cNvSpPr>
            <a:spLocks noGrp="1"/>
          </p:cNvSpPr>
          <p:nvPr>
            <p:ph type="subTitle" idx="1"/>
          </p:nvPr>
        </p:nvSpPr>
        <p:spPr>
          <a:xfrm>
            <a:off x="1524000" y="3602037"/>
            <a:ext cx="9144000" cy="2133599"/>
          </a:xfrm>
        </p:spPr>
        <p:txBody>
          <a:bodyPr>
            <a:normAutofit fontScale="92500" lnSpcReduction="10000"/>
          </a:bodyPr>
          <a:lstStyle/>
          <a:p>
            <a:r>
              <a:rPr lang="fr-FR" sz="3600" dirty="0"/>
              <a:t>Loi de Finances pour 2010</a:t>
            </a:r>
          </a:p>
          <a:p>
            <a:r>
              <a:rPr lang="fr-FR" dirty="0"/>
              <a:t>Par</a:t>
            </a:r>
          </a:p>
          <a:p>
            <a:r>
              <a:rPr lang="fr-FR" dirty="0"/>
              <a:t>Étienne DOUAT</a:t>
            </a:r>
          </a:p>
          <a:p>
            <a:r>
              <a:rPr lang="fr-FR" i="1" dirty="0"/>
              <a:t>Agrégé de Droit Public</a:t>
            </a:r>
            <a:r>
              <a:rPr lang="fr-FR" dirty="0"/>
              <a:t>,</a:t>
            </a:r>
          </a:p>
          <a:p>
            <a:r>
              <a:rPr lang="fr-FR" dirty="0"/>
              <a:t> Professeur à l’université de Montpellier</a:t>
            </a:r>
          </a:p>
        </p:txBody>
      </p:sp>
    </p:spTree>
    <p:extLst>
      <p:ext uri="{BB962C8B-B14F-4D97-AF65-F5344CB8AC3E}">
        <p14:creationId xmlns:p14="http://schemas.microsoft.com/office/powerpoint/2010/main" val="1894957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highlight>
                  <a:srgbClr val="00FFFF"/>
                </a:highlight>
              </a:rPr>
              <a:t>B/ de l’ancienne à la nouvelle assiette</a:t>
            </a:r>
          </a:p>
        </p:txBody>
      </p:sp>
      <p:sp>
        <p:nvSpPr>
          <p:cNvPr id="3" name="Espace réservé du contenu 2"/>
          <p:cNvSpPr>
            <a:spLocks noGrp="1"/>
          </p:cNvSpPr>
          <p:nvPr>
            <p:ph idx="1"/>
          </p:nvPr>
        </p:nvSpPr>
        <p:spPr/>
        <p:txBody>
          <a:bodyPr>
            <a:normAutofit fontScale="92500"/>
          </a:bodyPr>
          <a:lstStyle/>
          <a:p>
            <a:r>
              <a:rPr lang="fr-FR" dirty="0"/>
              <a:t>Qu’est-ce que l’assiette d’un impôt ? C’est la base sur laquelle il repose.</a:t>
            </a:r>
          </a:p>
          <a:p>
            <a:r>
              <a:rPr lang="fr-FR" dirty="0"/>
              <a:t>Un tableau va nous permettre de comprendre le passage d’une assiette à l’autre en notant que plusieurs changements sont intervenus :</a:t>
            </a:r>
          </a:p>
          <a:p>
            <a:r>
              <a:rPr lang="fr-FR" dirty="0"/>
              <a:t>Loi de Finances pour 1999 : suppression de la part salaires. C’est l’impôt imbécile de François MITTERRAND (à l’émission « l’enjeu »,   le 15 sept. 1983). C’est un impôt qui pénalise les entreprises qui embauchent.</a:t>
            </a:r>
          </a:p>
          <a:p>
            <a:r>
              <a:rPr lang="fr-FR" dirty="0"/>
              <a:t>Lois de Finances pour 2005 et 2006 avec le Dégrèvement pour Investissement Nouveau et le plafonnement de 3,5% par rapport à la valeur ajoutée des entreprises</a:t>
            </a:r>
          </a:p>
          <a:p>
            <a:r>
              <a:rPr lang="fr-FR" dirty="0"/>
              <a:t>Loi de Finances pour 2010 avec la réforme de la TP. </a:t>
            </a:r>
          </a:p>
        </p:txBody>
      </p:sp>
    </p:spTree>
    <p:extLst>
      <p:ext uri="{BB962C8B-B14F-4D97-AF65-F5344CB8AC3E}">
        <p14:creationId xmlns:p14="http://schemas.microsoft.com/office/powerpoint/2010/main" val="2049186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D40048-7C90-7841-8FC0-53CD242AAA06}"/>
              </a:ext>
            </a:extLst>
          </p:cNvPr>
          <p:cNvSpPr>
            <a:spLocks noGrp="1"/>
          </p:cNvSpPr>
          <p:nvPr>
            <p:ph type="title"/>
          </p:nvPr>
        </p:nvSpPr>
        <p:spPr/>
        <p:txBody>
          <a:bodyPr/>
          <a:lstStyle/>
          <a:p>
            <a:r>
              <a:rPr lang="fr-FR" b="1" dirty="0">
                <a:solidFill>
                  <a:srgbClr val="7030A0"/>
                </a:solidFill>
              </a:rPr>
              <a:t>L’évolution des bases d’imposition de la TP</a:t>
            </a:r>
          </a:p>
        </p:txBody>
      </p:sp>
      <p:graphicFrame>
        <p:nvGraphicFramePr>
          <p:cNvPr id="4" name="Tableau 4">
            <a:extLst>
              <a:ext uri="{FF2B5EF4-FFF2-40B4-BE49-F238E27FC236}">
                <a16:creationId xmlns:a16="http://schemas.microsoft.com/office/drawing/2014/main" id="{C3A5A04F-EAAF-804F-8A9D-D7B7C9436269}"/>
              </a:ext>
            </a:extLst>
          </p:cNvPr>
          <p:cNvGraphicFramePr>
            <a:graphicFrameLocks noGrp="1"/>
          </p:cNvGraphicFramePr>
          <p:nvPr>
            <p:ph idx="1"/>
            <p:extLst>
              <p:ext uri="{D42A27DB-BD31-4B8C-83A1-F6EECF244321}">
                <p14:modId xmlns:p14="http://schemas.microsoft.com/office/powerpoint/2010/main" val="3229475120"/>
              </p:ext>
            </p:extLst>
          </p:nvPr>
        </p:nvGraphicFramePr>
        <p:xfrm>
          <a:off x="838200" y="1825625"/>
          <a:ext cx="10515600" cy="2225040"/>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1569628455"/>
                    </a:ext>
                  </a:extLst>
                </a:gridCol>
                <a:gridCol w="2628900">
                  <a:extLst>
                    <a:ext uri="{9D8B030D-6E8A-4147-A177-3AD203B41FA5}">
                      <a16:colId xmlns:a16="http://schemas.microsoft.com/office/drawing/2014/main" val="3036174870"/>
                    </a:ext>
                  </a:extLst>
                </a:gridCol>
                <a:gridCol w="2628900">
                  <a:extLst>
                    <a:ext uri="{9D8B030D-6E8A-4147-A177-3AD203B41FA5}">
                      <a16:colId xmlns:a16="http://schemas.microsoft.com/office/drawing/2014/main" val="2581579576"/>
                    </a:ext>
                  </a:extLst>
                </a:gridCol>
                <a:gridCol w="2628900">
                  <a:extLst>
                    <a:ext uri="{9D8B030D-6E8A-4147-A177-3AD203B41FA5}">
                      <a16:colId xmlns:a16="http://schemas.microsoft.com/office/drawing/2014/main" val="3385553946"/>
                    </a:ext>
                  </a:extLst>
                </a:gridCol>
              </a:tblGrid>
              <a:tr h="370840">
                <a:tc>
                  <a:txBody>
                    <a:bodyPr/>
                    <a:lstStyle/>
                    <a:p>
                      <a:r>
                        <a:rPr lang="fr-FR" dirty="0"/>
                        <a:t>Bases</a:t>
                      </a:r>
                    </a:p>
                  </a:txBody>
                  <a:tcPr/>
                </a:tc>
                <a:tc>
                  <a:txBody>
                    <a:bodyPr/>
                    <a:lstStyle/>
                    <a:p>
                      <a:pPr algn="ctr"/>
                      <a:r>
                        <a:rPr lang="fr-FR" dirty="0"/>
                        <a:t>1998</a:t>
                      </a:r>
                    </a:p>
                  </a:txBody>
                  <a:tcPr/>
                </a:tc>
                <a:tc>
                  <a:txBody>
                    <a:bodyPr/>
                    <a:lstStyle/>
                    <a:p>
                      <a:pPr algn="ctr"/>
                      <a:r>
                        <a:rPr lang="fr-FR" dirty="0"/>
                        <a:t>2003</a:t>
                      </a:r>
                    </a:p>
                  </a:txBody>
                  <a:tcPr/>
                </a:tc>
                <a:tc>
                  <a:txBody>
                    <a:bodyPr/>
                    <a:lstStyle/>
                    <a:p>
                      <a:pPr algn="ctr"/>
                      <a:r>
                        <a:rPr lang="fr-FR" dirty="0"/>
                        <a:t>2008</a:t>
                      </a:r>
                    </a:p>
                  </a:txBody>
                  <a:tcPr/>
                </a:tc>
                <a:extLst>
                  <a:ext uri="{0D108BD9-81ED-4DB2-BD59-A6C34878D82A}">
                    <a16:rowId xmlns:a16="http://schemas.microsoft.com/office/drawing/2014/main" val="2300824487"/>
                  </a:ext>
                </a:extLst>
              </a:tr>
              <a:tr h="370840">
                <a:tc>
                  <a:txBody>
                    <a:bodyPr/>
                    <a:lstStyle/>
                    <a:p>
                      <a:r>
                        <a:rPr lang="fr-FR" dirty="0"/>
                        <a:t>Valeur locative foncière</a:t>
                      </a:r>
                    </a:p>
                  </a:txBody>
                  <a:tcPr/>
                </a:tc>
                <a:tc>
                  <a:txBody>
                    <a:bodyPr/>
                    <a:lstStyle/>
                    <a:p>
                      <a:pPr algn="ctr"/>
                      <a:r>
                        <a:rPr lang="fr-FR" dirty="0"/>
                        <a:t>12,5%</a:t>
                      </a:r>
                    </a:p>
                  </a:txBody>
                  <a:tcPr/>
                </a:tc>
                <a:tc>
                  <a:txBody>
                    <a:bodyPr/>
                    <a:lstStyle/>
                    <a:p>
                      <a:pPr algn="ctr"/>
                      <a:r>
                        <a:rPr lang="fr-FR" dirty="0"/>
                        <a:t>17%</a:t>
                      </a:r>
                    </a:p>
                  </a:txBody>
                  <a:tcPr/>
                </a:tc>
                <a:tc>
                  <a:txBody>
                    <a:bodyPr/>
                    <a:lstStyle/>
                    <a:p>
                      <a:pPr algn="ctr"/>
                      <a:r>
                        <a:rPr lang="fr-FR" dirty="0"/>
                        <a:t>17,7%</a:t>
                      </a:r>
                    </a:p>
                  </a:txBody>
                  <a:tcPr/>
                </a:tc>
                <a:extLst>
                  <a:ext uri="{0D108BD9-81ED-4DB2-BD59-A6C34878D82A}">
                    <a16:rowId xmlns:a16="http://schemas.microsoft.com/office/drawing/2014/main" val="1928679498"/>
                  </a:ext>
                </a:extLst>
              </a:tr>
              <a:tr h="370840">
                <a:tc>
                  <a:txBody>
                    <a:bodyPr/>
                    <a:lstStyle/>
                    <a:p>
                      <a:r>
                        <a:rPr lang="fr-FR" dirty="0"/>
                        <a:t>Equipements Biens Mobil</a:t>
                      </a:r>
                    </a:p>
                  </a:txBody>
                  <a:tcPr/>
                </a:tc>
                <a:tc>
                  <a:txBody>
                    <a:bodyPr/>
                    <a:lstStyle/>
                    <a:p>
                      <a:pPr algn="ctr"/>
                      <a:r>
                        <a:rPr lang="fr-FR" dirty="0"/>
                        <a:t>51%</a:t>
                      </a:r>
                    </a:p>
                  </a:txBody>
                  <a:tcPr/>
                </a:tc>
                <a:tc>
                  <a:txBody>
                    <a:bodyPr/>
                    <a:lstStyle/>
                    <a:p>
                      <a:pPr algn="ctr"/>
                      <a:r>
                        <a:rPr lang="fr-FR" dirty="0"/>
                        <a:t>79%</a:t>
                      </a:r>
                    </a:p>
                  </a:txBody>
                  <a:tcPr/>
                </a:tc>
                <a:tc>
                  <a:txBody>
                    <a:bodyPr/>
                    <a:lstStyle/>
                    <a:p>
                      <a:pPr algn="ctr"/>
                      <a:r>
                        <a:rPr lang="fr-FR" dirty="0"/>
                        <a:t>79,7%</a:t>
                      </a:r>
                    </a:p>
                  </a:txBody>
                  <a:tcPr/>
                </a:tc>
                <a:extLst>
                  <a:ext uri="{0D108BD9-81ED-4DB2-BD59-A6C34878D82A}">
                    <a16:rowId xmlns:a16="http://schemas.microsoft.com/office/drawing/2014/main" val="1671243805"/>
                  </a:ext>
                </a:extLst>
              </a:tr>
              <a:tr h="370840">
                <a:tc>
                  <a:txBody>
                    <a:bodyPr/>
                    <a:lstStyle/>
                    <a:p>
                      <a:r>
                        <a:rPr lang="fr-FR" dirty="0"/>
                        <a:t>Salaires</a:t>
                      </a:r>
                    </a:p>
                  </a:txBody>
                  <a:tcPr/>
                </a:tc>
                <a:tc>
                  <a:txBody>
                    <a:bodyPr/>
                    <a:lstStyle/>
                    <a:p>
                      <a:pPr algn="ctr"/>
                      <a:r>
                        <a:rPr lang="fr-FR" dirty="0"/>
                        <a:t>33,33%</a:t>
                      </a:r>
                    </a:p>
                  </a:txBody>
                  <a:tcPr/>
                </a:tc>
                <a:tc>
                  <a:txBody>
                    <a:bodyPr/>
                    <a:lstStyle/>
                    <a:p>
                      <a:pPr algn="ctr"/>
                      <a:r>
                        <a:rPr lang="fr-FR" dirty="0"/>
                        <a:t>0</a:t>
                      </a:r>
                    </a:p>
                  </a:txBody>
                  <a:tcPr/>
                </a:tc>
                <a:tc>
                  <a:txBody>
                    <a:bodyPr/>
                    <a:lstStyle/>
                    <a:p>
                      <a:pPr algn="ctr"/>
                      <a:r>
                        <a:rPr lang="fr-FR" dirty="0"/>
                        <a:t>0</a:t>
                      </a:r>
                    </a:p>
                  </a:txBody>
                  <a:tcPr/>
                </a:tc>
                <a:extLst>
                  <a:ext uri="{0D108BD9-81ED-4DB2-BD59-A6C34878D82A}">
                    <a16:rowId xmlns:a16="http://schemas.microsoft.com/office/drawing/2014/main" val="1325420114"/>
                  </a:ext>
                </a:extLst>
              </a:tr>
              <a:tr h="370840">
                <a:tc>
                  <a:txBody>
                    <a:bodyPr/>
                    <a:lstStyle/>
                    <a:p>
                      <a:r>
                        <a:rPr lang="fr-FR" dirty="0"/>
                        <a:t>Recettes</a:t>
                      </a:r>
                    </a:p>
                  </a:txBody>
                  <a:tcPr/>
                </a:tc>
                <a:tc>
                  <a:txBody>
                    <a:bodyPr/>
                    <a:lstStyle/>
                    <a:p>
                      <a:pPr algn="ctr"/>
                      <a:r>
                        <a:rPr lang="fr-FR" dirty="0"/>
                        <a:t>3,2%</a:t>
                      </a:r>
                    </a:p>
                  </a:txBody>
                  <a:tcPr/>
                </a:tc>
                <a:tc>
                  <a:txBody>
                    <a:bodyPr/>
                    <a:lstStyle/>
                    <a:p>
                      <a:pPr algn="ctr"/>
                      <a:r>
                        <a:rPr lang="fr-FR" dirty="0"/>
                        <a:t>4%</a:t>
                      </a:r>
                    </a:p>
                  </a:txBody>
                  <a:tcPr/>
                </a:tc>
                <a:tc>
                  <a:txBody>
                    <a:bodyPr/>
                    <a:lstStyle/>
                    <a:p>
                      <a:pPr algn="ctr"/>
                      <a:r>
                        <a:rPr lang="fr-FR" dirty="0"/>
                        <a:t>2,6%</a:t>
                      </a:r>
                    </a:p>
                  </a:txBody>
                  <a:tcPr/>
                </a:tc>
                <a:extLst>
                  <a:ext uri="{0D108BD9-81ED-4DB2-BD59-A6C34878D82A}">
                    <a16:rowId xmlns:a16="http://schemas.microsoft.com/office/drawing/2014/main" val="2648241731"/>
                  </a:ext>
                </a:extLst>
              </a:tr>
              <a:tr h="370840">
                <a:tc>
                  <a:txBody>
                    <a:bodyPr/>
                    <a:lstStyle/>
                    <a:p>
                      <a:r>
                        <a:rPr lang="fr-FR" dirty="0"/>
                        <a:t>Total</a:t>
                      </a:r>
                    </a:p>
                  </a:txBody>
                  <a:tcPr/>
                </a:tc>
                <a:tc>
                  <a:txBody>
                    <a:bodyPr/>
                    <a:lstStyle/>
                    <a:p>
                      <a:pPr algn="ctr"/>
                      <a:r>
                        <a:rPr lang="fr-FR" dirty="0"/>
                        <a:t>100%</a:t>
                      </a:r>
                    </a:p>
                  </a:txBody>
                  <a:tcPr/>
                </a:tc>
                <a:tc>
                  <a:txBody>
                    <a:bodyPr/>
                    <a:lstStyle/>
                    <a:p>
                      <a:pPr algn="ctr"/>
                      <a:r>
                        <a:rPr lang="fr-FR" dirty="0"/>
                        <a:t>100%</a:t>
                      </a:r>
                    </a:p>
                  </a:txBody>
                  <a:tcPr/>
                </a:tc>
                <a:tc>
                  <a:txBody>
                    <a:bodyPr/>
                    <a:lstStyle/>
                    <a:p>
                      <a:pPr algn="ctr"/>
                      <a:r>
                        <a:rPr lang="fr-FR" dirty="0"/>
                        <a:t>100%</a:t>
                      </a:r>
                    </a:p>
                  </a:txBody>
                  <a:tcPr/>
                </a:tc>
                <a:extLst>
                  <a:ext uri="{0D108BD9-81ED-4DB2-BD59-A6C34878D82A}">
                    <a16:rowId xmlns:a16="http://schemas.microsoft.com/office/drawing/2014/main" val="1478967290"/>
                  </a:ext>
                </a:extLst>
              </a:tr>
            </a:tbl>
          </a:graphicData>
        </a:graphic>
      </p:graphicFrame>
    </p:spTree>
    <p:extLst>
      <p:ext uri="{BB962C8B-B14F-4D97-AF65-F5344CB8AC3E}">
        <p14:creationId xmlns:p14="http://schemas.microsoft.com/office/powerpoint/2010/main" val="42331697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B1AB31-D1B5-F2D2-C755-086E44022FEB}"/>
              </a:ext>
            </a:extLst>
          </p:cNvPr>
          <p:cNvSpPr>
            <a:spLocks noGrp="1"/>
          </p:cNvSpPr>
          <p:nvPr>
            <p:ph type="title"/>
          </p:nvPr>
        </p:nvSpPr>
        <p:spPr/>
        <p:txBody>
          <a:bodyPr/>
          <a:lstStyle/>
          <a:p>
            <a:r>
              <a:rPr lang="fr-FR" dirty="0"/>
              <a:t>Commentaires du tableau </a:t>
            </a:r>
          </a:p>
        </p:txBody>
      </p:sp>
      <p:sp>
        <p:nvSpPr>
          <p:cNvPr id="3" name="Espace réservé du contenu 2">
            <a:extLst>
              <a:ext uri="{FF2B5EF4-FFF2-40B4-BE49-F238E27FC236}">
                <a16:creationId xmlns:a16="http://schemas.microsoft.com/office/drawing/2014/main" id="{E2DC685F-BC54-C7B4-03F2-E20AA549B627}"/>
              </a:ext>
            </a:extLst>
          </p:cNvPr>
          <p:cNvSpPr>
            <a:spLocks noGrp="1"/>
          </p:cNvSpPr>
          <p:nvPr>
            <p:ph idx="1"/>
          </p:nvPr>
        </p:nvSpPr>
        <p:spPr>
          <a:xfrm>
            <a:off x="337930" y="1825625"/>
            <a:ext cx="11015870" cy="4351338"/>
          </a:xfrm>
        </p:spPr>
        <p:txBody>
          <a:bodyPr>
            <a:normAutofit lnSpcReduction="10000"/>
          </a:bodyPr>
          <a:lstStyle/>
          <a:p>
            <a:r>
              <a:rPr lang="fr-FR" dirty="0"/>
              <a:t>1</a:t>
            </a:r>
            <a:r>
              <a:rPr lang="fr-FR" baseline="30000" dirty="0"/>
              <a:t>er</a:t>
            </a:r>
            <a:r>
              <a:rPr lang="fr-FR" dirty="0"/>
              <a:t> passage : la loi de Finances pour 1999 supprime la part salaires de la Taxe professionnelle (la part imbécile). En 2003, cette part est à zéro.</a:t>
            </a:r>
          </a:p>
          <a:p>
            <a:r>
              <a:rPr lang="fr-FR" dirty="0"/>
              <a:t>Le résultat est de faire passer les équipements et biens mobiliers en tête de l’assiette (presque 80%). D’où une nouvelle critique formulée par Jacques CHIRAC : on pénalise les entreprises qui s’équipent et se modernisent. </a:t>
            </a:r>
          </a:p>
          <a:p>
            <a:r>
              <a:rPr lang="fr-FR" dirty="0"/>
              <a:t>Le Conseil des impôts préconise en décembre 2004 de remplacer les EBM par une assiette plus neutre : l’assiette portant sur la valeur ajoutée des entreprises mais avec un plafond. </a:t>
            </a:r>
          </a:p>
          <a:p>
            <a:r>
              <a:rPr lang="fr-FR" dirty="0"/>
              <a:t>La Loi de Finances pour 2010 maintient la valeur locative foncière mais remplace les EBM par une nouvelle assiette : la valeur ajoutée.</a:t>
            </a:r>
          </a:p>
        </p:txBody>
      </p:sp>
    </p:spTree>
    <p:extLst>
      <p:ext uri="{BB962C8B-B14F-4D97-AF65-F5344CB8AC3E}">
        <p14:creationId xmlns:p14="http://schemas.microsoft.com/office/powerpoint/2010/main" val="3178166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130555-9366-C047-967C-AA6C1A6ED729}"/>
              </a:ext>
            </a:extLst>
          </p:cNvPr>
          <p:cNvSpPr>
            <a:spLocks noGrp="1"/>
          </p:cNvSpPr>
          <p:nvPr>
            <p:ph type="title"/>
          </p:nvPr>
        </p:nvSpPr>
        <p:spPr/>
        <p:txBody>
          <a:bodyPr/>
          <a:lstStyle/>
          <a:p>
            <a:r>
              <a:rPr lang="fr-FR" dirty="0">
                <a:highlight>
                  <a:srgbClr val="00FFFF"/>
                </a:highlight>
              </a:rPr>
              <a:t>C/ Les nouvelles ressources fiscales</a:t>
            </a:r>
          </a:p>
        </p:txBody>
      </p:sp>
      <p:sp>
        <p:nvSpPr>
          <p:cNvPr id="3" name="Espace réservé du contenu 2">
            <a:extLst>
              <a:ext uri="{FF2B5EF4-FFF2-40B4-BE49-F238E27FC236}">
                <a16:creationId xmlns:a16="http://schemas.microsoft.com/office/drawing/2014/main" id="{6D89EEE4-23FE-1642-B51B-1A691C5A6258}"/>
              </a:ext>
            </a:extLst>
          </p:cNvPr>
          <p:cNvSpPr>
            <a:spLocks noGrp="1"/>
          </p:cNvSpPr>
          <p:nvPr>
            <p:ph idx="1"/>
          </p:nvPr>
        </p:nvSpPr>
        <p:spPr/>
        <p:txBody>
          <a:bodyPr/>
          <a:lstStyle/>
          <a:p>
            <a:pPr marL="0" indent="0">
              <a:buNone/>
            </a:pPr>
            <a:r>
              <a:rPr lang="fr-FR" dirty="0">
                <a:highlight>
                  <a:srgbClr val="00FF00"/>
                </a:highlight>
              </a:rPr>
              <a:t>§1 La Contribution économique territoriale (CET)</a:t>
            </a:r>
          </a:p>
          <a:p>
            <a:pPr marL="0" indent="0">
              <a:buNone/>
            </a:pPr>
            <a:endParaRPr lang="fr-FR" dirty="0">
              <a:highlight>
                <a:srgbClr val="00FF00"/>
              </a:highlight>
            </a:endParaRPr>
          </a:p>
          <a:p>
            <a:pPr marL="0" indent="0">
              <a:buNone/>
            </a:pPr>
            <a:r>
              <a:rPr lang="fr-FR" dirty="0">
                <a:highlight>
                  <a:srgbClr val="00FF00"/>
                </a:highlight>
              </a:rPr>
              <a:t>§2 L’imposition forfaitaire sur les entreprises de réseaux</a:t>
            </a:r>
          </a:p>
          <a:p>
            <a:pPr marL="0" indent="0">
              <a:buNone/>
            </a:pPr>
            <a:endParaRPr lang="fr-FR" dirty="0">
              <a:highlight>
                <a:srgbClr val="00FF00"/>
              </a:highlight>
            </a:endParaRPr>
          </a:p>
          <a:p>
            <a:pPr marL="0" indent="0">
              <a:buNone/>
            </a:pPr>
            <a:r>
              <a:rPr lang="fr-FR" dirty="0">
                <a:highlight>
                  <a:srgbClr val="00FF00"/>
                </a:highlight>
              </a:rPr>
              <a:t>§3 Le panier fiscal</a:t>
            </a:r>
          </a:p>
        </p:txBody>
      </p:sp>
    </p:spTree>
    <p:extLst>
      <p:ext uri="{BB962C8B-B14F-4D97-AF65-F5344CB8AC3E}">
        <p14:creationId xmlns:p14="http://schemas.microsoft.com/office/powerpoint/2010/main" val="33208439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F72AC6-DEE1-8C4F-8C02-51ADCD7F76F5}"/>
              </a:ext>
            </a:extLst>
          </p:cNvPr>
          <p:cNvSpPr>
            <a:spLocks noGrp="1"/>
          </p:cNvSpPr>
          <p:nvPr>
            <p:ph type="title"/>
          </p:nvPr>
        </p:nvSpPr>
        <p:spPr/>
        <p:txBody>
          <a:bodyPr/>
          <a:lstStyle/>
          <a:p>
            <a:r>
              <a:rPr lang="fr-FR" dirty="0">
                <a:highlight>
                  <a:srgbClr val="00FF00"/>
                </a:highlight>
              </a:rPr>
              <a:t>§1 La Contribution économique territoriale</a:t>
            </a:r>
          </a:p>
        </p:txBody>
      </p:sp>
      <p:sp>
        <p:nvSpPr>
          <p:cNvPr id="3" name="Espace réservé du contenu 2">
            <a:extLst>
              <a:ext uri="{FF2B5EF4-FFF2-40B4-BE49-F238E27FC236}">
                <a16:creationId xmlns:a16="http://schemas.microsoft.com/office/drawing/2014/main" id="{695B0366-F93F-A449-91A6-3A88224C3B9A}"/>
              </a:ext>
            </a:extLst>
          </p:cNvPr>
          <p:cNvSpPr>
            <a:spLocks noGrp="1"/>
          </p:cNvSpPr>
          <p:nvPr>
            <p:ph idx="1"/>
          </p:nvPr>
        </p:nvSpPr>
        <p:spPr/>
        <p:txBody>
          <a:bodyPr>
            <a:normAutofit lnSpcReduction="10000"/>
          </a:bodyPr>
          <a:lstStyle/>
          <a:p>
            <a:r>
              <a:rPr lang="fr-FR" dirty="0"/>
              <a:t>Il s’agit d’un impôt-enveloppe qui en contient deux autres</a:t>
            </a:r>
          </a:p>
          <a:p>
            <a:r>
              <a:rPr lang="fr-FR" dirty="0"/>
              <a:t>La Cotisation Foncière des Entreprises qui repose sur la VLF</a:t>
            </a:r>
          </a:p>
          <a:p>
            <a:r>
              <a:rPr lang="fr-FR" dirty="0"/>
              <a:t>La Cotisation sur la Valeur Ajoutée des Entreprises qui repose sur une assiette Valeur Ajoutée plus neutre mais avec un plafonnement</a:t>
            </a:r>
          </a:p>
          <a:p>
            <a:r>
              <a:rPr lang="fr-FR" dirty="0"/>
              <a:t>Une entreprise ne peut pas payer plus que 3% de sa VA au titre de la CET ce qui constitue une sorte de bouclier fiscal, la part qui dépasse le seuil de 3% est prise en charge par l’État (dégrèvement d’impôt)</a:t>
            </a:r>
          </a:p>
          <a:p>
            <a:r>
              <a:rPr lang="fr-FR" dirty="0"/>
              <a:t>A la différence de la TP qui n’était pas territorialisée, la CET l’est car la CFE repose sur des bases territoriales et la CVAE est territorialisée pour 1/3 selon les bases foncières et pour 2/3 selon les effectifs</a:t>
            </a:r>
          </a:p>
        </p:txBody>
      </p:sp>
    </p:spTree>
    <p:extLst>
      <p:ext uri="{BB962C8B-B14F-4D97-AF65-F5344CB8AC3E}">
        <p14:creationId xmlns:p14="http://schemas.microsoft.com/office/powerpoint/2010/main" val="27948196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B265BE-31F7-6C4C-8E1F-CE376D7500B1}"/>
              </a:ext>
            </a:extLst>
          </p:cNvPr>
          <p:cNvSpPr>
            <a:spLocks noGrp="1"/>
          </p:cNvSpPr>
          <p:nvPr>
            <p:ph type="title"/>
          </p:nvPr>
        </p:nvSpPr>
        <p:spPr/>
        <p:txBody>
          <a:bodyPr>
            <a:normAutofit/>
          </a:bodyPr>
          <a:lstStyle/>
          <a:p>
            <a:r>
              <a:rPr lang="fr-FR" sz="3600" b="1" dirty="0">
                <a:highlight>
                  <a:srgbClr val="00FF00"/>
                </a:highlight>
              </a:rPr>
              <a:t>§2 L’imposition forfaitaire sur les entreprises de réseaux</a:t>
            </a:r>
          </a:p>
        </p:txBody>
      </p:sp>
      <p:sp>
        <p:nvSpPr>
          <p:cNvPr id="3" name="Espace réservé du contenu 2">
            <a:extLst>
              <a:ext uri="{FF2B5EF4-FFF2-40B4-BE49-F238E27FC236}">
                <a16:creationId xmlns:a16="http://schemas.microsoft.com/office/drawing/2014/main" id="{95B99A17-50AB-0240-B0BA-7FC3FD6DEBFF}"/>
              </a:ext>
            </a:extLst>
          </p:cNvPr>
          <p:cNvSpPr>
            <a:spLocks noGrp="1"/>
          </p:cNvSpPr>
          <p:nvPr>
            <p:ph idx="1"/>
          </p:nvPr>
        </p:nvSpPr>
        <p:spPr/>
        <p:txBody>
          <a:bodyPr>
            <a:normAutofit/>
          </a:bodyPr>
          <a:lstStyle/>
          <a:p>
            <a:endParaRPr lang="fr-FR" sz="800" dirty="0"/>
          </a:p>
          <a:p>
            <a:r>
              <a:rPr lang="fr-FR" dirty="0"/>
              <a:t>Il s’agit d’un ensemble de 9 taxes dont le produit = 1,5 Md d’euros</a:t>
            </a:r>
          </a:p>
          <a:p>
            <a:pPr marL="0" indent="0">
              <a:buNone/>
            </a:pPr>
            <a:endParaRPr lang="fr-FR" dirty="0"/>
          </a:p>
          <a:p>
            <a:r>
              <a:rPr lang="fr-FR" dirty="0"/>
              <a:t>On s’était aperçu que les entreprises du secteur de l’énergie et des réseaux y gagnaient trop, donc on a créé un impôt spécifique</a:t>
            </a:r>
          </a:p>
          <a:p>
            <a:pPr marL="0" indent="0">
              <a:buNone/>
            </a:pPr>
            <a:endParaRPr lang="fr-FR" dirty="0"/>
          </a:p>
          <a:p>
            <a:r>
              <a:rPr lang="fr-FR" sz="2000" dirty="0"/>
              <a:t>1) les éoliennes terrestres et «</a:t>
            </a:r>
            <a:r>
              <a:rPr lang="fr-FR" sz="2000" i="1" dirty="0"/>
              <a:t>hydroliennes</a:t>
            </a:r>
            <a:r>
              <a:rPr lang="fr-FR" sz="2000" dirty="0"/>
              <a:t>»; 2) les usines de production d’électricité nucléaire ou thermique; 3) les usines de production d’électricité photovoltaïque ou hydraulique; 4) les transformateurs électriques ; 5) les stations radioélectriques ; 6) les installations d’acheminement et de stockage du gaz naturel; 7) les répartiteurs principaux de téléphonie; 8) le matériel roulant ferroviaire; 9) le matériel roulant utilisé sur les lignes de transport en commun en Île-de-France. </a:t>
            </a:r>
          </a:p>
        </p:txBody>
      </p:sp>
    </p:spTree>
    <p:extLst>
      <p:ext uri="{BB962C8B-B14F-4D97-AF65-F5344CB8AC3E}">
        <p14:creationId xmlns:p14="http://schemas.microsoft.com/office/powerpoint/2010/main" val="38716039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A14AF8-6D7A-4549-86B9-AB51EC296CCB}"/>
              </a:ext>
            </a:extLst>
          </p:cNvPr>
          <p:cNvSpPr>
            <a:spLocks noGrp="1"/>
          </p:cNvSpPr>
          <p:nvPr>
            <p:ph type="title"/>
          </p:nvPr>
        </p:nvSpPr>
        <p:spPr/>
        <p:txBody>
          <a:bodyPr/>
          <a:lstStyle/>
          <a:p>
            <a:r>
              <a:rPr lang="fr-FR" dirty="0">
                <a:highlight>
                  <a:srgbClr val="00FF00"/>
                </a:highlight>
              </a:rPr>
              <a:t>§3 Le panier fiscal (ressources 2011)</a:t>
            </a:r>
          </a:p>
        </p:txBody>
      </p:sp>
      <p:sp>
        <p:nvSpPr>
          <p:cNvPr id="3" name="Espace réservé du contenu 2">
            <a:extLst>
              <a:ext uri="{FF2B5EF4-FFF2-40B4-BE49-F238E27FC236}">
                <a16:creationId xmlns:a16="http://schemas.microsoft.com/office/drawing/2014/main" id="{CC742E4E-C9DF-714A-947B-3FC8DDFECCFE}"/>
              </a:ext>
            </a:extLst>
          </p:cNvPr>
          <p:cNvSpPr>
            <a:spLocks noGrp="1"/>
          </p:cNvSpPr>
          <p:nvPr>
            <p:ph idx="1"/>
          </p:nvPr>
        </p:nvSpPr>
        <p:spPr/>
        <p:txBody>
          <a:bodyPr/>
          <a:lstStyle/>
          <a:p>
            <a:pPr marL="0" indent="0">
              <a:buNone/>
            </a:pPr>
            <a:r>
              <a:rPr lang="fr-FR" dirty="0"/>
              <a:t>Il s’agit d’un ensemble disparate de ressources fiscales que l’État va transférer aux budgets locaux pour compléter :</a:t>
            </a:r>
          </a:p>
          <a:p>
            <a:pPr marL="0" indent="0">
              <a:buNone/>
            </a:pPr>
            <a:r>
              <a:rPr lang="fr-FR" dirty="0">
                <a:highlight>
                  <a:srgbClr val="FF00FF"/>
                </a:highlight>
              </a:rPr>
              <a:t>Taxe Spéciale sur les Conventions d’Assurance = 2,8 Mds</a:t>
            </a:r>
          </a:p>
          <a:p>
            <a:pPr marL="0" indent="0">
              <a:buNone/>
            </a:pPr>
            <a:r>
              <a:rPr lang="fr-FR" dirty="0">
                <a:highlight>
                  <a:srgbClr val="FF00FF"/>
                </a:highlight>
              </a:rPr>
              <a:t>Droits de Mutation à Titre Onéreux = 0,5 Mds</a:t>
            </a:r>
          </a:p>
          <a:p>
            <a:pPr marL="0" indent="0">
              <a:buNone/>
            </a:pPr>
            <a:r>
              <a:rPr lang="fr-FR" dirty="0"/>
              <a:t>Taxe sur les Surfaces Commerciales = 0,6 Mds</a:t>
            </a:r>
          </a:p>
          <a:p>
            <a:pPr marL="0" indent="0">
              <a:buNone/>
            </a:pPr>
            <a:r>
              <a:rPr lang="fr-FR" dirty="0"/>
              <a:t>Total = 3,9 mais cette somme n’était pas suffisante</a:t>
            </a:r>
          </a:p>
          <a:p>
            <a:pPr marL="0" indent="0">
              <a:buNone/>
            </a:pPr>
            <a:endParaRPr lang="fr-FR" dirty="0"/>
          </a:p>
          <a:p>
            <a:pPr marL="0" indent="0">
              <a:buNone/>
            </a:pPr>
            <a:r>
              <a:rPr lang="fr-FR" dirty="0"/>
              <a:t>Frais de Gestion = 2,1 Mds ce qui porte le total du panier à 6 Mds</a:t>
            </a:r>
          </a:p>
        </p:txBody>
      </p:sp>
    </p:spTree>
    <p:extLst>
      <p:ext uri="{BB962C8B-B14F-4D97-AF65-F5344CB8AC3E}">
        <p14:creationId xmlns:p14="http://schemas.microsoft.com/office/powerpoint/2010/main" val="7144602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6E5A57-B6CB-014D-B0A3-0DD394D61BC8}"/>
              </a:ext>
            </a:extLst>
          </p:cNvPr>
          <p:cNvSpPr>
            <a:spLocks noGrp="1"/>
          </p:cNvSpPr>
          <p:nvPr>
            <p:ph type="title"/>
          </p:nvPr>
        </p:nvSpPr>
        <p:spPr/>
        <p:txBody>
          <a:bodyPr/>
          <a:lstStyle/>
          <a:p>
            <a:r>
              <a:rPr lang="fr-FR" dirty="0">
                <a:highlight>
                  <a:srgbClr val="FFFF00"/>
                </a:highlight>
              </a:rPr>
              <a:t>Section 2 Les taux</a:t>
            </a:r>
          </a:p>
        </p:txBody>
      </p:sp>
      <p:sp>
        <p:nvSpPr>
          <p:cNvPr id="3" name="Espace réservé du contenu 2">
            <a:extLst>
              <a:ext uri="{FF2B5EF4-FFF2-40B4-BE49-F238E27FC236}">
                <a16:creationId xmlns:a16="http://schemas.microsoft.com/office/drawing/2014/main" id="{8AD2EFD2-8815-AA4B-8927-BE3145A64955}"/>
              </a:ext>
            </a:extLst>
          </p:cNvPr>
          <p:cNvSpPr>
            <a:spLocks noGrp="1"/>
          </p:cNvSpPr>
          <p:nvPr>
            <p:ph idx="1"/>
          </p:nvPr>
        </p:nvSpPr>
        <p:spPr/>
        <p:txBody>
          <a:bodyPr/>
          <a:lstStyle/>
          <a:p>
            <a:pPr marL="0" indent="0">
              <a:buNone/>
            </a:pPr>
            <a:endParaRPr lang="fr-FR" dirty="0"/>
          </a:p>
          <a:p>
            <a:pPr marL="0" indent="0">
              <a:buNone/>
            </a:pPr>
            <a:endParaRPr lang="fr-FR" dirty="0"/>
          </a:p>
          <a:p>
            <a:pPr marL="0" indent="0">
              <a:buNone/>
            </a:pPr>
            <a:r>
              <a:rPr lang="fr-FR" dirty="0">
                <a:highlight>
                  <a:srgbClr val="00FFFF"/>
                </a:highlight>
              </a:rPr>
              <a:t>A/ Vue générale des taux</a:t>
            </a:r>
          </a:p>
          <a:p>
            <a:pPr marL="0" indent="0">
              <a:buNone/>
            </a:pPr>
            <a:endParaRPr lang="fr-FR" dirty="0">
              <a:highlight>
                <a:srgbClr val="00FFFF"/>
              </a:highlight>
            </a:endParaRPr>
          </a:p>
          <a:p>
            <a:pPr marL="0" indent="0">
              <a:buNone/>
            </a:pPr>
            <a:endParaRPr lang="fr-FR" dirty="0">
              <a:highlight>
                <a:srgbClr val="00FFFF"/>
              </a:highlight>
            </a:endParaRPr>
          </a:p>
          <a:p>
            <a:pPr marL="0" indent="0">
              <a:buNone/>
            </a:pPr>
            <a:r>
              <a:rPr lang="fr-FR" dirty="0">
                <a:highlight>
                  <a:srgbClr val="00FFFF"/>
                </a:highlight>
              </a:rPr>
              <a:t>B/ Le dégrèvement barémique de la CVAE</a:t>
            </a:r>
          </a:p>
        </p:txBody>
      </p:sp>
    </p:spTree>
    <p:extLst>
      <p:ext uri="{BB962C8B-B14F-4D97-AF65-F5344CB8AC3E}">
        <p14:creationId xmlns:p14="http://schemas.microsoft.com/office/powerpoint/2010/main" val="815841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619399-27B3-B740-9A80-5521F57805ED}"/>
              </a:ext>
            </a:extLst>
          </p:cNvPr>
          <p:cNvSpPr>
            <a:spLocks noGrp="1"/>
          </p:cNvSpPr>
          <p:nvPr>
            <p:ph type="title"/>
          </p:nvPr>
        </p:nvSpPr>
        <p:spPr/>
        <p:txBody>
          <a:bodyPr/>
          <a:lstStyle/>
          <a:p>
            <a:r>
              <a:rPr lang="fr-FR" dirty="0">
                <a:highlight>
                  <a:srgbClr val="00FFFF"/>
                </a:highlight>
              </a:rPr>
              <a:t>A/ Vue générale des taux</a:t>
            </a:r>
          </a:p>
        </p:txBody>
      </p:sp>
      <p:sp>
        <p:nvSpPr>
          <p:cNvPr id="3" name="Espace réservé du contenu 2">
            <a:extLst>
              <a:ext uri="{FF2B5EF4-FFF2-40B4-BE49-F238E27FC236}">
                <a16:creationId xmlns:a16="http://schemas.microsoft.com/office/drawing/2014/main" id="{8F3A633D-1880-1D44-A89F-2792ACAF6304}"/>
              </a:ext>
            </a:extLst>
          </p:cNvPr>
          <p:cNvSpPr>
            <a:spLocks noGrp="1"/>
          </p:cNvSpPr>
          <p:nvPr>
            <p:ph idx="1"/>
          </p:nvPr>
        </p:nvSpPr>
        <p:spPr/>
        <p:txBody>
          <a:bodyPr/>
          <a:lstStyle/>
          <a:p>
            <a:endParaRPr lang="fr-FR" dirty="0"/>
          </a:p>
          <a:p>
            <a:r>
              <a:rPr lang="fr-FR" dirty="0"/>
              <a:t>§1 </a:t>
            </a:r>
            <a:r>
              <a:rPr lang="fr-FR" dirty="0">
                <a:highlight>
                  <a:srgbClr val="00FF00"/>
                </a:highlight>
              </a:rPr>
              <a:t>La CFE conserve le système de taux </a:t>
            </a:r>
            <a:r>
              <a:rPr lang="fr-FR" dirty="0"/>
              <a:t>maîtrisé par les CT avec le respect du plafonnement et de liaison des taux (taux votés)</a:t>
            </a:r>
          </a:p>
          <a:p>
            <a:r>
              <a:rPr lang="fr-FR" dirty="0"/>
              <a:t>§2 </a:t>
            </a:r>
            <a:r>
              <a:rPr lang="fr-FR" dirty="0">
                <a:highlight>
                  <a:srgbClr val="00FF00"/>
                </a:highlight>
              </a:rPr>
              <a:t>La CVAE passe à un taux nationalisé </a:t>
            </a:r>
            <a:r>
              <a:rPr lang="fr-FR" dirty="0"/>
              <a:t>ce qui supprime tout pouvoir de taux pour les CT. </a:t>
            </a:r>
          </a:p>
          <a:p>
            <a:r>
              <a:rPr lang="fr-FR" dirty="0"/>
              <a:t>Ce phénomène de nationalisation du taux a deux avantages pour l’État : 1 on évite des disparités considérables entre les CT qui présentent déjà des écarts de richesse. 2 on évite des hausses excessives de taux qui sont relevés en fonction des dépenses.</a:t>
            </a:r>
          </a:p>
        </p:txBody>
      </p:sp>
    </p:spTree>
    <p:extLst>
      <p:ext uri="{BB962C8B-B14F-4D97-AF65-F5344CB8AC3E}">
        <p14:creationId xmlns:p14="http://schemas.microsoft.com/office/powerpoint/2010/main" val="10108930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481900-5014-7343-B6DE-3607A431CAC6}"/>
              </a:ext>
            </a:extLst>
          </p:cNvPr>
          <p:cNvSpPr>
            <a:spLocks noGrp="1"/>
          </p:cNvSpPr>
          <p:nvPr>
            <p:ph type="title"/>
          </p:nvPr>
        </p:nvSpPr>
        <p:spPr/>
        <p:txBody>
          <a:bodyPr/>
          <a:lstStyle/>
          <a:p>
            <a:r>
              <a:rPr lang="fr-FR" dirty="0">
                <a:highlight>
                  <a:srgbClr val="00FFFF"/>
                </a:highlight>
              </a:rPr>
              <a:t>B/ Le dégrèvement barémique</a:t>
            </a:r>
          </a:p>
        </p:txBody>
      </p:sp>
      <p:sp>
        <p:nvSpPr>
          <p:cNvPr id="3" name="Espace réservé du contenu 2">
            <a:extLst>
              <a:ext uri="{FF2B5EF4-FFF2-40B4-BE49-F238E27FC236}">
                <a16:creationId xmlns:a16="http://schemas.microsoft.com/office/drawing/2014/main" id="{EFEE2088-3A21-F34B-B5C2-A170C507C10F}"/>
              </a:ext>
            </a:extLst>
          </p:cNvPr>
          <p:cNvSpPr>
            <a:spLocks noGrp="1"/>
          </p:cNvSpPr>
          <p:nvPr>
            <p:ph idx="1"/>
          </p:nvPr>
        </p:nvSpPr>
        <p:spPr/>
        <p:txBody>
          <a:bodyPr>
            <a:normAutofit lnSpcReduction="10000"/>
          </a:bodyPr>
          <a:lstStyle/>
          <a:p>
            <a:pPr marL="0" indent="0">
              <a:buNone/>
            </a:pPr>
            <a:endParaRPr lang="fr-FR" dirty="0"/>
          </a:p>
          <a:p>
            <a:r>
              <a:rPr lang="fr-FR" dirty="0"/>
              <a:t>C’est un système dans lequel non seulement l’État a fixé le taux national mais en plus, l’État décide de réduire les taux pour les entreprises qui ont un petit CA.</a:t>
            </a:r>
          </a:p>
          <a:p>
            <a:endParaRPr lang="fr-FR" dirty="0"/>
          </a:p>
          <a:p>
            <a:r>
              <a:rPr lang="fr-FR" dirty="0"/>
              <a:t>Dans le système en question, l’État assume seul le coût du dégrèvement en le finançant sur son budget (mission remboursements et dégrèvements).</a:t>
            </a:r>
          </a:p>
          <a:p>
            <a:endParaRPr lang="fr-FR" dirty="0"/>
          </a:p>
          <a:p>
            <a:r>
              <a:rPr lang="fr-FR" dirty="0"/>
              <a:t>Un tableau va nous permettre de visualiser le système.</a:t>
            </a:r>
          </a:p>
        </p:txBody>
      </p:sp>
    </p:spTree>
    <p:extLst>
      <p:ext uri="{BB962C8B-B14F-4D97-AF65-F5344CB8AC3E}">
        <p14:creationId xmlns:p14="http://schemas.microsoft.com/office/powerpoint/2010/main" val="1506561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0DC138-0B1F-5243-82F9-15D9A1EB19FE}"/>
              </a:ext>
            </a:extLst>
          </p:cNvPr>
          <p:cNvSpPr>
            <a:spLocks noGrp="1"/>
          </p:cNvSpPr>
          <p:nvPr>
            <p:ph type="title"/>
          </p:nvPr>
        </p:nvSpPr>
        <p:spPr/>
        <p:txBody>
          <a:bodyPr>
            <a:normAutofit fontScale="90000"/>
          </a:bodyPr>
          <a:lstStyle/>
          <a:p>
            <a:r>
              <a:rPr lang="fr-FR" dirty="0"/>
              <a:t>A l’origine, il y a </a:t>
            </a:r>
            <a:r>
              <a:rPr lang="fr-FR" b="1" dirty="0"/>
              <a:t>les 4 vieilles </a:t>
            </a:r>
            <a:r>
              <a:rPr lang="fr-FR" dirty="0"/>
              <a:t>contributions directes</a:t>
            </a:r>
            <a:br>
              <a:rPr lang="fr-FR" dirty="0"/>
            </a:br>
            <a:endParaRPr lang="fr-FR" dirty="0"/>
          </a:p>
        </p:txBody>
      </p:sp>
      <p:sp>
        <p:nvSpPr>
          <p:cNvPr id="3" name="Espace réservé du contenu 2">
            <a:extLst>
              <a:ext uri="{FF2B5EF4-FFF2-40B4-BE49-F238E27FC236}">
                <a16:creationId xmlns:a16="http://schemas.microsoft.com/office/drawing/2014/main" id="{4BF86882-F34F-C448-BCF3-47114D4FB51E}"/>
              </a:ext>
            </a:extLst>
          </p:cNvPr>
          <p:cNvSpPr>
            <a:spLocks noGrp="1"/>
          </p:cNvSpPr>
          <p:nvPr>
            <p:ph idx="1"/>
          </p:nvPr>
        </p:nvSpPr>
        <p:spPr/>
        <p:txBody>
          <a:bodyPr/>
          <a:lstStyle/>
          <a:p>
            <a:r>
              <a:rPr lang="fr-FR" dirty="0"/>
              <a:t>Contribution foncière sur les propriétés bâties</a:t>
            </a:r>
          </a:p>
          <a:p>
            <a:r>
              <a:rPr lang="fr-FR" dirty="0"/>
              <a:t>Contribution foncière sur les propriétés non bâties</a:t>
            </a:r>
          </a:p>
          <a:p>
            <a:r>
              <a:rPr lang="fr-FR" dirty="0"/>
              <a:t>Contribution mobilière</a:t>
            </a:r>
          </a:p>
          <a:p>
            <a:r>
              <a:rPr lang="fr-FR" dirty="0"/>
              <a:t>Contribution des patentes </a:t>
            </a:r>
          </a:p>
          <a:p>
            <a:endParaRPr lang="fr-FR" dirty="0"/>
          </a:p>
          <a:p>
            <a:r>
              <a:rPr lang="fr-FR" dirty="0"/>
              <a:t>La Loi du 31 juillet 1917 transfère aux CT les 2 dernières</a:t>
            </a:r>
          </a:p>
          <a:p>
            <a:r>
              <a:rPr lang="fr-FR" dirty="0"/>
              <a:t>L’Ordonnance du 7 janvier 1959 transfère aux CT des 2 TF</a:t>
            </a:r>
          </a:p>
        </p:txBody>
      </p:sp>
    </p:spTree>
    <p:extLst>
      <p:ext uri="{BB962C8B-B14F-4D97-AF65-F5344CB8AC3E}">
        <p14:creationId xmlns:p14="http://schemas.microsoft.com/office/powerpoint/2010/main" val="3923307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C05B83-8BB2-534A-8B4C-02F3D6D31F99}"/>
              </a:ext>
            </a:extLst>
          </p:cNvPr>
          <p:cNvSpPr>
            <a:spLocks noGrp="1"/>
          </p:cNvSpPr>
          <p:nvPr>
            <p:ph type="title"/>
          </p:nvPr>
        </p:nvSpPr>
        <p:spPr/>
        <p:txBody>
          <a:bodyPr/>
          <a:lstStyle/>
          <a:p>
            <a:r>
              <a:rPr lang="fr-FR" dirty="0"/>
              <a:t>Le dégrèvement barémique simplifié</a:t>
            </a:r>
          </a:p>
        </p:txBody>
      </p:sp>
      <p:sp>
        <p:nvSpPr>
          <p:cNvPr id="3" name="Espace réservé du contenu 2">
            <a:extLst>
              <a:ext uri="{FF2B5EF4-FFF2-40B4-BE49-F238E27FC236}">
                <a16:creationId xmlns:a16="http://schemas.microsoft.com/office/drawing/2014/main" id="{F407CED6-CC10-9A40-A65E-5722B4083CBD}"/>
              </a:ext>
            </a:extLst>
          </p:cNvPr>
          <p:cNvSpPr>
            <a:spLocks noGrp="1"/>
          </p:cNvSpPr>
          <p:nvPr>
            <p:ph idx="1"/>
          </p:nvPr>
        </p:nvSpPr>
        <p:spPr/>
        <p:txBody>
          <a:bodyPr>
            <a:normAutofit fontScale="62500" lnSpcReduction="20000"/>
          </a:bodyPr>
          <a:lstStyle/>
          <a:p>
            <a:r>
              <a:rPr lang="fr-FR" dirty="0"/>
              <a:t>Fixons d’abord le bornage de ce dégrèvement : </a:t>
            </a:r>
          </a:p>
          <a:p>
            <a:r>
              <a:rPr lang="fr-FR" u="sng" dirty="0"/>
              <a:t>en bas</a:t>
            </a:r>
            <a:r>
              <a:rPr lang="fr-FR" dirty="0"/>
              <a:t>, CA -500 000 € = rien à payer, </a:t>
            </a:r>
            <a:r>
              <a:rPr lang="fr-FR" u="sng" dirty="0"/>
              <a:t>en haut </a:t>
            </a:r>
            <a:r>
              <a:rPr lang="fr-FR" dirty="0"/>
              <a:t>si CA + 50 millions € = </a:t>
            </a:r>
            <a:r>
              <a:rPr lang="fr-FR" dirty="0">
                <a:highlight>
                  <a:srgbClr val="FFFF00"/>
                </a:highlight>
              </a:rPr>
              <a:t>1,5% de la VA à payer </a:t>
            </a:r>
          </a:p>
          <a:p>
            <a:endParaRPr lang="fr-FR" sz="1300" dirty="0"/>
          </a:p>
          <a:p>
            <a:r>
              <a:rPr lang="fr-FR" dirty="0">
                <a:highlight>
                  <a:srgbClr val="FFFF00"/>
                </a:highlight>
              </a:rPr>
              <a:t>CA = 1 million, le taux sera de 0,1% de la VA et l’État payera 1,4%</a:t>
            </a:r>
          </a:p>
          <a:p>
            <a:r>
              <a:rPr lang="fr-FR" dirty="0">
                <a:highlight>
                  <a:srgbClr val="00FF00"/>
                </a:highlight>
              </a:rPr>
              <a:t>CA = 2 millions, le taux sera de 0,3% de la VA et l’État payera 1,2%</a:t>
            </a:r>
          </a:p>
          <a:p>
            <a:r>
              <a:rPr lang="fr-FR" dirty="0">
                <a:highlight>
                  <a:srgbClr val="00FFFF"/>
                </a:highlight>
              </a:rPr>
              <a:t>CA = 2,7 millions, le taux sera de 0,44% de la VA et l’État payera 1,06%</a:t>
            </a:r>
          </a:p>
          <a:p>
            <a:r>
              <a:rPr lang="fr-FR" dirty="0"/>
              <a:t>CA = 3,5 millions, le taux sera de 0,56% de la VA et l’État payera 0,94%</a:t>
            </a:r>
          </a:p>
          <a:p>
            <a:r>
              <a:rPr lang="fr-FR" dirty="0"/>
              <a:t>CA = 4 millions, le taux sera de 0,63% de la VA et l’État payera 0,87%</a:t>
            </a:r>
          </a:p>
          <a:p>
            <a:r>
              <a:rPr lang="fr-FR" dirty="0"/>
              <a:t>CA = 6 millions, le taux sera de 0,89% de la VA et l’État payera 0,61%</a:t>
            </a:r>
          </a:p>
          <a:p>
            <a:r>
              <a:rPr lang="fr-FR" dirty="0">
                <a:highlight>
                  <a:srgbClr val="FF00FF"/>
                </a:highlight>
              </a:rPr>
              <a:t>CA = 8 millions, le taux sera de 1,0% de la VA et l’État payera 0,5%</a:t>
            </a:r>
          </a:p>
          <a:p>
            <a:r>
              <a:rPr lang="fr-FR" dirty="0"/>
              <a:t>CA = 9 millions, le taux sera de 1,2% de la VA et l’État payera 0,3%</a:t>
            </a:r>
          </a:p>
          <a:p>
            <a:r>
              <a:rPr lang="fr-FR" dirty="0">
                <a:highlight>
                  <a:srgbClr val="808000"/>
                </a:highlight>
              </a:rPr>
              <a:t>CA = 10 millions, le taux sera de 1,4% de la VA et l’État payera 0,1%</a:t>
            </a:r>
          </a:p>
          <a:p>
            <a:r>
              <a:rPr lang="fr-FR" dirty="0"/>
              <a:t>CA = 20 millions, le taux sera de 1,425% de la VA et l’État payera 0,075%</a:t>
            </a:r>
          </a:p>
          <a:p>
            <a:r>
              <a:rPr lang="fr-FR" sz="2600" dirty="0">
                <a:highlight>
                  <a:srgbClr val="C0C0C0"/>
                </a:highlight>
              </a:rPr>
              <a:t>CA = 40,1 millions, le taux sera de 1,48% de la VA et l’État payera 0,02%</a:t>
            </a:r>
          </a:p>
        </p:txBody>
      </p:sp>
    </p:spTree>
    <p:extLst>
      <p:ext uri="{BB962C8B-B14F-4D97-AF65-F5344CB8AC3E}">
        <p14:creationId xmlns:p14="http://schemas.microsoft.com/office/powerpoint/2010/main" val="3429166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63DA80-BEC3-AD40-8DFC-615128EFFA7C}"/>
              </a:ext>
            </a:extLst>
          </p:cNvPr>
          <p:cNvSpPr>
            <a:spLocks noGrp="1"/>
          </p:cNvSpPr>
          <p:nvPr>
            <p:ph type="title"/>
          </p:nvPr>
        </p:nvSpPr>
        <p:spPr/>
        <p:txBody>
          <a:bodyPr/>
          <a:lstStyle/>
          <a:p>
            <a:r>
              <a:rPr lang="fr-FR" b="1" dirty="0">
                <a:solidFill>
                  <a:srgbClr val="7030A0"/>
                </a:solidFill>
              </a:rPr>
              <a:t>Conclusion du premier chapitre</a:t>
            </a:r>
          </a:p>
        </p:txBody>
      </p:sp>
      <p:sp>
        <p:nvSpPr>
          <p:cNvPr id="3" name="Espace réservé du contenu 2">
            <a:extLst>
              <a:ext uri="{FF2B5EF4-FFF2-40B4-BE49-F238E27FC236}">
                <a16:creationId xmlns:a16="http://schemas.microsoft.com/office/drawing/2014/main" id="{AD084C15-27D8-084F-BA7D-770AE4BF66DD}"/>
              </a:ext>
            </a:extLst>
          </p:cNvPr>
          <p:cNvSpPr>
            <a:spLocks noGrp="1"/>
          </p:cNvSpPr>
          <p:nvPr>
            <p:ph idx="1"/>
          </p:nvPr>
        </p:nvSpPr>
        <p:spPr>
          <a:xfrm>
            <a:off x="838200" y="1567543"/>
            <a:ext cx="10515600" cy="4609420"/>
          </a:xfrm>
        </p:spPr>
        <p:txBody>
          <a:bodyPr>
            <a:normAutofit/>
          </a:bodyPr>
          <a:lstStyle/>
          <a:p>
            <a:r>
              <a:rPr lang="fr-FR" dirty="0"/>
              <a:t>Le cadre général de la réforme a consisté à remplacer l’assiette EBM par l’assiette VA pour une grosse part + à laisser en place l’assiette foncière pour une petite. Mais c’est un système qui ne se suffisait pas, d’où l’IFER et le panier fiscal qui sont venus compléter le dispositif.</a:t>
            </a:r>
          </a:p>
          <a:p>
            <a:endParaRPr lang="fr-FR" dirty="0"/>
          </a:p>
          <a:p>
            <a:r>
              <a:rPr lang="fr-FR" dirty="0"/>
              <a:t>Les systèmes de taux sont différenciés entre la CFE qui permet aux élus de conserver le pouvoir de les voter et la CVAE dont le taux a été nationalisé : la CVAE est un impôt local à taux nationalisé</a:t>
            </a:r>
          </a:p>
          <a:p>
            <a:r>
              <a:rPr lang="fr-FR" dirty="0"/>
              <a:t>Mais ce dispositif, a été complété par trois autres réformes qui se cachent derrière le train du cadre général.</a:t>
            </a:r>
          </a:p>
        </p:txBody>
      </p:sp>
    </p:spTree>
    <p:extLst>
      <p:ext uri="{BB962C8B-B14F-4D97-AF65-F5344CB8AC3E}">
        <p14:creationId xmlns:p14="http://schemas.microsoft.com/office/powerpoint/2010/main" val="9937249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3E2C25-4251-424E-84E4-84E5323CBB2D}"/>
              </a:ext>
            </a:extLst>
          </p:cNvPr>
          <p:cNvSpPr>
            <a:spLocks noGrp="1"/>
          </p:cNvSpPr>
          <p:nvPr>
            <p:ph type="title"/>
          </p:nvPr>
        </p:nvSpPr>
        <p:spPr/>
        <p:txBody>
          <a:bodyPr/>
          <a:lstStyle/>
          <a:p>
            <a:r>
              <a:rPr lang="fr-FR" b="1" dirty="0">
                <a:solidFill>
                  <a:srgbClr val="FF0000"/>
                </a:solidFill>
              </a:rPr>
              <a:t>Chapitre 2 : Les autres étages de la réforme</a:t>
            </a:r>
          </a:p>
        </p:txBody>
      </p:sp>
      <p:sp>
        <p:nvSpPr>
          <p:cNvPr id="3" name="Espace réservé du contenu 2">
            <a:extLst>
              <a:ext uri="{FF2B5EF4-FFF2-40B4-BE49-F238E27FC236}">
                <a16:creationId xmlns:a16="http://schemas.microsoft.com/office/drawing/2014/main" id="{EDF56A30-12C5-E24F-B5AF-DF5341EF1A95}"/>
              </a:ext>
            </a:extLst>
          </p:cNvPr>
          <p:cNvSpPr>
            <a:spLocks noGrp="1"/>
          </p:cNvSpPr>
          <p:nvPr>
            <p:ph idx="1"/>
          </p:nvPr>
        </p:nvSpPr>
        <p:spPr/>
        <p:txBody>
          <a:bodyPr/>
          <a:lstStyle/>
          <a:p>
            <a:r>
              <a:rPr lang="fr-FR" dirty="0">
                <a:highlight>
                  <a:srgbClr val="FFFF00"/>
                </a:highlight>
              </a:rPr>
              <a:t>Section 1 : La nouvelle spécialisation </a:t>
            </a:r>
          </a:p>
          <a:p>
            <a:endParaRPr lang="fr-FR" dirty="0">
              <a:highlight>
                <a:srgbClr val="FFFF00"/>
              </a:highlight>
            </a:endParaRPr>
          </a:p>
          <a:p>
            <a:r>
              <a:rPr lang="fr-FR" dirty="0">
                <a:highlight>
                  <a:srgbClr val="FFFF00"/>
                </a:highlight>
              </a:rPr>
              <a:t>Section 2 : Les deux autres étages de la réforme</a:t>
            </a:r>
          </a:p>
          <a:p>
            <a:endParaRPr lang="fr-FR" dirty="0"/>
          </a:p>
          <a:p>
            <a:r>
              <a:rPr lang="fr-FR" dirty="0">
                <a:highlight>
                  <a:srgbClr val="00FFFF"/>
                </a:highlight>
              </a:rPr>
              <a:t>A/ La péréquation</a:t>
            </a:r>
          </a:p>
          <a:p>
            <a:endParaRPr lang="fr-FR" dirty="0"/>
          </a:p>
          <a:p>
            <a:r>
              <a:rPr lang="fr-FR" dirty="0">
                <a:highlight>
                  <a:srgbClr val="00FFFF"/>
                </a:highlight>
              </a:rPr>
              <a:t>B/ Le Big-Bang</a:t>
            </a:r>
          </a:p>
        </p:txBody>
      </p:sp>
    </p:spTree>
    <p:extLst>
      <p:ext uri="{BB962C8B-B14F-4D97-AF65-F5344CB8AC3E}">
        <p14:creationId xmlns:p14="http://schemas.microsoft.com/office/powerpoint/2010/main" val="7118143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FDD2A4-9677-D44B-B094-BC4FE55C3DBB}"/>
              </a:ext>
            </a:extLst>
          </p:cNvPr>
          <p:cNvSpPr>
            <a:spLocks noGrp="1"/>
          </p:cNvSpPr>
          <p:nvPr>
            <p:ph type="title"/>
          </p:nvPr>
        </p:nvSpPr>
        <p:spPr/>
        <p:txBody>
          <a:bodyPr/>
          <a:lstStyle/>
          <a:p>
            <a:r>
              <a:rPr lang="fr-FR" dirty="0">
                <a:highlight>
                  <a:srgbClr val="FFFF00"/>
                </a:highlight>
              </a:rPr>
              <a:t>Section 1 : La nouvelle spécialisation</a:t>
            </a:r>
          </a:p>
        </p:txBody>
      </p:sp>
      <p:sp>
        <p:nvSpPr>
          <p:cNvPr id="3" name="Espace réservé du contenu 2">
            <a:extLst>
              <a:ext uri="{FF2B5EF4-FFF2-40B4-BE49-F238E27FC236}">
                <a16:creationId xmlns:a16="http://schemas.microsoft.com/office/drawing/2014/main" id="{C298CC1B-535F-C145-B6F1-3C78DA181956}"/>
              </a:ext>
            </a:extLst>
          </p:cNvPr>
          <p:cNvSpPr>
            <a:spLocks noGrp="1"/>
          </p:cNvSpPr>
          <p:nvPr>
            <p:ph idx="1"/>
          </p:nvPr>
        </p:nvSpPr>
        <p:spPr/>
        <p:txBody>
          <a:bodyPr/>
          <a:lstStyle/>
          <a:p>
            <a:r>
              <a:rPr lang="fr-FR" dirty="0"/>
              <a:t>Tous les chiffres sont ceux de 2020 (observatoire des Finances locales)</a:t>
            </a:r>
          </a:p>
          <a:p>
            <a:endParaRPr lang="fr-FR" dirty="0">
              <a:highlight>
                <a:srgbClr val="00FFFF"/>
              </a:highlight>
            </a:endParaRPr>
          </a:p>
          <a:p>
            <a:r>
              <a:rPr lang="fr-FR" dirty="0">
                <a:highlight>
                  <a:srgbClr val="00FFFF"/>
                </a:highlight>
              </a:rPr>
              <a:t>A/ Tour d’horizon des différents impôts</a:t>
            </a:r>
          </a:p>
          <a:p>
            <a:endParaRPr lang="fr-FR" dirty="0">
              <a:highlight>
                <a:srgbClr val="00FFFF"/>
              </a:highlight>
            </a:endParaRPr>
          </a:p>
          <a:p>
            <a:r>
              <a:rPr lang="fr-FR" dirty="0">
                <a:highlight>
                  <a:srgbClr val="00FFFF"/>
                </a:highlight>
              </a:rPr>
              <a:t>B/ Les gains et les pertes</a:t>
            </a:r>
          </a:p>
          <a:p>
            <a:endParaRPr lang="fr-FR" dirty="0">
              <a:highlight>
                <a:srgbClr val="00FFFF"/>
              </a:highlight>
            </a:endParaRPr>
          </a:p>
          <a:p>
            <a:r>
              <a:rPr lang="fr-FR" dirty="0">
                <a:highlight>
                  <a:srgbClr val="00FFFF"/>
                </a:highlight>
              </a:rPr>
              <a:t>C/ Le niveau intercommunal</a:t>
            </a:r>
          </a:p>
        </p:txBody>
      </p:sp>
    </p:spTree>
    <p:extLst>
      <p:ext uri="{BB962C8B-B14F-4D97-AF65-F5344CB8AC3E}">
        <p14:creationId xmlns:p14="http://schemas.microsoft.com/office/powerpoint/2010/main" val="18319020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E63FA6-C70D-B74C-8079-9045B96DC2B8}"/>
              </a:ext>
            </a:extLst>
          </p:cNvPr>
          <p:cNvSpPr>
            <a:spLocks noGrp="1"/>
          </p:cNvSpPr>
          <p:nvPr>
            <p:ph type="title"/>
          </p:nvPr>
        </p:nvSpPr>
        <p:spPr>
          <a:xfrm>
            <a:off x="417443" y="365125"/>
            <a:ext cx="10936357" cy="1325563"/>
          </a:xfrm>
        </p:spPr>
        <p:txBody>
          <a:bodyPr/>
          <a:lstStyle/>
          <a:p>
            <a:r>
              <a:rPr lang="fr-FR" dirty="0">
                <a:highlight>
                  <a:srgbClr val="00FFFF"/>
                </a:highlight>
              </a:rPr>
              <a:t>A/ Tour d’horizon des différents impôts en 2020</a:t>
            </a:r>
          </a:p>
        </p:txBody>
      </p:sp>
      <p:sp>
        <p:nvSpPr>
          <p:cNvPr id="3" name="Espace réservé du contenu 2">
            <a:extLst>
              <a:ext uri="{FF2B5EF4-FFF2-40B4-BE49-F238E27FC236}">
                <a16:creationId xmlns:a16="http://schemas.microsoft.com/office/drawing/2014/main" id="{2AFC0BBC-C494-6C4F-A9F8-17BAB8851B08}"/>
              </a:ext>
            </a:extLst>
          </p:cNvPr>
          <p:cNvSpPr>
            <a:spLocks noGrp="1"/>
          </p:cNvSpPr>
          <p:nvPr>
            <p:ph idx="1"/>
          </p:nvPr>
        </p:nvSpPr>
        <p:spPr>
          <a:xfrm>
            <a:off x="924674" y="1500027"/>
            <a:ext cx="10429126" cy="4676936"/>
          </a:xfrm>
        </p:spPr>
        <p:txBody>
          <a:bodyPr>
            <a:normAutofit fontScale="70000" lnSpcReduction="20000"/>
          </a:bodyPr>
          <a:lstStyle/>
          <a:p>
            <a:r>
              <a:rPr lang="fr-FR" dirty="0"/>
              <a:t>     </a:t>
            </a:r>
            <a:r>
              <a:rPr lang="fr-FR" dirty="0">
                <a:highlight>
                  <a:srgbClr val="00FF00"/>
                </a:highlight>
              </a:rPr>
              <a:t>§1 Les impôts ménages ils font 60 Mds d’euros + TEOM 7,1 = 67,1 Mds</a:t>
            </a:r>
          </a:p>
          <a:p>
            <a:r>
              <a:rPr lang="fr-FR" dirty="0"/>
              <a:t>TFPB -&gt; Bloc communal + Départements, 20,9 + 14,3 = 35,2 Mds</a:t>
            </a:r>
          </a:p>
          <a:p>
            <a:r>
              <a:rPr lang="fr-FR" dirty="0"/>
              <a:t>TFPNB -&gt; Bloc,  1,1 Md</a:t>
            </a:r>
          </a:p>
          <a:p>
            <a:r>
              <a:rPr lang="fr-FR" dirty="0"/>
              <a:t>TH     -&gt; Bloc, 23,7 Mds</a:t>
            </a:r>
          </a:p>
          <a:p>
            <a:endParaRPr lang="fr-FR" sz="800" dirty="0"/>
          </a:p>
          <a:p>
            <a:pPr marL="0" indent="0">
              <a:buNone/>
            </a:pPr>
            <a:r>
              <a:rPr lang="fr-FR" dirty="0"/>
              <a:t>    </a:t>
            </a:r>
            <a:r>
              <a:rPr lang="fr-FR" dirty="0">
                <a:highlight>
                  <a:srgbClr val="00FF00"/>
                </a:highlight>
              </a:rPr>
              <a:t>§2 Les impôts économiques (payés par les entreprises), ils font 29,3 Mds</a:t>
            </a:r>
          </a:p>
          <a:p>
            <a:r>
              <a:rPr lang="fr-FR" dirty="0"/>
              <a:t>CVAE -&gt; 3 niveaux = 19,5 Mds</a:t>
            </a:r>
          </a:p>
          <a:p>
            <a:r>
              <a:rPr lang="fr-FR" dirty="0"/>
              <a:t>CFE    -&gt; Bloc = 8,2 Mds</a:t>
            </a:r>
          </a:p>
          <a:p>
            <a:r>
              <a:rPr lang="fr-FR" dirty="0"/>
              <a:t>IFER   -&gt; 3 niveaux = 1,6 Md</a:t>
            </a:r>
          </a:p>
          <a:p>
            <a:pPr marL="0" indent="0">
              <a:buNone/>
            </a:pPr>
            <a:r>
              <a:rPr lang="fr-FR" sz="900" dirty="0"/>
              <a:t>  </a:t>
            </a:r>
          </a:p>
          <a:p>
            <a:pPr marL="0" indent="0">
              <a:buNone/>
            </a:pPr>
            <a:r>
              <a:rPr lang="fr-FR" dirty="0"/>
              <a:t>     </a:t>
            </a:r>
            <a:r>
              <a:rPr lang="fr-FR" dirty="0">
                <a:highlight>
                  <a:srgbClr val="00FF00"/>
                </a:highlight>
              </a:rPr>
              <a:t>§3 La fiscalité transférée (panier fiscal), au total = 7,7 Mds</a:t>
            </a:r>
          </a:p>
          <a:p>
            <a:r>
              <a:rPr lang="fr-FR" dirty="0"/>
              <a:t>TSCA et DMTO = Départements -&gt; 3,5 + 0,8 = 4,3 Mds</a:t>
            </a:r>
          </a:p>
          <a:p>
            <a:r>
              <a:rPr lang="fr-FR" dirty="0"/>
              <a:t>TASCOM = Bloc 0,8 Md</a:t>
            </a:r>
          </a:p>
          <a:p>
            <a:r>
              <a:rPr lang="fr-FR" dirty="0"/>
              <a:t>Frais de gestion : 3 niveaux, soit 2,6 Mds</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23466943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97E05E-D8DB-0346-A297-A195D48D4DFD}"/>
              </a:ext>
            </a:extLst>
          </p:cNvPr>
          <p:cNvSpPr>
            <a:spLocks noGrp="1"/>
          </p:cNvSpPr>
          <p:nvPr>
            <p:ph type="title"/>
          </p:nvPr>
        </p:nvSpPr>
        <p:spPr/>
        <p:txBody>
          <a:bodyPr/>
          <a:lstStyle/>
          <a:p>
            <a:r>
              <a:rPr lang="fr-FR" dirty="0">
                <a:highlight>
                  <a:srgbClr val="00FFFF"/>
                </a:highlight>
              </a:rPr>
              <a:t>B/ Les gains et les pertes</a:t>
            </a:r>
          </a:p>
        </p:txBody>
      </p:sp>
      <p:sp>
        <p:nvSpPr>
          <p:cNvPr id="3" name="Espace réservé du contenu 2">
            <a:extLst>
              <a:ext uri="{FF2B5EF4-FFF2-40B4-BE49-F238E27FC236}">
                <a16:creationId xmlns:a16="http://schemas.microsoft.com/office/drawing/2014/main" id="{6D1EC5DC-75A0-494E-A87E-92881AD36DFE}"/>
              </a:ext>
            </a:extLst>
          </p:cNvPr>
          <p:cNvSpPr>
            <a:spLocks noGrp="1"/>
          </p:cNvSpPr>
          <p:nvPr>
            <p:ph idx="1"/>
          </p:nvPr>
        </p:nvSpPr>
        <p:spPr>
          <a:xfrm>
            <a:off x="838200" y="1690688"/>
            <a:ext cx="10515600" cy="4486275"/>
          </a:xfrm>
        </p:spPr>
        <p:txBody>
          <a:bodyPr>
            <a:normAutofit fontScale="55000" lnSpcReduction="20000"/>
          </a:bodyPr>
          <a:lstStyle/>
          <a:p>
            <a:pPr marL="0" indent="0">
              <a:buNone/>
            </a:pPr>
            <a:r>
              <a:rPr lang="fr-FR" sz="5800" b="1" dirty="0">
                <a:solidFill>
                  <a:srgbClr val="FF0000"/>
                </a:solidFill>
              </a:rPr>
              <a:t>LES GAINS </a:t>
            </a:r>
          </a:p>
          <a:p>
            <a:r>
              <a:rPr lang="fr-FR" dirty="0">
                <a:highlight>
                  <a:srgbClr val="00FF00"/>
                </a:highlight>
              </a:rPr>
              <a:t>§1 Pour le Bloc communal </a:t>
            </a:r>
          </a:p>
          <a:p>
            <a:r>
              <a:rPr lang="fr-FR" dirty="0"/>
              <a:t>100% de la TH (avec les frais de gestion)</a:t>
            </a:r>
          </a:p>
          <a:p>
            <a:r>
              <a:rPr lang="fr-FR" dirty="0"/>
              <a:t>100% TFPNB (avec en prime </a:t>
            </a:r>
            <a:r>
              <a:rPr lang="fr-FR" u="sng" dirty="0"/>
              <a:t>la taxe additionnelle</a:t>
            </a:r>
            <a:r>
              <a:rPr lang="fr-FR" dirty="0"/>
              <a:t>)</a:t>
            </a:r>
          </a:p>
          <a:p>
            <a:r>
              <a:rPr lang="fr-FR" dirty="0"/>
              <a:t>100% CFE</a:t>
            </a:r>
          </a:p>
          <a:p>
            <a:r>
              <a:rPr lang="fr-FR" dirty="0"/>
              <a:t>TFPB 56%</a:t>
            </a:r>
          </a:p>
          <a:p>
            <a:r>
              <a:rPr lang="fr-FR" u="sng" dirty="0"/>
              <a:t>26,5% de la CVAE </a:t>
            </a:r>
            <a:r>
              <a:rPr lang="fr-FR" dirty="0"/>
              <a:t>(constante) et 39% de l’IFER</a:t>
            </a:r>
          </a:p>
          <a:p>
            <a:r>
              <a:rPr lang="fr-FR" dirty="0">
                <a:highlight>
                  <a:srgbClr val="FF0000"/>
                </a:highlight>
              </a:rPr>
              <a:t>Cerise</a:t>
            </a:r>
            <a:r>
              <a:rPr lang="fr-FR" dirty="0"/>
              <a:t> sur le gâteau : Fiscalité transférée, TASCOM</a:t>
            </a:r>
          </a:p>
          <a:p>
            <a:pPr marL="0" indent="0">
              <a:buNone/>
            </a:pPr>
            <a:endParaRPr lang="fr-FR" dirty="0"/>
          </a:p>
          <a:p>
            <a:r>
              <a:rPr lang="fr-FR" dirty="0">
                <a:highlight>
                  <a:srgbClr val="00FF00"/>
                </a:highlight>
              </a:rPr>
              <a:t>§2 Pour les Départements</a:t>
            </a:r>
          </a:p>
          <a:p>
            <a:r>
              <a:rPr lang="fr-FR" dirty="0"/>
              <a:t>44% de la TFPB (avec frais de gestion)</a:t>
            </a:r>
          </a:p>
          <a:p>
            <a:r>
              <a:rPr lang="fr-FR" dirty="0"/>
              <a:t>CVAE 48,5% -&gt; 23,5% a/c de 2017 car la Loi Nôtre transfère la compétence transports des départements aux régions</a:t>
            </a:r>
          </a:p>
          <a:p>
            <a:r>
              <a:rPr lang="fr-FR" dirty="0"/>
              <a:t>Panier fiscal = DMTO + TSCA</a:t>
            </a:r>
          </a:p>
          <a:p>
            <a:r>
              <a:rPr lang="fr-FR" dirty="0"/>
              <a:t>18% de l’IFER (c’est petit mais c’est toujours ça)</a:t>
            </a:r>
          </a:p>
          <a:p>
            <a:endParaRPr lang="fr-FR" dirty="0"/>
          </a:p>
          <a:p>
            <a:endParaRPr lang="fr-FR" dirty="0"/>
          </a:p>
        </p:txBody>
      </p:sp>
    </p:spTree>
    <p:extLst>
      <p:ext uri="{BB962C8B-B14F-4D97-AF65-F5344CB8AC3E}">
        <p14:creationId xmlns:p14="http://schemas.microsoft.com/office/powerpoint/2010/main" val="23938914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702F5E-8C2F-4648-A960-A9B15A178844}"/>
              </a:ext>
            </a:extLst>
          </p:cNvPr>
          <p:cNvSpPr>
            <a:spLocks noGrp="1"/>
          </p:cNvSpPr>
          <p:nvPr>
            <p:ph type="title"/>
          </p:nvPr>
        </p:nvSpPr>
        <p:spPr/>
        <p:txBody>
          <a:bodyPr/>
          <a:lstStyle/>
          <a:p>
            <a:r>
              <a:rPr lang="fr-FR" dirty="0">
                <a:solidFill>
                  <a:srgbClr val="FF0000"/>
                </a:solidFill>
              </a:rPr>
              <a:t>Suite des gains</a:t>
            </a:r>
          </a:p>
        </p:txBody>
      </p:sp>
      <p:sp>
        <p:nvSpPr>
          <p:cNvPr id="3" name="Espace réservé du contenu 2">
            <a:extLst>
              <a:ext uri="{FF2B5EF4-FFF2-40B4-BE49-F238E27FC236}">
                <a16:creationId xmlns:a16="http://schemas.microsoft.com/office/drawing/2014/main" id="{0F19BB0E-A0B0-2444-B32A-71008241D199}"/>
              </a:ext>
            </a:extLst>
          </p:cNvPr>
          <p:cNvSpPr>
            <a:spLocks noGrp="1"/>
          </p:cNvSpPr>
          <p:nvPr>
            <p:ph idx="1"/>
          </p:nvPr>
        </p:nvSpPr>
        <p:spPr>
          <a:xfrm>
            <a:off x="838200" y="1794803"/>
            <a:ext cx="10515600" cy="4351338"/>
          </a:xfrm>
        </p:spPr>
        <p:txBody>
          <a:bodyPr>
            <a:normAutofit fontScale="92500" lnSpcReduction="10000"/>
          </a:bodyPr>
          <a:lstStyle/>
          <a:p>
            <a:r>
              <a:rPr lang="fr-FR" dirty="0">
                <a:highlight>
                  <a:srgbClr val="00FF00"/>
                </a:highlight>
              </a:rPr>
              <a:t>§3 Pour les Régions</a:t>
            </a:r>
          </a:p>
          <a:p>
            <a:r>
              <a:rPr lang="fr-FR" dirty="0"/>
              <a:t>CVAE 25% -&gt; 50% à compter de 2017 (gain de la compétence transports)</a:t>
            </a:r>
          </a:p>
          <a:p>
            <a:r>
              <a:rPr lang="fr-FR" dirty="0"/>
              <a:t>43% de l’IFER</a:t>
            </a:r>
          </a:p>
          <a:p>
            <a:endParaRPr lang="fr-FR" dirty="0"/>
          </a:p>
          <a:p>
            <a:pPr marL="0" indent="0">
              <a:buNone/>
            </a:pPr>
            <a:r>
              <a:rPr lang="fr-FR" sz="3200" b="1" dirty="0">
                <a:solidFill>
                  <a:srgbClr val="FF0000"/>
                </a:solidFill>
              </a:rPr>
              <a:t>LES PERTES</a:t>
            </a:r>
          </a:p>
          <a:p>
            <a:r>
              <a:rPr lang="fr-FR" dirty="0"/>
              <a:t>Pour les régions : perte de la TFPB ceci fait suite à la perte de la part régionale de la TH en 2001</a:t>
            </a:r>
          </a:p>
          <a:p>
            <a:r>
              <a:rPr lang="fr-FR" dirty="0"/>
              <a:t>Pour les départements : perte de la TH</a:t>
            </a:r>
          </a:p>
          <a:p>
            <a:r>
              <a:rPr lang="fr-FR" dirty="0"/>
              <a:t>Pour les Départements et les Régions : perte de la CFE et de la TFPNB</a:t>
            </a:r>
          </a:p>
          <a:p>
            <a:r>
              <a:rPr lang="fr-FR" dirty="0"/>
              <a:t>Situation spécifique des régions qui ont perdu tout pouvoir de taux.</a:t>
            </a:r>
          </a:p>
        </p:txBody>
      </p:sp>
    </p:spTree>
    <p:extLst>
      <p:ext uri="{BB962C8B-B14F-4D97-AF65-F5344CB8AC3E}">
        <p14:creationId xmlns:p14="http://schemas.microsoft.com/office/powerpoint/2010/main" val="8202517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13FC72-7CEF-8B4B-A970-EDA2ADDAB71A}"/>
              </a:ext>
            </a:extLst>
          </p:cNvPr>
          <p:cNvSpPr>
            <a:spLocks noGrp="1"/>
          </p:cNvSpPr>
          <p:nvPr>
            <p:ph type="title"/>
          </p:nvPr>
        </p:nvSpPr>
        <p:spPr/>
        <p:txBody>
          <a:bodyPr/>
          <a:lstStyle/>
          <a:p>
            <a:r>
              <a:rPr lang="fr-FR" dirty="0">
                <a:highlight>
                  <a:srgbClr val="00FFFF"/>
                </a:highlight>
              </a:rPr>
              <a:t>C/ Le niveau intercommunal</a:t>
            </a:r>
          </a:p>
        </p:txBody>
      </p:sp>
      <p:sp>
        <p:nvSpPr>
          <p:cNvPr id="3" name="Espace réservé du contenu 2">
            <a:extLst>
              <a:ext uri="{FF2B5EF4-FFF2-40B4-BE49-F238E27FC236}">
                <a16:creationId xmlns:a16="http://schemas.microsoft.com/office/drawing/2014/main" id="{455A8403-ECA5-7F4A-99F7-DB8FC0D11465}"/>
              </a:ext>
            </a:extLst>
          </p:cNvPr>
          <p:cNvSpPr>
            <a:spLocks noGrp="1"/>
          </p:cNvSpPr>
          <p:nvPr>
            <p:ph idx="1"/>
          </p:nvPr>
        </p:nvSpPr>
        <p:spPr>
          <a:xfrm>
            <a:off x="914400" y="1438382"/>
            <a:ext cx="10439400" cy="4738581"/>
          </a:xfrm>
        </p:spPr>
        <p:txBody>
          <a:bodyPr>
            <a:normAutofit fontScale="85000" lnSpcReduction="20000"/>
          </a:bodyPr>
          <a:lstStyle/>
          <a:p>
            <a:pPr marL="0" indent="0">
              <a:buNone/>
            </a:pPr>
            <a:r>
              <a:rPr lang="fr-FR" dirty="0"/>
              <a:t>On va distinguer 2 grandes catégories d’EPCI à fiscalité propre</a:t>
            </a:r>
          </a:p>
          <a:p>
            <a:pPr marL="0" indent="0">
              <a:buNone/>
            </a:pPr>
            <a:endParaRPr lang="fr-FR" dirty="0"/>
          </a:p>
          <a:p>
            <a:pPr marL="0" indent="0">
              <a:buNone/>
            </a:pPr>
            <a:r>
              <a:rPr lang="fr-FR" dirty="0">
                <a:highlight>
                  <a:srgbClr val="00FF00"/>
                </a:highlight>
              </a:rPr>
              <a:t>§1 Les EPCI à fiscalité additionnelle</a:t>
            </a:r>
            <a:r>
              <a:rPr lang="fr-FR" dirty="0"/>
              <a:t>  population concernée = 1,6 million d’hab.</a:t>
            </a:r>
          </a:p>
          <a:p>
            <a:r>
              <a:rPr lang="fr-FR" dirty="0"/>
              <a:t>Taux additionnels de TH + TF + CFE</a:t>
            </a:r>
          </a:p>
          <a:p>
            <a:r>
              <a:rPr lang="fr-FR" dirty="0"/>
              <a:t>Fraction de CVAE du bloc + fraction d’IFER du bloc</a:t>
            </a:r>
          </a:p>
          <a:p>
            <a:r>
              <a:rPr lang="fr-FR" dirty="0"/>
              <a:t>C’est l’ancien système en perte de vitesse</a:t>
            </a:r>
          </a:p>
          <a:p>
            <a:pPr marL="0" indent="0">
              <a:buNone/>
            </a:pPr>
            <a:endParaRPr lang="fr-FR" dirty="0"/>
          </a:p>
          <a:p>
            <a:pPr marL="0" indent="0">
              <a:buNone/>
            </a:pPr>
            <a:r>
              <a:rPr lang="fr-FR" dirty="0">
                <a:highlight>
                  <a:srgbClr val="00FF00"/>
                </a:highlight>
              </a:rPr>
              <a:t>§2 Les EPCI à fiscalité professionnelle unique</a:t>
            </a:r>
            <a:r>
              <a:rPr lang="fr-FR" dirty="0"/>
              <a:t>  population concernée = 65 millions</a:t>
            </a:r>
          </a:p>
          <a:p>
            <a:r>
              <a:rPr lang="fr-FR" dirty="0"/>
              <a:t>L’EPCI prend 100% de la CFE + CVAE + IFER du bloc </a:t>
            </a:r>
          </a:p>
          <a:p>
            <a:r>
              <a:rPr lang="fr-FR" dirty="0"/>
              <a:t>L’EPCI prend 100% de la TASCOM + 100% de la taxe addition. TFPNB</a:t>
            </a:r>
          </a:p>
          <a:p>
            <a:pPr marL="0" indent="0">
              <a:buNone/>
            </a:pPr>
            <a:r>
              <a:rPr lang="fr-FR" dirty="0"/>
              <a:t>+ des taux additionnels de TH et de TFPB</a:t>
            </a:r>
          </a:p>
          <a:p>
            <a:r>
              <a:rPr lang="fr-FR" dirty="0"/>
              <a:t>Schéma : relation directe entre l’entreprise et l’EPCI à FPU.</a:t>
            </a:r>
          </a:p>
        </p:txBody>
      </p:sp>
    </p:spTree>
    <p:extLst>
      <p:ext uri="{BB962C8B-B14F-4D97-AF65-F5344CB8AC3E}">
        <p14:creationId xmlns:p14="http://schemas.microsoft.com/office/powerpoint/2010/main" val="42352140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4ECF08-40CE-1747-A0EC-9DBECCDDCBEE}"/>
              </a:ext>
            </a:extLst>
          </p:cNvPr>
          <p:cNvSpPr>
            <a:spLocks noGrp="1"/>
          </p:cNvSpPr>
          <p:nvPr>
            <p:ph type="title"/>
          </p:nvPr>
        </p:nvSpPr>
        <p:spPr/>
        <p:txBody>
          <a:bodyPr>
            <a:normAutofit/>
          </a:bodyPr>
          <a:lstStyle/>
          <a:p>
            <a:r>
              <a:rPr lang="fr-FR" sz="4000" b="1" dirty="0"/>
              <a:t>Section 2 : Les deux derniers étages de la réforme</a:t>
            </a:r>
          </a:p>
        </p:txBody>
      </p:sp>
      <p:sp>
        <p:nvSpPr>
          <p:cNvPr id="3" name="Espace réservé du contenu 2">
            <a:extLst>
              <a:ext uri="{FF2B5EF4-FFF2-40B4-BE49-F238E27FC236}">
                <a16:creationId xmlns:a16="http://schemas.microsoft.com/office/drawing/2014/main" id="{B06899A1-A283-D245-9163-207CEC1B4796}"/>
              </a:ext>
            </a:extLst>
          </p:cNvPr>
          <p:cNvSpPr>
            <a:spLocks noGrp="1"/>
          </p:cNvSpPr>
          <p:nvPr>
            <p:ph idx="1"/>
          </p:nvPr>
        </p:nvSpPr>
        <p:spPr/>
        <p:txBody>
          <a:bodyPr>
            <a:normAutofit/>
          </a:bodyPr>
          <a:lstStyle/>
          <a:p>
            <a:endParaRPr lang="fr-FR" sz="4800" dirty="0"/>
          </a:p>
          <a:p>
            <a:r>
              <a:rPr lang="fr-FR" sz="4800" dirty="0">
                <a:highlight>
                  <a:srgbClr val="00FFFF"/>
                </a:highlight>
              </a:rPr>
              <a:t>A/ La péréquation</a:t>
            </a:r>
          </a:p>
          <a:p>
            <a:endParaRPr lang="fr-FR" sz="4800" dirty="0">
              <a:highlight>
                <a:srgbClr val="00FFFF"/>
              </a:highlight>
            </a:endParaRPr>
          </a:p>
          <a:p>
            <a:r>
              <a:rPr lang="fr-FR" sz="4800" dirty="0">
                <a:highlight>
                  <a:srgbClr val="00FFFF"/>
                </a:highlight>
              </a:rPr>
              <a:t>B/ Le «</a:t>
            </a:r>
            <a:r>
              <a:rPr lang="fr-FR" sz="4800" i="1" dirty="0">
                <a:highlight>
                  <a:srgbClr val="00FFFF"/>
                </a:highlight>
              </a:rPr>
              <a:t>Big-Bang</a:t>
            </a:r>
            <a:r>
              <a:rPr lang="fr-FR" sz="4800" dirty="0">
                <a:highlight>
                  <a:srgbClr val="00FFFF"/>
                </a:highlight>
              </a:rPr>
              <a:t>»</a:t>
            </a:r>
          </a:p>
        </p:txBody>
      </p:sp>
    </p:spTree>
    <p:extLst>
      <p:ext uri="{BB962C8B-B14F-4D97-AF65-F5344CB8AC3E}">
        <p14:creationId xmlns:p14="http://schemas.microsoft.com/office/powerpoint/2010/main" val="11094561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2B608D-A5EF-B040-A046-50087B0E943C}"/>
              </a:ext>
            </a:extLst>
          </p:cNvPr>
          <p:cNvSpPr>
            <a:spLocks noGrp="1"/>
          </p:cNvSpPr>
          <p:nvPr>
            <p:ph type="title"/>
          </p:nvPr>
        </p:nvSpPr>
        <p:spPr/>
        <p:txBody>
          <a:bodyPr/>
          <a:lstStyle/>
          <a:p>
            <a:r>
              <a:rPr lang="fr-FR" dirty="0">
                <a:highlight>
                  <a:srgbClr val="00FFFF"/>
                </a:highlight>
              </a:rPr>
              <a:t>A/ La péréquation </a:t>
            </a:r>
            <a:r>
              <a:rPr lang="fr-FR" dirty="0"/>
              <a:t>:</a:t>
            </a:r>
          </a:p>
        </p:txBody>
      </p:sp>
      <p:sp>
        <p:nvSpPr>
          <p:cNvPr id="3" name="Espace réservé du contenu 2">
            <a:extLst>
              <a:ext uri="{FF2B5EF4-FFF2-40B4-BE49-F238E27FC236}">
                <a16:creationId xmlns:a16="http://schemas.microsoft.com/office/drawing/2014/main" id="{AA2BF020-7BD3-314A-805E-0FCCEEB057FC}"/>
              </a:ext>
            </a:extLst>
          </p:cNvPr>
          <p:cNvSpPr>
            <a:spLocks noGrp="1"/>
          </p:cNvSpPr>
          <p:nvPr>
            <p:ph idx="1"/>
          </p:nvPr>
        </p:nvSpPr>
        <p:spPr/>
        <p:txBody>
          <a:bodyPr>
            <a:normAutofit fontScale="92500" lnSpcReduction="10000"/>
          </a:bodyPr>
          <a:lstStyle/>
          <a:p>
            <a:pPr algn="just"/>
            <a:r>
              <a:rPr lang="fr-FR" dirty="0">
                <a:highlight>
                  <a:srgbClr val="00FF00"/>
                </a:highlight>
              </a:rPr>
              <a:t>§1 en 2010</a:t>
            </a:r>
            <a:r>
              <a:rPr lang="fr-FR" dirty="0"/>
              <a:t>, le budget de l’État a intégralement compensé la réforme en reversant une dotation équivalente à la TP de 2009 augmentée. Mais les entreprises ont payé les nouveaux impôts qui rapportaient moins ont été encaissés par l’État ce qui a causé une perte pour l’État. Le coût de cette compensation a été de 32,5 Mds d’euros pour le budget de l’Etat.</a:t>
            </a:r>
          </a:p>
          <a:p>
            <a:pPr algn="just"/>
            <a:endParaRPr lang="fr-FR" dirty="0"/>
          </a:p>
          <a:p>
            <a:pPr algn="just"/>
            <a:r>
              <a:rPr lang="fr-FR" dirty="0">
                <a:highlight>
                  <a:srgbClr val="00FF00"/>
                </a:highlight>
              </a:rPr>
              <a:t>§2 en 2011 et pour les années suivantes</a:t>
            </a:r>
            <a:r>
              <a:rPr lang="fr-FR" dirty="0"/>
              <a:t>, l’État a relancé la péréquation pour compenser le coût de cette réforme. On remarquera que l’article 72-2 al. 5 de la Constitution inscrit la péréquation au niveau des normes fondamentales. Il existe trois formes de péréquation : verticale et horizontale mais aussi ce que j’appelle les petites péréquations qui sont des petites péréquations horizontales.</a:t>
            </a:r>
          </a:p>
        </p:txBody>
      </p:sp>
    </p:spTree>
    <p:extLst>
      <p:ext uri="{BB962C8B-B14F-4D97-AF65-F5344CB8AC3E}">
        <p14:creationId xmlns:p14="http://schemas.microsoft.com/office/powerpoint/2010/main" val="4146347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Loi n°75-678 du 29 juillet 1975 créant la TP</a:t>
            </a:r>
          </a:p>
        </p:txBody>
      </p:sp>
      <p:sp>
        <p:nvSpPr>
          <p:cNvPr id="3" name="Espace réservé du contenu 2"/>
          <p:cNvSpPr>
            <a:spLocks noGrp="1"/>
          </p:cNvSpPr>
          <p:nvPr>
            <p:ph idx="1"/>
          </p:nvPr>
        </p:nvSpPr>
        <p:spPr/>
        <p:txBody>
          <a:bodyPr>
            <a:normAutofit fontScale="92500" lnSpcReduction="10000"/>
          </a:bodyPr>
          <a:lstStyle/>
          <a:p>
            <a:r>
              <a:rPr lang="fr-FR" dirty="0"/>
              <a:t>Impôt déclaratif portant sur une base composite comprenant les immobilisations corporelles + une part calculée par référence à la masse salariale (salaires).</a:t>
            </a:r>
          </a:p>
          <a:p>
            <a:r>
              <a:rPr lang="fr-FR" dirty="0"/>
              <a:t>Cet impôt ne porte pas sur les bénéfices des sociétés comme l’IS créé en 1948.</a:t>
            </a:r>
          </a:p>
          <a:p>
            <a:r>
              <a:rPr lang="fr-FR" dirty="0"/>
              <a:t>En janvier 2004, Jacques CHIRAC annonce sa suppression et désigne Olivier FOUQUET pour présider une commission de réforme.</a:t>
            </a:r>
          </a:p>
          <a:p>
            <a:r>
              <a:rPr lang="fr-FR" dirty="0"/>
              <a:t>En février 2009, Nicolas SARKOZY décide sa suppression.</a:t>
            </a:r>
          </a:p>
          <a:p>
            <a:r>
              <a:rPr lang="fr-FR" dirty="0"/>
              <a:t>Cet impôt sera </a:t>
            </a:r>
            <a:r>
              <a:rPr lang="fr-FR" b="1" u="sng" dirty="0"/>
              <a:t>supprimé par l’article 2 de la Loi de Finances pour 2010 </a:t>
            </a:r>
            <a:r>
              <a:rPr lang="fr-FR" dirty="0"/>
              <a:t>en plein milieu de la crise financière des dettes souveraines pour alléger les charges des entreprises</a:t>
            </a:r>
          </a:p>
        </p:txBody>
      </p:sp>
    </p:spTree>
    <p:extLst>
      <p:ext uri="{BB962C8B-B14F-4D97-AF65-F5344CB8AC3E}">
        <p14:creationId xmlns:p14="http://schemas.microsoft.com/office/powerpoint/2010/main" val="3931510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D04DB3-28D2-5E45-ABDB-2684BA7505FB}"/>
              </a:ext>
            </a:extLst>
          </p:cNvPr>
          <p:cNvSpPr>
            <a:spLocks noGrp="1"/>
          </p:cNvSpPr>
          <p:nvPr>
            <p:ph type="title"/>
          </p:nvPr>
        </p:nvSpPr>
        <p:spPr/>
        <p:txBody>
          <a:bodyPr/>
          <a:lstStyle/>
          <a:p>
            <a:r>
              <a:rPr lang="fr-FR" b="1" dirty="0">
                <a:solidFill>
                  <a:srgbClr val="0070C0"/>
                </a:solidFill>
              </a:rPr>
              <a:t>a) La péréquation verticale : le père Noël</a:t>
            </a:r>
          </a:p>
        </p:txBody>
      </p:sp>
      <p:sp>
        <p:nvSpPr>
          <p:cNvPr id="3" name="Espace réservé du contenu 2">
            <a:extLst>
              <a:ext uri="{FF2B5EF4-FFF2-40B4-BE49-F238E27FC236}">
                <a16:creationId xmlns:a16="http://schemas.microsoft.com/office/drawing/2014/main" id="{EDB73299-4899-C14B-B8B3-4827BCA38252}"/>
              </a:ext>
            </a:extLst>
          </p:cNvPr>
          <p:cNvSpPr>
            <a:spLocks noGrp="1"/>
          </p:cNvSpPr>
          <p:nvPr>
            <p:ph idx="1"/>
          </p:nvPr>
        </p:nvSpPr>
        <p:spPr/>
        <p:txBody>
          <a:bodyPr>
            <a:normAutofit fontScale="92500" lnSpcReduction="10000"/>
          </a:bodyPr>
          <a:lstStyle/>
          <a:p>
            <a:r>
              <a:rPr lang="fr-FR" dirty="0"/>
              <a:t>Dans la péréquation verticale, l’État verse des fonds dans les cheminées locales qui tombent dans les souliers des collectivités. La DGF créée en 1979 a développé la péréquation à partir de 1991 (dotation de solidarité urbaine)</a:t>
            </a:r>
          </a:p>
          <a:p>
            <a:endParaRPr lang="fr-FR" dirty="0"/>
          </a:p>
          <a:p>
            <a:r>
              <a:rPr lang="fr-FR" dirty="0"/>
              <a:t>La Loi de Finances crée la Dotation de Compensation de la Réforme de la TP qui est une dotation de l’État servant à compenser les budgets des CT qui y perdent par rapport à 2009 avant la réforme de la TP. </a:t>
            </a:r>
          </a:p>
          <a:p>
            <a:endParaRPr lang="fr-FR" dirty="0"/>
          </a:p>
          <a:p>
            <a:r>
              <a:rPr lang="fr-FR" dirty="0"/>
              <a:t>Cette dotation était de 3,9 Mds d’euros en 2011 mais son montant a varié à la baisse et pour 2020 elle n’était plus que de 2,9 Mds d’euros</a:t>
            </a:r>
          </a:p>
        </p:txBody>
      </p:sp>
    </p:spTree>
    <p:extLst>
      <p:ext uri="{BB962C8B-B14F-4D97-AF65-F5344CB8AC3E}">
        <p14:creationId xmlns:p14="http://schemas.microsoft.com/office/powerpoint/2010/main" val="37459417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73BDED-610C-524C-802A-7FAACCEAD8A3}"/>
              </a:ext>
            </a:extLst>
          </p:cNvPr>
          <p:cNvSpPr>
            <a:spLocks noGrp="1"/>
          </p:cNvSpPr>
          <p:nvPr>
            <p:ph type="title"/>
          </p:nvPr>
        </p:nvSpPr>
        <p:spPr/>
        <p:txBody>
          <a:bodyPr/>
          <a:lstStyle/>
          <a:p>
            <a:r>
              <a:rPr lang="fr-FR" b="1" dirty="0">
                <a:solidFill>
                  <a:srgbClr val="0070C0"/>
                </a:solidFill>
              </a:rPr>
              <a:t>b) La péréquation horizontale : Robin des bois</a:t>
            </a:r>
          </a:p>
        </p:txBody>
      </p:sp>
      <p:sp>
        <p:nvSpPr>
          <p:cNvPr id="3" name="Espace réservé du contenu 2">
            <a:extLst>
              <a:ext uri="{FF2B5EF4-FFF2-40B4-BE49-F238E27FC236}">
                <a16:creationId xmlns:a16="http://schemas.microsoft.com/office/drawing/2014/main" id="{1A6C523E-8977-2846-995E-4EA9FC7214D0}"/>
              </a:ext>
            </a:extLst>
          </p:cNvPr>
          <p:cNvSpPr>
            <a:spLocks noGrp="1"/>
          </p:cNvSpPr>
          <p:nvPr>
            <p:ph idx="1"/>
          </p:nvPr>
        </p:nvSpPr>
        <p:spPr/>
        <p:txBody>
          <a:bodyPr>
            <a:normAutofit fontScale="92500"/>
          </a:bodyPr>
          <a:lstStyle/>
          <a:p>
            <a:r>
              <a:rPr lang="fr-FR" dirty="0"/>
              <a:t>La péréquation horizontale est apparue en 1991 au sein de la Région d’Ile de France en raison des inégalités de richesses entre les différentes communes (fonds de solidarité des communes de la Région IDF)</a:t>
            </a:r>
          </a:p>
          <a:p>
            <a:endParaRPr lang="fr-FR" dirty="0"/>
          </a:p>
          <a:p>
            <a:r>
              <a:rPr lang="fr-FR" dirty="0"/>
              <a:t>La LF-2010 institue le Fonds National de Garantie Individuelle de Ressources pour redistribuer une fraction des excédents des collectivités gagnantes aux collectivités perdantes après la réforme</a:t>
            </a:r>
          </a:p>
          <a:p>
            <a:endParaRPr lang="fr-FR" dirty="0"/>
          </a:p>
          <a:p>
            <a:r>
              <a:rPr lang="fr-FR" dirty="0"/>
              <a:t>Ce FNGIR agit en complément de la DCRTP à 3 niveaux : Bloc communal, Départements et Régions. </a:t>
            </a:r>
          </a:p>
        </p:txBody>
      </p:sp>
    </p:spTree>
    <p:extLst>
      <p:ext uri="{BB962C8B-B14F-4D97-AF65-F5344CB8AC3E}">
        <p14:creationId xmlns:p14="http://schemas.microsoft.com/office/powerpoint/2010/main" val="39941034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511F0A-2F43-9A4B-ADE8-70F9965302A1}"/>
              </a:ext>
            </a:extLst>
          </p:cNvPr>
          <p:cNvSpPr>
            <a:spLocks noGrp="1"/>
          </p:cNvSpPr>
          <p:nvPr>
            <p:ph type="title"/>
          </p:nvPr>
        </p:nvSpPr>
        <p:spPr/>
        <p:txBody>
          <a:bodyPr/>
          <a:lstStyle/>
          <a:p>
            <a:r>
              <a:rPr lang="fr-FR" b="1" dirty="0">
                <a:solidFill>
                  <a:srgbClr val="0070C0"/>
                </a:solidFill>
              </a:rPr>
              <a:t>c) Les petites péréquations</a:t>
            </a:r>
          </a:p>
        </p:txBody>
      </p:sp>
      <p:sp>
        <p:nvSpPr>
          <p:cNvPr id="3" name="Espace réservé du contenu 2">
            <a:extLst>
              <a:ext uri="{FF2B5EF4-FFF2-40B4-BE49-F238E27FC236}">
                <a16:creationId xmlns:a16="http://schemas.microsoft.com/office/drawing/2014/main" id="{4B6B4129-FEF0-B546-8955-9BE3EA25A1ED}"/>
              </a:ext>
            </a:extLst>
          </p:cNvPr>
          <p:cNvSpPr>
            <a:spLocks noGrp="1"/>
          </p:cNvSpPr>
          <p:nvPr>
            <p:ph idx="1"/>
          </p:nvPr>
        </p:nvSpPr>
        <p:spPr/>
        <p:txBody>
          <a:bodyPr/>
          <a:lstStyle/>
          <a:p>
            <a:r>
              <a:rPr lang="fr-FR" dirty="0"/>
              <a:t>Ce sont des mécanismes qui concernent des ressources particulières</a:t>
            </a:r>
          </a:p>
          <a:p>
            <a:r>
              <a:rPr lang="fr-FR" dirty="0"/>
              <a:t>Par exemple les Droits de Mutation à Titre Onéreux, la CVAE des départements</a:t>
            </a:r>
          </a:p>
          <a:p>
            <a:r>
              <a:rPr lang="fr-FR" dirty="0"/>
              <a:t>Les niveaux des régions et du bloc ont des mécanismes de péréquation de l’ensemble de leurs ressources. Pour le bloc, c’est le Fonds de Péréquation des ressources Intercommunales et Communales qui est le plus abouti : le fonds de péréquation des ressources intercommunales et communales (FPIC). Depuis 2016, il est bloqué à 1 Milliard d’euros par an en raison du vote de l’AN. </a:t>
            </a:r>
          </a:p>
        </p:txBody>
      </p:sp>
    </p:spTree>
    <p:extLst>
      <p:ext uri="{BB962C8B-B14F-4D97-AF65-F5344CB8AC3E}">
        <p14:creationId xmlns:p14="http://schemas.microsoft.com/office/powerpoint/2010/main" val="24579486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94445F-E240-2A47-B4E0-51FE6299A012}"/>
              </a:ext>
            </a:extLst>
          </p:cNvPr>
          <p:cNvSpPr>
            <a:spLocks noGrp="1"/>
          </p:cNvSpPr>
          <p:nvPr>
            <p:ph type="title"/>
          </p:nvPr>
        </p:nvSpPr>
        <p:spPr/>
        <p:txBody>
          <a:bodyPr/>
          <a:lstStyle/>
          <a:p>
            <a:r>
              <a:rPr lang="fr-FR" dirty="0">
                <a:highlight>
                  <a:srgbClr val="00FFFF"/>
                </a:highlight>
              </a:rPr>
              <a:t>B/ Le « </a:t>
            </a:r>
            <a:r>
              <a:rPr lang="fr-FR" i="1" dirty="0">
                <a:highlight>
                  <a:srgbClr val="00FFFF"/>
                </a:highlight>
              </a:rPr>
              <a:t>Big-Bang</a:t>
            </a:r>
            <a:r>
              <a:rPr lang="fr-FR" dirty="0">
                <a:highlight>
                  <a:srgbClr val="00FFFF"/>
                </a:highlight>
              </a:rPr>
              <a:t> »</a:t>
            </a:r>
          </a:p>
        </p:txBody>
      </p:sp>
      <p:sp>
        <p:nvSpPr>
          <p:cNvPr id="3" name="Espace réservé du contenu 2">
            <a:extLst>
              <a:ext uri="{FF2B5EF4-FFF2-40B4-BE49-F238E27FC236}">
                <a16:creationId xmlns:a16="http://schemas.microsoft.com/office/drawing/2014/main" id="{4F4CD658-2642-154D-94A5-36396325F3DD}"/>
              </a:ext>
            </a:extLst>
          </p:cNvPr>
          <p:cNvSpPr>
            <a:spLocks noGrp="1"/>
          </p:cNvSpPr>
          <p:nvPr>
            <p:ph idx="1"/>
          </p:nvPr>
        </p:nvSpPr>
        <p:spPr/>
        <p:txBody>
          <a:bodyPr>
            <a:normAutofit lnSpcReduction="10000"/>
          </a:bodyPr>
          <a:lstStyle/>
          <a:p>
            <a:r>
              <a:rPr lang="fr-FR" dirty="0">
                <a:highlight>
                  <a:srgbClr val="00FF00"/>
                </a:highlight>
              </a:rPr>
              <a:t>§1 un fantasme de l’État : supprimer les impôts locaux.</a:t>
            </a:r>
          </a:p>
          <a:p>
            <a:r>
              <a:rPr lang="fr-FR" dirty="0"/>
              <a:t>L’État a supprimé en 2001 la vignette et la part régionale de la TH, en 2010, il a supprimé la TP. Ce mouvement va s’amplifier avec la suppression d’autres impôts. Ces impôts ne pourront pas être remplacés par des dotations en raison du ratio d’autonomie de l’article 72-2 alinéa 3. </a:t>
            </a:r>
          </a:p>
          <a:p>
            <a:r>
              <a:rPr lang="fr-FR" dirty="0"/>
              <a:t>Les exemples Allemand, Espagnol et Italien montrent que les États redistribuent leurs ressources fiscales (TVA, IR, IS)</a:t>
            </a:r>
          </a:p>
          <a:p>
            <a:r>
              <a:rPr lang="fr-FR" dirty="0"/>
              <a:t>La suppression de la taxe d’habitation est un exemple dans lequel l’État supprime un impôt local pour le remplacer par d’autres ressources fiscales d’Etat</a:t>
            </a:r>
          </a:p>
        </p:txBody>
      </p:sp>
    </p:spTree>
    <p:extLst>
      <p:ext uri="{BB962C8B-B14F-4D97-AF65-F5344CB8AC3E}">
        <p14:creationId xmlns:p14="http://schemas.microsoft.com/office/powerpoint/2010/main" val="5428256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6AC311-CAA7-9B4C-BF66-1C598891E08F}"/>
              </a:ext>
            </a:extLst>
          </p:cNvPr>
          <p:cNvSpPr>
            <a:spLocks noGrp="1"/>
          </p:cNvSpPr>
          <p:nvPr>
            <p:ph type="title"/>
          </p:nvPr>
        </p:nvSpPr>
        <p:spPr>
          <a:xfrm>
            <a:off x="838200" y="345247"/>
            <a:ext cx="10515600" cy="1325563"/>
          </a:xfrm>
        </p:spPr>
        <p:txBody>
          <a:bodyPr>
            <a:normAutofit/>
          </a:bodyPr>
          <a:lstStyle/>
          <a:p>
            <a:r>
              <a:rPr lang="fr-FR" sz="3600" dirty="0">
                <a:highlight>
                  <a:srgbClr val="00FF00"/>
                </a:highlight>
              </a:rPr>
              <a:t>§2 Après la suppression de la TP, c’est le tour de la TH</a:t>
            </a:r>
          </a:p>
        </p:txBody>
      </p:sp>
      <p:sp>
        <p:nvSpPr>
          <p:cNvPr id="3" name="Espace réservé du contenu 2">
            <a:extLst>
              <a:ext uri="{FF2B5EF4-FFF2-40B4-BE49-F238E27FC236}">
                <a16:creationId xmlns:a16="http://schemas.microsoft.com/office/drawing/2014/main" id="{4C5408B3-6D1E-D842-BD57-4D2937203805}"/>
              </a:ext>
            </a:extLst>
          </p:cNvPr>
          <p:cNvSpPr>
            <a:spLocks noGrp="1"/>
          </p:cNvSpPr>
          <p:nvPr>
            <p:ph idx="1"/>
          </p:nvPr>
        </p:nvSpPr>
        <p:spPr/>
        <p:txBody>
          <a:bodyPr>
            <a:normAutofit fontScale="92500" lnSpcReduction="20000"/>
          </a:bodyPr>
          <a:lstStyle/>
          <a:p>
            <a:r>
              <a:rPr lang="fr-FR" dirty="0"/>
              <a:t>Dès 2018, les dégrèvements législatifs ont permis d’exonérer de TH les contribuables les plus modestes (80% des contribuables).</a:t>
            </a:r>
          </a:p>
          <a:p>
            <a:r>
              <a:rPr lang="fr-FR" dirty="0"/>
              <a:t>La part communale de la TH a été remplacée dès 2021 par une descente de la TFPB des départements (donc : pas de perte de pouvoir de taux)</a:t>
            </a:r>
          </a:p>
          <a:p>
            <a:r>
              <a:rPr lang="fr-FR" dirty="0"/>
              <a:t>La part intercommunale de la TH a été remplacée dès 2021 par une fraction de la TVA nationale = 7,4 Mds (perte de pouvoir de taux)</a:t>
            </a:r>
          </a:p>
          <a:p>
            <a:r>
              <a:rPr lang="fr-FR" dirty="0"/>
              <a:t>La part départementale de la TFPB des départements a été remplacée  dès 2021 par une fraction de TVA nationale = 15 Mds (perte de pouvoir taux)</a:t>
            </a:r>
          </a:p>
          <a:p>
            <a:r>
              <a:rPr lang="fr-FR" dirty="0"/>
              <a:t>En cas de perte, un coefficient correcteur a été  appliqué (le coco) et c’est l’État qui a financé la différence via les frais de gestion</a:t>
            </a:r>
          </a:p>
          <a:p>
            <a:r>
              <a:rPr lang="fr-FR" dirty="0"/>
              <a:t>En 2023, la THRP est totalement supprimée : il ne reste plus que la THRS. Elle représente 2,7 Mds d’euros et son rendement va augmenter.</a:t>
            </a:r>
          </a:p>
        </p:txBody>
      </p:sp>
    </p:spTree>
    <p:extLst>
      <p:ext uri="{BB962C8B-B14F-4D97-AF65-F5344CB8AC3E}">
        <p14:creationId xmlns:p14="http://schemas.microsoft.com/office/powerpoint/2010/main" val="13058360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a:highlight>
                  <a:srgbClr val="00FF00"/>
                </a:highlight>
              </a:rPr>
              <a:t>§3 Les adaptations du système à la crise sanitaire</a:t>
            </a:r>
          </a:p>
        </p:txBody>
      </p:sp>
      <p:sp>
        <p:nvSpPr>
          <p:cNvPr id="3" name="Espace réservé du contenu 2"/>
          <p:cNvSpPr>
            <a:spLocks noGrp="1"/>
          </p:cNvSpPr>
          <p:nvPr>
            <p:ph idx="1"/>
          </p:nvPr>
        </p:nvSpPr>
        <p:spPr>
          <a:xfrm>
            <a:off x="288235" y="1825625"/>
            <a:ext cx="11708295" cy="4351338"/>
          </a:xfrm>
        </p:spPr>
        <p:txBody>
          <a:bodyPr>
            <a:normAutofit fontScale="92500" lnSpcReduction="20000"/>
          </a:bodyPr>
          <a:lstStyle/>
          <a:p>
            <a:r>
              <a:rPr lang="fr-FR" dirty="0"/>
              <a:t>L’État a reversé dès 2021 : 13 Mds d’euros aux collectivités pour tenir compte des baisses de recettes fiscales avec </a:t>
            </a:r>
            <a:r>
              <a:rPr lang="fr-FR" dirty="0">
                <a:highlight>
                  <a:srgbClr val="FF00FF"/>
                </a:highlight>
              </a:rPr>
              <a:t>3 nouveaux mécanismes </a:t>
            </a:r>
            <a:r>
              <a:rPr lang="fr-FR" dirty="0"/>
              <a:t>:</a:t>
            </a:r>
          </a:p>
          <a:p>
            <a:r>
              <a:rPr lang="fr-FR" b="1" dirty="0">
                <a:solidFill>
                  <a:srgbClr val="7030A0"/>
                </a:solidFill>
              </a:rPr>
              <a:t>1 Réduction du taux de CVAE de moitié </a:t>
            </a:r>
            <a:r>
              <a:rPr lang="fr-FR" dirty="0"/>
              <a:t>pour toutes les entreprises qui est passé de 1,5% à 0,75 au maximum en 2021. Le barème est divisé par deux. Pour simplifier, l’État a compensé la part régionale de la CVAE par la TVA = 10 Mds </a:t>
            </a:r>
          </a:p>
          <a:p>
            <a:r>
              <a:rPr lang="fr-FR" b="1" dirty="0">
                <a:solidFill>
                  <a:srgbClr val="7030A0"/>
                </a:solidFill>
              </a:rPr>
              <a:t>2 Réduction de moitié des impôts fonciers </a:t>
            </a:r>
            <a:r>
              <a:rPr lang="fr-FR" dirty="0"/>
              <a:t>payés par les entreprises du secteur industriel : CFE = -1,75 Md, TFPB = -1,54. Compensation par un prélèvement sur recettes spécifique de 3,3 Mds d’euros.</a:t>
            </a:r>
          </a:p>
          <a:p>
            <a:r>
              <a:rPr lang="fr-FR" b="1" dirty="0">
                <a:solidFill>
                  <a:srgbClr val="7030A0"/>
                </a:solidFill>
              </a:rPr>
              <a:t>3 Abaissement du taux de plafonnement de la CET de 3 à 2%. </a:t>
            </a:r>
            <a:r>
              <a:rPr lang="fr-FR" dirty="0"/>
              <a:t> L’Etat finance cette perte de recettes par des dégrèvements législatifs.</a:t>
            </a:r>
          </a:p>
          <a:p>
            <a:r>
              <a:rPr lang="fr-FR" dirty="0"/>
              <a:t>Facteur commun : le compte d’avances. Il sert à l’Etat de chambre de compensation pour ajuster ces différents mécanismes.</a:t>
            </a:r>
          </a:p>
        </p:txBody>
      </p:sp>
    </p:spTree>
    <p:extLst>
      <p:ext uri="{BB962C8B-B14F-4D97-AF65-F5344CB8AC3E}">
        <p14:creationId xmlns:p14="http://schemas.microsoft.com/office/powerpoint/2010/main" val="16513628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7565" y="365125"/>
            <a:ext cx="11290852" cy="1325563"/>
          </a:xfrm>
        </p:spPr>
        <p:txBody>
          <a:bodyPr/>
          <a:lstStyle/>
          <a:p>
            <a:r>
              <a:rPr lang="fr-FR" b="1" dirty="0">
                <a:solidFill>
                  <a:srgbClr val="FF0000"/>
                </a:solidFill>
              </a:rPr>
              <a:t>CONCLUSION : La situation actuelle depuis 2021</a:t>
            </a:r>
          </a:p>
        </p:txBody>
      </p:sp>
      <p:sp>
        <p:nvSpPr>
          <p:cNvPr id="3" name="Espace réservé du contenu 2"/>
          <p:cNvSpPr>
            <a:spLocks noGrp="1"/>
          </p:cNvSpPr>
          <p:nvPr>
            <p:ph idx="1"/>
          </p:nvPr>
        </p:nvSpPr>
        <p:spPr/>
        <p:txBody>
          <a:bodyPr>
            <a:normAutofit lnSpcReduction="10000"/>
          </a:bodyPr>
          <a:lstStyle/>
          <a:p>
            <a:pPr marL="1828800" lvl="4" indent="0">
              <a:buNone/>
            </a:pPr>
            <a:r>
              <a:rPr lang="fr-FR" sz="2800" dirty="0"/>
              <a:t>La fiscalité locale se réduit comme peau de chagrin </a:t>
            </a:r>
          </a:p>
          <a:p>
            <a:pPr marL="1828800" lvl="4" indent="0">
              <a:buNone/>
            </a:pPr>
            <a:r>
              <a:rPr lang="fr-FR" sz="2800" dirty="0"/>
              <a:t>Avec 64,759 Mds d’impôts directs en 2021 </a:t>
            </a:r>
            <a:r>
              <a:rPr lang="fr-FR" sz="1400" dirty="0"/>
              <a:t>(contre 90,7 en 2020)</a:t>
            </a:r>
          </a:p>
          <a:p>
            <a:pPr marL="1828800" lvl="4" indent="0">
              <a:buNone/>
            </a:pPr>
            <a:r>
              <a:rPr lang="fr-FR" sz="2800" dirty="0"/>
              <a:t>Les impôts indirects locaux = 13,925 Mds</a:t>
            </a:r>
          </a:p>
          <a:p>
            <a:pPr marL="1828800" lvl="4" indent="0">
              <a:buNone/>
            </a:pPr>
            <a:r>
              <a:rPr lang="fr-FR" sz="2800" dirty="0"/>
              <a:t>--------------------------------------------------------</a:t>
            </a:r>
          </a:p>
          <a:p>
            <a:pPr marL="1828800" lvl="4" indent="0">
              <a:buNone/>
            </a:pPr>
            <a:r>
              <a:rPr lang="fr-FR" sz="2800" dirty="0"/>
              <a:t>= 78,684 Mds soit 50,0% des recettes locales</a:t>
            </a:r>
          </a:p>
          <a:p>
            <a:pPr marL="1828800" lvl="4" indent="0">
              <a:buNone/>
            </a:pPr>
            <a:endParaRPr lang="fr-FR" sz="2800" dirty="0"/>
          </a:p>
          <a:p>
            <a:pPr marL="1828800" lvl="4" indent="0">
              <a:buNone/>
            </a:pPr>
            <a:r>
              <a:rPr lang="fr-FR" sz="2800" dirty="0"/>
              <a:t>La Fiscalité transférée = 41,287 Mds</a:t>
            </a:r>
          </a:p>
          <a:p>
            <a:pPr marL="1828800" lvl="4" indent="0">
              <a:buNone/>
            </a:pPr>
            <a:r>
              <a:rPr lang="fr-FR" sz="2800" dirty="0"/>
              <a:t>La TVA = 37,436 Mds d’euros </a:t>
            </a:r>
            <a:r>
              <a:rPr lang="fr-FR" sz="1500" dirty="0"/>
              <a:t>(contre 4,0 Mds en 2020)</a:t>
            </a:r>
            <a:endParaRPr lang="fr-FR" sz="2800" dirty="0"/>
          </a:p>
          <a:p>
            <a:pPr marL="1828800" lvl="4" indent="0">
              <a:buNone/>
            </a:pPr>
            <a:r>
              <a:rPr lang="fr-FR" sz="2800" dirty="0"/>
              <a:t>----------------------------------------</a:t>
            </a:r>
          </a:p>
          <a:p>
            <a:pPr marL="1828800" lvl="4" indent="0">
              <a:buNone/>
            </a:pPr>
            <a:r>
              <a:rPr lang="fr-FR" sz="2800" dirty="0"/>
              <a:t>= 78,723 Mds soit 50,0% des recettes locales</a:t>
            </a:r>
          </a:p>
          <a:p>
            <a:pPr lvl="4"/>
            <a:endParaRPr lang="fr-FR" dirty="0"/>
          </a:p>
        </p:txBody>
      </p:sp>
    </p:spTree>
    <p:extLst>
      <p:ext uri="{BB962C8B-B14F-4D97-AF65-F5344CB8AC3E}">
        <p14:creationId xmlns:p14="http://schemas.microsoft.com/office/powerpoint/2010/main" val="5278563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DC4BD0-244D-8B27-3F26-521F94CB545E}"/>
              </a:ext>
            </a:extLst>
          </p:cNvPr>
          <p:cNvSpPr>
            <a:spLocks noGrp="1"/>
          </p:cNvSpPr>
          <p:nvPr>
            <p:ph type="title"/>
          </p:nvPr>
        </p:nvSpPr>
        <p:spPr/>
        <p:txBody>
          <a:bodyPr/>
          <a:lstStyle/>
          <a:p>
            <a:r>
              <a:rPr lang="fr-FR" dirty="0"/>
              <a:t>Que prévoit la Loi de Finances pour 2023 ?</a:t>
            </a:r>
          </a:p>
        </p:txBody>
      </p:sp>
      <p:sp>
        <p:nvSpPr>
          <p:cNvPr id="3" name="Espace réservé du contenu 2">
            <a:extLst>
              <a:ext uri="{FF2B5EF4-FFF2-40B4-BE49-F238E27FC236}">
                <a16:creationId xmlns:a16="http://schemas.microsoft.com/office/drawing/2014/main" id="{87097FE9-E4AD-2DDB-41A2-0DB528808857}"/>
              </a:ext>
            </a:extLst>
          </p:cNvPr>
          <p:cNvSpPr>
            <a:spLocks noGrp="1"/>
          </p:cNvSpPr>
          <p:nvPr>
            <p:ph idx="1"/>
          </p:nvPr>
        </p:nvSpPr>
        <p:spPr/>
        <p:txBody>
          <a:bodyPr>
            <a:normAutofit fontScale="92500"/>
          </a:bodyPr>
          <a:lstStyle/>
          <a:p>
            <a:r>
              <a:rPr lang="fr-FR" dirty="0"/>
              <a:t>L’article 29 de la Loi de Finances pour 2023 prévoit la suppression progressive de la part restante de CVAE en deux étapes :</a:t>
            </a:r>
          </a:p>
          <a:p>
            <a:endParaRPr lang="fr-FR" dirty="0"/>
          </a:p>
          <a:p>
            <a:r>
              <a:rPr lang="fr-FR" dirty="0"/>
              <a:t>1°) En 2023 : réduction de 50% de ce qui reste de la CVAE avec un plafonnement de la CVAE passant de 2% à 1,625% + compensation intégrale par la TVA aux départements et au bloc communal (4,8 Mds).</a:t>
            </a:r>
          </a:p>
          <a:p>
            <a:endParaRPr lang="fr-FR" dirty="0"/>
          </a:p>
          <a:p>
            <a:r>
              <a:rPr lang="fr-FR" dirty="0"/>
              <a:t>2°) En 2024 : suppression complète de la CVAE avec un plafonnement de la CVAE passant de 1,625% à 1,25% + compensation intégrale par la TVA aux départements et au bloc communal (4,8 Mds d’euros de plus = 9,6 Mds).</a:t>
            </a:r>
          </a:p>
        </p:txBody>
      </p:sp>
    </p:spTree>
    <p:extLst>
      <p:ext uri="{BB962C8B-B14F-4D97-AF65-F5344CB8AC3E}">
        <p14:creationId xmlns:p14="http://schemas.microsoft.com/office/powerpoint/2010/main" val="26826689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6C95B6-FBED-5641-AB71-E0CC1ADFF8CA}"/>
              </a:ext>
            </a:extLst>
          </p:cNvPr>
          <p:cNvSpPr>
            <a:spLocks noGrp="1"/>
          </p:cNvSpPr>
          <p:nvPr>
            <p:ph type="title"/>
          </p:nvPr>
        </p:nvSpPr>
        <p:spPr/>
        <p:txBody>
          <a:bodyPr/>
          <a:lstStyle/>
          <a:p>
            <a:r>
              <a:rPr lang="fr-FR" dirty="0"/>
              <a:t>Sujets d’examens sur cette leçon</a:t>
            </a:r>
          </a:p>
        </p:txBody>
      </p:sp>
      <p:sp>
        <p:nvSpPr>
          <p:cNvPr id="3" name="Espace réservé du contenu 2">
            <a:extLst>
              <a:ext uri="{FF2B5EF4-FFF2-40B4-BE49-F238E27FC236}">
                <a16:creationId xmlns:a16="http://schemas.microsoft.com/office/drawing/2014/main" id="{71BEF3DD-A987-0A47-BD05-CF094D6BDF28}"/>
              </a:ext>
            </a:extLst>
          </p:cNvPr>
          <p:cNvSpPr>
            <a:spLocks noGrp="1"/>
          </p:cNvSpPr>
          <p:nvPr>
            <p:ph idx="1"/>
          </p:nvPr>
        </p:nvSpPr>
        <p:spPr/>
        <p:txBody>
          <a:bodyPr/>
          <a:lstStyle/>
          <a:p>
            <a:endParaRPr lang="fr-FR" dirty="0"/>
          </a:p>
          <a:p>
            <a:endParaRPr lang="fr-FR" dirty="0"/>
          </a:p>
          <a:p>
            <a:r>
              <a:rPr lang="fr-FR" sz="3200" b="1" dirty="0"/>
              <a:t>1°) de l’ancienne à la </a:t>
            </a:r>
            <a:r>
              <a:rPr lang="fr-FR" sz="3200" b="1"/>
              <a:t>nouvelle assiette</a:t>
            </a:r>
          </a:p>
          <a:p>
            <a:pPr marL="0" indent="0">
              <a:buNone/>
            </a:pPr>
            <a:endParaRPr lang="fr-FR" sz="3200" b="1" dirty="0"/>
          </a:p>
          <a:p>
            <a:r>
              <a:rPr lang="fr-FR" sz="3200" b="1" dirty="0"/>
              <a:t>2°) les gains et les pertes</a:t>
            </a:r>
          </a:p>
        </p:txBody>
      </p:sp>
    </p:spTree>
    <p:extLst>
      <p:ext uri="{BB962C8B-B14F-4D97-AF65-F5344CB8AC3E}">
        <p14:creationId xmlns:p14="http://schemas.microsoft.com/office/powerpoint/2010/main" val="29099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69F544-9F9C-6A2C-FCE3-E7A83B324FB8}"/>
              </a:ext>
            </a:extLst>
          </p:cNvPr>
          <p:cNvSpPr>
            <a:spLocks noGrp="1"/>
          </p:cNvSpPr>
          <p:nvPr>
            <p:ph type="title"/>
          </p:nvPr>
        </p:nvSpPr>
        <p:spPr/>
        <p:txBody>
          <a:bodyPr/>
          <a:lstStyle/>
          <a:p>
            <a:r>
              <a:rPr lang="fr-FR" dirty="0"/>
              <a:t>Avant la suppression de la TP, il y avait :</a:t>
            </a:r>
          </a:p>
        </p:txBody>
      </p:sp>
      <p:sp>
        <p:nvSpPr>
          <p:cNvPr id="3" name="Espace réservé du contenu 2">
            <a:extLst>
              <a:ext uri="{FF2B5EF4-FFF2-40B4-BE49-F238E27FC236}">
                <a16:creationId xmlns:a16="http://schemas.microsoft.com/office/drawing/2014/main" id="{A42D9A1F-1956-5E79-6B2F-C1F486B58FA5}"/>
              </a:ext>
            </a:extLst>
          </p:cNvPr>
          <p:cNvSpPr>
            <a:spLocks noGrp="1"/>
          </p:cNvSpPr>
          <p:nvPr>
            <p:ph idx="1"/>
          </p:nvPr>
        </p:nvSpPr>
        <p:spPr/>
        <p:txBody>
          <a:bodyPr/>
          <a:lstStyle/>
          <a:p>
            <a:endParaRPr lang="fr-FR" dirty="0"/>
          </a:p>
          <a:p>
            <a:r>
              <a:rPr lang="fr-FR" dirty="0"/>
              <a:t>1°) La taxe professionnelles (en abrégé TP)</a:t>
            </a:r>
          </a:p>
          <a:p>
            <a:endParaRPr lang="fr-FR" dirty="0"/>
          </a:p>
          <a:p>
            <a:r>
              <a:rPr lang="fr-FR" dirty="0"/>
              <a:t>2°) La taxe d’habitation (en abrégé la TH)</a:t>
            </a:r>
          </a:p>
          <a:p>
            <a:endParaRPr lang="fr-FR" dirty="0"/>
          </a:p>
          <a:p>
            <a:r>
              <a:rPr lang="fr-FR" dirty="0"/>
              <a:t>3°) La taxe foncière sur les propriétés bâties (en abrégé TFPB)</a:t>
            </a:r>
          </a:p>
          <a:p>
            <a:endParaRPr lang="fr-FR" dirty="0"/>
          </a:p>
          <a:p>
            <a:r>
              <a:rPr lang="fr-FR" dirty="0"/>
              <a:t>4°) La taxe foncière sur les propriétés non bâties (en abrégé TFPNB)</a:t>
            </a:r>
          </a:p>
        </p:txBody>
      </p:sp>
    </p:spTree>
    <p:extLst>
      <p:ext uri="{BB962C8B-B14F-4D97-AF65-F5344CB8AC3E}">
        <p14:creationId xmlns:p14="http://schemas.microsoft.com/office/powerpoint/2010/main" val="1226418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451920-F456-6F48-9FCD-1E214EA512A8}"/>
              </a:ext>
            </a:extLst>
          </p:cNvPr>
          <p:cNvSpPr>
            <a:spLocks noGrp="1"/>
          </p:cNvSpPr>
          <p:nvPr>
            <p:ph type="title"/>
          </p:nvPr>
        </p:nvSpPr>
        <p:spPr/>
        <p:txBody>
          <a:bodyPr/>
          <a:lstStyle/>
          <a:p>
            <a:r>
              <a:rPr lang="fr-FR" dirty="0"/>
              <a:t>Les impôts locaux en 2009</a:t>
            </a:r>
          </a:p>
        </p:txBody>
      </p:sp>
      <p:sp>
        <p:nvSpPr>
          <p:cNvPr id="3" name="Espace réservé du contenu 2">
            <a:extLst>
              <a:ext uri="{FF2B5EF4-FFF2-40B4-BE49-F238E27FC236}">
                <a16:creationId xmlns:a16="http://schemas.microsoft.com/office/drawing/2014/main" id="{9602D6F6-196D-3742-B00E-35805E792225}"/>
              </a:ext>
            </a:extLst>
          </p:cNvPr>
          <p:cNvSpPr>
            <a:spLocks noGrp="1"/>
          </p:cNvSpPr>
          <p:nvPr>
            <p:ph idx="1"/>
          </p:nvPr>
        </p:nvSpPr>
        <p:spPr/>
        <p:txBody>
          <a:bodyPr/>
          <a:lstStyle/>
          <a:p>
            <a:pPr marL="0" indent="0">
              <a:buNone/>
            </a:pPr>
            <a:r>
              <a:rPr lang="fr-FR" dirty="0"/>
              <a:t>Ils représentaient en gros </a:t>
            </a:r>
            <a:r>
              <a:rPr lang="fr-FR" b="1" dirty="0"/>
              <a:t>71 Mds </a:t>
            </a:r>
            <a:r>
              <a:rPr lang="fr-FR" dirty="0"/>
              <a:t>d’euros répartis entre les 4 impôts directs locaux :</a:t>
            </a:r>
          </a:p>
          <a:p>
            <a:pPr marL="0" indent="0">
              <a:buNone/>
            </a:pPr>
            <a:endParaRPr lang="fr-FR" dirty="0"/>
          </a:p>
          <a:p>
            <a:pPr marL="0" indent="0">
              <a:buNone/>
            </a:pPr>
            <a:r>
              <a:rPr lang="fr-FR" dirty="0">
                <a:highlight>
                  <a:srgbClr val="FFFF00"/>
                </a:highlight>
              </a:rPr>
              <a:t>1°) La TP représentait 44% du produit total soit </a:t>
            </a:r>
            <a:r>
              <a:rPr lang="fr-FR" b="1" dirty="0">
                <a:highlight>
                  <a:srgbClr val="FFFF00"/>
                </a:highlight>
              </a:rPr>
              <a:t>31,3 Mds </a:t>
            </a:r>
            <a:r>
              <a:rPr lang="fr-FR" dirty="0">
                <a:highlight>
                  <a:srgbClr val="FFFF00"/>
                </a:highlight>
              </a:rPr>
              <a:t>d’euros</a:t>
            </a:r>
          </a:p>
          <a:p>
            <a:pPr marL="0" indent="0">
              <a:buNone/>
            </a:pPr>
            <a:r>
              <a:rPr lang="fr-FR" dirty="0"/>
              <a:t>2°) La TFPB était en seconde position avec 31,5% et </a:t>
            </a:r>
            <a:r>
              <a:rPr lang="fr-FR" b="1" dirty="0"/>
              <a:t>22,3 Mds </a:t>
            </a:r>
            <a:r>
              <a:rPr lang="fr-FR" dirty="0"/>
              <a:t>d’euros</a:t>
            </a:r>
          </a:p>
          <a:p>
            <a:pPr marL="0" indent="0">
              <a:buNone/>
            </a:pPr>
            <a:r>
              <a:rPr lang="fr-FR" dirty="0"/>
              <a:t>3°) La TH était beaucoup plus loin avec 23% et seulement </a:t>
            </a:r>
            <a:r>
              <a:rPr lang="fr-FR" b="1" dirty="0"/>
              <a:t>16,4 Mds</a:t>
            </a:r>
          </a:p>
          <a:p>
            <a:pPr marL="0" indent="0">
              <a:buNone/>
            </a:pPr>
            <a:r>
              <a:rPr lang="fr-FR" dirty="0"/>
              <a:t>4°) La TFPNB était loin derrière avec 1,5% et </a:t>
            </a:r>
            <a:r>
              <a:rPr lang="fr-FR" b="1" dirty="0"/>
              <a:t>0,8 Md d’euros</a:t>
            </a:r>
          </a:p>
        </p:txBody>
      </p:sp>
    </p:spTree>
    <p:extLst>
      <p:ext uri="{BB962C8B-B14F-4D97-AF65-F5344CB8AC3E}">
        <p14:creationId xmlns:p14="http://schemas.microsoft.com/office/powerpoint/2010/main" val="2204300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EF4B6C-F99E-7947-BAF3-9079DFC0B95C}"/>
              </a:ext>
            </a:extLst>
          </p:cNvPr>
          <p:cNvSpPr>
            <a:spLocks noGrp="1"/>
          </p:cNvSpPr>
          <p:nvPr>
            <p:ph type="title"/>
          </p:nvPr>
        </p:nvSpPr>
        <p:spPr/>
        <p:txBody>
          <a:bodyPr/>
          <a:lstStyle/>
          <a:p>
            <a:r>
              <a:rPr lang="fr-FR" dirty="0"/>
              <a:t>La Loi de Finances pour 2010 réforme la TP</a:t>
            </a:r>
          </a:p>
        </p:txBody>
      </p:sp>
      <p:sp>
        <p:nvSpPr>
          <p:cNvPr id="3" name="Espace réservé du contenu 2">
            <a:extLst>
              <a:ext uri="{FF2B5EF4-FFF2-40B4-BE49-F238E27FC236}">
                <a16:creationId xmlns:a16="http://schemas.microsoft.com/office/drawing/2014/main" id="{F4EC8EA1-9CD8-0A42-8F6E-0FDDF1AC8D7D}"/>
              </a:ext>
            </a:extLst>
          </p:cNvPr>
          <p:cNvSpPr>
            <a:spLocks noGrp="1"/>
          </p:cNvSpPr>
          <p:nvPr>
            <p:ph idx="1"/>
          </p:nvPr>
        </p:nvSpPr>
        <p:spPr/>
        <p:txBody>
          <a:bodyPr>
            <a:normAutofit fontScale="92500" lnSpcReduction="20000"/>
          </a:bodyPr>
          <a:lstStyle/>
          <a:p>
            <a:r>
              <a:rPr lang="fr-FR" dirty="0"/>
              <a:t>On ne voit souvent que cet aspect de la Loi de Finances : la réforme de la TP</a:t>
            </a:r>
          </a:p>
          <a:p>
            <a:r>
              <a:rPr lang="fr-FR" dirty="0"/>
              <a:t>En réalité, c’est comme les trains : un train peut en cacher un autre : une réforme peut en cacher une autre.</a:t>
            </a:r>
          </a:p>
          <a:p>
            <a:r>
              <a:rPr lang="fr-FR" dirty="0"/>
              <a:t>Au premier niveau, nous trouvons </a:t>
            </a:r>
            <a:r>
              <a:rPr lang="fr-FR" u="sng" dirty="0"/>
              <a:t>la réforme de la TP </a:t>
            </a:r>
            <a:r>
              <a:rPr lang="fr-FR" dirty="0"/>
              <a:t>avec une suppression de la TP qui est immédiatement remplacée par d’autres impôts : changement d’assiette et modification du système des taux.</a:t>
            </a:r>
          </a:p>
          <a:p>
            <a:r>
              <a:rPr lang="fr-FR" dirty="0"/>
              <a:t>Au second niveau, se situe une réforme de la </a:t>
            </a:r>
            <a:r>
              <a:rPr lang="fr-FR" u="sng" dirty="0"/>
              <a:t>spécialisation</a:t>
            </a:r>
            <a:r>
              <a:rPr lang="fr-FR" dirty="0"/>
              <a:t> de chacun des impôts directs locaux : redistribution des ressources.</a:t>
            </a:r>
          </a:p>
          <a:p>
            <a:r>
              <a:rPr lang="fr-FR" dirty="0"/>
              <a:t>Au troisième niveau, l’État organise une </a:t>
            </a:r>
            <a:r>
              <a:rPr lang="fr-FR" u="sng" dirty="0"/>
              <a:t>péréquation</a:t>
            </a:r>
            <a:r>
              <a:rPr lang="fr-FR" dirty="0"/>
              <a:t> des ressources.</a:t>
            </a:r>
          </a:p>
          <a:p>
            <a:r>
              <a:rPr lang="fr-FR" dirty="0"/>
              <a:t>Enfin, au 4</a:t>
            </a:r>
            <a:r>
              <a:rPr lang="fr-FR" baseline="30000" dirty="0"/>
              <a:t>ème</a:t>
            </a:r>
            <a:r>
              <a:rPr lang="fr-FR" dirty="0"/>
              <a:t> niveau, l’État lance une dynamique qui va contenir en germe un « </a:t>
            </a:r>
            <a:r>
              <a:rPr lang="fr-FR" b="1" i="1" dirty="0"/>
              <a:t>Big-Bang</a:t>
            </a:r>
            <a:r>
              <a:rPr lang="fr-FR" dirty="0"/>
              <a:t> » : </a:t>
            </a:r>
            <a:r>
              <a:rPr lang="fr-FR" u="sng" dirty="0"/>
              <a:t>la suppression d’autres impôts locaux </a:t>
            </a:r>
            <a:r>
              <a:rPr lang="fr-FR" dirty="0"/>
              <a:t>: TH et CVAE…</a:t>
            </a:r>
          </a:p>
        </p:txBody>
      </p:sp>
    </p:spTree>
    <p:extLst>
      <p:ext uri="{BB962C8B-B14F-4D97-AF65-F5344CB8AC3E}">
        <p14:creationId xmlns:p14="http://schemas.microsoft.com/office/powerpoint/2010/main" val="1988606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34058F-2A48-6B4A-A2FF-EAB950A1431B}"/>
              </a:ext>
            </a:extLst>
          </p:cNvPr>
          <p:cNvSpPr>
            <a:spLocks noGrp="1"/>
          </p:cNvSpPr>
          <p:nvPr>
            <p:ph type="title"/>
          </p:nvPr>
        </p:nvSpPr>
        <p:spPr/>
        <p:txBody>
          <a:bodyPr/>
          <a:lstStyle/>
          <a:p>
            <a:r>
              <a:rPr lang="fr-FR" dirty="0"/>
              <a:t>D’où notre plan</a:t>
            </a:r>
          </a:p>
        </p:txBody>
      </p:sp>
      <p:sp>
        <p:nvSpPr>
          <p:cNvPr id="3" name="Espace réservé du contenu 2">
            <a:extLst>
              <a:ext uri="{FF2B5EF4-FFF2-40B4-BE49-F238E27FC236}">
                <a16:creationId xmlns:a16="http://schemas.microsoft.com/office/drawing/2014/main" id="{9B014B9D-E363-514A-A08F-02A712D38425}"/>
              </a:ext>
            </a:extLst>
          </p:cNvPr>
          <p:cNvSpPr>
            <a:spLocks noGrp="1"/>
          </p:cNvSpPr>
          <p:nvPr>
            <p:ph idx="1"/>
          </p:nvPr>
        </p:nvSpPr>
        <p:spPr/>
        <p:txBody>
          <a:bodyPr>
            <a:normAutofit fontScale="92500" lnSpcReduction="10000"/>
          </a:bodyPr>
          <a:lstStyle/>
          <a:p>
            <a:r>
              <a:rPr lang="fr-FR" sz="3600" b="1" dirty="0">
                <a:solidFill>
                  <a:srgbClr val="FF0000"/>
                </a:solidFill>
              </a:rPr>
              <a:t>Chapitre 1 : Le cadre général de la réforme de la TP</a:t>
            </a:r>
          </a:p>
          <a:p>
            <a:r>
              <a:rPr lang="fr-FR" dirty="0">
                <a:highlight>
                  <a:srgbClr val="FFFF00"/>
                </a:highlight>
              </a:rPr>
              <a:t>Section 1 : L’assiette</a:t>
            </a:r>
          </a:p>
          <a:p>
            <a:r>
              <a:rPr lang="fr-FR" dirty="0">
                <a:highlight>
                  <a:srgbClr val="FFFF00"/>
                </a:highlight>
              </a:rPr>
              <a:t>Section 2 : Les taux</a:t>
            </a:r>
          </a:p>
          <a:p>
            <a:endParaRPr lang="fr-FR" dirty="0"/>
          </a:p>
          <a:p>
            <a:r>
              <a:rPr lang="fr-FR" sz="3600" b="1" dirty="0">
                <a:solidFill>
                  <a:srgbClr val="FF0000"/>
                </a:solidFill>
              </a:rPr>
              <a:t>Chapitre 2 : Les autres étages de la réforme</a:t>
            </a:r>
          </a:p>
          <a:p>
            <a:r>
              <a:rPr lang="fr-FR" dirty="0">
                <a:highlight>
                  <a:srgbClr val="FFFF00"/>
                </a:highlight>
              </a:rPr>
              <a:t>Section 1 : La nouvelle spécialisation</a:t>
            </a:r>
          </a:p>
          <a:p>
            <a:r>
              <a:rPr lang="fr-FR" dirty="0">
                <a:highlight>
                  <a:srgbClr val="FFFF00"/>
                </a:highlight>
              </a:rPr>
              <a:t>Section 2 : les deux derniers étages</a:t>
            </a:r>
          </a:p>
          <a:p>
            <a:r>
              <a:rPr lang="fr-FR" dirty="0">
                <a:highlight>
                  <a:srgbClr val="00FFFF"/>
                </a:highlight>
              </a:rPr>
              <a:t>A/ la péréquation</a:t>
            </a:r>
          </a:p>
          <a:p>
            <a:r>
              <a:rPr lang="fr-FR" dirty="0">
                <a:highlight>
                  <a:srgbClr val="00FFFF"/>
                </a:highlight>
              </a:rPr>
              <a:t>B/ le « </a:t>
            </a:r>
            <a:r>
              <a:rPr lang="fr-FR" b="1" i="1" dirty="0">
                <a:highlight>
                  <a:srgbClr val="00FFFF"/>
                </a:highlight>
              </a:rPr>
              <a:t>Big-Bang </a:t>
            </a:r>
            <a:r>
              <a:rPr lang="fr-FR" dirty="0">
                <a:highlight>
                  <a:srgbClr val="00FFFF"/>
                </a:highlight>
              </a:rPr>
              <a:t>»</a:t>
            </a:r>
          </a:p>
        </p:txBody>
      </p:sp>
    </p:spTree>
    <p:extLst>
      <p:ext uri="{BB962C8B-B14F-4D97-AF65-F5344CB8AC3E}">
        <p14:creationId xmlns:p14="http://schemas.microsoft.com/office/powerpoint/2010/main" val="1501501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4000" b="1" dirty="0">
                <a:solidFill>
                  <a:srgbClr val="FF0000"/>
                </a:solidFill>
              </a:rPr>
              <a:t>Chapitre</a:t>
            </a:r>
            <a:r>
              <a:rPr lang="fr-FR" b="1" dirty="0">
                <a:solidFill>
                  <a:srgbClr val="FF0000"/>
                </a:solidFill>
              </a:rPr>
              <a:t> 1 : Le cadre général de la réforme de la TP</a:t>
            </a:r>
            <a:br>
              <a:rPr lang="fr-FR" b="1" dirty="0">
                <a:solidFill>
                  <a:srgbClr val="FF0000"/>
                </a:solidFill>
              </a:rPr>
            </a:br>
            <a:endParaRPr lang="fr-FR" b="1" dirty="0">
              <a:solidFill>
                <a:srgbClr val="FF0000"/>
              </a:solidFill>
            </a:endParaRPr>
          </a:p>
        </p:txBody>
      </p:sp>
      <p:sp>
        <p:nvSpPr>
          <p:cNvPr id="3" name="Espace réservé du contenu 2"/>
          <p:cNvSpPr>
            <a:spLocks noGrp="1"/>
          </p:cNvSpPr>
          <p:nvPr>
            <p:ph idx="1"/>
          </p:nvPr>
        </p:nvSpPr>
        <p:spPr/>
        <p:txBody>
          <a:bodyPr/>
          <a:lstStyle/>
          <a:p>
            <a:r>
              <a:rPr lang="fr-FR" dirty="0">
                <a:highlight>
                  <a:srgbClr val="FFFF00"/>
                </a:highlight>
              </a:rPr>
              <a:t>Section 1 : L’assiette</a:t>
            </a:r>
          </a:p>
          <a:p>
            <a:endParaRPr lang="fr-FR" dirty="0"/>
          </a:p>
          <a:p>
            <a:r>
              <a:rPr lang="fr-FR" dirty="0">
                <a:highlight>
                  <a:srgbClr val="00FFFF"/>
                </a:highlight>
              </a:rPr>
              <a:t>A/ Pourquoi la réforme de la TP ?</a:t>
            </a:r>
          </a:p>
          <a:p>
            <a:endParaRPr lang="fr-FR" dirty="0">
              <a:highlight>
                <a:srgbClr val="00FFFF"/>
              </a:highlight>
            </a:endParaRPr>
          </a:p>
          <a:p>
            <a:r>
              <a:rPr lang="fr-FR" dirty="0">
                <a:highlight>
                  <a:srgbClr val="00FFFF"/>
                </a:highlight>
              </a:rPr>
              <a:t>B/ De l’ancienne à la nouvelle assiette</a:t>
            </a:r>
          </a:p>
          <a:p>
            <a:endParaRPr lang="fr-FR" dirty="0">
              <a:highlight>
                <a:srgbClr val="00FFFF"/>
              </a:highlight>
            </a:endParaRPr>
          </a:p>
          <a:p>
            <a:r>
              <a:rPr lang="fr-FR" dirty="0">
                <a:highlight>
                  <a:srgbClr val="00FFFF"/>
                </a:highlight>
              </a:rPr>
              <a:t>C/ Les nouvelles ressources</a:t>
            </a:r>
          </a:p>
        </p:txBody>
      </p:sp>
    </p:spTree>
    <p:extLst>
      <p:ext uri="{BB962C8B-B14F-4D97-AF65-F5344CB8AC3E}">
        <p14:creationId xmlns:p14="http://schemas.microsoft.com/office/powerpoint/2010/main" val="1024875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highlight>
                  <a:srgbClr val="00FFFF"/>
                </a:highlight>
              </a:rPr>
              <a:t>A/ Pourquoi la réforme de la TP ?</a:t>
            </a:r>
          </a:p>
        </p:txBody>
      </p:sp>
      <p:sp>
        <p:nvSpPr>
          <p:cNvPr id="3" name="Espace réservé du contenu 2"/>
          <p:cNvSpPr>
            <a:spLocks noGrp="1"/>
          </p:cNvSpPr>
          <p:nvPr>
            <p:ph idx="1"/>
          </p:nvPr>
        </p:nvSpPr>
        <p:spPr/>
        <p:txBody>
          <a:bodyPr>
            <a:normAutofit lnSpcReduction="10000"/>
          </a:bodyPr>
          <a:lstStyle/>
          <a:p>
            <a:r>
              <a:rPr lang="fr-FR" dirty="0"/>
              <a:t>Pour trois raisons</a:t>
            </a:r>
          </a:p>
          <a:p>
            <a:endParaRPr lang="fr-FR" dirty="0"/>
          </a:p>
          <a:p>
            <a:r>
              <a:rPr lang="fr-FR" dirty="0"/>
              <a:t>1 pour réduire la charge d’un impôt qui pénalise les entreprises pendant la crise</a:t>
            </a:r>
          </a:p>
          <a:p>
            <a:r>
              <a:rPr lang="fr-FR" dirty="0"/>
              <a:t>2 Parce que la TP était un impôt qui était pris en charge par l’État pour plus de 45% ce qui en faisait un impôt local dont l’État était le premier contribuable.</a:t>
            </a:r>
          </a:p>
          <a:p>
            <a:r>
              <a:rPr lang="fr-FR" dirty="0"/>
              <a:t>3 Pour pérenniser les ressources des collectivités territoriales en ne leur faisant pas payer le prix des baisses d’impôts décidées par l’État, voilà pourquoi il s’agit d’une réforme et pas d’une suppression.</a:t>
            </a:r>
          </a:p>
        </p:txBody>
      </p:sp>
    </p:spTree>
    <p:extLst>
      <p:ext uri="{BB962C8B-B14F-4D97-AF65-F5344CB8AC3E}">
        <p14:creationId xmlns:p14="http://schemas.microsoft.com/office/powerpoint/2010/main" val="119677379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2222</TotalTime>
  <Words>3567</Words>
  <Application>Microsoft Office PowerPoint</Application>
  <PresentationFormat>Grand écran</PresentationFormat>
  <Paragraphs>304</Paragraphs>
  <Slides>38</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38</vt:i4>
      </vt:variant>
    </vt:vector>
  </HeadingPairs>
  <TitlesOfParts>
    <vt:vector size="42" baseType="lpstr">
      <vt:lpstr>Arial</vt:lpstr>
      <vt:lpstr>Calibri</vt:lpstr>
      <vt:lpstr>Calibri Light</vt:lpstr>
      <vt:lpstr>Thème Office</vt:lpstr>
      <vt:lpstr>La réforme de la Taxe professionnelle</vt:lpstr>
      <vt:lpstr>A l’origine, il y a les 4 vieilles contributions directes </vt:lpstr>
      <vt:lpstr>Loi n°75-678 du 29 juillet 1975 créant la TP</vt:lpstr>
      <vt:lpstr>Avant la suppression de la TP, il y avait :</vt:lpstr>
      <vt:lpstr>Les impôts locaux en 2009</vt:lpstr>
      <vt:lpstr>La Loi de Finances pour 2010 réforme la TP</vt:lpstr>
      <vt:lpstr>D’où notre plan</vt:lpstr>
      <vt:lpstr>Chapitre 1 : Le cadre général de la réforme de la TP </vt:lpstr>
      <vt:lpstr>A/ Pourquoi la réforme de la TP ?</vt:lpstr>
      <vt:lpstr>B/ de l’ancienne à la nouvelle assiette</vt:lpstr>
      <vt:lpstr>L’évolution des bases d’imposition de la TP</vt:lpstr>
      <vt:lpstr>Commentaires du tableau </vt:lpstr>
      <vt:lpstr>C/ Les nouvelles ressources fiscales</vt:lpstr>
      <vt:lpstr>§1 La Contribution économique territoriale</vt:lpstr>
      <vt:lpstr>§2 L’imposition forfaitaire sur les entreprises de réseaux</vt:lpstr>
      <vt:lpstr>§3 Le panier fiscal (ressources 2011)</vt:lpstr>
      <vt:lpstr>Section 2 Les taux</vt:lpstr>
      <vt:lpstr>A/ Vue générale des taux</vt:lpstr>
      <vt:lpstr>B/ Le dégrèvement barémique</vt:lpstr>
      <vt:lpstr>Le dégrèvement barémique simplifié</vt:lpstr>
      <vt:lpstr>Conclusion du premier chapitre</vt:lpstr>
      <vt:lpstr>Chapitre 2 : Les autres étages de la réforme</vt:lpstr>
      <vt:lpstr>Section 1 : La nouvelle spécialisation</vt:lpstr>
      <vt:lpstr>A/ Tour d’horizon des différents impôts en 2020</vt:lpstr>
      <vt:lpstr>B/ Les gains et les pertes</vt:lpstr>
      <vt:lpstr>Suite des gains</vt:lpstr>
      <vt:lpstr>C/ Le niveau intercommunal</vt:lpstr>
      <vt:lpstr>Section 2 : Les deux derniers étages de la réforme</vt:lpstr>
      <vt:lpstr>A/ La péréquation :</vt:lpstr>
      <vt:lpstr>a) La péréquation verticale : le père Noël</vt:lpstr>
      <vt:lpstr>b) La péréquation horizontale : Robin des bois</vt:lpstr>
      <vt:lpstr>c) Les petites péréquations</vt:lpstr>
      <vt:lpstr>B/ Le « Big-Bang »</vt:lpstr>
      <vt:lpstr>§2 Après la suppression de la TP, c’est le tour de la TH</vt:lpstr>
      <vt:lpstr>§3 Les adaptations du système à la crise sanitaire</vt:lpstr>
      <vt:lpstr>CONCLUSION : La situation actuelle depuis 2021</vt:lpstr>
      <vt:lpstr>Que prévoit la Loi de Finances pour 2023 ?</vt:lpstr>
      <vt:lpstr>Sujets d’examens sur cette leçon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réforme de la Taxe professionnelle</dc:title>
  <dc:creator>Douat Hélène</dc:creator>
  <cp:lastModifiedBy>Etienne Douat</cp:lastModifiedBy>
  <cp:revision>90</cp:revision>
  <dcterms:created xsi:type="dcterms:W3CDTF">2020-11-17T16:06:45Z</dcterms:created>
  <dcterms:modified xsi:type="dcterms:W3CDTF">2023-03-06T15:41:41Z</dcterms:modified>
</cp:coreProperties>
</file>