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99" r:id="rId2"/>
    <p:sldId id="278" r:id="rId3"/>
    <p:sldId id="267" r:id="rId4"/>
    <p:sldId id="276" r:id="rId5"/>
    <p:sldId id="277" r:id="rId6"/>
    <p:sldId id="275" r:id="rId7"/>
    <p:sldId id="280" r:id="rId8"/>
    <p:sldId id="281" r:id="rId9"/>
    <p:sldId id="279" r:id="rId10"/>
    <p:sldId id="282" r:id="rId11"/>
    <p:sldId id="285" r:id="rId12"/>
    <p:sldId id="288" r:id="rId13"/>
    <p:sldId id="289" r:id="rId14"/>
    <p:sldId id="286" r:id="rId15"/>
    <p:sldId id="346" r:id="rId16"/>
    <p:sldId id="290" r:id="rId17"/>
    <p:sldId id="291" r:id="rId18"/>
    <p:sldId id="292" r:id="rId19"/>
    <p:sldId id="293" r:id="rId20"/>
    <p:sldId id="294" r:id="rId21"/>
    <p:sldId id="307" r:id="rId22"/>
    <p:sldId id="265" r:id="rId23"/>
    <p:sldId id="347" r:id="rId24"/>
    <p:sldId id="348" r:id="rId25"/>
    <p:sldId id="295" r:id="rId26"/>
    <p:sldId id="349" r:id="rId27"/>
    <p:sldId id="298" r:id="rId28"/>
    <p:sldId id="296" r:id="rId29"/>
    <p:sldId id="306" r:id="rId30"/>
    <p:sldId id="300" r:id="rId31"/>
    <p:sldId id="260" r:id="rId32"/>
    <p:sldId id="350" r:id="rId33"/>
    <p:sldId id="301" r:id="rId34"/>
    <p:sldId id="302" r:id="rId35"/>
    <p:sldId id="303" r:id="rId36"/>
    <p:sldId id="305" r:id="rId37"/>
    <p:sldId id="351" r:id="rId38"/>
    <p:sldId id="304" r:id="rId39"/>
    <p:sldId id="308" r:id="rId40"/>
    <p:sldId id="309" r:id="rId41"/>
    <p:sldId id="269" r:id="rId42"/>
    <p:sldId id="312" r:id="rId43"/>
    <p:sldId id="352" r:id="rId44"/>
    <p:sldId id="317" r:id="rId45"/>
    <p:sldId id="319" r:id="rId46"/>
    <p:sldId id="318" r:id="rId47"/>
    <p:sldId id="320" r:id="rId48"/>
    <p:sldId id="314" r:id="rId49"/>
    <p:sldId id="316" r:id="rId50"/>
    <p:sldId id="357" r:id="rId51"/>
    <p:sldId id="359" r:id="rId52"/>
    <p:sldId id="313" r:id="rId53"/>
    <p:sldId id="322" r:id="rId54"/>
    <p:sldId id="323" r:id="rId55"/>
    <p:sldId id="324" r:id="rId56"/>
    <p:sldId id="325" r:id="rId57"/>
    <p:sldId id="353" r:id="rId58"/>
    <p:sldId id="335" r:id="rId59"/>
    <p:sldId id="330" r:id="rId60"/>
    <p:sldId id="328" r:id="rId61"/>
    <p:sldId id="329" r:id="rId62"/>
    <p:sldId id="354" r:id="rId63"/>
    <p:sldId id="333" r:id="rId64"/>
    <p:sldId id="336" r:id="rId65"/>
    <p:sldId id="337" r:id="rId66"/>
    <p:sldId id="345" r:id="rId67"/>
    <p:sldId id="342" r:id="rId68"/>
    <p:sldId id="327" r:id="rId69"/>
    <p:sldId id="355" r:id="rId70"/>
    <p:sldId id="338" r:id="rId71"/>
    <p:sldId id="331" r:id="rId72"/>
    <p:sldId id="343" r:id="rId73"/>
    <p:sldId id="340" r:id="rId74"/>
    <p:sldId id="339" r:id="rId75"/>
    <p:sldId id="344" r:id="rId76"/>
    <p:sldId id="358"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895" autoAdjust="0"/>
  </p:normalViewPr>
  <p:slideViewPr>
    <p:cSldViewPr snapToGrid="0">
      <p:cViewPr varScale="1">
        <p:scale>
          <a:sx n="61" d="100"/>
          <a:sy n="61" d="100"/>
        </p:scale>
        <p:origin x="10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E1B18-14D0-4574-B860-ED5ACF04FB31}" type="datetimeFigureOut">
              <a:rPr lang="en-GB" smtClean="0"/>
              <a:t>29/09/2022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A4EBD-E12F-4960-A66B-DE16603FE549}" type="slidenum">
              <a:rPr lang="en-GB" smtClean="0"/>
              <a:t>‹N°›</a:t>
            </a:fld>
            <a:endParaRPr lang="en-GB"/>
          </a:p>
        </p:txBody>
      </p:sp>
    </p:spTree>
    <p:extLst>
      <p:ext uri="{BB962C8B-B14F-4D97-AF65-F5344CB8AC3E}">
        <p14:creationId xmlns:p14="http://schemas.microsoft.com/office/powerpoint/2010/main" val="78739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iencedirect-com.ezpum.biu-montpellier.fr/topics/engineering/percentil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a:t>
            </a:r>
            <a:r>
              <a:rPr lang="fr-FR" dirty="0" err="1" smtClean="0"/>
              <a:t>spondylarthropathie</a:t>
            </a:r>
            <a:r>
              <a:rPr lang="fr-FR" dirty="0" smtClean="0"/>
              <a:t> est une maladie chronique des articulations de la colonne lombaire qui évolue par poussées et entraîne l'enraidissement des articulations. Elle est souvent liée à un terrain génétique appelé HLA B 27. Explications.</a:t>
            </a:r>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17</a:t>
            </a:fld>
            <a:endParaRPr lang="en-GB"/>
          </a:p>
        </p:txBody>
      </p:sp>
    </p:spTree>
    <p:extLst>
      <p:ext uri="{BB962C8B-B14F-4D97-AF65-F5344CB8AC3E}">
        <p14:creationId xmlns:p14="http://schemas.microsoft.com/office/powerpoint/2010/main" val="3701646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In order to identify transient periods (when participants showed small body movements or moved from one sitting posture to another), firstly, raw pressure data were filtered using a zero-phase low-pass filter (1st order Butterworth filter, cut-off frequency: 0.2 Hz). A threshold value was then calculated for every participant, which was defined as 0.35% of the 93rd </a:t>
            </a:r>
            <a:r>
              <a:rPr lang="en-GB" dirty="0" smtClean="0">
                <a:hlinkClick r:id="rId3" tooltip="Learn more about percentile from ScienceDirect's AI-generated Topic Pages"/>
              </a:rPr>
              <a:t>percentile</a:t>
            </a:r>
            <a:r>
              <a:rPr lang="en-GB" dirty="0" smtClean="0"/>
              <a:t> of the pressure values throughout the working day. Finally, if more than two-thirds of the loaded sensors exhibited a higher differential in the pressure values from one time point to the next than the defined threshold value, these time points were considered as transient periods. In cases where the time between two transient periods was shorter than 3 s, the two transient periods were considered as one longer transient period. Remaining phases without transient periods were defined as stable sitting. Using the previously created random forest classifier, the specific sitting position was calculated 1 s after the onset of a stable sitting period and allocated to the whole stable period. In order to quantify sitting behaviour, four parameters were defined:</a:t>
            </a:r>
          </a:p>
          <a:p>
            <a:r>
              <a:rPr lang="en-GB" dirty="0" smtClean="0"/>
              <a:t>: Mean number of movements per working hour, characterised by the number of transient periods during the whole working day divided by the number of working hours</a:t>
            </a:r>
          </a:p>
          <a:p>
            <a:r>
              <a:rPr lang="en-GB" dirty="0" smtClean="0"/>
              <a:t>: Mean number of positional changes per working hour, calculated as the number of sitting position changes during the whole working day divided by the number of working hours</a:t>
            </a:r>
          </a:p>
          <a:p>
            <a:r>
              <a:rPr lang="en-GB" dirty="0" smtClean="0"/>
              <a:t>: Mean time period of stable sitting, characterised by the mean length of stable sitting periods over the whole working day</a:t>
            </a:r>
          </a:p>
          <a:p>
            <a:r>
              <a:rPr lang="en-GB" dirty="0" smtClean="0"/>
              <a:t>: Percentage of transient periods during the whole working period</a:t>
            </a:r>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52</a:t>
            </a:fld>
            <a:endParaRPr lang="en-GB"/>
          </a:p>
        </p:txBody>
      </p:sp>
    </p:spTree>
    <p:extLst>
      <p:ext uri="{BB962C8B-B14F-4D97-AF65-F5344CB8AC3E}">
        <p14:creationId xmlns:p14="http://schemas.microsoft.com/office/powerpoint/2010/main" val="315063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53</a:t>
            </a:fld>
            <a:endParaRPr lang="en-GB"/>
          </a:p>
        </p:txBody>
      </p:sp>
    </p:spTree>
    <p:extLst>
      <p:ext uri="{BB962C8B-B14F-4D97-AF65-F5344CB8AC3E}">
        <p14:creationId xmlns:p14="http://schemas.microsoft.com/office/powerpoint/2010/main" val="2070506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54</a:t>
            </a:fld>
            <a:endParaRPr lang="en-GB"/>
          </a:p>
        </p:txBody>
      </p:sp>
    </p:spTree>
    <p:extLst>
      <p:ext uri="{BB962C8B-B14F-4D97-AF65-F5344CB8AC3E}">
        <p14:creationId xmlns:p14="http://schemas.microsoft.com/office/powerpoint/2010/main" val="2117807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55</a:t>
            </a:fld>
            <a:endParaRPr lang="en-GB"/>
          </a:p>
        </p:txBody>
      </p:sp>
    </p:spTree>
    <p:extLst>
      <p:ext uri="{BB962C8B-B14F-4D97-AF65-F5344CB8AC3E}">
        <p14:creationId xmlns:p14="http://schemas.microsoft.com/office/powerpoint/2010/main" val="328706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18</a:t>
            </a:fld>
            <a:endParaRPr lang="en-GB"/>
          </a:p>
        </p:txBody>
      </p:sp>
    </p:spTree>
    <p:extLst>
      <p:ext uri="{BB962C8B-B14F-4D97-AF65-F5344CB8AC3E}">
        <p14:creationId xmlns:p14="http://schemas.microsoft.com/office/powerpoint/2010/main" val="379962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19</a:t>
            </a:fld>
            <a:endParaRPr lang="en-GB"/>
          </a:p>
        </p:txBody>
      </p:sp>
    </p:spTree>
    <p:extLst>
      <p:ext uri="{BB962C8B-B14F-4D97-AF65-F5344CB8AC3E}">
        <p14:creationId xmlns:p14="http://schemas.microsoft.com/office/powerpoint/2010/main" val="201405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Prefontal</a:t>
            </a:r>
            <a:r>
              <a:rPr lang="fr-FR" dirty="0" smtClean="0"/>
              <a:t> : </a:t>
            </a:r>
            <a:r>
              <a:rPr lang="fr-FR" dirty="0" err="1" smtClean="0"/>
              <a:t>prémotricité</a:t>
            </a:r>
            <a:r>
              <a:rPr lang="fr-FR" dirty="0" smtClean="0"/>
              <a:t> </a:t>
            </a:r>
          </a:p>
          <a:p>
            <a:r>
              <a:rPr lang="fr-FR" dirty="0" err="1" smtClean="0"/>
              <a:t>Accumbens</a:t>
            </a:r>
            <a:r>
              <a:rPr lang="fr-FR" dirty="0" smtClean="0"/>
              <a:t> : peur, </a:t>
            </a:r>
            <a:r>
              <a:rPr lang="fr-FR" dirty="0" err="1" smtClean="0"/>
              <a:t>recompense</a:t>
            </a:r>
            <a:r>
              <a:rPr lang="fr-FR" dirty="0" smtClean="0"/>
              <a:t>, </a:t>
            </a:r>
          </a:p>
          <a:p>
            <a:r>
              <a:rPr lang="fr-FR" dirty="0" err="1" smtClean="0"/>
              <a:t>Agmydale</a:t>
            </a:r>
            <a:r>
              <a:rPr lang="fr-FR" dirty="0" smtClean="0"/>
              <a:t> traite</a:t>
            </a:r>
            <a:r>
              <a:rPr lang="fr-FR" baseline="0" dirty="0" smtClean="0"/>
              <a:t> info sensorielle qu’elle évalue et détecte signal d’alerte</a:t>
            </a:r>
          </a:p>
          <a:p>
            <a:r>
              <a:rPr lang="fr-FR" baseline="0" dirty="0" err="1" smtClean="0"/>
              <a:t>Hippocampe;e</a:t>
            </a:r>
            <a:r>
              <a:rPr lang="fr-FR" baseline="0" dirty="0" smtClean="0"/>
              <a:t> : inhibition du comportement</a:t>
            </a:r>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20</a:t>
            </a:fld>
            <a:endParaRPr lang="en-GB"/>
          </a:p>
        </p:txBody>
      </p:sp>
    </p:spTree>
    <p:extLst>
      <p:ext uri="{BB962C8B-B14F-4D97-AF65-F5344CB8AC3E}">
        <p14:creationId xmlns:p14="http://schemas.microsoft.com/office/powerpoint/2010/main" val="182254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https://www.youtube.com/watch?v=q1gX9hORtLY</a:t>
            </a:r>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31</a:t>
            </a:fld>
            <a:endParaRPr lang="en-GB"/>
          </a:p>
        </p:txBody>
      </p:sp>
    </p:spTree>
    <p:extLst>
      <p:ext uri="{BB962C8B-B14F-4D97-AF65-F5344CB8AC3E}">
        <p14:creationId xmlns:p14="http://schemas.microsoft.com/office/powerpoint/2010/main" val="269073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discectomie</a:t>
            </a:r>
            <a:r>
              <a:rPr lang="fr-FR" dirty="0" smtClean="0"/>
              <a:t> consiste à ôter une hernie discale. S’il s’agit du traitement chirurgical de référence de la hernie discale</a:t>
            </a:r>
          </a:p>
          <a:p>
            <a:endParaRPr lang="fr-FR" dirty="0" smtClean="0"/>
          </a:p>
          <a:p>
            <a:r>
              <a:rPr lang="fr-FR" b="1" dirty="0" smtClean="0"/>
              <a:t>L’arthrodèse lombaire est</a:t>
            </a:r>
            <a:r>
              <a:rPr lang="fr-FR" dirty="0" smtClean="0"/>
              <a:t> une intervention chirurgicale qui consiste à fusionner</a:t>
            </a:r>
            <a:r>
              <a:rPr lang="fr-FR" b="1" dirty="0" smtClean="0"/>
              <a:t> définitivement</a:t>
            </a:r>
            <a:r>
              <a:rPr lang="fr-FR" dirty="0" smtClean="0"/>
              <a:t> une ou plusieurs vertèbres</a:t>
            </a:r>
            <a:r>
              <a:rPr lang="fr-FR" b="1" dirty="0" smtClean="0"/>
              <a:t> douloureuses</a:t>
            </a:r>
            <a:r>
              <a:rPr lang="fr-FR" dirty="0" smtClean="0"/>
              <a:t> de la colonne lombaire</a:t>
            </a:r>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35</a:t>
            </a:fld>
            <a:endParaRPr lang="en-GB"/>
          </a:p>
        </p:txBody>
      </p:sp>
    </p:spTree>
    <p:extLst>
      <p:ext uri="{BB962C8B-B14F-4D97-AF65-F5344CB8AC3E}">
        <p14:creationId xmlns:p14="http://schemas.microsoft.com/office/powerpoint/2010/main" val="2656627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anose="02020603050405020304" pitchFamily="18" charset="0"/>
              </a:rPr>
              <a:t>Mais quand on fouille la littérature, on s’</a:t>
            </a:r>
            <a:r>
              <a:rPr lang="fr-FR" dirty="0" err="1" smtClean="0">
                <a:latin typeface="Times New Roman" panose="02020603050405020304" pitchFamily="18" charset="0"/>
              </a:rPr>
              <a:t>apperçoit</a:t>
            </a:r>
            <a:r>
              <a:rPr lang="fr-FR" dirty="0" smtClean="0">
                <a:latin typeface="Times New Roman" panose="02020603050405020304" pitchFamily="18" charset="0"/>
              </a:rPr>
              <a:t> que cette différence</a:t>
            </a:r>
            <a:r>
              <a:rPr lang="fr-FR" baseline="0" dirty="0" smtClean="0">
                <a:latin typeface="Times New Roman" panose="02020603050405020304" pitchFamily="18" charset="0"/>
              </a:rPr>
              <a:t> n’est pas toujours présente, même lorsqu’on évalue avec des </a:t>
            </a:r>
            <a:r>
              <a:rPr lang="fr-FR" baseline="0" dirty="0" err="1" smtClean="0">
                <a:latin typeface="Times New Roman" panose="02020603050405020304" pitchFamily="18" charset="0"/>
              </a:rPr>
              <a:t>accéléro</a:t>
            </a:r>
            <a:endParaRPr lang="en-GB" dirty="0" smtClean="0">
              <a:latin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Times New Roman" panose="02020603050405020304" pitchFamily="18" charset="0"/>
              </a:rPr>
              <a:t>Three studies used an activity monitor/accelerometer to record physical activity [16–18] and one study used a pedometer [21]. Three studies used a self-report questionnaire to measure physical activity </a:t>
            </a:r>
            <a:endParaRPr lang="en-GB" dirty="0" smtClean="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40</a:t>
            </a:fld>
            <a:endParaRPr lang="en-GB"/>
          </a:p>
        </p:txBody>
      </p:sp>
    </p:spTree>
    <p:extLst>
      <p:ext uri="{BB962C8B-B14F-4D97-AF65-F5344CB8AC3E}">
        <p14:creationId xmlns:p14="http://schemas.microsoft.com/office/powerpoint/2010/main" val="326295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47</a:t>
            </a:fld>
            <a:endParaRPr lang="en-GB"/>
          </a:p>
        </p:txBody>
      </p:sp>
    </p:spTree>
    <p:extLst>
      <p:ext uri="{BB962C8B-B14F-4D97-AF65-F5344CB8AC3E}">
        <p14:creationId xmlns:p14="http://schemas.microsoft.com/office/powerpoint/2010/main" val="199794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69A4EBD-E12F-4960-A66B-DE16603FE549}" type="slidenum">
              <a:rPr lang="en-GB" smtClean="0"/>
              <a:t>48</a:t>
            </a:fld>
            <a:endParaRPr lang="en-GB"/>
          </a:p>
        </p:txBody>
      </p:sp>
    </p:spTree>
    <p:extLst>
      <p:ext uri="{BB962C8B-B14F-4D97-AF65-F5344CB8AC3E}">
        <p14:creationId xmlns:p14="http://schemas.microsoft.com/office/powerpoint/2010/main" val="427581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GB"/>
          </a:p>
        </p:txBody>
      </p:sp>
      <p:sp>
        <p:nvSpPr>
          <p:cNvPr id="4" name="Espace réservé de la date 3"/>
          <p:cNvSpPr>
            <a:spLocks noGrp="1"/>
          </p:cNvSpPr>
          <p:nvPr>
            <p:ph type="dt" sz="half" idx="10"/>
          </p:nvPr>
        </p:nvSpPr>
        <p:spPr/>
        <p:txBody>
          <a:bodyPr/>
          <a:lstStyle/>
          <a:p>
            <a:fld id="{5C360219-9EA4-43A7-9EB3-4FA62E88EF1D}" type="datetimeFigureOut">
              <a:rPr lang="en-GB" smtClean="0"/>
              <a:t>29/09/2022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C3D5679-5593-4CFA-AC7E-00158A0451B5}" type="slidenum">
              <a:rPr lang="en-GB" smtClean="0"/>
              <a:t>‹N°›</a:t>
            </a:fld>
            <a:endParaRPr lang="en-GB"/>
          </a:p>
        </p:txBody>
      </p:sp>
    </p:spTree>
    <p:extLst>
      <p:ext uri="{BB962C8B-B14F-4D97-AF65-F5344CB8AC3E}">
        <p14:creationId xmlns:p14="http://schemas.microsoft.com/office/powerpoint/2010/main" val="102706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5C360219-9EA4-43A7-9EB3-4FA62E88EF1D}" type="datetimeFigureOut">
              <a:rPr lang="en-GB" smtClean="0"/>
              <a:t>29/09/2022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C3D5679-5593-4CFA-AC7E-00158A0451B5}" type="slidenum">
              <a:rPr lang="en-GB" smtClean="0"/>
              <a:t>‹N°›</a:t>
            </a:fld>
            <a:endParaRPr lang="en-GB"/>
          </a:p>
        </p:txBody>
      </p:sp>
    </p:spTree>
    <p:extLst>
      <p:ext uri="{BB962C8B-B14F-4D97-AF65-F5344CB8AC3E}">
        <p14:creationId xmlns:p14="http://schemas.microsoft.com/office/powerpoint/2010/main" val="42866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5C360219-9EA4-43A7-9EB3-4FA62E88EF1D}" type="datetimeFigureOut">
              <a:rPr lang="en-GB" smtClean="0"/>
              <a:t>29/09/2022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C3D5679-5593-4CFA-AC7E-00158A0451B5}" type="slidenum">
              <a:rPr lang="en-GB" smtClean="0"/>
              <a:t>‹N°›</a:t>
            </a:fld>
            <a:endParaRPr lang="en-GB"/>
          </a:p>
        </p:txBody>
      </p:sp>
    </p:spTree>
    <p:extLst>
      <p:ext uri="{BB962C8B-B14F-4D97-AF65-F5344CB8AC3E}">
        <p14:creationId xmlns:p14="http://schemas.microsoft.com/office/powerpoint/2010/main" val="30292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5C360219-9EA4-43A7-9EB3-4FA62E88EF1D}" type="datetimeFigureOut">
              <a:rPr lang="en-GB" smtClean="0"/>
              <a:t>29/09/2022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C3D5679-5593-4CFA-AC7E-00158A0451B5}" type="slidenum">
              <a:rPr lang="en-GB" smtClean="0"/>
              <a:t>‹N°›</a:t>
            </a:fld>
            <a:endParaRPr lang="en-GB"/>
          </a:p>
        </p:txBody>
      </p:sp>
    </p:spTree>
    <p:extLst>
      <p:ext uri="{BB962C8B-B14F-4D97-AF65-F5344CB8AC3E}">
        <p14:creationId xmlns:p14="http://schemas.microsoft.com/office/powerpoint/2010/main" val="208921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C360219-9EA4-43A7-9EB3-4FA62E88EF1D}" type="datetimeFigureOut">
              <a:rPr lang="en-GB" smtClean="0"/>
              <a:t>29/09/2022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C3D5679-5593-4CFA-AC7E-00158A0451B5}" type="slidenum">
              <a:rPr lang="en-GB" smtClean="0"/>
              <a:t>‹N°›</a:t>
            </a:fld>
            <a:endParaRPr lang="en-GB"/>
          </a:p>
        </p:txBody>
      </p:sp>
    </p:spTree>
    <p:extLst>
      <p:ext uri="{BB962C8B-B14F-4D97-AF65-F5344CB8AC3E}">
        <p14:creationId xmlns:p14="http://schemas.microsoft.com/office/powerpoint/2010/main" val="143395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5C360219-9EA4-43A7-9EB3-4FA62E88EF1D}" type="datetimeFigureOut">
              <a:rPr lang="en-GB" smtClean="0"/>
              <a:t>29/09/2022</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C3D5679-5593-4CFA-AC7E-00158A0451B5}" type="slidenum">
              <a:rPr lang="en-GB" smtClean="0"/>
              <a:t>‹N°›</a:t>
            </a:fld>
            <a:endParaRPr lang="en-GB"/>
          </a:p>
        </p:txBody>
      </p:sp>
    </p:spTree>
    <p:extLst>
      <p:ext uri="{BB962C8B-B14F-4D97-AF65-F5344CB8AC3E}">
        <p14:creationId xmlns:p14="http://schemas.microsoft.com/office/powerpoint/2010/main" val="214632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5C360219-9EA4-43A7-9EB3-4FA62E88EF1D}" type="datetimeFigureOut">
              <a:rPr lang="en-GB" smtClean="0"/>
              <a:t>29/09/2022</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5C3D5679-5593-4CFA-AC7E-00158A0451B5}" type="slidenum">
              <a:rPr lang="en-GB" smtClean="0"/>
              <a:t>‹N°›</a:t>
            </a:fld>
            <a:endParaRPr lang="en-GB"/>
          </a:p>
        </p:txBody>
      </p:sp>
    </p:spTree>
    <p:extLst>
      <p:ext uri="{BB962C8B-B14F-4D97-AF65-F5344CB8AC3E}">
        <p14:creationId xmlns:p14="http://schemas.microsoft.com/office/powerpoint/2010/main" val="260034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5C360219-9EA4-43A7-9EB3-4FA62E88EF1D}" type="datetimeFigureOut">
              <a:rPr lang="en-GB" smtClean="0"/>
              <a:t>29/09/2022</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5C3D5679-5593-4CFA-AC7E-00158A0451B5}" type="slidenum">
              <a:rPr lang="en-GB" smtClean="0"/>
              <a:t>‹N°›</a:t>
            </a:fld>
            <a:endParaRPr lang="en-GB"/>
          </a:p>
        </p:txBody>
      </p:sp>
    </p:spTree>
    <p:extLst>
      <p:ext uri="{BB962C8B-B14F-4D97-AF65-F5344CB8AC3E}">
        <p14:creationId xmlns:p14="http://schemas.microsoft.com/office/powerpoint/2010/main" val="292970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360219-9EA4-43A7-9EB3-4FA62E88EF1D}" type="datetimeFigureOut">
              <a:rPr lang="en-GB" smtClean="0"/>
              <a:t>29/09/2022</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5C3D5679-5593-4CFA-AC7E-00158A0451B5}" type="slidenum">
              <a:rPr lang="en-GB" smtClean="0"/>
              <a:t>‹N°›</a:t>
            </a:fld>
            <a:endParaRPr lang="en-GB"/>
          </a:p>
        </p:txBody>
      </p:sp>
    </p:spTree>
    <p:extLst>
      <p:ext uri="{BB962C8B-B14F-4D97-AF65-F5344CB8AC3E}">
        <p14:creationId xmlns:p14="http://schemas.microsoft.com/office/powerpoint/2010/main" val="293395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C360219-9EA4-43A7-9EB3-4FA62E88EF1D}" type="datetimeFigureOut">
              <a:rPr lang="en-GB" smtClean="0"/>
              <a:t>29/09/2022</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C3D5679-5593-4CFA-AC7E-00158A0451B5}" type="slidenum">
              <a:rPr lang="en-GB" smtClean="0"/>
              <a:t>‹N°›</a:t>
            </a:fld>
            <a:endParaRPr lang="en-GB"/>
          </a:p>
        </p:txBody>
      </p:sp>
    </p:spTree>
    <p:extLst>
      <p:ext uri="{BB962C8B-B14F-4D97-AF65-F5344CB8AC3E}">
        <p14:creationId xmlns:p14="http://schemas.microsoft.com/office/powerpoint/2010/main" val="64837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C360219-9EA4-43A7-9EB3-4FA62E88EF1D}" type="datetimeFigureOut">
              <a:rPr lang="en-GB" smtClean="0"/>
              <a:t>29/09/2022</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C3D5679-5593-4CFA-AC7E-00158A0451B5}" type="slidenum">
              <a:rPr lang="en-GB" smtClean="0"/>
              <a:t>‹N°›</a:t>
            </a:fld>
            <a:endParaRPr lang="en-GB"/>
          </a:p>
        </p:txBody>
      </p:sp>
    </p:spTree>
    <p:extLst>
      <p:ext uri="{BB962C8B-B14F-4D97-AF65-F5344CB8AC3E}">
        <p14:creationId xmlns:p14="http://schemas.microsoft.com/office/powerpoint/2010/main" val="373273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60219-9EA4-43A7-9EB3-4FA62E88EF1D}" type="datetimeFigureOut">
              <a:rPr lang="en-GB" smtClean="0"/>
              <a:t>29/09/2022</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D5679-5593-4CFA-AC7E-00158A0451B5}" type="slidenum">
              <a:rPr lang="en-GB" smtClean="0"/>
              <a:t>‹N°›</a:t>
            </a:fld>
            <a:endParaRPr lang="en-GB"/>
          </a:p>
        </p:txBody>
      </p:sp>
    </p:spTree>
    <p:extLst>
      <p:ext uri="{BB962C8B-B14F-4D97-AF65-F5344CB8AC3E}">
        <p14:creationId xmlns:p14="http://schemas.microsoft.com/office/powerpoint/2010/main" val="2273222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0.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8.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g"/></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9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5" Type="http://schemas.openxmlformats.org/officeDocument/2006/relationships/image" Target="../media/image95.png"/><Relationship Id="rId4" Type="http://schemas.openxmlformats.org/officeDocument/2006/relationships/image" Target="../media/image94.png"/></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62.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6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7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34662" y="567557"/>
            <a:ext cx="9240030" cy="2062103"/>
          </a:xfrm>
          <a:prstGeom prst="rect">
            <a:avLst/>
          </a:prstGeom>
          <a:solidFill>
            <a:schemeClr val="tx2">
              <a:lumMod val="20000"/>
              <a:lumOff val="80000"/>
            </a:schemeClr>
          </a:solidFill>
        </p:spPr>
        <p:txBody>
          <a:bodyPr wrap="none" rtlCol="0">
            <a:spAutoFit/>
          </a:bodyPr>
          <a:lstStyle/>
          <a:p>
            <a:r>
              <a:rPr lang="fr-FR" sz="32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UE3 E1 Déterminants Physiopathologiques :</a:t>
            </a:r>
          </a:p>
          <a:p>
            <a:endParaRPr lang="fr-FR" sz="32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fr-FR" sz="32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fr-FR" sz="3200" b="1" dirty="0">
                <a:solidFill>
                  <a:srgbClr val="C00000"/>
                </a:solidFill>
                <a:latin typeface="Tahoma" panose="020B0604030504040204" pitchFamily="34" charset="0"/>
                <a:ea typeface="Tahoma" panose="020B0604030504040204" pitchFamily="34" charset="0"/>
                <a:cs typeface="Tahoma" panose="020B0604030504040204" pitchFamily="34" charset="0"/>
              </a:rPr>
              <a:t>L</a:t>
            </a:r>
            <a:r>
              <a:rPr lang="fr-FR"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ombalgie &amp; Lombalgie chronique</a:t>
            </a:r>
            <a:endPar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329" y="2963917"/>
            <a:ext cx="5135851" cy="3423900"/>
          </a:xfrm>
          <a:prstGeom prst="rect">
            <a:avLst/>
          </a:prstGeom>
          <a:ln>
            <a:noFill/>
          </a:ln>
          <a:effectLst>
            <a:softEdge rad="112500"/>
          </a:effectLst>
        </p:spPr>
      </p:pic>
    </p:spTree>
    <p:extLst>
      <p:ext uri="{BB962C8B-B14F-4D97-AF65-F5344CB8AC3E}">
        <p14:creationId xmlns:p14="http://schemas.microsoft.com/office/powerpoint/2010/main" val="3604418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4" name="ZoneTexte 3"/>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5" name="ZoneTexte 4"/>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6" name="ZoneTexte 5"/>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0" name="Rectangle 9"/>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Epidémiologie : une évolution inquiétante de la prévalence</a:t>
            </a:r>
            <a:endParaRPr lang="fr-FR" sz="2400" b="1" dirty="0">
              <a:latin typeface="Baskerville Old Face" panose="02020602080505020303" pitchFamily="18" charset="0"/>
            </a:endParaRPr>
          </a:p>
        </p:txBody>
      </p:sp>
      <p:sp>
        <p:nvSpPr>
          <p:cNvPr id="7" name="Rectangle 6"/>
          <p:cNvSpPr/>
          <p:nvPr/>
        </p:nvSpPr>
        <p:spPr>
          <a:xfrm>
            <a:off x="5880845" y="2398529"/>
            <a:ext cx="6096000" cy="1477328"/>
          </a:xfrm>
          <a:prstGeom prst="rect">
            <a:avLst/>
          </a:prstGeom>
        </p:spPr>
        <p:txBody>
          <a:bodyPr>
            <a:spAutoFit/>
          </a:bodyPr>
          <a:lstStyle/>
          <a:p>
            <a:pPr algn="ctr">
              <a:lnSpc>
                <a:spcPct val="150000"/>
              </a:lnSpc>
            </a:pPr>
            <a:r>
              <a:rPr lang="fr-FR" sz="2000" dirty="0" smtClean="0">
                <a:latin typeface="Tahoma" panose="020B0604030504040204" pitchFamily="34" charset="0"/>
                <a:ea typeface="Tahoma" panose="020B0604030504040204" pitchFamily="34" charset="0"/>
                <a:cs typeface="Tahoma" panose="020B0604030504040204" pitchFamily="34" charset="0"/>
              </a:rPr>
              <a:t>Le nombre d'années </a:t>
            </a:r>
            <a:r>
              <a:rPr lang="fr-FR" sz="2000" dirty="0">
                <a:latin typeface="Tahoma" panose="020B0604030504040204" pitchFamily="34" charset="0"/>
                <a:ea typeface="Tahoma" panose="020B0604030504040204" pitchFamily="34" charset="0"/>
                <a:cs typeface="Tahoma" panose="020B0604030504040204" pitchFamily="34" charset="0"/>
              </a:rPr>
              <a:t>d'années vécues avec une incapacité </a:t>
            </a:r>
            <a:r>
              <a:rPr lang="fr-FR" sz="2000" dirty="0" smtClean="0">
                <a:latin typeface="Tahoma" panose="020B0604030504040204" pitchFamily="34" charset="0"/>
                <a:ea typeface="Tahoma" panose="020B0604030504040204" pitchFamily="34" charset="0"/>
                <a:cs typeface="Tahoma" panose="020B0604030504040204" pitchFamily="34" charset="0"/>
              </a:rPr>
              <a:t>(DALY ou YLD) a augmenté de 54% entre 1990 et 2015</a:t>
            </a:r>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2"/>
          <a:stretch>
            <a:fillRect/>
          </a:stretch>
        </p:blipFill>
        <p:spPr>
          <a:xfrm>
            <a:off x="0" y="1177305"/>
            <a:ext cx="5936275" cy="4192554"/>
          </a:xfrm>
          <a:prstGeom prst="rect">
            <a:avLst/>
          </a:prstGeom>
        </p:spPr>
      </p:pic>
      <p:sp>
        <p:nvSpPr>
          <p:cNvPr id="13" name="Rectangle 12"/>
          <p:cNvSpPr/>
          <p:nvPr/>
        </p:nvSpPr>
        <p:spPr>
          <a:xfrm>
            <a:off x="4732201" y="6104076"/>
            <a:ext cx="1718484" cy="276999"/>
          </a:xfrm>
          <a:prstGeom prst="rect">
            <a:avLst/>
          </a:prstGeom>
        </p:spPr>
        <p:txBody>
          <a:bodyPr wrap="none">
            <a:spAutoFit/>
          </a:bodyPr>
          <a:lstStyle/>
          <a:p>
            <a:r>
              <a:rPr lang="en-GB" sz="1200" i="1" dirty="0" err="1" smtClean="0">
                <a:latin typeface="Tahoma" panose="020B0604030504040204" pitchFamily="34" charset="0"/>
                <a:ea typeface="Tahoma" panose="020B0604030504040204" pitchFamily="34" charset="0"/>
                <a:cs typeface="Tahoma" panose="020B0604030504040204" pitchFamily="34" charset="0"/>
              </a:rPr>
              <a:t>Hartvigsen</a:t>
            </a:r>
            <a:r>
              <a:rPr lang="en-GB" sz="1200" i="1" dirty="0" smtClean="0">
                <a:latin typeface="Tahoma" panose="020B0604030504040204" pitchFamily="34" charset="0"/>
                <a:ea typeface="Tahoma" panose="020B0604030504040204" pitchFamily="34" charset="0"/>
                <a:cs typeface="Tahoma" panose="020B0604030504040204" pitchFamily="34" charset="0"/>
              </a:rPr>
              <a:t> et al., 2018</a:t>
            </a:r>
            <a:endParaRPr lang="en-GB" sz="12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73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75" y="2432884"/>
            <a:ext cx="3528932" cy="2352621"/>
          </a:xfrm>
          <a:prstGeom prst="rect">
            <a:avLst/>
          </a:prstGeom>
        </p:spPr>
      </p:pic>
      <p:sp>
        <p:nvSpPr>
          <p:cNvPr id="3" name="Rectangle 2"/>
          <p:cNvSpPr/>
          <p:nvPr/>
        </p:nvSpPr>
        <p:spPr>
          <a:xfrm>
            <a:off x="277906" y="1005536"/>
            <a:ext cx="5396753" cy="923330"/>
          </a:xfrm>
          <a:prstGeom prst="rect">
            <a:avLst/>
          </a:prstGeom>
        </p:spPr>
        <p:txBody>
          <a:bodyPr wrap="square">
            <a:spAutoFit/>
          </a:bodyPr>
          <a:lstStyle/>
          <a:p>
            <a:pPr marL="285750" indent="-285750" algn="ctr">
              <a:lnSpc>
                <a:spcPct val="150000"/>
              </a:lnSpc>
              <a:buFont typeface="Wingdings" panose="05000000000000000000" pitchFamily="2" charset="2"/>
              <a:buChar char="à"/>
            </a:pP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La </a:t>
            </a:r>
            <a:r>
              <a:rPr lang="en-GB"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lombalgie</a:t>
            </a: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appartient</a:t>
            </a: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à la </a:t>
            </a:r>
            <a:r>
              <a:rPr lang="en-GB"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catégorie</a:t>
            </a: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des troubles </a:t>
            </a:r>
            <a:r>
              <a:rPr lang="en-GB"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musculo-squelettiques</a:t>
            </a: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(TMS)</a:t>
            </a:r>
            <a:endParaRPr lang="en-GB"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314" y="1117074"/>
            <a:ext cx="3205416" cy="4546019"/>
          </a:xfrm>
          <a:prstGeom prst="rect">
            <a:avLst/>
          </a:prstGeom>
        </p:spPr>
      </p:pic>
      <p:sp>
        <p:nvSpPr>
          <p:cNvPr id="2" name="Ellipse 1"/>
          <p:cNvSpPr/>
          <p:nvPr/>
        </p:nvSpPr>
        <p:spPr>
          <a:xfrm>
            <a:off x="6042213" y="546846"/>
            <a:ext cx="5334000" cy="577327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èche droite 7"/>
          <p:cNvSpPr/>
          <p:nvPr/>
        </p:nvSpPr>
        <p:spPr>
          <a:xfrm>
            <a:off x="4096871" y="3352800"/>
            <a:ext cx="1640541" cy="600635"/>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0" name="ZoneTexte 9"/>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11" name="ZoneTexte 10"/>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5" name="Rectangle 1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La lombalgie est le principal TMS</a:t>
            </a:r>
            <a:endParaRPr lang="fr-FR" sz="2400" b="1" dirty="0">
              <a:latin typeface="Baskerville Old Face" panose="02020602080505020303" pitchFamily="18" charset="0"/>
            </a:endParaRPr>
          </a:p>
        </p:txBody>
      </p:sp>
      <p:sp>
        <p:nvSpPr>
          <p:cNvPr id="16" name="Rectangle 15"/>
          <p:cNvSpPr/>
          <p:nvPr/>
        </p:nvSpPr>
        <p:spPr>
          <a:xfrm>
            <a:off x="197226" y="5010740"/>
            <a:ext cx="5486400" cy="1338828"/>
          </a:xfrm>
          <a:prstGeom prst="rect">
            <a:avLst/>
          </a:prstGeom>
        </p:spPr>
        <p:txBody>
          <a:bodyPr wrap="square">
            <a:spAutoFit/>
          </a:bodyPr>
          <a:lstStyle/>
          <a:p>
            <a:pPr algn="ctr">
              <a:lnSpc>
                <a:spcPct val="150000"/>
              </a:lnSpc>
            </a:pPr>
            <a:r>
              <a:rPr lang="fr-FR" dirty="0">
                <a:solidFill>
                  <a:srgbClr val="C00000"/>
                </a:solidFill>
                <a:latin typeface="Tahoma" panose="020B0604030504040204" pitchFamily="34" charset="0"/>
                <a:ea typeface="Tahoma" panose="020B0604030504040204" pitchFamily="34" charset="0"/>
                <a:cs typeface="Tahoma" panose="020B0604030504040204" pitchFamily="34" charset="0"/>
              </a:rPr>
              <a:t>La lombalgie est la principale cause de la charge globale des troubles musculo-squelettiques </a:t>
            </a:r>
            <a:r>
              <a:rPr lang="fr-FR" dirty="0" smtClean="0">
                <a:solidFill>
                  <a:srgbClr val="C00000"/>
                </a:solidFill>
                <a:latin typeface="Tahoma" panose="020B0604030504040204" pitchFamily="34" charset="0"/>
                <a:ea typeface="Tahoma" panose="020B0604030504040204" pitchFamily="34" charset="0"/>
                <a:cs typeface="Tahoma" panose="020B0604030504040204" pitchFamily="34" charset="0"/>
              </a:rPr>
              <a:t>: 570 </a:t>
            </a:r>
            <a:r>
              <a:rPr lang="fr-FR" dirty="0">
                <a:solidFill>
                  <a:srgbClr val="C00000"/>
                </a:solidFill>
                <a:latin typeface="Tahoma" panose="020B0604030504040204" pitchFamily="34" charset="0"/>
                <a:ea typeface="Tahoma" panose="020B0604030504040204" pitchFamily="34" charset="0"/>
                <a:cs typeface="Tahoma" panose="020B0604030504040204" pitchFamily="34" charset="0"/>
              </a:rPr>
              <a:t>millions de cas </a:t>
            </a:r>
            <a:r>
              <a:rPr lang="fr-FR" dirty="0" smtClean="0">
                <a:solidFill>
                  <a:srgbClr val="C00000"/>
                </a:solidFill>
                <a:latin typeface="Tahoma" panose="020B0604030504040204" pitchFamily="34" charset="0"/>
                <a:ea typeface="Tahoma" panose="020B0604030504040204" pitchFamily="34" charset="0"/>
                <a:cs typeface="Tahoma" panose="020B0604030504040204" pitchFamily="34" charset="0"/>
              </a:rPr>
              <a:t>prévalent </a:t>
            </a:r>
            <a:r>
              <a:rPr lang="fr-FR" dirty="0">
                <a:solidFill>
                  <a:srgbClr val="C00000"/>
                </a:solidFill>
                <a:latin typeface="Tahoma" panose="020B0604030504040204" pitchFamily="34" charset="0"/>
                <a:ea typeface="Tahoma" panose="020B0604030504040204" pitchFamily="34" charset="0"/>
                <a:cs typeface="Tahoma" panose="020B0604030504040204" pitchFamily="34" charset="0"/>
              </a:rPr>
              <a:t>dans le </a:t>
            </a:r>
            <a:r>
              <a:rPr lang="fr-FR" dirty="0" smtClean="0">
                <a:solidFill>
                  <a:srgbClr val="C00000"/>
                </a:solidFill>
                <a:latin typeface="Tahoma" panose="020B0604030504040204" pitchFamily="34" charset="0"/>
                <a:ea typeface="Tahoma" panose="020B0604030504040204" pitchFamily="34" charset="0"/>
                <a:cs typeface="Tahoma" panose="020B0604030504040204" pitchFamily="34" charset="0"/>
              </a:rPr>
              <a:t>monde</a:t>
            </a:r>
            <a:endParaRPr lang="en-GB"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689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4" name="ZoneTexte 3"/>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5" name="ZoneTexte 4"/>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6" name="ZoneTexte 5"/>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0" name="Rectangle 9"/>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Coûts sur la société : </a:t>
            </a:r>
            <a:r>
              <a:rPr lang="fr-FR" sz="2400" dirty="0">
                <a:latin typeface="Times New Roman" panose="02020603050405020304" pitchFamily="18" charset="0"/>
                <a:ea typeface="Calibri" panose="020F0502020204030204" pitchFamily="34" charset="0"/>
                <a:cs typeface="Times New Roman" panose="02020603050405020304" pitchFamily="18" charset="0"/>
              </a:rPr>
              <a:t>première cause d’invalidité dans le monde </a:t>
            </a:r>
            <a:endParaRPr lang="fr-FR" sz="2400" b="1" dirty="0">
              <a:latin typeface="Baskerville Old Face" panose="02020602080505020303" pitchFamily="18" charset="0"/>
            </a:endParaRPr>
          </a:p>
        </p:txBody>
      </p:sp>
      <p:pic>
        <p:nvPicPr>
          <p:cNvPr id="17" name="Image 16" descr="Une image contenant carte&#10;&#10;Description générée automatiquement"/>
          <p:cNvPicPr/>
          <p:nvPr/>
        </p:nvPicPr>
        <p:blipFill rotWithShape="1">
          <a:blip r:embed="rId2"/>
          <a:srcRect l="10840" r="2731"/>
          <a:stretch/>
        </p:blipFill>
        <p:spPr bwMode="auto">
          <a:xfrm>
            <a:off x="2537013" y="1230853"/>
            <a:ext cx="7279340" cy="4004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 name="Rectangle 1"/>
          <p:cNvSpPr/>
          <p:nvPr/>
        </p:nvSpPr>
        <p:spPr>
          <a:xfrm>
            <a:off x="1344704" y="5544234"/>
            <a:ext cx="9825319" cy="369332"/>
          </a:xfrm>
          <a:prstGeom prst="rect">
            <a:avLst/>
          </a:prstGeom>
        </p:spPr>
        <p:txBody>
          <a:bodyPr wrap="square">
            <a:spAutoFit/>
          </a:bodyPr>
          <a:lstStyle/>
          <a:p>
            <a:pPr algn="ctr">
              <a:spcAft>
                <a:spcPts val="1000"/>
              </a:spcAft>
            </a:pPr>
            <a:r>
              <a:rPr lang="fr-FR" i="1" dirty="0">
                <a:latin typeface="Times New Roman" panose="02020603050405020304" pitchFamily="18" charset="0"/>
                <a:ea typeface="Calibri" panose="020F0502020204030204" pitchFamily="34" charset="0"/>
                <a:cs typeface="Times New Roman" panose="02020603050405020304" pitchFamily="18" charset="0"/>
              </a:rPr>
              <a:t>Années passées avec une invalidité due à la lombalgie dans le monde (extrait de </a:t>
            </a:r>
            <a:r>
              <a:rPr lang="fr-FR" i="1" dirty="0" err="1">
                <a:latin typeface="Times New Roman" panose="02020603050405020304" pitchFamily="18" charset="0"/>
                <a:ea typeface="Calibri" panose="020F0502020204030204" pitchFamily="34" charset="0"/>
                <a:cs typeface="Times New Roman" panose="02020603050405020304" pitchFamily="18" charset="0"/>
              </a:rPr>
              <a:t>Vlaeyen</a:t>
            </a:r>
            <a:r>
              <a:rPr lang="fr-FR" i="1" dirty="0">
                <a:latin typeface="Times New Roman" panose="02020603050405020304" pitchFamily="18" charset="0"/>
                <a:ea typeface="Calibri" panose="020F0502020204030204" pitchFamily="34" charset="0"/>
                <a:cs typeface="Times New Roman" panose="02020603050405020304" pitchFamily="18" charset="0"/>
              </a:rPr>
              <a:t> et al., 2018)</a:t>
            </a:r>
            <a:endParaRPr lang="en-GB"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19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4" name="ZoneTexte 3"/>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5" name="ZoneTexte 4"/>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6" name="ZoneTexte 5"/>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0" name="Rectangle 9"/>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Coûts sur la société : en France</a:t>
            </a:r>
            <a:endParaRPr lang="fr-FR" sz="2400" b="1" dirty="0">
              <a:latin typeface="Baskerville Old Face" panose="02020602080505020303" pitchFamily="18" charset="0"/>
            </a:endParaRPr>
          </a:p>
        </p:txBody>
      </p:sp>
      <p:sp>
        <p:nvSpPr>
          <p:cNvPr id="13" name="Rectangle 12"/>
          <p:cNvSpPr/>
          <p:nvPr/>
        </p:nvSpPr>
        <p:spPr>
          <a:xfrm>
            <a:off x="4732201" y="6104076"/>
            <a:ext cx="1718484" cy="276999"/>
          </a:xfrm>
          <a:prstGeom prst="rect">
            <a:avLst/>
          </a:prstGeom>
        </p:spPr>
        <p:txBody>
          <a:bodyPr wrap="none">
            <a:spAutoFit/>
          </a:bodyPr>
          <a:lstStyle/>
          <a:p>
            <a:r>
              <a:rPr lang="en-GB" sz="1200" i="1" dirty="0" err="1" smtClean="0">
                <a:latin typeface="Tahoma" panose="020B0604030504040204" pitchFamily="34" charset="0"/>
                <a:ea typeface="Tahoma" panose="020B0604030504040204" pitchFamily="34" charset="0"/>
                <a:cs typeface="Tahoma" panose="020B0604030504040204" pitchFamily="34" charset="0"/>
              </a:rPr>
              <a:t>Hartvigsen</a:t>
            </a:r>
            <a:r>
              <a:rPr lang="en-GB" sz="1200" i="1" dirty="0" smtClean="0">
                <a:latin typeface="Tahoma" panose="020B0604030504040204" pitchFamily="34" charset="0"/>
                <a:ea typeface="Tahoma" panose="020B0604030504040204" pitchFamily="34" charset="0"/>
                <a:cs typeface="Tahoma" panose="020B0604030504040204" pitchFamily="34" charset="0"/>
              </a:rPr>
              <a:t> et al., 2018</a:t>
            </a:r>
            <a:endParaRPr lang="en-GB" sz="1200" i="1"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3941030" y="799957"/>
            <a:ext cx="7946169" cy="5124480"/>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coût </a:t>
            </a:r>
            <a:r>
              <a:rPr lang="fr-FR" dirty="0">
                <a:latin typeface="Tahoma" panose="020B0604030504040204" pitchFamily="34" charset="0"/>
                <a:ea typeface="Tahoma" panose="020B0604030504040204" pitchFamily="34" charset="0"/>
                <a:cs typeface="Tahoma" panose="020B0604030504040204" pitchFamily="34" charset="0"/>
              </a:rPr>
              <a:t>de la lombalgie a été évaluée à </a:t>
            </a:r>
            <a:r>
              <a:rPr lang="fr-FR" sz="2000" b="1" dirty="0">
                <a:latin typeface="Tahoma" panose="020B0604030504040204" pitchFamily="34" charset="0"/>
                <a:ea typeface="Tahoma" panose="020B0604030504040204" pitchFamily="34" charset="0"/>
                <a:cs typeface="Tahoma" panose="020B0604030504040204" pitchFamily="34" charset="0"/>
              </a:rPr>
              <a:t>1,4 milliards </a:t>
            </a:r>
            <a:r>
              <a:rPr lang="fr-FR" sz="2000" b="1" dirty="0" smtClean="0">
                <a:latin typeface="Tahoma" panose="020B0604030504040204" pitchFamily="34" charset="0"/>
                <a:ea typeface="Tahoma" panose="020B0604030504040204" pitchFamily="34" charset="0"/>
                <a:cs typeface="Tahoma" panose="020B0604030504040204" pitchFamily="34" charset="0"/>
              </a:rPr>
              <a:t>d’euros</a:t>
            </a:r>
          </a:p>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 1,6</a:t>
            </a:r>
            <a:r>
              <a:rPr lang="fr-FR" dirty="0">
                <a:latin typeface="Tahoma" panose="020B0604030504040204" pitchFamily="34" charset="0"/>
                <a:ea typeface="Tahoma" panose="020B0604030504040204" pitchFamily="34" charset="0"/>
                <a:cs typeface="Tahoma" panose="020B0604030504040204" pitchFamily="34" charset="0"/>
              </a:rPr>
              <a:t>% du total des dépenses de </a:t>
            </a:r>
            <a:r>
              <a:rPr lang="fr-FR" dirty="0" smtClean="0">
                <a:latin typeface="Tahoma" panose="020B0604030504040204" pitchFamily="34" charset="0"/>
                <a:ea typeface="Tahoma" panose="020B0604030504040204" pitchFamily="34" charset="0"/>
                <a:cs typeface="Tahoma" panose="020B0604030504040204" pitchFamily="34" charset="0"/>
              </a:rPr>
              <a:t>santé </a:t>
            </a: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Cette </a:t>
            </a:r>
            <a:r>
              <a:rPr lang="fr-FR" dirty="0">
                <a:latin typeface="Tahoma" panose="020B0604030504040204" pitchFamily="34" charset="0"/>
                <a:ea typeface="Tahoma" panose="020B0604030504040204" pitchFamily="34" charset="0"/>
                <a:cs typeface="Tahoma" panose="020B0604030504040204" pitchFamily="34" charset="0"/>
              </a:rPr>
              <a:t>somme se divise en coûts directs d’une </a:t>
            </a:r>
            <a:r>
              <a:rPr lang="fr-FR" dirty="0" smtClean="0">
                <a:latin typeface="Tahoma" panose="020B0604030504040204" pitchFamily="34" charset="0"/>
                <a:ea typeface="Tahoma" panose="020B0604030504040204" pitchFamily="34" charset="0"/>
                <a:cs typeface="Tahoma" panose="020B0604030504040204" pitchFamily="34" charset="0"/>
              </a:rPr>
              <a:t>part : </a:t>
            </a:r>
            <a:r>
              <a:rPr lang="fr-FR" dirty="0">
                <a:latin typeface="Tahoma" panose="020B0604030504040204" pitchFamily="34" charset="0"/>
                <a:ea typeface="Tahoma" panose="020B0604030504040204" pitchFamily="34" charset="0"/>
                <a:cs typeface="Tahoma" panose="020B0604030504040204" pitchFamily="34" charset="0"/>
              </a:rPr>
              <a:t>(soins primaires, thérapies physiques, hospitalisations, </a:t>
            </a:r>
            <a:r>
              <a:rPr lang="fr-FR" dirty="0" smtClean="0">
                <a:latin typeface="Tahoma" panose="020B0604030504040204" pitchFamily="34" charset="0"/>
                <a:ea typeface="Tahoma" panose="020B0604030504040204" pitchFamily="34" charset="0"/>
                <a:cs typeface="Tahoma" panose="020B0604030504040204" pitchFamily="34" charset="0"/>
              </a:rPr>
              <a:t>médicaments et </a:t>
            </a:r>
            <a:r>
              <a:rPr lang="fr-FR" dirty="0">
                <a:latin typeface="Tahoma" panose="020B0604030504040204" pitchFamily="34" charset="0"/>
                <a:ea typeface="Tahoma" panose="020B0604030504040204" pitchFamily="34" charset="0"/>
                <a:cs typeface="Tahoma" panose="020B0604030504040204" pitchFamily="34" charset="0"/>
              </a:rPr>
              <a:t>en coûts </a:t>
            </a:r>
            <a:r>
              <a:rPr lang="fr-FR" dirty="0" smtClean="0">
                <a:latin typeface="Tahoma" panose="020B0604030504040204" pitchFamily="34" charset="0"/>
                <a:ea typeface="Tahoma" panose="020B0604030504040204" pitchFamily="34" charset="0"/>
                <a:cs typeface="Tahoma" panose="020B0604030504040204" pitchFamily="34" charset="0"/>
              </a:rPr>
              <a:t>indirects </a:t>
            </a:r>
            <a:r>
              <a:rPr lang="fr-FR" dirty="0">
                <a:latin typeface="Tahoma" panose="020B0604030504040204" pitchFamily="34" charset="0"/>
                <a:ea typeface="Tahoma" panose="020B0604030504040204" pitchFamily="34" charset="0"/>
                <a:cs typeface="Tahoma" panose="020B0604030504040204" pitchFamily="34" charset="0"/>
              </a:rPr>
              <a:t>d’autre part </a:t>
            </a:r>
            <a:r>
              <a:rPr lang="fr-FR" dirty="0" smtClean="0">
                <a:latin typeface="Tahoma" panose="020B0604030504040204" pitchFamily="34" charset="0"/>
                <a:ea typeface="Tahoma" panose="020B0604030504040204" pitchFamily="34" charset="0"/>
                <a:cs typeface="Tahoma" panose="020B0604030504040204" pitchFamily="34" charset="0"/>
              </a:rPr>
              <a:t>: absentéisme </a:t>
            </a:r>
            <a:r>
              <a:rPr lang="fr-FR" dirty="0">
                <a:latin typeface="Tahoma" panose="020B0604030504040204" pitchFamily="34" charset="0"/>
                <a:ea typeface="Tahoma" panose="020B0604030504040204" pitchFamily="34" charset="0"/>
                <a:cs typeface="Tahoma" panose="020B0604030504040204" pitchFamily="34" charset="0"/>
              </a:rPr>
              <a:t>au travail, perte de productivité, </a:t>
            </a:r>
            <a:r>
              <a:rPr lang="fr-FR" dirty="0" smtClean="0">
                <a:latin typeface="Tahoma" panose="020B0604030504040204" pitchFamily="34" charset="0"/>
                <a:ea typeface="Tahoma" panose="020B0604030504040204" pitchFamily="34" charset="0"/>
                <a:cs typeface="Tahoma" panose="020B0604030504040204" pitchFamily="34" charset="0"/>
              </a:rPr>
              <a:t>chômage</a:t>
            </a: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Les </a:t>
            </a:r>
            <a:r>
              <a:rPr lang="fr-FR" dirty="0">
                <a:latin typeface="Tahoma" panose="020B0604030504040204" pitchFamily="34" charset="0"/>
                <a:ea typeface="Tahoma" panose="020B0604030504040204" pitchFamily="34" charset="0"/>
                <a:cs typeface="Tahoma" panose="020B0604030504040204" pitchFamily="34" charset="0"/>
              </a:rPr>
              <a:t>coût indirects représentent toujours la plus grosse part des dépenses (Boonen </a:t>
            </a:r>
            <a:r>
              <a:rPr lang="fr-FR" i="1" dirty="0">
                <a:latin typeface="Tahoma" panose="020B0604030504040204" pitchFamily="34" charset="0"/>
                <a:ea typeface="Tahoma" panose="020B0604030504040204" pitchFamily="34" charset="0"/>
                <a:cs typeface="Tahoma" panose="020B0604030504040204" pitchFamily="34" charset="0"/>
              </a:rPr>
              <a:t>et al.</a:t>
            </a:r>
            <a:r>
              <a:rPr lang="fr-FR" dirty="0">
                <a:latin typeface="Tahoma" panose="020B0604030504040204" pitchFamily="34" charset="0"/>
                <a:ea typeface="Tahoma" panose="020B0604030504040204" pitchFamily="34" charset="0"/>
                <a:cs typeface="Tahoma" panose="020B0604030504040204" pitchFamily="34" charset="0"/>
              </a:rPr>
              <a:t>, 2005</a:t>
            </a:r>
            <a:r>
              <a:rPr lang="fr-FR" dirty="0" smtClean="0">
                <a:latin typeface="Tahoma" panose="020B0604030504040204" pitchFamily="34" charset="0"/>
                <a:ea typeface="Tahoma" panose="020B0604030504040204" pitchFamily="34" charset="0"/>
                <a:cs typeface="Tahoma" panose="020B0604030504040204" pitchFamily="34" charset="0"/>
              </a:rPr>
              <a:t>)</a:t>
            </a: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Elle est </a:t>
            </a:r>
            <a:r>
              <a:rPr lang="fr-FR" dirty="0">
                <a:latin typeface="Tahoma" panose="020B0604030504040204" pitchFamily="34" charset="0"/>
                <a:ea typeface="Tahoma" panose="020B0604030504040204" pitchFamily="34" charset="0"/>
                <a:cs typeface="Tahoma" panose="020B0604030504040204" pitchFamily="34" charset="0"/>
              </a:rPr>
              <a:t>la seconde cause de consultation chez un médecin en France (Genêt, </a:t>
            </a:r>
            <a:r>
              <a:rPr lang="fr-FR" dirty="0" err="1">
                <a:latin typeface="Tahoma" panose="020B0604030504040204" pitchFamily="34" charset="0"/>
                <a:ea typeface="Tahoma" panose="020B0604030504040204" pitchFamily="34" charset="0"/>
                <a:cs typeface="Tahoma" panose="020B0604030504040204" pitchFamily="34" charset="0"/>
              </a:rPr>
              <a:t>Poiraudeau</a:t>
            </a:r>
            <a:r>
              <a:rPr lang="fr-FR" dirty="0">
                <a:latin typeface="Tahoma" panose="020B0604030504040204" pitchFamily="34" charset="0"/>
                <a:ea typeface="Tahoma" panose="020B0604030504040204" pitchFamily="34" charset="0"/>
                <a:cs typeface="Tahoma" panose="020B0604030504040204" pitchFamily="34" charset="0"/>
              </a:rPr>
              <a:t> and Revel, 2002</a:t>
            </a:r>
            <a:r>
              <a:rPr lang="fr-FR" dirty="0" smtClean="0">
                <a:latin typeface="Tahoma" panose="020B0604030504040204" pitchFamily="34" charset="0"/>
                <a:ea typeface="Tahoma" panose="020B0604030504040204" pitchFamily="34" charset="0"/>
                <a:cs typeface="Tahoma" panose="020B0604030504040204" pitchFamily="34" charset="0"/>
              </a:rPr>
              <a:t>)</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9556"/>
            <a:ext cx="3631064" cy="3631064"/>
          </a:xfrm>
          <a:prstGeom prst="rect">
            <a:avLst/>
          </a:prstGeom>
        </p:spPr>
      </p:pic>
    </p:spTree>
    <p:extLst>
      <p:ext uri="{BB962C8B-B14F-4D97-AF65-F5344CB8AC3E}">
        <p14:creationId xmlns:p14="http://schemas.microsoft.com/office/powerpoint/2010/main" val="137645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animEffect transition="in" filter="fade">
                                      <p:cBhvr>
                                        <p:cTn id="7" dur="500"/>
                                        <p:tgtEl>
                                          <p:spTgt spid="1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5" end="5"/>
                                            </p:txEl>
                                          </p:spTgt>
                                        </p:tgtEl>
                                        <p:attrNameLst>
                                          <p:attrName>style.visibility</p:attrName>
                                        </p:attrNameLst>
                                      </p:cBhvr>
                                      <p:to>
                                        <p:strVal val="visible"/>
                                      </p:to>
                                    </p:set>
                                    <p:animEffect transition="in" filter="fade">
                                      <p:cBhvr>
                                        <p:cTn id="10" dur="500"/>
                                        <p:tgtEl>
                                          <p:spTgt spid="1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7" end="7"/>
                                            </p:txEl>
                                          </p:spTgt>
                                        </p:tgtEl>
                                        <p:attrNameLst>
                                          <p:attrName>style.visibility</p:attrName>
                                        </p:attrNameLst>
                                      </p:cBhvr>
                                      <p:to>
                                        <p:strVal val="visible"/>
                                      </p:to>
                                    </p:set>
                                    <p:animEffect transition="in" filter="fade">
                                      <p:cBhvr>
                                        <p:cTn id="13"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4" name="ZoneTexte 3"/>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5" name="ZoneTexte 4"/>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6" name="ZoneTexte 5"/>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0" name="Rectangle 9"/>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Coûts sur la société : causes externes et évitables de dépenses de santé</a:t>
            </a:r>
            <a:endParaRPr lang="fr-FR" sz="2400" b="1" dirty="0">
              <a:latin typeface="Baskerville Old Face" panose="02020602080505020303" pitchFamily="18" charset="0"/>
            </a:endParaRPr>
          </a:p>
        </p:txBody>
      </p:sp>
      <p:sp>
        <p:nvSpPr>
          <p:cNvPr id="13" name="Rectangle 12"/>
          <p:cNvSpPr/>
          <p:nvPr/>
        </p:nvSpPr>
        <p:spPr>
          <a:xfrm>
            <a:off x="4797732" y="6104076"/>
            <a:ext cx="1156855" cy="276999"/>
          </a:xfrm>
          <a:prstGeom prst="rect">
            <a:avLst/>
          </a:prstGeom>
        </p:spPr>
        <p:txBody>
          <a:bodyPr wrap="none">
            <a:spAutoFit/>
          </a:bodyPr>
          <a:lstStyle/>
          <a:p>
            <a:pPr algn="ctr"/>
            <a:r>
              <a:rPr lang="en-GB" sz="1200" i="1" dirty="0" smtClean="0"/>
              <a:t>Kim </a:t>
            </a:r>
            <a:r>
              <a:rPr lang="en-GB" sz="1200" i="1" dirty="0"/>
              <a:t>et al., 2019</a:t>
            </a:r>
          </a:p>
        </p:txBody>
      </p:sp>
      <p:sp>
        <p:nvSpPr>
          <p:cNvPr id="16" name="Rectangle 15"/>
          <p:cNvSpPr/>
          <p:nvPr/>
        </p:nvSpPr>
        <p:spPr>
          <a:xfrm>
            <a:off x="3607008" y="745321"/>
            <a:ext cx="8437847" cy="5170646"/>
          </a:xfrm>
          <a:prstGeom prst="rect">
            <a:avLst/>
          </a:prstGeom>
        </p:spPr>
        <p:txBody>
          <a:bodyPr wrap="square">
            <a:spAutoFit/>
          </a:bodyPr>
          <a:lstStyle/>
          <a:p>
            <a:pPr marL="285750" indent="-285750">
              <a:lnSpc>
                <a:spcPct val="150000"/>
              </a:lnSpc>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Le </a:t>
            </a:r>
            <a:r>
              <a:rPr lang="fr-FR" sz="20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non-respect des directives de traitement </a:t>
            </a:r>
            <a:r>
              <a:rPr lang="fr-FR" sz="2000" dirty="0">
                <a:latin typeface="Tahoma" panose="020B0604030504040204" pitchFamily="34" charset="0"/>
                <a:ea typeface="Tahoma" panose="020B0604030504040204" pitchFamily="34" charset="0"/>
                <a:cs typeface="Tahoma" panose="020B0604030504040204" pitchFamily="34" charset="0"/>
              </a:rPr>
              <a:t>de la lombalgie est probablement </a:t>
            </a:r>
            <a:r>
              <a:rPr lang="fr-FR" sz="20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associé à une augmentation des coûts</a:t>
            </a:r>
            <a:r>
              <a:rPr lang="fr-FR" sz="2000" dirty="0">
                <a:latin typeface="Tahoma" panose="020B0604030504040204" pitchFamily="34" charset="0"/>
                <a:ea typeface="Tahoma" panose="020B0604030504040204" pitchFamily="34" charset="0"/>
                <a:cs typeface="Tahoma" panose="020B0604030504040204" pitchFamily="34" charset="0"/>
              </a:rPr>
              <a:t> directs des soins de </a:t>
            </a:r>
            <a:r>
              <a:rPr lang="fr-FR" sz="2000" dirty="0" smtClean="0">
                <a:latin typeface="Tahoma" panose="020B0604030504040204" pitchFamily="34" charset="0"/>
                <a:ea typeface="Tahoma" panose="020B0604030504040204" pitchFamily="34" charset="0"/>
                <a:cs typeface="Tahoma" panose="020B0604030504040204" pitchFamily="34" charset="0"/>
              </a:rPr>
              <a:t>santé</a:t>
            </a:r>
          </a:p>
          <a:p>
            <a:pPr marL="285750" indent="-285750">
              <a:lnSpc>
                <a:spcPct val="150000"/>
              </a:lnSpc>
              <a:buFont typeface="Arial" panose="020B0604020202020204" pitchFamily="34" charset="0"/>
              <a:buChar char="•"/>
            </a:pPr>
            <a:endParaRPr lang="fr-FR" sz="20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fr-FR" sz="2000" dirty="0" smtClean="0">
                <a:latin typeface="Tahoma" panose="020B0604030504040204" pitchFamily="34" charset="0"/>
                <a:ea typeface="Tahoma" panose="020B0604030504040204" pitchFamily="34" charset="0"/>
                <a:cs typeface="Tahoma" panose="020B0604030504040204" pitchFamily="34" charset="0"/>
              </a:rPr>
              <a:t>Les </a:t>
            </a:r>
            <a:r>
              <a:rPr lang="fr-FR" sz="2000" dirty="0">
                <a:latin typeface="Tahoma" panose="020B0604030504040204" pitchFamily="34" charset="0"/>
                <a:ea typeface="Tahoma" panose="020B0604030504040204" pitchFamily="34" charset="0"/>
                <a:cs typeface="Tahoma" panose="020B0604030504040204" pitchFamily="34" charset="0"/>
              </a:rPr>
              <a:t>patients qui obtiennent une </a:t>
            </a:r>
            <a:r>
              <a:rPr lang="fr-FR" sz="20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imagerie précoce </a:t>
            </a:r>
            <a:r>
              <a:rPr lang="fr-FR" sz="2000" dirty="0">
                <a:latin typeface="Tahoma" panose="020B0604030504040204" pitchFamily="34" charset="0"/>
                <a:ea typeface="Tahoma" panose="020B0604030504040204" pitchFamily="34" charset="0"/>
                <a:cs typeface="Tahoma" panose="020B0604030504040204" pitchFamily="34" charset="0"/>
              </a:rPr>
              <a:t>ou une intervention chirurgicale pour une lombalgie sans avoir épuisé les thérapies conservatrices représentent un </a:t>
            </a:r>
            <a:r>
              <a:rPr lang="fr-FR" sz="20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montant disproportionné </a:t>
            </a:r>
            <a:r>
              <a:rPr lang="fr-FR" sz="2000" dirty="0">
                <a:latin typeface="Tahoma" panose="020B0604030504040204" pitchFamily="34" charset="0"/>
                <a:ea typeface="Tahoma" panose="020B0604030504040204" pitchFamily="34" charset="0"/>
                <a:cs typeface="Tahoma" panose="020B0604030504040204" pitchFamily="34" charset="0"/>
              </a:rPr>
              <a:t>des coûts totaux associés à la lombalgie. </a:t>
            </a:r>
            <a:endParaRPr lang="fr-FR" sz="2000"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endParaRPr lang="fr-FR" sz="20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fr-FR" sz="20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1.2%</a:t>
            </a:r>
            <a:r>
              <a:rPr lang="fr-FR" sz="2000" dirty="0" smtClean="0">
                <a:latin typeface="Tahoma" panose="020B0604030504040204" pitchFamily="34" charset="0"/>
                <a:ea typeface="Tahoma" panose="020B0604030504040204" pitchFamily="34" charset="0"/>
                <a:cs typeface="Tahoma" panose="020B0604030504040204" pitchFamily="34" charset="0"/>
              </a:rPr>
              <a:t> des patients opérés = </a:t>
            </a:r>
            <a:r>
              <a:rPr lang="fr-FR" sz="20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30% des coûts </a:t>
            </a: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37" y="1960187"/>
            <a:ext cx="2921142" cy="2391096"/>
          </a:xfrm>
          <a:prstGeom prst="rect">
            <a:avLst/>
          </a:prstGeom>
        </p:spPr>
      </p:pic>
    </p:spTree>
    <p:extLst>
      <p:ext uri="{BB962C8B-B14F-4D97-AF65-F5344CB8AC3E}">
        <p14:creationId xmlns:p14="http://schemas.microsoft.com/office/powerpoint/2010/main" val="418175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animEffect transition="in" filter="fade">
                                      <p:cBhvr>
                                        <p:cTn id="15"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6" name="ZoneTexte 5"/>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Physiopathologie</a:t>
            </a:r>
            <a:endParaRPr lang="en-GB" b="1" dirty="0">
              <a:solidFill>
                <a:schemeClr val="accent1">
                  <a:lumMod val="50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0472" y="0"/>
            <a:ext cx="6109032" cy="6109032"/>
          </a:xfrm>
          <a:prstGeom prst="rect">
            <a:avLst/>
          </a:prstGeom>
        </p:spPr>
      </p:pic>
    </p:spTree>
    <p:extLst>
      <p:ext uri="{BB962C8B-B14F-4D97-AF65-F5344CB8AC3E}">
        <p14:creationId xmlns:p14="http://schemas.microsoft.com/office/powerpoint/2010/main" val="169503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31" y="448235"/>
            <a:ext cx="10363200" cy="60691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6" name="ZoneTexte 5"/>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Physiopathologie</a:t>
            </a:r>
            <a:endParaRPr lang="en-GB" b="1" dirty="0">
              <a:solidFill>
                <a:schemeClr val="accent1">
                  <a:lumMod val="50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4" name="Rectangle 13"/>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problème majeur de la lombalgie : pas de cause commune</a:t>
            </a:r>
            <a:endParaRPr lang="fr-FR" sz="2400" b="1" dirty="0">
              <a:latin typeface="Baskerville Old Face" panose="02020602080505020303" pitchFamily="18" charset="0"/>
            </a:endParaRPr>
          </a:p>
        </p:txBody>
      </p:sp>
      <p:sp>
        <p:nvSpPr>
          <p:cNvPr id="15" name="Rectangle 14"/>
          <p:cNvSpPr/>
          <p:nvPr/>
        </p:nvSpPr>
        <p:spPr>
          <a:xfrm flipH="1">
            <a:off x="10354235" y="439270"/>
            <a:ext cx="1837765" cy="60691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p:cNvSpPr txBox="1"/>
          <p:nvPr/>
        </p:nvSpPr>
        <p:spPr>
          <a:xfrm>
            <a:off x="1685365" y="2940424"/>
            <a:ext cx="5880847" cy="954107"/>
          </a:xfrm>
          <a:prstGeom prst="rect">
            <a:avLst/>
          </a:prstGeom>
          <a:noFill/>
        </p:spPr>
        <p:txBody>
          <a:bodyPr wrap="square" rtlCol="0">
            <a:spAutoFit/>
          </a:bodyPr>
          <a:lstStyle/>
          <a:p>
            <a:pPr algn="ctr"/>
            <a:r>
              <a:rPr lang="fr-FR"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85 à 95% n’ont pas de causes / facteurs identifiables</a:t>
            </a:r>
            <a:endParaRPr lang="en-GB"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ZoneTexte 15"/>
          <p:cNvSpPr txBox="1"/>
          <p:nvPr/>
        </p:nvSpPr>
        <p:spPr>
          <a:xfrm>
            <a:off x="10363200" y="2796988"/>
            <a:ext cx="1873623" cy="1323439"/>
          </a:xfrm>
          <a:prstGeom prst="rect">
            <a:avLst/>
          </a:prstGeom>
          <a:noFill/>
        </p:spPr>
        <p:txBody>
          <a:bodyPr wrap="square" rtlCol="0">
            <a:spAutoFit/>
          </a:bodyPr>
          <a:lstStyle/>
          <a:p>
            <a:pPr algn="ctr"/>
            <a:r>
              <a:rPr lang="fr-FR" sz="2000" b="1" dirty="0" smtClean="0">
                <a:solidFill>
                  <a:schemeClr val="tx2">
                    <a:lumMod val="50000"/>
                  </a:schemeClr>
                </a:solidFill>
              </a:rPr>
              <a:t>5 à 15% ont une ou des causes / facteurs identifiables</a:t>
            </a:r>
            <a:endParaRPr lang="en-GB" sz="2000" b="1" dirty="0">
              <a:solidFill>
                <a:schemeClr val="tx2">
                  <a:lumMod val="50000"/>
                </a:schemeClr>
              </a:solidFill>
            </a:endParaRPr>
          </a:p>
        </p:txBody>
      </p:sp>
      <p:sp>
        <p:nvSpPr>
          <p:cNvPr id="17" name="Rectangle 16"/>
          <p:cNvSpPr/>
          <p:nvPr/>
        </p:nvSpPr>
        <p:spPr>
          <a:xfrm>
            <a:off x="3759929" y="6166829"/>
            <a:ext cx="3628622" cy="307777"/>
          </a:xfrm>
          <a:prstGeom prst="rect">
            <a:avLst/>
          </a:prstGeom>
        </p:spPr>
        <p:txBody>
          <a:bodyPr wrap="none">
            <a:spAutoFit/>
          </a:bodyPr>
          <a:lstStyle/>
          <a:p>
            <a:r>
              <a:rPr lang="en-GB" sz="1400" i="1" dirty="0" err="1" smtClean="0">
                <a:latin typeface="Tahoma" panose="020B0604030504040204" pitchFamily="34" charset="0"/>
                <a:ea typeface="Tahoma" panose="020B0604030504040204" pitchFamily="34" charset="0"/>
                <a:cs typeface="Tahoma" panose="020B0604030504040204" pitchFamily="34" charset="0"/>
              </a:rPr>
              <a:t>Finucane</a:t>
            </a:r>
            <a:r>
              <a:rPr lang="en-GB" sz="1400" i="1" dirty="0" smtClean="0">
                <a:latin typeface="Tahoma" panose="020B0604030504040204" pitchFamily="34" charset="0"/>
                <a:ea typeface="Tahoma" panose="020B0604030504040204" pitchFamily="34" charset="0"/>
                <a:cs typeface="Tahoma" panose="020B0604030504040204" pitchFamily="34" charset="0"/>
              </a:rPr>
              <a:t> et al</a:t>
            </a:r>
            <a:r>
              <a:rPr lang="en-GB" sz="1400" i="1" dirty="0">
                <a:latin typeface="Tahoma" panose="020B0604030504040204" pitchFamily="34" charset="0"/>
                <a:ea typeface="Tahoma" panose="020B0604030504040204" pitchFamily="34" charset="0"/>
                <a:cs typeface="Tahoma" panose="020B0604030504040204" pitchFamily="34" charset="0"/>
              </a:rPr>
              <a:t>., 2020, </a:t>
            </a:r>
            <a:r>
              <a:rPr lang="en-GB" sz="1400" i="1" dirty="0" smtClean="0">
                <a:latin typeface="Tahoma" panose="020B0604030504040204" pitchFamily="34" charset="0"/>
                <a:ea typeface="Tahoma" panose="020B0604030504040204" pitchFamily="34" charset="0"/>
                <a:cs typeface="Tahoma" panose="020B0604030504040204" pitchFamily="34" charset="0"/>
              </a:rPr>
              <a:t>McCarthy et al., 2012</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742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0259" y="739077"/>
            <a:ext cx="11728580" cy="5541261"/>
          </a:xfrm>
          <a:prstGeom prst="rect">
            <a:avLst/>
          </a:prstGeom>
        </p:spPr>
        <p:txBody>
          <a:bodyPr wrap="square">
            <a:spAutoFit/>
          </a:bodyPr>
          <a:lstStyle/>
          <a:p>
            <a:pPr marL="285750" indent="-285750">
              <a:lnSpc>
                <a:spcPct val="200000"/>
              </a:lnSpc>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0-7-4,5% avec fractures vertébrales </a:t>
            </a:r>
            <a:r>
              <a:rPr lang="fr-FR" dirty="0" smtClean="0">
                <a:latin typeface="Tahoma" panose="020B0604030504040204" pitchFamily="34" charset="0"/>
                <a:ea typeface="Tahoma" panose="020B0604030504040204" pitchFamily="34" charset="0"/>
                <a:cs typeface="Tahoma" panose="020B0604030504040204" pitchFamily="34" charset="0"/>
              </a:rPr>
              <a:t>ostéoporotiques</a:t>
            </a:r>
          </a:p>
          <a:p>
            <a:pPr marL="285750" indent="-285750">
              <a:lnSpc>
                <a:spcPct val="200000"/>
              </a:lnSpc>
              <a:buFont typeface="Arial" panose="020B0604020202020204" pitchFamily="34" charset="0"/>
              <a:buChar char="•"/>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200000"/>
              </a:lnSpc>
              <a:buFont typeface="Arial" panose="020B0604020202020204" pitchFamily="34" charset="0"/>
              <a:buChar char="•"/>
            </a:pPr>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200000"/>
              </a:lnSpc>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5 % avec des </a:t>
            </a:r>
            <a:r>
              <a:rPr lang="fr-FR" dirty="0" err="1" smtClean="0">
                <a:latin typeface="Tahoma" panose="020B0604030504040204" pitchFamily="34" charset="0"/>
                <a:ea typeface="Tahoma" panose="020B0604030504040204" pitchFamily="34" charset="0"/>
                <a:cs typeface="Tahoma" panose="020B0604030504040204" pitchFamily="34" charset="0"/>
              </a:rPr>
              <a:t>spondylarthropathie</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inflammatoires</a:t>
            </a:r>
          </a:p>
          <a:p>
            <a:pPr marL="285750" indent="-285750">
              <a:lnSpc>
                <a:spcPct val="200000"/>
              </a:lnSpc>
              <a:buFont typeface="Arial" panose="020B0604020202020204" pitchFamily="34" charset="0"/>
              <a:buChar char="•"/>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200000"/>
              </a:lnSpc>
              <a:buFont typeface="Arial" panose="020B0604020202020204" pitchFamily="34" charset="0"/>
              <a:buChar char="•"/>
            </a:pPr>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200000"/>
              </a:lnSpc>
              <a:buFont typeface="Arial" panose="020B0604020202020204" pitchFamily="34" charset="0"/>
              <a:buChar char="•"/>
            </a:pPr>
            <a:r>
              <a:rPr lang="fr-FR" dirty="0" smtClean="0">
                <a:latin typeface="Tahoma" panose="020B0604030504040204" pitchFamily="34" charset="0"/>
                <a:ea typeface="Tahoma" panose="020B0604030504040204" pitchFamily="34" charset="0"/>
                <a:cs typeface="Tahoma" panose="020B0604030504040204" pitchFamily="34" charset="0"/>
              </a:rPr>
              <a:t>0,0-0,7 </a:t>
            </a:r>
            <a:r>
              <a:rPr lang="fr-FR" dirty="0">
                <a:latin typeface="Tahoma" panose="020B0604030504040204" pitchFamily="34" charset="0"/>
                <a:ea typeface="Tahoma" panose="020B0604030504040204" pitchFamily="34" charset="0"/>
                <a:cs typeface="Tahoma" panose="020B0604030504040204" pitchFamily="34" charset="0"/>
              </a:rPr>
              <a:t>% avec une tumeur </a:t>
            </a:r>
            <a:r>
              <a:rPr lang="fr-FR" dirty="0" smtClean="0">
                <a:latin typeface="Tahoma" panose="020B0604030504040204" pitchFamily="34" charset="0"/>
                <a:ea typeface="Tahoma" panose="020B0604030504040204" pitchFamily="34" charset="0"/>
                <a:cs typeface="Tahoma" panose="020B0604030504040204" pitchFamily="34" charset="0"/>
              </a:rPr>
              <a:t>maligne</a:t>
            </a:r>
          </a:p>
          <a:p>
            <a:pPr marL="285750" indent="-285750">
              <a:lnSpc>
                <a:spcPct val="200000"/>
              </a:lnSpc>
              <a:buFont typeface="Arial" panose="020B0604020202020204" pitchFamily="34" charset="0"/>
              <a:buChar char="•"/>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200000"/>
              </a:lnSpc>
              <a:buFont typeface="Arial" panose="020B0604020202020204" pitchFamily="34" charset="0"/>
              <a:buChar char="•"/>
            </a:pPr>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200000"/>
              </a:lnSpc>
              <a:buFont typeface="Arial" panose="020B0604020202020204" pitchFamily="34" charset="0"/>
              <a:buChar char="•"/>
            </a:pPr>
            <a:r>
              <a:rPr lang="fr-FR" dirty="0" smtClean="0">
                <a:latin typeface="Tahoma" panose="020B0604030504040204" pitchFamily="34" charset="0"/>
                <a:ea typeface="Tahoma" panose="020B0604030504040204" pitchFamily="34" charset="0"/>
                <a:cs typeface="Tahoma" panose="020B0604030504040204" pitchFamily="34" charset="0"/>
              </a:rPr>
              <a:t>0,01</a:t>
            </a:r>
            <a:r>
              <a:rPr lang="fr-FR" dirty="0">
                <a:latin typeface="Tahoma" panose="020B0604030504040204" pitchFamily="34" charset="0"/>
                <a:ea typeface="Tahoma" panose="020B0604030504040204" pitchFamily="34" charset="0"/>
                <a:cs typeface="Tahoma" panose="020B0604030504040204" pitchFamily="34" charset="0"/>
              </a:rPr>
              <a:t>% avec des infections </a:t>
            </a:r>
            <a:endParaRPr lang="en-GB"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6" name="ZoneTexte 5"/>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Physiopathologie</a:t>
            </a:r>
            <a:endParaRPr lang="en-GB" b="1" dirty="0">
              <a:solidFill>
                <a:schemeClr val="accent1">
                  <a:lumMod val="50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4" name="Rectangle 13"/>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Facteurs identifiables</a:t>
            </a:r>
            <a:endParaRPr lang="fr-FR" sz="2400" b="1" dirty="0">
              <a:latin typeface="Baskerville Old Face" panose="02020602080505020303" pitchFamily="18" charset="0"/>
            </a:endParaRPr>
          </a:p>
        </p:txBody>
      </p:sp>
      <p:sp>
        <p:nvSpPr>
          <p:cNvPr id="17" name="Rectangle 16"/>
          <p:cNvSpPr/>
          <p:nvPr/>
        </p:nvSpPr>
        <p:spPr>
          <a:xfrm>
            <a:off x="5347551" y="6095111"/>
            <a:ext cx="1836913" cy="307777"/>
          </a:xfrm>
          <a:prstGeom prst="rect">
            <a:avLst/>
          </a:prstGeom>
        </p:spPr>
        <p:txBody>
          <a:bodyPr wrap="none">
            <a:spAutoFit/>
          </a:bodyPr>
          <a:lstStyle/>
          <a:p>
            <a:r>
              <a:rPr lang="en-GB" sz="1400" i="1" dirty="0" err="1" smtClean="0">
                <a:latin typeface="Tahoma" panose="020B0604030504040204" pitchFamily="34" charset="0"/>
                <a:ea typeface="Tahoma" panose="020B0604030504040204" pitchFamily="34" charset="0"/>
                <a:cs typeface="Tahoma" panose="020B0604030504040204" pitchFamily="34" charset="0"/>
              </a:rPr>
              <a:t>Finucane</a:t>
            </a:r>
            <a:r>
              <a:rPr lang="en-GB" sz="1400" i="1" dirty="0" smtClean="0">
                <a:latin typeface="Tahoma" panose="020B0604030504040204" pitchFamily="34" charset="0"/>
                <a:ea typeface="Tahoma" panose="020B0604030504040204" pitchFamily="34" charset="0"/>
                <a:cs typeface="Tahoma" panose="020B0604030504040204" pitchFamily="34" charset="0"/>
              </a:rPr>
              <a:t> et al., 2020</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643" y="724647"/>
            <a:ext cx="1479534" cy="986356"/>
          </a:xfrm>
          <a:prstGeom prst="rect">
            <a:avLst/>
          </a:prstGeom>
        </p:spPr>
      </p:pic>
      <p:pic>
        <p:nvPicPr>
          <p:cNvPr id="11" name="Image 10"/>
          <p:cNvPicPr>
            <a:picLocks noChangeAspect="1"/>
          </p:cNvPicPr>
          <p:nvPr/>
        </p:nvPicPr>
        <p:blipFill>
          <a:blip r:embed="rId4"/>
          <a:stretch>
            <a:fillRect/>
          </a:stretch>
        </p:blipFill>
        <p:spPr>
          <a:xfrm>
            <a:off x="6461312" y="2178423"/>
            <a:ext cx="1758582" cy="1172974"/>
          </a:xfrm>
          <a:prstGeom prst="rect">
            <a:avLst/>
          </a:prstGeom>
        </p:spPr>
      </p:pic>
      <p:pic>
        <p:nvPicPr>
          <p:cNvPr id="19" name="Image 18"/>
          <p:cNvPicPr>
            <a:picLocks noChangeAspect="1"/>
          </p:cNvPicPr>
          <p:nvPr/>
        </p:nvPicPr>
        <p:blipFill rotWithShape="1">
          <a:blip r:embed="rId5">
            <a:extLst>
              <a:ext uri="{28A0092B-C50C-407E-A947-70E740481C1C}">
                <a14:useLocalDpi xmlns:a14="http://schemas.microsoft.com/office/drawing/2010/main" val="0"/>
              </a:ext>
            </a:extLst>
          </a:blip>
          <a:srcRect b="4174"/>
          <a:stretch/>
        </p:blipFill>
        <p:spPr>
          <a:xfrm>
            <a:off x="4474509" y="3643818"/>
            <a:ext cx="1191185" cy="1188160"/>
          </a:xfrm>
          <a:prstGeom prst="rect">
            <a:avLst/>
          </a:prstGeom>
        </p:spPr>
      </p:pic>
      <p:pic>
        <p:nvPicPr>
          <p:cNvPr id="20" name="Imag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7612" y="5143328"/>
            <a:ext cx="1534365" cy="1008139"/>
          </a:xfrm>
          <a:prstGeom prst="rect">
            <a:avLst/>
          </a:prstGeom>
        </p:spPr>
      </p:pic>
    </p:spTree>
    <p:extLst>
      <p:ext uri="{BB962C8B-B14F-4D97-AF65-F5344CB8AC3E}">
        <p14:creationId xmlns:p14="http://schemas.microsoft.com/office/powerpoint/2010/main" val="278198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6" name="ZoneTexte 5"/>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Physiopathologie</a:t>
            </a:r>
            <a:endParaRPr lang="en-GB" b="1" dirty="0">
              <a:solidFill>
                <a:schemeClr val="accent1">
                  <a:lumMod val="50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4" name="Rectangle 13"/>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Facteurs et mécanismes liés à la transition aigue / chronique</a:t>
            </a:r>
            <a:endParaRPr lang="fr-FR" sz="2400" b="1" dirty="0">
              <a:latin typeface="Baskerville Old Face" panose="02020602080505020303" pitchFamily="18" charset="0"/>
            </a:endParaRPr>
          </a:p>
        </p:txBody>
      </p:sp>
      <p:sp>
        <p:nvSpPr>
          <p:cNvPr id="17" name="Rectangle 16"/>
          <p:cNvSpPr/>
          <p:nvPr/>
        </p:nvSpPr>
        <p:spPr>
          <a:xfrm>
            <a:off x="5347551" y="6095111"/>
            <a:ext cx="1745350" cy="307777"/>
          </a:xfrm>
          <a:prstGeom prst="rect">
            <a:avLst/>
          </a:prstGeom>
        </p:spPr>
        <p:txBody>
          <a:bodyPr wrap="none">
            <a:spAutoFit/>
          </a:bodyPr>
          <a:lstStyle/>
          <a:p>
            <a:r>
              <a:rPr lang="en-GB" sz="1400" i="1" dirty="0" err="1" smtClean="0">
                <a:latin typeface="Tahoma" panose="020B0604030504040204" pitchFamily="34" charset="0"/>
                <a:ea typeface="Tahoma" panose="020B0604030504040204" pitchFamily="34" charset="0"/>
                <a:cs typeface="Tahoma" panose="020B0604030504040204" pitchFamily="34" charset="0"/>
              </a:rPr>
              <a:t>Stevans</a:t>
            </a:r>
            <a:r>
              <a:rPr lang="en-GB" sz="1400" i="1" dirty="0">
                <a:latin typeface="Tahoma" panose="020B0604030504040204" pitchFamily="34" charset="0"/>
                <a:ea typeface="Tahoma" panose="020B0604030504040204" pitchFamily="34" charset="0"/>
                <a:cs typeface="Tahoma" panose="020B0604030504040204" pitchFamily="34" charset="0"/>
              </a:rPr>
              <a:t> </a:t>
            </a:r>
            <a:r>
              <a:rPr lang="en-GB" sz="1400" i="1" dirty="0" smtClean="0">
                <a:latin typeface="Tahoma" panose="020B0604030504040204" pitchFamily="34" charset="0"/>
                <a:ea typeface="Tahoma" panose="020B0604030504040204" pitchFamily="34" charset="0"/>
                <a:cs typeface="Tahoma" panose="020B0604030504040204" pitchFamily="34" charset="0"/>
              </a:rPr>
              <a:t>et al., 2021</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pic>
        <p:nvPicPr>
          <p:cNvPr id="3" name="Image 2"/>
          <p:cNvPicPr>
            <a:picLocks noChangeAspect="1"/>
          </p:cNvPicPr>
          <p:nvPr/>
        </p:nvPicPr>
        <p:blipFill>
          <a:blip r:embed="rId3"/>
          <a:stretch>
            <a:fillRect/>
          </a:stretch>
        </p:blipFill>
        <p:spPr>
          <a:xfrm>
            <a:off x="3207916" y="1336610"/>
            <a:ext cx="5172120" cy="3593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79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6" name="ZoneTexte 5"/>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Physiopathologie</a:t>
            </a:r>
            <a:endParaRPr lang="en-GB" b="1" dirty="0">
              <a:solidFill>
                <a:schemeClr val="accent1">
                  <a:lumMod val="50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4" name="Rectangle 13"/>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Facteurs et mécanismes liés à la transition aigue / chronique</a:t>
            </a:r>
            <a:endParaRPr lang="fr-FR" sz="2400" b="1" dirty="0">
              <a:latin typeface="Baskerville Old Face" panose="02020602080505020303" pitchFamily="18" charset="0"/>
            </a:endParaRPr>
          </a:p>
        </p:txBody>
      </p:sp>
      <p:sp>
        <p:nvSpPr>
          <p:cNvPr id="17" name="Rectangle 16"/>
          <p:cNvSpPr/>
          <p:nvPr/>
        </p:nvSpPr>
        <p:spPr>
          <a:xfrm>
            <a:off x="5347551" y="6095111"/>
            <a:ext cx="1745350" cy="307777"/>
          </a:xfrm>
          <a:prstGeom prst="rect">
            <a:avLst/>
          </a:prstGeom>
        </p:spPr>
        <p:txBody>
          <a:bodyPr wrap="none">
            <a:spAutoFit/>
          </a:bodyPr>
          <a:lstStyle/>
          <a:p>
            <a:r>
              <a:rPr lang="en-GB" sz="1400" i="1" dirty="0" err="1" smtClean="0">
                <a:latin typeface="Tahoma" panose="020B0604030504040204" pitchFamily="34" charset="0"/>
                <a:ea typeface="Tahoma" panose="020B0604030504040204" pitchFamily="34" charset="0"/>
                <a:cs typeface="Tahoma" panose="020B0604030504040204" pitchFamily="34" charset="0"/>
              </a:rPr>
              <a:t>Stevans</a:t>
            </a:r>
            <a:r>
              <a:rPr lang="en-GB" sz="1400" i="1" dirty="0">
                <a:latin typeface="Tahoma" panose="020B0604030504040204" pitchFamily="34" charset="0"/>
                <a:ea typeface="Tahoma" panose="020B0604030504040204" pitchFamily="34" charset="0"/>
                <a:cs typeface="Tahoma" panose="020B0604030504040204" pitchFamily="34" charset="0"/>
              </a:rPr>
              <a:t> </a:t>
            </a:r>
            <a:r>
              <a:rPr lang="en-GB" sz="1400" i="1" dirty="0" smtClean="0">
                <a:latin typeface="Tahoma" panose="020B0604030504040204" pitchFamily="34" charset="0"/>
                <a:ea typeface="Tahoma" panose="020B0604030504040204" pitchFamily="34" charset="0"/>
                <a:cs typeface="Tahoma" panose="020B0604030504040204" pitchFamily="34" charset="0"/>
              </a:rPr>
              <a:t>et al., 2021</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71" y="2934394"/>
            <a:ext cx="1560218" cy="1560218"/>
          </a:xfrm>
          <a:prstGeom prst="rect">
            <a:avLst/>
          </a:prstGeom>
        </p:spPr>
      </p:pic>
      <p:sp>
        <p:nvSpPr>
          <p:cNvPr id="2" name="Rectangle 1"/>
          <p:cNvSpPr/>
          <p:nvPr/>
        </p:nvSpPr>
        <p:spPr>
          <a:xfrm>
            <a:off x="2064047" y="2208684"/>
            <a:ext cx="9749581" cy="3554819"/>
          </a:xfrm>
          <a:prstGeom prst="rect">
            <a:avLst/>
          </a:prstGeom>
        </p:spPr>
        <p:txBody>
          <a:bodyPr wrap="square">
            <a:spAutoFit/>
          </a:bodyPr>
          <a:lstStyle/>
          <a:p>
            <a:pPr marL="285750" indent="-285750">
              <a:lnSpc>
                <a:spcPct val="2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 5233 patients souffrant de lombalgie aiguë et provenant de 77 cabinets de soins primaires</a:t>
            </a:r>
          </a:p>
          <a:p>
            <a:pPr marL="285750" indent="-285750">
              <a:lnSpc>
                <a:spcPct val="250000"/>
              </a:lnSpc>
              <a:buFont typeface="Wingdings" panose="05000000000000000000" pitchFamily="2" charset="2"/>
              <a:buChar char="Ø"/>
            </a:pPr>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2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Les patients étaient significativement plus susceptibles de passer à une lombalgie chronique à mesure que </a:t>
            </a:r>
            <a:r>
              <a:rPr lang="fr-FR"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leur risque sur l'outil de </a:t>
            </a:r>
            <a:r>
              <a:rPr lang="fr-FR"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prognostic</a:t>
            </a:r>
            <a:r>
              <a:rPr lang="fr-FR"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augmentait </a:t>
            </a:r>
            <a:r>
              <a:rPr lang="fr-FR" dirty="0" smtClean="0">
                <a:latin typeface="Tahoma" panose="020B0604030504040204" pitchFamily="34" charset="0"/>
                <a:ea typeface="Tahoma" panose="020B0604030504040204" pitchFamily="34" charset="0"/>
                <a:cs typeface="Tahoma" panose="020B0604030504040204" pitchFamily="34" charset="0"/>
              </a:rPr>
              <a:t>et qu'ils étaient </a:t>
            </a:r>
            <a:r>
              <a:rPr lang="fr-FR"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exposés à davantage de recommandations non concordantes</a:t>
            </a:r>
            <a:r>
              <a:rPr lang="fr-FR" dirty="0" smtClean="0">
                <a:latin typeface="Tahoma" panose="020B0604030504040204" pitchFamily="34" charset="0"/>
                <a:ea typeface="Tahoma" panose="020B0604030504040204" pitchFamily="34" charset="0"/>
                <a:cs typeface="Tahoma" panose="020B0604030504040204" pitchFamily="34" charset="0"/>
              </a:rPr>
              <a:t>.</a:t>
            </a: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4"/>
          <a:stretch>
            <a:fillRect/>
          </a:stretch>
        </p:blipFill>
        <p:spPr>
          <a:xfrm>
            <a:off x="0" y="550850"/>
            <a:ext cx="4099034" cy="1208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33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43014" y="3518137"/>
            <a:ext cx="10102296" cy="3046988"/>
          </a:xfrm>
          <a:prstGeom prst="rect">
            <a:avLst/>
          </a:prstGeom>
          <a:noFill/>
        </p:spPr>
        <p:txBody>
          <a:bodyPr wrap="square" rtlCol="0">
            <a:spAutoFit/>
          </a:bodyPr>
          <a:lstStyle/>
          <a:p>
            <a:pPr marL="285750" indent="-285750">
              <a:buFont typeface="Wingdings" panose="05000000000000000000" pitchFamily="2" charset="2"/>
              <a:buChar char="Ø"/>
            </a:pPr>
            <a:endParaRPr lang="fr-FR" sz="24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fr-FR" sz="24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Différence licence et master </a:t>
            </a:r>
          </a:p>
          <a:p>
            <a:pPr marL="285750" indent="-285750">
              <a:buFont typeface="Wingdings" panose="05000000000000000000" pitchFamily="2" charset="2"/>
              <a:buChar char="Ø"/>
            </a:pPr>
            <a:endParaRPr lang="fr-F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fr-FR" sz="24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Utilité de la recherche scientifique !</a:t>
            </a:r>
          </a:p>
          <a:p>
            <a:pPr marL="285750" indent="-285750">
              <a:buFont typeface="Wingdings" panose="05000000000000000000" pitchFamily="2" charset="2"/>
              <a:buChar char="Ø"/>
            </a:pPr>
            <a:endParaRPr lang="fr-F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fr-FR" sz="24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Cours qui pourraient* vous servir </a:t>
            </a:r>
          </a:p>
          <a:p>
            <a:pPr marL="285750" indent="-285750">
              <a:buFont typeface="Wingdings" panose="05000000000000000000" pitchFamily="2" charset="2"/>
              <a:buChar char="Ø"/>
            </a:pPr>
            <a:endParaRPr lang="fr-F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fr-FR" sz="24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Références &amp; cours seront* mis à disposition en ligne</a:t>
            </a:r>
            <a:endParaRPr lang="en-GB"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age 5"/>
          <p:cNvPicPr>
            <a:picLocks noChangeAspect="1"/>
          </p:cNvPicPr>
          <p:nvPr/>
        </p:nvPicPr>
        <p:blipFill>
          <a:blip r:embed="rId2"/>
          <a:stretch>
            <a:fillRect/>
          </a:stretch>
        </p:blipFill>
        <p:spPr>
          <a:xfrm>
            <a:off x="3750902" y="268013"/>
            <a:ext cx="3816545" cy="3219644"/>
          </a:xfrm>
          <a:prstGeom prst="rect">
            <a:avLst/>
          </a:prstGeom>
        </p:spPr>
      </p:pic>
      <p:sp>
        <p:nvSpPr>
          <p:cNvPr id="7" name="Rectangle 6"/>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Juste un cours sur une pathologie ? </a:t>
            </a:r>
            <a:endParaRPr lang="fr-FR" sz="2400" b="1" dirty="0">
              <a:latin typeface="Baskerville Old Face" panose="02020602080505020303" pitchFamily="18" charset="0"/>
            </a:endParaRPr>
          </a:p>
        </p:txBody>
      </p:sp>
    </p:spTree>
    <p:extLst>
      <p:ext uri="{BB962C8B-B14F-4D97-AF65-F5344CB8AC3E}">
        <p14:creationId xmlns:p14="http://schemas.microsoft.com/office/powerpoint/2010/main" val="292322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6" name="ZoneTexte 5"/>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Physiopathologie</a:t>
            </a:r>
            <a:endParaRPr lang="en-GB" b="1" dirty="0">
              <a:solidFill>
                <a:schemeClr val="accent1">
                  <a:lumMod val="50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4" name="Rectangle 13"/>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Facteurs et mécanismes liés à la transition aigue / chronique</a:t>
            </a:r>
            <a:endParaRPr lang="fr-FR" sz="2400" b="1" dirty="0">
              <a:latin typeface="Baskerville Old Face" panose="02020602080505020303" pitchFamily="18" charset="0"/>
            </a:endParaRPr>
          </a:p>
        </p:txBody>
      </p:sp>
      <p:sp>
        <p:nvSpPr>
          <p:cNvPr id="17" name="Rectangle 16"/>
          <p:cNvSpPr/>
          <p:nvPr/>
        </p:nvSpPr>
        <p:spPr>
          <a:xfrm>
            <a:off x="5347551" y="6095111"/>
            <a:ext cx="1610890" cy="307777"/>
          </a:xfrm>
          <a:prstGeom prst="rect">
            <a:avLst/>
          </a:prstGeom>
        </p:spPr>
        <p:txBody>
          <a:bodyPr wrap="none">
            <a:spAutoFit/>
          </a:bodyPr>
          <a:lstStyle/>
          <a:p>
            <a:r>
              <a:rPr lang="en-GB" sz="1400" dirty="0" err="1">
                <a:latin typeface="ITCSymbolStd-Medium"/>
              </a:rPr>
              <a:t>Baliki</a:t>
            </a:r>
            <a:r>
              <a:rPr lang="en-GB" sz="1400" dirty="0">
                <a:latin typeface="ITCSymbolStd-Medium"/>
              </a:rPr>
              <a:t>,</a:t>
            </a:r>
            <a:r>
              <a:rPr lang="en-GB" sz="1400" i="1" dirty="0" smtClean="0">
                <a:latin typeface="Tahoma" panose="020B0604030504040204" pitchFamily="34" charset="0"/>
                <a:ea typeface="Tahoma" panose="020B0604030504040204" pitchFamily="34" charset="0"/>
                <a:cs typeface="Tahoma" panose="020B0604030504040204" pitchFamily="34" charset="0"/>
              </a:rPr>
              <a:t> et al., 2012</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rotWithShape="1">
          <a:blip r:embed="rId3"/>
          <a:srcRect b="9595"/>
          <a:stretch/>
        </p:blipFill>
        <p:spPr>
          <a:xfrm>
            <a:off x="7835464" y="549777"/>
            <a:ext cx="4174770" cy="5645454"/>
          </a:xfrm>
          <a:prstGeom prst="rect">
            <a:avLst/>
          </a:prstGeom>
        </p:spPr>
      </p:pic>
      <p:sp>
        <p:nvSpPr>
          <p:cNvPr id="3" name="Rectangle 2"/>
          <p:cNvSpPr/>
          <p:nvPr/>
        </p:nvSpPr>
        <p:spPr>
          <a:xfrm>
            <a:off x="0" y="637841"/>
            <a:ext cx="8086165" cy="5801588"/>
          </a:xfrm>
          <a:prstGeom prst="rect">
            <a:avLst/>
          </a:prstGeom>
        </p:spPr>
        <p:txBody>
          <a:bodyPr wrap="square">
            <a:spAutoFit/>
          </a:bodyPr>
          <a:lstStyle/>
          <a:p>
            <a:pPr marL="285750" indent="-285750">
              <a:buFont typeface="Wingdings" panose="05000000000000000000" pitchFamily="2" charset="2"/>
              <a:buChar char="Ø"/>
            </a:pPr>
            <a:r>
              <a:rPr lang="en-GB" sz="1700" dirty="0" smtClean="0">
                <a:latin typeface="Tahoma" panose="020B0604030504040204" pitchFamily="34" charset="0"/>
                <a:ea typeface="Tahoma" panose="020B0604030504040204" pitchFamily="34" charset="0"/>
                <a:cs typeface="Tahoma" panose="020B0604030504040204" pitchFamily="34" charset="0"/>
              </a:rPr>
              <a:t>Etude </a:t>
            </a:r>
            <a:r>
              <a:rPr lang="en-GB" sz="1700" dirty="0" err="1">
                <a:latin typeface="Tahoma" panose="020B0604030504040204" pitchFamily="34" charset="0"/>
                <a:ea typeface="Tahoma" panose="020B0604030504040204" pitchFamily="34" charset="0"/>
                <a:cs typeface="Tahoma" panose="020B0604030504040204" pitchFamily="34" charset="0"/>
              </a:rPr>
              <a:t>longitudinale</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smtClean="0">
                <a:latin typeface="Tahoma" panose="020B0604030504040204" pitchFamily="34" charset="0"/>
                <a:ea typeface="Tahoma" panose="020B0604030504040204" pitchFamily="34" charset="0"/>
                <a:cs typeface="Tahoma" panose="020B0604030504040204" pitchFamily="34" charset="0"/>
              </a:rPr>
              <a:t>: </a:t>
            </a:r>
            <a:r>
              <a:rPr lang="en-GB" sz="1700" dirty="0" err="1" smtClean="0">
                <a:latin typeface="Tahoma" panose="020B0604030504040204" pitchFamily="34" charset="0"/>
                <a:ea typeface="Tahoma" panose="020B0604030504040204" pitchFamily="34" charset="0"/>
                <a:cs typeface="Tahoma" panose="020B0604030504040204" pitchFamily="34" charset="0"/>
              </a:rPr>
              <a:t>suivi</a:t>
            </a:r>
            <a:r>
              <a:rPr lang="en-GB" sz="1700" dirty="0" smtClean="0">
                <a:latin typeface="Tahoma" panose="020B0604030504040204" pitchFamily="34" charset="0"/>
                <a:ea typeface="Tahoma" panose="020B0604030504040204" pitchFamily="34" charset="0"/>
                <a:cs typeface="Tahoma" panose="020B0604030504040204" pitchFamily="34" charset="0"/>
              </a:rPr>
              <a:t> </a:t>
            </a:r>
            <a:r>
              <a:rPr lang="en-GB" sz="1700" dirty="0">
                <a:latin typeface="Tahoma" panose="020B0604030504040204" pitchFamily="34" charset="0"/>
                <a:ea typeface="Tahoma" panose="020B0604030504040204" pitchFamily="34" charset="0"/>
                <a:cs typeface="Tahoma" panose="020B0604030504040204" pitchFamily="34" charset="0"/>
              </a:rPr>
              <a:t>des </a:t>
            </a:r>
            <a:r>
              <a:rPr lang="en-GB" sz="1700" dirty="0" err="1">
                <a:latin typeface="Tahoma" panose="020B0604030504040204" pitchFamily="34" charset="0"/>
                <a:ea typeface="Tahoma" panose="020B0604030504040204" pitchFamily="34" charset="0"/>
                <a:cs typeface="Tahoma" panose="020B0604030504040204" pitchFamily="34" charset="0"/>
              </a:rPr>
              <a:t>individus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souffrant</a:t>
            </a:r>
            <a:r>
              <a:rPr lang="en-GB" sz="1700" dirty="0">
                <a:latin typeface="Tahoma" panose="020B0604030504040204" pitchFamily="34" charset="0"/>
                <a:ea typeface="Tahoma" panose="020B0604030504040204" pitchFamily="34" charset="0"/>
                <a:cs typeface="Tahoma" panose="020B0604030504040204" pitchFamily="34" charset="0"/>
              </a:rPr>
              <a:t> de </a:t>
            </a:r>
            <a:r>
              <a:rPr lang="en-GB" sz="1700" dirty="0" err="1">
                <a:latin typeface="Tahoma" panose="020B0604030504040204" pitchFamily="34" charset="0"/>
                <a:ea typeface="Tahoma" panose="020B0604030504040204" pitchFamily="34" charset="0"/>
                <a:cs typeface="Tahoma" panose="020B0604030504040204" pitchFamily="34" charset="0"/>
              </a:rPr>
              <a:t>douleurs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dorsales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subaiguës</a:t>
            </a:r>
            <a:r>
              <a:rPr lang="en-GB" sz="1700" dirty="0">
                <a:latin typeface="Tahoma" panose="020B0604030504040204" pitchFamily="34" charset="0"/>
                <a:ea typeface="Tahoma" panose="020B0604030504040204" pitchFamily="34" charset="0"/>
                <a:cs typeface="Tahoma" panose="020B0604030504040204" pitchFamily="34" charset="0"/>
              </a:rPr>
              <a:t> pendant 1 </a:t>
            </a:r>
            <a:r>
              <a:rPr lang="en-GB" sz="1700" dirty="0" smtClean="0">
                <a:latin typeface="Tahoma" panose="020B0604030504040204" pitchFamily="34" charset="0"/>
                <a:ea typeface="Tahoma" panose="020B0604030504040204" pitchFamily="34" charset="0"/>
                <a:cs typeface="Tahoma" panose="020B0604030504040204" pitchFamily="34" charset="0"/>
              </a:rPr>
              <a:t>an </a:t>
            </a:r>
            <a:r>
              <a:rPr lang="en-GB" sz="1700" dirty="0">
                <a:latin typeface="Tahoma" panose="020B0604030504040204" pitchFamily="34" charset="0"/>
                <a:ea typeface="Tahoma" panose="020B0604030504040204" pitchFamily="34" charset="0"/>
                <a:cs typeface="Tahoma" panose="020B0604030504040204" pitchFamily="34" charset="0"/>
              </a:rPr>
              <a:t>après quoi les </a:t>
            </a:r>
            <a:r>
              <a:rPr lang="en-GB" sz="1700" dirty="0" err="1">
                <a:latin typeface="Tahoma" panose="020B0604030504040204" pitchFamily="34" charset="0"/>
                <a:ea typeface="Tahoma" panose="020B0604030504040204" pitchFamily="34" charset="0"/>
                <a:cs typeface="Tahoma" panose="020B0604030504040204" pitchFamily="34" charset="0"/>
              </a:rPr>
              <a:t>douleurs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dorsales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étaient</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persistantes</a:t>
            </a:r>
            <a:r>
              <a:rPr lang="en-GB" sz="1700" dirty="0">
                <a:latin typeface="Tahoma" panose="020B0604030504040204" pitchFamily="34" charset="0"/>
                <a:ea typeface="Tahoma" panose="020B0604030504040204" pitchFamily="34" charset="0"/>
                <a:cs typeface="Tahoma" panose="020B0604030504040204" pitchFamily="34" charset="0"/>
              </a:rPr>
              <a:t> chez </a:t>
            </a:r>
            <a:r>
              <a:rPr lang="en-GB" sz="1700" dirty="0" err="1">
                <a:latin typeface="Tahoma" panose="020B0604030504040204" pitchFamily="34" charset="0"/>
                <a:ea typeface="Tahoma" panose="020B0604030504040204" pitchFamily="34" charset="0"/>
                <a:cs typeface="Tahoma" panose="020B0604030504040204" pitchFamily="34" charset="0"/>
              </a:rPr>
              <a:t>certains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smtClean="0">
                <a:latin typeface="Tahoma" panose="020B0604030504040204" pitchFamily="34" charset="0"/>
                <a:ea typeface="Tahoma" panose="020B0604030504040204" pitchFamily="34" charset="0"/>
                <a:cs typeface="Tahoma" panose="020B0604030504040204" pitchFamily="34" charset="0"/>
              </a:rPr>
              <a:t>participants</a:t>
            </a:r>
          </a:p>
          <a:p>
            <a:pPr marL="285750" indent="-285750">
              <a:buFont typeface="Wingdings" panose="05000000000000000000" pitchFamily="2" charset="2"/>
              <a:buChar char="Ø"/>
            </a:pPr>
            <a:endParaRPr lang="fr-FR" sz="1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GB" sz="1700" dirty="0" smtClean="0">
                <a:latin typeface="Tahoma" panose="020B0604030504040204" pitchFamily="34" charset="0"/>
                <a:ea typeface="Tahoma" panose="020B0604030504040204" pitchFamily="34" charset="0"/>
                <a:cs typeface="Tahoma" panose="020B0604030504040204" pitchFamily="34" charset="0"/>
              </a:rPr>
              <a:t>Les </a:t>
            </a:r>
            <a:r>
              <a:rPr lang="en-GB" sz="1700" dirty="0">
                <a:latin typeface="Tahoma" panose="020B0604030504040204" pitchFamily="34" charset="0"/>
                <a:ea typeface="Tahoma" panose="020B0604030504040204" pitchFamily="34" charset="0"/>
                <a:cs typeface="Tahoma" panose="020B0604030504040204" pitchFamily="34" charset="0"/>
              </a:rPr>
              <a:t>participants </a:t>
            </a:r>
            <a:r>
              <a:rPr lang="en-GB" sz="1700" dirty="0" err="1">
                <a:latin typeface="Tahoma" panose="020B0604030504040204" pitchFamily="34" charset="0"/>
                <a:ea typeface="Tahoma" panose="020B0604030504040204" pitchFamily="34" charset="0"/>
                <a:cs typeface="Tahoma" panose="020B0604030504040204" pitchFamily="34" charset="0"/>
              </a:rPr>
              <a:t>souffrant</a:t>
            </a:r>
            <a:r>
              <a:rPr lang="en-GB" sz="1700" dirty="0">
                <a:latin typeface="Tahoma" panose="020B0604030504040204" pitchFamily="34" charset="0"/>
                <a:ea typeface="Tahoma" panose="020B0604030504040204" pitchFamily="34" charset="0"/>
                <a:cs typeface="Tahoma" panose="020B0604030504040204" pitchFamily="34" charset="0"/>
              </a:rPr>
              <a:t> de </a:t>
            </a:r>
            <a:r>
              <a:rPr lang="en-GB" sz="1700" dirty="0" err="1">
                <a:latin typeface="Tahoma" panose="020B0604030504040204" pitchFamily="34" charset="0"/>
                <a:ea typeface="Tahoma" panose="020B0604030504040204" pitchFamily="34" charset="0"/>
                <a:cs typeface="Tahoma" panose="020B0604030504040204" pitchFamily="34" charset="0"/>
              </a:rPr>
              <a:t>douleurs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persistantes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ont</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montré</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une</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connectivité</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fonctionnelle</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accrue entre le </a:t>
            </a:r>
            <a:r>
              <a:rPr lang="en-GB" sz="17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cortex </a:t>
            </a:r>
            <a:r>
              <a:rPr lang="en-GB" sz="1700"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préfontal</a:t>
            </a:r>
            <a:r>
              <a:rPr lang="en-GB" sz="17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et le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noyau</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accumbens</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lors</a:t>
            </a:r>
            <a:r>
              <a:rPr lang="en-GB" sz="17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de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l'évaluation</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initiale</a:t>
            </a:r>
            <a:r>
              <a:rPr lang="en-GB" sz="1700" dirty="0">
                <a:latin typeface="Tahoma" panose="020B0604030504040204" pitchFamily="34" charset="0"/>
                <a:ea typeface="Tahoma" panose="020B0604030504040204" pitchFamily="34" charset="0"/>
                <a:cs typeface="Tahoma" panose="020B0604030504040204" pitchFamily="34" charset="0"/>
              </a:rPr>
              <a:t>, par rapport aux </a:t>
            </a:r>
            <a:r>
              <a:rPr lang="en-GB" sz="1700" dirty="0" err="1">
                <a:latin typeface="Tahoma" panose="020B0604030504040204" pitchFamily="34" charset="0"/>
                <a:ea typeface="Tahoma" panose="020B0604030504040204" pitchFamily="34" charset="0"/>
                <a:cs typeface="Tahoma" panose="020B0604030504040204" pitchFamily="34" charset="0"/>
              </a:rPr>
              <a:t>individus</a:t>
            </a:r>
            <a:r>
              <a:rPr lang="en-GB" sz="1700" dirty="0">
                <a:latin typeface="Tahoma" panose="020B0604030504040204" pitchFamily="34" charset="0"/>
                <a:ea typeface="Tahoma" panose="020B0604030504040204" pitchFamily="34" charset="0"/>
                <a:cs typeface="Tahoma" panose="020B0604030504040204" pitchFamily="34" charset="0"/>
              </a:rPr>
              <a:t> qui </a:t>
            </a:r>
            <a:r>
              <a:rPr lang="en-GB" sz="1700" dirty="0" err="1">
                <a:latin typeface="Tahoma" panose="020B0604030504040204" pitchFamily="34" charset="0"/>
                <a:ea typeface="Tahoma" panose="020B0604030504040204" pitchFamily="34" charset="0"/>
                <a:cs typeface="Tahoma" panose="020B0604030504040204" pitchFamily="34" charset="0"/>
              </a:rPr>
              <a:t>n'ont</a:t>
            </a:r>
            <a:r>
              <a:rPr lang="en-GB" sz="1700" dirty="0">
                <a:latin typeface="Tahoma" panose="020B0604030504040204" pitchFamily="34" charset="0"/>
                <a:ea typeface="Tahoma" panose="020B0604030504040204" pitchFamily="34" charset="0"/>
                <a:cs typeface="Tahoma" panose="020B0604030504040204" pitchFamily="34" charset="0"/>
              </a:rPr>
              <a:t> pas </a:t>
            </a:r>
            <a:r>
              <a:rPr lang="en-GB" sz="1700" dirty="0" err="1">
                <a:latin typeface="Tahoma" panose="020B0604030504040204" pitchFamily="34" charset="0"/>
                <a:ea typeface="Tahoma" panose="020B0604030504040204" pitchFamily="34" charset="0"/>
                <a:cs typeface="Tahoma" panose="020B0604030504040204" pitchFamily="34" charset="0"/>
              </a:rPr>
              <a:t>développé</a:t>
            </a:r>
            <a:r>
              <a:rPr lang="en-GB" sz="1700" dirty="0">
                <a:latin typeface="Tahoma" panose="020B0604030504040204" pitchFamily="34" charset="0"/>
                <a:ea typeface="Tahoma" panose="020B0604030504040204" pitchFamily="34" charset="0"/>
                <a:cs typeface="Tahoma" panose="020B0604030504040204" pitchFamily="34" charset="0"/>
              </a:rPr>
              <a:t> de </a:t>
            </a:r>
            <a:r>
              <a:rPr lang="en-GB" sz="1700" dirty="0" err="1">
                <a:latin typeface="Tahoma" panose="020B0604030504040204" pitchFamily="34" charset="0"/>
                <a:ea typeface="Tahoma" panose="020B0604030504040204" pitchFamily="34" charset="0"/>
                <a:cs typeface="Tahoma" panose="020B0604030504040204" pitchFamily="34" charset="0"/>
              </a:rPr>
              <a:t>douleurs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smtClean="0">
                <a:latin typeface="Tahoma" panose="020B0604030504040204" pitchFamily="34" charset="0"/>
                <a:ea typeface="Tahoma" panose="020B0604030504040204" pitchFamily="34" charset="0"/>
                <a:cs typeface="Tahoma" panose="020B0604030504040204" pitchFamily="34" charset="0"/>
              </a:rPr>
              <a:t>chroniques</a:t>
            </a:r>
            <a:r>
              <a:rPr lang="en-GB" sz="1700"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Ø"/>
            </a:pPr>
            <a:endParaRPr lang="en-GB" sz="1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GB" sz="1700" dirty="0" smtClean="0">
                <a:latin typeface="Tahoma" panose="020B0604030504040204" pitchFamily="34" charset="0"/>
                <a:ea typeface="Tahoma" panose="020B0604030504040204" pitchFamily="34" charset="0"/>
                <a:cs typeface="Tahoma" panose="020B0604030504040204" pitchFamily="34" charset="0"/>
              </a:rPr>
              <a:t>La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connectivité</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structurelle</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et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fonctionnelle</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dirty="0">
                <a:latin typeface="Tahoma" panose="020B0604030504040204" pitchFamily="34" charset="0"/>
                <a:ea typeface="Tahoma" panose="020B0604030504040204" pitchFamily="34" charset="0"/>
                <a:cs typeface="Tahoma" panose="020B0604030504040204" pitchFamily="34" charset="0"/>
              </a:rPr>
              <a:t>entre le </a:t>
            </a:r>
            <a:r>
              <a:rPr lang="en-GB" sz="1700" dirty="0" smtClean="0">
                <a:latin typeface="Tahoma" panose="020B0604030504040204" pitchFamily="34" charset="0"/>
                <a:ea typeface="Tahoma" panose="020B0604030504040204" pitchFamily="34" charset="0"/>
                <a:cs typeface="Tahoma" panose="020B0604030504040204" pitchFamily="34" charset="0"/>
              </a:rPr>
              <a:t>cortex </a:t>
            </a:r>
            <a:r>
              <a:rPr lang="en-GB" sz="1700" dirty="0" err="1" smtClean="0">
                <a:latin typeface="Tahoma" panose="020B0604030504040204" pitchFamily="34" charset="0"/>
                <a:ea typeface="Tahoma" panose="020B0604030504040204" pitchFamily="34" charset="0"/>
                <a:cs typeface="Tahoma" panose="020B0604030504040204" pitchFamily="34" charset="0"/>
              </a:rPr>
              <a:t>préfontal</a:t>
            </a:r>
            <a:r>
              <a:rPr lang="en-GB" sz="1700" dirty="0" smtClean="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l'amygdale</a:t>
            </a:r>
            <a:r>
              <a:rPr lang="en-GB" sz="1700" dirty="0">
                <a:latin typeface="Tahoma" panose="020B0604030504040204" pitchFamily="34" charset="0"/>
                <a:ea typeface="Tahoma" panose="020B0604030504040204" pitchFamily="34" charset="0"/>
                <a:cs typeface="Tahoma" panose="020B0604030504040204" pitchFamily="34" charset="0"/>
              </a:rPr>
              <a:t> et </a:t>
            </a:r>
            <a:r>
              <a:rPr lang="en-GB" sz="1700" dirty="0" smtClean="0">
                <a:latin typeface="Tahoma" panose="020B0604030504040204" pitchFamily="34" charset="0"/>
                <a:ea typeface="Tahoma" panose="020B0604030504040204" pitchFamily="34" charset="0"/>
                <a:cs typeface="Tahoma" panose="020B0604030504040204" pitchFamily="34" charset="0"/>
              </a:rPr>
              <a:t>le </a:t>
            </a:r>
            <a:r>
              <a:rPr lang="en-GB" sz="1700" dirty="0" err="1" smtClean="0">
                <a:latin typeface="Tahoma" panose="020B0604030504040204" pitchFamily="34" charset="0"/>
                <a:ea typeface="Tahoma" panose="020B0604030504040204" pitchFamily="34" charset="0"/>
                <a:cs typeface="Tahoma" panose="020B0604030504040204" pitchFamily="34" charset="0"/>
              </a:rPr>
              <a:t>noyau</a:t>
            </a:r>
            <a:r>
              <a:rPr lang="en-GB" sz="1700" dirty="0" smtClean="0">
                <a:latin typeface="Tahoma" panose="020B0604030504040204" pitchFamily="34" charset="0"/>
                <a:ea typeface="Tahoma" panose="020B0604030504040204" pitchFamily="34" charset="0"/>
                <a:cs typeface="Tahoma" panose="020B0604030504040204" pitchFamily="34" charset="0"/>
              </a:rPr>
              <a:t> </a:t>
            </a:r>
            <a:r>
              <a:rPr lang="en-GB" sz="1700" dirty="0" err="1" smtClean="0">
                <a:latin typeface="Tahoma" panose="020B0604030504040204" pitchFamily="34" charset="0"/>
                <a:ea typeface="Tahoma" panose="020B0604030504040204" pitchFamily="34" charset="0"/>
                <a:cs typeface="Tahoma" panose="020B0604030504040204" pitchFamily="34" charset="0"/>
              </a:rPr>
              <a:t>accumbens</a:t>
            </a:r>
            <a:r>
              <a:rPr lang="en-GB" sz="1700" dirty="0" smtClean="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était</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toujours</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différente</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entre les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groupes</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après 3 </a:t>
            </a:r>
            <a:r>
              <a:rPr lang="en-GB" sz="1700"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ans</a:t>
            </a:r>
            <a:endParaRPr lang="en-GB" sz="17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endParaRPr lang="en-GB" sz="1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GB" sz="1700" dirty="0" smtClean="0">
                <a:latin typeface="Tahoma" panose="020B0604030504040204" pitchFamily="34" charset="0"/>
                <a:ea typeface="Tahoma" panose="020B0604030504040204" pitchFamily="34" charset="0"/>
                <a:cs typeface="Tahoma" panose="020B0604030504040204" pitchFamily="34" charset="0"/>
              </a:rPr>
              <a:t>La </a:t>
            </a:r>
            <a:r>
              <a:rPr lang="en-GB" sz="1700"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réduction</a:t>
            </a:r>
            <a:r>
              <a:rPr lang="en-GB" sz="17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des volumes de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l'amygdale</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et de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l'hippocampe</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dirty="0">
                <a:latin typeface="Tahoma" panose="020B0604030504040204" pitchFamily="34" charset="0"/>
                <a:ea typeface="Tahoma" panose="020B0604030504040204" pitchFamily="34" charset="0"/>
                <a:cs typeface="Tahoma" panose="020B0604030504040204" pitchFamily="34" charset="0"/>
              </a:rPr>
              <a:t>sur </a:t>
            </a:r>
            <a:r>
              <a:rPr lang="en-GB" sz="1700" dirty="0" err="1">
                <a:latin typeface="Tahoma" panose="020B0604030504040204" pitchFamily="34" charset="0"/>
                <a:ea typeface="Tahoma" panose="020B0604030504040204" pitchFamily="34" charset="0"/>
                <a:cs typeface="Tahoma" panose="020B0604030504040204" pitchFamily="34" charset="0"/>
              </a:rPr>
              <a:t>une</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période</a:t>
            </a:r>
            <a:r>
              <a:rPr lang="en-GB" sz="1700" dirty="0">
                <a:latin typeface="Tahoma" panose="020B0604030504040204" pitchFamily="34" charset="0"/>
                <a:ea typeface="Tahoma" panose="020B0604030504040204" pitchFamily="34" charset="0"/>
                <a:cs typeface="Tahoma" panose="020B0604030504040204" pitchFamily="34" charset="0"/>
              </a:rPr>
              <a:t> de </a:t>
            </a:r>
            <a:r>
              <a:rPr lang="en-GB" sz="1700" dirty="0" err="1">
                <a:latin typeface="Tahoma" panose="020B0604030504040204" pitchFamily="34" charset="0"/>
                <a:ea typeface="Tahoma" panose="020B0604030504040204" pitchFamily="34" charset="0"/>
                <a:cs typeface="Tahoma" panose="020B0604030504040204" pitchFamily="34" charset="0"/>
              </a:rPr>
              <a:t>plusieurs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années</a:t>
            </a:r>
            <a:r>
              <a:rPr lang="en-GB" sz="1700" dirty="0">
                <a:latin typeface="Tahoma" panose="020B0604030504040204" pitchFamily="34" charset="0"/>
                <a:ea typeface="Tahoma" panose="020B0604030504040204" pitchFamily="34" charset="0"/>
                <a:cs typeface="Tahoma" panose="020B0604030504040204" pitchFamily="34" charset="0"/>
              </a:rPr>
              <a:t> chez les </a:t>
            </a:r>
            <a:r>
              <a:rPr lang="en-GB" sz="1700" dirty="0" err="1">
                <a:latin typeface="Tahoma" panose="020B0604030504040204" pitchFamily="34" charset="0"/>
                <a:ea typeface="Tahoma" panose="020B0604030504040204" pitchFamily="34" charset="0"/>
                <a:cs typeface="Tahoma" panose="020B0604030504040204" pitchFamily="34" charset="0"/>
              </a:rPr>
              <a:t>personnes</a:t>
            </a:r>
            <a:r>
              <a:rPr lang="en-GB" sz="1700" dirty="0">
                <a:latin typeface="Tahoma" panose="020B0604030504040204" pitchFamily="34" charset="0"/>
                <a:ea typeface="Tahoma" panose="020B0604030504040204" pitchFamily="34" charset="0"/>
                <a:cs typeface="Tahoma" panose="020B0604030504040204" pitchFamily="34" charset="0"/>
              </a:rPr>
              <a:t> qui </a:t>
            </a:r>
            <a:r>
              <a:rPr lang="en-GB" sz="1700" dirty="0" err="1">
                <a:latin typeface="Tahoma" panose="020B0604030504040204" pitchFamily="34" charset="0"/>
                <a:ea typeface="Tahoma" panose="020B0604030504040204" pitchFamily="34" charset="0"/>
                <a:cs typeface="Tahoma" panose="020B0604030504040204" pitchFamily="34" charset="0"/>
              </a:rPr>
              <a:t>ont</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évolué</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vers</a:t>
            </a:r>
            <a:r>
              <a:rPr lang="en-GB" sz="1700" dirty="0">
                <a:latin typeface="Tahoma" panose="020B0604030504040204" pitchFamily="34" charset="0"/>
                <a:ea typeface="Tahoma" panose="020B0604030504040204" pitchFamily="34" charset="0"/>
                <a:cs typeface="Tahoma" panose="020B0604030504040204" pitchFamily="34" charset="0"/>
              </a:rPr>
              <a:t> la </a:t>
            </a:r>
            <a:r>
              <a:rPr lang="en-GB" sz="1700" dirty="0" err="1">
                <a:latin typeface="Tahoma" panose="020B0604030504040204" pitchFamily="34" charset="0"/>
                <a:ea typeface="Tahoma" panose="020B0604030504040204" pitchFamily="34" charset="0"/>
                <a:cs typeface="Tahoma" panose="020B0604030504040204" pitchFamily="34" charset="0"/>
              </a:rPr>
              <a:t>douleur</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chronique</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suggère</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que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ces</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altérations</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structurelles</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auraient</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pu</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exister</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avant</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l'apparition</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de la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douleur</a:t>
            </a:r>
            <a:r>
              <a:rPr lang="en-GB" sz="1700" dirty="0">
                <a:latin typeface="Tahoma" panose="020B0604030504040204" pitchFamily="34" charset="0"/>
                <a:ea typeface="Tahoma" panose="020B0604030504040204" pitchFamily="34" charset="0"/>
                <a:cs typeface="Tahoma" panose="020B0604030504040204" pitchFamily="34" charset="0"/>
              </a:rPr>
              <a:t> et, par </a:t>
            </a:r>
            <a:r>
              <a:rPr lang="en-GB" sz="1700" dirty="0" err="1">
                <a:latin typeface="Tahoma" panose="020B0604030504040204" pitchFamily="34" charset="0"/>
                <a:ea typeface="Tahoma" panose="020B0604030504040204" pitchFamily="34" charset="0"/>
                <a:cs typeface="Tahoma" panose="020B0604030504040204" pitchFamily="34" charset="0"/>
              </a:rPr>
              <a:t>conséquent</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prédisposer</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potentiellement</a:t>
            </a:r>
            <a:r>
              <a:rPr lang="en-GB" sz="1700" dirty="0">
                <a:latin typeface="Tahoma" panose="020B0604030504040204" pitchFamily="34" charset="0"/>
                <a:ea typeface="Tahoma" panose="020B0604030504040204" pitchFamily="34" charset="0"/>
                <a:cs typeface="Tahoma" panose="020B0604030504040204" pitchFamily="34" charset="0"/>
              </a:rPr>
              <a:t> </a:t>
            </a:r>
            <a:endParaRPr lang="en-GB" sz="1700" dirty="0" smtClean="0">
              <a:latin typeface="Tahoma" panose="020B0604030504040204" pitchFamily="34" charset="0"/>
              <a:ea typeface="Tahoma" panose="020B0604030504040204" pitchFamily="34" charset="0"/>
              <a:cs typeface="Tahoma" panose="020B0604030504040204" pitchFamily="34" charset="0"/>
            </a:endParaRPr>
          </a:p>
          <a:p>
            <a:endParaRPr lang="en-GB" sz="1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GB" sz="1700" dirty="0" err="1" smtClean="0">
                <a:latin typeface="Tahoma" panose="020B0604030504040204" pitchFamily="34" charset="0"/>
                <a:ea typeface="Tahoma" panose="020B0604030504040204" pitchFamily="34" charset="0"/>
                <a:cs typeface="Tahoma" panose="020B0604030504040204" pitchFamily="34" charset="0"/>
              </a:rPr>
              <a:t>Cependant</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ces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changements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peuvent</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être</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observés</a:t>
            </a:r>
            <a:r>
              <a:rPr lang="en-GB" sz="1700" dirty="0">
                <a:latin typeface="Tahoma" panose="020B0604030504040204" pitchFamily="34" charset="0"/>
                <a:ea typeface="Tahoma" panose="020B0604030504040204" pitchFamily="34" charset="0"/>
                <a:cs typeface="Tahoma" panose="020B0604030504040204" pitchFamily="34" charset="0"/>
              </a:rPr>
              <a:t> chez des </a:t>
            </a:r>
            <a:r>
              <a:rPr lang="en-GB" sz="1700" dirty="0" err="1">
                <a:latin typeface="Tahoma" panose="020B0604030504040204" pitchFamily="34" charset="0"/>
                <a:ea typeface="Tahoma" panose="020B0604030504040204" pitchFamily="34" charset="0"/>
                <a:cs typeface="Tahoma" panose="020B0604030504040204" pitchFamily="34" charset="0"/>
              </a:rPr>
              <a:t>individus</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asymptomatiques</a:t>
            </a:r>
            <a:r>
              <a:rPr lang="en-GB" sz="1700" dirty="0">
                <a:latin typeface="Tahoma" panose="020B0604030504040204" pitchFamily="34" charset="0"/>
                <a:ea typeface="Tahoma" panose="020B0604030504040204" pitchFamily="34" charset="0"/>
                <a:cs typeface="Tahoma" panose="020B0604030504040204" pitchFamily="34" charset="0"/>
              </a:rPr>
              <a:t> et, par </a:t>
            </a:r>
            <a:r>
              <a:rPr lang="fr-FR" sz="1700" dirty="0" smtClean="0">
                <a:latin typeface="Tahoma" panose="020B0604030504040204" pitchFamily="34" charset="0"/>
                <a:ea typeface="Tahoma" panose="020B0604030504040204" pitchFamily="34" charset="0"/>
                <a:cs typeface="Tahoma" panose="020B0604030504040204" pitchFamily="34" charset="0"/>
              </a:rPr>
              <a:t>conséquent</a:t>
            </a:r>
            <a:r>
              <a:rPr lang="en-GB" sz="1700" dirty="0" smtClean="0">
                <a:latin typeface="Tahoma" panose="020B0604030504040204" pitchFamily="34" charset="0"/>
                <a:ea typeface="Tahoma" panose="020B0604030504040204" pitchFamily="34" charset="0"/>
                <a:cs typeface="Tahoma" panose="020B0604030504040204" pitchFamily="34" charset="0"/>
              </a:rPr>
              <a:t>, </a:t>
            </a:r>
            <a:r>
              <a:rPr lang="en-GB" sz="1700" dirty="0" err="1">
                <a:latin typeface="Tahoma" panose="020B0604030504040204" pitchFamily="34" charset="0"/>
                <a:ea typeface="Tahoma" panose="020B0604030504040204" pitchFamily="34" charset="0"/>
                <a:cs typeface="Tahoma" panose="020B0604030504040204" pitchFamily="34" charset="0"/>
              </a:rPr>
              <a:t>potentiellement</a:t>
            </a:r>
            <a:r>
              <a:rPr lang="en-GB" sz="1700" dirty="0">
                <a:latin typeface="Tahoma" panose="020B0604030504040204" pitchFamily="34" charset="0"/>
                <a:ea typeface="Tahoma" panose="020B0604030504040204" pitchFamily="34" charset="0"/>
                <a:cs typeface="Tahoma" panose="020B0604030504040204" pitchFamily="34" charset="0"/>
              </a:rPr>
              <a:t> </a:t>
            </a:r>
            <a:r>
              <a:rPr lang="en-GB" sz="17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predisposes au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développement</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de la </a:t>
            </a:r>
            <a:r>
              <a:rPr lang="en-GB" sz="17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douleur</a:t>
            </a:r>
            <a:r>
              <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700"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chronique</a:t>
            </a:r>
            <a:endParaRPr lang="en-GB" sz="17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197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6" name="ZoneTexte 5"/>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Physiopathologie</a:t>
            </a:r>
            <a:endParaRPr lang="en-GB" b="1" dirty="0">
              <a:solidFill>
                <a:schemeClr val="accent1">
                  <a:lumMod val="50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4" name="Rectangle 13"/>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Identifier les drapeaux rouges et drapeaux jaunes</a:t>
            </a:r>
            <a:endParaRPr lang="fr-FR" sz="2400" b="1" dirty="0">
              <a:latin typeface="Baskerville Old Face" panose="02020602080505020303" pitchFamily="18" charset="0"/>
            </a:endParaRPr>
          </a:p>
        </p:txBody>
      </p:sp>
      <p:pic>
        <p:nvPicPr>
          <p:cNvPr id="4" name="Image 3"/>
          <p:cNvPicPr>
            <a:picLocks noChangeAspect="1"/>
          </p:cNvPicPr>
          <p:nvPr/>
        </p:nvPicPr>
        <p:blipFill>
          <a:blip r:embed="rId2"/>
          <a:stretch>
            <a:fillRect/>
          </a:stretch>
        </p:blipFill>
        <p:spPr>
          <a:xfrm>
            <a:off x="1986455" y="522955"/>
            <a:ext cx="8370135" cy="5499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ZoneTexte 6"/>
          <p:cNvSpPr txBox="1"/>
          <p:nvPr/>
        </p:nvSpPr>
        <p:spPr>
          <a:xfrm>
            <a:off x="4589929" y="6104965"/>
            <a:ext cx="3003177" cy="369332"/>
          </a:xfrm>
          <a:prstGeom prst="rect">
            <a:avLst/>
          </a:prstGeom>
          <a:noFill/>
        </p:spPr>
        <p:txBody>
          <a:bodyPr wrap="square" rtlCol="0">
            <a:spAutoFit/>
          </a:bodyPr>
          <a:lstStyle/>
          <a:p>
            <a:pPr algn="ctr"/>
            <a:r>
              <a:rPr lang="fr-FR" dirty="0" smtClean="0"/>
              <a:t>H.A.S 2019</a:t>
            </a:r>
            <a:endParaRPr lang="en-GB" dirty="0"/>
          </a:p>
        </p:txBody>
      </p:sp>
    </p:spTree>
    <p:extLst>
      <p:ext uri="{BB962C8B-B14F-4D97-AF65-F5344CB8AC3E}">
        <p14:creationId xmlns:p14="http://schemas.microsoft.com/office/powerpoint/2010/main" val="49356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6" name="ZoneTexte 5"/>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Physiopathologie</a:t>
            </a:r>
            <a:endParaRPr lang="en-GB" b="1" dirty="0">
              <a:solidFill>
                <a:schemeClr val="accent1">
                  <a:lumMod val="50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4" name="Rectangle 13"/>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Identifier les potentiels facteurs responsables de la lombalgie chronique</a:t>
            </a:r>
            <a:endParaRPr lang="fr-FR" sz="2400" b="1" dirty="0">
              <a:latin typeface="Baskerville Old Face" panose="02020602080505020303" pitchFamily="18" charset="0"/>
            </a:endParaRPr>
          </a:p>
        </p:txBody>
      </p:sp>
      <p:pic>
        <p:nvPicPr>
          <p:cNvPr id="2" name="Image 1"/>
          <p:cNvPicPr>
            <a:picLocks noChangeAspect="1"/>
          </p:cNvPicPr>
          <p:nvPr/>
        </p:nvPicPr>
        <p:blipFill>
          <a:blip r:embed="rId2"/>
          <a:stretch>
            <a:fillRect/>
          </a:stretch>
        </p:blipFill>
        <p:spPr>
          <a:xfrm>
            <a:off x="2643892" y="769184"/>
            <a:ext cx="5953956" cy="1428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13764" y="2699301"/>
            <a:ext cx="11368483" cy="3477875"/>
          </a:xfrm>
          <a:prstGeom prst="rect">
            <a:avLst/>
          </a:prstGeom>
        </p:spPr>
        <p:txBody>
          <a:bodyPr wrap="square">
            <a:spAutoFit/>
          </a:bodyPr>
          <a:lstStyle/>
          <a:p>
            <a:pPr>
              <a:lnSpc>
                <a:spcPct val="150000"/>
              </a:lnSpc>
            </a:pPr>
            <a:r>
              <a:rPr lang="en-GB" sz="2000" dirty="0">
                <a:latin typeface="Tahoma" panose="020B0604030504040204" pitchFamily="34" charset="0"/>
                <a:ea typeface="Tahoma" panose="020B0604030504040204" pitchFamily="34" charset="0"/>
                <a:cs typeface="Tahoma" panose="020B0604030504040204" pitchFamily="34" charset="0"/>
              </a:rPr>
              <a:t>Les </a:t>
            </a:r>
            <a:r>
              <a:rPr lang="en-GB" sz="2000" dirty="0" err="1">
                <a:latin typeface="Tahoma" panose="020B0604030504040204" pitchFamily="34" charset="0"/>
                <a:ea typeface="Tahoma" panose="020B0604030504040204" pitchFamily="34" charset="0"/>
                <a:cs typeface="Tahoma" panose="020B0604030504040204" pitchFamily="34" charset="0"/>
              </a:rPr>
              <a:t>facteurs</a:t>
            </a:r>
            <a:r>
              <a:rPr lang="en-GB" sz="2000" dirty="0">
                <a:latin typeface="Tahoma" panose="020B0604030504040204" pitchFamily="34" charset="0"/>
                <a:ea typeface="Tahoma" panose="020B0604030504040204" pitchFamily="34" charset="0"/>
                <a:cs typeface="Tahoma" panose="020B0604030504040204" pitchFamily="34" charset="0"/>
              </a:rPr>
              <a:t> de </a:t>
            </a:r>
            <a:r>
              <a:rPr lang="en-GB" sz="2000" dirty="0" err="1">
                <a:latin typeface="Tahoma" panose="020B0604030504040204" pitchFamily="34" charset="0"/>
                <a:ea typeface="Tahoma" panose="020B0604030504040204" pitchFamily="34" charset="0"/>
                <a:cs typeface="Tahoma" panose="020B0604030504040204" pitchFamily="34" charset="0"/>
              </a:rPr>
              <a:t>risque</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défavorables</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comprenaient</a:t>
            </a:r>
            <a:r>
              <a:rPr lang="en-GB" sz="2000" dirty="0">
                <a:latin typeface="Tahoma" panose="020B0604030504040204" pitchFamily="34" charset="0"/>
                <a:ea typeface="Tahoma" panose="020B0604030504040204" pitchFamily="34" charset="0"/>
                <a:cs typeface="Tahoma" panose="020B0604030504040204" pitchFamily="34" charset="0"/>
              </a:rPr>
              <a:t> </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200000"/>
              </a:lnSpc>
              <a:buFont typeface="Arial" panose="020B0604020202020204" pitchFamily="34" charset="0"/>
              <a:buChar char="•"/>
            </a:pPr>
            <a:r>
              <a:rPr lang="en-GB" sz="20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Caractéristiques</a:t>
            </a:r>
            <a:r>
              <a:rPr lang="en-GB"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000" b="1" dirty="0">
                <a:solidFill>
                  <a:srgbClr val="002060"/>
                </a:solidFill>
                <a:latin typeface="Tahoma" panose="020B0604030504040204" pitchFamily="34" charset="0"/>
                <a:ea typeface="Tahoma" panose="020B0604030504040204" pitchFamily="34" charset="0"/>
                <a:cs typeface="Tahoma" panose="020B0604030504040204" pitchFamily="34" charset="0"/>
              </a:rPr>
              <a:t>de </a:t>
            </a:r>
            <a:r>
              <a:rPr lang="en-GB"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l'individu</a:t>
            </a:r>
            <a:r>
              <a:rPr lang="en-GB"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err="1" smtClean="0">
                <a:latin typeface="Tahoma" panose="020B0604030504040204" pitchFamily="34" charset="0"/>
                <a:ea typeface="Tahoma" panose="020B0604030504040204" pitchFamily="34" charset="0"/>
                <a:cs typeface="Tahoma" panose="020B0604030504040204" pitchFamily="34" charset="0"/>
              </a:rPr>
              <a:t>âge</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err="1" smtClean="0">
                <a:latin typeface="Tahoma" panose="020B0604030504040204" pitchFamily="34" charset="0"/>
                <a:ea typeface="Tahoma" panose="020B0604030504040204" pitchFamily="34" charset="0"/>
                <a:cs typeface="Tahoma" panose="020B0604030504040204" pitchFamily="34" charset="0"/>
              </a:rPr>
              <a:t>avancé</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err="1" smtClean="0">
                <a:latin typeface="Tahoma" panose="020B0604030504040204" pitchFamily="34" charset="0"/>
                <a:ea typeface="Tahoma" panose="020B0604030504040204" pitchFamily="34" charset="0"/>
                <a:cs typeface="Tahoma" panose="020B0604030504040204" pitchFamily="34" charset="0"/>
              </a:rPr>
              <a:t>sexe</a:t>
            </a:r>
            <a:r>
              <a:rPr lang="en-GB" sz="2000" dirty="0" smtClean="0">
                <a:latin typeface="Tahoma" panose="020B0604030504040204" pitchFamily="34" charset="0"/>
                <a:ea typeface="Tahoma" panose="020B0604030504040204" pitchFamily="34" charset="0"/>
                <a:cs typeface="Tahoma" panose="020B0604030504040204" pitchFamily="34" charset="0"/>
              </a:rPr>
              <a:t>, </a:t>
            </a:r>
          </a:p>
          <a:p>
            <a:pPr marL="285750" indent="-285750">
              <a:lnSpc>
                <a:spcPct val="200000"/>
              </a:lnSpc>
              <a:buFont typeface="Arial" panose="020B0604020202020204" pitchFamily="34" charset="0"/>
              <a:buChar char="•"/>
            </a:pPr>
            <a:r>
              <a:rPr lang="en-GB" sz="20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Mauvaise</a:t>
            </a:r>
            <a:r>
              <a:rPr lang="en-GB"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000" b="1" dirty="0">
                <a:solidFill>
                  <a:srgbClr val="002060"/>
                </a:solidFill>
                <a:latin typeface="Tahoma" panose="020B0604030504040204" pitchFamily="34" charset="0"/>
                <a:ea typeface="Tahoma" panose="020B0604030504040204" pitchFamily="34" charset="0"/>
                <a:cs typeface="Tahoma" panose="020B0604030504040204" pitchFamily="34" charset="0"/>
              </a:rPr>
              <a:t>santé </a:t>
            </a:r>
            <a:r>
              <a:rPr lang="en-GB" sz="20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générale</a:t>
            </a:r>
            <a:r>
              <a:rPr lang="en-GB"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GB" sz="2000" dirty="0" smtClean="0">
                <a:latin typeface="Tahoma" panose="020B0604030504040204" pitchFamily="34" charset="0"/>
                <a:ea typeface="Tahoma" panose="020B0604030504040204" pitchFamily="34" charset="0"/>
                <a:cs typeface="Tahoma" panose="020B0604030504040204" pitchFamily="34" charset="0"/>
              </a:rPr>
              <a:t>le </a:t>
            </a:r>
            <a:r>
              <a:rPr lang="en-GB" sz="2000" dirty="0" err="1" smtClean="0">
                <a:latin typeface="Tahoma" panose="020B0604030504040204" pitchFamily="34" charset="0"/>
                <a:ea typeface="Tahoma" panose="020B0604030504040204" pitchFamily="34" charset="0"/>
                <a:cs typeface="Tahoma" panose="020B0604030504040204" pitchFamily="34" charset="0"/>
              </a:rPr>
              <a:t>tabagisme</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err="1" smtClean="0">
                <a:latin typeface="Tahoma" panose="020B0604030504040204" pitchFamily="34" charset="0"/>
                <a:ea typeface="Tahoma" panose="020B0604030504040204" pitchFamily="34" charset="0"/>
                <a:cs typeface="Tahoma" panose="020B0604030504040204" pitchFamily="34" charset="0"/>
              </a:rPr>
              <a:t>obesité</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err="1" smtClean="0">
                <a:latin typeface="Tahoma" panose="020B0604030504040204" pitchFamily="34" charset="0"/>
                <a:ea typeface="Tahoma" panose="020B0604030504040204" pitchFamily="34" charset="0"/>
                <a:cs typeface="Tahoma" panose="020B0604030504040204" pitchFamily="34" charset="0"/>
              </a:rPr>
              <a:t>activité</a:t>
            </a:r>
            <a:r>
              <a:rPr lang="en-GB" sz="2000" dirty="0" smtClean="0">
                <a:latin typeface="Tahoma" panose="020B0604030504040204" pitchFamily="34" charset="0"/>
                <a:ea typeface="Tahoma" panose="020B0604030504040204" pitchFamily="34" charset="0"/>
                <a:cs typeface="Tahoma" panose="020B0604030504040204" pitchFamily="34" charset="0"/>
              </a:rPr>
              <a:t> physique, </a:t>
            </a:r>
            <a:r>
              <a:rPr lang="en-GB" sz="2000" dirty="0" err="1" smtClean="0">
                <a:latin typeface="Tahoma" panose="020B0604030504040204" pitchFamily="34" charset="0"/>
                <a:ea typeface="Tahoma" panose="020B0604030504040204" pitchFamily="34" charset="0"/>
                <a:cs typeface="Tahoma" panose="020B0604030504040204" pitchFamily="34" charset="0"/>
              </a:rPr>
              <a:t>problemes</a:t>
            </a:r>
            <a:r>
              <a:rPr lang="en-GB" sz="2000" dirty="0" smtClean="0">
                <a:latin typeface="Tahoma" panose="020B0604030504040204" pitchFamily="34" charset="0"/>
                <a:ea typeface="Tahoma" panose="020B0604030504040204" pitchFamily="34" charset="0"/>
                <a:cs typeface="Tahoma" panose="020B0604030504040204" pitchFamily="34" charset="0"/>
              </a:rPr>
              <a:t> de </a:t>
            </a:r>
            <a:r>
              <a:rPr lang="en-GB" sz="2000" dirty="0" err="1" smtClean="0">
                <a:latin typeface="Tahoma" panose="020B0604030504040204" pitchFamily="34" charset="0"/>
                <a:ea typeface="Tahoma" panose="020B0604030504040204" pitchFamily="34" charset="0"/>
                <a:cs typeface="Tahoma" panose="020B0604030504040204" pitchFamily="34" charset="0"/>
              </a:rPr>
              <a:t>sommeils</a:t>
            </a:r>
            <a:r>
              <a:rPr lang="en-GB" sz="2000" dirty="0" smtClean="0">
                <a:latin typeface="Tahoma" panose="020B0604030504040204" pitchFamily="34" charset="0"/>
                <a:ea typeface="Tahoma" panose="020B0604030504040204" pitchFamily="34" charset="0"/>
                <a:cs typeface="Tahoma" panose="020B0604030504040204" pitchFamily="34" charset="0"/>
              </a:rPr>
              <a:t> </a:t>
            </a:r>
          </a:p>
          <a:p>
            <a:pPr marL="285750" indent="-285750">
              <a:lnSpc>
                <a:spcPct val="200000"/>
              </a:lnSpc>
              <a:buFont typeface="Arial" panose="020B0604020202020204" pitchFamily="34" charset="0"/>
              <a:buChar char="•"/>
            </a:pPr>
            <a:r>
              <a:rPr lang="en-GB"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Stress physique sur la </a:t>
            </a:r>
            <a:r>
              <a:rPr lang="en-GB" sz="20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colonne</a:t>
            </a:r>
            <a:r>
              <a:rPr lang="en-GB"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0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vertébrale</a:t>
            </a:r>
            <a:r>
              <a:rPr lang="en-GB"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les vibrations, charge </a:t>
            </a:r>
            <a:r>
              <a:rPr lang="en-GB" sz="2000" dirty="0" err="1" smtClean="0">
                <a:latin typeface="Tahoma" panose="020B0604030504040204" pitchFamily="34" charset="0"/>
                <a:ea typeface="Tahoma" panose="020B0604030504040204" pitchFamily="34" charset="0"/>
                <a:cs typeface="Tahoma" panose="020B0604030504040204" pitchFamily="34" charset="0"/>
              </a:rPr>
              <a:t>portée</a:t>
            </a:r>
            <a:r>
              <a:rPr lang="en-GB" sz="2000" dirty="0" smtClean="0">
                <a:latin typeface="Tahoma" panose="020B0604030504040204" pitchFamily="34" charset="0"/>
                <a:ea typeface="Tahoma" panose="020B0604030504040204" pitchFamily="34" charset="0"/>
                <a:cs typeface="Tahoma" panose="020B0604030504040204" pitchFamily="34" charset="0"/>
              </a:rPr>
              <a:t>  </a:t>
            </a:r>
          </a:p>
          <a:p>
            <a:pPr marL="285750" indent="-285750">
              <a:lnSpc>
                <a:spcPct val="200000"/>
              </a:lnSpc>
              <a:buFont typeface="Arial" panose="020B0604020202020204" pitchFamily="34" charset="0"/>
              <a:buChar char="•"/>
            </a:pPr>
            <a:r>
              <a:rPr lang="en-GB"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Stress </a:t>
            </a:r>
            <a:r>
              <a:rPr lang="en-GB"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psychologique</a:t>
            </a:r>
            <a:r>
              <a:rPr lang="en-GB"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la depression, un travail </a:t>
            </a:r>
            <a:r>
              <a:rPr lang="en-GB" sz="2000" dirty="0" err="1" smtClean="0">
                <a:latin typeface="Tahoma" panose="020B0604030504040204" pitchFamily="34" charset="0"/>
                <a:ea typeface="Tahoma" panose="020B0604030504040204" pitchFamily="34" charset="0"/>
                <a:cs typeface="Tahoma" panose="020B0604030504040204" pitchFamily="34" charset="0"/>
              </a:rPr>
              <a:t>stressant</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55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Complications</a:t>
            </a:r>
            <a:endParaRPr lang="en-GB" b="1" dirty="0">
              <a:solidFill>
                <a:schemeClr val="tx2">
                  <a:lumMod val="7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pic>
        <p:nvPicPr>
          <p:cNvPr id="4" name="Image 3"/>
          <p:cNvPicPr>
            <a:picLocks noChangeAspect="1"/>
          </p:cNvPicPr>
          <p:nvPr/>
        </p:nvPicPr>
        <p:blipFill>
          <a:blip r:embed="rId2"/>
          <a:stretch>
            <a:fillRect/>
          </a:stretch>
        </p:blipFill>
        <p:spPr>
          <a:xfrm>
            <a:off x="2128345" y="502032"/>
            <a:ext cx="7355270" cy="5516453"/>
          </a:xfrm>
          <a:prstGeom prst="rect">
            <a:avLst/>
          </a:prstGeom>
        </p:spPr>
      </p:pic>
    </p:spTree>
    <p:extLst>
      <p:ext uri="{BB962C8B-B14F-4D97-AF65-F5344CB8AC3E}">
        <p14:creationId xmlns:p14="http://schemas.microsoft.com/office/powerpoint/2010/main" val="1430741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7568" y="1074294"/>
            <a:ext cx="9669808" cy="1338828"/>
          </a:xfrm>
          <a:prstGeom prst="rect">
            <a:avLst/>
          </a:prstGeom>
        </p:spPr>
        <p:txBody>
          <a:bodyPr wrap="square">
            <a:spAutoFit/>
          </a:bodyPr>
          <a:lstStyle/>
          <a:p>
            <a:pPr indent="450215" algn="just">
              <a:lnSpc>
                <a:spcPct val="150000"/>
              </a:lnSpc>
              <a:spcAft>
                <a:spcPts val="1200"/>
              </a:spcAft>
            </a:pPr>
            <a:r>
              <a:rPr lang="fr-FR" dirty="0" smtClean="0">
                <a:latin typeface="Tahoma" panose="020B0604030504040204" pitchFamily="34" charset="0"/>
                <a:ea typeface="Tahoma" panose="020B0604030504040204" pitchFamily="34" charset="0"/>
                <a:cs typeface="Tahoma" panose="020B0604030504040204" pitchFamily="34" charset="0"/>
              </a:rPr>
              <a:t>Premièrement, concernant les activités quotidiennes, les individus déclarent </a:t>
            </a:r>
            <a:r>
              <a:rPr lang="fr-FR" b="1" dirty="0" smtClean="0">
                <a:latin typeface="Tahoma" panose="020B0604030504040204" pitchFamily="34" charset="0"/>
                <a:ea typeface="Tahoma" panose="020B0604030504040204" pitchFamily="34" charset="0"/>
                <a:cs typeface="Tahoma" panose="020B0604030504040204" pitchFamily="34" charset="0"/>
              </a:rPr>
              <a:t>perdre le goût à réaliser des tâches</a:t>
            </a:r>
            <a:r>
              <a:rPr lang="fr-FR" dirty="0" smtClean="0">
                <a:latin typeface="Tahoma" panose="020B0604030504040204" pitchFamily="34" charset="0"/>
                <a:ea typeface="Tahoma" panose="020B0604030504040204" pitchFamily="34" charset="0"/>
                <a:cs typeface="Tahoma" panose="020B0604030504040204" pitchFamily="34" charset="0"/>
              </a:rPr>
              <a:t>. Ces individus, à cause de l’imprévisibilité de la survenue des douleurs, doivent </a:t>
            </a:r>
            <a:r>
              <a:rPr lang="fr-FR" b="1" dirty="0" smtClean="0">
                <a:latin typeface="Tahoma" panose="020B0604030504040204" pitchFamily="34" charset="0"/>
                <a:ea typeface="Tahoma" panose="020B0604030504040204" pitchFamily="34" charset="0"/>
                <a:cs typeface="Tahoma" panose="020B0604030504040204" pitchFamily="34" charset="0"/>
              </a:rPr>
              <a:t>constamment </a:t>
            </a:r>
            <a:r>
              <a:rPr lang="fr-FR" dirty="0" smtClean="0">
                <a:latin typeface="Tahoma" panose="020B0604030504040204" pitchFamily="34" charset="0"/>
                <a:ea typeface="Tahoma" panose="020B0604030504040204" pitchFamily="34" charset="0"/>
                <a:cs typeface="Tahoma" panose="020B0604030504040204" pitchFamily="34" charset="0"/>
              </a:rPr>
              <a:t>pour maintenir un semblant de vie sociale</a:t>
            </a:r>
          </a:p>
        </p:txBody>
      </p:sp>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Complications</a:t>
            </a:r>
            <a:endParaRPr lang="en-GB" b="1" dirty="0">
              <a:solidFill>
                <a:schemeClr val="tx2">
                  <a:lumMod val="7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2" name="Rectangle 11"/>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Identifier les potentiels facteurs responsables de la lombalgie chronique</a:t>
            </a:r>
            <a:endParaRPr lang="fr-FR" sz="2400" b="1" dirty="0">
              <a:latin typeface="Baskerville Old Face" panose="02020602080505020303" pitchFamily="18"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1045"/>
            <a:ext cx="2026748" cy="2026748"/>
          </a:xfrm>
          <a:prstGeom prst="rect">
            <a:avLst/>
          </a:prstGeom>
        </p:spPr>
      </p:pic>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3377" y="3953943"/>
            <a:ext cx="2298415" cy="1295675"/>
          </a:xfrm>
          <a:prstGeom prst="rect">
            <a:avLst/>
          </a:prstGeom>
        </p:spPr>
      </p:pic>
      <p:sp>
        <p:nvSpPr>
          <p:cNvPr id="19" name="ZoneTexte 18"/>
          <p:cNvSpPr txBox="1"/>
          <p:nvPr/>
        </p:nvSpPr>
        <p:spPr>
          <a:xfrm>
            <a:off x="4984376" y="6239436"/>
            <a:ext cx="3299012" cy="307777"/>
          </a:xfrm>
          <a:prstGeom prst="rect">
            <a:avLst/>
          </a:prstGeom>
          <a:noFill/>
        </p:spPr>
        <p:txBody>
          <a:bodyPr wrap="square" rtlCol="0">
            <a:spAutoFit/>
          </a:bodyPr>
          <a:lstStyle/>
          <a:p>
            <a:r>
              <a:rPr lang="fr-FR" sz="1400" i="1" dirty="0" err="1" smtClean="0"/>
              <a:t>Froud</a:t>
            </a:r>
            <a:r>
              <a:rPr lang="fr-FR" sz="1400" i="1" dirty="0" smtClean="0"/>
              <a:t> et al., 2014, </a:t>
            </a:r>
            <a:r>
              <a:rPr lang="fr-FR" sz="1400" i="1" dirty="0" err="1" smtClean="0"/>
              <a:t>Dutmer</a:t>
            </a:r>
            <a:r>
              <a:rPr lang="fr-FR" sz="1400" i="1" dirty="0" smtClean="0"/>
              <a:t> et al., 2019</a:t>
            </a:r>
            <a:endParaRPr lang="en-GB" sz="1400" i="1" dirty="0"/>
          </a:p>
        </p:txBody>
      </p:sp>
      <p:sp>
        <p:nvSpPr>
          <p:cNvPr id="4" name="Rectangle 3"/>
          <p:cNvSpPr/>
          <p:nvPr/>
        </p:nvSpPr>
        <p:spPr>
          <a:xfrm>
            <a:off x="0" y="3420720"/>
            <a:ext cx="10026869" cy="2169825"/>
          </a:xfrm>
          <a:prstGeom prst="rect">
            <a:avLst/>
          </a:prstGeom>
        </p:spPr>
        <p:txBody>
          <a:bodyPr wrap="square">
            <a:spAutoFit/>
          </a:bodyPr>
          <a:lstStyle/>
          <a:p>
            <a:pPr indent="450215">
              <a:lnSpc>
                <a:spcPct val="150000"/>
              </a:lnSpc>
              <a:spcAft>
                <a:spcPts val="1200"/>
              </a:spcAft>
            </a:pPr>
            <a:r>
              <a:rPr lang="fr-FR" dirty="0">
                <a:latin typeface="Tahoma" panose="020B0604030504040204" pitchFamily="34" charset="0"/>
                <a:ea typeface="Tahoma" panose="020B0604030504040204" pitchFamily="34" charset="0"/>
                <a:cs typeface="Tahoma" panose="020B0604030504040204" pitchFamily="34" charset="0"/>
              </a:rPr>
              <a:t>Deuxièmement, les individus lombalgiques, déclarent </a:t>
            </a:r>
            <a:r>
              <a:rPr lang="fr-FR" b="1" dirty="0">
                <a:latin typeface="Tahoma" panose="020B0604030504040204" pitchFamily="34" charset="0"/>
                <a:ea typeface="Tahoma" panose="020B0604030504040204" pitchFamily="34" charset="0"/>
                <a:cs typeface="Tahoma" panose="020B0604030504040204" pitchFamily="34" charset="0"/>
              </a:rPr>
              <a:t>se sentir quelques fois incompris </a:t>
            </a:r>
            <a:r>
              <a:rPr lang="fr-FR" dirty="0">
                <a:latin typeface="Tahoma" panose="020B0604030504040204" pitchFamily="34" charset="0"/>
                <a:ea typeface="Tahoma" panose="020B0604030504040204" pitchFamily="34" charset="0"/>
                <a:cs typeface="Tahoma" panose="020B0604030504040204" pitchFamily="34" charset="0"/>
              </a:rPr>
              <a:t>et non soutenus par leurs </a:t>
            </a:r>
            <a:r>
              <a:rPr lang="fr-FR" dirty="0" smtClean="0">
                <a:latin typeface="Tahoma" panose="020B0604030504040204" pitchFamily="34" charset="0"/>
                <a:ea typeface="Tahoma" panose="020B0604030504040204" pitchFamily="34" charset="0"/>
                <a:cs typeface="Tahoma" panose="020B0604030504040204" pitchFamily="34" charset="0"/>
              </a:rPr>
              <a:t>proches. </a:t>
            </a:r>
            <a:r>
              <a:rPr lang="fr-FR" dirty="0">
                <a:latin typeface="Tahoma" panose="020B0604030504040204" pitchFamily="34" charset="0"/>
                <a:ea typeface="Tahoma" panose="020B0604030504040204" pitchFamily="34" charset="0"/>
                <a:cs typeface="Tahoma" panose="020B0604030504040204" pitchFamily="34" charset="0"/>
              </a:rPr>
              <a:t>Certains doivent </a:t>
            </a:r>
            <a:r>
              <a:rPr lang="fr-FR" b="1" dirty="0">
                <a:latin typeface="Tahoma" panose="020B0604030504040204" pitchFamily="34" charset="0"/>
                <a:ea typeface="Tahoma" panose="020B0604030504040204" pitchFamily="34" charset="0"/>
                <a:cs typeface="Tahoma" panose="020B0604030504040204" pitchFamily="34" charset="0"/>
              </a:rPr>
              <a:t>renoncer à leurs activités </a:t>
            </a:r>
            <a:r>
              <a:rPr lang="fr-FR" dirty="0">
                <a:latin typeface="Tahoma" panose="020B0604030504040204" pitchFamily="34" charset="0"/>
                <a:ea typeface="Tahoma" panose="020B0604030504040204" pitchFamily="34" charset="0"/>
                <a:cs typeface="Tahoma" panose="020B0604030504040204" pitchFamily="34" charset="0"/>
              </a:rPr>
              <a:t>à cause des douleurs, restreignant alors leur cercle social. D’autres à l’inverse, </a:t>
            </a:r>
            <a:r>
              <a:rPr lang="fr-FR" b="1" dirty="0">
                <a:latin typeface="Tahoma" panose="020B0604030504040204" pitchFamily="34" charset="0"/>
                <a:ea typeface="Tahoma" panose="020B0604030504040204" pitchFamily="34" charset="0"/>
                <a:cs typeface="Tahoma" panose="020B0604030504040204" pitchFamily="34" charset="0"/>
              </a:rPr>
              <a:t>s’engagent dans des activités susceptibles de traumatiser le rachis lombaire</a:t>
            </a:r>
            <a:r>
              <a:rPr lang="fr-FR" dirty="0">
                <a:latin typeface="Tahoma" panose="020B0604030504040204" pitchFamily="34" charset="0"/>
                <a:ea typeface="Tahoma" panose="020B0604030504040204" pitchFamily="34" charset="0"/>
                <a:cs typeface="Tahoma" panose="020B0604030504040204" pitchFamily="34" charset="0"/>
              </a:rPr>
              <a:t> pour conserver des activités et des relations, au détriment de leurs santés générales</a:t>
            </a:r>
          </a:p>
        </p:txBody>
      </p:sp>
    </p:spTree>
    <p:extLst>
      <p:ext uri="{BB962C8B-B14F-4D97-AF65-F5344CB8AC3E}">
        <p14:creationId xmlns:p14="http://schemas.microsoft.com/office/powerpoint/2010/main" val="223520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0989" y="1137355"/>
            <a:ext cx="9669808" cy="1754326"/>
          </a:xfrm>
          <a:prstGeom prst="rect">
            <a:avLst/>
          </a:prstGeom>
        </p:spPr>
        <p:txBody>
          <a:bodyPr wrap="square">
            <a:spAutoFit/>
          </a:bodyPr>
          <a:lstStyle/>
          <a:p>
            <a:pPr indent="450215">
              <a:lnSpc>
                <a:spcPct val="150000"/>
              </a:lnSpc>
              <a:spcAft>
                <a:spcPts val="1200"/>
              </a:spcAft>
            </a:pPr>
            <a:r>
              <a:rPr lang="fr-FR" dirty="0" smtClean="0">
                <a:latin typeface="Tahoma" panose="020B0604030504040204" pitchFamily="34" charset="0"/>
                <a:ea typeface="Tahoma" panose="020B0604030504040204" pitchFamily="34" charset="0"/>
                <a:cs typeface="Tahoma" panose="020B0604030504040204" pitchFamily="34" charset="0"/>
              </a:rPr>
              <a:t>Troisièmement, les lombalgiques soulignent la </a:t>
            </a:r>
            <a:r>
              <a:rPr lang="fr-FR" b="1" dirty="0" smtClean="0">
                <a:latin typeface="Tahoma" panose="020B0604030504040204" pitchFamily="34" charset="0"/>
                <a:ea typeface="Tahoma" panose="020B0604030504040204" pitchFamily="34" charset="0"/>
                <a:cs typeface="Tahoma" panose="020B0604030504040204" pitchFamily="34" charset="0"/>
              </a:rPr>
              <a:t>crainte qu’ils ont à perdre leur emploi </a:t>
            </a:r>
            <a:r>
              <a:rPr lang="fr-FR" dirty="0" smtClean="0">
                <a:latin typeface="Tahoma" panose="020B0604030504040204" pitchFamily="34" charset="0"/>
                <a:ea typeface="Tahoma" panose="020B0604030504040204" pitchFamily="34" charset="0"/>
                <a:cs typeface="Tahoma" panose="020B0604030504040204" pitchFamily="34" charset="0"/>
              </a:rPr>
              <a:t>ou à perdre en efficacité au travail à cause des douleurs ou des traitements. Certains déclarent même utiliser les jours de congés pour calmer leurs maux de dos, et non pour prendre des vacances. </a:t>
            </a:r>
          </a:p>
        </p:txBody>
      </p:sp>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Complications</a:t>
            </a:r>
            <a:endParaRPr lang="en-GB" b="1" dirty="0">
              <a:solidFill>
                <a:schemeClr val="tx2">
                  <a:lumMod val="7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2" name="Rectangle 11"/>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Identifier les potentiels facteurs responsables de la lombalgie chronique</a:t>
            </a:r>
            <a:endParaRPr lang="fr-FR" sz="2400" b="1" dirty="0">
              <a:latin typeface="Baskerville Old Face" panose="02020602080505020303" pitchFamily="18" charset="0"/>
            </a:endParaRPr>
          </a:p>
        </p:txBody>
      </p:sp>
      <p:pic>
        <p:nvPicPr>
          <p:cNvPr id="14" name="Image 13"/>
          <p:cNvPicPr>
            <a:picLocks noChangeAspect="1"/>
          </p:cNvPicPr>
          <p:nvPr/>
        </p:nvPicPr>
        <p:blipFill>
          <a:blip r:embed="rId2"/>
          <a:stretch>
            <a:fillRect/>
          </a:stretch>
        </p:blipFill>
        <p:spPr>
          <a:xfrm>
            <a:off x="188219" y="835883"/>
            <a:ext cx="1861298" cy="2089570"/>
          </a:xfrm>
          <a:prstGeom prst="rect">
            <a:avLst/>
          </a:prstGeom>
        </p:spPr>
      </p:pic>
      <p:pic>
        <p:nvPicPr>
          <p:cNvPr id="15" name="Image 14"/>
          <p:cNvPicPr>
            <a:picLocks noChangeAspect="1"/>
          </p:cNvPicPr>
          <p:nvPr/>
        </p:nvPicPr>
        <p:blipFill>
          <a:blip r:embed="rId3"/>
          <a:stretch>
            <a:fillRect/>
          </a:stretch>
        </p:blipFill>
        <p:spPr>
          <a:xfrm>
            <a:off x="10344927" y="3739828"/>
            <a:ext cx="1717257" cy="1573151"/>
          </a:xfrm>
          <a:prstGeom prst="rect">
            <a:avLst/>
          </a:prstGeom>
        </p:spPr>
      </p:pic>
      <p:sp>
        <p:nvSpPr>
          <p:cNvPr id="19" name="ZoneTexte 18"/>
          <p:cNvSpPr txBox="1"/>
          <p:nvPr/>
        </p:nvSpPr>
        <p:spPr>
          <a:xfrm>
            <a:off x="4984376" y="6239436"/>
            <a:ext cx="3299012" cy="307777"/>
          </a:xfrm>
          <a:prstGeom prst="rect">
            <a:avLst/>
          </a:prstGeom>
          <a:noFill/>
        </p:spPr>
        <p:txBody>
          <a:bodyPr wrap="square" rtlCol="0">
            <a:spAutoFit/>
          </a:bodyPr>
          <a:lstStyle/>
          <a:p>
            <a:r>
              <a:rPr lang="fr-FR" sz="1400" i="1" dirty="0" err="1" smtClean="0"/>
              <a:t>Froud</a:t>
            </a:r>
            <a:r>
              <a:rPr lang="fr-FR" sz="1400" i="1" dirty="0" smtClean="0"/>
              <a:t> et al., 2014, </a:t>
            </a:r>
            <a:r>
              <a:rPr lang="fr-FR" sz="1400" i="1" dirty="0" err="1" smtClean="0"/>
              <a:t>Dutmer</a:t>
            </a:r>
            <a:r>
              <a:rPr lang="fr-FR" sz="1400" i="1" dirty="0" smtClean="0"/>
              <a:t> et al., 2019</a:t>
            </a:r>
            <a:endParaRPr lang="en-GB" sz="1400" i="1" dirty="0"/>
          </a:p>
        </p:txBody>
      </p:sp>
      <p:sp>
        <p:nvSpPr>
          <p:cNvPr id="20" name="Rectangle 19"/>
          <p:cNvSpPr/>
          <p:nvPr/>
        </p:nvSpPr>
        <p:spPr>
          <a:xfrm>
            <a:off x="289034" y="3602156"/>
            <a:ext cx="9832427" cy="1723549"/>
          </a:xfrm>
          <a:prstGeom prst="rect">
            <a:avLst/>
          </a:prstGeom>
        </p:spPr>
        <p:txBody>
          <a:bodyPr wrap="square">
            <a:spAutoFit/>
          </a:bodyPr>
          <a:lstStyle/>
          <a:p>
            <a:pPr indent="450215" algn="just">
              <a:lnSpc>
                <a:spcPct val="150000"/>
              </a:lnSpc>
              <a:spcAft>
                <a:spcPts val="1200"/>
              </a:spcAft>
            </a:pPr>
            <a:endParaRPr lang="en-GB" sz="1000" dirty="0">
              <a:latin typeface="Tahoma" panose="020B0604030504040204" pitchFamily="34" charset="0"/>
              <a:ea typeface="Tahoma" panose="020B0604030504040204" pitchFamily="34" charset="0"/>
              <a:cs typeface="Tahoma" panose="020B0604030504040204" pitchFamily="34" charset="0"/>
            </a:endParaRPr>
          </a:p>
          <a:p>
            <a:pPr indent="450215" algn="just">
              <a:lnSpc>
                <a:spcPct val="150000"/>
              </a:lnSpc>
              <a:spcAft>
                <a:spcPts val="1200"/>
              </a:spcAft>
            </a:pPr>
            <a:r>
              <a:rPr lang="fr-FR" dirty="0">
                <a:latin typeface="Tahoma" panose="020B0604030504040204" pitchFamily="34" charset="0"/>
                <a:ea typeface="Tahoma" panose="020B0604030504040204" pitchFamily="34" charset="0"/>
                <a:cs typeface="Tahoma" panose="020B0604030504040204" pitchFamily="34" charset="0"/>
              </a:rPr>
              <a:t>Quatrièmement, certains individus en prenant connaissance du passage du stade aigu à chronique de leur lombalgie </a:t>
            </a:r>
            <a:r>
              <a:rPr lang="fr-FR" b="1" dirty="0">
                <a:latin typeface="Tahoma" panose="020B0604030504040204" pitchFamily="34" charset="0"/>
                <a:ea typeface="Tahoma" panose="020B0604030504040204" pitchFamily="34" charset="0"/>
                <a:cs typeface="Tahoma" panose="020B0604030504040204" pitchFamily="34" charset="0"/>
              </a:rPr>
              <a:t>déclarent ressentir du désespoir, de l’irritabilité, des insomnies</a:t>
            </a:r>
            <a:r>
              <a:rPr lang="fr-FR" dirty="0">
                <a:latin typeface="Tahoma" panose="020B0604030504040204" pitchFamily="34" charset="0"/>
                <a:ea typeface="Tahoma" panose="020B0604030504040204" pitchFamily="34" charset="0"/>
                <a:cs typeface="Tahoma" panose="020B0604030504040204" pitchFamily="34" charset="0"/>
              </a:rPr>
              <a:t>, un état dépressif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30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7587069" y="6488668"/>
            <a:ext cx="248925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Méthodes d’évaluation</a:t>
            </a:r>
            <a:endParaRPr lang="en-GB" b="1" dirty="0">
              <a:solidFill>
                <a:schemeClr val="tx2">
                  <a:lumMod val="75000"/>
                </a:schemeClr>
              </a:solidFill>
              <a:latin typeface="Bell MT" panose="02020503060305020303" pitchFamily="18"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6204" y="859272"/>
            <a:ext cx="7739106" cy="4185693"/>
          </a:xfrm>
          <a:prstGeom prst="rect">
            <a:avLst/>
          </a:prstGeom>
        </p:spPr>
      </p:pic>
    </p:spTree>
    <p:extLst>
      <p:ext uri="{BB962C8B-B14F-4D97-AF65-F5344CB8AC3E}">
        <p14:creationId xmlns:p14="http://schemas.microsoft.com/office/powerpoint/2010/main" val="529284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Méthodes d’évaluation de la lombalgie</a:t>
            </a:r>
            <a:endParaRPr lang="fr-FR" sz="2400" b="1" dirty="0">
              <a:latin typeface="Baskerville Old Face" panose="02020602080505020303" pitchFamily="18" charset="0"/>
            </a:endParaRPr>
          </a:p>
        </p:txBody>
      </p:sp>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2" name="ZoneTexte 1"/>
          <p:cNvSpPr txBox="1"/>
          <p:nvPr/>
        </p:nvSpPr>
        <p:spPr>
          <a:xfrm>
            <a:off x="448235" y="1900517"/>
            <a:ext cx="11412071" cy="2554545"/>
          </a:xfrm>
          <a:prstGeom prst="rect">
            <a:avLst/>
          </a:prstGeom>
          <a:noFill/>
        </p:spPr>
        <p:txBody>
          <a:bodyPr wrap="square" rtlCol="0">
            <a:spAutoFit/>
          </a:bodyPr>
          <a:lstStyle/>
          <a:p>
            <a:pPr algn="ctr"/>
            <a:r>
              <a:rPr lang="fr-FR" sz="20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L’objectif est triple </a:t>
            </a:r>
          </a:p>
          <a:p>
            <a:pPr marL="285750" indent="-285750">
              <a:buFont typeface="Arial" panose="020B0604020202020204" pitchFamily="34" charset="0"/>
              <a:buChar char="•"/>
            </a:pPr>
            <a:endParaRPr lang="fr-FR" sz="20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fr-FR"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à"/>
            </a:pPr>
            <a:r>
              <a:rPr lang="fr-FR" sz="2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Identifier si l’origine de la douleur est spécifique : vertèbre cassée, inflammation etc… </a:t>
            </a:r>
          </a:p>
          <a:p>
            <a:pPr marL="285750" indent="-285750">
              <a:buFont typeface="Wingdings" panose="05000000000000000000" pitchFamily="2" charset="2"/>
              <a:buChar char="à"/>
            </a:pPr>
            <a:endParaRPr lang="fr-FR" sz="2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285750" indent="-285750">
              <a:buFont typeface="Wingdings" panose="05000000000000000000" pitchFamily="2" charset="2"/>
              <a:buChar char="à"/>
            </a:pPr>
            <a:r>
              <a:rPr lang="fr-FR" sz="2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Mesurer le niveau de douleur du patient </a:t>
            </a:r>
          </a:p>
          <a:p>
            <a:pPr marL="285750" indent="-285750">
              <a:buFont typeface="Wingdings" panose="05000000000000000000" pitchFamily="2" charset="2"/>
              <a:buChar char="à"/>
            </a:pPr>
            <a:endParaRPr lang="fr-FR" sz="2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285750" indent="-285750">
              <a:buFont typeface="Wingdings" panose="05000000000000000000" pitchFamily="2" charset="2"/>
              <a:buChar char="à"/>
            </a:pPr>
            <a:r>
              <a:rPr lang="fr-FR" sz="2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Evaluer comment l’individu vit au quotidien avec sa pathologie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12" name="ZoneTexte 11"/>
          <p:cNvSpPr txBox="1"/>
          <p:nvPr/>
        </p:nvSpPr>
        <p:spPr>
          <a:xfrm>
            <a:off x="7587069" y="6488668"/>
            <a:ext cx="248925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Méthodes d’évaluation</a:t>
            </a:r>
            <a:endParaRPr lang="en-GB" b="1" dirty="0">
              <a:solidFill>
                <a:schemeClr val="tx2">
                  <a:lumMod val="75000"/>
                </a:schemeClr>
              </a:solidFill>
              <a:latin typeface="Bell MT" panose="02020503060305020303" pitchFamily="18" charset="0"/>
            </a:endParaRPr>
          </a:p>
        </p:txBody>
      </p:sp>
    </p:spTree>
    <p:extLst>
      <p:ext uri="{BB962C8B-B14F-4D97-AF65-F5344CB8AC3E}">
        <p14:creationId xmlns:p14="http://schemas.microsoft.com/office/powerpoint/2010/main" val="639381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68589" y="2033752"/>
            <a:ext cx="9993898" cy="2355183"/>
          </a:xfrm>
          <a:prstGeom prst="rect">
            <a:avLst/>
          </a:prstGeom>
        </p:spPr>
      </p:pic>
      <p:sp>
        <p:nvSpPr>
          <p:cNvPr id="5" name="Rectangle 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Méthodes d’évaluation de la lombalgie : active</a:t>
            </a:r>
            <a:endParaRPr lang="fr-FR" sz="2400" b="1" dirty="0">
              <a:latin typeface="Baskerville Old Face" panose="02020602080505020303" pitchFamily="18" charset="0"/>
            </a:endParaRPr>
          </a:p>
        </p:txBody>
      </p:sp>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7587069" y="6488668"/>
            <a:ext cx="248925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Méthodes d’évaluation</a:t>
            </a:r>
            <a:endParaRPr lang="en-GB" b="1" dirty="0">
              <a:solidFill>
                <a:schemeClr val="tx2">
                  <a:lumMod val="75000"/>
                </a:schemeClr>
              </a:solidFill>
              <a:latin typeface="Bell MT" panose="02020503060305020303" pitchFamily="18" charset="0"/>
            </a:endParaRPr>
          </a:p>
        </p:txBody>
      </p:sp>
    </p:spTree>
    <p:extLst>
      <p:ext uri="{BB962C8B-B14F-4D97-AF65-F5344CB8AC3E}">
        <p14:creationId xmlns:p14="http://schemas.microsoft.com/office/powerpoint/2010/main" val="2078408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Méthodes d’évaluation de la lombalgie : active</a:t>
            </a:r>
            <a:endParaRPr lang="fr-FR" sz="2400" b="1" dirty="0">
              <a:latin typeface="Baskerville Old Face" panose="02020602080505020303" pitchFamily="18" charset="0"/>
            </a:endParaRPr>
          </a:p>
        </p:txBody>
      </p:sp>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7587069" y="6488668"/>
            <a:ext cx="248925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Méthodes d’évaluation</a:t>
            </a:r>
            <a:endParaRPr lang="en-GB" b="1" dirty="0">
              <a:solidFill>
                <a:schemeClr val="tx2">
                  <a:lumMod val="75000"/>
                </a:schemeClr>
              </a:solidFill>
              <a:latin typeface="Bell MT" panose="02020503060305020303" pitchFamily="18" charset="0"/>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73" y="3603530"/>
            <a:ext cx="3503633" cy="1802188"/>
          </a:xfrm>
          <a:prstGeom prst="rect">
            <a:avLst/>
          </a:prstGeom>
        </p:spPr>
      </p:pic>
      <p:pic>
        <p:nvPicPr>
          <p:cNvPr id="13" name="Image 12"/>
          <p:cNvPicPr>
            <a:picLocks noChangeAspect="1"/>
          </p:cNvPicPr>
          <p:nvPr/>
        </p:nvPicPr>
        <p:blipFill rotWithShape="1">
          <a:blip r:embed="rId3"/>
          <a:srcRect t="4405"/>
          <a:stretch/>
        </p:blipFill>
        <p:spPr>
          <a:xfrm>
            <a:off x="2501153" y="645458"/>
            <a:ext cx="7404838" cy="1927438"/>
          </a:xfrm>
          <a:prstGeom prst="rect">
            <a:avLst/>
          </a:prstGeom>
        </p:spPr>
      </p:pic>
      <p:sp>
        <p:nvSpPr>
          <p:cNvPr id="14" name="ZoneTexte 13"/>
          <p:cNvSpPr txBox="1"/>
          <p:nvPr/>
        </p:nvSpPr>
        <p:spPr>
          <a:xfrm>
            <a:off x="4814047" y="6158754"/>
            <a:ext cx="2339788" cy="307777"/>
          </a:xfrm>
          <a:prstGeom prst="rect">
            <a:avLst/>
          </a:prstGeom>
          <a:noFill/>
        </p:spPr>
        <p:txBody>
          <a:bodyPr wrap="square" rtlCol="0">
            <a:spAutoFit/>
          </a:bodyPr>
          <a:lstStyle/>
          <a:p>
            <a:pPr algn="ctr"/>
            <a:r>
              <a:rPr lang="fr-FR" sz="1400" i="1" dirty="0" err="1" smtClean="0"/>
              <a:t>Nolet</a:t>
            </a:r>
            <a:r>
              <a:rPr lang="fr-FR" sz="1400" i="1" dirty="0" smtClean="0"/>
              <a:t> et al., 2021</a:t>
            </a:r>
            <a:endParaRPr lang="en-GB" sz="1400" i="1" dirty="0"/>
          </a:p>
        </p:txBody>
      </p:sp>
      <p:sp>
        <p:nvSpPr>
          <p:cNvPr id="15" name="ZoneTexte 14"/>
          <p:cNvSpPr txBox="1"/>
          <p:nvPr/>
        </p:nvSpPr>
        <p:spPr>
          <a:xfrm>
            <a:off x="4051738" y="3442447"/>
            <a:ext cx="7819696" cy="1938992"/>
          </a:xfrm>
          <a:prstGeom prst="rect">
            <a:avLst/>
          </a:prstGeom>
          <a:noFill/>
        </p:spPr>
        <p:txBody>
          <a:bodyPr wrap="square" rtlCol="0">
            <a:spAutoFit/>
          </a:bodyPr>
          <a:lstStyle/>
          <a:p>
            <a:pPr algn="ctr"/>
            <a:r>
              <a:rPr lang="fr-FR" sz="2000" dirty="0" smtClean="0">
                <a:latin typeface="Tahoma" panose="020B0604030504040204" pitchFamily="34" charset="0"/>
                <a:ea typeface="Tahoma" panose="020B0604030504040204" pitchFamily="34" charset="0"/>
                <a:cs typeface="Tahoma" panose="020B0604030504040204" pitchFamily="34" charset="0"/>
              </a:rPr>
              <a:t>Sur 14 articles analysés il a été observé que la validité des tests de palpation est inconsistante </a:t>
            </a:r>
          </a:p>
          <a:p>
            <a:pPr algn="ctr"/>
            <a:endParaRPr lang="fr-FR" sz="2000" dirty="0">
              <a:latin typeface="Tahoma" panose="020B0604030504040204" pitchFamily="34" charset="0"/>
              <a:ea typeface="Tahoma" panose="020B0604030504040204" pitchFamily="34" charset="0"/>
              <a:cs typeface="Tahoma" panose="020B0604030504040204" pitchFamily="34" charset="0"/>
            </a:endParaRPr>
          </a:p>
          <a:p>
            <a:pPr algn="ctr"/>
            <a:r>
              <a:rPr lang="fr-FR" sz="2000" dirty="0" smtClean="0">
                <a:latin typeface="Tahoma" panose="020B0604030504040204" pitchFamily="34" charset="0"/>
                <a:ea typeface="Tahoma" panose="020B0604030504040204" pitchFamily="34" charset="0"/>
                <a:cs typeface="Tahoma" panose="020B0604030504040204" pitchFamily="34" charset="0"/>
              </a:rPr>
              <a:t>Aucune validité et reproductibilité de ces méthodes </a:t>
            </a:r>
          </a:p>
          <a:p>
            <a:endParaRPr lang="fr-FR" sz="2000" dirty="0">
              <a:latin typeface="Tahoma" panose="020B0604030504040204" pitchFamily="34" charset="0"/>
              <a:ea typeface="Tahoma" panose="020B0604030504040204" pitchFamily="34" charset="0"/>
              <a:cs typeface="Tahoma" panose="020B0604030504040204" pitchFamily="34" charset="0"/>
            </a:endParaRPr>
          </a:p>
          <a:p>
            <a:pPr algn="ctr"/>
            <a:r>
              <a:rPr lang="fr-FR" sz="2000" dirty="0" smtClean="0">
                <a:latin typeface="Tahoma" panose="020B0604030504040204" pitchFamily="34" charset="0"/>
                <a:ea typeface="Tahoma" panose="020B0604030504040204" pitchFamily="34" charset="0"/>
                <a:cs typeface="Tahoma" panose="020B0604030504040204" pitchFamily="34" charset="0"/>
              </a:rPr>
              <a:t>Selon les auteurs </a:t>
            </a:r>
            <a:r>
              <a:rPr lang="fr-FR" sz="2000" b="1" i="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leurs utilités cliniques est incertaine »</a:t>
            </a:r>
            <a:endParaRPr lang="en-GB" sz="20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580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75" y="2432884"/>
            <a:ext cx="3528932" cy="2352621"/>
          </a:xfrm>
          <a:prstGeom prst="rect">
            <a:avLst/>
          </a:prstGeom>
        </p:spPr>
      </p:pic>
      <p:sp>
        <p:nvSpPr>
          <p:cNvPr id="3" name="Rectangle 2"/>
          <p:cNvSpPr/>
          <p:nvPr/>
        </p:nvSpPr>
        <p:spPr>
          <a:xfrm>
            <a:off x="277906" y="1005536"/>
            <a:ext cx="5396753" cy="923330"/>
          </a:xfrm>
          <a:prstGeom prst="rect">
            <a:avLst/>
          </a:prstGeom>
        </p:spPr>
        <p:txBody>
          <a:bodyPr wrap="square">
            <a:spAutoFit/>
          </a:bodyPr>
          <a:lstStyle/>
          <a:p>
            <a:pPr marL="285750" indent="-285750" algn="ctr">
              <a:lnSpc>
                <a:spcPct val="150000"/>
              </a:lnSpc>
              <a:buFont typeface="Wingdings" panose="05000000000000000000" pitchFamily="2" charset="2"/>
              <a:buChar char="à"/>
            </a:pP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La </a:t>
            </a:r>
            <a:r>
              <a:rPr lang="en-GB"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lombalgie</a:t>
            </a: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appartient</a:t>
            </a: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à la </a:t>
            </a:r>
            <a:r>
              <a:rPr lang="en-GB"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catégorie</a:t>
            </a: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des troubles </a:t>
            </a:r>
            <a:r>
              <a:rPr lang="en-GB"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musculo-squelettiques</a:t>
            </a: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(TMS)</a:t>
            </a:r>
            <a:endParaRPr lang="en-GB"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314" y="1117074"/>
            <a:ext cx="3205416" cy="4546019"/>
          </a:xfrm>
          <a:prstGeom prst="rect">
            <a:avLst/>
          </a:prstGeom>
        </p:spPr>
      </p:pic>
      <p:sp>
        <p:nvSpPr>
          <p:cNvPr id="2" name="Ellipse 1"/>
          <p:cNvSpPr/>
          <p:nvPr/>
        </p:nvSpPr>
        <p:spPr>
          <a:xfrm>
            <a:off x="6042213" y="546846"/>
            <a:ext cx="5334000" cy="577327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èche droite 7"/>
          <p:cNvSpPr/>
          <p:nvPr/>
        </p:nvSpPr>
        <p:spPr>
          <a:xfrm>
            <a:off x="4096871" y="3352800"/>
            <a:ext cx="1640541" cy="600635"/>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0" name="ZoneTexte 9"/>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11" name="ZoneTexte 10"/>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5" name="Rectangle 1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La lombalgie : une maladie appartenant aux TMS</a:t>
            </a:r>
            <a:endParaRPr lang="fr-FR" sz="2400" b="1" dirty="0">
              <a:latin typeface="Baskerville Old Face" panose="02020602080505020303" pitchFamily="18" charset="0"/>
            </a:endParaRPr>
          </a:p>
        </p:txBody>
      </p:sp>
    </p:spTree>
    <p:extLst>
      <p:ext uri="{BB962C8B-B14F-4D97-AF65-F5344CB8AC3E}">
        <p14:creationId xmlns:p14="http://schemas.microsoft.com/office/powerpoint/2010/main" val="541394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Méthodes d’évaluation de la lombalgie : active</a:t>
            </a:r>
            <a:endParaRPr lang="fr-FR" sz="2400" b="1" dirty="0">
              <a:latin typeface="Baskerville Old Face" panose="02020602080505020303" pitchFamily="18" charset="0"/>
            </a:endParaRPr>
          </a:p>
        </p:txBody>
      </p:sp>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pic>
        <p:nvPicPr>
          <p:cNvPr id="12" name="Image 11" descr="Une image contenant personne, lutte, nageant, caleçon&#10;&#10;Description générée automatiquement"/>
          <p:cNvPicPr/>
          <p:nvPr/>
        </p:nvPicPr>
        <p:blipFill>
          <a:blip r:embed="rId2"/>
          <a:stretch>
            <a:fillRect/>
          </a:stretch>
        </p:blipFill>
        <p:spPr>
          <a:xfrm>
            <a:off x="506506" y="738916"/>
            <a:ext cx="3505200" cy="2583180"/>
          </a:xfrm>
          <a:prstGeom prst="rect">
            <a:avLst/>
          </a:prstGeom>
        </p:spPr>
      </p:pic>
      <p:sp>
        <p:nvSpPr>
          <p:cNvPr id="2" name="ZoneTexte 1"/>
          <p:cNvSpPr txBox="1"/>
          <p:nvPr/>
        </p:nvSpPr>
        <p:spPr>
          <a:xfrm>
            <a:off x="887506" y="3334870"/>
            <a:ext cx="2832847" cy="369332"/>
          </a:xfrm>
          <a:prstGeom prst="rect">
            <a:avLst/>
          </a:prstGeom>
          <a:noFill/>
        </p:spPr>
        <p:txBody>
          <a:bodyPr wrap="square" rtlCol="0">
            <a:spAutoFit/>
          </a:bodyPr>
          <a:lstStyle/>
          <a:p>
            <a:pPr algn="ctr"/>
            <a:r>
              <a:rPr lang="fr-FR" b="1" dirty="0" smtClean="0">
                <a:solidFill>
                  <a:schemeClr val="tx2">
                    <a:lumMod val="75000"/>
                  </a:schemeClr>
                </a:solidFill>
              </a:rPr>
              <a:t>Mobilité articulaire</a:t>
            </a:r>
            <a:endParaRPr lang="en-GB" b="1" dirty="0">
              <a:solidFill>
                <a:schemeClr val="tx2">
                  <a:lumMod val="75000"/>
                </a:schemeClr>
              </a:solidFill>
            </a:endParaRPr>
          </a:p>
        </p:txBody>
      </p:sp>
      <p:pic>
        <p:nvPicPr>
          <p:cNvPr id="13" name="Image 12" descr="Une image contenant intérieur, mur, personne, appareil d’exercice&#10;&#10;Description générée automatiquement">
            <a:extLst>
              <a:ext uri="{FF2B5EF4-FFF2-40B4-BE49-F238E27FC236}">
                <a16:creationId xmlns:a16="http://schemas.microsoft.com/office/drawing/2014/main" id="{79651E19-7BE1-CB42-9C2E-7CF59CFC64A3}"/>
              </a:ext>
            </a:extLst>
          </p:cNvPr>
          <p:cNvPicPr/>
          <p:nvPr/>
        </p:nvPicPr>
        <p:blipFill>
          <a:blip r:embed="rId3"/>
          <a:stretch>
            <a:fillRect/>
          </a:stretch>
        </p:blipFill>
        <p:spPr>
          <a:xfrm>
            <a:off x="5113992" y="1349188"/>
            <a:ext cx="4940300" cy="1524000"/>
          </a:xfrm>
          <a:prstGeom prst="rect">
            <a:avLst/>
          </a:prstGeom>
        </p:spPr>
      </p:pic>
      <p:sp>
        <p:nvSpPr>
          <p:cNvPr id="14" name="ZoneTexte 13"/>
          <p:cNvSpPr txBox="1"/>
          <p:nvPr/>
        </p:nvSpPr>
        <p:spPr>
          <a:xfrm>
            <a:off x="5585014" y="2994211"/>
            <a:ext cx="4025152" cy="646331"/>
          </a:xfrm>
          <a:prstGeom prst="rect">
            <a:avLst/>
          </a:prstGeom>
          <a:noFill/>
        </p:spPr>
        <p:txBody>
          <a:bodyPr wrap="square" rtlCol="0">
            <a:spAutoFit/>
          </a:bodyPr>
          <a:lstStyle/>
          <a:p>
            <a:pPr algn="ctr"/>
            <a:r>
              <a:rPr lang="fr-FR" b="1" dirty="0" smtClean="0">
                <a:solidFill>
                  <a:schemeClr val="tx2">
                    <a:lumMod val="75000"/>
                  </a:schemeClr>
                </a:solidFill>
              </a:rPr>
              <a:t>Force musculaire : test de Shirado à droite et Sorensen à gauche</a:t>
            </a:r>
            <a:endParaRPr lang="en-GB" b="1" dirty="0">
              <a:solidFill>
                <a:schemeClr val="tx2">
                  <a:lumMod val="75000"/>
                </a:schemeClr>
              </a:solidFill>
            </a:endParaRPr>
          </a:p>
        </p:txBody>
      </p:sp>
      <p:pic>
        <p:nvPicPr>
          <p:cNvPr id="15" name="Image 14" descr="Une image contenant personne&#10;&#10;Description générée automatiquement"/>
          <p:cNvPicPr/>
          <p:nvPr/>
        </p:nvPicPr>
        <p:blipFill>
          <a:blip r:embed="rId4">
            <a:extLst>
              <a:ext uri="{28A0092B-C50C-407E-A947-70E740481C1C}">
                <a14:useLocalDpi xmlns:a14="http://schemas.microsoft.com/office/drawing/2010/main" val="0"/>
              </a:ext>
            </a:extLst>
          </a:blip>
          <a:srcRect/>
          <a:stretch>
            <a:fillRect/>
          </a:stretch>
        </p:blipFill>
        <p:spPr bwMode="auto">
          <a:xfrm>
            <a:off x="3877815" y="4102903"/>
            <a:ext cx="5547995" cy="1664335"/>
          </a:xfrm>
          <a:prstGeom prst="rect">
            <a:avLst/>
          </a:prstGeom>
          <a:noFill/>
        </p:spPr>
      </p:pic>
      <p:sp>
        <p:nvSpPr>
          <p:cNvPr id="16" name="ZoneTexte 15"/>
          <p:cNvSpPr txBox="1"/>
          <p:nvPr/>
        </p:nvSpPr>
        <p:spPr>
          <a:xfrm>
            <a:off x="4984379" y="5809129"/>
            <a:ext cx="4025152" cy="369332"/>
          </a:xfrm>
          <a:prstGeom prst="rect">
            <a:avLst/>
          </a:prstGeom>
          <a:noFill/>
        </p:spPr>
        <p:txBody>
          <a:bodyPr wrap="square" rtlCol="0">
            <a:spAutoFit/>
          </a:bodyPr>
          <a:lstStyle/>
          <a:p>
            <a:pPr algn="ctr"/>
            <a:r>
              <a:rPr lang="fr-FR" b="1" dirty="0" smtClean="0">
                <a:solidFill>
                  <a:schemeClr val="tx2">
                    <a:lumMod val="75000"/>
                  </a:schemeClr>
                </a:solidFill>
              </a:rPr>
              <a:t>Souplesse</a:t>
            </a:r>
            <a:endParaRPr lang="en-GB" b="1" dirty="0">
              <a:solidFill>
                <a:schemeClr val="tx2">
                  <a:lumMod val="75000"/>
                </a:schemeClr>
              </a:solidFill>
            </a:endParaRPr>
          </a:p>
        </p:txBody>
      </p:sp>
      <p:sp>
        <p:nvSpPr>
          <p:cNvPr id="17" name="ZoneTexte 16"/>
          <p:cNvSpPr txBox="1"/>
          <p:nvPr/>
        </p:nvSpPr>
        <p:spPr>
          <a:xfrm>
            <a:off x="7587069" y="6488668"/>
            <a:ext cx="248925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Méthodes d’évaluation</a:t>
            </a:r>
            <a:endParaRPr lang="en-GB" b="1" dirty="0">
              <a:solidFill>
                <a:schemeClr val="tx2">
                  <a:lumMod val="75000"/>
                </a:schemeClr>
              </a:solidFill>
              <a:latin typeface="Bell MT" panose="02020503060305020303" pitchFamily="18" charset="0"/>
            </a:endParaRPr>
          </a:p>
        </p:txBody>
      </p:sp>
    </p:spTree>
    <p:extLst>
      <p:ext uri="{BB962C8B-B14F-4D97-AF65-F5344CB8AC3E}">
        <p14:creationId xmlns:p14="http://schemas.microsoft.com/office/powerpoint/2010/main" val="26560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6883" y="789780"/>
            <a:ext cx="8497615" cy="1477328"/>
          </a:xfrm>
          <a:prstGeom prst="rect">
            <a:avLst/>
          </a:prstGeom>
        </p:spPr>
        <p:txBody>
          <a:bodyPr wrap="square">
            <a:spAutoFit/>
          </a:bodyPr>
          <a:lstStyle/>
          <a:p>
            <a:pPr algn="ctr">
              <a:lnSpc>
                <a:spcPct val="150000"/>
              </a:lnSpc>
            </a:pPr>
            <a:r>
              <a:rPr lang="fr-FR" sz="20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L'objectif de cette étude était de fournir une </a:t>
            </a:r>
            <a:r>
              <a:rPr lang="fr-FR" sz="20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synthèse </a:t>
            </a:r>
            <a:r>
              <a:rPr lang="fr-FR" sz="20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systématique des </a:t>
            </a:r>
            <a:r>
              <a:rPr lang="fr-FR" sz="20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preuves de validité des principaux questionnaire de douleurs </a:t>
            </a:r>
            <a:endParaRPr lang="en-GB" sz="20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6" name="ZoneTexte 5"/>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7" name="ZoneTexte 6"/>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1" name="Rectangle 10"/>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Méthodes d’évaluation de la lombalgie : passive</a:t>
            </a:r>
            <a:endParaRPr lang="fr-FR" sz="2400" b="1" dirty="0">
              <a:latin typeface="Baskerville Old Face" panose="02020602080505020303" pitchFamily="18" charset="0"/>
            </a:endParaRPr>
          </a:p>
        </p:txBody>
      </p:sp>
      <p:sp>
        <p:nvSpPr>
          <p:cNvPr id="12" name="ZoneTexte 11"/>
          <p:cNvSpPr txBox="1"/>
          <p:nvPr/>
        </p:nvSpPr>
        <p:spPr>
          <a:xfrm>
            <a:off x="4814047" y="6158754"/>
            <a:ext cx="2339788" cy="307777"/>
          </a:xfrm>
          <a:prstGeom prst="rect">
            <a:avLst/>
          </a:prstGeom>
          <a:noFill/>
        </p:spPr>
        <p:txBody>
          <a:bodyPr wrap="square" rtlCol="0">
            <a:spAutoFit/>
          </a:bodyPr>
          <a:lstStyle/>
          <a:p>
            <a:pPr algn="ctr"/>
            <a:r>
              <a:rPr lang="fr-FR" sz="1400" i="1" dirty="0" err="1" smtClean="0"/>
              <a:t>Chiarotto</a:t>
            </a:r>
            <a:r>
              <a:rPr lang="fr-FR" sz="1400" i="1" dirty="0" smtClean="0"/>
              <a:t> et al., 2019</a:t>
            </a:r>
            <a:endParaRPr lang="en-GB" sz="1400" i="1" dirty="0"/>
          </a:p>
        </p:txBody>
      </p:sp>
      <p:sp>
        <p:nvSpPr>
          <p:cNvPr id="14" name="Rectangle 13"/>
          <p:cNvSpPr/>
          <p:nvPr/>
        </p:nvSpPr>
        <p:spPr>
          <a:xfrm>
            <a:off x="2465602" y="2797609"/>
            <a:ext cx="6804521" cy="1477328"/>
          </a:xfrm>
          <a:prstGeom prst="rect">
            <a:avLst/>
          </a:prstGeom>
        </p:spPr>
        <p:txBody>
          <a:bodyPr wrap="square">
            <a:spAutoFit/>
          </a:bodyPr>
          <a:lstStyle/>
          <a:p>
            <a:pPr marL="285750" indent="-285750" algn="ctr">
              <a:lnSpc>
                <a:spcPct val="150000"/>
              </a:lnSpc>
              <a:buFont typeface="Arial" panose="020B0604020202020204" pitchFamily="34" charset="0"/>
              <a:buChar char="•"/>
            </a:pPr>
            <a:r>
              <a:rPr lang="en-GB" sz="2000" dirty="0"/>
              <a:t>Visual Analogue Scale (VAS)</a:t>
            </a:r>
          </a:p>
          <a:p>
            <a:pPr marL="285750" indent="-285750" algn="ctr">
              <a:lnSpc>
                <a:spcPct val="150000"/>
              </a:lnSpc>
              <a:buFont typeface="Arial" panose="020B0604020202020204" pitchFamily="34" charset="0"/>
              <a:buChar char="•"/>
            </a:pPr>
            <a:r>
              <a:rPr lang="en-GB" sz="2000" dirty="0"/>
              <a:t>Numeric Rating Scale (NRS)</a:t>
            </a:r>
          </a:p>
          <a:p>
            <a:pPr marL="285750" indent="-285750" algn="ctr">
              <a:lnSpc>
                <a:spcPct val="150000"/>
              </a:lnSpc>
              <a:buFont typeface="Arial" panose="020B0604020202020204" pitchFamily="34" charset="0"/>
              <a:buChar char="•"/>
            </a:pPr>
            <a:r>
              <a:rPr lang="en-GB" sz="2000" dirty="0"/>
              <a:t>Pain Severity subscale of the Brief Pain Inventory (BPI-PS)</a:t>
            </a:r>
          </a:p>
        </p:txBody>
      </p:sp>
      <p:sp>
        <p:nvSpPr>
          <p:cNvPr id="15" name="Rectangle 14"/>
          <p:cNvSpPr/>
          <p:nvPr/>
        </p:nvSpPr>
        <p:spPr>
          <a:xfrm>
            <a:off x="277908" y="4773269"/>
            <a:ext cx="11295528" cy="1015663"/>
          </a:xfrm>
          <a:prstGeom prst="rect">
            <a:avLst/>
          </a:prstGeom>
        </p:spPr>
        <p:txBody>
          <a:bodyPr wrap="square">
            <a:spAutoFit/>
          </a:bodyPr>
          <a:lstStyle/>
          <a:p>
            <a:pPr algn="ctr">
              <a:lnSpc>
                <a:spcPct val="150000"/>
              </a:lnSpc>
            </a:pP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Toutes</a:t>
            </a:r>
            <a:r>
              <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rPr>
              <a:t> les </a:t>
            </a: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propriétés</a:t>
            </a:r>
            <a:r>
              <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rPr>
              <a:t> de </a:t>
            </a: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mesure</a:t>
            </a:r>
            <a:r>
              <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de </a:t>
            </a:r>
            <a:r>
              <a:rPr lang="en-GB" sz="20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ces</a:t>
            </a:r>
            <a:r>
              <a:rPr lang="en-GB"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tests </a:t>
            </a: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étaient</a:t>
            </a:r>
            <a:r>
              <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étayées</a:t>
            </a:r>
            <a:r>
              <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rPr>
              <a:t> par des </a:t>
            </a: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preuves</a:t>
            </a:r>
            <a:r>
              <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rPr>
              <a:t> de </a:t>
            </a: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qualité</a:t>
            </a:r>
            <a:r>
              <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nulle</a:t>
            </a:r>
            <a:r>
              <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faible</a:t>
            </a:r>
            <a:r>
              <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ou</a:t>
            </a:r>
            <a:r>
              <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très</a:t>
            </a:r>
            <a:r>
              <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faible</a:t>
            </a:r>
            <a:endPar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6" name="Image 15"/>
          <p:cNvPicPr>
            <a:picLocks noChangeAspect="1"/>
          </p:cNvPicPr>
          <p:nvPr/>
        </p:nvPicPr>
        <p:blipFill>
          <a:blip r:embed="rId3"/>
          <a:stretch>
            <a:fillRect/>
          </a:stretch>
        </p:blipFill>
        <p:spPr>
          <a:xfrm>
            <a:off x="35859" y="712650"/>
            <a:ext cx="3606193" cy="1668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ZoneTexte 16"/>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8" name="ZoneTexte 17"/>
          <p:cNvSpPr txBox="1"/>
          <p:nvPr/>
        </p:nvSpPr>
        <p:spPr>
          <a:xfrm>
            <a:off x="7587069" y="6488668"/>
            <a:ext cx="248925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Méthodes d’évaluation</a:t>
            </a:r>
            <a:endParaRPr lang="en-GB" b="1" dirty="0">
              <a:solidFill>
                <a:schemeClr val="tx2">
                  <a:lumMod val="75000"/>
                </a:schemeClr>
              </a:solidFill>
              <a:latin typeface="Bell MT" panose="02020503060305020303" pitchFamily="18" charset="0"/>
            </a:endParaRPr>
          </a:p>
        </p:txBody>
      </p:sp>
    </p:spTree>
    <p:extLst>
      <p:ext uri="{BB962C8B-B14F-4D97-AF65-F5344CB8AC3E}">
        <p14:creationId xmlns:p14="http://schemas.microsoft.com/office/powerpoint/2010/main" val="26993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1" name="ZoneTexte 10"/>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5" name="ZoneTexte 14"/>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pic>
        <p:nvPicPr>
          <p:cNvPr id="3" name="Image 2"/>
          <p:cNvPicPr>
            <a:picLocks noChangeAspect="1"/>
          </p:cNvPicPr>
          <p:nvPr/>
        </p:nvPicPr>
        <p:blipFill>
          <a:blip r:embed="rId2"/>
          <a:stretch>
            <a:fillRect/>
          </a:stretch>
        </p:blipFill>
        <p:spPr>
          <a:xfrm>
            <a:off x="2412125" y="1355835"/>
            <a:ext cx="6615606" cy="4410404"/>
          </a:xfrm>
          <a:prstGeom prst="rect">
            <a:avLst/>
          </a:prstGeom>
        </p:spPr>
      </p:pic>
    </p:spTree>
    <p:extLst>
      <p:ext uri="{BB962C8B-B14F-4D97-AF65-F5344CB8AC3E}">
        <p14:creationId xmlns:p14="http://schemas.microsoft.com/office/powerpoint/2010/main" val="205336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1" name="ZoneTexte 10"/>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5" name="ZoneTexte 14"/>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6" name="Rectangle 15"/>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APA &amp; lombalgie : pas le grand amour au début</a:t>
            </a:r>
            <a:endParaRPr lang="fr-FR" sz="2400" b="1" dirty="0">
              <a:latin typeface="Baskerville Old Face" panose="02020602080505020303"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41" y="1886711"/>
            <a:ext cx="2774935" cy="2774935"/>
          </a:xfrm>
          <a:prstGeom prst="rect">
            <a:avLst/>
          </a:prstGeom>
        </p:spPr>
      </p:pic>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922" y="2029472"/>
            <a:ext cx="3528932" cy="2352621"/>
          </a:xfrm>
          <a:prstGeom prst="rect">
            <a:avLst/>
          </a:prstGeom>
        </p:spPr>
      </p:pic>
      <p:sp>
        <p:nvSpPr>
          <p:cNvPr id="5" name="Double flèche horizontale 4"/>
          <p:cNvSpPr/>
          <p:nvPr/>
        </p:nvSpPr>
        <p:spPr>
          <a:xfrm>
            <a:off x="3971365" y="2886635"/>
            <a:ext cx="2814917" cy="681318"/>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Image 18"/>
          <p:cNvPicPr>
            <a:picLocks noChangeAspect="1"/>
          </p:cNvPicPr>
          <p:nvPr/>
        </p:nvPicPr>
        <p:blipFill>
          <a:blip r:embed="rId4" cstate="print">
            <a:clrChange>
              <a:clrFrom>
                <a:srgbClr val="F29BA1"/>
              </a:clrFrom>
              <a:clrTo>
                <a:srgbClr val="F29BA1">
                  <a:alpha val="0"/>
                </a:srgbClr>
              </a:clrTo>
            </a:clrChange>
            <a:extLst>
              <a:ext uri="{28A0092B-C50C-407E-A947-70E740481C1C}">
                <a14:useLocalDpi xmlns:a14="http://schemas.microsoft.com/office/drawing/2010/main" val="0"/>
              </a:ext>
            </a:extLst>
          </a:blip>
          <a:stretch>
            <a:fillRect/>
          </a:stretch>
        </p:blipFill>
        <p:spPr>
          <a:xfrm>
            <a:off x="4455100" y="1909035"/>
            <a:ext cx="1865376" cy="1264920"/>
          </a:xfrm>
          <a:prstGeom prst="rect">
            <a:avLst/>
          </a:prstGeom>
        </p:spPr>
      </p:pic>
    </p:spTree>
    <p:extLst>
      <p:ext uri="{BB962C8B-B14F-4D97-AF65-F5344CB8AC3E}">
        <p14:creationId xmlns:p14="http://schemas.microsoft.com/office/powerpoint/2010/main" val="186729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1" name="ZoneTexte 10"/>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5" name="ZoneTexte 14"/>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6" name="Rectangle 15"/>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APA &amp; lombalgie : pas le grand amour au début</a:t>
            </a:r>
            <a:endParaRPr lang="fr-FR" sz="2400" b="1" dirty="0">
              <a:latin typeface="Baskerville Old Face" panose="02020602080505020303"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34" y="1150032"/>
            <a:ext cx="3298707" cy="1853454"/>
          </a:xfrm>
          <a:prstGeom prst="rect">
            <a:avLst/>
          </a:prstGeom>
        </p:spPr>
      </p:pic>
      <p:sp>
        <p:nvSpPr>
          <p:cNvPr id="4" name="ZoneTexte 3"/>
          <p:cNvSpPr txBox="1"/>
          <p:nvPr/>
        </p:nvSpPr>
        <p:spPr>
          <a:xfrm>
            <a:off x="3594847" y="1048870"/>
            <a:ext cx="8118932" cy="3139321"/>
          </a:xfrm>
          <a:prstGeom prst="rect">
            <a:avLst/>
          </a:prstGeom>
          <a:noFill/>
        </p:spPr>
        <p:txBody>
          <a:bodyPr wrap="square" rtlCol="0">
            <a:spAutoFit/>
          </a:bodyPr>
          <a:lstStyle/>
          <a:p>
            <a:pPr marL="285750" indent="-285750">
              <a:buFont typeface="Arial" panose="020B0604020202020204" pitchFamily="34" charset="0"/>
              <a:buChar char="•"/>
            </a:pPr>
            <a:r>
              <a:rPr lang="fr-FR" dirty="0" smtClean="0">
                <a:latin typeface="Tahoma" panose="020B0604030504040204" pitchFamily="34" charset="0"/>
                <a:ea typeface="Tahoma" panose="020B0604030504040204" pitchFamily="34" charset="0"/>
                <a:cs typeface="Tahoma" panose="020B0604030504040204" pitchFamily="34" charset="0"/>
              </a:rPr>
              <a:t>20</a:t>
            </a:r>
            <a:r>
              <a:rPr lang="fr-FR" baseline="30000" dirty="0" smtClean="0">
                <a:latin typeface="Tahoma" panose="020B0604030504040204" pitchFamily="34" charset="0"/>
                <a:ea typeface="Tahoma" panose="020B0604030504040204" pitchFamily="34" charset="0"/>
                <a:cs typeface="Tahoma" panose="020B0604030504040204" pitchFamily="34" charset="0"/>
              </a:rPr>
              <a:t>ième</a:t>
            </a:r>
            <a:r>
              <a:rPr lang="fr-FR" dirty="0" smtClean="0">
                <a:latin typeface="Tahoma" panose="020B0604030504040204" pitchFamily="34" charset="0"/>
                <a:ea typeface="Tahoma" panose="020B0604030504040204" pitchFamily="34" charset="0"/>
                <a:cs typeface="Tahoma" panose="020B0604030504040204" pitchFamily="34" charset="0"/>
              </a:rPr>
              <a:t> siècle la médecine s’orientait sur une </a:t>
            </a:r>
            <a:r>
              <a:rPr lang="fr-FR"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cause unique/spécifique de la lombalgie :</a:t>
            </a:r>
            <a:r>
              <a:rPr lang="fr-FR" dirty="0" smtClean="0">
                <a:latin typeface="Tahoma" panose="020B0604030504040204" pitchFamily="34" charset="0"/>
                <a:ea typeface="Tahoma" panose="020B0604030504040204" pitchFamily="34" charset="0"/>
                <a:cs typeface="Tahoma" panose="020B0604030504040204" pitchFamily="34" charset="0"/>
              </a:rPr>
              <a:t> nerfs, vertèbres </a:t>
            </a:r>
          </a:p>
          <a:p>
            <a:pPr marL="285750" indent="-285750">
              <a:buFont typeface="Arial" panose="020B0604020202020204" pitchFamily="34" charset="0"/>
              <a:buChar char="•"/>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dirty="0" smtClean="0">
                <a:latin typeface="Tahoma" panose="020B0604030504040204" pitchFamily="34" charset="0"/>
                <a:ea typeface="Tahoma" panose="020B0604030504040204" pitchFamily="34" charset="0"/>
                <a:cs typeface="Tahoma" panose="020B0604030504040204" pitchFamily="34" charset="0"/>
              </a:rPr>
              <a:t>Grâce au progrès de l’imagerie on décèle chez certains patients des problèmes du disque vertébrale </a:t>
            </a:r>
          </a:p>
          <a:p>
            <a:pPr marL="285750" indent="-285750">
              <a:buFont typeface="Arial" panose="020B0604020202020204" pitchFamily="34" charset="0"/>
              <a:buChar char="•"/>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Recours fréquents à des opérations chirurgicales </a:t>
            </a:r>
            <a:r>
              <a:rPr lang="fr-FR" dirty="0" smtClean="0">
                <a:latin typeface="Tahoma" panose="020B0604030504040204" pitchFamily="34" charset="0"/>
                <a:ea typeface="Tahoma" panose="020B0604030504040204" pitchFamily="34" charset="0"/>
                <a:cs typeface="Tahoma" panose="020B0604030504040204" pitchFamily="34" charset="0"/>
              </a:rPr>
              <a:t>jusque quand les années </a:t>
            </a:r>
            <a:r>
              <a:rPr lang="fr-FR"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1980</a:t>
            </a:r>
          </a:p>
          <a:p>
            <a:pPr marL="285750" indent="-285750">
              <a:buFont typeface="Arial" panose="020B0604020202020204" pitchFamily="34" charset="0"/>
              <a:buChar char="•"/>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Idées préconçues : </a:t>
            </a:r>
            <a:r>
              <a:rPr lang="fr-FR" dirty="0" smtClean="0">
                <a:latin typeface="Tahoma" panose="020B0604030504040204" pitchFamily="34" charset="0"/>
                <a:ea typeface="Tahoma" panose="020B0604030504040204" pitchFamily="34" charset="0"/>
                <a:cs typeface="Tahoma" panose="020B0604030504040204" pitchFamily="34" charset="0"/>
              </a:rPr>
              <a:t>lorsqu’on a mal, il vaut mieux privilégier le repos</a:t>
            </a:r>
          </a:p>
          <a:p>
            <a:pPr marL="285750" indent="-285750">
              <a:buFont typeface="Arial" panose="020B0604020202020204" pitchFamily="34" charset="0"/>
              <a:buChar char="•"/>
            </a:pP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71414" y="4399495"/>
            <a:ext cx="11678847"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Uniquement à partir des années 1990 que l’on se rend compte que la </a:t>
            </a:r>
            <a:r>
              <a:rPr lang="fr-FR" dirty="0" smtClean="0">
                <a:latin typeface="Tahoma" panose="020B0604030504040204" pitchFamily="34" charset="0"/>
                <a:ea typeface="Tahoma" panose="020B0604030504040204" pitchFamily="34" charset="0"/>
                <a:cs typeface="Tahoma" panose="020B0604030504040204" pitchFamily="34" charset="0"/>
              </a:rPr>
              <a:t>lombalgie </a:t>
            </a:r>
            <a:r>
              <a:rPr lang="fr-FR" dirty="0">
                <a:latin typeface="Tahoma" panose="020B0604030504040204" pitchFamily="34" charset="0"/>
                <a:ea typeface="Tahoma" panose="020B0604030504040204" pitchFamily="34" charset="0"/>
                <a:cs typeface="Tahoma" panose="020B0604030504040204" pitchFamily="34" charset="0"/>
              </a:rPr>
              <a:t>est une pathologie complexe</a:t>
            </a:r>
          </a:p>
          <a:p>
            <a:pPr marL="285750" indent="-285750">
              <a:lnSpc>
                <a:spcPct val="150000"/>
              </a:lnSpc>
              <a:buFont typeface="Arial" panose="020B0604020202020204" pitchFamily="34" charset="0"/>
              <a:buChar char="•"/>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Il est donc nécessaire de trouver les facteurs de risques et des méthodes permettant de lutter/gérer les douleurs pour les lombalgiques </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482926" y="6220617"/>
            <a:ext cx="2464777" cy="307777"/>
          </a:xfrm>
          <a:prstGeom prst="rect">
            <a:avLst/>
          </a:prstGeom>
        </p:spPr>
        <p:txBody>
          <a:bodyPr wrap="none">
            <a:spAutoFit/>
          </a:bodyPr>
          <a:lstStyle/>
          <a:p>
            <a:r>
              <a:rPr lang="en-GB" sz="1400" i="1" dirty="0" smtClean="0"/>
              <a:t>Lutz et al., 2003, </a:t>
            </a:r>
            <a:r>
              <a:rPr lang="en-GB" sz="1400" i="1" dirty="0" err="1" smtClean="0"/>
              <a:t>Maharty</a:t>
            </a:r>
            <a:r>
              <a:rPr lang="en-GB" sz="1400" i="1" dirty="0" smtClean="0"/>
              <a:t> 2012</a:t>
            </a:r>
            <a:endParaRPr lang="en-GB" sz="1400" i="1" dirty="0"/>
          </a:p>
        </p:txBody>
      </p:sp>
    </p:spTree>
    <p:extLst>
      <p:ext uri="{BB962C8B-B14F-4D97-AF65-F5344CB8AC3E}">
        <p14:creationId xmlns:p14="http://schemas.microsoft.com/office/powerpoint/2010/main" val="75438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2" name="Rectangle 11"/>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Quel est l’intérêt des méthodes invasives et passives ?</a:t>
            </a:r>
            <a:endParaRPr lang="fr-FR" sz="2400" b="1" dirty="0">
              <a:latin typeface="Baskerville Old Face" panose="02020602080505020303" pitchFamily="18"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8089" y="1974984"/>
            <a:ext cx="2286357" cy="1539181"/>
          </a:xfrm>
          <a:prstGeom prst="rect">
            <a:avLst/>
          </a:prstGeom>
        </p:spPr>
      </p:pic>
      <p:pic>
        <p:nvPicPr>
          <p:cNvPr id="13" name="Image 12"/>
          <p:cNvPicPr>
            <a:picLocks noChangeAspect="1"/>
          </p:cNvPicPr>
          <p:nvPr/>
        </p:nvPicPr>
        <p:blipFill>
          <a:blip r:embed="rId4" cstate="print">
            <a:clrChange>
              <a:clrFrom>
                <a:srgbClr val="4778BD"/>
              </a:clrFrom>
              <a:clrTo>
                <a:srgbClr val="4778BD">
                  <a:alpha val="0"/>
                </a:srgbClr>
              </a:clrTo>
            </a:clrChange>
            <a:extLst>
              <a:ext uri="{28A0092B-C50C-407E-A947-70E740481C1C}">
                <a14:useLocalDpi xmlns:a14="http://schemas.microsoft.com/office/drawing/2010/main" val="0"/>
              </a:ext>
            </a:extLst>
          </a:blip>
          <a:stretch>
            <a:fillRect/>
          </a:stretch>
        </p:blipFill>
        <p:spPr>
          <a:xfrm>
            <a:off x="510630" y="732776"/>
            <a:ext cx="1865376" cy="1304544"/>
          </a:xfrm>
          <a:prstGeom prst="rect">
            <a:avLst/>
          </a:prstGeom>
        </p:spPr>
      </p:pic>
      <p:pic>
        <p:nvPicPr>
          <p:cNvPr id="14" name="Image 13"/>
          <p:cNvPicPr>
            <a:picLocks noChangeAspect="1"/>
          </p:cNvPicPr>
          <p:nvPr/>
        </p:nvPicPr>
        <p:blipFill>
          <a:blip r:embed="rId5"/>
          <a:stretch>
            <a:fillRect/>
          </a:stretch>
        </p:blipFill>
        <p:spPr>
          <a:xfrm>
            <a:off x="439269" y="3523159"/>
            <a:ext cx="1525121" cy="1146333"/>
          </a:xfrm>
          <a:prstGeom prst="rect">
            <a:avLst/>
          </a:prstGeom>
        </p:spPr>
      </p:pic>
      <p:pic>
        <p:nvPicPr>
          <p:cNvPr id="15" name="Image 14"/>
          <p:cNvPicPr>
            <a:picLocks noChangeAspect="1"/>
          </p:cNvPicPr>
          <p:nvPr/>
        </p:nvPicPr>
        <p:blipFill>
          <a:blip r:embed="rId6"/>
          <a:stretch>
            <a:fillRect/>
          </a:stretch>
        </p:blipFill>
        <p:spPr>
          <a:xfrm>
            <a:off x="9536730" y="4661485"/>
            <a:ext cx="1405778" cy="1509362"/>
          </a:xfrm>
          <a:prstGeom prst="rect">
            <a:avLst/>
          </a:prstGeom>
        </p:spPr>
      </p:pic>
      <p:sp>
        <p:nvSpPr>
          <p:cNvPr id="16" name="ZoneTexte 15"/>
          <p:cNvSpPr txBox="1"/>
          <p:nvPr/>
        </p:nvSpPr>
        <p:spPr>
          <a:xfrm>
            <a:off x="2366682" y="986118"/>
            <a:ext cx="7467600" cy="1138773"/>
          </a:xfrm>
          <a:prstGeom prst="rect">
            <a:avLst/>
          </a:prstGeom>
          <a:noFill/>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Antalgiques / Myorelaxants / Anti-inflammatoires / Antidépresseurs</a:t>
            </a:r>
          </a:p>
          <a:p>
            <a:pPr algn="ctr"/>
            <a:r>
              <a:rPr lang="fr-FR"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Problèmes : effets délétères &amp; risque d’addiction</a:t>
            </a:r>
          </a:p>
          <a:p>
            <a:endParaRPr lang="fr-FR" dirty="0">
              <a:latin typeface="Tahoma" panose="020B0604030504040204" pitchFamily="34" charset="0"/>
              <a:ea typeface="Tahoma" panose="020B0604030504040204" pitchFamily="34" charset="0"/>
              <a:cs typeface="Tahoma" panose="020B0604030504040204" pitchFamily="34" charset="0"/>
            </a:endParaRPr>
          </a:p>
          <a:p>
            <a:pPr algn="ctr"/>
            <a:r>
              <a:rPr lang="fr-FR" sz="1400" i="1" dirty="0" smtClean="0">
                <a:latin typeface="Tahoma" panose="020B0604030504040204" pitchFamily="34" charset="0"/>
                <a:ea typeface="Tahoma" panose="020B0604030504040204" pitchFamily="34" charset="0"/>
                <a:cs typeface="Tahoma" panose="020B0604030504040204" pitchFamily="34" charset="0"/>
              </a:rPr>
              <a:t>Chou et al., 2017</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sp>
        <p:nvSpPr>
          <p:cNvPr id="17" name="ZoneTexte 16"/>
          <p:cNvSpPr txBox="1"/>
          <p:nvPr/>
        </p:nvSpPr>
        <p:spPr>
          <a:xfrm>
            <a:off x="3334870" y="2388940"/>
            <a:ext cx="7467600" cy="1138773"/>
          </a:xfrm>
          <a:prstGeom prst="rect">
            <a:avLst/>
          </a:prstGeom>
          <a:noFill/>
        </p:spPr>
        <p:txBody>
          <a:bodyPr wrap="square" rtlCol="0">
            <a:spAutoFit/>
          </a:bodyPr>
          <a:lstStyle/>
          <a:p>
            <a:pPr algn="ctr"/>
            <a:r>
              <a:rPr lang="fr-FR" dirty="0" err="1" smtClean="0">
                <a:latin typeface="Tahoma" panose="020B0604030504040204" pitchFamily="34" charset="0"/>
                <a:ea typeface="Tahoma" panose="020B0604030504040204" pitchFamily="34" charset="0"/>
                <a:cs typeface="Tahoma" panose="020B0604030504040204" pitchFamily="34" charset="0"/>
              </a:rPr>
              <a:t>Discectomies</a:t>
            </a:r>
            <a:r>
              <a:rPr lang="fr-FR" dirty="0" smtClean="0">
                <a:latin typeface="Tahoma" panose="020B0604030504040204" pitchFamily="34" charset="0"/>
                <a:ea typeface="Tahoma" panose="020B0604030504040204" pitchFamily="34" charset="0"/>
                <a:cs typeface="Tahoma" panose="020B0604030504040204" pitchFamily="34" charset="0"/>
              </a:rPr>
              <a:t>, arthrodèses</a:t>
            </a:r>
          </a:p>
          <a:p>
            <a:pPr algn="ctr"/>
            <a:r>
              <a:rPr lang="fr-FR"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Problèmes : efficacité faible voir nulle</a:t>
            </a:r>
          </a:p>
          <a:p>
            <a:endParaRPr lang="fr-FR" dirty="0">
              <a:latin typeface="Tahoma" panose="020B0604030504040204" pitchFamily="34" charset="0"/>
              <a:ea typeface="Tahoma" panose="020B0604030504040204" pitchFamily="34" charset="0"/>
              <a:cs typeface="Tahoma" panose="020B0604030504040204" pitchFamily="34" charset="0"/>
            </a:endParaRPr>
          </a:p>
          <a:p>
            <a:pPr algn="ctr"/>
            <a:r>
              <a:rPr lang="fr-FR" sz="1400" i="1" dirty="0" smtClean="0">
                <a:latin typeface="Tahoma" panose="020B0604030504040204" pitchFamily="34" charset="0"/>
                <a:ea typeface="Tahoma" panose="020B0604030504040204" pitchFamily="34" charset="0"/>
                <a:cs typeface="Tahoma" panose="020B0604030504040204" pitchFamily="34" charset="0"/>
              </a:rPr>
              <a:t>Chou et al., 2009</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sp>
        <p:nvSpPr>
          <p:cNvPr id="18" name="ZoneTexte 17"/>
          <p:cNvSpPr txBox="1"/>
          <p:nvPr/>
        </p:nvSpPr>
        <p:spPr>
          <a:xfrm>
            <a:off x="986116" y="3702426"/>
            <a:ext cx="7467600" cy="1138773"/>
          </a:xfrm>
          <a:prstGeom prst="rect">
            <a:avLst/>
          </a:prstGeom>
          <a:noFill/>
        </p:spPr>
        <p:txBody>
          <a:bodyPr wrap="square" rtlCol="0">
            <a:spAutoFit/>
          </a:bodyPr>
          <a:lstStyle/>
          <a:p>
            <a:pPr algn="ctr"/>
            <a:r>
              <a:rPr lang="fr-FR" dirty="0" smtClean="0">
                <a:latin typeface="Tahoma" panose="020B0604030504040204" pitchFamily="34" charset="0"/>
                <a:ea typeface="Tahoma" panose="020B0604030504040204" pitchFamily="34" charset="0"/>
                <a:cs typeface="Tahoma" panose="020B0604030504040204" pitchFamily="34" charset="0"/>
              </a:rPr>
              <a:t>Ajustements lombaires / pressions / manipulations</a:t>
            </a:r>
          </a:p>
          <a:p>
            <a:pPr algn="ctr"/>
            <a:r>
              <a:rPr lang="fr-FR"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Problèmes : efficacité faible voir nulle</a:t>
            </a:r>
          </a:p>
          <a:p>
            <a:endParaRPr lang="fr-FR" dirty="0">
              <a:latin typeface="Tahoma" panose="020B0604030504040204" pitchFamily="34" charset="0"/>
              <a:ea typeface="Tahoma" panose="020B0604030504040204" pitchFamily="34" charset="0"/>
              <a:cs typeface="Tahoma" panose="020B0604030504040204" pitchFamily="34" charset="0"/>
            </a:endParaRPr>
          </a:p>
          <a:p>
            <a:pPr algn="ctr"/>
            <a:r>
              <a:rPr lang="fr-FR" sz="1400" i="1" dirty="0" smtClean="0">
                <a:latin typeface="Tahoma" panose="020B0604030504040204" pitchFamily="34" charset="0"/>
                <a:ea typeface="Tahoma" panose="020B0604030504040204" pitchFamily="34" charset="0"/>
                <a:cs typeface="Tahoma" panose="020B0604030504040204" pitchFamily="34" charset="0"/>
              </a:rPr>
              <a:t>Dal </a:t>
            </a:r>
            <a:r>
              <a:rPr lang="fr-FR" sz="1400" i="1" dirty="0" err="1" smtClean="0">
                <a:latin typeface="Tahoma" panose="020B0604030504040204" pitchFamily="34" charset="0"/>
                <a:ea typeface="Tahoma" panose="020B0604030504040204" pitchFamily="34" charset="0"/>
                <a:cs typeface="Tahoma" panose="020B0604030504040204" pitchFamily="34" charset="0"/>
              </a:rPr>
              <a:t>Farra</a:t>
            </a:r>
            <a:r>
              <a:rPr lang="fr-FR" sz="1400" i="1" dirty="0" smtClean="0">
                <a:latin typeface="Tahoma" panose="020B0604030504040204" pitchFamily="34" charset="0"/>
                <a:ea typeface="Tahoma" panose="020B0604030504040204" pitchFamily="34" charset="0"/>
                <a:cs typeface="Tahoma" panose="020B0604030504040204" pitchFamily="34" charset="0"/>
              </a:rPr>
              <a:t> et al., 2021</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sp>
        <p:nvSpPr>
          <p:cNvPr id="19" name="ZoneTexte 18"/>
          <p:cNvSpPr txBox="1"/>
          <p:nvPr/>
        </p:nvSpPr>
        <p:spPr>
          <a:xfrm>
            <a:off x="3118170" y="5157182"/>
            <a:ext cx="7467600" cy="1138773"/>
          </a:xfrm>
          <a:prstGeom prst="rect">
            <a:avLst/>
          </a:prstGeom>
          <a:noFill/>
        </p:spPr>
        <p:txBody>
          <a:bodyPr wrap="square" rtlCol="0">
            <a:spAutoFit/>
          </a:bodyPr>
          <a:lstStyle/>
          <a:p>
            <a:pPr algn="ctr"/>
            <a:r>
              <a:rPr lang="fr-FR" dirty="0" smtClean="0">
                <a:latin typeface="Tahoma" panose="020B0604030504040204" pitchFamily="34" charset="0"/>
                <a:ea typeface="Tahoma" panose="020B0604030504040204" pitchFamily="34" charset="0"/>
                <a:cs typeface="Tahoma" panose="020B0604030504040204" pitchFamily="34" charset="0"/>
              </a:rPr>
              <a:t>Applications chauds froids &amp; massage</a:t>
            </a:r>
          </a:p>
          <a:p>
            <a:pPr algn="ctr"/>
            <a:r>
              <a:rPr lang="fr-FR"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Problèmes : efficacité faible voir nulle</a:t>
            </a:r>
          </a:p>
          <a:p>
            <a:endParaRPr lang="fr-FR" dirty="0">
              <a:latin typeface="Tahoma" panose="020B0604030504040204" pitchFamily="34" charset="0"/>
              <a:ea typeface="Tahoma" panose="020B0604030504040204" pitchFamily="34" charset="0"/>
              <a:cs typeface="Tahoma" panose="020B0604030504040204" pitchFamily="34" charset="0"/>
            </a:endParaRPr>
          </a:p>
          <a:p>
            <a:pPr algn="ctr"/>
            <a:r>
              <a:rPr lang="fr-FR" sz="1400" i="1" dirty="0" smtClean="0">
                <a:latin typeface="Tahoma" panose="020B0604030504040204" pitchFamily="34" charset="0"/>
                <a:ea typeface="Tahoma" panose="020B0604030504040204" pitchFamily="34" charset="0"/>
                <a:cs typeface="Tahoma" panose="020B0604030504040204" pitchFamily="34" charset="0"/>
              </a:rPr>
              <a:t>Owen et al., 2020</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912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2" name="Rectangle 11"/>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TRAITEMENT PRINCIPAL : ACTIVITE PHYSIQUE ADAPTEE</a:t>
            </a:r>
            <a:endParaRPr lang="fr-FR" sz="2400" b="1" dirty="0">
              <a:latin typeface="Baskerville Old Face" panose="02020602080505020303" pitchFamily="18" charset="0"/>
            </a:endParaRPr>
          </a:p>
        </p:txBody>
      </p:sp>
      <p:pic>
        <p:nvPicPr>
          <p:cNvPr id="13" name="Image 12" descr="Une image contenant texte, personne&#10;&#10;Description générée automatiquement"/>
          <p:cNvPicPr/>
          <p:nvPr/>
        </p:nvPicPr>
        <p:blipFill>
          <a:blip r:embed="rId2" cstate="print">
            <a:extLst>
              <a:ext uri="{28A0092B-C50C-407E-A947-70E740481C1C}">
                <a14:useLocalDpi xmlns:a14="http://schemas.microsoft.com/office/drawing/2010/main" val="0"/>
              </a:ext>
            </a:extLst>
          </a:blip>
          <a:stretch>
            <a:fillRect/>
          </a:stretch>
        </p:blipFill>
        <p:spPr>
          <a:xfrm>
            <a:off x="886924" y="1024055"/>
            <a:ext cx="3729900" cy="4901616"/>
          </a:xfrm>
          <a:prstGeom prst="rect">
            <a:avLst/>
          </a:prstGeom>
        </p:spPr>
      </p:pic>
      <p:pic>
        <p:nvPicPr>
          <p:cNvPr id="14" name="Image 13"/>
          <p:cNvPicPr>
            <a:picLocks noChangeAspect="1"/>
          </p:cNvPicPr>
          <p:nvPr/>
        </p:nvPicPr>
        <p:blipFill>
          <a:blip r:embed="rId3"/>
          <a:stretch>
            <a:fillRect/>
          </a:stretch>
        </p:blipFill>
        <p:spPr>
          <a:xfrm>
            <a:off x="5253317" y="872215"/>
            <a:ext cx="6423526" cy="2217731"/>
          </a:xfrm>
          <a:prstGeom prst="rect">
            <a:avLst/>
          </a:prstGeom>
        </p:spPr>
      </p:pic>
      <p:sp>
        <p:nvSpPr>
          <p:cNvPr id="15" name="Rectangle 14"/>
          <p:cNvSpPr/>
          <p:nvPr/>
        </p:nvSpPr>
        <p:spPr>
          <a:xfrm>
            <a:off x="5199529" y="2876200"/>
            <a:ext cx="6096000" cy="2000548"/>
          </a:xfrm>
          <a:prstGeom prst="rect">
            <a:avLst/>
          </a:prstGeom>
        </p:spPr>
        <p:txBody>
          <a:bodyPr>
            <a:spAutoFit/>
          </a:bodyPr>
          <a:lstStyle/>
          <a:p>
            <a:endParaRPr lang="en-GB" sz="2800" dirty="0">
              <a:solidFill>
                <a:srgbClr val="000000"/>
              </a:solidFill>
              <a:latin typeface="Rotis SemiSans Std ExtraBold"/>
            </a:endParaRPr>
          </a:p>
          <a:p>
            <a:pPr algn="ctr"/>
            <a:r>
              <a:rPr lang="fr-FR" sz="2400" b="1" dirty="0" smtClean="0">
                <a:solidFill>
                  <a:srgbClr val="000000"/>
                </a:solidFill>
                <a:latin typeface="Rotis SemiSans Std ExtraBold"/>
              </a:rPr>
              <a:t>« L’activité </a:t>
            </a:r>
            <a:r>
              <a:rPr lang="fr-FR" sz="2400" b="1" dirty="0">
                <a:solidFill>
                  <a:srgbClr val="000000"/>
                </a:solidFill>
                <a:latin typeface="Rotis SemiSans Std ExtraBold"/>
              </a:rPr>
              <a:t>physique </a:t>
            </a:r>
            <a:r>
              <a:rPr lang="fr-FR" sz="2400" dirty="0">
                <a:solidFill>
                  <a:srgbClr val="000000"/>
                </a:solidFill>
                <a:latin typeface="Rotis SemiSans Std"/>
              </a:rPr>
              <a:t>est le traitement principal permettant une évolution favorable de la lombalgie et d’éviter une </a:t>
            </a:r>
            <a:r>
              <a:rPr lang="fr-FR" sz="2400" dirty="0" smtClean="0">
                <a:solidFill>
                  <a:srgbClr val="000000"/>
                </a:solidFill>
                <a:latin typeface="Rotis SemiSans Std"/>
              </a:rPr>
              <a:t>récidive » Grade B</a:t>
            </a:r>
            <a:endParaRPr lang="fr-FR" sz="2400" dirty="0">
              <a:solidFill>
                <a:srgbClr val="000000"/>
              </a:solidFill>
              <a:latin typeface="Rotis SemiSans Std"/>
            </a:endParaRPr>
          </a:p>
        </p:txBody>
      </p:sp>
      <p:sp>
        <p:nvSpPr>
          <p:cNvPr id="16" name="Rectangle 15"/>
          <p:cNvSpPr/>
          <p:nvPr/>
        </p:nvSpPr>
        <p:spPr>
          <a:xfrm>
            <a:off x="5653715" y="5987534"/>
            <a:ext cx="1326004" cy="369332"/>
          </a:xfrm>
          <a:prstGeom prst="rect">
            <a:avLst/>
          </a:prstGeom>
        </p:spPr>
        <p:txBody>
          <a:bodyPr wrap="none">
            <a:spAutoFit/>
          </a:bodyPr>
          <a:lstStyle/>
          <a:p>
            <a:pPr algn="ctr"/>
            <a:r>
              <a:rPr lang="fr-FR" dirty="0" smtClean="0">
                <a:latin typeface="Tahoma" panose="020B0604030504040204" pitchFamily="34" charset="0"/>
                <a:ea typeface="Tahoma" panose="020B0604030504040204" pitchFamily="34" charset="0"/>
                <a:cs typeface="Tahoma" panose="020B0604030504040204" pitchFamily="34" charset="0"/>
              </a:rPr>
              <a:t>H.A.S 2019</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606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871544" y="1939158"/>
            <a:ext cx="6826469" cy="2554545"/>
          </a:xfrm>
          <a:prstGeom prst="rect">
            <a:avLst/>
          </a:prstGeom>
          <a:noFill/>
        </p:spPr>
        <p:txBody>
          <a:bodyPr wrap="square" rtlCol="0">
            <a:spAutoFit/>
          </a:bodyPr>
          <a:lstStyle/>
          <a:p>
            <a:pPr algn="ctr"/>
            <a:r>
              <a:rPr lang="fr-FR" sz="4000" b="1" dirty="0" smtClean="0"/>
              <a:t>1 : Connaître le niveau d’activité physique et si possible de sédentarité de la population </a:t>
            </a:r>
            <a:endParaRPr lang="en-GB" sz="4000" b="1" dirty="0"/>
          </a:p>
        </p:txBody>
      </p:sp>
      <p:pic>
        <p:nvPicPr>
          <p:cNvPr id="5" name="Image 4"/>
          <p:cNvPicPr>
            <a:picLocks noChangeAspect="1"/>
          </p:cNvPicPr>
          <p:nvPr/>
        </p:nvPicPr>
        <p:blipFill>
          <a:blip r:embed="rId2"/>
          <a:stretch>
            <a:fillRect/>
          </a:stretch>
        </p:blipFill>
        <p:spPr>
          <a:xfrm>
            <a:off x="0" y="0"/>
            <a:ext cx="4776952" cy="5030801"/>
          </a:xfrm>
          <a:prstGeom prst="rect">
            <a:avLst/>
          </a:prstGeom>
        </p:spPr>
      </p:pic>
    </p:spTree>
    <p:extLst>
      <p:ext uri="{BB962C8B-B14F-4D97-AF65-F5344CB8AC3E}">
        <p14:creationId xmlns:p14="http://schemas.microsoft.com/office/powerpoint/2010/main" val="4102140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2" name="Rectangle 11"/>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d’activité physique des patients lombalgiques chroniques</a:t>
            </a:r>
            <a:endParaRPr lang="fr-FR" sz="2400" b="1" dirty="0">
              <a:latin typeface="Baskerville Old Face" panose="02020602080505020303" pitchFamily="18" charset="0"/>
            </a:endParaRPr>
          </a:p>
        </p:txBody>
      </p:sp>
      <p:sp>
        <p:nvSpPr>
          <p:cNvPr id="13" name="ZoneTexte 12"/>
          <p:cNvSpPr txBox="1"/>
          <p:nvPr/>
        </p:nvSpPr>
        <p:spPr>
          <a:xfrm>
            <a:off x="3944471" y="6087036"/>
            <a:ext cx="4572000" cy="307777"/>
          </a:xfrm>
          <a:prstGeom prst="rect">
            <a:avLst/>
          </a:prstGeom>
          <a:noFill/>
        </p:spPr>
        <p:txBody>
          <a:bodyPr wrap="square" rtlCol="0">
            <a:spAutoFit/>
          </a:bodyPr>
          <a:lstStyle/>
          <a:p>
            <a:pPr algn="ctr"/>
            <a:r>
              <a:rPr lang="fr-FR" sz="1400" i="1" dirty="0" err="1" smtClean="0"/>
              <a:t>Soysal</a:t>
            </a:r>
            <a:r>
              <a:rPr lang="fr-FR" sz="1400" i="1" dirty="0" smtClean="0"/>
              <a:t> et al., 2013</a:t>
            </a:r>
            <a:endParaRPr lang="en-GB" sz="1400" i="1" dirty="0"/>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81" y="2420471"/>
            <a:ext cx="1517046" cy="1011364"/>
          </a:xfrm>
          <a:prstGeom prst="rect">
            <a:avLst/>
          </a:prstGeom>
        </p:spPr>
      </p:pic>
      <p:pic>
        <p:nvPicPr>
          <p:cNvPr id="16" name="Image 15"/>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26287" y="1183342"/>
            <a:ext cx="1517046" cy="1011364"/>
          </a:xfrm>
          <a:prstGeom prst="rect">
            <a:avLst/>
          </a:prstGeom>
        </p:spPr>
      </p:pic>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771" y="3562727"/>
            <a:ext cx="1531082" cy="1020721"/>
          </a:xfrm>
          <a:prstGeom prst="rect">
            <a:avLst/>
          </a:prstGeom>
        </p:spPr>
      </p:pic>
      <p:sp>
        <p:nvSpPr>
          <p:cNvPr id="20" name="Rectangle 19"/>
          <p:cNvSpPr/>
          <p:nvPr/>
        </p:nvSpPr>
        <p:spPr>
          <a:xfrm>
            <a:off x="4805221" y="1528075"/>
            <a:ext cx="5138971" cy="369332"/>
          </a:xfrm>
          <a:prstGeom prst="rect">
            <a:avLst/>
          </a:prstGeom>
        </p:spPr>
        <p:txBody>
          <a:bodyPr wrap="none">
            <a:spAutoFit/>
          </a:bodyPr>
          <a:lstStyle/>
          <a:p>
            <a:r>
              <a:rPr lang="fr-FR" b="1" u="sng" dirty="0" smtClean="0">
                <a:solidFill>
                  <a:schemeClr val="tx2">
                    <a:lumMod val="50000"/>
                  </a:schemeClr>
                </a:solidFill>
                <a:latin typeface="Arial" panose="020B0604020202020204" pitchFamily="34" charset="0"/>
              </a:rPr>
              <a:t>International </a:t>
            </a:r>
            <a:r>
              <a:rPr lang="fr-FR" b="1" u="sng" dirty="0">
                <a:solidFill>
                  <a:schemeClr val="tx2">
                    <a:lumMod val="50000"/>
                  </a:schemeClr>
                </a:solidFill>
                <a:latin typeface="Arial" panose="020B0604020202020204" pitchFamily="34" charset="0"/>
              </a:rPr>
              <a:t>Physical Activity Questionnaire.</a:t>
            </a:r>
            <a:endParaRPr lang="en-GB" b="1" u="sng" dirty="0">
              <a:solidFill>
                <a:schemeClr val="tx2">
                  <a:lumMod val="50000"/>
                </a:schemeClr>
              </a:solidFill>
            </a:endParaRP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5314" y="639376"/>
            <a:ext cx="1865376" cy="1865376"/>
          </a:xfrm>
          <a:prstGeom prst="rect">
            <a:avLst/>
          </a:prstGeom>
        </p:spPr>
      </p:pic>
      <p:sp>
        <p:nvSpPr>
          <p:cNvPr id="22" name="Rectangle 21"/>
          <p:cNvSpPr/>
          <p:nvPr/>
        </p:nvSpPr>
        <p:spPr>
          <a:xfrm>
            <a:off x="4216931" y="2392903"/>
            <a:ext cx="7812159" cy="1938992"/>
          </a:xfrm>
          <a:prstGeom prst="rect">
            <a:avLst/>
          </a:prstGeom>
        </p:spPr>
        <p:txBody>
          <a:bodyPr wrap="square">
            <a:spAutoFit/>
          </a:bodyPr>
          <a:lstStyle/>
          <a:p>
            <a:pPr>
              <a:lnSpc>
                <a:spcPct val="150000"/>
              </a:lnSpc>
            </a:pPr>
            <a:r>
              <a:rPr lang="en-GB" sz="2000" dirty="0"/>
              <a:t>Les </a:t>
            </a:r>
            <a:r>
              <a:rPr lang="en-GB" sz="2000" dirty="0" err="1"/>
              <a:t>personnes</a:t>
            </a:r>
            <a:r>
              <a:rPr lang="en-GB" sz="2000" dirty="0"/>
              <a:t> </a:t>
            </a:r>
            <a:r>
              <a:rPr lang="en-GB" sz="2000" dirty="0" err="1"/>
              <a:t>dont</a:t>
            </a:r>
            <a:r>
              <a:rPr lang="en-GB" sz="2000" dirty="0"/>
              <a:t> le score </a:t>
            </a:r>
            <a:r>
              <a:rPr lang="en-GB" sz="2000" dirty="0" err="1" smtClean="0"/>
              <a:t>est</a:t>
            </a:r>
            <a:r>
              <a:rPr lang="en-GB" sz="2000" dirty="0" smtClean="0"/>
              <a:t> :</a:t>
            </a:r>
          </a:p>
          <a:p>
            <a:pPr marL="285750" indent="-285750">
              <a:lnSpc>
                <a:spcPct val="150000"/>
              </a:lnSpc>
              <a:buFont typeface="Arial" panose="020B0604020202020204" pitchFamily="34" charset="0"/>
              <a:buChar char="•"/>
            </a:pPr>
            <a:r>
              <a:rPr lang="en-GB" sz="2000" dirty="0" err="1" smtClean="0"/>
              <a:t>inférieur</a:t>
            </a:r>
            <a:r>
              <a:rPr lang="en-GB" sz="2000" dirty="0" smtClean="0"/>
              <a:t> </a:t>
            </a:r>
            <a:r>
              <a:rPr lang="en-GB" sz="2000" dirty="0"/>
              <a:t>à </a:t>
            </a:r>
            <a:r>
              <a:rPr lang="en-GB" sz="2000" dirty="0" smtClean="0"/>
              <a:t>600 </a:t>
            </a:r>
            <a:r>
              <a:rPr lang="en-GB" sz="2000" dirty="0" err="1"/>
              <a:t>sont</a:t>
            </a:r>
            <a:r>
              <a:rPr lang="en-GB" sz="2000" dirty="0"/>
              <a:t> </a:t>
            </a:r>
            <a:r>
              <a:rPr lang="en-GB" sz="2000" dirty="0" err="1"/>
              <a:t>décrites</a:t>
            </a:r>
            <a:r>
              <a:rPr lang="en-GB" sz="2000" dirty="0"/>
              <a:t> </a:t>
            </a:r>
            <a:r>
              <a:rPr lang="en-GB" sz="2000" dirty="0" err="1"/>
              <a:t>comme</a:t>
            </a:r>
            <a:r>
              <a:rPr lang="en-GB" sz="2000" dirty="0"/>
              <a:t> </a:t>
            </a:r>
            <a:r>
              <a:rPr lang="en-GB" sz="2000" dirty="0" err="1" smtClean="0"/>
              <a:t>inactives</a:t>
            </a:r>
            <a:r>
              <a:rPr lang="en-GB" sz="2000" dirty="0" smtClean="0"/>
              <a:t>,</a:t>
            </a:r>
          </a:p>
          <a:p>
            <a:pPr marL="285750" indent="-285750">
              <a:lnSpc>
                <a:spcPct val="150000"/>
              </a:lnSpc>
              <a:buFont typeface="Arial" panose="020B0604020202020204" pitchFamily="34" charset="0"/>
              <a:buChar char="•"/>
            </a:pPr>
            <a:r>
              <a:rPr lang="en-GB" sz="2000" dirty="0" err="1" smtClean="0"/>
              <a:t>compris</a:t>
            </a:r>
            <a:r>
              <a:rPr lang="en-GB" sz="2000" dirty="0" smtClean="0"/>
              <a:t> </a:t>
            </a:r>
            <a:r>
              <a:rPr lang="en-GB" sz="2000" dirty="0"/>
              <a:t>entre 600 et 1500 </a:t>
            </a:r>
            <a:r>
              <a:rPr lang="en-GB" sz="2000" dirty="0" smtClean="0"/>
              <a:t> </a:t>
            </a:r>
            <a:r>
              <a:rPr lang="en-GB" sz="2000" dirty="0" err="1"/>
              <a:t>sont</a:t>
            </a:r>
            <a:r>
              <a:rPr lang="en-GB" sz="2000" dirty="0"/>
              <a:t> </a:t>
            </a:r>
            <a:r>
              <a:rPr lang="en-GB" sz="2000" dirty="0" err="1"/>
              <a:t>décrites</a:t>
            </a:r>
            <a:r>
              <a:rPr lang="en-GB" sz="2000" dirty="0"/>
              <a:t> </a:t>
            </a:r>
            <a:r>
              <a:rPr lang="en-GB" sz="2000" dirty="0" err="1"/>
              <a:t>comme</a:t>
            </a:r>
            <a:r>
              <a:rPr lang="en-GB" sz="2000" dirty="0"/>
              <a:t> </a:t>
            </a:r>
            <a:r>
              <a:rPr lang="en-GB" sz="2000" dirty="0" err="1" smtClean="0"/>
              <a:t>moyennement</a:t>
            </a:r>
            <a:r>
              <a:rPr lang="en-GB" sz="2000" dirty="0" smtClean="0"/>
              <a:t> active</a:t>
            </a:r>
          </a:p>
          <a:p>
            <a:pPr marL="285750" indent="-285750">
              <a:lnSpc>
                <a:spcPct val="150000"/>
              </a:lnSpc>
              <a:buFont typeface="Arial" panose="020B0604020202020204" pitchFamily="34" charset="0"/>
              <a:buChar char="•"/>
            </a:pPr>
            <a:r>
              <a:rPr lang="en-GB" sz="2000" dirty="0" err="1" smtClean="0"/>
              <a:t>supérieur</a:t>
            </a:r>
            <a:r>
              <a:rPr lang="en-GB" sz="2000" dirty="0" smtClean="0"/>
              <a:t> </a:t>
            </a:r>
            <a:r>
              <a:rPr lang="en-GB" sz="2000" dirty="0"/>
              <a:t>à 3000 </a:t>
            </a:r>
            <a:r>
              <a:rPr lang="en-GB" sz="2000" dirty="0" err="1" smtClean="0"/>
              <a:t>sont</a:t>
            </a:r>
            <a:r>
              <a:rPr lang="en-GB" sz="2000" dirty="0" smtClean="0"/>
              <a:t> </a:t>
            </a:r>
            <a:r>
              <a:rPr lang="en-GB" sz="2000" dirty="0" err="1"/>
              <a:t>décrites</a:t>
            </a:r>
            <a:r>
              <a:rPr lang="en-GB" sz="2000" dirty="0"/>
              <a:t> </a:t>
            </a:r>
            <a:r>
              <a:rPr lang="en-GB" sz="2000" dirty="0" err="1"/>
              <a:t>comme</a:t>
            </a:r>
            <a:r>
              <a:rPr lang="en-GB" sz="2000" dirty="0"/>
              <a:t> actives. </a:t>
            </a:r>
          </a:p>
        </p:txBody>
      </p:sp>
      <p:sp>
        <p:nvSpPr>
          <p:cNvPr id="25" name="ZoneTexte 24"/>
          <p:cNvSpPr txBox="1"/>
          <p:nvPr/>
        </p:nvSpPr>
        <p:spPr>
          <a:xfrm>
            <a:off x="2142565" y="3034210"/>
            <a:ext cx="1353670" cy="369332"/>
          </a:xfrm>
          <a:prstGeom prst="rect">
            <a:avLst/>
          </a:prstGeom>
          <a:noFill/>
        </p:spPr>
        <p:txBody>
          <a:bodyPr wrap="square" rtlCol="0">
            <a:spAutoFit/>
          </a:bodyPr>
          <a:lstStyle/>
          <a:p>
            <a:pPr algn="ctr"/>
            <a:r>
              <a:rPr lang="fr-FR" dirty="0" smtClean="0"/>
              <a:t>N=32</a:t>
            </a:r>
            <a:endParaRPr lang="en-GB" dirty="0"/>
          </a:p>
        </p:txBody>
      </p:sp>
      <p:sp>
        <p:nvSpPr>
          <p:cNvPr id="26" name="ZoneTexte 25"/>
          <p:cNvSpPr txBox="1"/>
          <p:nvPr/>
        </p:nvSpPr>
        <p:spPr>
          <a:xfrm>
            <a:off x="2123395" y="1800115"/>
            <a:ext cx="1353670" cy="369332"/>
          </a:xfrm>
          <a:prstGeom prst="rect">
            <a:avLst/>
          </a:prstGeom>
          <a:noFill/>
        </p:spPr>
        <p:txBody>
          <a:bodyPr wrap="square" rtlCol="0">
            <a:spAutoFit/>
          </a:bodyPr>
          <a:lstStyle/>
          <a:p>
            <a:pPr algn="ctr"/>
            <a:r>
              <a:rPr lang="fr-FR" dirty="0" smtClean="0"/>
              <a:t>N=32</a:t>
            </a:r>
            <a:endParaRPr lang="en-GB" dirty="0"/>
          </a:p>
        </p:txBody>
      </p:sp>
      <p:sp>
        <p:nvSpPr>
          <p:cNvPr id="27" name="ZoneTexte 26"/>
          <p:cNvSpPr txBox="1"/>
          <p:nvPr/>
        </p:nvSpPr>
        <p:spPr>
          <a:xfrm>
            <a:off x="2129877" y="4147627"/>
            <a:ext cx="1353670" cy="369332"/>
          </a:xfrm>
          <a:prstGeom prst="rect">
            <a:avLst/>
          </a:prstGeom>
          <a:noFill/>
        </p:spPr>
        <p:txBody>
          <a:bodyPr wrap="square" rtlCol="0">
            <a:spAutoFit/>
          </a:bodyPr>
          <a:lstStyle/>
          <a:p>
            <a:pPr algn="ctr"/>
            <a:r>
              <a:rPr lang="fr-FR" dirty="0" smtClean="0"/>
              <a:t>N=32</a:t>
            </a:r>
            <a:endParaRPr lang="en-GB" dirty="0"/>
          </a:p>
        </p:txBody>
      </p:sp>
      <p:sp>
        <p:nvSpPr>
          <p:cNvPr id="28" name="ZoneTexte 27"/>
          <p:cNvSpPr txBox="1"/>
          <p:nvPr/>
        </p:nvSpPr>
        <p:spPr>
          <a:xfrm>
            <a:off x="1927274" y="1139483"/>
            <a:ext cx="1899139" cy="646331"/>
          </a:xfrm>
          <a:prstGeom prst="rect">
            <a:avLst/>
          </a:prstGeom>
          <a:noFill/>
        </p:spPr>
        <p:txBody>
          <a:bodyPr wrap="square" rtlCol="0">
            <a:spAutoFit/>
          </a:bodyPr>
          <a:lstStyle/>
          <a:p>
            <a:pPr algn="ctr"/>
            <a:r>
              <a:rPr lang="fr-FR" dirty="0" smtClean="0"/>
              <a:t>Lombalgie avant opération</a:t>
            </a:r>
            <a:endParaRPr lang="en-GB" dirty="0"/>
          </a:p>
        </p:txBody>
      </p:sp>
      <p:sp>
        <p:nvSpPr>
          <p:cNvPr id="29" name="ZoneTexte 28"/>
          <p:cNvSpPr txBox="1"/>
          <p:nvPr/>
        </p:nvSpPr>
        <p:spPr>
          <a:xfrm>
            <a:off x="1927274" y="2487636"/>
            <a:ext cx="1899139" cy="646331"/>
          </a:xfrm>
          <a:prstGeom prst="rect">
            <a:avLst/>
          </a:prstGeom>
          <a:noFill/>
        </p:spPr>
        <p:txBody>
          <a:bodyPr wrap="square" rtlCol="0">
            <a:spAutoFit/>
          </a:bodyPr>
          <a:lstStyle/>
          <a:p>
            <a:pPr algn="ctr"/>
            <a:r>
              <a:rPr lang="fr-FR" dirty="0" smtClean="0"/>
              <a:t>Lombalgie chronique</a:t>
            </a:r>
            <a:endParaRPr lang="en-GB" dirty="0"/>
          </a:p>
        </p:txBody>
      </p:sp>
      <p:sp>
        <p:nvSpPr>
          <p:cNvPr id="30" name="ZoneTexte 29"/>
          <p:cNvSpPr txBox="1"/>
          <p:nvPr/>
        </p:nvSpPr>
        <p:spPr>
          <a:xfrm>
            <a:off x="1927274" y="3765452"/>
            <a:ext cx="1899139" cy="369332"/>
          </a:xfrm>
          <a:prstGeom prst="rect">
            <a:avLst/>
          </a:prstGeom>
          <a:noFill/>
        </p:spPr>
        <p:txBody>
          <a:bodyPr wrap="square" rtlCol="0">
            <a:spAutoFit/>
          </a:bodyPr>
          <a:lstStyle/>
          <a:p>
            <a:pPr algn="ctr"/>
            <a:r>
              <a:rPr lang="fr-FR" dirty="0" smtClean="0"/>
              <a:t>Sujets sains</a:t>
            </a:r>
            <a:endParaRPr lang="en-GB" dirty="0"/>
          </a:p>
        </p:txBody>
      </p:sp>
    </p:spTree>
    <p:extLst>
      <p:ext uri="{BB962C8B-B14F-4D97-AF65-F5344CB8AC3E}">
        <p14:creationId xmlns:p14="http://schemas.microsoft.com/office/powerpoint/2010/main" val="394849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2" name="Rectangle 11"/>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d’activité physique des patients lombalgiques chroniques</a:t>
            </a:r>
            <a:endParaRPr lang="fr-FR" sz="2400" b="1" dirty="0">
              <a:latin typeface="Baskerville Old Face" panose="02020602080505020303" pitchFamily="18" charset="0"/>
            </a:endParaRPr>
          </a:p>
        </p:txBody>
      </p:sp>
      <p:sp>
        <p:nvSpPr>
          <p:cNvPr id="13" name="ZoneTexte 12"/>
          <p:cNvSpPr txBox="1"/>
          <p:nvPr/>
        </p:nvSpPr>
        <p:spPr>
          <a:xfrm>
            <a:off x="3944471" y="6087036"/>
            <a:ext cx="4572000" cy="307777"/>
          </a:xfrm>
          <a:prstGeom prst="rect">
            <a:avLst/>
          </a:prstGeom>
          <a:noFill/>
        </p:spPr>
        <p:txBody>
          <a:bodyPr wrap="square" rtlCol="0">
            <a:spAutoFit/>
          </a:bodyPr>
          <a:lstStyle/>
          <a:p>
            <a:pPr algn="ctr"/>
            <a:r>
              <a:rPr lang="fr-FR" sz="1400" i="1" dirty="0" err="1" smtClean="0"/>
              <a:t>Soysal</a:t>
            </a:r>
            <a:r>
              <a:rPr lang="fr-FR" sz="1400" i="1" dirty="0" smtClean="0"/>
              <a:t> et al., 2013</a:t>
            </a:r>
            <a:endParaRPr lang="en-GB" sz="1400" i="1" dirty="0"/>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81" y="2420471"/>
            <a:ext cx="1517046" cy="1011364"/>
          </a:xfrm>
          <a:prstGeom prst="rect">
            <a:avLst/>
          </a:prstGeom>
        </p:spPr>
      </p:pic>
      <p:sp>
        <p:nvSpPr>
          <p:cNvPr id="15" name="ZoneTexte 14"/>
          <p:cNvSpPr txBox="1"/>
          <p:nvPr/>
        </p:nvSpPr>
        <p:spPr>
          <a:xfrm>
            <a:off x="2142565" y="3034210"/>
            <a:ext cx="1353670" cy="369332"/>
          </a:xfrm>
          <a:prstGeom prst="rect">
            <a:avLst/>
          </a:prstGeom>
          <a:noFill/>
        </p:spPr>
        <p:txBody>
          <a:bodyPr wrap="square" rtlCol="0">
            <a:spAutoFit/>
          </a:bodyPr>
          <a:lstStyle/>
          <a:p>
            <a:pPr algn="ctr"/>
            <a:r>
              <a:rPr lang="fr-FR" dirty="0" smtClean="0"/>
              <a:t>N=32</a:t>
            </a:r>
            <a:endParaRPr lang="en-GB" dirty="0"/>
          </a:p>
        </p:txBody>
      </p:sp>
      <p:pic>
        <p:nvPicPr>
          <p:cNvPr id="16" name="Image 15"/>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26287" y="1183342"/>
            <a:ext cx="1517046" cy="1011364"/>
          </a:xfrm>
          <a:prstGeom prst="rect">
            <a:avLst/>
          </a:prstGeom>
        </p:spPr>
      </p:pic>
      <p:sp>
        <p:nvSpPr>
          <p:cNvPr id="17" name="ZoneTexte 16"/>
          <p:cNvSpPr txBox="1"/>
          <p:nvPr/>
        </p:nvSpPr>
        <p:spPr>
          <a:xfrm>
            <a:off x="2123395" y="1800115"/>
            <a:ext cx="1353670" cy="369332"/>
          </a:xfrm>
          <a:prstGeom prst="rect">
            <a:avLst/>
          </a:prstGeom>
          <a:noFill/>
        </p:spPr>
        <p:txBody>
          <a:bodyPr wrap="square" rtlCol="0">
            <a:spAutoFit/>
          </a:bodyPr>
          <a:lstStyle/>
          <a:p>
            <a:pPr algn="ctr"/>
            <a:r>
              <a:rPr lang="fr-FR" dirty="0" smtClean="0"/>
              <a:t>N=32</a:t>
            </a:r>
            <a:endParaRPr lang="en-GB" dirty="0"/>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771" y="3562727"/>
            <a:ext cx="1531082" cy="1020721"/>
          </a:xfrm>
          <a:prstGeom prst="rect">
            <a:avLst/>
          </a:prstGeom>
        </p:spPr>
      </p:pic>
      <p:sp>
        <p:nvSpPr>
          <p:cNvPr id="19" name="ZoneTexte 18"/>
          <p:cNvSpPr txBox="1"/>
          <p:nvPr/>
        </p:nvSpPr>
        <p:spPr>
          <a:xfrm>
            <a:off x="2129877" y="4147627"/>
            <a:ext cx="1353670" cy="369332"/>
          </a:xfrm>
          <a:prstGeom prst="rect">
            <a:avLst/>
          </a:prstGeom>
          <a:noFill/>
        </p:spPr>
        <p:txBody>
          <a:bodyPr wrap="square" rtlCol="0">
            <a:spAutoFit/>
          </a:bodyPr>
          <a:lstStyle/>
          <a:p>
            <a:pPr algn="ctr"/>
            <a:r>
              <a:rPr lang="fr-FR" dirty="0" smtClean="0"/>
              <a:t>N=32</a:t>
            </a:r>
            <a:endParaRPr lang="en-GB" dirty="0"/>
          </a:p>
        </p:txBody>
      </p:sp>
      <p:sp>
        <p:nvSpPr>
          <p:cNvPr id="24" name="Rectangle 23"/>
          <p:cNvSpPr/>
          <p:nvPr/>
        </p:nvSpPr>
        <p:spPr>
          <a:xfrm>
            <a:off x="4698727" y="2808236"/>
            <a:ext cx="2177199" cy="400110"/>
          </a:xfrm>
          <a:prstGeom prst="rect">
            <a:avLst/>
          </a:prstGeom>
        </p:spPr>
        <p:txBody>
          <a:bodyPr wrap="none">
            <a:spAutoFit/>
          </a:bodyPr>
          <a:lstStyle/>
          <a:p>
            <a:pPr algn="ctr"/>
            <a:r>
              <a:rPr lang="en-GB" sz="2000" b="1" dirty="0">
                <a:solidFill>
                  <a:srgbClr val="C00000"/>
                </a:solidFill>
                <a:latin typeface="Arial" panose="020B0604020202020204" pitchFamily="34" charset="0"/>
              </a:rPr>
              <a:t>2739.04 ± 968.39</a:t>
            </a:r>
            <a:endParaRPr lang="en-GB" sz="2000" b="1" dirty="0">
              <a:solidFill>
                <a:srgbClr val="C00000"/>
              </a:solidFill>
            </a:endParaRPr>
          </a:p>
        </p:txBody>
      </p:sp>
      <p:sp>
        <p:nvSpPr>
          <p:cNvPr id="2" name="Rectangle 1"/>
          <p:cNvSpPr/>
          <p:nvPr/>
        </p:nvSpPr>
        <p:spPr>
          <a:xfrm>
            <a:off x="4556060" y="3975854"/>
            <a:ext cx="2462534" cy="400110"/>
          </a:xfrm>
          <a:prstGeom prst="rect">
            <a:avLst/>
          </a:prstGeom>
        </p:spPr>
        <p:txBody>
          <a:bodyPr wrap="none">
            <a:spAutoFit/>
          </a:bodyPr>
          <a:lstStyle/>
          <a:p>
            <a:pPr algn="ctr"/>
            <a:r>
              <a:rPr lang="en-GB" sz="2000" b="1" dirty="0">
                <a:solidFill>
                  <a:srgbClr val="00B050"/>
                </a:solidFill>
                <a:latin typeface="Arial" panose="020B0604020202020204" pitchFamily="34" charset="0"/>
              </a:rPr>
              <a:t>14481.44 ± 1834.88</a:t>
            </a:r>
            <a:endParaRPr lang="en-GB" sz="2000" b="1" dirty="0">
              <a:solidFill>
                <a:srgbClr val="00B050"/>
              </a:solidFill>
            </a:endParaRPr>
          </a:p>
        </p:txBody>
      </p:sp>
      <p:sp>
        <p:nvSpPr>
          <p:cNvPr id="3" name="Rectangle 2"/>
          <p:cNvSpPr/>
          <p:nvPr/>
        </p:nvSpPr>
        <p:spPr>
          <a:xfrm>
            <a:off x="4627394" y="1528075"/>
            <a:ext cx="2319866" cy="400110"/>
          </a:xfrm>
          <a:prstGeom prst="rect">
            <a:avLst/>
          </a:prstGeom>
        </p:spPr>
        <p:txBody>
          <a:bodyPr wrap="none">
            <a:spAutoFit/>
          </a:bodyPr>
          <a:lstStyle/>
          <a:p>
            <a:pPr algn="ctr"/>
            <a:r>
              <a:rPr lang="en-GB" sz="2000" b="1" dirty="0">
                <a:solidFill>
                  <a:srgbClr val="FFC000"/>
                </a:solidFill>
                <a:latin typeface="Arial" panose="020B0604020202020204" pitchFamily="34" charset="0"/>
              </a:rPr>
              <a:t>5843.14 ± 2906.85</a:t>
            </a:r>
            <a:endParaRPr lang="en-GB" sz="2000" b="1" dirty="0">
              <a:solidFill>
                <a:srgbClr val="FFC000"/>
              </a:solidFill>
            </a:endParaRPr>
          </a:p>
        </p:txBody>
      </p:sp>
      <p:sp>
        <p:nvSpPr>
          <p:cNvPr id="4" name="ZoneTexte 3"/>
          <p:cNvSpPr txBox="1"/>
          <p:nvPr/>
        </p:nvSpPr>
        <p:spPr>
          <a:xfrm>
            <a:off x="801858" y="5338929"/>
            <a:ext cx="10677379" cy="707886"/>
          </a:xfrm>
          <a:prstGeom prst="rect">
            <a:avLst/>
          </a:prstGeom>
          <a:noFill/>
        </p:spPr>
        <p:txBody>
          <a:bodyPr wrap="square" rtlCol="0">
            <a:spAutoFit/>
          </a:bodyPr>
          <a:lstStyle/>
          <a:p>
            <a:pPr algn="ctr"/>
            <a:r>
              <a:rPr lang="fr-FR"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Les patients atteints de lombalgies sont significativement moins actifs que les sujets sains</a:t>
            </a:r>
            <a:endParaRPr lang="en-GB"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ZoneTexte 4"/>
          <p:cNvSpPr txBox="1"/>
          <p:nvPr/>
        </p:nvSpPr>
        <p:spPr>
          <a:xfrm>
            <a:off x="1927274" y="1139483"/>
            <a:ext cx="1899139" cy="646331"/>
          </a:xfrm>
          <a:prstGeom prst="rect">
            <a:avLst/>
          </a:prstGeom>
          <a:noFill/>
        </p:spPr>
        <p:txBody>
          <a:bodyPr wrap="square" rtlCol="0">
            <a:spAutoFit/>
          </a:bodyPr>
          <a:lstStyle/>
          <a:p>
            <a:pPr algn="ctr"/>
            <a:r>
              <a:rPr lang="fr-FR" dirty="0" smtClean="0"/>
              <a:t>Lombalgie avant opération</a:t>
            </a:r>
            <a:endParaRPr lang="en-GB" dirty="0"/>
          </a:p>
        </p:txBody>
      </p:sp>
      <p:sp>
        <p:nvSpPr>
          <p:cNvPr id="25" name="ZoneTexte 24"/>
          <p:cNvSpPr txBox="1"/>
          <p:nvPr/>
        </p:nvSpPr>
        <p:spPr>
          <a:xfrm>
            <a:off x="1927274" y="2487636"/>
            <a:ext cx="1899139" cy="646331"/>
          </a:xfrm>
          <a:prstGeom prst="rect">
            <a:avLst/>
          </a:prstGeom>
          <a:noFill/>
        </p:spPr>
        <p:txBody>
          <a:bodyPr wrap="square" rtlCol="0">
            <a:spAutoFit/>
          </a:bodyPr>
          <a:lstStyle/>
          <a:p>
            <a:pPr algn="ctr"/>
            <a:r>
              <a:rPr lang="fr-FR" dirty="0" smtClean="0"/>
              <a:t>Lombalgie chronique</a:t>
            </a:r>
            <a:endParaRPr lang="en-GB" dirty="0"/>
          </a:p>
        </p:txBody>
      </p:sp>
      <p:sp>
        <p:nvSpPr>
          <p:cNvPr id="26" name="ZoneTexte 25"/>
          <p:cNvSpPr txBox="1"/>
          <p:nvPr/>
        </p:nvSpPr>
        <p:spPr>
          <a:xfrm>
            <a:off x="1927274" y="3765452"/>
            <a:ext cx="1899139" cy="369332"/>
          </a:xfrm>
          <a:prstGeom prst="rect">
            <a:avLst/>
          </a:prstGeom>
          <a:noFill/>
        </p:spPr>
        <p:txBody>
          <a:bodyPr wrap="square" rtlCol="0">
            <a:spAutoFit/>
          </a:bodyPr>
          <a:lstStyle/>
          <a:p>
            <a:pPr algn="ctr"/>
            <a:r>
              <a:rPr lang="fr-FR" dirty="0" smtClean="0"/>
              <a:t>Sujets sains</a:t>
            </a:r>
            <a:endParaRPr lang="en-GB" dirty="0"/>
          </a:p>
        </p:txBody>
      </p:sp>
      <p:sp>
        <p:nvSpPr>
          <p:cNvPr id="27" name="Rectangle 26"/>
          <p:cNvSpPr/>
          <p:nvPr/>
        </p:nvSpPr>
        <p:spPr>
          <a:xfrm>
            <a:off x="4678612" y="951299"/>
            <a:ext cx="5138971" cy="369332"/>
          </a:xfrm>
          <a:prstGeom prst="rect">
            <a:avLst/>
          </a:prstGeom>
        </p:spPr>
        <p:txBody>
          <a:bodyPr wrap="none">
            <a:spAutoFit/>
          </a:bodyPr>
          <a:lstStyle/>
          <a:p>
            <a:r>
              <a:rPr lang="fr-FR" b="1" u="sng" dirty="0" smtClean="0">
                <a:solidFill>
                  <a:schemeClr val="tx2">
                    <a:lumMod val="50000"/>
                  </a:schemeClr>
                </a:solidFill>
                <a:latin typeface="Arial" panose="020B0604020202020204" pitchFamily="34" charset="0"/>
              </a:rPr>
              <a:t>International </a:t>
            </a:r>
            <a:r>
              <a:rPr lang="fr-FR" b="1" u="sng" dirty="0">
                <a:solidFill>
                  <a:schemeClr val="tx2">
                    <a:lumMod val="50000"/>
                  </a:schemeClr>
                </a:solidFill>
                <a:latin typeface="Arial" panose="020B0604020202020204" pitchFamily="34" charset="0"/>
              </a:rPr>
              <a:t>Physical Activity Questionnaire.</a:t>
            </a:r>
            <a:endParaRPr lang="en-GB" b="1" u="sng" dirty="0">
              <a:solidFill>
                <a:schemeClr val="tx2">
                  <a:lumMod val="50000"/>
                </a:schemeClr>
              </a:solidFill>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6330" y="549813"/>
            <a:ext cx="1434433" cy="1434433"/>
          </a:xfrm>
          <a:prstGeom prst="rect">
            <a:avLst/>
          </a:prstGeom>
        </p:spPr>
      </p:pic>
    </p:spTree>
    <p:extLst>
      <p:ext uri="{BB962C8B-B14F-4D97-AF65-F5344CB8AC3E}">
        <p14:creationId xmlns:p14="http://schemas.microsoft.com/office/powerpoint/2010/main" val="60121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4" y="651273"/>
            <a:ext cx="11928547" cy="2477601"/>
          </a:xfrm>
          <a:prstGeom prst="rect">
            <a:avLst/>
          </a:prstGeom>
        </p:spPr>
        <p:txBody>
          <a:bodyPr wrap="square">
            <a:spAutoFit/>
          </a:bodyPr>
          <a:lstStyle/>
          <a:p>
            <a:pPr marL="171450" indent="-171450" algn="just">
              <a:lnSpc>
                <a:spcPct val="150000"/>
              </a:lnSpc>
              <a:spcAft>
                <a:spcPts val="1200"/>
              </a:spcAft>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Selon </a:t>
            </a:r>
            <a:r>
              <a:rPr lang="fr-FR" sz="1600" dirty="0">
                <a:latin typeface="Tahoma" panose="020B0604030504040204" pitchFamily="34" charset="0"/>
                <a:ea typeface="Tahoma" panose="020B0604030504040204" pitchFamily="34" charset="0"/>
                <a:cs typeface="Tahoma" panose="020B0604030504040204" pitchFamily="34" charset="0"/>
              </a:rPr>
              <a:t>l’organisation mondiale de la santé </a:t>
            </a:r>
            <a:r>
              <a:rPr lang="fr-FR" sz="1600" dirty="0" smtClean="0">
                <a:latin typeface="Tahoma" panose="020B0604030504040204" pitchFamily="34" charset="0"/>
                <a:ea typeface="Tahoma" panose="020B0604030504040204" pitchFamily="34" charset="0"/>
                <a:cs typeface="Tahoma" panose="020B0604030504040204" pitchFamily="34" charset="0"/>
              </a:rPr>
              <a:t>en </a:t>
            </a:r>
            <a:r>
              <a:rPr lang="fr-FR" sz="1600" dirty="0">
                <a:latin typeface="Tahoma" panose="020B0604030504040204" pitchFamily="34" charset="0"/>
                <a:ea typeface="Tahoma" panose="020B0604030504040204" pitchFamily="34" charset="0"/>
                <a:cs typeface="Tahoma" panose="020B0604030504040204" pitchFamily="34" charset="0"/>
              </a:rPr>
              <a:t>2003, la lombalgie ne se définit ni comme une maladie ni comme une entité diagnostique de quelque nature que ce soit </a:t>
            </a:r>
            <a:r>
              <a:rPr lang="fr-FR" sz="1200" i="1" dirty="0">
                <a:latin typeface="Tahoma" panose="020B0604030504040204" pitchFamily="34" charset="0"/>
                <a:ea typeface="Tahoma" panose="020B0604030504040204" pitchFamily="34" charset="0"/>
                <a:cs typeface="Tahoma" panose="020B0604030504040204" pitchFamily="34" charset="0"/>
              </a:rPr>
              <a:t>(Ehrlich, 2003</a:t>
            </a:r>
            <a:r>
              <a:rPr lang="fr-FR" sz="1200" i="1" dirty="0" smtClean="0">
                <a:latin typeface="Tahoma" panose="020B0604030504040204" pitchFamily="34" charset="0"/>
                <a:ea typeface="Tahoma" panose="020B0604030504040204" pitchFamily="34" charset="0"/>
                <a:cs typeface="Tahoma" panose="020B0604030504040204" pitchFamily="34" charset="0"/>
              </a:rPr>
              <a:t>)</a:t>
            </a:r>
          </a:p>
          <a:p>
            <a:pPr marL="171450" indent="-171450" algn="just">
              <a:lnSpc>
                <a:spcPct val="150000"/>
              </a:lnSpc>
              <a:spcAft>
                <a:spcPts val="1200"/>
              </a:spcAft>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Définitions pouvant être différentes dans le monde : différences </a:t>
            </a:r>
            <a:r>
              <a:rPr lang="fr-FR" sz="1600" dirty="0">
                <a:latin typeface="Tahoma" panose="020B0604030504040204" pitchFamily="34" charset="0"/>
                <a:ea typeface="Tahoma" panose="020B0604030504040204" pitchFamily="34" charset="0"/>
                <a:cs typeface="Tahoma" panose="020B0604030504040204" pitchFamily="34" charset="0"/>
              </a:rPr>
              <a:t>à la fois culturelles, linguistiques et méthodologiques </a:t>
            </a:r>
            <a:r>
              <a:rPr lang="fr-FR" sz="1200" i="1" dirty="0" smtClean="0">
                <a:latin typeface="Tahoma" panose="020B0604030504040204" pitchFamily="34" charset="0"/>
                <a:ea typeface="Tahoma" panose="020B0604030504040204" pitchFamily="34" charset="0"/>
                <a:cs typeface="Tahoma" panose="020B0604030504040204" pitchFamily="34" charset="0"/>
              </a:rPr>
              <a:t>(</a:t>
            </a:r>
            <a:r>
              <a:rPr lang="fr-FR" sz="1200" i="1" dirty="0">
                <a:latin typeface="Tahoma" panose="020B0604030504040204" pitchFamily="34" charset="0"/>
                <a:ea typeface="Tahoma" panose="020B0604030504040204" pitchFamily="34" charset="0"/>
                <a:cs typeface="Tahoma" panose="020B0604030504040204" pitchFamily="34" charset="0"/>
              </a:rPr>
              <a:t>Dionne et al., 2008</a:t>
            </a:r>
            <a:r>
              <a:rPr lang="fr-FR" sz="1200" i="1" dirty="0" smtClean="0">
                <a:latin typeface="Tahoma" panose="020B0604030504040204" pitchFamily="34" charset="0"/>
                <a:ea typeface="Tahoma" panose="020B0604030504040204" pitchFamily="34" charset="0"/>
                <a:cs typeface="Tahoma" panose="020B0604030504040204" pitchFamily="34" charset="0"/>
              </a:rPr>
              <a:t>)</a:t>
            </a:r>
          </a:p>
          <a:p>
            <a:pPr marL="171450" indent="-171450" algn="just">
              <a:lnSpc>
                <a:spcPct val="150000"/>
              </a:lnSpc>
              <a:spcAft>
                <a:spcPts val="1200"/>
              </a:spcAft>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Certains </a:t>
            </a:r>
            <a:r>
              <a:rPr lang="fr-FR" sz="1600" dirty="0">
                <a:latin typeface="Tahoma" panose="020B0604030504040204" pitchFamily="34" charset="0"/>
                <a:ea typeface="Tahoma" panose="020B0604030504040204" pitchFamily="34" charset="0"/>
                <a:cs typeface="Tahoma" panose="020B0604030504040204" pitchFamily="34" charset="0"/>
              </a:rPr>
              <a:t>articles emploient une définition basée sur les régions anatomiques </a:t>
            </a:r>
            <a:r>
              <a:rPr lang="fr-FR" sz="1600" dirty="0" smtClean="0">
                <a:latin typeface="Tahoma" panose="020B0604030504040204" pitchFamily="34" charset="0"/>
                <a:ea typeface="Tahoma" panose="020B0604030504040204" pitchFamily="34" charset="0"/>
                <a:cs typeface="Tahoma" panose="020B0604030504040204" pitchFamily="34" charset="0"/>
              </a:rPr>
              <a:t>tandis </a:t>
            </a:r>
            <a:r>
              <a:rPr lang="fr-FR" sz="1600" dirty="0">
                <a:latin typeface="Tahoma" panose="020B0604030504040204" pitchFamily="34" charset="0"/>
                <a:ea typeface="Tahoma" panose="020B0604030504040204" pitchFamily="34" charset="0"/>
                <a:cs typeface="Tahoma" panose="020B0604030504040204" pitchFamily="34" charset="0"/>
              </a:rPr>
              <a:t>que d’autres </a:t>
            </a:r>
            <a:r>
              <a:rPr lang="fr-FR" sz="1600" dirty="0" smtClean="0">
                <a:latin typeface="Tahoma" panose="020B0604030504040204" pitchFamily="34" charset="0"/>
                <a:ea typeface="Tahoma" panose="020B0604030504040204" pitchFamily="34" charset="0"/>
                <a:cs typeface="Tahoma" panose="020B0604030504040204" pitchFamily="34" charset="0"/>
              </a:rPr>
              <a:t>sur </a:t>
            </a:r>
            <a:r>
              <a:rPr lang="fr-FR" sz="1600" dirty="0">
                <a:latin typeface="Tahoma" panose="020B0604030504040204" pitchFamily="34" charset="0"/>
                <a:ea typeface="Tahoma" panose="020B0604030504040204" pitchFamily="34" charset="0"/>
                <a:cs typeface="Tahoma" panose="020B0604030504040204" pitchFamily="34" charset="0"/>
              </a:rPr>
              <a:t>la durée des symptômes </a:t>
            </a:r>
            <a:r>
              <a:rPr lang="fr-FR" sz="1400" i="1" dirty="0" smtClean="0">
                <a:latin typeface="Tahoma" panose="020B0604030504040204" pitchFamily="34" charset="0"/>
                <a:ea typeface="Tahoma" panose="020B0604030504040204" pitchFamily="34" charset="0"/>
                <a:cs typeface="Tahoma" panose="020B0604030504040204" pitchFamily="34" charset="0"/>
              </a:rPr>
              <a:t>(</a:t>
            </a:r>
            <a:r>
              <a:rPr lang="fr-FR" sz="1400" i="1" dirty="0" err="1">
                <a:latin typeface="Tahoma" panose="020B0604030504040204" pitchFamily="34" charset="0"/>
                <a:ea typeface="Tahoma" panose="020B0604030504040204" pitchFamily="34" charset="0"/>
                <a:cs typeface="Tahoma" panose="020B0604030504040204" pitchFamily="34" charset="0"/>
              </a:rPr>
              <a:t>Malliou</a:t>
            </a:r>
            <a:r>
              <a:rPr lang="fr-FR" sz="1400" i="1" dirty="0">
                <a:latin typeface="Tahoma" panose="020B0604030504040204" pitchFamily="34" charset="0"/>
                <a:ea typeface="Tahoma" panose="020B0604030504040204" pitchFamily="34" charset="0"/>
                <a:cs typeface="Tahoma" panose="020B0604030504040204" pitchFamily="34" charset="0"/>
              </a:rPr>
              <a:t> et al., 2006</a:t>
            </a:r>
            <a:r>
              <a:rPr lang="fr-FR" sz="1400" i="1" dirty="0" smtClean="0">
                <a:latin typeface="Tahoma" panose="020B0604030504040204" pitchFamily="34" charset="0"/>
                <a:ea typeface="Tahoma" panose="020B0604030504040204" pitchFamily="34" charset="0"/>
                <a:cs typeface="Tahoma" panose="020B0604030504040204" pitchFamily="34" charset="0"/>
              </a:rPr>
              <a:t>)</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pic>
        <p:nvPicPr>
          <p:cNvPr id="5" name="Image 4" descr="Une image contenant dessin au trait&#10;&#10;Description générée automatiquement"/>
          <p:cNvPicPr/>
          <p:nvPr/>
        </p:nvPicPr>
        <p:blipFill>
          <a:blip r:embed="rId2"/>
          <a:stretch>
            <a:fillRect/>
          </a:stretch>
        </p:blipFill>
        <p:spPr>
          <a:xfrm>
            <a:off x="8119241" y="3090041"/>
            <a:ext cx="3758685" cy="3180307"/>
          </a:xfrm>
          <a:prstGeom prst="rect">
            <a:avLst/>
          </a:prstGeom>
        </p:spPr>
      </p:pic>
      <p:sp>
        <p:nvSpPr>
          <p:cNvPr id="6" name="Rectangle 5"/>
          <p:cNvSpPr/>
          <p:nvPr/>
        </p:nvSpPr>
        <p:spPr>
          <a:xfrm>
            <a:off x="259975" y="3694385"/>
            <a:ext cx="7252448" cy="2585323"/>
          </a:xfrm>
          <a:prstGeom prst="rect">
            <a:avLst/>
          </a:prstGeom>
        </p:spPr>
        <p:txBody>
          <a:bodyPr wrap="square">
            <a:spAutoFit/>
          </a:bodyPr>
          <a:lstStyle/>
          <a:p>
            <a:pPr algn="ctr">
              <a:lnSpc>
                <a:spcPct val="150000"/>
              </a:lnSpc>
            </a:pPr>
            <a:r>
              <a:rPr lang="fr-FR" dirty="0" err="1" smtClean="0">
                <a:latin typeface="Tahoma" panose="020B0604030504040204" pitchFamily="34" charset="0"/>
                <a:ea typeface="Tahoma" panose="020B0604030504040204" pitchFamily="34" charset="0"/>
                <a:cs typeface="Tahoma" panose="020B0604030504040204" pitchFamily="34" charset="0"/>
              </a:rPr>
              <a:t>Vlaeyen</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et al., en 2018 définissent la lombalgie dans leur article comme</a:t>
            </a:r>
            <a:r>
              <a:rPr lang="fr-FR" i="1" dirty="0">
                <a:latin typeface="Tahoma" panose="020B0604030504040204" pitchFamily="34" charset="0"/>
                <a:ea typeface="Tahoma" panose="020B0604030504040204" pitchFamily="34" charset="0"/>
                <a:cs typeface="Tahoma" panose="020B0604030504040204" pitchFamily="34" charset="0"/>
              </a:rPr>
              <a:t> </a:t>
            </a:r>
            <a:r>
              <a:rPr lang="fr-FR" i="1" dirty="0" smtClean="0">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endParaRPr lang="fr-FR" i="1"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i="1" dirty="0" smtClean="0">
                <a:latin typeface="Tahoma" panose="020B0604030504040204" pitchFamily="34" charset="0"/>
                <a:ea typeface="Tahoma" panose="020B0604030504040204" pitchFamily="34" charset="0"/>
                <a:cs typeface="Tahoma" panose="020B0604030504040204" pitchFamily="34" charset="0"/>
              </a:rPr>
              <a:t>«</a:t>
            </a:r>
            <a:r>
              <a:rPr lang="fr-FR" i="1" dirty="0">
                <a:latin typeface="Tahoma" panose="020B0604030504040204" pitchFamily="34" charset="0"/>
                <a:ea typeface="Tahoma" panose="020B0604030504040204" pitchFamily="34" charset="0"/>
                <a:cs typeface="Tahoma" panose="020B0604030504040204" pitchFamily="34" charset="0"/>
              </a:rPr>
              <a:t> une douleur, une tension musculaire ou une raideur localisée sous la marge costale et au-dessus des plis fessiers inférieurs, avec ou sans sciatique (douleur descendant la jambe depuis le bas du </a:t>
            </a:r>
            <a:r>
              <a:rPr lang="fr-FR" i="1" dirty="0" smtClean="0">
                <a:latin typeface="Tahoma" panose="020B0604030504040204" pitchFamily="34" charset="0"/>
                <a:ea typeface="Tahoma" panose="020B0604030504040204" pitchFamily="34" charset="0"/>
                <a:cs typeface="Tahoma" panose="020B0604030504040204" pitchFamily="34" charset="0"/>
              </a:rPr>
              <a:t>dos) »</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Définition(s)</a:t>
            </a:r>
            <a:endParaRPr lang="fr-FR" sz="2400" b="1" dirty="0">
              <a:latin typeface="Baskerville Old Face" panose="02020602080505020303" pitchFamily="18" charset="0"/>
            </a:endParaRPr>
          </a:p>
        </p:txBody>
      </p:sp>
      <p:sp>
        <p:nvSpPr>
          <p:cNvPr id="9" name="Rectangle 8"/>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0" name="ZoneTexte 9"/>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11" name="ZoneTexte 10"/>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Tree>
    <p:extLst>
      <p:ext uri="{BB962C8B-B14F-4D97-AF65-F5344CB8AC3E}">
        <p14:creationId xmlns:p14="http://schemas.microsoft.com/office/powerpoint/2010/main" val="41920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48730" y="504229"/>
            <a:ext cx="7421011" cy="2248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6" name="ZoneTexte 5"/>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7" name="ZoneTexte 6"/>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0" name="ZoneTexte 9"/>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1" name="Rectangle 10"/>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d’activité physique des patients lombalgiques chroniques</a:t>
            </a:r>
            <a:endParaRPr lang="fr-FR" sz="2400" b="1" dirty="0">
              <a:latin typeface="Baskerville Old Face" panose="02020602080505020303" pitchFamily="18" charset="0"/>
            </a:endParaRPr>
          </a:p>
        </p:txBody>
      </p:sp>
      <p:sp>
        <p:nvSpPr>
          <p:cNvPr id="12" name="Rectangle 11"/>
          <p:cNvSpPr/>
          <p:nvPr/>
        </p:nvSpPr>
        <p:spPr>
          <a:xfrm>
            <a:off x="196947" y="2818120"/>
            <a:ext cx="11943471" cy="3323987"/>
          </a:xfrm>
          <a:prstGeom prst="rect">
            <a:avLst/>
          </a:prstGeom>
        </p:spPr>
        <p:txBody>
          <a:bodyPr wrap="square">
            <a:spAutoFit/>
          </a:bodyPr>
          <a:lstStyle/>
          <a:p>
            <a:pPr algn="ctr"/>
            <a:r>
              <a:rPr lang="en-GB" sz="1900" dirty="0" err="1" smtClean="0">
                <a:latin typeface="Times New Roman" panose="02020603050405020304" pitchFamily="18" charset="0"/>
                <a:cs typeface="Times New Roman" panose="02020603050405020304" pitchFamily="18" charset="0"/>
              </a:rPr>
              <a:t>Quatre</a:t>
            </a:r>
            <a:r>
              <a:rPr lang="en-GB" sz="1900" dirty="0" smtClean="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études</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ont</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recruté</a:t>
            </a:r>
            <a:r>
              <a:rPr lang="en-GB" sz="1900" dirty="0">
                <a:latin typeface="Times New Roman" panose="02020603050405020304" pitchFamily="18" charset="0"/>
                <a:cs typeface="Times New Roman" panose="02020603050405020304" pitchFamily="18" charset="0"/>
              </a:rPr>
              <a:t> des patients </a:t>
            </a:r>
            <a:r>
              <a:rPr lang="en-GB" sz="1900" dirty="0" err="1">
                <a:latin typeface="Times New Roman" panose="02020603050405020304" pitchFamily="18" charset="0"/>
                <a:cs typeface="Times New Roman" panose="02020603050405020304" pitchFamily="18" charset="0"/>
              </a:rPr>
              <a:t>adultes</a:t>
            </a:r>
            <a:r>
              <a:rPr lang="en-GB" sz="1900" dirty="0">
                <a:latin typeface="Times New Roman" panose="02020603050405020304" pitchFamily="18" charset="0"/>
                <a:cs typeface="Times New Roman" panose="02020603050405020304" pitchFamily="18" charset="0"/>
              </a:rPr>
              <a:t> (18-65 </a:t>
            </a:r>
            <a:r>
              <a:rPr lang="en-GB" sz="1900" dirty="0" err="1">
                <a:latin typeface="Times New Roman" panose="02020603050405020304" pitchFamily="18" charset="0"/>
                <a:cs typeface="Times New Roman" panose="02020603050405020304" pitchFamily="18" charset="0"/>
              </a:rPr>
              <a:t>ans</a:t>
            </a:r>
            <a:r>
              <a:rPr lang="en-GB" sz="1900" dirty="0" smtClean="0">
                <a:latin typeface="Times New Roman" panose="02020603050405020304" pitchFamily="18" charset="0"/>
                <a:cs typeface="Times New Roman" panose="02020603050405020304" pitchFamily="18" charset="0"/>
              </a:rPr>
              <a:t>)</a:t>
            </a:r>
          </a:p>
          <a:p>
            <a:pPr algn="ctr"/>
            <a:r>
              <a:rPr lang="en-GB" sz="1900" dirty="0" err="1" smtClean="0">
                <a:latin typeface="Times New Roman" panose="02020603050405020304" pitchFamily="18" charset="0"/>
                <a:cs typeface="Times New Roman" panose="02020603050405020304" pitchFamily="18" charset="0"/>
              </a:rPr>
              <a:t>Deux</a:t>
            </a:r>
            <a:r>
              <a:rPr lang="en-GB" sz="1900" dirty="0" smtClean="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études</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ont</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examiné</a:t>
            </a:r>
            <a:r>
              <a:rPr lang="en-GB" sz="1900" dirty="0">
                <a:latin typeface="Times New Roman" panose="02020603050405020304" pitchFamily="18" charset="0"/>
                <a:cs typeface="Times New Roman" panose="02020603050405020304" pitchFamily="18" charset="0"/>
              </a:rPr>
              <a:t> des </a:t>
            </a:r>
            <a:r>
              <a:rPr lang="en-GB" sz="1900" dirty="0" err="1">
                <a:latin typeface="Times New Roman" panose="02020603050405020304" pitchFamily="18" charset="0"/>
                <a:cs typeface="Times New Roman" panose="02020603050405020304" pitchFamily="18" charset="0"/>
              </a:rPr>
              <a:t>adultes</a:t>
            </a:r>
            <a:r>
              <a:rPr lang="en-GB" sz="1900" dirty="0">
                <a:latin typeface="Times New Roman" panose="02020603050405020304" pitchFamily="18" charset="0"/>
                <a:cs typeface="Times New Roman" panose="02020603050405020304" pitchFamily="18" charset="0"/>
              </a:rPr>
              <a:t> plus </a:t>
            </a:r>
            <a:r>
              <a:rPr lang="en-GB" sz="1900" dirty="0" err="1">
                <a:latin typeface="Times New Roman" panose="02020603050405020304" pitchFamily="18" charset="0"/>
                <a:cs typeface="Times New Roman" panose="02020603050405020304" pitchFamily="18" charset="0"/>
              </a:rPr>
              <a:t>âgés</a:t>
            </a:r>
            <a:r>
              <a:rPr lang="en-GB" sz="1900" dirty="0">
                <a:latin typeface="Times New Roman" panose="02020603050405020304" pitchFamily="18" charset="0"/>
                <a:cs typeface="Times New Roman" panose="02020603050405020304" pitchFamily="18" charset="0"/>
              </a:rPr>
              <a:t> (≥65 </a:t>
            </a:r>
            <a:r>
              <a:rPr lang="en-GB" sz="1900" dirty="0" err="1">
                <a:latin typeface="Times New Roman" panose="02020603050405020304" pitchFamily="18" charset="0"/>
                <a:cs typeface="Times New Roman" panose="02020603050405020304" pitchFamily="18" charset="0"/>
              </a:rPr>
              <a:t>ans</a:t>
            </a:r>
            <a:r>
              <a:rPr lang="en-GB" sz="1900" dirty="0">
                <a:latin typeface="Times New Roman" panose="02020603050405020304" pitchFamily="18" charset="0"/>
                <a:cs typeface="Times New Roman" panose="02020603050405020304" pitchFamily="18" charset="0"/>
              </a:rPr>
              <a:t>) </a:t>
            </a:r>
            <a:endParaRPr lang="en-GB" sz="1900" dirty="0" smtClean="0">
              <a:latin typeface="Times New Roman" panose="02020603050405020304" pitchFamily="18" charset="0"/>
              <a:cs typeface="Times New Roman" panose="02020603050405020304" pitchFamily="18" charset="0"/>
            </a:endParaRPr>
          </a:p>
          <a:p>
            <a:pPr algn="ctr"/>
            <a:r>
              <a:rPr lang="en-GB" sz="1900" dirty="0" err="1" smtClean="0">
                <a:latin typeface="Times New Roman" panose="02020603050405020304" pitchFamily="18" charset="0"/>
                <a:cs typeface="Times New Roman" panose="02020603050405020304" pitchFamily="18" charset="0"/>
              </a:rPr>
              <a:t>Une</a:t>
            </a:r>
            <a:r>
              <a:rPr lang="en-GB" sz="1900" dirty="0" smtClean="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étude</a:t>
            </a:r>
            <a:r>
              <a:rPr lang="en-GB" sz="1900" dirty="0">
                <a:latin typeface="Times New Roman" panose="02020603050405020304" pitchFamily="18" charset="0"/>
                <a:cs typeface="Times New Roman" panose="02020603050405020304" pitchFamily="18" charset="0"/>
              </a:rPr>
              <a:t> a </a:t>
            </a:r>
            <a:r>
              <a:rPr lang="en-GB" sz="1900" dirty="0" err="1">
                <a:latin typeface="Times New Roman" panose="02020603050405020304" pitchFamily="18" charset="0"/>
                <a:cs typeface="Times New Roman" panose="02020603050405020304" pitchFamily="18" charset="0"/>
              </a:rPr>
              <a:t>recruté</a:t>
            </a:r>
            <a:r>
              <a:rPr lang="en-GB" sz="1900" dirty="0">
                <a:latin typeface="Times New Roman" panose="02020603050405020304" pitchFamily="18" charset="0"/>
                <a:cs typeface="Times New Roman" panose="02020603050405020304" pitchFamily="18" charset="0"/>
              </a:rPr>
              <a:t> des adolescents (&lt;18 </a:t>
            </a:r>
            <a:r>
              <a:rPr lang="en-GB" sz="1900" dirty="0" err="1">
                <a:latin typeface="Times New Roman" panose="02020603050405020304" pitchFamily="18" charset="0"/>
                <a:cs typeface="Times New Roman" panose="02020603050405020304" pitchFamily="18" charset="0"/>
              </a:rPr>
              <a:t>ans</a:t>
            </a:r>
            <a:r>
              <a:rPr lang="en-GB" sz="1900" dirty="0" smtClean="0">
                <a:latin typeface="Times New Roman" panose="02020603050405020304" pitchFamily="18" charset="0"/>
                <a:cs typeface="Times New Roman" panose="02020603050405020304" pitchFamily="18" charset="0"/>
              </a:rPr>
              <a:t>)</a:t>
            </a:r>
          </a:p>
          <a:p>
            <a:pPr algn="ctr"/>
            <a:endParaRPr lang="en-GB" sz="1900" dirty="0" smtClean="0">
              <a:latin typeface="Times New Roman" panose="02020603050405020304" pitchFamily="18" charset="0"/>
              <a:cs typeface="Times New Roman" panose="02020603050405020304" pitchFamily="18" charset="0"/>
            </a:endParaRPr>
          </a:p>
          <a:p>
            <a:endParaRPr lang="en-GB"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900" dirty="0" err="1" smtClean="0">
                <a:latin typeface="Times New Roman" panose="02020603050405020304" pitchFamily="18" charset="0"/>
                <a:cs typeface="Times New Roman" panose="02020603050405020304" pitchFamily="18" charset="0"/>
              </a:rPr>
              <a:t>Aucune</a:t>
            </a:r>
            <a:r>
              <a:rPr lang="en-GB" sz="1900" dirty="0" smtClean="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différence</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significative</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dans</a:t>
            </a:r>
            <a:r>
              <a:rPr lang="en-GB" sz="1900" dirty="0">
                <a:latin typeface="Times New Roman" panose="02020603050405020304" pitchFamily="18" charset="0"/>
                <a:cs typeface="Times New Roman" panose="02020603050405020304" pitchFamily="18" charset="0"/>
              </a:rPr>
              <a:t> le </a:t>
            </a:r>
            <a:r>
              <a:rPr lang="en-GB" sz="1900" dirty="0" err="1">
                <a:latin typeface="Times New Roman" panose="02020603050405020304" pitchFamily="18" charset="0"/>
                <a:cs typeface="Times New Roman" panose="02020603050405020304" pitchFamily="18" charset="0"/>
              </a:rPr>
              <a:t>niveau</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d'activité</a:t>
            </a:r>
            <a:r>
              <a:rPr lang="en-GB" sz="1900" dirty="0">
                <a:latin typeface="Times New Roman" panose="02020603050405020304" pitchFamily="18" charset="0"/>
                <a:cs typeface="Times New Roman" panose="02020603050405020304" pitchFamily="18" charset="0"/>
              </a:rPr>
              <a:t> global des </a:t>
            </a:r>
            <a:r>
              <a:rPr lang="en-GB" sz="1900" dirty="0" err="1">
                <a:latin typeface="Times New Roman" panose="02020603050405020304" pitchFamily="18" charset="0"/>
                <a:cs typeface="Times New Roman" panose="02020603050405020304" pitchFamily="18" charset="0"/>
              </a:rPr>
              <a:t>adultes</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ou</a:t>
            </a:r>
            <a:r>
              <a:rPr lang="en-GB" sz="1900" dirty="0">
                <a:latin typeface="Times New Roman" panose="02020603050405020304" pitchFamily="18" charset="0"/>
                <a:cs typeface="Times New Roman" panose="02020603050405020304" pitchFamily="18" charset="0"/>
              </a:rPr>
              <a:t> des adolescents </a:t>
            </a:r>
            <a:r>
              <a:rPr lang="en-GB" sz="1900" dirty="0" err="1">
                <a:latin typeface="Times New Roman" panose="02020603050405020304" pitchFamily="18" charset="0"/>
                <a:cs typeface="Times New Roman" panose="02020603050405020304" pitchFamily="18" charset="0"/>
              </a:rPr>
              <a:t>souffrant</a:t>
            </a:r>
            <a:r>
              <a:rPr lang="en-GB" sz="1900" dirty="0">
                <a:latin typeface="Times New Roman" panose="02020603050405020304" pitchFamily="18" charset="0"/>
                <a:cs typeface="Times New Roman" panose="02020603050405020304" pitchFamily="18" charset="0"/>
              </a:rPr>
              <a:t> de </a:t>
            </a:r>
            <a:r>
              <a:rPr lang="en-GB" sz="1900" dirty="0" err="1">
                <a:latin typeface="Times New Roman" panose="02020603050405020304" pitchFamily="18" charset="0"/>
                <a:cs typeface="Times New Roman" panose="02020603050405020304" pitchFamily="18" charset="0"/>
              </a:rPr>
              <a:t>lombalgie</a:t>
            </a:r>
            <a:r>
              <a:rPr lang="en-GB" sz="1900" dirty="0">
                <a:latin typeface="Times New Roman" panose="02020603050405020304" pitchFamily="18" charset="0"/>
                <a:cs typeface="Times New Roman" panose="02020603050405020304" pitchFamily="18" charset="0"/>
              </a:rPr>
              <a:t> </a:t>
            </a:r>
            <a:r>
              <a:rPr lang="en-GB" sz="1900" dirty="0" err="1" smtClean="0">
                <a:latin typeface="Times New Roman" panose="02020603050405020304" pitchFamily="18" charset="0"/>
                <a:cs typeface="Times New Roman" panose="02020603050405020304" pitchFamily="18" charset="0"/>
              </a:rPr>
              <a:t>chronique</a:t>
            </a:r>
            <a:endParaRPr lang="en-GB" sz="19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900" dirty="0" smtClean="0">
                <a:latin typeface="Times New Roman" panose="02020603050405020304" pitchFamily="18" charset="0"/>
                <a:cs typeface="Times New Roman" panose="02020603050405020304" pitchFamily="18" charset="0"/>
              </a:rPr>
              <a:t>Il </a:t>
            </a:r>
            <a:r>
              <a:rPr lang="en-GB" sz="1900" dirty="0" err="1" smtClean="0">
                <a:latin typeface="Times New Roman" panose="02020603050405020304" pitchFamily="18" charset="0"/>
                <a:cs typeface="Times New Roman" panose="02020603050405020304" pitchFamily="18" charset="0"/>
              </a:rPr>
              <a:t>existe</a:t>
            </a:r>
            <a:r>
              <a:rPr lang="en-GB" sz="1900" dirty="0" smtClean="0">
                <a:latin typeface="Times New Roman" panose="02020603050405020304" pitchFamily="18" charset="0"/>
                <a:cs typeface="Times New Roman" panose="02020603050405020304" pitchFamily="18" charset="0"/>
              </a:rPr>
              <a:t> </a:t>
            </a:r>
            <a:r>
              <a:rPr lang="en-GB" sz="1900" dirty="0">
                <a:latin typeface="Times New Roman" panose="02020603050405020304" pitchFamily="18" charset="0"/>
                <a:cs typeface="Times New Roman" panose="02020603050405020304" pitchFamily="18" charset="0"/>
              </a:rPr>
              <a:t>des </a:t>
            </a:r>
            <a:r>
              <a:rPr lang="en-GB" sz="1900" dirty="0" err="1">
                <a:latin typeface="Times New Roman" panose="02020603050405020304" pitchFamily="18" charset="0"/>
                <a:cs typeface="Times New Roman" panose="02020603050405020304" pitchFamily="18" charset="0"/>
              </a:rPr>
              <a:t>preuves</a:t>
            </a:r>
            <a:r>
              <a:rPr lang="en-GB" sz="1900" dirty="0">
                <a:latin typeface="Times New Roman" panose="02020603050405020304" pitchFamily="18" charset="0"/>
                <a:cs typeface="Times New Roman" panose="02020603050405020304" pitchFamily="18" charset="0"/>
              </a:rPr>
              <a:t> que les </a:t>
            </a:r>
            <a:r>
              <a:rPr lang="en-GB" sz="1900" dirty="0" err="1">
                <a:latin typeface="Times New Roman" panose="02020603050405020304" pitchFamily="18" charset="0"/>
                <a:cs typeface="Times New Roman" panose="02020603050405020304" pitchFamily="18" charset="0"/>
              </a:rPr>
              <a:t>adultes</a:t>
            </a:r>
            <a:r>
              <a:rPr lang="en-GB" sz="1900" dirty="0">
                <a:latin typeface="Times New Roman" panose="02020603050405020304" pitchFamily="18" charset="0"/>
                <a:cs typeface="Times New Roman" panose="02020603050405020304" pitchFamily="18" charset="0"/>
              </a:rPr>
              <a:t> plus </a:t>
            </a:r>
            <a:r>
              <a:rPr lang="en-GB" sz="1900" dirty="0" err="1">
                <a:latin typeface="Times New Roman" panose="02020603050405020304" pitchFamily="18" charset="0"/>
                <a:cs typeface="Times New Roman" panose="02020603050405020304" pitchFamily="18" charset="0"/>
              </a:rPr>
              <a:t>âgés</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souffrant</a:t>
            </a:r>
            <a:r>
              <a:rPr lang="en-GB" sz="1900" dirty="0">
                <a:latin typeface="Times New Roman" panose="02020603050405020304" pitchFamily="18" charset="0"/>
                <a:cs typeface="Times New Roman" panose="02020603050405020304" pitchFamily="18" charset="0"/>
              </a:rPr>
              <a:t> de </a:t>
            </a:r>
            <a:r>
              <a:rPr lang="en-GB" sz="1900" dirty="0" err="1">
                <a:latin typeface="Times New Roman" panose="02020603050405020304" pitchFamily="18" charset="0"/>
                <a:cs typeface="Times New Roman" panose="02020603050405020304" pitchFamily="18" charset="0"/>
              </a:rPr>
              <a:t>lombalgie</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chronique</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sont</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moins</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actifs</a:t>
            </a:r>
            <a:r>
              <a:rPr lang="en-GB" sz="1900" dirty="0">
                <a:latin typeface="Times New Roman" panose="02020603050405020304" pitchFamily="18" charset="0"/>
                <a:cs typeface="Times New Roman" panose="02020603050405020304" pitchFamily="18" charset="0"/>
              </a:rPr>
              <a:t> que les </a:t>
            </a:r>
            <a:r>
              <a:rPr lang="en-GB" sz="1900" dirty="0" err="1" smtClean="0">
                <a:latin typeface="Times New Roman" panose="02020603050405020304" pitchFamily="18" charset="0"/>
                <a:cs typeface="Times New Roman" panose="02020603050405020304" pitchFamily="18" charset="0"/>
              </a:rPr>
              <a:t>témoins</a:t>
            </a:r>
            <a:endParaRPr lang="en-GB" sz="1900"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 </a:t>
            </a:r>
          </a:p>
          <a:p>
            <a:pPr algn="ctr"/>
            <a:r>
              <a:rPr lang="en-GB" sz="2000" b="1" dirty="0" smtClean="0">
                <a:solidFill>
                  <a:srgbClr val="C00000"/>
                </a:solidFill>
                <a:latin typeface="Times New Roman" panose="02020603050405020304" pitchFamily="18" charset="0"/>
                <a:cs typeface="Times New Roman" panose="02020603050405020304" pitchFamily="18" charset="0"/>
              </a:rPr>
              <a:t>Les </a:t>
            </a:r>
            <a:r>
              <a:rPr lang="en-GB" sz="2000" b="1" dirty="0" err="1">
                <a:solidFill>
                  <a:srgbClr val="C00000"/>
                </a:solidFill>
                <a:latin typeface="Times New Roman" panose="02020603050405020304" pitchFamily="18" charset="0"/>
                <a:cs typeface="Times New Roman" panose="02020603050405020304" pitchFamily="18" charset="0"/>
              </a:rPr>
              <a:t>résultats</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suggèrent</a:t>
            </a:r>
            <a:r>
              <a:rPr lang="en-GB" sz="2000" b="1" dirty="0">
                <a:solidFill>
                  <a:srgbClr val="C00000"/>
                </a:solidFill>
                <a:latin typeface="Times New Roman" panose="02020603050405020304" pitchFamily="18" charset="0"/>
                <a:cs typeface="Times New Roman" panose="02020603050405020304" pitchFamily="18" charset="0"/>
              </a:rPr>
              <a:t> que les patients </a:t>
            </a:r>
            <a:r>
              <a:rPr lang="en-GB" sz="2000" b="1" dirty="0" err="1">
                <a:solidFill>
                  <a:srgbClr val="C00000"/>
                </a:solidFill>
                <a:latin typeface="Times New Roman" panose="02020603050405020304" pitchFamily="18" charset="0"/>
                <a:cs typeface="Times New Roman" panose="02020603050405020304" pitchFamily="18" charset="0"/>
              </a:rPr>
              <a:t>présentent</a:t>
            </a:r>
            <a:r>
              <a:rPr lang="en-GB" sz="2000" b="1" dirty="0">
                <a:solidFill>
                  <a:srgbClr val="C00000"/>
                </a:solidFill>
                <a:latin typeface="Times New Roman" panose="02020603050405020304" pitchFamily="18" charset="0"/>
                <a:cs typeface="Times New Roman" panose="02020603050405020304" pitchFamily="18" charset="0"/>
              </a:rPr>
              <a:t> un </a:t>
            </a:r>
            <a:r>
              <a:rPr lang="en-GB" sz="2000" b="1" dirty="0" err="1">
                <a:solidFill>
                  <a:srgbClr val="C00000"/>
                </a:solidFill>
                <a:latin typeface="Times New Roman" panose="02020603050405020304" pitchFamily="18" charset="0"/>
                <a:cs typeface="Times New Roman" panose="02020603050405020304" pitchFamily="18" charset="0"/>
              </a:rPr>
              <a:t>schéma</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d'activité</a:t>
            </a:r>
            <a:r>
              <a:rPr lang="en-GB" sz="2000" b="1" dirty="0">
                <a:solidFill>
                  <a:srgbClr val="C00000"/>
                </a:solidFill>
                <a:latin typeface="Times New Roman" panose="02020603050405020304" pitchFamily="18" charset="0"/>
                <a:cs typeface="Times New Roman" panose="02020603050405020304" pitchFamily="18" charset="0"/>
              </a:rPr>
              <a:t> physique </a:t>
            </a:r>
            <a:r>
              <a:rPr lang="en-GB" sz="2000" b="1" dirty="0" err="1">
                <a:solidFill>
                  <a:srgbClr val="C00000"/>
                </a:solidFill>
                <a:latin typeface="Times New Roman" panose="02020603050405020304" pitchFamily="18" charset="0"/>
                <a:cs typeface="Times New Roman" panose="02020603050405020304" pitchFamily="18" charset="0"/>
              </a:rPr>
              <a:t>altéré</a:t>
            </a:r>
            <a:r>
              <a:rPr lang="en-GB" sz="2000" b="1" dirty="0">
                <a:solidFill>
                  <a:srgbClr val="C00000"/>
                </a:solidFill>
                <a:latin typeface="Times New Roman" panose="02020603050405020304" pitchFamily="18" charset="0"/>
                <a:cs typeface="Times New Roman" panose="02020603050405020304" pitchFamily="18" charset="0"/>
              </a:rPr>
              <a:t> au </a:t>
            </a:r>
            <a:r>
              <a:rPr lang="en-GB" sz="2000" b="1" dirty="0" err="1">
                <a:solidFill>
                  <a:srgbClr val="C00000"/>
                </a:solidFill>
                <a:latin typeface="Times New Roman" panose="02020603050405020304" pitchFamily="18" charset="0"/>
                <a:cs typeface="Times New Roman" panose="02020603050405020304" pitchFamily="18" charset="0"/>
              </a:rPr>
              <a:t>cours</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d'une</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journée</a:t>
            </a:r>
            <a:r>
              <a:rPr lang="en-GB" sz="2000" b="1" dirty="0">
                <a:solidFill>
                  <a:srgbClr val="C00000"/>
                </a:solidFill>
                <a:latin typeface="Times New Roman" panose="02020603050405020304" pitchFamily="18" charset="0"/>
                <a:cs typeface="Times New Roman" panose="02020603050405020304" pitchFamily="18" charset="0"/>
              </a:rPr>
              <a:t> par rapport aux </a:t>
            </a:r>
            <a:r>
              <a:rPr lang="en-GB" sz="2000" b="1" dirty="0" err="1">
                <a:solidFill>
                  <a:srgbClr val="C00000"/>
                </a:solidFill>
                <a:latin typeface="Times New Roman" panose="02020603050405020304" pitchFamily="18" charset="0"/>
                <a:cs typeface="Times New Roman" panose="02020603050405020304" pitchFamily="18" charset="0"/>
              </a:rPr>
              <a:t>témoins</a:t>
            </a:r>
            <a:r>
              <a:rPr lang="en-GB" sz="2000" b="1" dirty="0" smtClean="0">
                <a:solidFill>
                  <a:srgbClr val="C00000"/>
                </a:solidFill>
                <a:latin typeface="Times New Roman" panose="02020603050405020304" pitchFamily="18" charset="0"/>
                <a:cs typeface="Times New Roman" panose="02020603050405020304" pitchFamily="18" charset="0"/>
              </a:rPr>
              <a:t>. </a:t>
            </a:r>
            <a:endParaRPr lang="en-GB"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9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5" end="5"/>
                                            </p:txEl>
                                          </p:spTgt>
                                        </p:tgtEl>
                                        <p:attrNameLst>
                                          <p:attrName>style.visibility</p:attrName>
                                        </p:attrNameLst>
                                      </p:cBhvr>
                                      <p:to>
                                        <p:strVal val="visible"/>
                                      </p:to>
                                    </p:set>
                                    <p:animEffect transition="in" filter="fade">
                                      <p:cBhvr>
                                        <p:cTn id="18" dur="500"/>
                                        <p:tgtEl>
                                          <p:spTgt spid="1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animEffect transition="in" filter="fade">
                                      <p:cBhvr>
                                        <p:cTn id="21" dur="500"/>
                                        <p:tgtEl>
                                          <p:spTgt spid="1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8" end="8"/>
                                            </p:txEl>
                                          </p:spTgt>
                                        </p:tgtEl>
                                        <p:attrNameLst>
                                          <p:attrName>style.visibility</p:attrName>
                                        </p:attrNameLst>
                                      </p:cBhvr>
                                      <p:to>
                                        <p:strVal val="visible"/>
                                      </p:to>
                                    </p:set>
                                    <p:animEffect transition="in" filter="fade">
                                      <p:cBhvr>
                                        <p:cTn id="26"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44471" y="5836024"/>
            <a:ext cx="4572000" cy="369332"/>
          </a:xfrm>
          <a:prstGeom prst="rect">
            <a:avLst/>
          </a:prstGeom>
          <a:noFill/>
        </p:spPr>
        <p:txBody>
          <a:bodyPr wrap="square" rtlCol="0">
            <a:spAutoFit/>
          </a:bodyPr>
          <a:lstStyle/>
          <a:p>
            <a:r>
              <a:rPr lang="en-GB" dirty="0" err="1" smtClean="0"/>
              <a:t>Vachalathiti</a:t>
            </a:r>
            <a:r>
              <a:rPr lang="en-GB" dirty="0" smtClean="0"/>
              <a:t> et al., 2020</a:t>
            </a:r>
            <a:endParaRPr lang="en-GB" dirty="0"/>
          </a:p>
        </p:txBody>
      </p:sp>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2" name="Rectangle 11"/>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de capacités fonctionnelles des patients lombalgiques chroniques</a:t>
            </a:r>
            <a:endParaRPr lang="fr-FR" sz="2400" b="1" dirty="0">
              <a:latin typeface="Baskerville Old Face" panose="02020602080505020303" pitchFamily="18" charset="0"/>
            </a:endParaRP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52" y="2392336"/>
            <a:ext cx="1517046" cy="1011364"/>
          </a:xfrm>
          <a:prstGeom prst="rect">
            <a:avLst/>
          </a:prstGeom>
        </p:spPr>
      </p:pic>
      <p:sp>
        <p:nvSpPr>
          <p:cNvPr id="14" name="ZoneTexte 13"/>
          <p:cNvSpPr txBox="1"/>
          <p:nvPr/>
        </p:nvSpPr>
        <p:spPr>
          <a:xfrm>
            <a:off x="2198836" y="3006075"/>
            <a:ext cx="1353670" cy="369332"/>
          </a:xfrm>
          <a:prstGeom prst="rect">
            <a:avLst/>
          </a:prstGeom>
          <a:noFill/>
        </p:spPr>
        <p:txBody>
          <a:bodyPr wrap="square" rtlCol="0">
            <a:spAutoFit/>
          </a:bodyPr>
          <a:lstStyle/>
          <a:p>
            <a:pPr algn="ctr"/>
            <a:r>
              <a:rPr lang="fr-FR" dirty="0" smtClean="0"/>
              <a:t>N=30</a:t>
            </a:r>
            <a:endParaRPr lang="en-GB" dirty="0"/>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42" y="3534592"/>
            <a:ext cx="1531082" cy="1020721"/>
          </a:xfrm>
          <a:prstGeom prst="rect">
            <a:avLst/>
          </a:prstGeom>
        </p:spPr>
      </p:pic>
      <p:sp>
        <p:nvSpPr>
          <p:cNvPr id="16" name="ZoneTexte 15"/>
          <p:cNvSpPr txBox="1"/>
          <p:nvPr/>
        </p:nvSpPr>
        <p:spPr>
          <a:xfrm>
            <a:off x="2186148" y="4119492"/>
            <a:ext cx="1353670" cy="369332"/>
          </a:xfrm>
          <a:prstGeom prst="rect">
            <a:avLst/>
          </a:prstGeom>
          <a:noFill/>
        </p:spPr>
        <p:txBody>
          <a:bodyPr wrap="square" rtlCol="0">
            <a:spAutoFit/>
          </a:bodyPr>
          <a:lstStyle/>
          <a:p>
            <a:pPr algn="ctr"/>
            <a:r>
              <a:rPr lang="fr-FR" dirty="0" smtClean="0"/>
              <a:t>N=30</a:t>
            </a:r>
            <a:endParaRPr lang="en-GB" dirty="0"/>
          </a:p>
        </p:txBody>
      </p:sp>
      <p:sp>
        <p:nvSpPr>
          <p:cNvPr id="17" name="ZoneTexte 16"/>
          <p:cNvSpPr txBox="1"/>
          <p:nvPr/>
        </p:nvSpPr>
        <p:spPr>
          <a:xfrm>
            <a:off x="1983545" y="2459501"/>
            <a:ext cx="1899139" cy="646331"/>
          </a:xfrm>
          <a:prstGeom prst="rect">
            <a:avLst/>
          </a:prstGeom>
          <a:noFill/>
        </p:spPr>
        <p:txBody>
          <a:bodyPr wrap="square" rtlCol="0">
            <a:spAutoFit/>
          </a:bodyPr>
          <a:lstStyle/>
          <a:p>
            <a:pPr algn="ctr"/>
            <a:r>
              <a:rPr lang="fr-FR" dirty="0" smtClean="0"/>
              <a:t>Lombalgie chronique</a:t>
            </a:r>
            <a:endParaRPr lang="en-GB" dirty="0"/>
          </a:p>
        </p:txBody>
      </p:sp>
      <p:sp>
        <p:nvSpPr>
          <p:cNvPr id="18" name="ZoneTexte 17"/>
          <p:cNvSpPr txBox="1"/>
          <p:nvPr/>
        </p:nvSpPr>
        <p:spPr>
          <a:xfrm>
            <a:off x="1983545" y="3737317"/>
            <a:ext cx="1899139" cy="369332"/>
          </a:xfrm>
          <a:prstGeom prst="rect">
            <a:avLst/>
          </a:prstGeom>
          <a:noFill/>
        </p:spPr>
        <p:txBody>
          <a:bodyPr wrap="square" rtlCol="0">
            <a:spAutoFit/>
          </a:bodyPr>
          <a:lstStyle/>
          <a:p>
            <a:pPr algn="ctr"/>
            <a:r>
              <a:rPr lang="fr-FR" dirty="0" smtClean="0"/>
              <a:t>Sujets sains</a:t>
            </a:r>
            <a:endParaRPr lang="en-GB"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7423" y="1601957"/>
            <a:ext cx="2857500" cy="1600200"/>
          </a:xfrm>
          <a:prstGeom prst="rect">
            <a:avLst/>
          </a:prstGeom>
        </p:spPr>
      </p:pic>
      <p:pic>
        <p:nvPicPr>
          <p:cNvPr id="19" name="Image 18"/>
          <p:cNvPicPr>
            <a:picLocks noChangeAspect="1"/>
          </p:cNvPicPr>
          <p:nvPr/>
        </p:nvPicPr>
        <p:blipFill>
          <a:blip r:embed="rId5"/>
          <a:stretch>
            <a:fillRect/>
          </a:stretch>
        </p:blipFill>
        <p:spPr>
          <a:xfrm>
            <a:off x="5970637" y="3268173"/>
            <a:ext cx="2276475" cy="2009775"/>
          </a:xfrm>
          <a:prstGeom prst="rect">
            <a:avLst/>
          </a:prstGeom>
        </p:spPr>
      </p:pic>
      <p:pic>
        <p:nvPicPr>
          <p:cNvPr id="20" name="Image 19"/>
          <p:cNvPicPr>
            <a:picLocks noChangeAspect="1"/>
          </p:cNvPicPr>
          <p:nvPr/>
        </p:nvPicPr>
        <p:blipFill>
          <a:blip r:embed="rId6"/>
          <a:stretch>
            <a:fillRect/>
          </a:stretch>
        </p:blipFill>
        <p:spPr>
          <a:xfrm>
            <a:off x="8078447" y="1427106"/>
            <a:ext cx="1360976" cy="1597667"/>
          </a:xfrm>
          <a:prstGeom prst="rect">
            <a:avLst/>
          </a:prstGeom>
        </p:spPr>
      </p:pic>
      <p:sp>
        <p:nvSpPr>
          <p:cNvPr id="21" name="ZoneTexte 20"/>
          <p:cNvSpPr txBox="1"/>
          <p:nvPr/>
        </p:nvSpPr>
        <p:spPr>
          <a:xfrm>
            <a:off x="9355015" y="2053883"/>
            <a:ext cx="1716259" cy="707886"/>
          </a:xfrm>
          <a:prstGeom prst="rect">
            <a:avLst/>
          </a:prstGeom>
          <a:noFill/>
        </p:spPr>
        <p:txBody>
          <a:bodyPr wrap="square" rtlCol="0">
            <a:spAutoFit/>
          </a:bodyPr>
          <a:lstStyle/>
          <a:p>
            <a:pPr algn="ctr"/>
            <a:r>
              <a:rPr lang="fr-FR" sz="2000" b="1" dirty="0" smtClean="0">
                <a:solidFill>
                  <a:schemeClr val="tx2">
                    <a:lumMod val="75000"/>
                  </a:schemeClr>
                </a:solidFill>
                <a:latin typeface="Times New Roman" panose="02020603050405020304" pitchFamily="18" charset="0"/>
                <a:cs typeface="Times New Roman" panose="02020603050405020304" pitchFamily="18" charset="0"/>
              </a:rPr>
              <a:t>2 minutes </a:t>
            </a:r>
            <a:r>
              <a:rPr lang="fr-FR" sz="2000" b="1" dirty="0" err="1" smtClean="0">
                <a:solidFill>
                  <a:schemeClr val="tx2">
                    <a:lumMod val="75000"/>
                  </a:schemeClr>
                </a:solidFill>
                <a:latin typeface="Times New Roman" panose="02020603050405020304" pitchFamily="18" charset="0"/>
                <a:cs typeface="Times New Roman" panose="02020603050405020304" pitchFamily="18" charset="0"/>
              </a:rPr>
              <a:t>step</a:t>
            </a:r>
            <a:r>
              <a:rPr lang="fr-FR" sz="2000" b="1" dirty="0" smtClean="0">
                <a:solidFill>
                  <a:schemeClr val="tx2">
                    <a:lumMod val="75000"/>
                  </a:schemeClr>
                </a:solidFill>
                <a:latin typeface="Times New Roman" panose="02020603050405020304" pitchFamily="18" charset="0"/>
                <a:cs typeface="Times New Roman" panose="02020603050405020304" pitchFamily="18" charset="0"/>
              </a:rPr>
              <a:t> test</a:t>
            </a:r>
            <a:endParaRPr lang="en-GB" sz="20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ZoneTexte 21"/>
          <p:cNvSpPr txBox="1"/>
          <p:nvPr/>
        </p:nvSpPr>
        <p:spPr>
          <a:xfrm>
            <a:off x="8072511" y="4260165"/>
            <a:ext cx="1716259" cy="707886"/>
          </a:xfrm>
          <a:prstGeom prst="rect">
            <a:avLst/>
          </a:prstGeom>
          <a:noFill/>
        </p:spPr>
        <p:txBody>
          <a:bodyPr wrap="square" rtlCol="0">
            <a:spAutoFit/>
          </a:bodyPr>
          <a:lstStyle/>
          <a:p>
            <a:pPr algn="ctr"/>
            <a:r>
              <a:rPr lang="fr-FR" sz="2000" b="1" dirty="0" err="1" smtClean="0">
                <a:solidFill>
                  <a:schemeClr val="tx2">
                    <a:lumMod val="75000"/>
                  </a:schemeClr>
                </a:solidFill>
                <a:latin typeface="Times New Roman" panose="02020603050405020304" pitchFamily="18" charset="0"/>
                <a:cs typeface="Times New Roman" panose="02020603050405020304" pitchFamily="18" charset="0"/>
              </a:rPr>
              <a:t>Functional</a:t>
            </a:r>
            <a:r>
              <a:rPr lang="fr-FR" sz="2000" b="1" dirty="0" smtClean="0">
                <a:solidFill>
                  <a:schemeClr val="tx2">
                    <a:lumMod val="75000"/>
                  </a:schemeClr>
                </a:solidFill>
                <a:latin typeface="Times New Roman" panose="02020603050405020304" pitchFamily="18" charset="0"/>
                <a:cs typeface="Times New Roman" panose="02020603050405020304" pitchFamily="18" charset="0"/>
              </a:rPr>
              <a:t> </a:t>
            </a:r>
            <a:r>
              <a:rPr lang="fr-FR" sz="2000" b="1" dirty="0" err="1" smtClean="0">
                <a:solidFill>
                  <a:schemeClr val="tx2">
                    <a:lumMod val="75000"/>
                  </a:schemeClr>
                </a:solidFill>
                <a:latin typeface="Times New Roman" panose="02020603050405020304" pitchFamily="18" charset="0"/>
                <a:cs typeface="Times New Roman" panose="02020603050405020304" pitchFamily="18" charset="0"/>
              </a:rPr>
              <a:t>reach</a:t>
            </a:r>
            <a:r>
              <a:rPr lang="fr-FR" sz="2000" b="1" dirty="0" smtClean="0">
                <a:solidFill>
                  <a:schemeClr val="tx2">
                    <a:lumMod val="75000"/>
                  </a:schemeClr>
                </a:solidFill>
                <a:latin typeface="Times New Roman" panose="02020603050405020304" pitchFamily="18" charset="0"/>
                <a:cs typeface="Times New Roman" panose="02020603050405020304" pitchFamily="18" charset="0"/>
              </a:rPr>
              <a:t> test</a:t>
            </a:r>
            <a:endParaRPr lang="en-GB" sz="20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5" name="Image 24"/>
          <p:cNvPicPr>
            <a:picLocks noChangeAspect="1"/>
          </p:cNvPicPr>
          <p:nvPr/>
        </p:nvPicPr>
        <p:blipFill>
          <a:blip r:embed="rId7">
            <a:clrChange>
              <a:clrFrom>
                <a:srgbClr val="FFFFFF"/>
              </a:clrFrom>
              <a:clrTo>
                <a:srgbClr val="FFFFFF">
                  <a:alpha val="0"/>
                </a:srgbClr>
              </a:clrTo>
            </a:clrChange>
          </a:blip>
          <a:stretch>
            <a:fillRect/>
          </a:stretch>
        </p:blipFill>
        <p:spPr>
          <a:xfrm>
            <a:off x="223140" y="337419"/>
            <a:ext cx="1558363" cy="1508362"/>
          </a:xfrm>
          <a:prstGeom prst="rect">
            <a:avLst/>
          </a:prstGeom>
        </p:spPr>
      </p:pic>
      <p:sp>
        <p:nvSpPr>
          <p:cNvPr id="26" name="ZoneTexte 25"/>
          <p:cNvSpPr txBox="1"/>
          <p:nvPr/>
        </p:nvSpPr>
        <p:spPr>
          <a:xfrm>
            <a:off x="1749972" y="756744"/>
            <a:ext cx="5139559" cy="707886"/>
          </a:xfrm>
          <a:prstGeom prst="rect">
            <a:avLst/>
          </a:prstGeom>
          <a:noFill/>
        </p:spPr>
        <p:txBody>
          <a:bodyPr wrap="square" rtlCol="0">
            <a:spAutoFit/>
          </a:bodyPr>
          <a:lstStyle/>
          <a:p>
            <a:r>
              <a:rPr lang="fr-FR" sz="20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Evaluer les capacités fonctionnelles des lombalgiques chroniques</a:t>
            </a:r>
            <a:endParaRPr lang="en-GB"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975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44471" y="5836024"/>
            <a:ext cx="4572000" cy="369332"/>
          </a:xfrm>
          <a:prstGeom prst="rect">
            <a:avLst/>
          </a:prstGeom>
          <a:noFill/>
        </p:spPr>
        <p:txBody>
          <a:bodyPr wrap="square" rtlCol="0">
            <a:spAutoFit/>
          </a:bodyPr>
          <a:lstStyle/>
          <a:p>
            <a:r>
              <a:rPr lang="en-GB" dirty="0" err="1" smtClean="0"/>
              <a:t>Vachalathiti</a:t>
            </a:r>
            <a:r>
              <a:rPr lang="en-GB" dirty="0" smtClean="0"/>
              <a:t> et al., 2020</a:t>
            </a:r>
            <a:endParaRPr lang="en-GB" dirty="0"/>
          </a:p>
        </p:txBody>
      </p:sp>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2" name="Rectangle 11"/>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de capacités fonctionnelles des patients lombalgiques chroniques</a:t>
            </a:r>
            <a:endParaRPr lang="fr-FR" sz="2400" b="1" dirty="0">
              <a:latin typeface="Baskerville Old Face" panose="02020602080505020303" pitchFamily="18" charset="0"/>
            </a:endParaRPr>
          </a:p>
        </p:txBody>
      </p:sp>
      <p:sp>
        <p:nvSpPr>
          <p:cNvPr id="23" name="Rectangle 22"/>
          <p:cNvSpPr/>
          <p:nvPr/>
        </p:nvSpPr>
        <p:spPr>
          <a:xfrm>
            <a:off x="239151" y="4647923"/>
            <a:ext cx="11732455" cy="923330"/>
          </a:xfrm>
          <a:prstGeom prst="rect">
            <a:avLst/>
          </a:prstGeom>
        </p:spPr>
        <p:txBody>
          <a:bodyPr wrap="square">
            <a:spAutoFit/>
          </a:bodyPr>
          <a:lstStyle/>
          <a:p>
            <a:pPr algn="ctr">
              <a:lnSpc>
                <a:spcPct val="150000"/>
              </a:lnSpc>
            </a:pPr>
            <a:r>
              <a:rPr lang="en-GB" b="1" dirty="0">
                <a:latin typeface="Tahoma" panose="020B0604030504040204" pitchFamily="34" charset="0"/>
                <a:ea typeface="Tahoma" panose="020B0604030504040204" pitchFamily="34" charset="0"/>
                <a:cs typeface="Tahoma" panose="020B0604030504040204" pitchFamily="34" charset="0"/>
              </a:rPr>
              <a:t>Les </a:t>
            </a:r>
            <a:r>
              <a:rPr lang="en-GB" b="1" dirty="0" err="1">
                <a:latin typeface="Tahoma" panose="020B0604030504040204" pitchFamily="34" charset="0"/>
                <a:ea typeface="Tahoma" panose="020B0604030504040204" pitchFamily="34" charset="0"/>
                <a:cs typeface="Tahoma" panose="020B0604030504040204" pitchFamily="34" charset="0"/>
              </a:rPr>
              <a:t>résultats</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ont</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révélé</a:t>
            </a:r>
            <a:r>
              <a:rPr lang="en-GB" b="1" dirty="0">
                <a:latin typeface="Tahoma" panose="020B0604030504040204" pitchFamily="34" charset="0"/>
                <a:ea typeface="Tahoma" panose="020B0604030504040204" pitchFamily="34" charset="0"/>
                <a:cs typeface="Tahoma" panose="020B0604030504040204" pitchFamily="34" charset="0"/>
              </a:rPr>
              <a:t> des </a:t>
            </a:r>
            <a:r>
              <a:rPr lang="en-GB" b="1" dirty="0" err="1">
                <a:latin typeface="Tahoma" panose="020B0604030504040204" pitchFamily="34" charset="0"/>
                <a:ea typeface="Tahoma" panose="020B0604030504040204" pitchFamily="34" charset="0"/>
                <a:cs typeface="Tahoma" panose="020B0604030504040204" pitchFamily="34" charset="0"/>
              </a:rPr>
              <a:t>différences</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significatives</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dans</a:t>
            </a:r>
            <a:r>
              <a:rPr lang="en-GB" b="1" dirty="0">
                <a:latin typeface="Tahoma" panose="020B0604030504040204" pitchFamily="34" charset="0"/>
                <a:ea typeface="Tahoma" panose="020B0604030504040204" pitchFamily="34" charset="0"/>
                <a:cs typeface="Tahoma" panose="020B0604030504040204" pitchFamily="34" charset="0"/>
              </a:rPr>
              <a:t> les tests de cinq minutes </a:t>
            </a:r>
            <a:r>
              <a:rPr lang="en-GB" b="1" dirty="0" err="1">
                <a:latin typeface="Tahoma" panose="020B0604030504040204" pitchFamily="34" charset="0"/>
                <a:ea typeface="Tahoma" panose="020B0604030504040204" pitchFamily="34" charset="0"/>
                <a:cs typeface="Tahoma" panose="020B0604030504040204" pitchFamily="34" charset="0"/>
              </a:rPr>
              <a:t>assis-debout</a:t>
            </a:r>
            <a:r>
              <a:rPr lang="en-GB" b="1" dirty="0">
                <a:latin typeface="Tahoma" panose="020B0604030504040204" pitchFamily="34" charset="0"/>
                <a:ea typeface="Tahoma" panose="020B0604030504040204" pitchFamily="34" charset="0"/>
                <a:cs typeface="Tahoma" panose="020B0604030504040204" pitchFamily="34" charset="0"/>
              </a:rPr>
              <a:t> et de </a:t>
            </a:r>
            <a:r>
              <a:rPr lang="en-GB" b="1" dirty="0" err="1">
                <a:latin typeface="Tahoma" panose="020B0604030504040204" pitchFamily="34" charset="0"/>
                <a:ea typeface="Tahoma" panose="020B0604030504040204" pitchFamily="34" charset="0"/>
                <a:cs typeface="Tahoma" panose="020B0604030504040204" pitchFamily="34" charset="0"/>
              </a:rPr>
              <a:t>deux</a:t>
            </a:r>
            <a:r>
              <a:rPr lang="en-GB" b="1" dirty="0">
                <a:latin typeface="Tahoma" panose="020B0604030504040204" pitchFamily="34" charset="0"/>
                <a:ea typeface="Tahoma" panose="020B0604030504040204" pitchFamily="34" charset="0"/>
                <a:cs typeface="Tahoma" panose="020B0604030504040204" pitchFamily="34" charset="0"/>
              </a:rPr>
              <a:t> minutes de </a:t>
            </a:r>
            <a:r>
              <a:rPr lang="en-GB" b="1" dirty="0" err="1">
                <a:latin typeface="Tahoma" panose="020B0604030504040204" pitchFamily="34" charset="0"/>
                <a:ea typeface="Tahoma" panose="020B0604030504040204" pitchFamily="34" charset="0"/>
                <a:cs typeface="Tahoma" panose="020B0604030504040204" pitchFamily="34" charset="0"/>
              </a:rPr>
              <a:t>marche</a:t>
            </a:r>
            <a:r>
              <a:rPr lang="en-GB" b="1" dirty="0">
                <a:latin typeface="Tahoma" panose="020B0604030504040204" pitchFamily="34" charset="0"/>
                <a:ea typeface="Tahoma" panose="020B0604030504040204" pitchFamily="34" charset="0"/>
                <a:cs typeface="Tahoma" panose="020B0604030504040204" pitchFamily="34" charset="0"/>
              </a:rPr>
              <a:t> entre les </a:t>
            </a:r>
            <a:r>
              <a:rPr lang="en-GB" b="1" dirty="0" err="1" smtClean="0">
                <a:latin typeface="Tahoma" panose="020B0604030504040204" pitchFamily="34" charset="0"/>
                <a:ea typeface="Tahoma" panose="020B0604030504040204" pitchFamily="34" charset="0"/>
                <a:cs typeface="Tahoma" panose="020B0604030504040204" pitchFamily="34" charset="0"/>
              </a:rPr>
              <a:t>individus</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latin typeface="Tahoma" panose="020B0604030504040204" pitchFamily="34" charset="0"/>
                <a:ea typeface="Tahoma" panose="020B0604030504040204" pitchFamily="34" charset="0"/>
                <a:cs typeface="Tahoma" panose="020B0604030504040204" pitchFamily="34" charset="0"/>
              </a:rPr>
              <a:t>atteints</a:t>
            </a:r>
            <a:r>
              <a:rPr lang="en-GB" b="1" dirty="0" smtClean="0">
                <a:latin typeface="Tahoma" panose="020B0604030504040204" pitchFamily="34" charset="0"/>
                <a:ea typeface="Tahoma" panose="020B0604030504040204" pitchFamily="34" charset="0"/>
                <a:cs typeface="Tahoma" panose="020B0604030504040204" pitchFamily="34" charset="0"/>
              </a:rPr>
              <a:t> de </a:t>
            </a:r>
            <a:r>
              <a:rPr lang="en-GB" b="1" dirty="0" err="1" smtClean="0">
                <a:latin typeface="Tahoma" panose="020B0604030504040204" pitchFamily="34" charset="0"/>
                <a:ea typeface="Tahoma" panose="020B0604030504040204" pitchFamily="34" charset="0"/>
                <a:cs typeface="Tahoma" panose="020B0604030504040204" pitchFamily="34" charset="0"/>
              </a:rPr>
              <a:t>lombalgies</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latin typeface="Tahoma" panose="020B0604030504040204" pitchFamily="34" charset="0"/>
                <a:ea typeface="Tahoma" panose="020B0604030504040204" pitchFamily="34" charset="0"/>
                <a:cs typeface="Tahoma" panose="020B0604030504040204" pitchFamily="34" charset="0"/>
              </a:rPr>
              <a:t>chroniques</a:t>
            </a:r>
            <a:r>
              <a:rPr lang="en-GB" b="1" dirty="0" smtClean="0">
                <a:latin typeface="Tahoma" panose="020B0604030504040204" pitchFamily="34" charset="0"/>
                <a:ea typeface="Tahoma" panose="020B0604030504040204" pitchFamily="34" charset="0"/>
                <a:cs typeface="Tahoma" panose="020B0604030504040204" pitchFamily="34" charset="0"/>
              </a:rPr>
              <a:t> et les </a:t>
            </a:r>
            <a:r>
              <a:rPr lang="en-GB" b="1" dirty="0" err="1" smtClean="0">
                <a:latin typeface="Tahoma" panose="020B0604030504040204" pitchFamily="34" charset="0"/>
                <a:ea typeface="Tahoma" panose="020B0604030504040204" pitchFamily="34" charset="0"/>
                <a:cs typeface="Tahoma" panose="020B0604030504040204" pitchFamily="34" charset="0"/>
              </a:rPr>
              <a:t>sujets</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latin typeface="Tahoma" panose="020B0604030504040204" pitchFamily="34" charset="0"/>
                <a:ea typeface="Tahoma" panose="020B0604030504040204" pitchFamily="34" charset="0"/>
                <a:cs typeface="Tahoma" panose="020B0604030504040204" pitchFamily="34" charset="0"/>
              </a:rPr>
              <a:t>sains</a:t>
            </a:r>
            <a:endParaRPr lang="en-GB" b="1" dirty="0">
              <a:latin typeface="Tahoma" panose="020B0604030504040204" pitchFamily="34" charset="0"/>
              <a:ea typeface="Tahoma" panose="020B0604030504040204" pitchFamily="34" charset="0"/>
              <a:cs typeface="Tahoma" panose="020B0604030504040204" pitchFamily="34" charset="0"/>
            </a:endParaRPr>
          </a:p>
        </p:txBody>
      </p:sp>
      <p:pic>
        <p:nvPicPr>
          <p:cNvPr id="25" name="Image 24"/>
          <p:cNvPicPr>
            <a:picLocks noChangeAspect="1"/>
          </p:cNvPicPr>
          <p:nvPr/>
        </p:nvPicPr>
        <p:blipFill>
          <a:blip r:embed="rId2"/>
          <a:stretch>
            <a:fillRect/>
          </a:stretch>
        </p:blipFill>
        <p:spPr>
          <a:xfrm>
            <a:off x="1012432" y="724654"/>
            <a:ext cx="10157315" cy="3594128"/>
          </a:xfrm>
          <a:prstGeom prst="rect">
            <a:avLst/>
          </a:prstGeom>
        </p:spPr>
      </p:pic>
    </p:spTree>
    <p:extLst>
      <p:ext uri="{BB962C8B-B14F-4D97-AF65-F5344CB8AC3E}">
        <p14:creationId xmlns:p14="http://schemas.microsoft.com/office/powerpoint/2010/main" val="15606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6028" y="536028"/>
            <a:ext cx="11004331" cy="2123658"/>
          </a:xfrm>
          <a:prstGeom prst="rect">
            <a:avLst/>
          </a:prstGeom>
          <a:noFill/>
        </p:spPr>
        <p:txBody>
          <a:bodyPr wrap="square" rtlCol="0">
            <a:spAutoFit/>
          </a:bodyPr>
          <a:lstStyle/>
          <a:p>
            <a:pPr algn="ctr"/>
            <a:r>
              <a:rPr lang="fr-FR" sz="4400" b="1" dirty="0"/>
              <a:t>2</a:t>
            </a:r>
            <a:r>
              <a:rPr lang="fr-FR" sz="4400" b="1" dirty="0" smtClean="0"/>
              <a:t> :  Savoir si l’activité physique et si possible la sédentarité contribuent au développement ou à l’atténuation de la pathologie</a:t>
            </a:r>
            <a:endParaRPr lang="en-GB" sz="4400" b="1" dirty="0"/>
          </a:p>
        </p:txBody>
      </p:sp>
      <p:pic>
        <p:nvPicPr>
          <p:cNvPr id="2" name="Image 1"/>
          <p:cNvPicPr>
            <a:picLocks noChangeAspect="1"/>
          </p:cNvPicPr>
          <p:nvPr/>
        </p:nvPicPr>
        <p:blipFill>
          <a:blip r:embed="rId2">
            <a:clrChange>
              <a:clrFrom>
                <a:srgbClr val="F2F2F2"/>
              </a:clrFrom>
              <a:clrTo>
                <a:srgbClr val="F2F2F2">
                  <a:alpha val="0"/>
                </a:srgbClr>
              </a:clrTo>
            </a:clrChange>
          </a:blip>
          <a:stretch>
            <a:fillRect/>
          </a:stretch>
        </p:blipFill>
        <p:spPr>
          <a:xfrm>
            <a:off x="0" y="3290707"/>
            <a:ext cx="7017494" cy="3693417"/>
          </a:xfrm>
          <a:prstGeom prst="rect">
            <a:avLst/>
          </a:prstGeom>
        </p:spPr>
      </p:pic>
    </p:spTree>
    <p:extLst>
      <p:ext uri="{BB962C8B-B14F-4D97-AF65-F5344CB8AC3E}">
        <p14:creationId xmlns:p14="http://schemas.microsoft.com/office/powerpoint/2010/main" val="116409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9871" y="3743238"/>
            <a:ext cx="9092418" cy="1477328"/>
          </a:xfrm>
          <a:prstGeom prst="rect">
            <a:avLst/>
          </a:prstGeom>
        </p:spPr>
        <p:txBody>
          <a:bodyPr wrap="square">
            <a:spAutoFit/>
          </a:bodyPr>
          <a:lstStyle/>
          <a:p>
            <a:pPr algn="ctr">
              <a:lnSpc>
                <a:spcPct val="150000"/>
              </a:lnSpc>
            </a:pPr>
            <a:r>
              <a:rPr lang="en-GB" sz="2000" dirty="0" err="1" smtClean="0">
                <a:latin typeface="Tahoma" panose="020B0604030504040204" pitchFamily="34" charset="0"/>
                <a:ea typeface="Tahoma" panose="020B0604030504040204" pitchFamily="34" charset="0"/>
                <a:cs typeface="Tahoma" panose="020B0604030504040204" pitchFamily="34" charset="0"/>
              </a:rPr>
              <a:t>Objectif</a:t>
            </a:r>
            <a:r>
              <a:rPr lang="en-GB" sz="2000" dirty="0" smtClean="0">
                <a:latin typeface="Tahoma" panose="020B0604030504040204" pitchFamily="34" charset="0"/>
                <a:ea typeface="Tahoma" panose="020B0604030504040204" pitchFamily="34" charset="0"/>
                <a:cs typeface="Tahoma" panose="020B0604030504040204" pitchFamily="34" charset="0"/>
              </a:rPr>
              <a:t> : </a:t>
            </a:r>
            <a:r>
              <a:rPr lang="en-GB" sz="2000" dirty="0" err="1">
                <a:latin typeface="Tahoma" panose="020B0604030504040204" pitchFamily="34" charset="0"/>
                <a:ea typeface="Tahoma" panose="020B0604030504040204" pitchFamily="34" charset="0"/>
                <a:cs typeface="Tahoma" panose="020B0604030504040204" pitchFamily="34" charset="0"/>
              </a:rPr>
              <a:t>étudier</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l'association</a:t>
            </a:r>
            <a:r>
              <a:rPr lang="en-GB" sz="2000" dirty="0">
                <a:latin typeface="Tahoma" panose="020B0604030504040204" pitchFamily="34" charset="0"/>
                <a:ea typeface="Tahoma" panose="020B0604030504040204" pitchFamily="34" charset="0"/>
                <a:cs typeface="Tahoma" panose="020B0604030504040204" pitchFamily="34" charset="0"/>
              </a:rPr>
              <a:t> entre </a:t>
            </a:r>
            <a:r>
              <a:rPr lang="en-GB" sz="2000" dirty="0" err="1">
                <a:latin typeface="Tahoma" panose="020B0604030504040204" pitchFamily="34" charset="0"/>
                <a:ea typeface="Tahoma" panose="020B0604030504040204" pitchFamily="34" charset="0"/>
                <a:cs typeface="Tahoma" panose="020B0604030504040204" pitchFamily="34" charset="0"/>
              </a:rPr>
              <a:t>l'activité</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physique </a:t>
            </a:r>
            <a:r>
              <a:rPr lang="en-GB" sz="2000" dirty="0" err="1">
                <a:latin typeface="Tahoma" panose="020B0604030504040204" pitchFamily="34" charset="0"/>
                <a:ea typeface="Tahoma" panose="020B0604030504040204" pitchFamily="34" charset="0"/>
                <a:cs typeface="Tahoma" panose="020B0604030504040204" pitchFamily="34" charset="0"/>
              </a:rPr>
              <a:t>totale</a:t>
            </a:r>
            <a:r>
              <a:rPr lang="en-GB" sz="2000" dirty="0">
                <a:latin typeface="Tahoma" panose="020B0604030504040204" pitchFamily="34" charset="0"/>
                <a:ea typeface="Tahoma" panose="020B0604030504040204" pitchFamily="34" charset="0"/>
                <a:cs typeface="Tahoma" panose="020B0604030504040204" pitchFamily="34" charset="0"/>
              </a:rPr>
              <a:t> et </a:t>
            </a:r>
            <a:r>
              <a:rPr lang="en-GB" sz="2000" dirty="0" err="1">
                <a:latin typeface="Tahoma" panose="020B0604030504040204" pitchFamily="34" charset="0"/>
                <a:ea typeface="Tahoma" panose="020B0604030504040204" pitchFamily="34" charset="0"/>
                <a:cs typeface="Tahoma" panose="020B0604030504040204" pitchFamily="34" charset="0"/>
              </a:rPr>
              <a:t>spécifique</a:t>
            </a:r>
            <a:r>
              <a:rPr lang="en-GB" sz="2000" dirty="0">
                <a:latin typeface="Tahoma" panose="020B0604030504040204" pitchFamily="34" charset="0"/>
                <a:ea typeface="Tahoma" panose="020B0604030504040204" pitchFamily="34" charset="0"/>
                <a:cs typeface="Tahoma" panose="020B0604030504040204" pitchFamily="34" charset="0"/>
              </a:rPr>
              <a:t> à un </a:t>
            </a:r>
            <a:r>
              <a:rPr lang="en-GB" sz="2000" dirty="0" err="1">
                <a:latin typeface="Tahoma" panose="020B0604030504040204" pitchFamily="34" charset="0"/>
                <a:ea typeface="Tahoma" panose="020B0604030504040204" pitchFamily="34" charset="0"/>
                <a:cs typeface="Tahoma" panose="020B0604030504040204" pitchFamily="34" charset="0"/>
              </a:rPr>
              <a:t>domaine</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l'activité</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physique </a:t>
            </a:r>
            <a:r>
              <a:rPr lang="en-GB" sz="2000" dirty="0" err="1">
                <a:latin typeface="Tahoma" panose="020B0604030504040204" pitchFamily="34" charset="0"/>
                <a:ea typeface="Tahoma" panose="020B0604030504040204" pitchFamily="34" charset="0"/>
                <a:cs typeface="Tahoma" panose="020B0604030504040204" pitchFamily="34" charset="0"/>
              </a:rPr>
              <a:t>totale</a:t>
            </a:r>
            <a:r>
              <a:rPr lang="en-GB" sz="2000" dirty="0">
                <a:latin typeface="Tahoma" panose="020B0604030504040204" pitchFamily="34" charset="0"/>
                <a:ea typeface="Tahoma" panose="020B0604030504040204" pitchFamily="34" charset="0"/>
                <a:cs typeface="Tahoma" panose="020B0604030504040204" pitchFamily="34" charset="0"/>
              </a:rPr>
              <a:t> et </a:t>
            </a:r>
            <a:r>
              <a:rPr lang="en-GB" sz="2000" dirty="0" err="1">
                <a:latin typeface="Tahoma" panose="020B0604030504040204" pitchFamily="34" charset="0"/>
                <a:ea typeface="Tahoma" panose="020B0604030504040204" pitchFamily="34" charset="0"/>
                <a:cs typeface="Tahoma" panose="020B0604030504040204" pitchFamily="34" charset="0"/>
              </a:rPr>
              <a:t>spécifique</a:t>
            </a:r>
            <a:r>
              <a:rPr lang="en-GB" sz="2000" dirty="0">
                <a:latin typeface="Tahoma" panose="020B0604030504040204" pitchFamily="34" charset="0"/>
                <a:ea typeface="Tahoma" panose="020B0604030504040204" pitchFamily="34" charset="0"/>
                <a:cs typeface="Tahoma" panose="020B0604030504040204" pitchFamily="34" charset="0"/>
              </a:rPr>
              <a:t> à un </a:t>
            </a:r>
            <a:r>
              <a:rPr lang="en-GB" sz="2000" dirty="0" err="1">
                <a:latin typeface="Tahoma" panose="020B0604030504040204" pitchFamily="34" charset="0"/>
                <a:ea typeface="Tahoma" panose="020B0604030504040204" pitchFamily="34" charset="0"/>
                <a:cs typeface="Tahoma" panose="020B0604030504040204" pitchFamily="34" charset="0"/>
              </a:rPr>
              <a:t>domaine</a:t>
            </a:r>
            <a:r>
              <a:rPr lang="en-GB" sz="2000" dirty="0">
                <a:latin typeface="Tahoma" panose="020B0604030504040204" pitchFamily="34" charset="0"/>
                <a:ea typeface="Tahoma" panose="020B0604030504040204" pitchFamily="34" charset="0"/>
                <a:cs typeface="Tahoma" panose="020B0604030504040204" pitchFamily="34" charset="0"/>
              </a:rPr>
              <a:t> et la </a:t>
            </a:r>
            <a:r>
              <a:rPr lang="en-GB" sz="2000" dirty="0" err="1">
                <a:latin typeface="Tahoma" panose="020B0604030504040204" pitchFamily="34" charset="0"/>
                <a:ea typeface="Tahoma" panose="020B0604030504040204" pitchFamily="34" charset="0"/>
                <a:cs typeface="Tahoma" panose="020B0604030504040204" pitchFamily="34" charset="0"/>
              </a:rPr>
              <a:t>lombalgie</a:t>
            </a:r>
            <a:r>
              <a:rPr lang="en-GB" sz="2000" dirty="0">
                <a:latin typeface="Tahoma" panose="020B0604030504040204" pitchFamily="34" charset="0"/>
                <a:ea typeface="Tahoma" panose="020B0604030504040204" pitchFamily="34" charset="0"/>
                <a:cs typeface="Tahoma" panose="020B0604030504040204" pitchFamily="34" charset="0"/>
              </a:rPr>
              <a:t> non </a:t>
            </a:r>
            <a:r>
              <a:rPr lang="en-GB" sz="2000" dirty="0" err="1">
                <a:latin typeface="Tahoma" panose="020B0604030504040204" pitchFamily="34" charset="0"/>
                <a:ea typeface="Tahoma" panose="020B0604030504040204" pitchFamily="34" charset="0"/>
                <a:cs typeface="Tahoma" panose="020B0604030504040204" pitchFamily="34" charset="0"/>
              </a:rPr>
              <a:t>spécifique</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chez </a:t>
            </a:r>
            <a:r>
              <a:rPr lang="en-GB" sz="2000" dirty="0">
                <a:latin typeface="Tahoma" panose="020B0604030504040204" pitchFamily="34" charset="0"/>
                <a:ea typeface="Tahoma" panose="020B0604030504040204" pitchFamily="34" charset="0"/>
                <a:cs typeface="Tahoma" panose="020B0604030504040204" pitchFamily="34" charset="0"/>
              </a:rPr>
              <a:t>les </a:t>
            </a:r>
            <a:r>
              <a:rPr lang="en-GB" sz="2000" dirty="0" err="1">
                <a:latin typeface="Tahoma" panose="020B0604030504040204" pitchFamily="34" charset="0"/>
                <a:ea typeface="Tahoma" panose="020B0604030504040204" pitchFamily="34" charset="0"/>
                <a:cs typeface="Tahoma" panose="020B0604030504040204" pitchFamily="34" charset="0"/>
              </a:rPr>
              <a:t>adultes</a:t>
            </a:r>
            <a:r>
              <a:rPr lang="en-GB" sz="2000" dirty="0">
                <a:latin typeface="Tahoma" panose="020B0604030504040204" pitchFamily="34" charset="0"/>
                <a:ea typeface="Tahoma" panose="020B0604030504040204" pitchFamily="34" charset="0"/>
                <a:cs typeface="Tahoma" panose="020B0604030504040204" pitchFamily="34" charset="0"/>
              </a:rPr>
              <a:t>.</a:t>
            </a:r>
          </a:p>
        </p:txBody>
      </p:sp>
      <p:sp>
        <p:nvSpPr>
          <p:cNvPr id="5" name="Rectangle 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d’activité physique conditionne la lombalgie chronique</a:t>
            </a:r>
            <a:endParaRPr lang="fr-FR" sz="2400" b="1" dirty="0">
              <a:latin typeface="Baskerville Old Face" panose="02020602080505020303" pitchFamily="18" charset="0"/>
            </a:endParaRPr>
          </a:p>
        </p:txBody>
      </p:sp>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pic>
        <p:nvPicPr>
          <p:cNvPr id="12" name="Image 11"/>
          <p:cNvPicPr>
            <a:picLocks noChangeAspect="1"/>
          </p:cNvPicPr>
          <p:nvPr/>
        </p:nvPicPr>
        <p:blipFill>
          <a:blip r:embed="rId2">
            <a:clrChange>
              <a:clrFrom>
                <a:srgbClr val="FFFFFF"/>
              </a:clrFrom>
              <a:clrTo>
                <a:srgbClr val="FFFFFF">
                  <a:alpha val="0"/>
                </a:srgbClr>
              </a:clrTo>
            </a:clrChange>
          </a:blip>
          <a:stretch>
            <a:fillRect/>
          </a:stretch>
        </p:blipFill>
        <p:spPr>
          <a:xfrm>
            <a:off x="112782" y="3495336"/>
            <a:ext cx="1781424" cy="1724266"/>
          </a:xfrm>
          <a:prstGeom prst="rect">
            <a:avLst/>
          </a:prstGeom>
        </p:spPr>
      </p:pic>
      <p:pic>
        <p:nvPicPr>
          <p:cNvPr id="2" name="Image 1"/>
          <p:cNvPicPr>
            <a:picLocks noChangeAspect="1"/>
          </p:cNvPicPr>
          <p:nvPr/>
        </p:nvPicPr>
        <p:blipFill>
          <a:blip r:embed="rId3"/>
          <a:stretch>
            <a:fillRect/>
          </a:stretch>
        </p:blipFill>
        <p:spPr>
          <a:xfrm>
            <a:off x="3116360" y="690541"/>
            <a:ext cx="6296904" cy="2410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4608366" y="6128211"/>
            <a:ext cx="1866217" cy="307777"/>
          </a:xfrm>
          <a:prstGeom prst="rect">
            <a:avLst/>
          </a:prstGeom>
        </p:spPr>
        <p:txBody>
          <a:bodyPr wrap="none">
            <a:spAutoFit/>
          </a:bodyPr>
          <a:lstStyle/>
          <a:p>
            <a:r>
              <a:rPr lang="en-GB" sz="1400" i="1" dirty="0" err="1" smtClean="0">
                <a:latin typeface="Arial" panose="020B0604020202020204" pitchFamily="34" charset="0"/>
              </a:rPr>
              <a:t>Alzahrani</a:t>
            </a:r>
            <a:r>
              <a:rPr lang="en-GB" sz="1400" i="1" dirty="0" smtClean="0">
                <a:latin typeface="Arial" panose="020B0604020202020204" pitchFamily="34" charset="0"/>
              </a:rPr>
              <a:t> et al., 2018</a:t>
            </a:r>
            <a:endParaRPr lang="en-GB" sz="1400" i="1" dirty="0"/>
          </a:p>
        </p:txBody>
      </p:sp>
    </p:spTree>
    <p:extLst>
      <p:ext uri="{BB962C8B-B14F-4D97-AF65-F5344CB8AC3E}">
        <p14:creationId xmlns:p14="http://schemas.microsoft.com/office/powerpoint/2010/main" val="26068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pic>
        <p:nvPicPr>
          <p:cNvPr id="2" name="Image 1"/>
          <p:cNvPicPr>
            <a:picLocks noChangeAspect="1"/>
          </p:cNvPicPr>
          <p:nvPr/>
        </p:nvPicPr>
        <p:blipFill>
          <a:blip r:embed="rId2"/>
          <a:stretch>
            <a:fillRect/>
          </a:stretch>
        </p:blipFill>
        <p:spPr>
          <a:xfrm>
            <a:off x="3116360" y="690541"/>
            <a:ext cx="6296904" cy="2410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4608366" y="6128211"/>
            <a:ext cx="1866217" cy="307777"/>
          </a:xfrm>
          <a:prstGeom prst="rect">
            <a:avLst/>
          </a:prstGeom>
        </p:spPr>
        <p:txBody>
          <a:bodyPr wrap="none">
            <a:spAutoFit/>
          </a:bodyPr>
          <a:lstStyle/>
          <a:p>
            <a:r>
              <a:rPr lang="en-GB" sz="1400" i="1" dirty="0" err="1" smtClean="0">
                <a:latin typeface="Arial" panose="020B0604020202020204" pitchFamily="34" charset="0"/>
              </a:rPr>
              <a:t>Alzahrani</a:t>
            </a:r>
            <a:r>
              <a:rPr lang="en-GB" sz="1400" i="1" dirty="0" smtClean="0">
                <a:latin typeface="Arial" panose="020B0604020202020204" pitchFamily="34" charset="0"/>
              </a:rPr>
              <a:t> et al., 2018</a:t>
            </a:r>
            <a:endParaRPr lang="en-GB" sz="1400" i="1" dirty="0"/>
          </a:p>
        </p:txBody>
      </p:sp>
      <p:sp>
        <p:nvSpPr>
          <p:cNvPr id="13" name="Rectangle 12"/>
          <p:cNvSpPr/>
          <p:nvPr/>
        </p:nvSpPr>
        <p:spPr>
          <a:xfrm>
            <a:off x="182879" y="3187344"/>
            <a:ext cx="12009121" cy="3000821"/>
          </a:xfrm>
          <a:prstGeom prst="rect">
            <a:avLst/>
          </a:prstGeom>
        </p:spPr>
        <p:txBody>
          <a:bodyPr wrap="square">
            <a:spAutoFit/>
          </a:bodyPr>
          <a:lstStyle/>
          <a:p>
            <a:pPr>
              <a:lnSpc>
                <a:spcPct val="150000"/>
              </a:lnSpc>
            </a:pPr>
            <a:r>
              <a:rPr lang="fr-FR" b="1" dirty="0" smtClean="0">
                <a:latin typeface="Times New Roman" panose="02020603050405020304" pitchFamily="18" charset="0"/>
                <a:cs typeface="Times New Roman" panose="02020603050405020304" pitchFamily="18" charset="0"/>
              </a:rPr>
              <a:t>Vingt-quatre études incluses : </a:t>
            </a:r>
            <a:r>
              <a:rPr lang="fr-FR" dirty="0" smtClean="0">
                <a:latin typeface="Times New Roman" panose="02020603050405020304" pitchFamily="18" charset="0"/>
                <a:cs typeface="Times New Roman" panose="02020603050405020304" pitchFamily="18" charset="0"/>
              </a:rPr>
              <a:t>15 </a:t>
            </a:r>
            <a:r>
              <a:rPr lang="fr-FR" dirty="0">
                <a:latin typeface="Times New Roman" panose="02020603050405020304" pitchFamily="18" charset="0"/>
                <a:cs typeface="Times New Roman" panose="02020603050405020304" pitchFamily="18" charset="0"/>
              </a:rPr>
              <a:t>études de cohorte et neuf études </a:t>
            </a:r>
            <a:r>
              <a:rPr lang="fr-FR" dirty="0" smtClean="0">
                <a:latin typeface="Times New Roman" panose="02020603050405020304" pitchFamily="18" charset="0"/>
                <a:cs typeface="Times New Roman" panose="02020603050405020304" pitchFamily="18" charset="0"/>
              </a:rPr>
              <a:t>transversales</a:t>
            </a:r>
          </a:p>
          <a:p>
            <a:pPr>
              <a:lnSpc>
                <a:spcPct val="150000"/>
              </a:lnSpc>
            </a:pPr>
            <a:endParaRPr lang="fr-FR" dirty="0" smtClean="0">
              <a:latin typeface="Times New Roman" panose="02020603050405020304" pitchFamily="18" charset="0"/>
              <a:cs typeface="Times New Roman" panose="02020603050405020304" pitchFamily="18" charset="0"/>
            </a:endParaRPr>
          </a:p>
          <a:p>
            <a:pPr>
              <a:lnSpc>
                <a:spcPct val="150000"/>
              </a:lnSpc>
            </a:pPr>
            <a:r>
              <a:rPr lang="fr-FR" b="1" dirty="0" smtClean="0">
                <a:latin typeface="Times New Roman" panose="02020603050405020304" pitchFamily="18" charset="0"/>
                <a:cs typeface="Times New Roman" panose="02020603050405020304" pitchFamily="18" charset="0"/>
              </a:rPr>
              <a:t>Total participants : </a:t>
            </a:r>
            <a:r>
              <a:rPr lang="fr-FR" dirty="0" smtClean="0">
                <a:latin typeface="Times New Roman" panose="02020603050405020304" pitchFamily="18" charset="0"/>
                <a:cs typeface="Times New Roman" panose="02020603050405020304" pitchFamily="18" charset="0"/>
              </a:rPr>
              <a:t>95 </a:t>
            </a:r>
            <a:r>
              <a:rPr lang="fr-FR" dirty="0">
                <a:latin typeface="Times New Roman" panose="02020603050405020304" pitchFamily="18" charset="0"/>
                <a:cs typeface="Times New Roman" panose="02020603050405020304" pitchFamily="18" charset="0"/>
              </a:rPr>
              <a:t>796 </a:t>
            </a:r>
            <a:r>
              <a:rPr lang="fr-FR" dirty="0" smtClean="0">
                <a:latin typeface="Times New Roman" panose="02020603050405020304" pitchFamily="18" charset="0"/>
                <a:cs typeface="Times New Roman" panose="02020603050405020304" pitchFamily="18" charset="0"/>
              </a:rPr>
              <a:t>participants</a:t>
            </a:r>
          </a:p>
          <a:p>
            <a:pPr>
              <a:lnSpc>
                <a:spcPct val="150000"/>
              </a:lnSpc>
            </a:pPr>
            <a:endParaRPr lang="fr-FR" dirty="0" smtClean="0">
              <a:latin typeface="Times New Roman" panose="02020603050405020304" pitchFamily="18" charset="0"/>
              <a:cs typeface="Times New Roman" panose="02020603050405020304" pitchFamily="18" charset="0"/>
            </a:endParaRPr>
          </a:p>
          <a:p>
            <a:pPr>
              <a:lnSpc>
                <a:spcPct val="150000"/>
              </a:lnSpc>
            </a:pPr>
            <a:r>
              <a:rPr lang="fr-FR" b="1" dirty="0" smtClean="0">
                <a:latin typeface="Times New Roman" panose="02020603050405020304" pitchFamily="18" charset="0"/>
                <a:cs typeface="Times New Roman" panose="02020603050405020304" pitchFamily="18" charset="0"/>
              </a:rPr>
              <a:t>Mesures </a:t>
            </a:r>
            <a:r>
              <a:rPr lang="fr-FR" b="1" dirty="0">
                <a:latin typeface="Times New Roman" panose="02020603050405020304" pitchFamily="18" charset="0"/>
                <a:cs typeface="Times New Roman" panose="02020603050405020304" pitchFamily="18" charset="0"/>
              </a:rPr>
              <a:t>de l'activité physique. </a:t>
            </a:r>
            <a:endParaRPr lang="fr-FR" dirty="0">
              <a:latin typeface="Times New Roman" panose="02020603050405020304" pitchFamily="18" charset="0"/>
              <a:cs typeface="Times New Roman" panose="02020603050405020304" pitchFamily="18" charset="0"/>
            </a:endParaRPr>
          </a:p>
          <a:p>
            <a:pPr>
              <a:lnSpc>
                <a:spcPct val="150000"/>
              </a:lnSpc>
            </a:pPr>
            <a:r>
              <a:rPr lang="fr-FR" dirty="0" smtClean="0">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majorité des études </a:t>
            </a:r>
            <a:r>
              <a:rPr lang="fr-FR" dirty="0" smtClean="0">
                <a:latin typeface="Times New Roman" panose="02020603050405020304" pitchFamily="18" charset="0"/>
                <a:cs typeface="Times New Roman" panose="02020603050405020304" pitchFamily="18" charset="0"/>
              </a:rPr>
              <a:t>ont </a:t>
            </a:r>
            <a:r>
              <a:rPr lang="fr-FR" dirty="0">
                <a:latin typeface="Times New Roman" panose="02020603050405020304" pitchFamily="18" charset="0"/>
                <a:cs typeface="Times New Roman" panose="02020603050405020304" pitchFamily="18" charset="0"/>
              </a:rPr>
              <a:t>utilisé des questionnaires auto-administrés pour mesurer l'activité physique </a:t>
            </a:r>
            <a:endParaRPr lang="fr-FR" dirty="0" smtClean="0">
              <a:latin typeface="Times New Roman" panose="02020603050405020304" pitchFamily="18" charset="0"/>
              <a:cs typeface="Times New Roman" panose="02020603050405020304" pitchFamily="18" charset="0"/>
            </a:endParaRPr>
          </a:p>
          <a:p>
            <a:pPr>
              <a:lnSpc>
                <a:spcPct val="150000"/>
              </a:lnSpc>
            </a:pPr>
            <a:r>
              <a:rPr lang="fr-FR" dirty="0" smtClean="0">
                <a:latin typeface="Times New Roman" panose="02020603050405020304" pitchFamily="18" charset="0"/>
                <a:cs typeface="Times New Roman" panose="02020603050405020304" pitchFamily="18" charset="0"/>
              </a:rPr>
              <a:t>Seulement </a:t>
            </a:r>
            <a:r>
              <a:rPr lang="fr-FR" dirty="0">
                <a:latin typeface="Times New Roman" panose="02020603050405020304" pitchFamily="18" charset="0"/>
                <a:cs typeface="Times New Roman" panose="02020603050405020304" pitchFamily="18" charset="0"/>
              </a:rPr>
              <a:t>deux études </a:t>
            </a:r>
            <a:r>
              <a:rPr lang="fr-FR" dirty="0" smtClean="0">
                <a:latin typeface="Times New Roman" panose="02020603050405020304" pitchFamily="18" charset="0"/>
                <a:cs typeface="Times New Roman" panose="02020603050405020304" pitchFamily="18" charset="0"/>
              </a:rPr>
              <a:t>ont </a:t>
            </a:r>
            <a:r>
              <a:rPr lang="fr-FR" dirty="0">
                <a:latin typeface="Times New Roman" panose="02020603050405020304" pitchFamily="18" charset="0"/>
                <a:cs typeface="Times New Roman" panose="02020603050405020304" pitchFamily="18" charset="0"/>
              </a:rPr>
              <a:t>utilisé des mesures objectives de l'activité physique </a:t>
            </a:r>
            <a:endParaRPr lang="en-GB" dirty="0">
              <a:latin typeface="Times New Roman" panose="02020603050405020304" pitchFamily="18" charset="0"/>
              <a:cs typeface="Times New Roman" panose="02020603050405020304" pitchFamily="18" charset="0"/>
            </a:endParaRPr>
          </a:p>
        </p:txBody>
      </p:sp>
      <p:sp>
        <p:nvSpPr>
          <p:cNvPr id="12" name="Rectangle 11"/>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d’activité physique conditionne la lombalgie chronique</a:t>
            </a:r>
            <a:endParaRPr lang="fr-FR" sz="2400" b="1" dirty="0">
              <a:latin typeface="Baskerville Old Face" panose="02020602080505020303" pitchFamily="18" charset="0"/>
            </a:endParaRPr>
          </a:p>
        </p:txBody>
      </p:sp>
    </p:spTree>
    <p:extLst>
      <p:ext uri="{BB962C8B-B14F-4D97-AF65-F5344CB8AC3E}">
        <p14:creationId xmlns:p14="http://schemas.microsoft.com/office/powerpoint/2010/main" val="185710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fade">
                                      <p:cBhvr>
                                        <p:cTn id="27"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pic>
        <p:nvPicPr>
          <p:cNvPr id="2" name="Image 1"/>
          <p:cNvPicPr>
            <a:picLocks noChangeAspect="1"/>
          </p:cNvPicPr>
          <p:nvPr/>
        </p:nvPicPr>
        <p:blipFill>
          <a:blip r:embed="rId2"/>
          <a:stretch>
            <a:fillRect/>
          </a:stretch>
        </p:blipFill>
        <p:spPr>
          <a:xfrm>
            <a:off x="3116360" y="690541"/>
            <a:ext cx="6296904" cy="2410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4608366" y="6128211"/>
            <a:ext cx="1866217" cy="307777"/>
          </a:xfrm>
          <a:prstGeom prst="rect">
            <a:avLst/>
          </a:prstGeom>
        </p:spPr>
        <p:txBody>
          <a:bodyPr wrap="none">
            <a:spAutoFit/>
          </a:bodyPr>
          <a:lstStyle/>
          <a:p>
            <a:r>
              <a:rPr lang="en-GB" sz="1400" i="1" dirty="0" err="1" smtClean="0">
                <a:latin typeface="Arial" panose="020B0604020202020204" pitchFamily="34" charset="0"/>
              </a:rPr>
              <a:t>Alzahrani</a:t>
            </a:r>
            <a:r>
              <a:rPr lang="en-GB" sz="1400" i="1" dirty="0" smtClean="0">
                <a:latin typeface="Arial" panose="020B0604020202020204" pitchFamily="34" charset="0"/>
              </a:rPr>
              <a:t> et al., 2018</a:t>
            </a:r>
            <a:endParaRPr lang="en-GB" sz="1400" i="1" dirty="0"/>
          </a:p>
        </p:txBody>
      </p:sp>
      <p:sp>
        <p:nvSpPr>
          <p:cNvPr id="13" name="Rectangle 12"/>
          <p:cNvSpPr/>
          <p:nvPr/>
        </p:nvSpPr>
        <p:spPr>
          <a:xfrm>
            <a:off x="182879" y="3738880"/>
            <a:ext cx="12009121" cy="1754326"/>
          </a:xfrm>
          <a:prstGeom prst="rect">
            <a:avLst/>
          </a:prstGeom>
        </p:spPr>
        <p:txBody>
          <a:bodyPr wrap="square">
            <a:spAutoFit/>
          </a:bodyPr>
          <a:lstStyle/>
          <a:p>
            <a:pPr>
              <a:lnSpc>
                <a:spcPct val="150000"/>
              </a:lnSpc>
            </a:pPr>
            <a:r>
              <a:rPr lang="fr-FR" b="1" dirty="0" smtClean="0">
                <a:latin typeface="Times New Roman" panose="02020603050405020304" pitchFamily="18" charset="0"/>
                <a:cs typeface="Times New Roman" panose="02020603050405020304" pitchFamily="18" charset="0"/>
              </a:rPr>
              <a:t>Méthodologie : </a:t>
            </a:r>
          </a:p>
          <a:p>
            <a:pPr>
              <a:lnSpc>
                <a:spcPct val="150000"/>
              </a:lnSpc>
            </a:pPr>
            <a:endParaRPr lang="fr-FR" dirty="0" smtClean="0">
              <a:latin typeface="Times New Roman" panose="02020603050405020304" pitchFamily="18" charset="0"/>
              <a:cs typeface="Times New Roman" panose="02020603050405020304" pitchFamily="18" charset="0"/>
            </a:endParaRPr>
          </a:p>
          <a:p>
            <a:pPr>
              <a:lnSpc>
                <a:spcPct val="150000"/>
              </a:lnSpc>
            </a:pPr>
            <a:r>
              <a:rPr lang="fr-FR" dirty="0" smtClean="0">
                <a:latin typeface="Times New Roman" panose="02020603050405020304" pitchFamily="18" charset="0"/>
                <a:cs typeface="Times New Roman" panose="02020603050405020304" pitchFamily="18" charset="0"/>
              </a:rPr>
              <a:t>Regarder l’association entre la lombalgie et différents niveaux d’activité physique : léger / modéré / </a:t>
            </a:r>
            <a:r>
              <a:rPr lang="fr-FR" dirty="0">
                <a:latin typeface="Times New Roman" panose="02020603050405020304" pitchFamily="18" charset="0"/>
                <a:cs typeface="Times New Roman" panose="02020603050405020304" pitchFamily="18" charset="0"/>
              </a:rPr>
              <a:t>intense ou </a:t>
            </a:r>
            <a:r>
              <a:rPr lang="fr-FR" dirty="0" smtClean="0">
                <a:latin typeface="Times New Roman" panose="02020603050405020304" pitchFamily="18" charset="0"/>
                <a:cs typeface="Times New Roman" panose="02020603050405020304" pitchFamily="18" charset="0"/>
              </a:rPr>
              <a:t>l’activité </a:t>
            </a:r>
            <a:r>
              <a:rPr lang="fr-FR" dirty="0">
                <a:latin typeface="Times New Roman" panose="02020603050405020304" pitchFamily="18" charset="0"/>
                <a:cs typeface="Times New Roman" panose="02020603050405020304" pitchFamily="18" charset="0"/>
              </a:rPr>
              <a:t>physique de loisir  </a:t>
            </a:r>
            <a:r>
              <a:rPr lang="fr-FR" dirty="0" smtClean="0">
                <a:latin typeface="Times New Roman" panose="02020603050405020304" pitchFamily="18" charset="0"/>
                <a:cs typeface="Times New Roman" panose="02020603050405020304" pitchFamily="18" charset="0"/>
              </a:rPr>
              <a:t>en distinguant les études de cohortes et les études </a:t>
            </a:r>
            <a:r>
              <a:rPr lang="fr-FR" dirty="0" err="1" smtClean="0">
                <a:latin typeface="Times New Roman" panose="02020603050405020304" pitchFamily="18" charset="0"/>
                <a:cs typeface="Times New Roman" panose="02020603050405020304" pitchFamily="18" charset="0"/>
              </a:rPr>
              <a:t>transversalles</a:t>
            </a:r>
            <a:endParaRPr lang="en-GB" dirty="0">
              <a:latin typeface="Times New Roman" panose="02020603050405020304" pitchFamily="18" charset="0"/>
              <a:cs typeface="Times New Roman" panose="02020603050405020304" pitchFamily="18" charset="0"/>
            </a:endParaRPr>
          </a:p>
        </p:txBody>
      </p:sp>
      <p:sp>
        <p:nvSpPr>
          <p:cNvPr id="14" name="Rectangle 13"/>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d’activité physique conditionne la lombalgie chronique</a:t>
            </a:r>
            <a:endParaRPr lang="fr-FR" sz="2400" b="1" dirty="0">
              <a:latin typeface="Baskerville Old Face" panose="02020602080505020303" pitchFamily="18" charset="0"/>
            </a:endParaRPr>
          </a:p>
        </p:txBody>
      </p:sp>
    </p:spTree>
    <p:extLst>
      <p:ext uri="{BB962C8B-B14F-4D97-AF65-F5344CB8AC3E}">
        <p14:creationId xmlns:p14="http://schemas.microsoft.com/office/powerpoint/2010/main" val="227525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7" name="Rectangle 16"/>
          <p:cNvSpPr/>
          <p:nvPr/>
        </p:nvSpPr>
        <p:spPr>
          <a:xfrm>
            <a:off x="0" y="3938165"/>
            <a:ext cx="12255680" cy="2246769"/>
          </a:xfrm>
          <a:prstGeom prst="rect">
            <a:avLst/>
          </a:prstGeom>
        </p:spPr>
        <p:txBody>
          <a:bodyPr wrap="square">
            <a:spAutoFit/>
          </a:bodyPr>
          <a:lstStyle/>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b="1" dirty="0" smtClean="0">
                <a:solidFill>
                  <a:schemeClr val="accent1">
                    <a:lumMod val="50000"/>
                  </a:schemeClr>
                </a:solidFill>
              </a:rPr>
              <a:t>L'activité </a:t>
            </a:r>
            <a:r>
              <a:rPr lang="fr-FR" sz="2000" b="1" dirty="0">
                <a:solidFill>
                  <a:schemeClr val="accent1">
                    <a:lumMod val="50000"/>
                  </a:schemeClr>
                </a:solidFill>
              </a:rPr>
              <a:t>physique de niveau moyen </a:t>
            </a:r>
            <a:r>
              <a:rPr lang="fr-FR" sz="2000" dirty="0"/>
              <a:t>était significativement associée à une </a:t>
            </a:r>
            <a:r>
              <a:rPr lang="fr-FR" sz="2000" b="1" dirty="0">
                <a:solidFill>
                  <a:schemeClr val="accent1">
                    <a:lumMod val="50000"/>
                  </a:schemeClr>
                </a:solidFill>
              </a:rPr>
              <a:t>diminution du risque de lombalgie </a:t>
            </a:r>
            <a:r>
              <a:rPr lang="fr-FR" sz="2000" dirty="0"/>
              <a:t>dans une méta-analyse de </a:t>
            </a:r>
            <a:r>
              <a:rPr lang="fr-FR" sz="2000" b="1" dirty="0">
                <a:solidFill>
                  <a:schemeClr val="accent1">
                    <a:lumMod val="50000"/>
                  </a:schemeClr>
                </a:solidFill>
              </a:rPr>
              <a:t>sept études de cohorte </a:t>
            </a:r>
            <a:r>
              <a:rPr lang="fr-FR" sz="2000" dirty="0"/>
              <a:t>(RR = 0,90, IC 95 % 0,85 à 0,96, P = 0,0009, I2 = 49 %) (Fig. </a:t>
            </a:r>
            <a:r>
              <a:rPr lang="fr-FR" sz="2000" dirty="0" smtClean="0"/>
              <a:t>2)</a:t>
            </a:r>
          </a:p>
          <a:p>
            <a:pPr marL="285750" indent="-285750">
              <a:buFont typeface="Wingdings" panose="05000000000000000000" pitchFamily="2" charset="2"/>
              <a:buChar char="Ø"/>
            </a:pPr>
            <a:endParaRPr lang="fr-FR" sz="2000" dirty="0" smtClean="0"/>
          </a:p>
          <a:p>
            <a:pPr marL="285750" indent="-285750">
              <a:buFont typeface="Wingdings" panose="05000000000000000000" pitchFamily="2" charset="2"/>
              <a:buChar char="Ø"/>
            </a:pPr>
            <a:r>
              <a:rPr lang="fr-FR" sz="2000" dirty="0" smtClean="0"/>
              <a:t>Mais </a:t>
            </a:r>
            <a:r>
              <a:rPr lang="fr-FR" sz="2000" dirty="0"/>
              <a:t>n'était </a:t>
            </a:r>
            <a:r>
              <a:rPr lang="fr-FR" sz="2000" b="1" dirty="0">
                <a:solidFill>
                  <a:srgbClr val="C00000"/>
                </a:solidFill>
              </a:rPr>
              <a:t>pas associée à la lombalgie </a:t>
            </a:r>
            <a:r>
              <a:rPr lang="fr-FR" sz="2000" dirty="0"/>
              <a:t>dans une méta-analyse de </a:t>
            </a:r>
            <a:r>
              <a:rPr lang="fr-FR" sz="2000" b="1" dirty="0">
                <a:solidFill>
                  <a:srgbClr val="C00000"/>
                </a:solidFill>
              </a:rPr>
              <a:t>six études transversales </a:t>
            </a:r>
            <a:r>
              <a:rPr lang="fr-FR" sz="2000" dirty="0"/>
              <a:t>(OR = 0,93, IC 95 % 0,65 à 1,32, P = 0,68, I2 = 75 %) (Fig. 3</a:t>
            </a:r>
            <a:r>
              <a:rPr lang="fr-FR" sz="2000" dirty="0" smtClean="0"/>
              <a:t>).</a:t>
            </a:r>
          </a:p>
          <a:p>
            <a:pPr marL="285750" indent="-285750">
              <a:buFont typeface="Wingdings" panose="05000000000000000000" pitchFamily="2" charset="2"/>
              <a:buChar char="Ø"/>
            </a:pPr>
            <a:endParaRPr lang="fr-FR" sz="2000" dirty="0"/>
          </a:p>
        </p:txBody>
      </p:sp>
      <p:pic>
        <p:nvPicPr>
          <p:cNvPr id="18" name="Image 17"/>
          <p:cNvPicPr>
            <a:picLocks noChangeAspect="1"/>
          </p:cNvPicPr>
          <p:nvPr/>
        </p:nvPicPr>
        <p:blipFill>
          <a:blip r:embed="rId3"/>
          <a:stretch>
            <a:fillRect/>
          </a:stretch>
        </p:blipFill>
        <p:spPr>
          <a:xfrm>
            <a:off x="1" y="853378"/>
            <a:ext cx="5378824" cy="2709043"/>
          </a:xfrm>
          <a:prstGeom prst="rect">
            <a:avLst/>
          </a:prstGeom>
        </p:spPr>
      </p:pic>
      <p:pic>
        <p:nvPicPr>
          <p:cNvPr id="2" name="Image 1"/>
          <p:cNvPicPr>
            <a:picLocks noChangeAspect="1"/>
          </p:cNvPicPr>
          <p:nvPr/>
        </p:nvPicPr>
        <p:blipFill>
          <a:blip r:embed="rId4"/>
          <a:stretch>
            <a:fillRect/>
          </a:stretch>
        </p:blipFill>
        <p:spPr>
          <a:xfrm>
            <a:off x="5271487" y="885930"/>
            <a:ext cx="6660538" cy="2519421"/>
          </a:xfrm>
          <a:prstGeom prst="rect">
            <a:avLst/>
          </a:prstGeom>
        </p:spPr>
      </p:pic>
      <p:sp>
        <p:nvSpPr>
          <p:cNvPr id="13" name="Rectangle 12"/>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d’activité physique conditionne la lombalgie chronique</a:t>
            </a:r>
            <a:endParaRPr lang="fr-FR" sz="2400" b="1" dirty="0">
              <a:latin typeface="Baskerville Old Face" panose="02020602080505020303" pitchFamily="18" charset="0"/>
            </a:endParaRPr>
          </a:p>
        </p:txBody>
      </p:sp>
    </p:spTree>
    <p:extLst>
      <p:ext uri="{BB962C8B-B14F-4D97-AF65-F5344CB8AC3E}">
        <p14:creationId xmlns:p14="http://schemas.microsoft.com/office/powerpoint/2010/main" val="312481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7" name="Rectangle 16"/>
          <p:cNvSpPr/>
          <p:nvPr/>
        </p:nvSpPr>
        <p:spPr>
          <a:xfrm>
            <a:off x="0" y="3835534"/>
            <a:ext cx="12192000" cy="2246769"/>
          </a:xfrm>
          <a:prstGeom prst="rect">
            <a:avLst/>
          </a:prstGeom>
        </p:spPr>
        <p:txBody>
          <a:bodyPr wrap="square">
            <a:spAutoFit/>
          </a:bodyPr>
          <a:lstStyle/>
          <a:p>
            <a:pPr marL="285750" indent="-285750">
              <a:buFont typeface="Arial" panose="020B0604020202020204" pitchFamily="34" charset="0"/>
              <a:buChar char="•"/>
            </a:pPr>
            <a:r>
              <a:rPr lang="fr-FR" sz="2000" dirty="0" smtClean="0"/>
              <a:t>Une </a:t>
            </a:r>
            <a:r>
              <a:rPr lang="fr-FR" sz="2000" dirty="0"/>
              <a:t>méta-analyse de six études de cohorte a montré que </a:t>
            </a:r>
            <a:r>
              <a:rPr lang="fr-FR" sz="2000" b="1" dirty="0">
                <a:solidFill>
                  <a:schemeClr val="accent1">
                    <a:lumMod val="50000"/>
                  </a:schemeClr>
                </a:solidFill>
              </a:rPr>
              <a:t>l'activité physique pendant les loisirs </a:t>
            </a:r>
            <a:r>
              <a:rPr lang="fr-FR" sz="2000" b="1" dirty="0" smtClean="0">
                <a:solidFill>
                  <a:schemeClr val="accent1">
                    <a:lumMod val="50000"/>
                  </a:schemeClr>
                </a:solidFill>
              </a:rPr>
              <a:t> de </a:t>
            </a:r>
            <a:r>
              <a:rPr lang="fr-FR" sz="2000" b="1" dirty="0">
                <a:solidFill>
                  <a:schemeClr val="accent1">
                    <a:lumMod val="50000"/>
                  </a:schemeClr>
                </a:solidFill>
              </a:rPr>
              <a:t>niveau moyen </a:t>
            </a:r>
            <a:r>
              <a:rPr lang="fr-FR" sz="2000" dirty="0"/>
              <a:t>était </a:t>
            </a:r>
            <a:r>
              <a:rPr lang="fr-FR" sz="2000" b="1" dirty="0">
                <a:solidFill>
                  <a:schemeClr val="accent1">
                    <a:lumMod val="50000"/>
                  </a:schemeClr>
                </a:solidFill>
              </a:rPr>
              <a:t>inversement associée à la lombalgie </a:t>
            </a:r>
            <a:r>
              <a:rPr lang="fr-FR" sz="2000" dirty="0"/>
              <a:t>(RR = 0,90, IC 95 % 0,85 à 0,96, P &lt; 0,002 ; I2 = 43 %) (Fig. 6</a:t>
            </a:r>
            <a:r>
              <a:rPr lang="fr-FR" sz="2000" dirty="0" smtClean="0"/>
              <a:t>).</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Dans une méta-analyse </a:t>
            </a:r>
            <a:r>
              <a:rPr lang="fr-FR" sz="2000" b="1" dirty="0">
                <a:solidFill>
                  <a:schemeClr val="accent1">
                    <a:lumMod val="50000"/>
                  </a:schemeClr>
                </a:solidFill>
              </a:rPr>
              <a:t>de quatre études transversales, une association a également été observée </a:t>
            </a:r>
            <a:r>
              <a:rPr lang="fr-FR" sz="2000" dirty="0"/>
              <a:t>entre l'activité physique pendant les loisirs  de niveau moyen et la lombalgie (OR = 0,77, IC à 95 % 0,62 à 0,96, P = 0,02 ; I2 = 66 %) (figure 7).</a:t>
            </a:r>
            <a:endParaRPr lang="en-GB" sz="2000" dirty="0"/>
          </a:p>
        </p:txBody>
      </p:sp>
      <p:pic>
        <p:nvPicPr>
          <p:cNvPr id="19" name="Image 18"/>
          <p:cNvPicPr>
            <a:picLocks noChangeAspect="1"/>
          </p:cNvPicPr>
          <p:nvPr/>
        </p:nvPicPr>
        <p:blipFill>
          <a:blip r:embed="rId3"/>
          <a:stretch>
            <a:fillRect/>
          </a:stretch>
        </p:blipFill>
        <p:spPr>
          <a:xfrm>
            <a:off x="0" y="895999"/>
            <a:ext cx="5810112" cy="2462056"/>
          </a:xfrm>
          <a:prstGeom prst="rect">
            <a:avLst/>
          </a:prstGeom>
        </p:spPr>
      </p:pic>
      <p:pic>
        <p:nvPicPr>
          <p:cNvPr id="20" name="Image 19"/>
          <p:cNvPicPr>
            <a:picLocks noChangeAspect="1"/>
          </p:cNvPicPr>
          <p:nvPr/>
        </p:nvPicPr>
        <p:blipFill>
          <a:blip r:embed="rId4"/>
          <a:stretch>
            <a:fillRect/>
          </a:stretch>
        </p:blipFill>
        <p:spPr>
          <a:xfrm>
            <a:off x="5493889" y="884120"/>
            <a:ext cx="6397640" cy="2442404"/>
          </a:xfrm>
          <a:prstGeom prst="rect">
            <a:avLst/>
          </a:prstGeom>
        </p:spPr>
      </p:pic>
      <p:sp>
        <p:nvSpPr>
          <p:cNvPr id="21" name="Rectangle 20"/>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d’activité physique conditionne la lombalgie chronique</a:t>
            </a:r>
            <a:endParaRPr lang="fr-FR" sz="2400" b="1" dirty="0">
              <a:latin typeface="Baskerville Old Face" panose="02020602080505020303" pitchFamily="18" charset="0"/>
            </a:endParaRPr>
          </a:p>
        </p:txBody>
      </p:sp>
    </p:spTree>
    <p:extLst>
      <p:ext uri="{BB962C8B-B14F-4D97-AF65-F5344CB8AC3E}">
        <p14:creationId xmlns:p14="http://schemas.microsoft.com/office/powerpoint/2010/main" val="291120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3" name="Rectangle 2"/>
          <p:cNvSpPr/>
          <p:nvPr/>
        </p:nvSpPr>
        <p:spPr>
          <a:xfrm>
            <a:off x="4608366" y="6128211"/>
            <a:ext cx="1866217" cy="307777"/>
          </a:xfrm>
          <a:prstGeom prst="rect">
            <a:avLst/>
          </a:prstGeom>
        </p:spPr>
        <p:txBody>
          <a:bodyPr wrap="none">
            <a:spAutoFit/>
          </a:bodyPr>
          <a:lstStyle/>
          <a:p>
            <a:r>
              <a:rPr lang="en-GB" sz="1400" i="1" dirty="0" err="1" smtClean="0">
                <a:latin typeface="Arial" panose="020B0604020202020204" pitchFamily="34" charset="0"/>
              </a:rPr>
              <a:t>Alzahrani</a:t>
            </a:r>
            <a:r>
              <a:rPr lang="en-GB" sz="1400" i="1" dirty="0" smtClean="0">
                <a:latin typeface="Arial" panose="020B0604020202020204" pitchFamily="34" charset="0"/>
              </a:rPr>
              <a:t> et al., 2018</a:t>
            </a:r>
            <a:endParaRPr lang="en-GB" sz="1400" i="1" dirty="0"/>
          </a:p>
        </p:txBody>
      </p:sp>
      <p:sp>
        <p:nvSpPr>
          <p:cNvPr id="14" name="Rectangle 13"/>
          <p:cNvSpPr/>
          <p:nvPr/>
        </p:nvSpPr>
        <p:spPr>
          <a:xfrm>
            <a:off x="110359" y="3435048"/>
            <a:ext cx="11682248" cy="2554545"/>
          </a:xfrm>
          <a:prstGeom prst="rect">
            <a:avLst/>
          </a:prstGeom>
        </p:spPr>
        <p:txBody>
          <a:bodyPr wrap="square">
            <a:spAutoFit/>
          </a:bodyPr>
          <a:lstStyle/>
          <a:p>
            <a:pPr marL="285750" indent="-285750" algn="ctr">
              <a:buFont typeface="Wingdings" panose="05000000000000000000" pitchFamily="2" charset="2"/>
              <a:buChar char="Ø"/>
            </a:pPr>
            <a:r>
              <a:rPr lang="fr-FR" sz="20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Association </a:t>
            </a:r>
            <a:r>
              <a:rPr lang="fr-FR"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inverse entre l'activité physique et la lombalgie</a:t>
            </a:r>
            <a:r>
              <a:rPr lang="fr-FR" sz="2000" dirty="0">
                <a:latin typeface="Tahoma" panose="020B0604030504040204" pitchFamily="34" charset="0"/>
                <a:ea typeface="Tahoma" panose="020B0604030504040204" pitchFamily="34" charset="0"/>
                <a:cs typeface="Tahoma" panose="020B0604030504040204" pitchFamily="34" charset="0"/>
              </a:rPr>
              <a:t>, mais </a:t>
            </a:r>
            <a:r>
              <a:rPr lang="fr-FR" sz="2000" dirty="0" smtClean="0">
                <a:latin typeface="Tahoma" panose="020B0604030504040204" pitchFamily="34" charset="0"/>
                <a:ea typeface="Tahoma" panose="020B0604030504040204" pitchFamily="34" charset="0"/>
                <a:cs typeface="Tahoma" panose="020B0604030504040204" pitchFamily="34" charset="0"/>
              </a:rPr>
              <a:t>aucune </a:t>
            </a:r>
            <a:r>
              <a:rPr lang="fr-FR" sz="2000" dirty="0">
                <a:latin typeface="Tahoma" panose="020B0604030504040204" pitchFamily="34" charset="0"/>
                <a:ea typeface="Tahoma" panose="020B0604030504040204" pitchFamily="34" charset="0"/>
                <a:cs typeface="Tahoma" panose="020B0604030504040204" pitchFamily="34" charset="0"/>
              </a:rPr>
              <a:t>preuve de dose-réponse</a:t>
            </a:r>
            <a:r>
              <a:rPr lang="fr-FR" sz="2000" dirty="0" smtClean="0">
                <a:latin typeface="Tahoma" panose="020B0604030504040204" pitchFamily="34" charset="0"/>
                <a:ea typeface="Tahoma" panose="020B0604030504040204" pitchFamily="34" charset="0"/>
                <a:cs typeface="Tahoma" panose="020B0604030504040204" pitchFamily="34" charset="0"/>
              </a:rPr>
              <a:t>.</a:t>
            </a:r>
          </a:p>
          <a:p>
            <a:pPr marL="285750" indent="-285750" algn="ctr">
              <a:buFont typeface="Wingdings" panose="05000000000000000000" pitchFamily="2" charset="2"/>
              <a:buChar char="Ø"/>
            </a:pPr>
            <a:endParaRPr lang="fr-FR" sz="2000" dirty="0">
              <a:latin typeface="Tahoma" panose="020B0604030504040204" pitchFamily="34" charset="0"/>
              <a:ea typeface="Tahoma" panose="020B0604030504040204" pitchFamily="34" charset="0"/>
              <a:cs typeface="Tahoma" panose="020B0604030504040204" pitchFamily="34" charset="0"/>
            </a:endParaRPr>
          </a:p>
          <a:p>
            <a:pPr marL="285750" indent="-285750" algn="ctr">
              <a:buFont typeface="Wingdings" panose="05000000000000000000" pitchFamily="2" charset="2"/>
              <a:buChar char="Ø"/>
            </a:pPr>
            <a:r>
              <a:rPr lang="fr-FR" sz="2000" dirty="0" smtClean="0">
                <a:latin typeface="Tahoma" panose="020B0604030504040204" pitchFamily="34" charset="0"/>
                <a:ea typeface="Tahoma" panose="020B0604030504040204" pitchFamily="34" charset="0"/>
                <a:cs typeface="Tahoma" panose="020B0604030504040204" pitchFamily="34" charset="0"/>
              </a:rPr>
              <a:t>Les </a:t>
            </a:r>
            <a:r>
              <a:rPr lang="fr-FR" sz="2000" dirty="0">
                <a:latin typeface="Tahoma" panose="020B0604030504040204" pitchFamily="34" charset="0"/>
                <a:ea typeface="Tahoma" panose="020B0604030504040204" pitchFamily="34" charset="0"/>
                <a:cs typeface="Tahoma" panose="020B0604030504040204" pitchFamily="34" charset="0"/>
              </a:rPr>
              <a:t>résultats regroupés des études de cohorte ont démontré que </a:t>
            </a:r>
            <a:r>
              <a:rPr lang="fr-FR"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les personnes pratiquant une activité physique de niveau moyen ont un risque de lombalgie inférieur de 10%</a:t>
            </a:r>
            <a:r>
              <a:rPr lang="fr-FR" sz="2000" dirty="0">
                <a:latin typeface="Tahoma" panose="020B0604030504040204" pitchFamily="34" charset="0"/>
                <a:ea typeface="Tahoma" panose="020B0604030504040204" pitchFamily="34" charset="0"/>
                <a:cs typeface="Tahoma" panose="020B0604030504040204" pitchFamily="34" charset="0"/>
              </a:rPr>
              <a:t> à celui des personnes pratiquant une activité physique de faible niveau</a:t>
            </a:r>
            <a:r>
              <a:rPr lang="fr-FR" sz="2000" dirty="0" smtClean="0">
                <a:latin typeface="Tahoma" panose="020B0604030504040204" pitchFamily="34" charset="0"/>
                <a:ea typeface="Tahoma" panose="020B0604030504040204" pitchFamily="34" charset="0"/>
                <a:cs typeface="Tahoma" panose="020B0604030504040204" pitchFamily="34" charset="0"/>
              </a:rPr>
              <a:t>.</a:t>
            </a:r>
          </a:p>
          <a:p>
            <a:pPr marL="285750" indent="-285750" algn="ctr">
              <a:buFont typeface="Wingdings" panose="05000000000000000000" pitchFamily="2" charset="2"/>
              <a:buChar char="Ø"/>
            </a:pPr>
            <a:endParaRPr lang="fr-FR" sz="2000" dirty="0">
              <a:latin typeface="Tahoma" panose="020B0604030504040204" pitchFamily="34" charset="0"/>
              <a:ea typeface="Tahoma" panose="020B0604030504040204" pitchFamily="34" charset="0"/>
              <a:cs typeface="Tahoma" panose="020B0604030504040204" pitchFamily="34" charset="0"/>
            </a:endParaRPr>
          </a:p>
          <a:p>
            <a:pPr marL="285750" indent="-285750" algn="ctr">
              <a:buFont typeface="Wingdings" panose="05000000000000000000" pitchFamily="2" charset="2"/>
              <a:buChar char="Ø"/>
            </a:pPr>
            <a:r>
              <a:rPr lang="fr-FR" sz="2000" dirty="0">
                <a:latin typeface="Tahoma" panose="020B0604030504040204" pitchFamily="34" charset="0"/>
                <a:ea typeface="Tahoma" panose="020B0604030504040204" pitchFamily="34" charset="0"/>
                <a:cs typeface="Tahoma" panose="020B0604030504040204" pitchFamily="34" charset="0"/>
              </a:rPr>
              <a:t>L</a:t>
            </a:r>
            <a:r>
              <a:rPr lang="fr-FR" sz="2000" dirty="0" smtClean="0">
                <a:latin typeface="Tahoma" panose="020B0604030504040204" pitchFamily="34" charset="0"/>
                <a:ea typeface="Tahoma" panose="020B0604030504040204" pitchFamily="34" charset="0"/>
                <a:cs typeface="Tahoma" panose="020B0604030504040204" pitchFamily="34" charset="0"/>
              </a:rPr>
              <a:t>orsque </a:t>
            </a:r>
            <a:r>
              <a:rPr lang="fr-FR" sz="2000" dirty="0">
                <a:latin typeface="Tahoma" panose="020B0604030504040204" pitchFamily="34" charset="0"/>
                <a:ea typeface="Tahoma" panose="020B0604030504040204" pitchFamily="34" charset="0"/>
                <a:cs typeface="Tahoma" panose="020B0604030504040204" pitchFamily="34" charset="0"/>
              </a:rPr>
              <a:t>seules les études transversales sont prises en compte, cette association disparaît.</a:t>
            </a:r>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15" name="Image 14"/>
          <p:cNvPicPr>
            <a:picLocks noChangeAspect="1"/>
          </p:cNvPicPr>
          <p:nvPr/>
        </p:nvPicPr>
        <p:blipFill>
          <a:blip r:embed="rId2"/>
          <a:stretch>
            <a:fillRect/>
          </a:stretch>
        </p:blipFill>
        <p:spPr>
          <a:xfrm>
            <a:off x="3116360" y="690541"/>
            <a:ext cx="6296904" cy="2410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d’activité physique conditionne la lombalgie chronique</a:t>
            </a:r>
            <a:endParaRPr lang="fr-FR" sz="2400" b="1" dirty="0">
              <a:latin typeface="Baskerville Old Face" panose="02020602080505020303" pitchFamily="18" charset="0"/>
            </a:endParaRPr>
          </a:p>
        </p:txBody>
      </p:sp>
    </p:spTree>
    <p:extLst>
      <p:ext uri="{BB962C8B-B14F-4D97-AF65-F5344CB8AC3E}">
        <p14:creationId xmlns:p14="http://schemas.microsoft.com/office/powerpoint/2010/main" val="32395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4" name="ZoneTexte 3"/>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5" name="ZoneTexte 4"/>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6" name="ZoneTexte 5"/>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2" name="Rectangle 11"/>
          <p:cNvSpPr/>
          <p:nvPr/>
        </p:nvSpPr>
        <p:spPr>
          <a:xfrm>
            <a:off x="3842699" y="3573356"/>
            <a:ext cx="3840951" cy="1338828"/>
          </a:xfrm>
          <a:prstGeom prst="rect">
            <a:avLst/>
          </a:prstGeom>
        </p:spPr>
        <p:txBody>
          <a:bodyPr wrap="square">
            <a:spAutoFit/>
          </a:bodyPr>
          <a:lstStyle/>
          <a:p>
            <a:pPr algn="ctr">
              <a:lnSpc>
                <a:spcPct val="150000"/>
              </a:lnSpc>
            </a:pPr>
            <a:r>
              <a:rPr lang="fr-FR" dirty="0">
                <a:latin typeface="Tahoma" panose="020B0604030504040204" pitchFamily="34" charset="0"/>
                <a:ea typeface="Tahoma" panose="020B0604030504040204" pitchFamily="34" charset="0"/>
                <a:cs typeface="Tahoma" panose="020B0604030504040204" pitchFamily="34" charset="0"/>
              </a:rPr>
              <a:t>Ce type de mal de dos survient lorsque la racine du nerf sciatique est irritée ou </a:t>
            </a:r>
            <a:r>
              <a:rPr lang="fr-FR" dirty="0" smtClean="0">
                <a:latin typeface="Tahoma" panose="020B0604030504040204" pitchFamily="34" charset="0"/>
                <a:ea typeface="Tahoma" panose="020B0604030504040204" pitchFamily="34" charset="0"/>
                <a:cs typeface="Tahoma" panose="020B0604030504040204" pitchFamily="34" charset="0"/>
              </a:rPr>
              <a:t>comprimée</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7866995" y="3592977"/>
            <a:ext cx="4401981" cy="2585323"/>
          </a:xfrm>
          <a:prstGeom prst="rect">
            <a:avLst/>
          </a:prstGeom>
        </p:spPr>
        <p:txBody>
          <a:bodyPr wrap="square">
            <a:spAutoFit/>
          </a:bodyPr>
          <a:lstStyle/>
          <a:p>
            <a:pPr algn="ctr">
              <a:lnSpc>
                <a:spcPct val="150000"/>
              </a:lnSpc>
            </a:pPr>
            <a:r>
              <a:rPr lang="fr-FR" dirty="0">
                <a:latin typeface="Tahoma" panose="020B0604030504040204" pitchFamily="34" charset="0"/>
                <a:ea typeface="Tahoma" panose="020B0604030504040204" pitchFamily="34" charset="0"/>
                <a:cs typeface="Tahoma" panose="020B0604030504040204" pitchFamily="34" charset="0"/>
              </a:rPr>
              <a:t>T</a:t>
            </a:r>
            <a:r>
              <a:rPr lang="fr-FR" dirty="0" smtClean="0">
                <a:latin typeface="Tahoma" panose="020B0604030504040204" pitchFamily="34" charset="0"/>
                <a:ea typeface="Tahoma" panose="020B0604030504040204" pitchFamily="34" charset="0"/>
                <a:cs typeface="Tahoma" panose="020B0604030504040204" pitchFamily="34" charset="0"/>
              </a:rPr>
              <a:t>erme utilisé </a:t>
            </a:r>
            <a:r>
              <a:rPr lang="fr-FR" dirty="0">
                <a:latin typeface="Tahoma" panose="020B0604030504040204" pitchFamily="34" charset="0"/>
                <a:ea typeface="Tahoma" panose="020B0604030504040204" pitchFamily="34" charset="0"/>
                <a:cs typeface="Tahoma" panose="020B0604030504040204" pitchFamily="34" charset="0"/>
              </a:rPr>
              <a:t>pour décrire une poussée aiguë de douleurs lombaires. La cause exacte de la douleur n'est pas claire </a:t>
            </a:r>
            <a:endParaRPr lang="fr-FR" dirty="0" smtClean="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dirty="0" smtClean="0">
                <a:latin typeface="Tahoma" panose="020B0604030504040204" pitchFamily="34" charset="0"/>
                <a:ea typeface="Tahoma" panose="020B0604030504040204" pitchFamily="34" charset="0"/>
                <a:cs typeface="Tahoma" panose="020B0604030504040204" pitchFamily="34" charset="0"/>
              </a:rPr>
              <a:t>Les </a:t>
            </a:r>
            <a:r>
              <a:rPr lang="fr-FR" dirty="0">
                <a:latin typeface="Tahoma" panose="020B0604030504040204" pitchFamily="34" charset="0"/>
                <a:ea typeface="Tahoma" panose="020B0604030504040204" pitchFamily="34" charset="0"/>
                <a:cs typeface="Tahoma" panose="020B0604030504040204" pitchFamily="34" charset="0"/>
              </a:rPr>
              <a:t>muscles se contractent involontairement, ce qui entraîne un "blocage du dos</a:t>
            </a:r>
            <a:r>
              <a:rPr lang="fr-FR" dirty="0" smtClean="0">
                <a:latin typeface="Tahoma" panose="020B0604030504040204" pitchFamily="34" charset="0"/>
                <a:ea typeface="Tahoma" panose="020B0604030504040204" pitchFamily="34" charset="0"/>
                <a:cs typeface="Tahoma" panose="020B0604030504040204" pitchFamily="34" charset="0"/>
              </a:rPr>
              <a:t>"</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A ne pas confondre</a:t>
            </a:r>
            <a:endParaRPr lang="fr-FR" sz="2400" b="1" dirty="0">
              <a:latin typeface="Baskerville Old Face" panose="02020602080505020303"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915" y="1492808"/>
            <a:ext cx="1216779" cy="1622372"/>
          </a:xfrm>
          <a:prstGeom prst="rect">
            <a:avLst/>
          </a:prstGeom>
        </p:spPr>
      </p:pic>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9700" y="1294628"/>
            <a:ext cx="1399032" cy="1865376"/>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068" y="1509779"/>
            <a:ext cx="2232286" cy="1488191"/>
          </a:xfrm>
          <a:prstGeom prst="rect">
            <a:avLst/>
          </a:prstGeom>
        </p:spPr>
      </p:pic>
      <p:sp>
        <p:nvSpPr>
          <p:cNvPr id="17" name="Rectangle 16"/>
          <p:cNvSpPr/>
          <p:nvPr/>
        </p:nvSpPr>
        <p:spPr>
          <a:xfrm>
            <a:off x="-110355" y="3514768"/>
            <a:ext cx="3992694" cy="2585323"/>
          </a:xfrm>
          <a:prstGeom prst="rect">
            <a:avLst/>
          </a:prstGeom>
        </p:spPr>
        <p:txBody>
          <a:bodyPr wrap="square">
            <a:spAutoFit/>
          </a:bodyPr>
          <a:lstStyle/>
          <a:p>
            <a:pPr algn="ctr">
              <a:lnSpc>
                <a:spcPct val="150000"/>
              </a:lnSpc>
            </a:pPr>
            <a:r>
              <a:rPr lang="fr-FR" dirty="0" smtClean="0">
                <a:latin typeface="Tahoma" panose="020B0604030504040204" pitchFamily="34" charset="0"/>
                <a:ea typeface="Tahoma" panose="020B0604030504040204" pitchFamily="34" charset="0"/>
                <a:cs typeface="Tahoma" panose="020B0604030504040204" pitchFamily="34" charset="0"/>
              </a:rPr>
              <a:t>Douleur</a:t>
            </a:r>
            <a:r>
              <a:rPr lang="fr-FR" dirty="0">
                <a:latin typeface="Tahoma" panose="020B0604030504040204" pitchFamily="34" charset="0"/>
                <a:ea typeface="Tahoma" panose="020B0604030504040204" pitchFamily="34" charset="0"/>
                <a:cs typeface="Tahoma" panose="020B0604030504040204" pitchFamily="34" charset="0"/>
              </a:rPr>
              <a:t>, une tension musculaire ou une raideur localisée sous la marge costale et au-dessus des plis fessiers inférieurs, avec ou sans sciatique (douleur descendant la jambe depuis le bas du </a:t>
            </a:r>
            <a:r>
              <a:rPr lang="fr-FR" dirty="0" smtClean="0">
                <a:latin typeface="Tahoma" panose="020B0604030504040204" pitchFamily="34" charset="0"/>
                <a:ea typeface="Tahoma" panose="020B0604030504040204" pitchFamily="34" charset="0"/>
                <a:cs typeface="Tahoma" panose="020B0604030504040204" pitchFamily="34" charset="0"/>
              </a:rPr>
              <a:t>dos)</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8" name="ZoneTexte 17"/>
          <p:cNvSpPr txBox="1"/>
          <p:nvPr/>
        </p:nvSpPr>
        <p:spPr>
          <a:xfrm>
            <a:off x="277906" y="792604"/>
            <a:ext cx="2832847" cy="523220"/>
          </a:xfrm>
          <a:prstGeom prst="rect">
            <a:avLst/>
          </a:prstGeom>
          <a:noFill/>
        </p:spPr>
        <p:txBody>
          <a:bodyPr wrap="square" rtlCol="0">
            <a:spAutoFit/>
          </a:bodyPr>
          <a:lstStyle/>
          <a:p>
            <a:pPr algn="ctr"/>
            <a:r>
              <a:rPr lang="fr-FR" sz="2800" b="1" dirty="0" smtClean="0">
                <a:solidFill>
                  <a:schemeClr val="tx2">
                    <a:lumMod val="75000"/>
                  </a:schemeClr>
                </a:solidFill>
              </a:rPr>
              <a:t>Lombalgie</a:t>
            </a:r>
            <a:endParaRPr lang="en-GB" sz="2800" b="1" dirty="0">
              <a:solidFill>
                <a:schemeClr val="tx2">
                  <a:lumMod val="75000"/>
                </a:schemeClr>
              </a:solidFill>
            </a:endParaRPr>
          </a:p>
        </p:txBody>
      </p:sp>
      <p:sp>
        <p:nvSpPr>
          <p:cNvPr id="19" name="ZoneTexte 18"/>
          <p:cNvSpPr txBox="1"/>
          <p:nvPr/>
        </p:nvSpPr>
        <p:spPr>
          <a:xfrm>
            <a:off x="4596416" y="792604"/>
            <a:ext cx="2403468" cy="523220"/>
          </a:xfrm>
          <a:prstGeom prst="rect">
            <a:avLst/>
          </a:prstGeom>
          <a:noFill/>
        </p:spPr>
        <p:txBody>
          <a:bodyPr wrap="square" rtlCol="0">
            <a:spAutoFit/>
          </a:bodyPr>
          <a:lstStyle/>
          <a:p>
            <a:pPr algn="ctr"/>
            <a:r>
              <a:rPr lang="fr-FR" sz="2800" b="1" dirty="0" smtClean="0">
                <a:solidFill>
                  <a:srgbClr val="C00000"/>
                </a:solidFill>
              </a:rPr>
              <a:t>Sciatique</a:t>
            </a:r>
            <a:endParaRPr lang="en-GB" sz="2800" b="1" dirty="0">
              <a:solidFill>
                <a:srgbClr val="C00000"/>
              </a:solidFill>
            </a:endParaRPr>
          </a:p>
        </p:txBody>
      </p:sp>
      <p:sp>
        <p:nvSpPr>
          <p:cNvPr id="20" name="ZoneTexte 19"/>
          <p:cNvSpPr txBox="1"/>
          <p:nvPr/>
        </p:nvSpPr>
        <p:spPr>
          <a:xfrm>
            <a:off x="8965630" y="792604"/>
            <a:ext cx="1928339" cy="523220"/>
          </a:xfrm>
          <a:prstGeom prst="rect">
            <a:avLst/>
          </a:prstGeom>
          <a:noFill/>
        </p:spPr>
        <p:txBody>
          <a:bodyPr wrap="square" rtlCol="0">
            <a:spAutoFit/>
          </a:bodyPr>
          <a:lstStyle/>
          <a:p>
            <a:pPr algn="ctr"/>
            <a:r>
              <a:rPr lang="fr-FR" sz="2800" b="1" dirty="0" smtClean="0">
                <a:solidFill>
                  <a:schemeClr val="accent6">
                    <a:lumMod val="50000"/>
                  </a:schemeClr>
                </a:solidFill>
              </a:rPr>
              <a:t>Lumbago</a:t>
            </a:r>
            <a:endParaRPr lang="en-GB" sz="2800" b="1" dirty="0">
              <a:solidFill>
                <a:schemeClr val="accent6">
                  <a:lumMod val="50000"/>
                </a:schemeClr>
              </a:solidFill>
            </a:endParaRPr>
          </a:p>
        </p:txBody>
      </p:sp>
      <p:cxnSp>
        <p:nvCxnSpPr>
          <p:cNvPr id="22" name="Connecteur droit 21"/>
          <p:cNvCxnSpPr/>
          <p:nvPr/>
        </p:nvCxnSpPr>
        <p:spPr>
          <a:xfrm>
            <a:off x="3899647" y="927229"/>
            <a:ext cx="0" cy="5226424"/>
          </a:xfrm>
          <a:prstGeom prst="line">
            <a:avLst/>
          </a:prstGeom>
          <a:ln w="19050">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7862047" y="927229"/>
            <a:ext cx="0" cy="5226424"/>
          </a:xfrm>
          <a:prstGeom prst="line">
            <a:avLst/>
          </a:prstGeom>
          <a:ln w="19050">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88734" y="1625605"/>
            <a:ext cx="3593435" cy="4382814"/>
          </a:xfrm>
          <a:prstGeom prst="rect">
            <a:avLst/>
          </a:prstGeom>
        </p:spPr>
      </p:pic>
      <p:pic>
        <p:nvPicPr>
          <p:cNvPr id="5" name="Image 4"/>
          <p:cNvPicPr>
            <a:picLocks noChangeAspect="1"/>
          </p:cNvPicPr>
          <p:nvPr/>
        </p:nvPicPr>
        <p:blipFill>
          <a:blip r:embed="rId3"/>
          <a:stretch>
            <a:fillRect/>
          </a:stretch>
        </p:blipFill>
        <p:spPr>
          <a:xfrm>
            <a:off x="4207372" y="1631537"/>
            <a:ext cx="3706921" cy="4387088"/>
          </a:xfrm>
          <a:prstGeom prst="rect">
            <a:avLst/>
          </a:prstGeom>
        </p:spPr>
      </p:pic>
      <p:pic>
        <p:nvPicPr>
          <p:cNvPr id="6" name="Image 5"/>
          <p:cNvPicPr>
            <a:picLocks noChangeAspect="1"/>
          </p:cNvPicPr>
          <p:nvPr/>
        </p:nvPicPr>
        <p:blipFill>
          <a:blip r:embed="rId4"/>
          <a:stretch>
            <a:fillRect/>
          </a:stretch>
        </p:blipFill>
        <p:spPr>
          <a:xfrm>
            <a:off x="7975330" y="1641370"/>
            <a:ext cx="3943404" cy="4486074"/>
          </a:xfrm>
          <a:prstGeom prst="rect">
            <a:avLst/>
          </a:prstGeom>
        </p:spPr>
      </p:pic>
      <p:sp>
        <p:nvSpPr>
          <p:cNvPr id="8" name="Rectangle 7"/>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Quelques </a:t>
            </a:r>
            <a:r>
              <a:rPr lang="fr-FR" sz="2400" b="1" dirty="0" err="1">
                <a:latin typeface="Baskerville Old Face" panose="02020602080505020303" pitchFamily="18" charset="0"/>
              </a:rPr>
              <a:t>M</a:t>
            </a:r>
            <a:r>
              <a:rPr lang="fr-FR" sz="2400" b="1" dirty="0" err="1" smtClean="0">
                <a:latin typeface="Baskerville Old Face" panose="02020602080505020303" pitchFamily="18" charset="0"/>
              </a:rPr>
              <a:t>oocs</a:t>
            </a:r>
            <a:r>
              <a:rPr lang="fr-FR" sz="2400" b="1" dirty="0" smtClean="0">
                <a:latin typeface="Baskerville Old Face" panose="02020602080505020303" pitchFamily="18" charset="0"/>
              </a:rPr>
              <a:t> </a:t>
            </a:r>
            <a:r>
              <a:rPr lang="fr-FR" sz="2400" b="1" dirty="0" err="1" smtClean="0">
                <a:latin typeface="Baskerville Old Face" panose="02020602080505020303" pitchFamily="18" charset="0"/>
              </a:rPr>
              <a:t>intéréssants</a:t>
            </a:r>
            <a:endParaRPr lang="fr-FR" sz="2400" b="1" dirty="0">
              <a:latin typeface="Baskerville Old Face" panose="02020602080505020303" pitchFamily="18" charset="0"/>
            </a:endParaRPr>
          </a:p>
        </p:txBody>
      </p:sp>
      <p:pic>
        <p:nvPicPr>
          <p:cNvPr id="2" name="Image 1"/>
          <p:cNvPicPr>
            <a:picLocks noChangeAspect="1"/>
          </p:cNvPicPr>
          <p:nvPr/>
        </p:nvPicPr>
        <p:blipFill>
          <a:blip r:embed="rId5"/>
          <a:stretch>
            <a:fillRect/>
          </a:stretch>
        </p:blipFill>
        <p:spPr>
          <a:xfrm>
            <a:off x="352261" y="534320"/>
            <a:ext cx="2343477" cy="933580"/>
          </a:xfrm>
          <a:prstGeom prst="rect">
            <a:avLst/>
          </a:prstGeom>
        </p:spPr>
      </p:pic>
      <p:sp>
        <p:nvSpPr>
          <p:cNvPr id="3" name="Rectangle 2"/>
          <p:cNvSpPr/>
          <p:nvPr/>
        </p:nvSpPr>
        <p:spPr>
          <a:xfrm>
            <a:off x="4175760" y="1463040"/>
            <a:ext cx="3677920" cy="46431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346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Lecture</a:t>
            </a:r>
            <a:endParaRPr lang="fr-FR" sz="2400" b="1" dirty="0">
              <a:latin typeface="Baskerville Old Face" panose="02020602080505020303" pitchFamily="18" charset="0"/>
            </a:endParaRPr>
          </a:p>
        </p:txBody>
      </p:sp>
      <p:pic>
        <p:nvPicPr>
          <p:cNvPr id="7" name="Image 6"/>
          <p:cNvPicPr>
            <a:picLocks noChangeAspect="1"/>
          </p:cNvPicPr>
          <p:nvPr/>
        </p:nvPicPr>
        <p:blipFill>
          <a:blip r:embed="rId2"/>
          <a:stretch>
            <a:fillRect/>
          </a:stretch>
        </p:blipFill>
        <p:spPr>
          <a:xfrm>
            <a:off x="0" y="472703"/>
            <a:ext cx="6442846" cy="1254497"/>
          </a:xfrm>
          <a:prstGeom prst="rect">
            <a:avLst/>
          </a:prstGeom>
        </p:spPr>
      </p:pic>
      <p:pic>
        <p:nvPicPr>
          <p:cNvPr id="9" name="Image 8"/>
          <p:cNvPicPr>
            <a:picLocks noChangeAspect="1"/>
          </p:cNvPicPr>
          <p:nvPr/>
        </p:nvPicPr>
        <p:blipFill>
          <a:blip r:embed="rId3"/>
          <a:stretch>
            <a:fillRect/>
          </a:stretch>
        </p:blipFill>
        <p:spPr>
          <a:xfrm>
            <a:off x="114524" y="1969655"/>
            <a:ext cx="5887272" cy="1638529"/>
          </a:xfrm>
          <a:prstGeom prst="rect">
            <a:avLst/>
          </a:prstGeom>
        </p:spPr>
      </p:pic>
      <p:pic>
        <p:nvPicPr>
          <p:cNvPr id="10" name="Image 9"/>
          <p:cNvPicPr>
            <a:picLocks noChangeAspect="1"/>
          </p:cNvPicPr>
          <p:nvPr/>
        </p:nvPicPr>
        <p:blipFill>
          <a:blip r:embed="rId4"/>
          <a:stretch>
            <a:fillRect/>
          </a:stretch>
        </p:blipFill>
        <p:spPr>
          <a:xfrm>
            <a:off x="122128" y="3443489"/>
            <a:ext cx="6115904" cy="1657581"/>
          </a:xfrm>
          <a:prstGeom prst="rect">
            <a:avLst/>
          </a:prstGeom>
        </p:spPr>
      </p:pic>
      <p:pic>
        <p:nvPicPr>
          <p:cNvPr id="11" name="Image 10"/>
          <p:cNvPicPr>
            <a:picLocks noChangeAspect="1"/>
          </p:cNvPicPr>
          <p:nvPr/>
        </p:nvPicPr>
        <p:blipFill>
          <a:blip r:embed="rId5"/>
          <a:stretch>
            <a:fillRect/>
          </a:stretch>
        </p:blipFill>
        <p:spPr>
          <a:xfrm>
            <a:off x="177364" y="5057028"/>
            <a:ext cx="6249272" cy="1600423"/>
          </a:xfrm>
          <a:prstGeom prst="rect">
            <a:avLst/>
          </a:prstGeom>
        </p:spPr>
      </p:pic>
      <p:pic>
        <p:nvPicPr>
          <p:cNvPr id="12" name="Image 11"/>
          <p:cNvPicPr>
            <a:picLocks noChangeAspect="1"/>
          </p:cNvPicPr>
          <p:nvPr/>
        </p:nvPicPr>
        <p:blipFill>
          <a:blip r:embed="rId6"/>
          <a:stretch>
            <a:fillRect/>
          </a:stretch>
        </p:blipFill>
        <p:spPr>
          <a:xfrm>
            <a:off x="6013988" y="1989648"/>
            <a:ext cx="5934903" cy="1781424"/>
          </a:xfrm>
          <a:prstGeom prst="rect">
            <a:avLst/>
          </a:prstGeom>
        </p:spPr>
      </p:pic>
      <p:pic>
        <p:nvPicPr>
          <p:cNvPr id="13" name="Image 12"/>
          <p:cNvPicPr>
            <a:picLocks noChangeAspect="1"/>
          </p:cNvPicPr>
          <p:nvPr/>
        </p:nvPicPr>
        <p:blipFill>
          <a:blip r:embed="rId7"/>
          <a:stretch>
            <a:fillRect/>
          </a:stretch>
        </p:blipFill>
        <p:spPr>
          <a:xfrm>
            <a:off x="5985758" y="3829897"/>
            <a:ext cx="5544324" cy="1514686"/>
          </a:xfrm>
          <a:prstGeom prst="rect">
            <a:avLst/>
          </a:prstGeom>
        </p:spPr>
      </p:pic>
    </p:spTree>
    <p:extLst>
      <p:ext uri="{BB962C8B-B14F-4D97-AF65-F5344CB8AC3E}">
        <p14:creationId xmlns:p14="http://schemas.microsoft.com/office/powerpoint/2010/main" val="24614195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5" name="Rectangle 1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de sédentarité conditionne la lombalgie chronique</a:t>
            </a:r>
            <a:endParaRPr lang="fr-FR" sz="2400" b="1" dirty="0">
              <a:latin typeface="Baskerville Old Face" panose="02020602080505020303" pitchFamily="18" charset="0"/>
            </a:endParaRPr>
          </a:p>
        </p:txBody>
      </p:sp>
      <p:pic>
        <p:nvPicPr>
          <p:cNvPr id="3" name="Image 2"/>
          <p:cNvPicPr>
            <a:picLocks noChangeAspect="1"/>
          </p:cNvPicPr>
          <p:nvPr/>
        </p:nvPicPr>
        <p:blipFill>
          <a:blip r:embed="rId3"/>
          <a:stretch>
            <a:fillRect/>
          </a:stretch>
        </p:blipFill>
        <p:spPr>
          <a:xfrm>
            <a:off x="2969971" y="759366"/>
            <a:ext cx="6144482" cy="160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ZoneTexte 3"/>
          <p:cNvSpPr txBox="1"/>
          <p:nvPr/>
        </p:nvSpPr>
        <p:spPr>
          <a:xfrm>
            <a:off x="5002306" y="6149788"/>
            <a:ext cx="2277035" cy="307777"/>
          </a:xfrm>
          <a:prstGeom prst="rect">
            <a:avLst/>
          </a:prstGeom>
          <a:noFill/>
        </p:spPr>
        <p:txBody>
          <a:bodyPr wrap="square" rtlCol="0">
            <a:spAutoFit/>
          </a:bodyPr>
          <a:lstStyle/>
          <a:p>
            <a:pPr algn="ctr"/>
            <a:r>
              <a:rPr lang="fr-FR" sz="1400" i="1" dirty="0" err="1" smtClean="0"/>
              <a:t>Bontrup</a:t>
            </a:r>
            <a:r>
              <a:rPr lang="fr-FR" sz="1400" i="1" dirty="0" smtClean="0"/>
              <a:t> et al., 2019</a:t>
            </a:r>
            <a:endParaRPr lang="en-GB" sz="1400" i="1" dirty="0"/>
          </a:p>
        </p:txBody>
      </p:sp>
      <p:sp>
        <p:nvSpPr>
          <p:cNvPr id="5" name="Rectangle 4"/>
          <p:cNvSpPr/>
          <p:nvPr/>
        </p:nvSpPr>
        <p:spPr>
          <a:xfrm>
            <a:off x="2023549" y="3190804"/>
            <a:ext cx="9769057" cy="2862322"/>
          </a:xfrm>
          <a:prstGeom prst="rect">
            <a:avLst/>
          </a:prstGeom>
        </p:spPr>
        <p:txBody>
          <a:bodyPr wrap="square">
            <a:spAutoFit/>
          </a:bodyPr>
          <a:lstStyle/>
          <a:p>
            <a:r>
              <a:rPr lang="en-GB" sz="2000" dirty="0" err="1" smtClean="0">
                <a:latin typeface="Tahoma" panose="020B0604030504040204" pitchFamily="34" charset="0"/>
                <a:ea typeface="Tahoma" panose="020B0604030504040204" pitchFamily="34" charset="0"/>
                <a:cs typeface="Tahoma" panose="020B0604030504040204" pitchFamily="34" charset="0"/>
              </a:rPr>
              <a:t>Etudier</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la relation entre les </a:t>
            </a:r>
            <a:r>
              <a:rPr lang="en-GB" sz="2000" dirty="0" err="1">
                <a:latin typeface="Tahoma" panose="020B0604030504040204" pitchFamily="34" charset="0"/>
                <a:ea typeface="Tahoma" panose="020B0604030504040204" pitchFamily="34" charset="0"/>
                <a:cs typeface="Tahoma" panose="020B0604030504040204" pitchFamily="34" charset="0"/>
              </a:rPr>
              <a:t>douleurs</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dorsales</a:t>
            </a:r>
            <a:r>
              <a:rPr lang="en-GB" sz="2000" dirty="0">
                <a:latin typeface="Tahoma" panose="020B0604030504040204" pitchFamily="34" charset="0"/>
                <a:ea typeface="Tahoma" panose="020B0604030504040204" pitchFamily="34" charset="0"/>
                <a:cs typeface="Tahoma" panose="020B0604030504040204" pitchFamily="34" charset="0"/>
              </a:rPr>
              <a:t> et les habitudes </a:t>
            </a:r>
            <a:r>
              <a:rPr lang="en-GB" sz="2000" dirty="0" err="1">
                <a:latin typeface="Tahoma" panose="020B0604030504040204" pitchFamily="34" charset="0"/>
                <a:ea typeface="Tahoma" panose="020B0604030504040204" pitchFamily="34" charset="0"/>
                <a:cs typeface="Tahoma" panose="020B0604030504040204" pitchFamily="34" charset="0"/>
              </a:rPr>
              <a:t>professionnelles</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en</a:t>
            </a:r>
            <a:r>
              <a:rPr lang="en-GB" sz="2000" dirty="0">
                <a:latin typeface="Tahoma" panose="020B0604030504040204" pitchFamily="34" charset="0"/>
                <a:ea typeface="Tahoma" panose="020B0604030504040204" pitchFamily="34" charset="0"/>
                <a:cs typeface="Tahoma" panose="020B0604030504040204" pitchFamily="34" charset="0"/>
              </a:rPr>
              <a:t> position </a:t>
            </a:r>
            <a:r>
              <a:rPr lang="en-GB" sz="2000" dirty="0" err="1">
                <a:latin typeface="Tahoma" panose="020B0604030504040204" pitchFamily="34" charset="0"/>
                <a:ea typeface="Tahoma" panose="020B0604030504040204" pitchFamily="34" charset="0"/>
                <a:cs typeface="Tahoma" panose="020B0604030504040204" pitchFamily="34" charset="0"/>
              </a:rPr>
              <a:t>assise</a:t>
            </a:r>
            <a:r>
              <a:rPr lang="en-GB" sz="2000" dirty="0">
                <a:latin typeface="Tahoma" panose="020B0604030504040204" pitchFamily="34" charset="0"/>
                <a:ea typeface="Tahoma" panose="020B0604030504040204" pitchFamily="34" charset="0"/>
                <a:cs typeface="Tahoma" panose="020B0604030504040204" pitchFamily="34" charset="0"/>
              </a:rPr>
              <a:t> chez 64 </a:t>
            </a:r>
            <a:r>
              <a:rPr lang="en-GB" sz="2000" dirty="0" err="1">
                <a:latin typeface="Tahoma" panose="020B0604030504040204" pitchFamily="34" charset="0"/>
                <a:ea typeface="Tahoma" panose="020B0604030504040204" pitchFamily="34" charset="0"/>
                <a:cs typeface="Tahoma" panose="020B0604030504040204" pitchFamily="34" charset="0"/>
              </a:rPr>
              <a:t>employés</a:t>
            </a:r>
            <a:r>
              <a:rPr lang="en-GB" sz="2000" dirty="0">
                <a:latin typeface="Tahoma" panose="020B0604030504040204" pitchFamily="34" charset="0"/>
                <a:ea typeface="Tahoma" panose="020B0604030504040204" pitchFamily="34" charset="0"/>
                <a:cs typeface="Tahoma" panose="020B0604030504040204" pitchFamily="34" charset="0"/>
              </a:rPr>
              <a:t> de centres </a:t>
            </a:r>
            <a:r>
              <a:rPr lang="en-GB" sz="2000" dirty="0" err="1" smtClean="0">
                <a:latin typeface="Tahoma" panose="020B0604030504040204" pitchFamily="34" charset="0"/>
                <a:ea typeface="Tahoma" panose="020B0604030504040204" pitchFamily="34" charset="0"/>
                <a:cs typeface="Tahoma" panose="020B0604030504040204" pitchFamily="34" charset="0"/>
              </a:rPr>
              <a:t>d'appels</a:t>
            </a:r>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fr-FR" sz="2000" dirty="0" smtClean="0">
              <a:latin typeface="Tahoma" panose="020B0604030504040204" pitchFamily="34" charset="0"/>
              <a:ea typeface="Tahoma" panose="020B0604030504040204" pitchFamily="34" charset="0"/>
              <a:cs typeface="Tahoma" panose="020B0604030504040204" pitchFamily="34" charset="0"/>
            </a:endParaRPr>
          </a:p>
          <a:p>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fr-FR" sz="2000" b="1" dirty="0" smtClean="0">
              <a:latin typeface="Tahoma" panose="020B0604030504040204" pitchFamily="34" charset="0"/>
              <a:ea typeface="Tahoma" panose="020B0604030504040204" pitchFamily="34" charset="0"/>
              <a:cs typeface="Tahoma" panose="020B0604030504040204" pitchFamily="34" charset="0"/>
            </a:endParaRPr>
          </a:p>
          <a:p>
            <a:r>
              <a:rPr lang="fr-FR" sz="2000" b="1" dirty="0" smtClean="0">
                <a:latin typeface="Tahoma" panose="020B0604030504040204" pitchFamily="34" charset="0"/>
                <a:ea typeface="Tahoma" panose="020B0604030504040204" pitchFamily="34" charset="0"/>
                <a:cs typeface="Tahoma" panose="020B0604030504040204" pitchFamily="34" charset="0"/>
              </a:rPr>
              <a:t>Méthodologie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rPr>
              <a:t>Un </a:t>
            </a:r>
            <a:r>
              <a:rPr lang="en-GB" sz="2000" dirty="0">
                <a:latin typeface="Tahoma" panose="020B0604030504040204" pitchFamily="34" charset="0"/>
                <a:ea typeface="Tahoma" panose="020B0604030504040204" pitchFamily="34" charset="0"/>
                <a:cs typeface="Tahoma" panose="020B0604030504040204" pitchFamily="34" charset="0"/>
              </a:rPr>
              <a:t>tapis de </a:t>
            </a:r>
            <a:r>
              <a:rPr lang="en-GB" sz="2000" dirty="0" err="1">
                <a:latin typeface="Tahoma" panose="020B0604030504040204" pitchFamily="34" charset="0"/>
                <a:ea typeface="Tahoma" panose="020B0604030504040204" pitchFamily="34" charset="0"/>
                <a:cs typeface="Tahoma" panose="020B0604030504040204" pitchFamily="34" charset="0"/>
              </a:rPr>
              <a:t>pression</a:t>
            </a:r>
            <a:r>
              <a:rPr lang="en-GB" sz="2000" dirty="0">
                <a:latin typeface="Tahoma" panose="020B0604030504040204" pitchFamily="34" charset="0"/>
                <a:ea typeface="Tahoma" panose="020B0604030504040204" pitchFamily="34" charset="0"/>
                <a:cs typeface="Tahoma" panose="020B0604030504040204" pitchFamily="34" charset="0"/>
              </a:rPr>
              <a:t> textile a </a:t>
            </a:r>
            <a:r>
              <a:rPr lang="en-GB" sz="2000" dirty="0" err="1">
                <a:latin typeface="Tahoma" panose="020B0604030504040204" pitchFamily="34" charset="0"/>
                <a:ea typeface="Tahoma" panose="020B0604030504040204" pitchFamily="34" charset="0"/>
                <a:cs typeface="Tahoma" panose="020B0604030504040204" pitchFamily="34" charset="0"/>
              </a:rPr>
              <a:t>été</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utilisé</a:t>
            </a:r>
            <a:r>
              <a:rPr lang="en-GB" sz="2000" dirty="0">
                <a:latin typeface="Tahoma" panose="020B0604030504040204" pitchFamily="34" charset="0"/>
                <a:ea typeface="Tahoma" panose="020B0604030504040204" pitchFamily="34" charset="0"/>
                <a:cs typeface="Tahoma" panose="020B0604030504040204" pitchFamily="34" charset="0"/>
              </a:rPr>
              <a:t> pour </a:t>
            </a:r>
            <a:r>
              <a:rPr lang="en-GB" sz="2000" dirty="0" err="1">
                <a:latin typeface="Tahoma" panose="020B0604030504040204" pitchFamily="34" charset="0"/>
                <a:ea typeface="Tahoma" panose="020B0604030504040204" pitchFamily="34" charset="0"/>
                <a:cs typeface="Tahoma" panose="020B0604030504040204" pitchFamily="34" charset="0"/>
              </a:rPr>
              <a:t>évaluer</a:t>
            </a:r>
            <a:r>
              <a:rPr lang="en-GB" sz="2000" dirty="0">
                <a:latin typeface="Tahoma" panose="020B0604030504040204" pitchFamily="34" charset="0"/>
                <a:ea typeface="Tahoma" panose="020B0604030504040204" pitchFamily="34" charset="0"/>
                <a:cs typeface="Tahoma" panose="020B0604030504040204" pitchFamily="34" charset="0"/>
              </a:rPr>
              <a:t> et </a:t>
            </a:r>
            <a:r>
              <a:rPr lang="en-GB" sz="2000" dirty="0" err="1">
                <a:latin typeface="Tahoma" panose="020B0604030504040204" pitchFamily="34" charset="0"/>
                <a:ea typeface="Tahoma" panose="020B0604030504040204" pitchFamily="34" charset="0"/>
                <a:cs typeface="Tahoma" panose="020B0604030504040204" pitchFamily="34" charset="0"/>
              </a:rPr>
              <a:t>paramétrer</a:t>
            </a:r>
            <a:r>
              <a:rPr lang="en-GB" sz="2000" dirty="0">
                <a:latin typeface="Tahoma" panose="020B0604030504040204" pitchFamily="34" charset="0"/>
                <a:ea typeface="Tahoma" panose="020B0604030504040204" pitchFamily="34" charset="0"/>
                <a:cs typeface="Tahoma" panose="020B0604030504040204" pitchFamily="34" charset="0"/>
              </a:rPr>
              <a:t> le </a:t>
            </a:r>
            <a:r>
              <a:rPr lang="en-GB" sz="2000" dirty="0" err="1">
                <a:latin typeface="Tahoma" panose="020B0604030504040204" pitchFamily="34" charset="0"/>
                <a:ea typeface="Tahoma" panose="020B0604030504040204" pitchFamily="34" charset="0"/>
                <a:cs typeface="Tahoma" panose="020B0604030504040204" pitchFamily="34" charset="0"/>
              </a:rPr>
              <a:t>comportement</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assis</a:t>
            </a:r>
            <a:r>
              <a:rPr lang="en-GB" sz="2000" dirty="0">
                <a:latin typeface="Tahoma" panose="020B0604030504040204" pitchFamily="34" charset="0"/>
                <a:ea typeface="Tahoma" panose="020B0604030504040204" pitchFamily="34" charset="0"/>
                <a:cs typeface="Tahoma" panose="020B0604030504040204" pitchFamily="34" charset="0"/>
              </a:rPr>
              <a:t> sur un total de 400 h, </a:t>
            </a:r>
            <a:r>
              <a:rPr lang="en-GB" sz="2000" dirty="0" err="1">
                <a:latin typeface="Tahoma" panose="020B0604030504040204" pitchFamily="34" charset="0"/>
                <a:ea typeface="Tahoma" panose="020B0604030504040204" pitchFamily="34" charset="0"/>
                <a:cs typeface="Tahoma" panose="020B0604030504040204" pitchFamily="34" charset="0"/>
              </a:rPr>
              <a:t>tandis</a:t>
            </a:r>
            <a:r>
              <a:rPr lang="en-GB" sz="2000" dirty="0">
                <a:latin typeface="Tahoma" panose="020B0604030504040204" pitchFamily="34" charset="0"/>
                <a:ea typeface="Tahoma" panose="020B0604030504040204" pitchFamily="34" charset="0"/>
                <a:cs typeface="Tahoma" panose="020B0604030504040204" pitchFamily="34" charset="0"/>
              </a:rPr>
              <a:t> que des questionnaires sur la </a:t>
            </a:r>
            <a:r>
              <a:rPr lang="en-GB" sz="2000" dirty="0" err="1">
                <a:latin typeface="Tahoma" panose="020B0604030504040204" pitchFamily="34" charset="0"/>
                <a:ea typeface="Tahoma" panose="020B0604030504040204" pitchFamily="34" charset="0"/>
                <a:cs typeface="Tahoma" panose="020B0604030504040204" pitchFamily="34" charset="0"/>
              </a:rPr>
              <a:t>douleur</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ont</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évalué</a:t>
            </a:r>
            <a:r>
              <a:rPr lang="en-GB" sz="2000" dirty="0">
                <a:latin typeface="Tahoma" panose="020B0604030504040204" pitchFamily="34" charset="0"/>
                <a:ea typeface="Tahoma" panose="020B0604030504040204" pitchFamily="34" charset="0"/>
                <a:cs typeface="Tahoma" panose="020B0604030504040204" pitchFamily="34" charset="0"/>
              </a:rPr>
              <a:t> la </a:t>
            </a:r>
            <a:r>
              <a:rPr lang="en-GB" sz="2000" dirty="0" err="1">
                <a:latin typeface="Tahoma" panose="020B0604030504040204" pitchFamily="34" charset="0"/>
                <a:ea typeface="Tahoma" panose="020B0604030504040204" pitchFamily="34" charset="0"/>
                <a:cs typeface="Tahoma" panose="020B0604030504040204" pitchFamily="34" charset="0"/>
              </a:rPr>
              <a:t>lombalgie</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aiguë</a:t>
            </a:r>
            <a:r>
              <a:rPr lang="en-GB" sz="2000" dirty="0">
                <a:latin typeface="Tahoma" panose="020B0604030504040204" pitchFamily="34" charset="0"/>
                <a:ea typeface="Tahoma" panose="020B0604030504040204" pitchFamily="34" charset="0"/>
                <a:cs typeface="Tahoma" panose="020B0604030504040204" pitchFamily="34" charset="0"/>
              </a:rPr>
              <a:t> et </a:t>
            </a:r>
            <a:r>
              <a:rPr lang="en-GB" sz="2000" dirty="0" err="1" smtClean="0">
                <a:latin typeface="Tahoma" panose="020B0604030504040204" pitchFamily="34" charset="0"/>
                <a:ea typeface="Tahoma" panose="020B0604030504040204" pitchFamily="34" charset="0"/>
                <a:cs typeface="Tahoma" panose="020B0604030504040204" pitchFamily="34" charset="0"/>
              </a:rPr>
              <a:t>chronique</a:t>
            </a:r>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18" name="Image 17"/>
          <p:cNvPicPr>
            <a:picLocks noChangeAspect="1"/>
          </p:cNvPicPr>
          <p:nvPr/>
        </p:nvPicPr>
        <p:blipFill>
          <a:blip r:embed="rId4">
            <a:clrChange>
              <a:clrFrom>
                <a:srgbClr val="FFFFFF"/>
              </a:clrFrom>
              <a:clrTo>
                <a:srgbClr val="FFFFFF">
                  <a:alpha val="0"/>
                </a:srgbClr>
              </a:clrTo>
            </a:clrChange>
          </a:blip>
          <a:stretch>
            <a:fillRect/>
          </a:stretch>
        </p:blipFill>
        <p:spPr>
          <a:xfrm>
            <a:off x="0" y="2641834"/>
            <a:ext cx="1781424" cy="1724266"/>
          </a:xfrm>
          <a:prstGeom prst="rect">
            <a:avLst/>
          </a:prstGeom>
        </p:spPr>
      </p:pic>
      <p:pic>
        <p:nvPicPr>
          <p:cNvPr id="16" name="Image 15"/>
          <p:cNvPicPr>
            <a:picLocks noChangeAspect="1"/>
          </p:cNvPicPr>
          <p:nvPr/>
        </p:nvPicPr>
        <p:blipFill>
          <a:blip r:embed="rId5"/>
          <a:stretch>
            <a:fillRect/>
          </a:stretch>
        </p:blipFill>
        <p:spPr>
          <a:xfrm>
            <a:off x="159682" y="4886252"/>
            <a:ext cx="1718280" cy="949943"/>
          </a:xfrm>
          <a:prstGeom prst="rect">
            <a:avLst/>
          </a:prstGeom>
        </p:spPr>
      </p:pic>
    </p:spTree>
    <p:extLst>
      <p:ext uri="{BB962C8B-B14F-4D97-AF65-F5344CB8AC3E}">
        <p14:creationId xmlns:p14="http://schemas.microsoft.com/office/powerpoint/2010/main" val="340156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5" name="Rectangle 1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de sédentarité conditionne la lombalgie chronique</a:t>
            </a:r>
            <a:endParaRPr lang="fr-FR" sz="2400" b="1" dirty="0">
              <a:latin typeface="Baskerville Old Face" panose="02020602080505020303" pitchFamily="18" charset="0"/>
            </a:endParaRPr>
          </a:p>
        </p:txBody>
      </p:sp>
      <p:sp>
        <p:nvSpPr>
          <p:cNvPr id="4" name="ZoneTexte 3"/>
          <p:cNvSpPr txBox="1"/>
          <p:nvPr/>
        </p:nvSpPr>
        <p:spPr>
          <a:xfrm>
            <a:off x="5002306" y="6149788"/>
            <a:ext cx="2277035" cy="307777"/>
          </a:xfrm>
          <a:prstGeom prst="rect">
            <a:avLst/>
          </a:prstGeom>
          <a:noFill/>
        </p:spPr>
        <p:txBody>
          <a:bodyPr wrap="square" rtlCol="0">
            <a:spAutoFit/>
          </a:bodyPr>
          <a:lstStyle/>
          <a:p>
            <a:pPr algn="ctr"/>
            <a:r>
              <a:rPr lang="fr-FR" sz="1400" i="1" dirty="0" err="1" smtClean="0"/>
              <a:t>Bontrup</a:t>
            </a:r>
            <a:r>
              <a:rPr lang="fr-FR" sz="1400" i="1" dirty="0" smtClean="0"/>
              <a:t> et al., 2019</a:t>
            </a:r>
            <a:endParaRPr lang="en-GB" sz="1400" i="1" dirty="0"/>
          </a:p>
        </p:txBody>
      </p:sp>
      <p:pic>
        <p:nvPicPr>
          <p:cNvPr id="2" name="Image 1"/>
          <p:cNvPicPr>
            <a:picLocks noChangeAspect="1"/>
          </p:cNvPicPr>
          <p:nvPr/>
        </p:nvPicPr>
        <p:blipFill>
          <a:blip r:embed="rId3"/>
          <a:stretch>
            <a:fillRect/>
          </a:stretch>
        </p:blipFill>
        <p:spPr>
          <a:xfrm>
            <a:off x="0" y="773376"/>
            <a:ext cx="6325483" cy="2086266"/>
          </a:xfrm>
          <a:prstGeom prst="rect">
            <a:avLst/>
          </a:prstGeom>
        </p:spPr>
      </p:pic>
      <p:pic>
        <p:nvPicPr>
          <p:cNvPr id="12" name="Image 11"/>
          <p:cNvPicPr>
            <a:picLocks noChangeAspect="1"/>
          </p:cNvPicPr>
          <p:nvPr/>
        </p:nvPicPr>
        <p:blipFill>
          <a:blip r:embed="rId4"/>
          <a:stretch>
            <a:fillRect/>
          </a:stretch>
        </p:blipFill>
        <p:spPr>
          <a:xfrm>
            <a:off x="0" y="3365553"/>
            <a:ext cx="6420746" cy="2172003"/>
          </a:xfrm>
          <a:prstGeom prst="rect">
            <a:avLst/>
          </a:prstGeom>
        </p:spPr>
      </p:pic>
      <p:sp>
        <p:nvSpPr>
          <p:cNvPr id="13" name="Rectangle 12"/>
          <p:cNvSpPr/>
          <p:nvPr/>
        </p:nvSpPr>
        <p:spPr>
          <a:xfrm>
            <a:off x="1359728" y="5466425"/>
            <a:ext cx="4065921" cy="400110"/>
          </a:xfrm>
          <a:prstGeom prst="rect">
            <a:avLst/>
          </a:prstGeom>
        </p:spPr>
        <p:txBody>
          <a:bodyPr wrap="none">
            <a:spAutoFit/>
          </a:bodyPr>
          <a:lstStyle/>
          <a:p>
            <a:r>
              <a:rPr lang="en-GB" sz="2000" b="1" i="1" dirty="0" err="1" smtClean="0">
                <a:solidFill>
                  <a:schemeClr val="accent2">
                    <a:lumMod val="50000"/>
                  </a:schemeClr>
                </a:solidFill>
              </a:rPr>
              <a:t>Invalidité</a:t>
            </a:r>
            <a:r>
              <a:rPr lang="en-GB" sz="2000" b="1" i="1" dirty="0" smtClean="0">
                <a:solidFill>
                  <a:schemeClr val="accent2">
                    <a:lumMod val="50000"/>
                  </a:schemeClr>
                </a:solidFill>
              </a:rPr>
              <a:t> due à la </a:t>
            </a:r>
            <a:r>
              <a:rPr lang="en-GB" sz="2000" b="1" i="1" dirty="0" err="1" smtClean="0">
                <a:solidFill>
                  <a:schemeClr val="accent2">
                    <a:lumMod val="50000"/>
                  </a:schemeClr>
                </a:solidFill>
              </a:rPr>
              <a:t>douleur</a:t>
            </a:r>
            <a:r>
              <a:rPr lang="en-GB" sz="2000" b="1" i="1" dirty="0" smtClean="0">
                <a:solidFill>
                  <a:schemeClr val="accent2">
                    <a:lumMod val="50000"/>
                  </a:schemeClr>
                </a:solidFill>
              </a:rPr>
              <a:t> </a:t>
            </a:r>
            <a:r>
              <a:rPr lang="en-GB" sz="2000" b="1" i="1" dirty="0" err="1" smtClean="0">
                <a:solidFill>
                  <a:schemeClr val="accent2">
                    <a:lumMod val="50000"/>
                  </a:schemeClr>
                </a:solidFill>
              </a:rPr>
              <a:t>chronique</a:t>
            </a:r>
            <a:endParaRPr lang="en-GB" sz="2000" b="1" i="1" dirty="0">
              <a:solidFill>
                <a:schemeClr val="accent2">
                  <a:lumMod val="50000"/>
                </a:schemeClr>
              </a:solidFill>
            </a:endParaRPr>
          </a:p>
        </p:txBody>
      </p:sp>
      <p:sp>
        <p:nvSpPr>
          <p:cNvPr id="17" name="Rectangle 16"/>
          <p:cNvSpPr/>
          <p:nvPr/>
        </p:nvSpPr>
        <p:spPr>
          <a:xfrm>
            <a:off x="1187664" y="2806799"/>
            <a:ext cx="4000967" cy="400110"/>
          </a:xfrm>
          <a:prstGeom prst="rect">
            <a:avLst/>
          </a:prstGeom>
        </p:spPr>
        <p:txBody>
          <a:bodyPr wrap="none">
            <a:spAutoFit/>
          </a:bodyPr>
          <a:lstStyle/>
          <a:p>
            <a:r>
              <a:rPr lang="en-GB" sz="2000" b="1" i="1" dirty="0" err="1" smtClean="0">
                <a:solidFill>
                  <a:schemeClr val="accent2">
                    <a:lumMod val="50000"/>
                  </a:schemeClr>
                </a:solidFill>
              </a:rPr>
              <a:t>Intensité</a:t>
            </a:r>
            <a:r>
              <a:rPr lang="en-GB" sz="2000" b="1" i="1" dirty="0" smtClean="0">
                <a:solidFill>
                  <a:schemeClr val="accent2">
                    <a:lumMod val="50000"/>
                  </a:schemeClr>
                </a:solidFill>
              </a:rPr>
              <a:t> due à la </a:t>
            </a:r>
            <a:r>
              <a:rPr lang="en-GB" sz="2000" b="1" i="1" dirty="0" err="1" smtClean="0">
                <a:solidFill>
                  <a:schemeClr val="accent2">
                    <a:lumMod val="50000"/>
                  </a:schemeClr>
                </a:solidFill>
              </a:rPr>
              <a:t>douleur</a:t>
            </a:r>
            <a:r>
              <a:rPr lang="en-GB" sz="2000" b="1" i="1" dirty="0" smtClean="0">
                <a:solidFill>
                  <a:schemeClr val="accent2">
                    <a:lumMod val="50000"/>
                  </a:schemeClr>
                </a:solidFill>
              </a:rPr>
              <a:t> </a:t>
            </a:r>
            <a:r>
              <a:rPr lang="en-GB" sz="2000" b="1" i="1" dirty="0" err="1" smtClean="0">
                <a:solidFill>
                  <a:schemeClr val="accent2">
                    <a:lumMod val="50000"/>
                  </a:schemeClr>
                </a:solidFill>
              </a:rPr>
              <a:t>chronique</a:t>
            </a:r>
            <a:endParaRPr lang="en-GB" sz="2000" b="1" i="1" dirty="0">
              <a:solidFill>
                <a:schemeClr val="accent2">
                  <a:lumMod val="50000"/>
                </a:schemeClr>
              </a:solidFill>
            </a:endParaRPr>
          </a:p>
        </p:txBody>
      </p:sp>
      <p:sp>
        <p:nvSpPr>
          <p:cNvPr id="19" name="Rectangle 18"/>
          <p:cNvSpPr/>
          <p:nvPr/>
        </p:nvSpPr>
        <p:spPr>
          <a:xfrm>
            <a:off x="6444028" y="3630503"/>
            <a:ext cx="5614220" cy="1631216"/>
          </a:xfrm>
          <a:prstGeom prst="rect">
            <a:avLst/>
          </a:prstGeom>
        </p:spPr>
        <p:txBody>
          <a:bodyPr wrap="square">
            <a:spAutoFit/>
          </a:bodyPr>
          <a:lstStyle/>
          <a:p>
            <a:pPr marL="285750" indent="-285750">
              <a:buFont typeface="Arial" panose="020B0604020202020204" pitchFamily="34" charset="0"/>
              <a:buChar char="•"/>
            </a:pPr>
            <a:r>
              <a:rPr lang="fr-FR" sz="2000" dirty="0" smtClean="0"/>
              <a:t>Individus atteints de lombalgie chronique ont </a:t>
            </a:r>
            <a:r>
              <a:rPr lang="fr-FR" sz="2000" b="1" dirty="0" smtClean="0"/>
              <a:t>montré une tendance possible </a:t>
            </a:r>
            <a:r>
              <a:rPr lang="fr-FR" sz="2000" dirty="0" smtClean="0"/>
              <a:t>(test t non significatif) </a:t>
            </a:r>
            <a:r>
              <a:rPr lang="fr-FR" sz="2000" b="1" dirty="0" smtClean="0"/>
              <a:t>à un comportement assis plus statique </a:t>
            </a:r>
            <a:r>
              <a:rPr lang="fr-FR" sz="2000" dirty="0" smtClean="0"/>
              <a:t>par rapport à leurs homologues non douloureux. </a:t>
            </a:r>
            <a:endParaRPr lang="fr-FR" sz="2000" dirty="0"/>
          </a:p>
        </p:txBody>
      </p:sp>
      <p:sp>
        <p:nvSpPr>
          <p:cNvPr id="20" name="Rectangle 19"/>
          <p:cNvSpPr/>
          <p:nvPr/>
        </p:nvSpPr>
        <p:spPr>
          <a:xfrm>
            <a:off x="6085490" y="1667273"/>
            <a:ext cx="5851211" cy="707886"/>
          </a:xfrm>
          <a:prstGeom prst="rect">
            <a:avLst/>
          </a:prstGeom>
        </p:spPr>
        <p:txBody>
          <a:bodyPr wrap="square">
            <a:spAutoFit/>
          </a:bodyPr>
          <a:lstStyle/>
          <a:p>
            <a:pPr marL="342900" indent="-342900" algn="ctr">
              <a:buFont typeface="Arial" panose="020B0604020202020204" pitchFamily="34" charset="0"/>
              <a:buChar char="•"/>
            </a:pPr>
            <a:r>
              <a:rPr lang="fr-FR" sz="2000" dirty="0" smtClean="0"/>
              <a:t>La majorité des participants reportées des niveaux aigues et chroniques de lombalgies (N=48, 75%)</a:t>
            </a:r>
            <a:endParaRPr lang="en-GB" sz="2000" dirty="0" smtClean="0"/>
          </a:p>
        </p:txBody>
      </p:sp>
    </p:spTree>
    <p:extLst>
      <p:ext uri="{BB962C8B-B14F-4D97-AF65-F5344CB8AC3E}">
        <p14:creationId xmlns:p14="http://schemas.microsoft.com/office/powerpoint/2010/main" val="418051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5" name="Rectangle 1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de sédentarité conditionne la lombalgie chronique</a:t>
            </a:r>
            <a:endParaRPr lang="fr-FR" sz="2400" b="1" dirty="0">
              <a:latin typeface="Baskerville Old Face" panose="02020602080505020303" pitchFamily="18" charset="0"/>
            </a:endParaRPr>
          </a:p>
        </p:txBody>
      </p:sp>
      <p:sp>
        <p:nvSpPr>
          <p:cNvPr id="4" name="ZoneTexte 3"/>
          <p:cNvSpPr txBox="1"/>
          <p:nvPr/>
        </p:nvSpPr>
        <p:spPr>
          <a:xfrm>
            <a:off x="5002306" y="6149788"/>
            <a:ext cx="2277035" cy="307777"/>
          </a:xfrm>
          <a:prstGeom prst="rect">
            <a:avLst/>
          </a:prstGeom>
          <a:noFill/>
        </p:spPr>
        <p:txBody>
          <a:bodyPr wrap="square" rtlCol="0">
            <a:spAutoFit/>
          </a:bodyPr>
          <a:lstStyle/>
          <a:p>
            <a:pPr algn="ctr"/>
            <a:r>
              <a:rPr lang="fr-FR" sz="1400" i="1" dirty="0" err="1" smtClean="0"/>
              <a:t>Mahdavi</a:t>
            </a:r>
            <a:r>
              <a:rPr lang="fr-FR" sz="1400" i="1" dirty="0" smtClean="0"/>
              <a:t> et al., 2021</a:t>
            </a:r>
            <a:endParaRPr lang="en-GB" sz="1400" i="1" dirty="0"/>
          </a:p>
        </p:txBody>
      </p:sp>
      <p:pic>
        <p:nvPicPr>
          <p:cNvPr id="5" name="Image 4"/>
          <p:cNvPicPr>
            <a:picLocks noChangeAspect="1"/>
          </p:cNvPicPr>
          <p:nvPr/>
        </p:nvPicPr>
        <p:blipFill>
          <a:blip r:embed="rId3"/>
          <a:stretch>
            <a:fillRect/>
          </a:stretch>
        </p:blipFill>
        <p:spPr>
          <a:xfrm>
            <a:off x="2022481" y="813476"/>
            <a:ext cx="8240275" cy="1057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1818968" y="2731361"/>
            <a:ext cx="9822426" cy="707886"/>
          </a:xfrm>
          <a:prstGeom prst="rect">
            <a:avLst/>
          </a:prstGeom>
        </p:spPr>
        <p:txBody>
          <a:bodyPr wrap="square">
            <a:spAutoFit/>
          </a:bodyPr>
          <a:lstStyle/>
          <a:p>
            <a:r>
              <a:rPr lang="fr-FR" sz="2000" dirty="0" smtClean="0"/>
              <a:t>Etudier </a:t>
            </a:r>
            <a:r>
              <a:rPr lang="fr-FR" sz="2000" dirty="0"/>
              <a:t>la corrélation entre le comportement sédentaire et ses indicateurs et la lombalgie (LBP</a:t>
            </a:r>
            <a:r>
              <a:rPr lang="fr-FR" sz="2000" dirty="0" smtClean="0"/>
              <a:t>) chez </a:t>
            </a:r>
            <a:r>
              <a:rPr lang="fr-FR" sz="2000" dirty="0"/>
              <a:t>les adultes et les enfants.</a:t>
            </a:r>
            <a:endParaRPr lang="en-GB" sz="2000" dirty="0"/>
          </a:p>
        </p:txBody>
      </p:sp>
      <p:pic>
        <p:nvPicPr>
          <p:cNvPr id="21" name="Image 20"/>
          <p:cNvPicPr>
            <a:picLocks noChangeAspect="1"/>
          </p:cNvPicPr>
          <p:nvPr/>
        </p:nvPicPr>
        <p:blipFill>
          <a:blip r:embed="rId4">
            <a:clrChange>
              <a:clrFrom>
                <a:srgbClr val="FFFFFF"/>
              </a:clrFrom>
              <a:clrTo>
                <a:srgbClr val="FFFFFF">
                  <a:alpha val="0"/>
                </a:srgbClr>
              </a:clrTo>
            </a:clrChange>
          </a:blip>
          <a:stretch>
            <a:fillRect/>
          </a:stretch>
        </p:blipFill>
        <p:spPr>
          <a:xfrm>
            <a:off x="143136" y="2156153"/>
            <a:ext cx="1781424" cy="1724266"/>
          </a:xfrm>
          <a:prstGeom prst="rect">
            <a:avLst/>
          </a:prstGeom>
        </p:spPr>
      </p:pic>
      <p:sp>
        <p:nvSpPr>
          <p:cNvPr id="16" name="Rectangle 15"/>
          <p:cNvSpPr/>
          <p:nvPr/>
        </p:nvSpPr>
        <p:spPr>
          <a:xfrm>
            <a:off x="1820551" y="4110250"/>
            <a:ext cx="7539308" cy="1631216"/>
          </a:xfrm>
          <a:prstGeom prst="rect">
            <a:avLst/>
          </a:prstGeom>
        </p:spPr>
        <p:txBody>
          <a:bodyPr wrap="none">
            <a:spAutoFit/>
          </a:bodyPr>
          <a:lstStyle/>
          <a:p>
            <a:r>
              <a:rPr lang="fr-FR" sz="2000" b="1" dirty="0" smtClean="0"/>
              <a:t>Méthodologie</a:t>
            </a:r>
          </a:p>
          <a:p>
            <a:endParaRPr lang="fr-FR" sz="2000" b="1" dirty="0"/>
          </a:p>
          <a:p>
            <a:r>
              <a:rPr lang="fr-FR" sz="2000" dirty="0" smtClean="0"/>
              <a:t>49 études analysées</a:t>
            </a:r>
          </a:p>
          <a:p>
            <a:endParaRPr lang="fr-FR" sz="2000" dirty="0"/>
          </a:p>
          <a:p>
            <a:r>
              <a:rPr lang="fr-FR" sz="2000" dirty="0" smtClean="0"/>
              <a:t>Des études ayant analysées à la fois de la lombalgie aigue et chronique</a:t>
            </a:r>
            <a:endParaRPr lang="en-GB" sz="2000" dirty="0"/>
          </a:p>
        </p:txBody>
      </p:sp>
    </p:spTree>
    <p:extLst>
      <p:ext uri="{BB962C8B-B14F-4D97-AF65-F5344CB8AC3E}">
        <p14:creationId xmlns:p14="http://schemas.microsoft.com/office/powerpoint/2010/main" val="24479362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5" name="Rectangle 1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 niveau de sédentarité conditionne la lombalgie chronique</a:t>
            </a:r>
            <a:endParaRPr lang="fr-FR" sz="2400" b="1" dirty="0">
              <a:latin typeface="Baskerville Old Face" panose="02020602080505020303" pitchFamily="18" charset="0"/>
            </a:endParaRPr>
          </a:p>
        </p:txBody>
      </p:sp>
      <p:sp>
        <p:nvSpPr>
          <p:cNvPr id="4" name="ZoneTexte 3"/>
          <p:cNvSpPr txBox="1"/>
          <p:nvPr/>
        </p:nvSpPr>
        <p:spPr>
          <a:xfrm>
            <a:off x="5002306" y="6149788"/>
            <a:ext cx="2277035" cy="307777"/>
          </a:xfrm>
          <a:prstGeom prst="rect">
            <a:avLst/>
          </a:prstGeom>
          <a:noFill/>
        </p:spPr>
        <p:txBody>
          <a:bodyPr wrap="square" rtlCol="0">
            <a:spAutoFit/>
          </a:bodyPr>
          <a:lstStyle/>
          <a:p>
            <a:pPr algn="ctr"/>
            <a:r>
              <a:rPr lang="fr-FR" sz="1400" i="1" dirty="0" err="1" smtClean="0"/>
              <a:t>Mahdavi</a:t>
            </a:r>
            <a:r>
              <a:rPr lang="fr-FR" sz="1400" i="1" dirty="0" smtClean="0"/>
              <a:t> et al., 2021</a:t>
            </a:r>
            <a:endParaRPr lang="en-GB" sz="1400" i="1" dirty="0"/>
          </a:p>
        </p:txBody>
      </p:sp>
      <p:pic>
        <p:nvPicPr>
          <p:cNvPr id="2" name="Image 1"/>
          <p:cNvPicPr>
            <a:picLocks noChangeAspect="1"/>
          </p:cNvPicPr>
          <p:nvPr/>
        </p:nvPicPr>
        <p:blipFill rotWithShape="1">
          <a:blip r:embed="rId3"/>
          <a:srcRect l="2147" t="3487" r="2238"/>
          <a:stretch/>
        </p:blipFill>
        <p:spPr>
          <a:xfrm>
            <a:off x="845574" y="462120"/>
            <a:ext cx="5195386" cy="4463845"/>
          </a:xfrm>
          <a:prstGeom prst="rect">
            <a:avLst/>
          </a:prstGeom>
        </p:spPr>
      </p:pic>
      <p:pic>
        <p:nvPicPr>
          <p:cNvPr id="3" name="Image 2"/>
          <p:cNvPicPr>
            <a:picLocks noChangeAspect="1"/>
          </p:cNvPicPr>
          <p:nvPr/>
        </p:nvPicPr>
        <p:blipFill rotWithShape="1">
          <a:blip r:embed="rId4"/>
          <a:srcRect t="711"/>
          <a:stretch/>
        </p:blipFill>
        <p:spPr>
          <a:xfrm>
            <a:off x="6754762" y="471952"/>
            <a:ext cx="5320857" cy="4455244"/>
          </a:xfrm>
          <a:prstGeom prst="rect">
            <a:avLst/>
          </a:prstGeom>
        </p:spPr>
      </p:pic>
      <p:pic>
        <p:nvPicPr>
          <p:cNvPr id="12" name="Image 11"/>
          <p:cNvPicPr>
            <a:picLocks noChangeAspect="1"/>
          </p:cNvPicPr>
          <p:nvPr/>
        </p:nvPicPr>
        <p:blipFill>
          <a:blip r:embed="rId5">
            <a:clrChange>
              <a:clrFrom>
                <a:srgbClr val="FFFFFF"/>
              </a:clrFrom>
              <a:clrTo>
                <a:srgbClr val="FFFFFF">
                  <a:alpha val="0"/>
                </a:srgbClr>
              </a:clrTo>
            </a:clrChange>
          </a:blip>
          <a:stretch>
            <a:fillRect/>
          </a:stretch>
        </p:blipFill>
        <p:spPr>
          <a:xfrm>
            <a:off x="363794" y="2147749"/>
            <a:ext cx="609600" cy="622709"/>
          </a:xfrm>
          <a:prstGeom prst="rect">
            <a:avLst/>
          </a:prstGeom>
        </p:spPr>
      </p:pic>
      <p:pic>
        <p:nvPicPr>
          <p:cNvPr id="13" name="Image 12"/>
          <p:cNvPicPr>
            <a:picLocks noChangeAspect="1"/>
          </p:cNvPicPr>
          <p:nvPr/>
        </p:nvPicPr>
        <p:blipFill>
          <a:blip r:embed="rId6">
            <a:clrChange>
              <a:clrFrom>
                <a:srgbClr val="FFFFFF"/>
              </a:clrFrom>
              <a:clrTo>
                <a:srgbClr val="FFFFFF">
                  <a:alpha val="0"/>
                </a:srgbClr>
              </a:clrTo>
            </a:clrChange>
          </a:blip>
          <a:stretch>
            <a:fillRect/>
          </a:stretch>
        </p:blipFill>
        <p:spPr>
          <a:xfrm>
            <a:off x="339455" y="3378536"/>
            <a:ext cx="633939" cy="601596"/>
          </a:xfrm>
          <a:prstGeom prst="rect">
            <a:avLst/>
          </a:prstGeom>
        </p:spPr>
      </p:pic>
      <p:pic>
        <p:nvPicPr>
          <p:cNvPr id="17" name="Image 16"/>
          <p:cNvPicPr>
            <a:picLocks noChangeAspect="1"/>
          </p:cNvPicPr>
          <p:nvPr/>
        </p:nvPicPr>
        <p:blipFill>
          <a:blip r:embed="rId7">
            <a:clrChange>
              <a:clrFrom>
                <a:srgbClr val="FFFFFF"/>
              </a:clrFrom>
              <a:clrTo>
                <a:srgbClr val="FFFFFF">
                  <a:alpha val="0"/>
                </a:srgbClr>
              </a:clrTo>
            </a:clrChange>
          </a:blip>
          <a:stretch>
            <a:fillRect/>
          </a:stretch>
        </p:blipFill>
        <p:spPr>
          <a:xfrm>
            <a:off x="91944" y="978538"/>
            <a:ext cx="871618" cy="681181"/>
          </a:xfrm>
          <a:prstGeom prst="rect">
            <a:avLst/>
          </a:prstGeom>
        </p:spPr>
      </p:pic>
      <p:pic>
        <p:nvPicPr>
          <p:cNvPr id="18" name="Image 17"/>
          <p:cNvPicPr>
            <a:picLocks noChangeAspect="1"/>
          </p:cNvPicPr>
          <p:nvPr/>
        </p:nvPicPr>
        <p:blipFill>
          <a:blip r:embed="rId8">
            <a:clrChange>
              <a:clrFrom>
                <a:srgbClr val="FFFFFF"/>
              </a:clrFrom>
              <a:clrTo>
                <a:srgbClr val="FFFFFF">
                  <a:alpha val="0"/>
                </a:srgbClr>
              </a:clrTo>
            </a:clrChange>
          </a:blip>
          <a:stretch>
            <a:fillRect/>
          </a:stretch>
        </p:blipFill>
        <p:spPr>
          <a:xfrm>
            <a:off x="6261096" y="2524789"/>
            <a:ext cx="631317" cy="867111"/>
          </a:xfrm>
          <a:prstGeom prst="rect">
            <a:avLst/>
          </a:prstGeom>
        </p:spPr>
      </p:pic>
      <p:pic>
        <p:nvPicPr>
          <p:cNvPr id="19" name="Image 18"/>
          <p:cNvPicPr>
            <a:picLocks noChangeAspect="1"/>
          </p:cNvPicPr>
          <p:nvPr/>
        </p:nvPicPr>
        <p:blipFill>
          <a:blip r:embed="rId9">
            <a:clrChange>
              <a:clrFrom>
                <a:srgbClr val="FFFFFF"/>
              </a:clrFrom>
              <a:clrTo>
                <a:srgbClr val="FFFFFF">
                  <a:alpha val="0"/>
                </a:srgbClr>
              </a:clrTo>
            </a:clrChange>
          </a:blip>
          <a:stretch>
            <a:fillRect/>
          </a:stretch>
        </p:blipFill>
        <p:spPr>
          <a:xfrm>
            <a:off x="6280438" y="1560570"/>
            <a:ext cx="621806" cy="750014"/>
          </a:xfrm>
          <a:prstGeom prst="rect">
            <a:avLst/>
          </a:prstGeom>
        </p:spPr>
      </p:pic>
      <p:pic>
        <p:nvPicPr>
          <p:cNvPr id="20" name="Image 19"/>
          <p:cNvPicPr>
            <a:picLocks noChangeAspect="1"/>
          </p:cNvPicPr>
          <p:nvPr/>
        </p:nvPicPr>
        <p:blipFill>
          <a:blip r:embed="rId10">
            <a:clrChange>
              <a:clrFrom>
                <a:srgbClr val="FFFFFF"/>
              </a:clrFrom>
              <a:clrTo>
                <a:srgbClr val="FFFFFF">
                  <a:alpha val="0"/>
                </a:srgbClr>
              </a:clrTo>
            </a:clrChange>
          </a:blip>
          <a:stretch>
            <a:fillRect/>
          </a:stretch>
        </p:blipFill>
        <p:spPr>
          <a:xfrm>
            <a:off x="6219757" y="835744"/>
            <a:ext cx="630869" cy="630869"/>
          </a:xfrm>
          <a:prstGeom prst="rect">
            <a:avLst/>
          </a:prstGeom>
        </p:spPr>
      </p:pic>
      <p:pic>
        <p:nvPicPr>
          <p:cNvPr id="22" name="Image 21"/>
          <p:cNvPicPr>
            <a:picLocks noChangeAspect="1"/>
          </p:cNvPicPr>
          <p:nvPr/>
        </p:nvPicPr>
        <p:blipFill>
          <a:blip r:embed="rId5">
            <a:clrChange>
              <a:clrFrom>
                <a:srgbClr val="FFFFFF"/>
              </a:clrFrom>
              <a:clrTo>
                <a:srgbClr val="FFFFFF">
                  <a:alpha val="0"/>
                </a:srgbClr>
              </a:clrTo>
            </a:clrChange>
          </a:blip>
          <a:stretch>
            <a:fillRect/>
          </a:stretch>
        </p:blipFill>
        <p:spPr>
          <a:xfrm>
            <a:off x="6356555" y="3568511"/>
            <a:ext cx="609600" cy="622709"/>
          </a:xfrm>
          <a:prstGeom prst="rect">
            <a:avLst/>
          </a:prstGeom>
        </p:spPr>
      </p:pic>
      <p:sp>
        <p:nvSpPr>
          <p:cNvPr id="23" name="Rectangle 22"/>
          <p:cNvSpPr/>
          <p:nvPr/>
        </p:nvSpPr>
        <p:spPr>
          <a:xfrm>
            <a:off x="6912076" y="4876147"/>
            <a:ext cx="5279924" cy="1569660"/>
          </a:xfrm>
          <a:prstGeom prst="rect">
            <a:avLst/>
          </a:prstGeom>
        </p:spPr>
        <p:txBody>
          <a:bodyPr wrap="square">
            <a:spAutoFit/>
          </a:bodyPr>
          <a:lstStyle/>
          <a:p>
            <a:pPr marL="285750" indent="-285750">
              <a:buFont typeface="Wingdings" panose="05000000000000000000" pitchFamily="2" charset="2"/>
              <a:buChar char="Ø"/>
            </a:pPr>
            <a:r>
              <a:rPr lang="en-GB" sz="1600" dirty="0" err="1" smtClean="0">
                <a:latin typeface="Tahoma" panose="020B0604030504040204" pitchFamily="34" charset="0"/>
                <a:ea typeface="Tahoma" panose="020B0604030504040204" pitchFamily="34" charset="0"/>
                <a:cs typeface="Tahoma" panose="020B0604030504040204" pitchFamily="34" charset="0"/>
              </a:rPr>
              <a:t>Sédentarité</a:t>
            </a: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err="1" smtClean="0">
                <a:latin typeface="Tahoma" panose="020B0604030504040204" pitchFamily="34" charset="0"/>
                <a:ea typeface="Tahoma" panose="020B0604030504040204" pitchFamily="34" charset="0"/>
                <a:cs typeface="Tahoma" panose="020B0604030504040204" pitchFamily="34" charset="0"/>
              </a:rPr>
              <a:t>était</a:t>
            </a: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a:latin typeface="Tahoma" panose="020B0604030504040204" pitchFamily="34" charset="0"/>
                <a:ea typeface="Tahoma" panose="020B0604030504040204" pitchFamily="34" charset="0"/>
                <a:cs typeface="Tahoma" panose="020B0604030504040204" pitchFamily="34" charset="0"/>
              </a:rPr>
              <a:t>un </a:t>
            </a:r>
            <a:r>
              <a:rPr lang="en-GB" sz="1600" dirty="0" err="1">
                <a:latin typeface="Tahoma" panose="020B0604030504040204" pitchFamily="34" charset="0"/>
                <a:ea typeface="Tahoma" panose="020B0604030504040204" pitchFamily="34" charset="0"/>
                <a:cs typeface="Tahoma" panose="020B0604030504040204" pitchFamily="34" charset="0"/>
              </a:rPr>
              <a:t>facteur</a:t>
            </a:r>
            <a:r>
              <a:rPr lang="en-GB" sz="1600" dirty="0">
                <a:latin typeface="Tahoma" panose="020B0604030504040204" pitchFamily="34" charset="0"/>
                <a:ea typeface="Tahoma" panose="020B0604030504040204" pitchFamily="34" charset="0"/>
                <a:cs typeface="Tahoma" panose="020B0604030504040204" pitchFamily="34" charset="0"/>
              </a:rPr>
              <a:t> de </a:t>
            </a:r>
            <a:r>
              <a:rPr lang="en-GB" sz="1600" dirty="0" err="1">
                <a:latin typeface="Tahoma" panose="020B0604030504040204" pitchFamily="34" charset="0"/>
                <a:ea typeface="Tahoma" panose="020B0604030504040204" pitchFamily="34" charset="0"/>
                <a:cs typeface="Tahoma" panose="020B0604030504040204" pitchFamily="34" charset="0"/>
              </a:rPr>
              <a:t>risque</a:t>
            </a: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smtClean="0">
                <a:latin typeface="Tahoma" panose="020B0604030504040204" pitchFamily="34" charset="0"/>
                <a:ea typeface="Tahoma" panose="020B0604030504040204" pitchFamily="34" charset="0"/>
                <a:cs typeface="Tahoma" panose="020B0604030504040204" pitchFamily="34" charset="0"/>
              </a:rPr>
              <a:t>de </a:t>
            </a:r>
            <a:r>
              <a:rPr lang="en-GB" sz="1600" dirty="0" err="1">
                <a:latin typeface="Tahoma" panose="020B0604030504040204" pitchFamily="34" charset="0"/>
                <a:ea typeface="Tahoma" panose="020B0604030504040204" pitchFamily="34" charset="0"/>
                <a:cs typeface="Tahoma" panose="020B0604030504040204" pitchFamily="34" charset="0"/>
              </a:rPr>
              <a:t>lombalgie</a:t>
            </a:r>
            <a:r>
              <a:rPr lang="en-GB" sz="1600" dirty="0">
                <a:latin typeface="Tahoma" panose="020B0604030504040204" pitchFamily="34" charset="0"/>
                <a:ea typeface="Tahoma" panose="020B0604030504040204" pitchFamily="34" charset="0"/>
                <a:cs typeface="Tahoma" panose="020B0604030504040204" pitchFamily="34" charset="0"/>
              </a:rPr>
              <a:t> (OR = 1,24, 1,02-1,5</a:t>
            </a:r>
            <a:r>
              <a:rPr lang="en-GB" sz="1600"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Ø"/>
            </a:pPr>
            <a:r>
              <a:rPr lang="en-GB" sz="1600" dirty="0">
                <a:latin typeface="Tahoma" panose="020B0604030504040204" pitchFamily="34" charset="0"/>
                <a:ea typeface="Tahoma" panose="020B0604030504040204" pitchFamily="34" charset="0"/>
                <a:cs typeface="Tahoma" panose="020B0604030504040204" pitchFamily="34" charset="0"/>
              </a:rPr>
              <a:t>T</a:t>
            </a:r>
            <a:r>
              <a:rPr lang="en-GB" sz="1600" dirty="0" smtClean="0">
                <a:latin typeface="Tahoma" panose="020B0604030504040204" pitchFamily="34" charset="0"/>
                <a:ea typeface="Tahoma" panose="020B0604030504040204" pitchFamily="34" charset="0"/>
                <a:cs typeface="Tahoma" panose="020B0604030504040204" pitchFamily="34" charset="0"/>
              </a:rPr>
              <a:t>emps </a:t>
            </a:r>
            <a:r>
              <a:rPr lang="en-GB" sz="1600" dirty="0">
                <a:latin typeface="Tahoma" panose="020B0604030504040204" pitchFamily="34" charset="0"/>
                <a:ea typeface="Tahoma" panose="020B0604030504040204" pitchFamily="34" charset="0"/>
                <a:cs typeface="Tahoma" panose="020B0604030504040204" pitchFamily="34" charset="0"/>
              </a:rPr>
              <a:t>passé </a:t>
            </a:r>
            <a:r>
              <a:rPr lang="en-GB" sz="1600" dirty="0" err="1">
                <a:latin typeface="Tahoma" panose="020B0604030504040204" pitchFamily="34" charset="0"/>
                <a:ea typeface="Tahoma" panose="020B0604030504040204" pitchFamily="34" charset="0"/>
                <a:cs typeface="Tahoma" panose="020B0604030504040204" pitchFamily="34" charset="0"/>
              </a:rPr>
              <a:t>assis</a:t>
            </a: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err="1">
                <a:latin typeface="Tahoma" panose="020B0604030504040204" pitchFamily="34" charset="0"/>
                <a:ea typeface="Tahoma" panose="020B0604030504040204" pitchFamily="34" charset="0"/>
                <a:cs typeface="Tahoma" panose="020B0604030504040204" pitchFamily="34" charset="0"/>
              </a:rPr>
              <a:t>prolongé</a:t>
            </a:r>
            <a:r>
              <a:rPr lang="en-GB" sz="1600" dirty="0">
                <a:latin typeface="Tahoma" panose="020B0604030504040204" pitchFamily="34" charset="0"/>
                <a:ea typeface="Tahoma" panose="020B0604030504040204" pitchFamily="34" charset="0"/>
                <a:cs typeface="Tahoma" panose="020B0604030504040204" pitchFamily="34" charset="0"/>
              </a:rPr>
              <a:t> (OR = 1,42, 1,09-1,85</a:t>
            </a:r>
            <a:r>
              <a:rPr lang="en-GB" sz="1600"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Ø"/>
            </a:pPr>
            <a:r>
              <a:rPr lang="en-GB" sz="1600" dirty="0" smtClean="0">
                <a:latin typeface="Tahoma" panose="020B0604030504040204" pitchFamily="34" charset="0"/>
                <a:ea typeface="Tahoma" panose="020B0604030504040204" pitchFamily="34" charset="0"/>
                <a:cs typeface="Tahoma" panose="020B0604030504040204" pitchFamily="34" charset="0"/>
              </a:rPr>
              <a:t>Temps </a:t>
            </a:r>
            <a:r>
              <a:rPr lang="en-GB" sz="1600" dirty="0">
                <a:latin typeface="Tahoma" panose="020B0604030504040204" pitchFamily="34" charset="0"/>
                <a:ea typeface="Tahoma" panose="020B0604030504040204" pitchFamily="34" charset="0"/>
                <a:cs typeface="Tahoma" panose="020B0604030504040204" pitchFamily="34" charset="0"/>
              </a:rPr>
              <a:t>de </a:t>
            </a:r>
            <a:r>
              <a:rPr lang="en-GB" sz="1600" dirty="0" err="1">
                <a:latin typeface="Tahoma" panose="020B0604030504040204" pitchFamily="34" charset="0"/>
                <a:ea typeface="Tahoma" panose="020B0604030504040204" pitchFamily="34" charset="0"/>
                <a:cs typeface="Tahoma" panose="020B0604030504040204" pitchFamily="34" charset="0"/>
              </a:rPr>
              <a:t>conduite</a:t>
            </a:r>
            <a:r>
              <a:rPr lang="en-GB" sz="1600" dirty="0">
                <a:latin typeface="Tahoma" panose="020B0604030504040204" pitchFamily="34" charset="0"/>
                <a:ea typeface="Tahoma" panose="020B0604030504040204" pitchFamily="34" charset="0"/>
                <a:cs typeface="Tahoma" panose="020B0604030504040204" pitchFamily="34" charset="0"/>
              </a:rPr>
              <a:t> (OR = 2,03, 1,22-3,36) </a:t>
            </a:r>
            <a:endParaRPr lang="en-GB"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GB" sz="1600" dirty="0" err="1" smtClean="0">
                <a:latin typeface="Tahoma" panose="020B0604030504040204" pitchFamily="34" charset="0"/>
                <a:ea typeface="Tahoma" panose="020B0604030504040204" pitchFamily="34" charset="0"/>
                <a:cs typeface="Tahoma" panose="020B0604030504040204" pitchFamily="34" charset="0"/>
              </a:rPr>
              <a:t>Comportement</a:t>
            </a: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err="1">
                <a:latin typeface="Tahoma" panose="020B0604030504040204" pitchFamily="34" charset="0"/>
                <a:ea typeface="Tahoma" panose="020B0604030504040204" pitchFamily="34" charset="0"/>
                <a:cs typeface="Tahoma" panose="020B0604030504040204" pitchFamily="34" charset="0"/>
              </a:rPr>
              <a:t>sédentaire</a:t>
            </a: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err="1">
                <a:latin typeface="Tahoma" panose="020B0604030504040204" pitchFamily="34" charset="0"/>
                <a:ea typeface="Tahoma" panose="020B0604030504040204" pitchFamily="34" charset="0"/>
                <a:cs typeface="Tahoma" panose="020B0604030504040204" pitchFamily="34" charset="0"/>
              </a:rPr>
              <a:t>était</a:t>
            </a: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err="1">
                <a:latin typeface="Tahoma" panose="020B0604030504040204" pitchFamily="34" charset="0"/>
                <a:ea typeface="Tahoma" panose="020B0604030504040204" pitchFamily="34" charset="0"/>
                <a:cs typeface="Tahoma" panose="020B0604030504040204" pitchFamily="34" charset="0"/>
              </a:rPr>
              <a:t>associé</a:t>
            </a:r>
            <a:r>
              <a:rPr lang="en-GB" sz="1600" dirty="0">
                <a:latin typeface="Tahoma" panose="020B0604030504040204" pitchFamily="34" charset="0"/>
                <a:ea typeface="Tahoma" panose="020B0604030504040204" pitchFamily="34" charset="0"/>
                <a:cs typeface="Tahoma" panose="020B0604030504040204" pitchFamily="34" charset="0"/>
              </a:rPr>
              <a:t> à la </a:t>
            </a:r>
            <a:r>
              <a:rPr lang="en-GB" sz="1600" dirty="0" err="1">
                <a:latin typeface="Tahoma" panose="020B0604030504040204" pitchFamily="34" charset="0"/>
                <a:ea typeface="Tahoma" panose="020B0604030504040204" pitchFamily="34" charset="0"/>
                <a:cs typeface="Tahoma" panose="020B0604030504040204" pitchFamily="34" charset="0"/>
              </a:rPr>
              <a:t>lombalgie</a:t>
            </a:r>
            <a:r>
              <a:rPr lang="en-GB" sz="1600" dirty="0">
                <a:latin typeface="Tahoma" panose="020B0604030504040204" pitchFamily="34" charset="0"/>
                <a:ea typeface="Tahoma" panose="020B0604030504040204" pitchFamily="34" charset="0"/>
                <a:cs typeface="Tahoma" panose="020B0604030504040204" pitchFamily="34" charset="0"/>
              </a:rPr>
              <a:t> chez les </a:t>
            </a:r>
            <a:r>
              <a:rPr lang="en-GB" sz="1600" dirty="0" err="1">
                <a:latin typeface="Tahoma" panose="020B0604030504040204" pitchFamily="34" charset="0"/>
                <a:ea typeface="Tahoma" panose="020B0604030504040204" pitchFamily="34" charset="0"/>
                <a:cs typeface="Tahoma" panose="020B0604030504040204" pitchFamily="34" charset="0"/>
              </a:rPr>
              <a:t>employés</a:t>
            </a:r>
            <a:r>
              <a:rPr lang="en-GB" sz="1600" dirty="0">
                <a:latin typeface="Tahoma" panose="020B0604030504040204" pitchFamily="34" charset="0"/>
                <a:ea typeface="Tahoma" panose="020B0604030504040204" pitchFamily="34" charset="0"/>
                <a:cs typeface="Tahoma" panose="020B0604030504040204" pitchFamily="34" charset="0"/>
              </a:rPr>
              <a:t> de bureau (OR = 1,23). </a:t>
            </a:r>
          </a:p>
        </p:txBody>
      </p:sp>
      <p:sp>
        <p:nvSpPr>
          <p:cNvPr id="24" name="Rectangle 23"/>
          <p:cNvSpPr/>
          <p:nvPr/>
        </p:nvSpPr>
        <p:spPr>
          <a:xfrm>
            <a:off x="304800" y="5009901"/>
            <a:ext cx="5623034" cy="1323439"/>
          </a:xfrm>
          <a:prstGeom prst="rect">
            <a:avLst/>
          </a:prstGeom>
        </p:spPr>
        <p:txBody>
          <a:bodyPr wrap="square">
            <a:spAutoFit/>
          </a:bodyPr>
          <a:lstStyle/>
          <a:p>
            <a:pPr marL="285750" indent="-285750">
              <a:buFont typeface="Wingdings" panose="05000000000000000000" pitchFamily="2" charset="2"/>
              <a:buChar char="Ø"/>
            </a:pPr>
            <a:r>
              <a:rPr lang="en-GB" sz="1600" dirty="0" smtClean="0">
                <a:latin typeface="Tahoma" panose="020B0604030504040204" pitchFamily="34" charset="0"/>
                <a:ea typeface="Tahoma" panose="020B0604030504040204" pitchFamily="34" charset="0"/>
                <a:cs typeface="Tahoma" panose="020B0604030504040204" pitchFamily="34" charset="0"/>
              </a:rPr>
              <a:t>la </a:t>
            </a:r>
            <a:r>
              <a:rPr lang="en-GB" sz="1600" dirty="0" err="1">
                <a:latin typeface="Tahoma" panose="020B0604030504040204" pitchFamily="34" charset="0"/>
                <a:ea typeface="Tahoma" panose="020B0604030504040204" pitchFamily="34" charset="0"/>
                <a:cs typeface="Tahoma" panose="020B0604030504040204" pitchFamily="34" charset="0"/>
              </a:rPr>
              <a:t>sédentarité</a:t>
            </a: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err="1">
                <a:latin typeface="Tahoma" panose="020B0604030504040204" pitchFamily="34" charset="0"/>
                <a:ea typeface="Tahoma" panose="020B0604030504040204" pitchFamily="34" charset="0"/>
                <a:cs typeface="Tahoma" panose="020B0604030504040204" pitchFamily="34" charset="0"/>
              </a:rPr>
              <a:t>était</a:t>
            </a:r>
            <a:r>
              <a:rPr lang="en-GB" sz="1600" dirty="0">
                <a:latin typeface="Tahoma" panose="020B0604030504040204" pitchFamily="34" charset="0"/>
                <a:ea typeface="Tahoma" panose="020B0604030504040204" pitchFamily="34" charset="0"/>
                <a:cs typeface="Tahoma" panose="020B0604030504040204" pitchFamily="34" charset="0"/>
              </a:rPr>
              <a:t> un </a:t>
            </a:r>
            <a:r>
              <a:rPr lang="en-GB" sz="1600" dirty="0" err="1">
                <a:latin typeface="Tahoma" panose="020B0604030504040204" pitchFamily="34" charset="0"/>
                <a:ea typeface="Tahoma" panose="020B0604030504040204" pitchFamily="34" charset="0"/>
                <a:cs typeface="Tahoma" panose="020B0604030504040204" pitchFamily="34" charset="0"/>
              </a:rPr>
              <a:t>facteur</a:t>
            </a:r>
            <a:r>
              <a:rPr lang="en-GB" sz="1600" dirty="0">
                <a:latin typeface="Tahoma" panose="020B0604030504040204" pitchFamily="34" charset="0"/>
                <a:ea typeface="Tahoma" panose="020B0604030504040204" pitchFamily="34" charset="0"/>
                <a:cs typeface="Tahoma" panose="020B0604030504040204" pitchFamily="34" charset="0"/>
              </a:rPr>
              <a:t> de </a:t>
            </a:r>
            <a:r>
              <a:rPr lang="en-GB" sz="1600" dirty="0" smtClean="0">
                <a:latin typeface="Tahoma" panose="020B0604030504040204" pitchFamily="34" charset="0"/>
                <a:ea typeface="Tahoma" panose="020B0604030504040204" pitchFamily="34" charset="0"/>
                <a:cs typeface="Tahoma" panose="020B0604030504040204" pitchFamily="34" charset="0"/>
              </a:rPr>
              <a:t>risqué de </a:t>
            </a:r>
            <a:r>
              <a:rPr lang="en-GB" sz="1600" dirty="0" err="1">
                <a:latin typeface="Tahoma" panose="020B0604030504040204" pitchFamily="34" charset="0"/>
                <a:ea typeface="Tahoma" panose="020B0604030504040204" pitchFamily="34" charset="0"/>
                <a:cs typeface="Tahoma" panose="020B0604030504040204" pitchFamily="34" charset="0"/>
              </a:rPr>
              <a:t>lombalgie</a:t>
            </a:r>
            <a:r>
              <a:rPr lang="en-GB" sz="1600" dirty="0">
                <a:latin typeface="Tahoma" panose="020B0604030504040204" pitchFamily="34" charset="0"/>
                <a:ea typeface="Tahoma" panose="020B0604030504040204" pitchFamily="34" charset="0"/>
                <a:cs typeface="Tahoma" panose="020B0604030504040204" pitchFamily="34" charset="0"/>
              </a:rPr>
              <a:t> (OR = 1,41, 1,24-1,60) </a:t>
            </a:r>
            <a:endParaRPr lang="en-GB"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GB" sz="1600" dirty="0" err="1" smtClean="0">
                <a:latin typeface="Tahoma" panose="020B0604030504040204" pitchFamily="34" charset="0"/>
                <a:ea typeface="Tahoma" panose="020B0604030504040204" pitchFamily="34" charset="0"/>
                <a:cs typeface="Tahoma" panose="020B0604030504040204" pitchFamily="34" charset="0"/>
              </a:rPr>
              <a:t>Ecoute</a:t>
            </a: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err="1">
                <a:latin typeface="Tahoma" panose="020B0604030504040204" pitchFamily="34" charset="0"/>
                <a:ea typeface="Tahoma" panose="020B0604030504040204" pitchFamily="34" charset="0"/>
                <a:cs typeface="Tahoma" panose="020B0604030504040204" pitchFamily="34" charset="0"/>
              </a:rPr>
              <a:t>prolongée</a:t>
            </a:r>
            <a:r>
              <a:rPr lang="en-GB" sz="1600" dirty="0">
                <a:latin typeface="Tahoma" panose="020B0604030504040204" pitchFamily="34" charset="0"/>
                <a:ea typeface="Tahoma" panose="020B0604030504040204" pitchFamily="34" charset="0"/>
                <a:cs typeface="Tahoma" panose="020B0604030504040204" pitchFamily="34" charset="0"/>
              </a:rPr>
              <a:t> de la </a:t>
            </a:r>
            <a:r>
              <a:rPr lang="en-GB" sz="1600" dirty="0" err="1">
                <a:latin typeface="Tahoma" panose="020B0604030504040204" pitchFamily="34" charset="0"/>
                <a:ea typeface="Tahoma" panose="020B0604030504040204" pitchFamily="34" charset="0"/>
                <a:cs typeface="Tahoma" panose="020B0604030504040204" pitchFamily="34" charset="0"/>
              </a:rPr>
              <a:t>télévision</a:t>
            </a:r>
            <a:r>
              <a:rPr lang="en-GB" sz="1600" dirty="0">
                <a:latin typeface="Tahoma" panose="020B0604030504040204" pitchFamily="34" charset="0"/>
                <a:ea typeface="Tahoma" panose="020B0604030504040204" pitchFamily="34" charset="0"/>
                <a:cs typeface="Tahoma" panose="020B0604030504040204" pitchFamily="34" charset="0"/>
              </a:rPr>
              <a:t> (OR = 1,23, 1,08-1,41) </a:t>
            </a:r>
            <a:endParaRPr lang="en-GB"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GB" sz="1600" dirty="0" smtClean="0">
                <a:latin typeface="Tahoma" panose="020B0604030504040204" pitchFamily="34" charset="0"/>
                <a:ea typeface="Tahoma" panose="020B0604030504040204" pitchFamily="34" charset="0"/>
                <a:cs typeface="Tahoma" panose="020B0604030504040204" pitchFamily="34" charset="0"/>
              </a:rPr>
              <a:t>Temps </a:t>
            </a:r>
            <a:r>
              <a:rPr lang="en-GB" sz="1600" dirty="0" err="1">
                <a:latin typeface="Tahoma" panose="020B0604030504040204" pitchFamily="34" charset="0"/>
                <a:ea typeface="Tahoma" panose="020B0604030504040204" pitchFamily="34" charset="0"/>
                <a:cs typeface="Tahoma" panose="020B0604030504040204" pitchFamily="34" charset="0"/>
              </a:rPr>
              <a:t>d'utilisation</a:t>
            </a:r>
            <a:r>
              <a:rPr lang="en-GB" sz="1600" dirty="0">
                <a:latin typeface="Tahoma" panose="020B0604030504040204" pitchFamily="34" charset="0"/>
                <a:ea typeface="Tahoma" panose="020B0604030504040204" pitchFamily="34" charset="0"/>
                <a:cs typeface="Tahoma" panose="020B0604030504040204" pitchFamily="34" charset="0"/>
              </a:rPr>
              <a:t> de </a:t>
            </a:r>
            <a:r>
              <a:rPr lang="en-GB" sz="1600" dirty="0" err="1">
                <a:latin typeface="Tahoma" panose="020B0604030504040204" pitchFamily="34" charset="0"/>
                <a:ea typeface="Tahoma" panose="020B0604030504040204" pitchFamily="34" charset="0"/>
                <a:cs typeface="Tahoma" panose="020B0604030504040204" pitchFamily="34" charset="0"/>
              </a:rPr>
              <a:t>l'ordinateur</a:t>
            </a:r>
            <a:r>
              <a:rPr lang="en-GB" sz="1600" dirty="0">
                <a:latin typeface="Tahoma" panose="020B0604030504040204" pitchFamily="34" charset="0"/>
                <a:ea typeface="Tahoma" panose="020B0604030504040204" pitchFamily="34" charset="0"/>
                <a:cs typeface="Tahoma" panose="020B0604030504040204" pitchFamily="34" charset="0"/>
              </a:rPr>
              <a:t>/du portable et de la console (OR = 1,63, 1,36-1,95</a:t>
            </a:r>
            <a:r>
              <a:rPr lang="en-GB" sz="1600" dirty="0" smtClean="0">
                <a:latin typeface="Tahoma" panose="020B0604030504040204" pitchFamily="34" charset="0"/>
                <a:ea typeface="Tahoma" panose="020B0604030504040204" pitchFamily="34" charset="0"/>
                <a:cs typeface="Tahoma" panose="020B0604030504040204" pitchFamily="34" charset="0"/>
              </a:rPr>
              <a:t>)</a:t>
            </a:r>
            <a:endParaRPr lang="en-GB" sz="1600" dirty="0">
              <a:latin typeface="Tahoma" panose="020B0604030504040204" pitchFamily="34" charset="0"/>
              <a:ea typeface="Tahoma" panose="020B0604030504040204" pitchFamily="34" charset="0"/>
              <a:cs typeface="Tahoma" panose="020B0604030504040204" pitchFamily="34" charset="0"/>
            </a:endParaRPr>
          </a:p>
        </p:txBody>
      </p:sp>
      <p:pic>
        <p:nvPicPr>
          <p:cNvPr id="25" name="Image 24"/>
          <p:cNvPicPr>
            <a:picLocks noChangeAspect="1"/>
          </p:cNvPicPr>
          <p:nvPr/>
        </p:nvPicPr>
        <p:blipFill rotWithShape="1">
          <a:blip r:embed="rId11"/>
          <a:srcRect l="34988" r="54217"/>
          <a:stretch/>
        </p:blipFill>
        <p:spPr>
          <a:xfrm>
            <a:off x="5338916" y="1797269"/>
            <a:ext cx="361631" cy="1434163"/>
          </a:xfrm>
          <a:prstGeom prst="rect">
            <a:avLst/>
          </a:prstGeom>
        </p:spPr>
      </p:pic>
      <p:pic>
        <p:nvPicPr>
          <p:cNvPr id="26" name="Image 25"/>
          <p:cNvPicPr>
            <a:picLocks noChangeAspect="1"/>
          </p:cNvPicPr>
          <p:nvPr/>
        </p:nvPicPr>
        <p:blipFill rotWithShape="1">
          <a:blip r:embed="rId11"/>
          <a:srcRect l="58855" r="28832"/>
          <a:stretch/>
        </p:blipFill>
        <p:spPr>
          <a:xfrm>
            <a:off x="11415253" y="1573161"/>
            <a:ext cx="467044" cy="1623859"/>
          </a:xfrm>
          <a:prstGeom prst="rect">
            <a:avLst/>
          </a:prstGeom>
        </p:spPr>
      </p:pic>
    </p:spTree>
    <p:extLst>
      <p:ext uri="{BB962C8B-B14F-4D97-AF65-F5344CB8AC3E}">
        <p14:creationId xmlns:p14="http://schemas.microsoft.com/office/powerpoint/2010/main" val="116971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Une spirale négative du déconditionnement physique</a:t>
            </a:r>
            <a:endParaRPr lang="fr-FR" sz="2400" b="1" dirty="0">
              <a:latin typeface="Baskerville Old Face" panose="02020602080505020303" pitchFamily="18" charset="0"/>
            </a:endParaRPr>
          </a:p>
        </p:txBody>
      </p:sp>
      <p:pic>
        <p:nvPicPr>
          <p:cNvPr id="2" name="Image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13338" y="1093859"/>
            <a:ext cx="4832027" cy="4832027"/>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55612">
            <a:off x="5112984" y="2691881"/>
            <a:ext cx="1517046" cy="1011364"/>
          </a:xfrm>
          <a:prstGeom prst="rect">
            <a:avLst/>
          </a:prstGeom>
        </p:spPr>
      </p:pic>
    </p:spTree>
    <p:extLst>
      <p:ext uri="{BB962C8B-B14F-4D97-AF65-F5344CB8AC3E}">
        <p14:creationId xmlns:p14="http://schemas.microsoft.com/office/powerpoint/2010/main" val="2834780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59876" y="1213944"/>
            <a:ext cx="9916510" cy="1938992"/>
          </a:xfrm>
          <a:prstGeom prst="rect">
            <a:avLst/>
          </a:prstGeom>
          <a:noFill/>
        </p:spPr>
        <p:txBody>
          <a:bodyPr wrap="square" rtlCol="0">
            <a:spAutoFit/>
          </a:bodyPr>
          <a:lstStyle/>
          <a:p>
            <a:pPr algn="ctr"/>
            <a:r>
              <a:rPr lang="fr-FR" sz="4000" b="1" dirty="0"/>
              <a:t>3</a:t>
            </a:r>
            <a:r>
              <a:rPr lang="fr-FR" sz="4000" b="1" dirty="0" smtClean="0"/>
              <a:t> :  Pourquoi l’activité physique et si possible la sédentarité sont si importantes pour la pathologie ?</a:t>
            </a:r>
          </a:p>
        </p:txBody>
      </p:sp>
      <p:pic>
        <p:nvPicPr>
          <p:cNvPr id="2" name="Image 1"/>
          <p:cNvPicPr>
            <a:picLocks noChangeAspect="1"/>
          </p:cNvPicPr>
          <p:nvPr/>
        </p:nvPicPr>
        <p:blipFill>
          <a:blip r:embed="rId2"/>
          <a:stretch>
            <a:fillRect/>
          </a:stretch>
        </p:blipFill>
        <p:spPr>
          <a:xfrm>
            <a:off x="0" y="2421581"/>
            <a:ext cx="4649123" cy="4436419"/>
          </a:xfrm>
          <a:prstGeom prst="rect">
            <a:avLst/>
          </a:prstGeom>
        </p:spPr>
      </p:pic>
    </p:spTree>
    <p:extLst>
      <p:ext uri="{BB962C8B-B14F-4D97-AF65-F5344CB8AC3E}">
        <p14:creationId xmlns:p14="http://schemas.microsoft.com/office/powerpoint/2010/main" val="260329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002306" y="6149788"/>
            <a:ext cx="2277035" cy="307777"/>
          </a:xfrm>
          <a:prstGeom prst="rect">
            <a:avLst/>
          </a:prstGeom>
          <a:noFill/>
        </p:spPr>
        <p:txBody>
          <a:bodyPr wrap="square" rtlCol="0">
            <a:spAutoFit/>
          </a:bodyPr>
          <a:lstStyle/>
          <a:p>
            <a:pPr algn="ctr"/>
            <a:r>
              <a:rPr lang="fr-FR" sz="1400" i="1" dirty="0" smtClean="0"/>
              <a:t>Gordon et al., 2016</a:t>
            </a:r>
            <a:endParaRPr lang="en-GB" sz="1400" i="1" dirty="0"/>
          </a:p>
        </p:txBody>
      </p:sp>
      <p:pic>
        <p:nvPicPr>
          <p:cNvPr id="2" name="Image 1"/>
          <p:cNvPicPr>
            <a:picLocks noChangeAspect="1"/>
          </p:cNvPicPr>
          <p:nvPr/>
        </p:nvPicPr>
        <p:blipFill>
          <a:blip r:embed="rId2"/>
          <a:stretch>
            <a:fillRect/>
          </a:stretch>
        </p:blipFill>
        <p:spPr>
          <a:xfrm>
            <a:off x="210668" y="844603"/>
            <a:ext cx="1095847" cy="1210338"/>
          </a:xfrm>
          <a:prstGeom prst="rect">
            <a:avLst/>
          </a:prstGeom>
        </p:spPr>
      </p:pic>
      <p:pic>
        <p:nvPicPr>
          <p:cNvPr id="4" name="Image 3"/>
          <p:cNvPicPr>
            <a:picLocks noChangeAspect="1"/>
          </p:cNvPicPr>
          <p:nvPr/>
        </p:nvPicPr>
        <p:blipFill>
          <a:blip r:embed="rId3"/>
          <a:stretch>
            <a:fillRect/>
          </a:stretch>
        </p:blipFill>
        <p:spPr>
          <a:xfrm>
            <a:off x="219325" y="2901975"/>
            <a:ext cx="1078532" cy="860257"/>
          </a:xfrm>
          <a:prstGeom prst="rect">
            <a:avLst/>
          </a:prstGeom>
        </p:spPr>
      </p:pic>
      <p:pic>
        <p:nvPicPr>
          <p:cNvPr id="9" name="Image 8"/>
          <p:cNvPicPr>
            <a:picLocks noChangeAspect="1"/>
          </p:cNvPicPr>
          <p:nvPr/>
        </p:nvPicPr>
        <p:blipFill>
          <a:blip r:embed="rId4"/>
          <a:stretch>
            <a:fillRect/>
          </a:stretch>
        </p:blipFill>
        <p:spPr>
          <a:xfrm>
            <a:off x="212639" y="4609266"/>
            <a:ext cx="1091904" cy="1162349"/>
          </a:xfrm>
          <a:prstGeom prst="rect">
            <a:avLst/>
          </a:prstGeom>
        </p:spPr>
      </p:pic>
      <p:sp>
        <p:nvSpPr>
          <p:cNvPr id="10" name="Rectangle 9"/>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1" name="ZoneTexte 10"/>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5" name="ZoneTexte 14"/>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6" name="Rectangle 15"/>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Les bénéfices des types d’exercices sur la lombalgie</a:t>
            </a:r>
            <a:endParaRPr lang="fr-FR" sz="2400" b="1" dirty="0">
              <a:latin typeface="Baskerville Old Face" panose="02020602080505020303" pitchFamily="18" charset="0"/>
            </a:endParaRPr>
          </a:p>
        </p:txBody>
      </p:sp>
      <p:pic>
        <p:nvPicPr>
          <p:cNvPr id="18" name="Image 17"/>
          <p:cNvPicPr>
            <a:picLocks noChangeAspect="1"/>
          </p:cNvPicPr>
          <p:nvPr/>
        </p:nvPicPr>
        <p:blipFill>
          <a:blip r:embed="rId5"/>
          <a:stretch>
            <a:fillRect/>
          </a:stretch>
        </p:blipFill>
        <p:spPr>
          <a:xfrm>
            <a:off x="2052006" y="2196082"/>
            <a:ext cx="9935042" cy="1902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64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002306" y="6149788"/>
            <a:ext cx="2277035" cy="307777"/>
          </a:xfrm>
          <a:prstGeom prst="rect">
            <a:avLst/>
          </a:prstGeom>
          <a:noFill/>
        </p:spPr>
        <p:txBody>
          <a:bodyPr wrap="square" rtlCol="0">
            <a:spAutoFit/>
          </a:bodyPr>
          <a:lstStyle/>
          <a:p>
            <a:pPr algn="ctr"/>
            <a:r>
              <a:rPr lang="fr-FR" sz="1400" i="1" dirty="0" smtClean="0"/>
              <a:t>Gordon et al., 2016</a:t>
            </a:r>
            <a:endParaRPr lang="en-GB" sz="1400" i="1" dirty="0"/>
          </a:p>
        </p:txBody>
      </p:sp>
      <p:pic>
        <p:nvPicPr>
          <p:cNvPr id="2" name="Image 1"/>
          <p:cNvPicPr>
            <a:picLocks noChangeAspect="1"/>
          </p:cNvPicPr>
          <p:nvPr/>
        </p:nvPicPr>
        <p:blipFill>
          <a:blip r:embed="rId2"/>
          <a:stretch>
            <a:fillRect/>
          </a:stretch>
        </p:blipFill>
        <p:spPr>
          <a:xfrm>
            <a:off x="210668" y="844603"/>
            <a:ext cx="1095847" cy="1210338"/>
          </a:xfrm>
          <a:prstGeom prst="rect">
            <a:avLst/>
          </a:prstGeom>
        </p:spPr>
      </p:pic>
      <p:pic>
        <p:nvPicPr>
          <p:cNvPr id="4" name="Image 3"/>
          <p:cNvPicPr>
            <a:picLocks noChangeAspect="1"/>
          </p:cNvPicPr>
          <p:nvPr/>
        </p:nvPicPr>
        <p:blipFill>
          <a:blip r:embed="rId3">
            <a:duotone>
              <a:schemeClr val="bg2">
                <a:shade val="45000"/>
                <a:satMod val="135000"/>
              </a:schemeClr>
              <a:prstClr val="white"/>
            </a:duotone>
          </a:blip>
          <a:stretch>
            <a:fillRect/>
          </a:stretch>
        </p:blipFill>
        <p:spPr>
          <a:xfrm>
            <a:off x="219325" y="2901975"/>
            <a:ext cx="1078532" cy="860257"/>
          </a:xfrm>
          <a:prstGeom prst="rect">
            <a:avLst/>
          </a:prstGeom>
        </p:spPr>
      </p:pic>
      <p:pic>
        <p:nvPicPr>
          <p:cNvPr id="9" name="Image 8"/>
          <p:cNvPicPr>
            <a:picLocks noChangeAspect="1"/>
          </p:cNvPicPr>
          <p:nvPr/>
        </p:nvPicPr>
        <p:blipFill>
          <a:blip r:embed="rId4">
            <a:duotone>
              <a:schemeClr val="bg2">
                <a:shade val="45000"/>
                <a:satMod val="135000"/>
              </a:schemeClr>
              <a:prstClr val="white"/>
            </a:duotone>
          </a:blip>
          <a:stretch>
            <a:fillRect/>
          </a:stretch>
        </p:blipFill>
        <p:spPr>
          <a:xfrm>
            <a:off x="212639" y="4609266"/>
            <a:ext cx="1091904" cy="1162349"/>
          </a:xfrm>
          <a:prstGeom prst="rect">
            <a:avLst/>
          </a:prstGeom>
        </p:spPr>
      </p:pic>
      <p:sp>
        <p:nvSpPr>
          <p:cNvPr id="10" name="Rectangle 9"/>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1" name="ZoneTexte 10"/>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5" name="ZoneTexte 14"/>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6" name="Rectangle 15"/>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Activité aérobie</a:t>
            </a:r>
            <a:endParaRPr lang="fr-FR" sz="2400" b="1" dirty="0">
              <a:latin typeface="Baskerville Old Face" panose="02020602080505020303" pitchFamily="18" charset="0"/>
            </a:endParaRPr>
          </a:p>
        </p:txBody>
      </p:sp>
      <p:sp>
        <p:nvSpPr>
          <p:cNvPr id="17" name="ZoneTexte 16"/>
          <p:cNvSpPr txBox="1"/>
          <p:nvPr/>
        </p:nvSpPr>
        <p:spPr>
          <a:xfrm>
            <a:off x="2526891" y="1474838"/>
            <a:ext cx="8917858" cy="466281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Augmente la vascularisation </a:t>
            </a:r>
            <a:r>
              <a:rPr lang="fr-FR" dirty="0" smtClean="0">
                <a:latin typeface="Tahoma" panose="020B0604030504040204" pitchFamily="34" charset="0"/>
                <a:ea typeface="Tahoma" panose="020B0604030504040204" pitchFamily="34" charset="0"/>
                <a:cs typeface="Tahoma" panose="020B0604030504040204" pitchFamily="34" charset="0"/>
              </a:rPr>
              <a:t>des tissus mous du dos </a:t>
            </a: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Réduit la rigidité </a:t>
            </a:r>
            <a:r>
              <a:rPr lang="fr-FR" dirty="0" smtClean="0">
                <a:latin typeface="Tahoma" panose="020B0604030504040204" pitchFamily="34" charset="0"/>
                <a:ea typeface="Tahoma" panose="020B0604030504040204" pitchFamily="34" charset="0"/>
                <a:cs typeface="Tahoma" panose="020B0604030504040204" pitchFamily="34" charset="0"/>
              </a:rPr>
              <a:t>dans le bas du dos </a:t>
            </a: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30/40 min d’activité aérobie </a:t>
            </a:r>
            <a:r>
              <a:rPr lang="fr-FR"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augmente la libération d’endorphine </a:t>
            </a:r>
            <a:r>
              <a:rPr lang="fr-FR" dirty="0" smtClean="0">
                <a:latin typeface="Tahoma" panose="020B0604030504040204" pitchFamily="34" charset="0"/>
                <a:ea typeface="Tahoma" panose="020B0604030504040204" pitchFamily="34" charset="0"/>
                <a:cs typeface="Tahoma" panose="020B0604030504040204" pitchFamily="34" charset="0"/>
              </a:rPr>
              <a:t>permettant ainsi d’inhiber en partie le système de la douleur </a:t>
            </a: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Permet </a:t>
            </a:r>
            <a:r>
              <a:rPr lang="fr-FR"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d’améliorer les capacités fonctionnelles </a:t>
            </a:r>
            <a:r>
              <a:rPr lang="fr-FR" dirty="0" smtClean="0">
                <a:latin typeface="Tahoma" panose="020B0604030504040204" pitchFamily="34" charset="0"/>
                <a:ea typeface="Tahoma" panose="020B0604030504040204" pitchFamily="34" charset="0"/>
                <a:cs typeface="Tahoma" panose="020B0604030504040204" pitchFamily="34" charset="0"/>
              </a:rPr>
              <a:t>et le </a:t>
            </a:r>
            <a:r>
              <a:rPr lang="fr-FR"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statut vital </a:t>
            </a:r>
            <a:r>
              <a:rPr lang="fr-FR" dirty="0" smtClean="0">
                <a:latin typeface="Tahoma" panose="020B0604030504040204" pitchFamily="34" charset="0"/>
                <a:ea typeface="Tahoma" panose="020B0604030504040204" pitchFamily="34" charset="0"/>
                <a:cs typeface="Tahoma" panose="020B0604030504040204" pitchFamily="34" charset="0"/>
              </a:rPr>
              <a:t>de l’individu </a:t>
            </a:r>
            <a:endParaRPr lang="en-GB"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386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4" name="ZoneTexte 3"/>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5" name="ZoneTexte 4"/>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6" name="ZoneTexte 5"/>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0" name="Rectangle 9"/>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3 types de lombalgies</a:t>
            </a:r>
            <a:endParaRPr lang="fr-FR" sz="2400" b="1" dirty="0">
              <a:latin typeface="Baskerville Old Face" panose="02020602080505020303" pitchFamily="18" charset="0"/>
            </a:endParaRPr>
          </a:p>
        </p:txBody>
      </p:sp>
      <p:sp>
        <p:nvSpPr>
          <p:cNvPr id="2" name="Rectangle à coins arrondis 1"/>
          <p:cNvSpPr/>
          <p:nvPr/>
        </p:nvSpPr>
        <p:spPr>
          <a:xfrm>
            <a:off x="699249" y="1169893"/>
            <a:ext cx="2268070" cy="40341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Aigue</a:t>
            </a:r>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à coins arrondis 10"/>
          <p:cNvSpPr/>
          <p:nvPr/>
        </p:nvSpPr>
        <p:spPr>
          <a:xfrm>
            <a:off x="5047131" y="1169893"/>
            <a:ext cx="2268070" cy="4034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Subaiguë</a:t>
            </a:r>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à coins arrondis 11"/>
          <p:cNvSpPr/>
          <p:nvPr/>
        </p:nvSpPr>
        <p:spPr>
          <a:xfrm>
            <a:off x="9395014" y="1169893"/>
            <a:ext cx="2268070" cy="40341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Chroniques</a:t>
            </a:r>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ZoneTexte 12"/>
          <p:cNvSpPr txBox="1"/>
          <p:nvPr/>
        </p:nvSpPr>
        <p:spPr>
          <a:xfrm>
            <a:off x="322729" y="2079812"/>
            <a:ext cx="3209366" cy="1815882"/>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Intensités variables</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Dues à des faux mouvements ou efforts traumatisants </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Disparition entre 1 à 6 semaines</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ZoneTexte 13"/>
          <p:cNvSpPr txBox="1"/>
          <p:nvPr/>
        </p:nvSpPr>
        <p:spPr>
          <a:xfrm>
            <a:off x="4742329" y="2079812"/>
            <a:ext cx="3209366" cy="1815882"/>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Intensités variables</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Dues à des faux mouvements ou efforts traumatisants </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Disparition entre 6 à 12 semaines</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15" name="ZoneTexte 14"/>
          <p:cNvSpPr txBox="1"/>
          <p:nvPr/>
        </p:nvSpPr>
        <p:spPr>
          <a:xfrm>
            <a:off x="9063317" y="2079812"/>
            <a:ext cx="3209366" cy="2062103"/>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Intensités variables</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strike="sngStrike" dirty="0" smtClean="0">
                <a:latin typeface="Tahoma" panose="020B0604030504040204" pitchFamily="34" charset="0"/>
                <a:ea typeface="Tahoma" panose="020B0604030504040204" pitchFamily="34" charset="0"/>
                <a:cs typeface="Tahoma" panose="020B0604030504040204" pitchFamily="34" charset="0"/>
              </a:rPr>
              <a:t>Dues à des faux mouvements ou efforts traumatisants </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Douleur durant &gt;3 mois</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Disparition incertaine ??</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17" name="Flèche courbée vers le haut 16"/>
          <p:cNvSpPr/>
          <p:nvPr/>
        </p:nvSpPr>
        <p:spPr>
          <a:xfrm>
            <a:off x="6705601" y="4213411"/>
            <a:ext cx="3657600" cy="744071"/>
          </a:xfrm>
          <a:prstGeom prst="curvedUp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ZoneTexte 17"/>
          <p:cNvSpPr txBox="1"/>
          <p:nvPr/>
        </p:nvSpPr>
        <p:spPr>
          <a:xfrm>
            <a:off x="5773271" y="5074024"/>
            <a:ext cx="5898777" cy="923330"/>
          </a:xfrm>
          <a:prstGeom prst="rect">
            <a:avLst/>
          </a:prstGeom>
          <a:noFill/>
        </p:spPr>
        <p:txBody>
          <a:bodyPr wrap="square" rtlCol="0">
            <a:spAutoFit/>
          </a:bodyPr>
          <a:lstStyle/>
          <a:p>
            <a:pPr algn="ctr">
              <a:lnSpc>
                <a:spcPct val="150000"/>
              </a:lnSpc>
            </a:pPr>
            <a:r>
              <a:rPr lang="fr-FR" dirty="0" smtClean="0">
                <a:latin typeface="Tahoma" panose="020B0604030504040204" pitchFamily="34" charset="0"/>
                <a:ea typeface="Tahoma" panose="020B0604030504040204" pitchFamily="34" charset="0"/>
                <a:cs typeface="Tahoma" panose="020B0604030504040204" pitchFamily="34" charset="0"/>
              </a:rPr>
              <a:t>Permet d’étudier les facteurs relatifs au passage d’aigue / subaiguë à un stade chronique</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8964705" y="968187"/>
            <a:ext cx="3173507" cy="3263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976283" y="6144871"/>
            <a:ext cx="6096000" cy="307777"/>
          </a:xfrm>
          <a:prstGeom prst="rect">
            <a:avLst/>
          </a:prstGeom>
        </p:spPr>
        <p:txBody>
          <a:bodyPr>
            <a:spAutoFit/>
          </a:bodyPr>
          <a:lstStyle/>
          <a:p>
            <a:pPr algn="ctr"/>
            <a:r>
              <a:rPr lang="fr-FR" sz="1400" i="1" dirty="0">
                <a:latin typeface="Times New Roman" panose="02020603050405020304" pitchFamily="18" charset="0"/>
                <a:ea typeface="Calibri" panose="020F0502020204030204" pitchFamily="34" charset="0"/>
              </a:rPr>
              <a:t>(</a:t>
            </a:r>
            <a:r>
              <a:rPr lang="fr-FR" sz="1400" i="1" dirty="0" err="1">
                <a:latin typeface="Times New Roman" panose="02020603050405020304" pitchFamily="18" charset="0"/>
                <a:ea typeface="Calibri" panose="020F0502020204030204" pitchFamily="34" charset="0"/>
              </a:rPr>
              <a:t>Henrotin</a:t>
            </a:r>
            <a:r>
              <a:rPr lang="fr-FR" sz="1400" i="1" dirty="0">
                <a:latin typeface="Times New Roman" panose="02020603050405020304" pitchFamily="18" charset="0"/>
                <a:ea typeface="Calibri" panose="020F0502020204030204" pitchFamily="34" charset="0"/>
              </a:rPr>
              <a:t> et al., 2006; Masson, 2007; </a:t>
            </a:r>
            <a:r>
              <a:rPr lang="fr-FR" sz="1400" i="1" dirty="0" err="1">
                <a:latin typeface="Times New Roman" panose="02020603050405020304" pitchFamily="18" charset="0"/>
                <a:ea typeface="Calibri" panose="020F0502020204030204" pitchFamily="34" charset="0"/>
              </a:rPr>
              <a:t>Poiraudeau</a:t>
            </a:r>
            <a:r>
              <a:rPr lang="fr-FR" sz="1400" i="1" dirty="0">
                <a:latin typeface="Times New Roman" panose="02020603050405020304" pitchFamily="18" charset="0"/>
                <a:ea typeface="Calibri" panose="020F0502020204030204" pitchFamily="34" charset="0"/>
              </a:rPr>
              <a:t>, </a:t>
            </a:r>
            <a:r>
              <a:rPr lang="fr-FR" sz="1400" i="1" dirty="0" err="1">
                <a:latin typeface="Times New Roman" panose="02020603050405020304" pitchFamily="18" charset="0"/>
                <a:ea typeface="Calibri" panose="020F0502020204030204" pitchFamily="34" charset="0"/>
              </a:rPr>
              <a:t>Rannou</a:t>
            </a:r>
            <a:r>
              <a:rPr lang="fr-FR" sz="1400" i="1" dirty="0">
                <a:latin typeface="Times New Roman" panose="02020603050405020304" pitchFamily="18" charset="0"/>
                <a:ea typeface="Calibri" panose="020F0502020204030204" pitchFamily="34" charset="0"/>
              </a:rPr>
              <a:t> and Revel, </a:t>
            </a:r>
            <a:r>
              <a:rPr lang="fr-FR" sz="1400" i="1" dirty="0" smtClean="0">
                <a:latin typeface="Times New Roman" panose="02020603050405020304" pitchFamily="18" charset="0"/>
                <a:ea typeface="Calibri" panose="020F0502020204030204" pitchFamily="34" charset="0"/>
              </a:rPr>
              <a:t>2007)</a:t>
            </a:r>
            <a:endParaRPr lang="en-GB" sz="1400" i="1" dirty="0"/>
          </a:p>
        </p:txBody>
      </p:sp>
    </p:spTree>
    <p:extLst>
      <p:ext uri="{BB962C8B-B14F-4D97-AF65-F5344CB8AC3E}">
        <p14:creationId xmlns:p14="http://schemas.microsoft.com/office/powerpoint/2010/main" val="75157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P spid="18" grpId="0"/>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002306" y="6149788"/>
            <a:ext cx="2277035" cy="307777"/>
          </a:xfrm>
          <a:prstGeom prst="rect">
            <a:avLst/>
          </a:prstGeom>
          <a:noFill/>
        </p:spPr>
        <p:txBody>
          <a:bodyPr wrap="square" rtlCol="0">
            <a:spAutoFit/>
          </a:bodyPr>
          <a:lstStyle/>
          <a:p>
            <a:pPr algn="ctr"/>
            <a:r>
              <a:rPr lang="fr-FR" sz="1400" i="1" dirty="0" smtClean="0"/>
              <a:t>Gordon et al., 2016</a:t>
            </a:r>
            <a:endParaRPr lang="en-GB" sz="1400" i="1" dirty="0"/>
          </a:p>
        </p:txBody>
      </p:sp>
      <p:pic>
        <p:nvPicPr>
          <p:cNvPr id="2" name="Image 1"/>
          <p:cNvPicPr>
            <a:picLocks noChangeAspect="1"/>
          </p:cNvPicPr>
          <p:nvPr/>
        </p:nvPicPr>
        <p:blipFill>
          <a:blip r:embed="rId2">
            <a:duotone>
              <a:schemeClr val="bg2">
                <a:shade val="45000"/>
                <a:satMod val="135000"/>
              </a:schemeClr>
              <a:prstClr val="white"/>
            </a:duotone>
          </a:blip>
          <a:stretch>
            <a:fillRect/>
          </a:stretch>
        </p:blipFill>
        <p:spPr>
          <a:xfrm>
            <a:off x="210668" y="844603"/>
            <a:ext cx="1095847" cy="1210338"/>
          </a:xfrm>
          <a:prstGeom prst="rect">
            <a:avLst/>
          </a:prstGeom>
        </p:spPr>
      </p:pic>
      <p:pic>
        <p:nvPicPr>
          <p:cNvPr id="4" name="Image 3"/>
          <p:cNvPicPr>
            <a:picLocks noChangeAspect="1"/>
          </p:cNvPicPr>
          <p:nvPr/>
        </p:nvPicPr>
        <p:blipFill>
          <a:blip r:embed="rId3"/>
          <a:stretch>
            <a:fillRect/>
          </a:stretch>
        </p:blipFill>
        <p:spPr>
          <a:xfrm>
            <a:off x="219325" y="2901975"/>
            <a:ext cx="1078532" cy="860257"/>
          </a:xfrm>
          <a:prstGeom prst="rect">
            <a:avLst/>
          </a:prstGeom>
        </p:spPr>
      </p:pic>
      <p:pic>
        <p:nvPicPr>
          <p:cNvPr id="9" name="Image 8"/>
          <p:cNvPicPr>
            <a:picLocks noChangeAspect="1"/>
          </p:cNvPicPr>
          <p:nvPr/>
        </p:nvPicPr>
        <p:blipFill>
          <a:blip r:embed="rId4">
            <a:duotone>
              <a:schemeClr val="bg2">
                <a:shade val="45000"/>
                <a:satMod val="135000"/>
              </a:schemeClr>
              <a:prstClr val="white"/>
            </a:duotone>
          </a:blip>
          <a:stretch>
            <a:fillRect/>
          </a:stretch>
        </p:blipFill>
        <p:spPr>
          <a:xfrm>
            <a:off x="212639" y="4609266"/>
            <a:ext cx="1091904" cy="1162349"/>
          </a:xfrm>
          <a:prstGeom prst="rect">
            <a:avLst/>
          </a:prstGeom>
        </p:spPr>
      </p:pic>
      <p:sp>
        <p:nvSpPr>
          <p:cNvPr id="10" name="Rectangle 9"/>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1" name="ZoneTexte 10"/>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5" name="ZoneTexte 14"/>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6" name="Rectangle 15"/>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Renforcement musculaire</a:t>
            </a:r>
            <a:endParaRPr lang="fr-FR" sz="2400" b="1" dirty="0">
              <a:latin typeface="Baskerville Old Face" panose="02020602080505020303" pitchFamily="18" charset="0"/>
            </a:endParaRPr>
          </a:p>
        </p:txBody>
      </p:sp>
      <p:sp>
        <p:nvSpPr>
          <p:cNvPr id="17" name="ZoneTexte 16"/>
          <p:cNvSpPr txBox="1"/>
          <p:nvPr/>
        </p:nvSpPr>
        <p:spPr>
          <a:xfrm>
            <a:off x="2389239" y="503695"/>
            <a:ext cx="9537289" cy="590931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GB" dirty="0" err="1" smtClean="0">
                <a:latin typeface="Tahoma" panose="020B0604030504040204" pitchFamily="34" charset="0"/>
                <a:ea typeface="Tahoma" panose="020B0604030504040204" pitchFamily="34" charset="0"/>
                <a:cs typeface="Tahoma" panose="020B0604030504040204" pitchFamily="34" charset="0"/>
              </a:rPr>
              <a:t>Une</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reduction de la force </a:t>
            </a:r>
            <a:r>
              <a:rPr lang="en-GB" dirty="0" smtClean="0">
                <a:latin typeface="Tahoma" panose="020B0604030504040204" pitchFamily="34" charset="0"/>
                <a:ea typeface="Tahoma" panose="020B0604030504040204" pitchFamily="34" charset="0"/>
                <a:cs typeface="Tahoma" panose="020B0604030504040204" pitchFamily="34" charset="0"/>
              </a:rPr>
              <a:t>des muscles qui </a:t>
            </a:r>
            <a:r>
              <a:rPr lang="en-GB" dirty="0" err="1" smtClean="0">
                <a:latin typeface="Tahoma" panose="020B0604030504040204" pitchFamily="34" charset="0"/>
                <a:ea typeface="Tahoma" panose="020B0604030504040204" pitchFamily="34" charset="0"/>
                <a:cs typeface="Tahoma" panose="020B0604030504040204" pitchFamily="34" charset="0"/>
              </a:rPr>
              <a:t>maintiennent</a:t>
            </a:r>
            <a:r>
              <a:rPr lang="en-GB" dirty="0" smtClean="0">
                <a:latin typeface="Tahoma" panose="020B0604030504040204" pitchFamily="34" charset="0"/>
                <a:ea typeface="Tahoma" panose="020B0604030504040204" pitchFamily="34" charset="0"/>
                <a:cs typeface="Tahoma" panose="020B0604030504040204" pitchFamily="34" charset="0"/>
              </a:rPr>
              <a:t> le rachis </a:t>
            </a:r>
            <a:r>
              <a:rPr lang="en-GB" dirty="0" err="1" smtClean="0">
                <a:latin typeface="Tahoma" panose="020B0604030504040204" pitchFamily="34" charset="0"/>
                <a:ea typeface="Tahoma" panose="020B0604030504040204" pitchFamily="34" charset="0"/>
                <a:cs typeface="Tahoma" panose="020B0604030504040204" pitchFamily="34" charset="0"/>
              </a:rPr>
              <a:t>peut</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amener</a:t>
            </a:r>
            <a:r>
              <a:rPr lang="en-GB" dirty="0" smtClean="0">
                <a:latin typeface="Tahoma" panose="020B0604030504040204" pitchFamily="34" charset="0"/>
                <a:ea typeface="Tahoma" panose="020B0604030504040204" pitchFamily="34" charset="0"/>
                <a:cs typeface="Tahoma" panose="020B0604030504040204" pitchFamily="34" charset="0"/>
              </a:rPr>
              <a:t> à </a:t>
            </a:r>
            <a:r>
              <a:rPr lang="en-GB" dirty="0" err="1" smtClean="0">
                <a:latin typeface="Tahoma" panose="020B0604030504040204" pitchFamily="34" charset="0"/>
                <a:ea typeface="Tahoma" panose="020B0604030504040204" pitchFamily="34" charset="0"/>
                <a:cs typeface="Tahoma" panose="020B0604030504040204" pitchFamily="34" charset="0"/>
              </a:rPr>
              <a:t>une</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instabilité</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lombaire</a:t>
            </a:r>
            <a:r>
              <a:rPr lang="en-GB" dirty="0" smtClean="0">
                <a:latin typeface="Tahoma" panose="020B0604030504040204" pitchFamily="34" charset="0"/>
                <a:ea typeface="Tahoma" panose="020B0604030504040204" pitchFamily="34" charset="0"/>
                <a:cs typeface="Tahoma" panose="020B0604030504040204" pitchFamily="34" charset="0"/>
              </a:rPr>
              <a:t> &amp; </a:t>
            </a:r>
            <a:r>
              <a:rPr lang="en-GB" dirty="0" err="1" smtClean="0">
                <a:latin typeface="Tahoma" panose="020B0604030504040204" pitchFamily="34" charset="0"/>
                <a:ea typeface="Tahoma" panose="020B0604030504040204" pitchFamily="34" charset="0"/>
                <a:cs typeface="Tahoma" panose="020B0604030504040204" pitchFamily="34" charset="0"/>
              </a:rPr>
              <a:t>ainsi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réduire</a:t>
            </a: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la </a:t>
            </a:r>
            <a:r>
              <a:rPr lang="en-GB" b="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flexbilité</a:t>
            </a: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de la </a:t>
            </a:r>
            <a:r>
              <a:rPr lang="en-GB" dirty="0" err="1" smtClean="0">
                <a:latin typeface="Tahoma" panose="020B0604030504040204" pitchFamily="34" charset="0"/>
                <a:ea typeface="Tahoma" panose="020B0604030504040204" pitchFamily="34" charset="0"/>
                <a:cs typeface="Tahoma" panose="020B0604030504040204" pitchFamily="34" charset="0"/>
              </a:rPr>
              <a:t>colonne</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vertebrale</a:t>
            </a:r>
            <a:r>
              <a:rPr lang="en-GB" dirty="0" smtClean="0">
                <a:latin typeface="Tahoma" panose="020B0604030504040204" pitchFamily="34" charset="0"/>
                <a:ea typeface="Tahoma" panose="020B0604030504040204" pitchFamily="34" charset="0"/>
                <a:cs typeface="Tahoma" panose="020B0604030504040204" pitchFamily="34" charset="0"/>
              </a:rPr>
              <a:t> </a:t>
            </a: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Instabilité et flexibilité chez les lombalgiques </a:t>
            </a:r>
            <a:r>
              <a:rPr lang="fr-FR"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sont associées aux douleurs </a:t>
            </a: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En agissant sur ces zones musculaires on peut </a:t>
            </a:r>
            <a:r>
              <a:rPr lang="fr-FR"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augmenter la force musculaire </a:t>
            </a:r>
            <a:r>
              <a:rPr lang="fr-FR" dirty="0" smtClean="0">
                <a:latin typeface="Tahoma" panose="020B0604030504040204" pitchFamily="34" charset="0"/>
                <a:ea typeface="Tahoma" panose="020B0604030504040204" pitchFamily="34" charset="0"/>
                <a:cs typeface="Tahoma" panose="020B0604030504040204" pitchFamily="34" charset="0"/>
              </a:rPr>
              <a:t>et </a:t>
            </a:r>
            <a:r>
              <a:rPr lang="fr-FR"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limiter l’instabilité </a:t>
            </a:r>
            <a:r>
              <a:rPr lang="fr-FR" dirty="0" smtClean="0">
                <a:latin typeface="Tahoma" panose="020B0604030504040204" pitchFamily="34" charset="0"/>
                <a:ea typeface="Tahoma" panose="020B0604030504040204" pitchFamily="34" charset="0"/>
                <a:cs typeface="Tahoma" panose="020B0604030504040204" pitchFamily="34" charset="0"/>
              </a:rPr>
              <a:t>et donc les douleurs </a:t>
            </a: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Le </a:t>
            </a:r>
            <a:r>
              <a:rPr lang="fr-FR"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recrutement des muscles profonds abdominaux </a:t>
            </a:r>
            <a:r>
              <a:rPr lang="fr-FR" dirty="0" smtClean="0">
                <a:latin typeface="Tahoma" panose="020B0604030504040204" pitchFamily="34" charset="0"/>
                <a:ea typeface="Tahoma" panose="020B0604030504040204" pitchFamily="34" charset="0"/>
                <a:cs typeface="Tahoma" panose="020B0604030504040204" pitchFamily="34" charset="0"/>
              </a:rPr>
              <a:t>ont été mis en évidence chez les lombalgiques comme un levier pour atténuer les douleurs</a:t>
            </a:r>
          </a:p>
          <a:p>
            <a:pPr>
              <a:lnSpc>
                <a:spcPct val="150000"/>
              </a:lnSpc>
            </a:pPr>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Agir sur les muscles profonds (transverses) et faire marcher les patients </a:t>
            </a:r>
            <a:endParaRPr lang="en-GB"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05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002306" y="6149788"/>
            <a:ext cx="2277035" cy="307777"/>
          </a:xfrm>
          <a:prstGeom prst="rect">
            <a:avLst/>
          </a:prstGeom>
          <a:noFill/>
        </p:spPr>
        <p:txBody>
          <a:bodyPr wrap="square" rtlCol="0">
            <a:spAutoFit/>
          </a:bodyPr>
          <a:lstStyle/>
          <a:p>
            <a:pPr algn="ctr"/>
            <a:r>
              <a:rPr lang="fr-FR" sz="1400" i="1" dirty="0" smtClean="0"/>
              <a:t>Gordon et al., 2016</a:t>
            </a:r>
            <a:endParaRPr lang="en-GB" sz="1400" i="1" dirty="0"/>
          </a:p>
        </p:txBody>
      </p:sp>
      <p:pic>
        <p:nvPicPr>
          <p:cNvPr id="2" name="Image 1"/>
          <p:cNvPicPr>
            <a:picLocks noChangeAspect="1"/>
          </p:cNvPicPr>
          <p:nvPr/>
        </p:nvPicPr>
        <p:blipFill>
          <a:blip r:embed="rId2">
            <a:duotone>
              <a:schemeClr val="bg2">
                <a:shade val="45000"/>
                <a:satMod val="135000"/>
              </a:schemeClr>
              <a:prstClr val="white"/>
            </a:duotone>
          </a:blip>
          <a:stretch>
            <a:fillRect/>
          </a:stretch>
        </p:blipFill>
        <p:spPr>
          <a:xfrm>
            <a:off x="210668" y="844603"/>
            <a:ext cx="1095847" cy="1210338"/>
          </a:xfrm>
          <a:prstGeom prst="rect">
            <a:avLst/>
          </a:prstGeom>
        </p:spPr>
      </p:pic>
      <p:pic>
        <p:nvPicPr>
          <p:cNvPr id="4" name="Image 3"/>
          <p:cNvPicPr>
            <a:picLocks noChangeAspect="1"/>
          </p:cNvPicPr>
          <p:nvPr/>
        </p:nvPicPr>
        <p:blipFill>
          <a:blip r:embed="rId3">
            <a:duotone>
              <a:schemeClr val="bg2">
                <a:shade val="45000"/>
                <a:satMod val="135000"/>
              </a:schemeClr>
              <a:prstClr val="white"/>
            </a:duotone>
          </a:blip>
          <a:stretch>
            <a:fillRect/>
          </a:stretch>
        </p:blipFill>
        <p:spPr>
          <a:xfrm>
            <a:off x="219325" y="2901975"/>
            <a:ext cx="1078532" cy="860257"/>
          </a:xfrm>
          <a:prstGeom prst="rect">
            <a:avLst/>
          </a:prstGeom>
        </p:spPr>
      </p:pic>
      <p:pic>
        <p:nvPicPr>
          <p:cNvPr id="9" name="Image 8"/>
          <p:cNvPicPr>
            <a:picLocks noChangeAspect="1"/>
          </p:cNvPicPr>
          <p:nvPr/>
        </p:nvPicPr>
        <p:blipFill>
          <a:blip r:embed="rId4"/>
          <a:stretch>
            <a:fillRect/>
          </a:stretch>
        </p:blipFill>
        <p:spPr>
          <a:xfrm>
            <a:off x="212639" y="4609266"/>
            <a:ext cx="1091904" cy="1162349"/>
          </a:xfrm>
          <a:prstGeom prst="rect">
            <a:avLst/>
          </a:prstGeom>
        </p:spPr>
      </p:pic>
      <p:sp>
        <p:nvSpPr>
          <p:cNvPr id="10" name="Rectangle 9"/>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1" name="ZoneTexte 10"/>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5" name="ZoneTexte 14"/>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6" name="Rectangle 15"/>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Flexibilit</a:t>
            </a:r>
            <a:r>
              <a:rPr lang="fr-FR" sz="2400" b="1" dirty="0">
                <a:latin typeface="Baskerville Old Face" panose="02020602080505020303" pitchFamily="18" charset="0"/>
              </a:rPr>
              <a:t>é</a:t>
            </a:r>
          </a:p>
        </p:txBody>
      </p:sp>
      <p:sp>
        <p:nvSpPr>
          <p:cNvPr id="17" name="ZoneTexte 16"/>
          <p:cNvSpPr txBox="1"/>
          <p:nvPr/>
        </p:nvSpPr>
        <p:spPr>
          <a:xfrm>
            <a:off x="1818968" y="1278193"/>
            <a:ext cx="10373032" cy="466281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degrès</a:t>
            </a: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liberté</a:t>
            </a: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de la </a:t>
            </a:r>
            <a:r>
              <a:rPr lang="en-GB" dirty="0" err="1" smtClean="0">
                <a:latin typeface="Tahoma" panose="020B0604030504040204" pitchFamily="34" charset="0"/>
                <a:ea typeface="Tahoma" panose="020B0604030504040204" pitchFamily="34" charset="0"/>
                <a:cs typeface="Tahoma" panose="020B0604030504040204" pitchFamily="34" charset="0"/>
              </a:rPr>
              <a:t>colone</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vertebreale</a:t>
            </a: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et </a:t>
            </a:r>
            <a:r>
              <a:rPr lang="en-GB" dirty="0" err="1" smtClean="0">
                <a:latin typeface="Tahoma" panose="020B0604030504040204" pitchFamily="34" charset="0"/>
                <a:ea typeface="Tahoma" panose="020B0604030504040204" pitchFamily="34" charset="0"/>
                <a:cs typeface="Tahoma" panose="020B0604030504040204" pitchFamily="34" charset="0"/>
              </a:rPr>
              <a:t>ainsi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façiliter</a:t>
            </a: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certains</a:t>
            </a: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mouvements</a:t>
            </a:r>
            <a:endPar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en-GB"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Réduit</a:t>
            </a: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les tensions </a:t>
            </a:r>
            <a:r>
              <a:rPr lang="en-GB" b="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musculaire</a:t>
            </a:r>
            <a:endPar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Attention à ne pas recréer via les </a:t>
            </a:r>
            <a:r>
              <a:rPr lang="fr-FR" dirty="0" err="1" smtClean="0">
                <a:latin typeface="Tahoma" panose="020B0604030504040204" pitchFamily="34" charset="0"/>
                <a:ea typeface="Tahoma" panose="020B0604030504040204" pitchFamily="34" charset="0"/>
                <a:cs typeface="Tahoma" panose="020B0604030504040204" pitchFamily="34" charset="0"/>
              </a:rPr>
              <a:t>étiremment</a:t>
            </a:r>
            <a:r>
              <a:rPr lang="fr-FR" dirty="0" smtClean="0">
                <a:latin typeface="Tahoma" panose="020B0604030504040204" pitchFamily="34" charset="0"/>
                <a:ea typeface="Tahoma" panose="020B0604030504040204" pitchFamily="34" charset="0"/>
                <a:cs typeface="Tahoma" panose="020B0604030504040204" pitchFamily="34" charset="0"/>
              </a:rPr>
              <a:t> les douleurs du patients en exagérant les </a:t>
            </a:r>
            <a:r>
              <a:rPr lang="fr-FR" dirty="0" err="1" smtClean="0">
                <a:latin typeface="Tahoma" panose="020B0604030504040204" pitchFamily="34" charset="0"/>
                <a:ea typeface="Tahoma" panose="020B0604030504040204" pitchFamily="34" charset="0"/>
                <a:cs typeface="Tahoma" panose="020B0604030504040204" pitchFamily="34" charset="0"/>
              </a:rPr>
              <a:t>étiremments</a:t>
            </a:r>
            <a:endParaRPr lang="en-GB"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033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72510" y="4272456"/>
            <a:ext cx="10531366" cy="1323439"/>
          </a:xfrm>
          <a:prstGeom prst="rect">
            <a:avLst/>
          </a:prstGeom>
          <a:noFill/>
        </p:spPr>
        <p:txBody>
          <a:bodyPr wrap="square" rtlCol="0">
            <a:spAutoFit/>
          </a:bodyPr>
          <a:lstStyle/>
          <a:p>
            <a:pPr algn="ctr"/>
            <a:r>
              <a:rPr lang="fr-FR" sz="4000" b="1" dirty="0" smtClean="0"/>
              <a:t>4 :  Connaître les meilleurs modalités d’exercices pour la population ?</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0437" y="0"/>
            <a:ext cx="7301564" cy="3972910"/>
          </a:xfrm>
          <a:prstGeom prst="rect">
            <a:avLst/>
          </a:prstGeom>
        </p:spPr>
      </p:pic>
    </p:spTree>
    <p:extLst>
      <p:ext uri="{BB962C8B-B14F-4D97-AF65-F5344CB8AC3E}">
        <p14:creationId xmlns:p14="http://schemas.microsoft.com/office/powerpoint/2010/main" val="320331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5" name="ZoneTexte 4"/>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6" name="ZoneTexte 5"/>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7" name="ZoneTexte 6"/>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9" name="ZoneTexte 8"/>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0" name="Rectangle 9"/>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La complexité du choix du type d’exercice ?</a:t>
            </a:r>
            <a:endParaRPr lang="fr-FR" sz="2400" b="1" dirty="0">
              <a:latin typeface="Baskerville Old Face" panose="02020602080505020303" pitchFamily="18" charset="0"/>
            </a:endParaRPr>
          </a:p>
        </p:txBody>
      </p:sp>
      <p:sp>
        <p:nvSpPr>
          <p:cNvPr id="11" name="Rectangle 10"/>
          <p:cNvSpPr/>
          <p:nvPr/>
        </p:nvSpPr>
        <p:spPr>
          <a:xfrm>
            <a:off x="363793" y="3743236"/>
            <a:ext cx="11336594" cy="1477328"/>
          </a:xfrm>
          <a:prstGeom prst="rect">
            <a:avLst/>
          </a:prstGeom>
        </p:spPr>
        <p:txBody>
          <a:bodyPr wrap="square">
            <a:spAutoFit/>
          </a:bodyPr>
          <a:lstStyle/>
          <a:p>
            <a:pPr algn="ctr">
              <a:lnSpc>
                <a:spcPct val="150000"/>
              </a:lnSpc>
            </a:pPr>
            <a:r>
              <a:rPr lang="en-GB" sz="2000" i="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a:t>
            </a:r>
            <a:r>
              <a:rPr lang="en-GB" sz="2000" i="1" dirty="0" err="1"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Cependant</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la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forme</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d'exercice</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la plus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efficace</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en</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tant</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que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méthode</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de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réadaptation</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pour la NSCLBP </a:t>
            </a:r>
            <a:r>
              <a:rPr lang="en-GB" sz="2000" b="1"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est</a:t>
            </a:r>
            <a:r>
              <a:rPr lang="en-GB" sz="2000" b="1"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b="1"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inconnue</a:t>
            </a:r>
            <a:r>
              <a:rPr lang="en-GB" sz="2000" b="1"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[6,28],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reflétant</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sa</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complexité</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[17] et des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recherches</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supplémentaires</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sont</a:t>
            </a:r>
            <a:r>
              <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i="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nécessaires</a:t>
            </a:r>
            <a:r>
              <a:rPr lang="en-GB" sz="2000" i="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Gordon et al, 2016</a:t>
            </a:r>
            <a:endParaRPr lang="en-GB" sz="20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2"/>
          <a:stretch>
            <a:fillRect/>
          </a:stretch>
        </p:blipFill>
        <p:spPr>
          <a:xfrm>
            <a:off x="2268690" y="1423572"/>
            <a:ext cx="8106906" cy="1552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14956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5" name="ZoneTexte 4"/>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6" name="ZoneTexte 5"/>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7" name="ZoneTexte 6"/>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9" name="ZoneTexte 8"/>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0" name="Rectangle 9"/>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La complexité du choix du type d’exercice ?</a:t>
            </a:r>
            <a:endParaRPr lang="fr-FR" sz="2400" b="1" dirty="0">
              <a:latin typeface="Baskerville Old Face" panose="02020602080505020303" pitchFamily="18" charset="0"/>
            </a:endParaRPr>
          </a:p>
        </p:txBody>
      </p:sp>
      <p:pic>
        <p:nvPicPr>
          <p:cNvPr id="2" name="Image 1"/>
          <p:cNvPicPr>
            <a:picLocks noChangeAspect="1"/>
          </p:cNvPicPr>
          <p:nvPr/>
        </p:nvPicPr>
        <p:blipFill rotWithShape="1">
          <a:blip r:embed="rId2"/>
          <a:srcRect b="3303"/>
          <a:stretch/>
        </p:blipFill>
        <p:spPr>
          <a:xfrm>
            <a:off x="244773" y="664785"/>
            <a:ext cx="6598478" cy="1363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ZoneTexte 12"/>
          <p:cNvSpPr txBox="1"/>
          <p:nvPr/>
        </p:nvSpPr>
        <p:spPr>
          <a:xfrm>
            <a:off x="5002306" y="6149788"/>
            <a:ext cx="2277035" cy="307777"/>
          </a:xfrm>
          <a:prstGeom prst="rect">
            <a:avLst/>
          </a:prstGeom>
          <a:noFill/>
        </p:spPr>
        <p:txBody>
          <a:bodyPr wrap="square" rtlCol="0">
            <a:spAutoFit/>
          </a:bodyPr>
          <a:lstStyle/>
          <a:p>
            <a:pPr algn="ctr"/>
            <a:r>
              <a:rPr lang="fr-FR" sz="1400" i="1" dirty="0" smtClean="0"/>
              <a:t>Owen et al., 2019</a:t>
            </a:r>
            <a:endParaRPr lang="en-GB" sz="1400" i="1" dirty="0"/>
          </a:p>
        </p:txBody>
      </p:sp>
      <p:pic>
        <p:nvPicPr>
          <p:cNvPr id="3" name="Image 2"/>
          <p:cNvPicPr>
            <a:picLocks noChangeAspect="1"/>
          </p:cNvPicPr>
          <p:nvPr/>
        </p:nvPicPr>
        <p:blipFill>
          <a:blip r:embed="rId3"/>
          <a:stretch>
            <a:fillRect/>
          </a:stretch>
        </p:blipFill>
        <p:spPr>
          <a:xfrm>
            <a:off x="0" y="3116825"/>
            <a:ext cx="4815622" cy="2014812"/>
          </a:xfrm>
          <a:prstGeom prst="rect">
            <a:avLst/>
          </a:prstGeom>
        </p:spPr>
      </p:pic>
      <p:sp>
        <p:nvSpPr>
          <p:cNvPr id="14" name="ZoneTexte 13"/>
          <p:cNvSpPr txBox="1"/>
          <p:nvPr/>
        </p:nvSpPr>
        <p:spPr>
          <a:xfrm>
            <a:off x="7228236" y="861169"/>
            <a:ext cx="5250426" cy="1200329"/>
          </a:xfrm>
          <a:prstGeom prst="rect">
            <a:avLst/>
          </a:prstGeom>
          <a:noFill/>
        </p:spPr>
        <p:txBody>
          <a:bodyPr wrap="square" rtlCol="0">
            <a:spAutoFit/>
          </a:bodyPr>
          <a:lstStyle/>
          <a:p>
            <a:pPr marL="285750" indent="-285750">
              <a:buFont typeface="Arial" panose="020B0604020202020204" pitchFamily="34" charset="0"/>
              <a:buChar char="•"/>
            </a:pPr>
            <a:r>
              <a:rPr lang="fr-FR" sz="2400" b="1" dirty="0" smtClean="0">
                <a:latin typeface="Times New Roman" panose="02020603050405020304" pitchFamily="18" charset="0"/>
                <a:cs typeface="Times New Roman" panose="02020603050405020304" pitchFamily="18" charset="0"/>
              </a:rPr>
              <a:t>89 études analysées </a:t>
            </a:r>
          </a:p>
          <a:p>
            <a:pPr marL="285750" indent="-285750">
              <a:buFont typeface="Arial" panose="020B0604020202020204" pitchFamily="34" charset="0"/>
              <a:buChar char="•"/>
            </a:pPr>
            <a:endParaRPr lang="fr-FR" sz="24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b="1" dirty="0" smtClean="0">
                <a:latin typeface="Times New Roman" panose="02020603050405020304" pitchFamily="18" charset="0"/>
                <a:cs typeface="Times New Roman" panose="02020603050405020304" pitchFamily="18" charset="0"/>
              </a:rPr>
              <a:t>5578 patients </a:t>
            </a:r>
          </a:p>
        </p:txBody>
      </p:sp>
      <p:sp>
        <p:nvSpPr>
          <p:cNvPr id="15" name="Rectangle 14"/>
          <p:cNvSpPr/>
          <p:nvPr/>
        </p:nvSpPr>
        <p:spPr>
          <a:xfrm>
            <a:off x="4736777" y="2552343"/>
            <a:ext cx="7313334" cy="3693319"/>
          </a:xfrm>
          <a:prstGeom prst="rect">
            <a:avLst/>
          </a:prstGeom>
        </p:spPr>
        <p:txBody>
          <a:bodyPr wrap="square">
            <a:spAutoFit/>
          </a:bodyPr>
          <a:lstStyle/>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Le </a:t>
            </a: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Pilates </a:t>
            </a:r>
            <a:r>
              <a:rPr lang="en-GB" dirty="0">
                <a:latin typeface="Tahoma" panose="020B0604030504040204" pitchFamily="34" charset="0"/>
                <a:ea typeface="Tahoma" panose="020B0604030504040204" pitchFamily="34" charset="0"/>
                <a:cs typeface="Tahoma" panose="020B0604030504040204" pitchFamily="34" charset="0"/>
              </a:rPr>
              <a:t>(pour la </a:t>
            </a:r>
            <a:r>
              <a:rPr lang="en-GB" dirty="0" err="1">
                <a:latin typeface="Tahoma" panose="020B0604030504040204" pitchFamily="34" charset="0"/>
                <a:ea typeface="Tahoma" panose="020B0604030504040204" pitchFamily="34" charset="0"/>
                <a:cs typeface="Tahoma" panose="020B0604030504040204" pitchFamily="34" charset="0"/>
              </a:rPr>
              <a:t>douleur</a:t>
            </a:r>
            <a:r>
              <a:rPr lang="en-GB" dirty="0">
                <a:latin typeface="Tahoma" panose="020B0604030504040204" pitchFamily="34" charset="0"/>
                <a:ea typeface="Tahoma" panose="020B0604030504040204" pitchFamily="34" charset="0"/>
                <a:cs typeface="Tahoma" panose="020B0604030504040204" pitchFamily="34" charset="0"/>
              </a:rPr>
              <a:t>), de la </a:t>
            </a:r>
            <a:r>
              <a:rPr lang="en-GB"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résistance et de </a:t>
            </a:r>
            <a:r>
              <a:rPr lang="en-GB"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l'aérobie</a:t>
            </a: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et </a:t>
            </a:r>
            <a:r>
              <a:rPr lang="en-GB" dirty="0">
                <a:latin typeface="Tahoma" panose="020B0604030504040204" pitchFamily="34" charset="0"/>
                <a:ea typeface="Tahoma" panose="020B0604030504040204" pitchFamily="34" charset="0"/>
                <a:cs typeface="Tahoma" panose="020B0604030504040204" pitchFamily="34" charset="0"/>
              </a:rPr>
              <a:t>de </a:t>
            </a:r>
            <a:r>
              <a:rPr lang="en-GB" dirty="0" err="1" smtClean="0">
                <a:latin typeface="Tahoma" panose="020B0604030504040204" pitchFamily="34" charset="0"/>
                <a:ea typeface="Tahoma" panose="020B0604030504040204" pitchFamily="34" charset="0"/>
                <a:cs typeface="Tahoma" panose="020B0604030504040204" pitchFamily="34" charset="0"/>
              </a:rPr>
              <a:t>de</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la </a:t>
            </a:r>
            <a:r>
              <a:rPr lang="en-GB"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stabilisation/du </a:t>
            </a:r>
            <a:r>
              <a:rPr lang="en-GB"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contrôle</a:t>
            </a:r>
            <a:r>
              <a:rPr lang="en-GB"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moteur</a:t>
            </a:r>
            <a:r>
              <a:rPr lang="en-GB"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(pour la </a:t>
            </a:r>
            <a:r>
              <a:rPr lang="en-GB" dirty="0" err="1">
                <a:latin typeface="Tahoma" panose="020B0604030504040204" pitchFamily="34" charset="0"/>
                <a:ea typeface="Tahoma" panose="020B0604030504040204" pitchFamily="34" charset="0"/>
                <a:cs typeface="Tahoma" panose="020B0604030504040204" pitchFamily="34" charset="0"/>
              </a:rPr>
              <a:t>fonction</a:t>
            </a:r>
            <a:r>
              <a:rPr lang="en-GB" dirty="0">
                <a:latin typeface="Tahoma" panose="020B0604030504040204" pitchFamily="34" charset="0"/>
                <a:ea typeface="Tahoma" panose="020B0604030504040204" pitchFamily="34" charset="0"/>
                <a:cs typeface="Tahoma" panose="020B0604030504040204" pitchFamily="34" charset="0"/>
              </a:rPr>
              <a:t> physique) </a:t>
            </a:r>
            <a:r>
              <a:rPr lang="en-GB" dirty="0" err="1">
                <a:latin typeface="Tahoma" panose="020B0604030504040204" pitchFamily="34" charset="0"/>
                <a:ea typeface="Tahoma" panose="020B0604030504040204" pitchFamily="34" charset="0"/>
                <a:cs typeface="Tahoma" panose="020B0604030504040204" pitchFamily="34" charset="0"/>
              </a:rPr>
              <a:t>étaient</a:t>
            </a:r>
            <a:r>
              <a:rPr lang="en-GB" dirty="0">
                <a:latin typeface="Tahoma" panose="020B0604030504040204" pitchFamily="34" charset="0"/>
                <a:ea typeface="Tahoma" panose="020B0604030504040204" pitchFamily="34" charset="0"/>
                <a:cs typeface="Tahoma" panose="020B0604030504040204" pitchFamily="34" charset="0"/>
              </a:rPr>
              <a:t> les </a:t>
            </a:r>
            <a:r>
              <a:rPr lang="en-GB"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interventions les plus </a:t>
            </a:r>
            <a:r>
              <a:rPr lang="en-GB"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efficaces</a:t>
            </a: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(grade bas)</a:t>
            </a:r>
          </a:p>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dirty="0" err="1" smtClean="0">
                <a:latin typeface="Tahoma" panose="020B0604030504040204" pitchFamily="34" charset="0"/>
                <a:ea typeface="Tahoma" panose="020B0604030504040204" pitchFamily="34" charset="0"/>
                <a:cs typeface="Tahoma" panose="020B0604030504040204" pitchFamily="34" charset="0"/>
              </a:rPr>
              <a:t>L'effet</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des </a:t>
            </a:r>
            <a:r>
              <a:rPr lang="en-GB" dirty="0" err="1">
                <a:latin typeface="Tahoma" panose="020B0604030504040204" pitchFamily="34" charset="0"/>
                <a:ea typeface="Tahoma" panose="020B0604030504040204" pitchFamily="34" charset="0"/>
                <a:cs typeface="Tahoma" panose="020B0604030504040204" pitchFamily="34" charset="0"/>
              </a:rPr>
              <a:t>étirements</a:t>
            </a:r>
            <a:r>
              <a:rPr lang="en-GB" dirty="0">
                <a:latin typeface="Tahoma" panose="020B0604030504040204" pitchFamily="34" charset="0"/>
                <a:ea typeface="Tahoma" panose="020B0604030504040204" pitchFamily="34" charset="0"/>
                <a:cs typeface="Tahoma" panose="020B0604030504040204" pitchFamily="34" charset="0"/>
              </a:rPr>
              <a:t> et de </a:t>
            </a:r>
            <a:r>
              <a:rPr lang="en-GB" dirty="0" err="1">
                <a:latin typeface="Tahoma" panose="020B0604030504040204" pitchFamily="34" charset="0"/>
                <a:ea typeface="Tahoma" panose="020B0604030504040204" pitchFamily="34" charset="0"/>
                <a:cs typeface="Tahoma" panose="020B0604030504040204" pitchFamily="34" charset="0"/>
              </a:rPr>
              <a:t>l'exercice</a:t>
            </a:r>
            <a:r>
              <a:rPr lang="en-GB" dirty="0">
                <a:latin typeface="Tahoma" panose="020B0604030504040204" pitchFamily="34" charset="0"/>
                <a:ea typeface="Tahoma" panose="020B0604030504040204" pitchFamily="34" charset="0"/>
                <a:cs typeface="Tahoma" panose="020B0604030504040204" pitchFamily="34" charset="0"/>
              </a:rPr>
              <a:t> McKenzie sur la </a:t>
            </a:r>
            <a:r>
              <a:rPr lang="en-GB" dirty="0" err="1">
                <a:latin typeface="Tahoma" panose="020B0604030504040204" pitchFamily="34" charset="0"/>
                <a:ea typeface="Tahoma" panose="020B0604030504040204" pitchFamily="34" charset="0"/>
                <a:cs typeface="Tahoma" panose="020B0604030504040204" pitchFamily="34" charset="0"/>
              </a:rPr>
              <a:t>douleur</a:t>
            </a:r>
            <a:r>
              <a:rPr lang="en-GB" dirty="0">
                <a:latin typeface="Tahoma" panose="020B0604030504040204" pitchFamily="34" charset="0"/>
                <a:ea typeface="Tahoma" panose="020B0604030504040204" pitchFamily="34" charset="0"/>
                <a:cs typeface="Tahoma" panose="020B0604030504040204" pitchFamily="34" charset="0"/>
              </a:rPr>
              <a:t> et la </a:t>
            </a:r>
            <a:r>
              <a:rPr lang="en-GB" dirty="0" err="1">
                <a:latin typeface="Tahoma" panose="020B0604030504040204" pitchFamily="34" charset="0"/>
                <a:ea typeface="Tahoma" panose="020B0604030504040204" pitchFamily="34" charset="0"/>
                <a:cs typeface="Tahoma" panose="020B0604030504040204" pitchFamily="34" charset="0"/>
              </a:rPr>
              <a:t>fonction</a:t>
            </a:r>
            <a:r>
              <a:rPr lang="en-GB" dirty="0">
                <a:latin typeface="Tahoma" panose="020B0604030504040204" pitchFamily="34" charset="0"/>
                <a:ea typeface="Tahoma" panose="020B0604030504040204" pitchFamily="34" charset="0"/>
                <a:cs typeface="Tahoma" panose="020B0604030504040204" pitchFamily="34" charset="0"/>
              </a:rPr>
              <a:t> physique </a:t>
            </a:r>
            <a:r>
              <a:rPr lang="en-GB" dirty="0" err="1">
                <a:latin typeface="Tahoma" panose="020B0604030504040204" pitchFamily="34" charset="0"/>
                <a:ea typeface="Tahoma" panose="020B0604030504040204" pitchFamily="34" charset="0"/>
                <a:cs typeface="Tahoma" panose="020B0604030504040204" pitchFamily="34" charset="0"/>
              </a:rPr>
              <a:t>autoévaluée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n'était</a:t>
            </a:r>
            <a:r>
              <a:rPr lang="en-GB" dirty="0">
                <a:latin typeface="Tahoma" panose="020B0604030504040204" pitchFamily="34" charset="0"/>
                <a:ea typeface="Tahoma" panose="020B0604030504040204" pitchFamily="34" charset="0"/>
                <a:cs typeface="Tahoma" panose="020B0604030504040204" pitchFamily="34" charset="0"/>
              </a:rPr>
              <a:t> pas </a:t>
            </a:r>
            <a:r>
              <a:rPr lang="en-GB" dirty="0" err="1">
                <a:latin typeface="Tahoma" panose="020B0604030504040204" pitchFamily="34" charset="0"/>
                <a:ea typeface="Tahoma" panose="020B0604030504040204" pitchFamily="34" charset="0"/>
                <a:cs typeface="Tahoma" panose="020B0604030504040204" pitchFamily="34" charset="0"/>
              </a:rPr>
              <a:t>significativement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différent</a:t>
            </a:r>
            <a:r>
              <a:rPr lang="en-GB" dirty="0">
                <a:latin typeface="Tahoma" panose="020B0604030504040204" pitchFamily="34" charset="0"/>
                <a:ea typeface="Tahoma" panose="020B0604030504040204" pitchFamily="34" charset="0"/>
                <a:cs typeface="Tahoma" panose="020B0604030504040204" pitchFamily="34" charset="0"/>
              </a:rPr>
              <a:t> du </a:t>
            </a:r>
            <a:r>
              <a:rPr lang="en-GB" dirty="0" err="1">
                <a:latin typeface="Tahoma" panose="020B0604030504040204" pitchFamily="34" charset="0"/>
                <a:ea typeface="Tahoma" panose="020B0604030504040204" pitchFamily="34" charset="0"/>
                <a:cs typeface="Tahoma" panose="020B0604030504040204" pitchFamily="34" charset="0"/>
              </a:rPr>
              <a:t>contrôle</a:t>
            </a:r>
            <a:r>
              <a:rPr lang="en-GB" dirty="0">
                <a:latin typeface="Tahoma" panose="020B0604030504040204" pitchFamily="34" charset="0"/>
                <a:ea typeface="Tahoma" panose="020B0604030504040204" pitchFamily="34" charset="0"/>
                <a:cs typeface="Tahoma" panose="020B0604030504040204" pitchFamily="34" charset="0"/>
              </a:rPr>
              <a:t> sans intervention. </a:t>
            </a:r>
            <a:endParaRPr lang="en-GB"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Le </a:t>
            </a:r>
            <a:r>
              <a:rPr lang="en-GB" dirty="0" err="1">
                <a:latin typeface="Tahoma" panose="020B0604030504040204" pitchFamily="34" charset="0"/>
                <a:ea typeface="Tahoma" panose="020B0604030504040204" pitchFamily="34" charset="0"/>
                <a:cs typeface="Tahoma" panose="020B0604030504040204" pitchFamily="34" charset="0"/>
              </a:rPr>
              <a:t>contrôle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réel</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était</a:t>
            </a:r>
            <a:r>
              <a:rPr lang="en-GB" dirty="0">
                <a:latin typeface="Tahoma" panose="020B0604030504040204" pitchFamily="34" charset="0"/>
                <a:ea typeface="Tahoma" panose="020B0604030504040204" pitchFamily="34" charset="0"/>
                <a:cs typeface="Tahoma" panose="020B0604030504040204" pitchFamily="34" charset="0"/>
              </a:rPr>
              <a:t> le </a:t>
            </a:r>
            <a:r>
              <a:rPr lang="en-GB" dirty="0" err="1">
                <a:latin typeface="Tahoma" panose="020B0604030504040204" pitchFamily="34" charset="0"/>
                <a:ea typeface="Tahoma" panose="020B0604030504040204" pitchFamily="34" charset="0"/>
                <a:cs typeface="Tahoma" panose="020B0604030504040204" pitchFamily="34" charset="0"/>
              </a:rPr>
              <a:t>traitement</a:t>
            </a:r>
            <a:r>
              <a:rPr lang="en-GB" dirty="0">
                <a:latin typeface="Tahoma" panose="020B0604030504040204" pitchFamily="34" charset="0"/>
                <a:ea typeface="Tahoma" panose="020B0604030504040204" pitchFamily="34" charset="0"/>
                <a:cs typeface="Tahoma" panose="020B0604030504040204" pitchFamily="34" charset="0"/>
              </a:rPr>
              <a:t> le </a:t>
            </a:r>
            <a:r>
              <a:rPr lang="en-GB" dirty="0" err="1">
                <a:latin typeface="Tahoma" panose="020B0604030504040204" pitchFamily="34" charset="0"/>
                <a:ea typeface="Tahoma" panose="020B0604030504040204" pitchFamily="34" charset="0"/>
                <a:cs typeface="Tahoma" panose="020B0604030504040204" pitchFamily="34" charset="0"/>
              </a:rPr>
              <a:t>moins</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efficace</a:t>
            </a:r>
            <a:r>
              <a:rPr lang="en-GB" dirty="0">
                <a:latin typeface="Tahoma" panose="020B0604030504040204" pitchFamily="34" charset="0"/>
                <a:ea typeface="Tahoma" panose="020B0604030504040204" pitchFamily="34" charset="0"/>
                <a:cs typeface="Tahoma" panose="020B0604030504040204" pitchFamily="34" charset="0"/>
              </a:rPr>
              <a:t> pour </a:t>
            </a:r>
            <a:r>
              <a:rPr lang="en-GB" dirty="0" err="1">
                <a:latin typeface="Tahoma" panose="020B0604030504040204" pitchFamily="34" charset="0"/>
                <a:ea typeface="Tahoma" panose="020B0604030504040204" pitchFamily="34" charset="0"/>
                <a:cs typeface="Tahoma" panose="020B0604030504040204" pitchFamily="34" charset="0"/>
              </a:rPr>
              <a:t>tous</a:t>
            </a:r>
            <a:r>
              <a:rPr lang="en-GB" dirty="0">
                <a:latin typeface="Tahoma" panose="020B0604030504040204" pitchFamily="34" charset="0"/>
                <a:ea typeface="Tahoma" panose="020B0604030504040204" pitchFamily="34" charset="0"/>
                <a:cs typeface="Tahoma" panose="020B0604030504040204" pitchFamily="34" charset="0"/>
              </a:rPr>
              <a:t> les </a:t>
            </a:r>
            <a:r>
              <a:rPr lang="en-GB" dirty="0" err="1">
                <a:latin typeface="Tahoma" panose="020B0604030504040204" pitchFamily="34" charset="0"/>
                <a:ea typeface="Tahoma" panose="020B0604030504040204" pitchFamily="34" charset="0"/>
                <a:cs typeface="Tahoma" panose="020B0604030504040204" pitchFamily="34" charset="0"/>
              </a:rPr>
              <a:t>résultats</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suivi</a:t>
            </a:r>
            <a:r>
              <a:rPr lang="en-GB" dirty="0">
                <a:latin typeface="Tahoma" panose="020B0604030504040204" pitchFamily="34" charset="0"/>
                <a:ea typeface="Tahoma" panose="020B0604030504040204" pitchFamily="34" charset="0"/>
                <a:cs typeface="Tahoma" panose="020B0604030504040204" pitchFamily="34" charset="0"/>
              </a:rPr>
              <a:t> par le </a:t>
            </a:r>
            <a:r>
              <a:rPr lang="en-GB" dirty="0" err="1">
                <a:latin typeface="Tahoma" panose="020B0604030504040204" pitchFamily="34" charset="0"/>
                <a:ea typeface="Tahoma" panose="020B0604030504040204" pitchFamily="34" charset="0"/>
                <a:cs typeface="Tahoma" panose="020B0604030504040204" pitchFamily="34" charset="0"/>
              </a:rPr>
              <a:t>traitement</a:t>
            </a:r>
            <a:r>
              <a:rPr lang="en-GB" dirty="0">
                <a:latin typeface="Tahoma" panose="020B0604030504040204" pitchFamily="34" charset="0"/>
                <a:ea typeface="Tahoma" panose="020B0604030504040204" pitchFamily="34" charset="0"/>
                <a:cs typeface="Tahoma" panose="020B0604030504040204" pitchFamily="34" charset="0"/>
              </a:rPr>
              <a:t> non </a:t>
            </a:r>
            <a:r>
              <a:rPr lang="en-GB" dirty="0" err="1">
                <a:latin typeface="Tahoma" panose="020B0604030504040204" pitchFamily="34" charset="0"/>
                <a:ea typeface="Tahoma" panose="020B0604030504040204" pitchFamily="34" charset="0"/>
                <a:cs typeface="Tahoma" panose="020B0604030504040204" pitchFamily="34" charset="0"/>
              </a:rPr>
              <a:t>interventionnel</a:t>
            </a:r>
            <a:r>
              <a:rPr lang="en-GB" dirty="0">
                <a:latin typeface="Tahoma" panose="020B0604030504040204" pitchFamily="34" charset="0"/>
                <a:ea typeface="Tahoma" panose="020B0604030504040204" pitchFamily="34" charset="0"/>
                <a:cs typeface="Tahoma" panose="020B0604030504040204" pitchFamily="34" charset="0"/>
              </a:rPr>
              <a:t> du </a:t>
            </a:r>
            <a:r>
              <a:rPr lang="en-GB" dirty="0" err="1">
                <a:latin typeface="Tahoma" panose="020B0604030504040204" pitchFamily="34" charset="0"/>
                <a:ea typeface="Tahoma" panose="020B0604030504040204" pitchFamily="34" charset="0"/>
                <a:cs typeface="Tahoma" panose="020B0604030504040204" pitchFamily="34" charset="0"/>
              </a:rPr>
              <a:t>thérapeute</a:t>
            </a:r>
            <a:r>
              <a:rPr lang="en-GB" dirty="0">
                <a:latin typeface="Tahoma" panose="020B0604030504040204" pitchFamily="34" charset="0"/>
                <a:ea typeface="Tahoma" panose="020B0604030504040204" pitchFamily="34" charset="0"/>
                <a:cs typeface="Tahoma" panose="020B0604030504040204" pitchFamily="34" charset="0"/>
              </a:rPr>
              <a:t> pour la </a:t>
            </a:r>
            <a:r>
              <a:rPr lang="en-GB" dirty="0" err="1">
                <a:latin typeface="Tahoma" panose="020B0604030504040204" pitchFamily="34" charset="0"/>
                <a:ea typeface="Tahoma" panose="020B0604030504040204" pitchFamily="34" charset="0"/>
                <a:cs typeface="Tahoma" panose="020B0604030504040204" pitchFamily="34" charset="0"/>
              </a:rPr>
              <a:t>douleur</a:t>
            </a:r>
            <a:r>
              <a:rPr lang="en-GB" dirty="0">
                <a:latin typeface="Tahoma" panose="020B0604030504040204" pitchFamily="34" charset="0"/>
                <a:ea typeface="Tahoma" panose="020B0604030504040204" pitchFamily="34" charset="0"/>
                <a:cs typeface="Tahoma" panose="020B0604030504040204" pitchFamily="34" charset="0"/>
              </a:rPr>
              <a:t> et la </a:t>
            </a:r>
            <a:r>
              <a:rPr lang="en-GB" dirty="0" err="1">
                <a:latin typeface="Tahoma" panose="020B0604030504040204" pitchFamily="34" charset="0"/>
                <a:ea typeface="Tahoma" panose="020B0604030504040204" pitchFamily="34" charset="0"/>
                <a:cs typeface="Tahoma" panose="020B0604030504040204" pitchFamily="34" charset="0"/>
              </a:rPr>
              <a:t>fonction</a:t>
            </a:r>
            <a:r>
              <a:rPr lang="en-GB" dirty="0">
                <a:latin typeface="Tahoma" panose="020B0604030504040204" pitchFamily="34" charset="0"/>
                <a:ea typeface="Tahoma" panose="020B0604030504040204" pitchFamily="34" charset="0"/>
                <a:cs typeface="Tahoma" panose="020B0604030504040204" pitchFamily="34" charset="0"/>
              </a:rPr>
              <a:t> physique et le </a:t>
            </a:r>
            <a:r>
              <a:rPr lang="en-GB" dirty="0" err="1">
                <a:latin typeface="Tahoma" panose="020B0604030504040204" pitchFamily="34" charset="0"/>
                <a:ea typeface="Tahoma" panose="020B0604030504040204" pitchFamily="34" charset="0"/>
                <a:cs typeface="Tahoma" panose="020B0604030504040204" pitchFamily="34" charset="0"/>
              </a:rPr>
              <a:t>traitement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interventionnel</a:t>
            </a:r>
            <a:r>
              <a:rPr lang="en-GB" dirty="0">
                <a:latin typeface="Tahoma" panose="020B0604030504040204" pitchFamily="34" charset="0"/>
                <a:ea typeface="Tahoma" panose="020B0604030504040204" pitchFamily="34" charset="0"/>
                <a:cs typeface="Tahoma" panose="020B0604030504040204" pitchFamily="34" charset="0"/>
              </a:rPr>
              <a:t> du </a:t>
            </a:r>
            <a:r>
              <a:rPr lang="en-GB" dirty="0" err="1">
                <a:latin typeface="Tahoma" panose="020B0604030504040204" pitchFamily="34" charset="0"/>
                <a:ea typeface="Tahoma" panose="020B0604030504040204" pitchFamily="34" charset="0"/>
                <a:cs typeface="Tahoma" panose="020B0604030504040204" pitchFamily="34" charset="0"/>
              </a:rPr>
              <a:t>thérapeute</a:t>
            </a:r>
            <a:r>
              <a:rPr lang="en-GB" dirty="0">
                <a:latin typeface="Tahoma" panose="020B0604030504040204" pitchFamily="34" charset="0"/>
                <a:ea typeface="Tahoma" panose="020B0604030504040204" pitchFamily="34" charset="0"/>
                <a:cs typeface="Tahoma" panose="020B0604030504040204" pitchFamily="34" charset="0"/>
              </a:rPr>
              <a:t> pour la santé </a:t>
            </a:r>
            <a:r>
              <a:rPr lang="en-GB" dirty="0" err="1">
                <a:latin typeface="Tahoma" panose="020B0604030504040204" pitchFamily="34" charset="0"/>
                <a:ea typeface="Tahoma" panose="020B0604030504040204" pitchFamily="34" charset="0"/>
                <a:cs typeface="Tahoma" panose="020B0604030504040204" pitchFamily="34" charset="0"/>
              </a:rPr>
              <a:t>mentale</a:t>
            </a:r>
            <a:r>
              <a:rPr lang="en-GB"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7419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85609" y="817457"/>
            <a:ext cx="8202170" cy="1790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7" name="ZoneTexte 6"/>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1" name="ZoneTexte 10"/>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2" name="Rectangle 11"/>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Les thérapies / programmes par exercices physiques ont un potentiel économique +++ </a:t>
            </a:r>
            <a:endParaRPr lang="fr-FR" sz="2400" b="1" dirty="0">
              <a:latin typeface="Baskerville Old Face" panose="02020602080505020303" pitchFamily="18" charset="0"/>
            </a:endParaRPr>
          </a:p>
        </p:txBody>
      </p:sp>
      <p:sp>
        <p:nvSpPr>
          <p:cNvPr id="13" name="ZoneTexte 12"/>
          <p:cNvSpPr txBox="1"/>
          <p:nvPr/>
        </p:nvSpPr>
        <p:spPr>
          <a:xfrm>
            <a:off x="5002306" y="6149788"/>
            <a:ext cx="2277035" cy="307777"/>
          </a:xfrm>
          <a:prstGeom prst="rect">
            <a:avLst/>
          </a:prstGeom>
          <a:noFill/>
        </p:spPr>
        <p:txBody>
          <a:bodyPr wrap="square" rtlCol="0">
            <a:spAutoFit/>
          </a:bodyPr>
          <a:lstStyle/>
          <a:p>
            <a:pPr algn="ctr"/>
            <a:r>
              <a:rPr lang="fr-FR" sz="1400" i="1" dirty="0" err="1" smtClean="0"/>
              <a:t>Myamoto</a:t>
            </a:r>
            <a:r>
              <a:rPr lang="fr-FR" sz="1400" i="1" dirty="0" smtClean="0"/>
              <a:t> et al., 2019</a:t>
            </a:r>
            <a:endParaRPr lang="en-GB" sz="1400" i="1" dirty="0"/>
          </a:p>
        </p:txBody>
      </p:sp>
      <p:sp>
        <p:nvSpPr>
          <p:cNvPr id="15" name="Rectangle 14"/>
          <p:cNvSpPr/>
          <p:nvPr/>
        </p:nvSpPr>
        <p:spPr>
          <a:xfrm>
            <a:off x="884902" y="3892416"/>
            <a:ext cx="10323871" cy="1015663"/>
          </a:xfrm>
          <a:prstGeom prst="rect">
            <a:avLst/>
          </a:prstGeom>
        </p:spPr>
        <p:txBody>
          <a:bodyPr wrap="square">
            <a:spAutoFit/>
          </a:bodyPr>
          <a:lstStyle/>
          <a:p>
            <a:pPr algn="ctr">
              <a:lnSpc>
                <a:spcPct val="150000"/>
              </a:lnSpc>
            </a:pPr>
            <a:r>
              <a:rPr lang="en-GB" sz="20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“La </a:t>
            </a:r>
            <a:r>
              <a:rPr lang="en-GB" sz="2000" b="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thérapie</a:t>
            </a:r>
            <a:r>
              <a:rPr lang="en-GB" sz="20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par </a:t>
            </a:r>
            <a:r>
              <a:rPr lang="en-GB" sz="2000" b="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l'exercice</a:t>
            </a:r>
            <a:r>
              <a:rPr lang="en-GB" sz="20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semble</a:t>
            </a:r>
            <a:r>
              <a:rPr lang="en-GB" sz="20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être</a:t>
            </a:r>
            <a:r>
              <a:rPr lang="en-GB" sz="20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rentable par rapport aux </a:t>
            </a:r>
            <a:r>
              <a:rPr lang="en-GB" sz="2000" b="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soins</a:t>
            </a:r>
            <a:r>
              <a:rPr lang="en-GB" sz="20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habituels</a:t>
            </a:r>
            <a:r>
              <a:rPr lang="en-GB" sz="20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pour les </a:t>
            </a:r>
            <a:r>
              <a:rPr lang="en-GB" sz="2000" b="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lombalgies</a:t>
            </a:r>
            <a:r>
              <a:rPr lang="en-GB" sz="20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subaiguës</a:t>
            </a:r>
            <a:r>
              <a:rPr lang="en-GB" sz="20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et </a:t>
            </a:r>
            <a:r>
              <a:rPr lang="en-GB" sz="2000" b="1" dirty="0" err="1"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chroniques</a:t>
            </a:r>
            <a:r>
              <a:rPr lang="en-GB" sz="20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GB" sz="20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258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016900" y="1640861"/>
            <a:ext cx="5311735" cy="5311735"/>
          </a:xfrm>
          <a:prstGeom prst="rect">
            <a:avLst/>
          </a:prstGeom>
          <a:ln>
            <a:noFill/>
          </a:ln>
          <a:effectLst>
            <a:softEdge rad="112500"/>
          </a:effectLst>
        </p:spPr>
      </p:pic>
      <p:sp>
        <p:nvSpPr>
          <p:cNvPr id="21" name="ZoneTexte 20"/>
          <p:cNvSpPr txBox="1"/>
          <p:nvPr/>
        </p:nvSpPr>
        <p:spPr>
          <a:xfrm>
            <a:off x="0" y="3011213"/>
            <a:ext cx="7141780" cy="1323439"/>
          </a:xfrm>
          <a:prstGeom prst="rect">
            <a:avLst/>
          </a:prstGeom>
          <a:noFill/>
        </p:spPr>
        <p:txBody>
          <a:bodyPr wrap="square" rtlCol="0">
            <a:spAutoFit/>
          </a:bodyPr>
          <a:lstStyle/>
          <a:p>
            <a:pPr algn="ctr"/>
            <a:r>
              <a:rPr lang="fr-FR" sz="4000" b="1" dirty="0"/>
              <a:t>5</a:t>
            </a:r>
            <a:r>
              <a:rPr lang="fr-FR" sz="4000" b="1" dirty="0" smtClean="0"/>
              <a:t> :  Connaître les freins / leviers pour l’APA pour la population ?</a:t>
            </a:r>
          </a:p>
        </p:txBody>
      </p:sp>
    </p:spTree>
    <p:extLst>
      <p:ext uri="{BB962C8B-B14F-4D97-AF65-F5344CB8AC3E}">
        <p14:creationId xmlns:p14="http://schemas.microsoft.com/office/powerpoint/2010/main" val="38470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84810" y="3210303"/>
            <a:ext cx="1607074" cy="1303640"/>
          </a:xfrm>
          <a:prstGeom prst="rect">
            <a:avLst/>
          </a:prstGeom>
        </p:spPr>
      </p:pic>
      <p:sp>
        <p:nvSpPr>
          <p:cNvPr id="5" name="ZoneTexte 4"/>
          <p:cNvSpPr txBox="1"/>
          <p:nvPr/>
        </p:nvSpPr>
        <p:spPr>
          <a:xfrm>
            <a:off x="2560270" y="3469664"/>
            <a:ext cx="8349469" cy="1938992"/>
          </a:xfrm>
          <a:prstGeom prst="rect">
            <a:avLst/>
          </a:prstGeom>
          <a:noFill/>
        </p:spPr>
        <p:txBody>
          <a:bodyPr wrap="square" rtlCol="0">
            <a:spAutoFit/>
          </a:bodyPr>
          <a:lstStyle/>
          <a:p>
            <a:pPr marL="285750" indent="-285750">
              <a:buFont typeface="Wingdings" panose="05000000000000000000" pitchFamily="2" charset="2"/>
              <a:buChar char="§"/>
            </a:pPr>
            <a:r>
              <a:rPr lang="fr-FR" sz="2000" dirty="0" smtClean="0"/>
              <a:t>Population lombalgiques française dans le cadre d’un programme de rééducation</a:t>
            </a:r>
          </a:p>
          <a:p>
            <a:pPr marL="285750" indent="-285750">
              <a:buFont typeface="Wingdings" panose="05000000000000000000" pitchFamily="2" charset="2"/>
              <a:buChar char="§"/>
            </a:pPr>
            <a:endParaRPr lang="fr-FR" sz="2000" dirty="0"/>
          </a:p>
          <a:p>
            <a:pPr marL="285750" indent="-285750">
              <a:buFont typeface="Wingdings" panose="05000000000000000000" pitchFamily="2" charset="2"/>
              <a:buChar char="§"/>
            </a:pPr>
            <a:r>
              <a:rPr lang="fr-FR" sz="2000" dirty="0" smtClean="0"/>
              <a:t>29  individus interviewés ou questionnés en groupe</a:t>
            </a:r>
          </a:p>
          <a:p>
            <a:pPr marL="285750" indent="-285750">
              <a:buFont typeface="Wingdings" panose="05000000000000000000" pitchFamily="2" charset="2"/>
              <a:buChar char="§"/>
            </a:pPr>
            <a:endParaRPr lang="fr-FR" sz="2000" dirty="0"/>
          </a:p>
          <a:p>
            <a:pPr marL="285750" indent="-285750">
              <a:buFont typeface="Wingdings" panose="05000000000000000000" pitchFamily="2" charset="2"/>
              <a:buChar char="§"/>
            </a:pPr>
            <a:r>
              <a:rPr lang="fr-FR" sz="2000" dirty="0" smtClean="0"/>
              <a:t>Domaine </a:t>
            </a:r>
            <a:r>
              <a:rPr lang="fr-FR" sz="2000" dirty="0"/>
              <a:t>physique, psychologique et </a:t>
            </a:r>
            <a:r>
              <a:rPr lang="fr-FR" sz="2000" dirty="0" smtClean="0"/>
              <a:t>socio-environnemental</a:t>
            </a:r>
            <a:endParaRPr lang="en-GB" sz="2000"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64" y="3445423"/>
            <a:ext cx="704088" cy="469392"/>
          </a:xfrm>
          <a:prstGeom prst="rect">
            <a:avLst/>
          </a:prstGeom>
        </p:spPr>
      </p:pic>
      <p:sp>
        <p:nvSpPr>
          <p:cNvPr id="8" name="Rectangle 7"/>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Barrières &amp; facilitateurs de l’activité physique</a:t>
            </a:r>
            <a:endParaRPr lang="fr-FR" sz="2400" b="1" dirty="0">
              <a:latin typeface="Baskerville Old Face" panose="02020602080505020303" pitchFamily="18" charset="0"/>
            </a:endParaRPr>
          </a:p>
        </p:txBody>
      </p:sp>
      <p:pic>
        <p:nvPicPr>
          <p:cNvPr id="9" name="Image 8"/>
          <p:cNvPicPr>
            <a:picLocks noChangeAspect="1"/>
          </p:cNvPicPr>
          <p:nvPr/>
        </p:nvPicPr>
        <p:blipFill>
          <a:blip r:embed="rId4"/>
          <a:stretch>
            <a:fillRect/>
          </a:stretch>
        </p:blipFill>
        <p:spPr>
          <a:xfrm>
            <a:off x="1419904" y="909070"/>
            <a:ext cx="9237604" cy="1345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1" name="ZoneTexte 10"/>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5" name="ZoneTexte 14"/>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6" name="ZoneTexte 15"/>
          <p:cNvSpPr txBox="1"/>
          <p:nvPr/>
        </p:nvSpPr>
        <p:spPr>
          <a:xfrm>
            <a:off x="5002306" y="6149788"/>
            <a:ext cx="2277035" cy="307777"/>
          </a:xfrm>
          <a:prstGeom prst="rect">
            <a:avLst/>
          </a:prstGeom>
          <a:noFill/>
        </p:spPr>
        <p:txBody>
          <a:bodyPr wrap="square" rtlCol="0">
            <a:spAutoFit/>
          </a:bodyPr>
          <a:lstStyle/>
          <a:p>
            <a:pPr algn="ctr"/>
            <a:r>
              <a:rPr lang="fr-FR" sz="1400" i="1" dirty="0" err="1" smtClean="0"/>
              <a:t>Boutevillain</a:t>
            </a:r>
            <a:r>
              <a:rPr lang="fr-FR" sz="1400" i="1" dirty="0" smtClean="0"/>
              <a:t> et al., 2017</a:t>
            </a:r>
            <a:endParaRPr lang="en-GB" sz="1400" i="1" dirty="0"/>
          </a:p>
        </p:txBody>
      </p:sp>
    </p:spTree>
    <p:extLst>
      <p:ext uri="{BB962C8B-B14F-4D97-AF65-F5344CB8AC3E}">
        <p14:creationId xmlns:p14="http://schemas.microsoft.com/office/powerpoint/2010/main" val="13351122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7860" y="4155541"/>
            <a:ext cx="8586954" cy="1985159"/>
          </a:xfrm>
          <a:prstGeom prst="rect">
            <a:avLst/>
          </a:prstGeom>
        </p:spPr>
        <p:txBody>
          <a:bodyPr wrap="square">
            <a:spAutoFit/>
          </a:bodyPr>
          <a:lstStyle/>
          <a:p>
            <a:pPr>
              <a:lnSpc>
                <a:spcPct val="150000"/>
              </a:lnSpc>
            </a:pPr>
            <a:r>
              <a:rPr lang="en-GB"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Les </a:t>
            </a:r>
            <a:r>
              <a:rPr lang="en-GB"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facilitateurs</a:t>
            </a:r>
            <a:r>
              <a:rPr lang="en-GB"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identifiés</a:t>
            </a:r>
            <a:r>
              <a:rPr lang="en-GB"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GB" dirty="0" err="1">
                <a:latin typeface="Tahoma" panose="020B0604030504040204" pitchFamily="34" charset="0"/>
                <a:ea typeface="Tahoma" panose="020B0604030504040204" pitchFamily="34" charset="0"/>
                <a:cs typeface="Tahoma" panose="020B0604030504040204" pitchFamily="34" charset="0"/>
              </a:rPr>
              <a:t>C</a:t>
            </a:r>
            <a:r>
              <a:rPr lang="en-GB" dirty="0" err="1" smtClean="0">
                <a:latin typeface="Tahoma" panose="020B0604030504040204" pitchFamily="34" charset="0"/>
                <a:ea typeface="Tahoma" panose="020B0604030504040204" pitchFamily="34" charset="0"/>
                <a:cs typeface="Tahoma" panose="020B0604030504040204" pitchFamily="34" charset="0"/>
              </a:rPr>
              <a:t>aractère</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encadré</a:t>
            </a:r>
            <a:r>
              <a:rPr lang="en-GB" dirty="0">
                <a:latin typeface="Tahoma" panose="020B0604030504040204" pitchFamily="34" charset="0"/>
                <a:ea typeface="Tahoma" panose="020B0604030504040204" pitchFamily="34" charset="0"/>
                <a:cs typeface="Tahoma" panose="020B0604030504040204" pitchFamily="34" charset="0"/>
              </a:rPr>
              <a:t> de </a:t>
            </a:r>
            <a:r>
              <a:rPr lang="en-GB" dirty="0" err="1">
                <a:latin typeface="Tahoma" panose="020B0604030504040204" pitchFamily="34" charset="0"/>
                <a:ea typeface="Tahoma" panose="020B0604030504040204" pitchFamily="34" charset="0"/>
                <a:cs typeface="Tahoma" panose="020B0604030504040204" pitchFamily="34" charset="0"/>
              </a:rPr>
              <a:t>l'activité</a:t>
            </a:r>
            <a:r>
              <a:rPr lang="en-GB" dirty="0">
                <a:latin typeface="Tahoma" panose="020B0604030504040204" pitchFamily="34" charset="0"/>
                <a:ea typeface="Tahoma" panose="020B0604030504040204" pitchFamily="34" charset="0"/>
                <a:cs typeface="Tahoma" panose="020B0604030504040204" pitchFamily="34" charset="0"/>
              </a:rPr>
              <a:t> physique </a:t>
            </a:r>
            <a:r>
              <a:rPr lang="en-GB" dirty="0" smtClean="0">
                <a:latin typeface="Tahoma" panose="020B0604030504040204" pitchFamily="34" charset="0"/>
                <a:ea typeface="Tahoma" panose="020B0604030504040204" pitchFamily="34" charset="0"/>
                <a:cs typeface="Tahoma" panose="020B0604030504040204" pitchFamily="34" charset="0"/>
              </a:rPr>
              <a:t>: supervision </a:t>
            </a:r>
            <a:r>
              <a:rPr lang="en-GB" dirty="0">
                <a:latin typeface="Tahoma" panose="020B0604030504040204" pitchFamily="34" charset="0"/>
                <a:ea typeface="Tahoma" panose="020B0604030504040204" pitchFamily="34" charset="0"/>
                <a:cs typeface="Tahoma" panose="020B0604030504040204" pitchFamily="34" charset="0"/>
              </a:rPr>
              <a:t>par des </a:t>
            </a:r>
            <a:r>
              <a:rPr lang="en-GB" dirty="0" err="1" smtClean="0">
                <a:latin typeface="Tahoma" panose="020B0604030504040204" pitchFamily="34" charset="0"/>
                <a:ea typeface="Tahoma" panose="020B0604030504040204" pitchFamily="34" charset="0"/>
                <a:cs typeface="Tahoma" panose="020B0604030504040204" pitchFamily="34" charset="0"/>
              </a:rPr>
              <a:t>professionnels</a:t>
            </a:r>
            <a:endParaRPr lang="en-GB"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GB" dirty="0" err="1">
                <a:latin typeface="Tahoma" panose="020B0604030504040204" pitchFamily="34" charset="0"/>
                <a:ea typeface="Tahoma" panose="020B0604030504040204" pitchFamily="34" charset="0"/>
                <a:cs typeface="Tahoma" panose="020B0604030504040204" pitchFamily="34" charset="0"/>
              </a:rPr>
              <a:t>P</a:t>
            </a:r>
            <a:r>
              <a:rPr lang="en-GB" dirty="0" err="1" smtClean="0">
                <a:latin typeface="Tahoma" panose="020B0604030504040204" pitchFamily="34" charset="0"/>
                <a:ea typeface="Tahoma" panose="020B0604030504040204" pitchFamily="34" charset="0"/>
                <a:cs typeface="Tahoma" panose="020B0604030504040204" pitchFamily="34" charset="0"/>
              </a:rPr>
              <a:t>ratique</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en</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groupe</a:t>
            </a:r>
            <a:r>
              <a:rPr lang="en-GB" dirty="0">
                <a:latin typeface="Tahoma" panose="020B0604030504040204" pitchFamily="34" charset="0"/>
                <a:ea typeface="Tahoma" panose="020B0604030504040204" pitchFamily="34" charset="0"/>
                <a:cs typeface="Tahoma" panose="020B0604030504040204" pitchFamily="34" charset="0"/>
              </a:rPr>
              <a:t>, qui </a:t>
            </a:r>
            <a:r>
              <a:rPr lang="en-GB" dirty="0" err="1">
                <a:latin typeface="Tahoma" panose="020B0604030504040204" pitchFamily="34" charset="0"/>
                <a:ea typeface="Tahoma" panose="020B0604030504040204" pitchFamily="34" charset="0"/>
                <a:cs typeface="Tahoma" panose="020B0604030504040204" pitchFamily="34" charset="0"/>
              </a:rPr>
              <a:t>ont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amélioré</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l'adhésion</a:t>
            </a:r>
            <a:r>
              <a:rPr lang="en-GB" dirty="0">
                <a:latin typeface="Tahoma" panose="020B0604030504040204" pitchFamily="34" charset="0"/>
                <a:ea typeface="Tahoma" panose="020B0604030504040204" pitchFamily="34" charset="0"/>
                <a:cs typeface="Tahoma" panose="020B0604030504040204" pitchFamily="34" charset="0"/>
              </a:rPr>
              <a:t> des </a:t>
            </a:r>
            <a:r>
              <a:rPr lang="en-GB" dirty="0" err="1">
                <a:latin typeface="Tahoma" panose="020B0604030504040204" pitchFamily="34" charset="0"/>
                <a:ea typeface="Tahoma" panose="020B0604030504040204" pitchFamily="34" charset="0"/>
                <a:cs typeface="Tahoma" panose="020B0604030504040204" pitchFamily="34" charset="0"/>
              </a:rPr>
              <a:t>personnes</a:t>
            </a:r>
            <a:r>
              <a:rPr lang="en-GB" dirty="0">
                <a:latin typeface="Tahoma" panose="020B0604030504040204" pitchFamily="34" charset="0"/>
                <a:ea typeface="Tahoma" panose="020B0604030504040204" pitchFamily="34" charset="0"/>
                <a:cs typeface="Tahoma" panose="020B0604030504040204" pitchFamily="34" charset="0"/>
              </a:rPr>
              <a:t>.</a:t>
            </a:r>
          </a:p>
        </p:txBody>
      </p:sp>
      <p:sp>
        <p:nvSpPr>
          <p:cNvPr id="9" name="Rectangle 8"/>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0" name="ZoneTexte 9"/>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4" name="ZoneTexte 13"/>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5" name="Rectangle 1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Barrières &amp; facilitateurs de l’activité physique</a:t>
            </a:r>
            <a:endParaRPr lang="fr-FR" sz="2400" b="1" dirty="0">
              <a:latin typeface="Baskerville Old Face" panose="02020602080505020303" pitchFamily="18" charset="0"/>
            </a:endParaRPr>
          </a:p>
        </p:txBody>
      </p:sp>
      <p:sp>
        <p:nvSpPr>
          <p:cNvPr id="16" name="ZoneTexte 15"/>
          <p:cNvSpPr txBox="1"/>
          <p:nvPr/>
        </p:nvSpPr>
        <p:spPr>
          <a:xfrm>
            <a:off x="5002306" y="6149788"/>
            <a:ext cx="2277035" cy="307777"/>
          </a:xfrm>
          <a:prstGeom prst="rect">
            <a:avLst/>
          </a:prstGeom>
          <a:noFill/>
        </p:spPr>
        <p:txBody>
          <a:bodyPr wrap="square" rtlCol="0">
            <a:spAutoFit/>
          </a:bodyPr>
          <a:lstStyle/>
          <a:p>
            <a:pPr algn="ctr"/>
            <a:r>
              <a:rPr lang="fr-FR" sz="1400" i="1" dirty="0" err="1" smtClean="0"/>
              <a:t>Boutevillain</a:t>
            </a:r>
            <a:r>
              <a:rPr lang="fr-FR" sz="1400" i="1" dirty="0" smtClean="0"/>
              <a:t> et al., 2017</a:t>
            </a:r>
            <a:endParaRPr lang="en-GB" sz="1400" i="1" dirty="0"/>
          </a:p>
        </p:txBody>
      </p:sp>
      <p:pic>
        <p:nvPicPr>
          <p:cNvPr id="18" name="Image 17"/>
          <p:cNvPicPr>
            <a:picLocks noChangeAspect="1"/>
          </p:cNvPicPr>
          <p:nvPr/>
        </p:nvPicPr>
        <p:blipFill>
          <a:blip r:embed="rId2"/>
          <a:stretch>
            <a:fillRect/>
          </a:stretch>
        </p:blipFill>
        <p:spPr>
          <a:xfrm>
            <a:off x="0" y="1150883"/>
            <a:ext cx="3723618" cy="1861809"/>
          </a:xfrm>
          <a:prstGeom prst="rect">
            <a:avLst/>
          </a:prstGeom>
          <a:ln>
            <a:noFill/>
          </a:ln>
          <a:effectLst>
            <a:softEdge rad="112500"/>
          </a:effectLst>
        </p:spPr>
      </p:pic>
      <p:sp>
        <p:nvSpPr>
          <p:cNvPr id="19" name="Rectangle 18"/>
          <p:cNvSpPr/>
          <p:nvPr/>
        </p:nvSpPr>
        <p:spPr>
          <a:xfrm>
            <a:off x="3757448" y="502318"/>
            <a:ext cx="8145517" cy="3139321"/>
          </a:xfrm>
          <a:prstGeom prst="rect">
            <a:avLst/>
          </a:prstGeom>
        </p:spPr>
        <p:txBody>
          <a:bodyPr wrap="square">
            <a:spAutoFit/>
          </a:bodyPr>
          <a:lstStyle/>
          <a:p>
            <a:pPr>
              <a:lnSpc>
                <a:spcPct val="150000"/>
              </a:lnSpc>
            </a:pPr>
            <a:r>
              <a:rPr lang="fr-FR" b="1" dirty="0" smtClean="0">
                <a:solidFill>
                  <a:srgbClr val="C00000"/>
                </a:solidFill>
                <a:latin typeface="Tahoma" panose="020B0604030504040204" pitchFamily="34" charset="0"/>
                <a:ea typeface="Tahoma" panose="020B0604030504040204" pitchFamily="34" charset="0"/>
                <a:cs typeface="Tahoma" panose="020B0604030504040204" pitchFamily="34" charset="0"/>
              </a:rPr>
              <a:t>Les barrières/obstacles identifiés </a:t>
            </a:r>
          </a:p>
          <a:p>
            <a:pPr>
              <a:lnSpc>
                <a:spcPct val="150000"/>
              </a:lnSpc>
            </a:pPr>
            <a:endParaRPr lang="en-GB"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Le </a:t>
            </a:r>
            <a:r>
              <a:rPr lang="en-GB" dirty="0">
                <a:latin typeface="Tahoma" panose="020B0604030504040204" pitchFamily="34" charset="0"/>
                <a:ea typeface="Tahoma" panose="020B0604030504040204" pitchFamily="34" charset="0"/>
                <a:cs typeface="Tahoma" panose="020B0604030504040204" pitchFamily="34" charset="0"/>
              </a:rPr>
              <a:t>principal obstacle à la </a:t>
            </a:r>
            <a:r>
              <a:rPr lang="en-GB" dirty="0" err="1">
                <a:latin typeface="Tahoma" panose="020B0604030504040204" pitchFamily="34" charset="0"/>
                <a:ea typeface="Tahoma" panose="020B0604030504040204" pitchFamily="34" charset="0"/>
                <a:cs typeface="Tahoma" panose="020B0604030504040204" pitchFamily="34" charset="0"/>
              </a:rPr>
              <a:t>pratique</a:t>
            </a:r>
            <a:r>
              <a:rPr lang="en-GB" dirty="0">
                <a:latin typeface="Tahoma" panose="020B0604030504040204" pitchFamily="34" charset="0"/>
                <a:ea typeface="Tahoma" panose="020B0604030504040204" pitchFamily="34" charset="0"/>
                <a:cs typeface="Tahoma" panose="020B0604030504040204" pitchFamily="34" charset="0"/>
              </a:rPr>
              <a:t> de </a:t>
            </a:r>
            <a:r>
              <a:rPr lang="en-GB" dirty="0" err="1">
                <a:latin typeface="Tahoma" panose="020B0604030504040204" pitchFamily="34" charset="0"/>
                <a:ea typeface="Tahoma" panose="020B0604030504040204" pitchFamily="34" charset="0"/>
                <a:cs typeface="Tahoma" panose="020B0604030504040204" pitchFamily="34" charset="0"/>
              </a:rPr>
              <a:t>l'AP</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est</a:t>
            </a:r>
            <a:r>
              <a:rPr lang="en-GB" dirty="0">
                <a:latin typeface="Tahoma" panose="020B0604030504040204" pitchFamily="34" charset="0"/>
                <a:ea typeface="Tahoma" panose="020B0604030504040204" pitchFamily="34" charset="0"/>
                <a:cs typeface="Tahoma" panose="020B0604030504040204" pitchFamily="34" charset="0"/>
              </a:rPr>
              <a:t> la </a:t>
            </a:r>
            <a:r>
              <a:rPr lang="en-GB" dirty="0" err="1">
                <a:latin typeface="Tahoma" panose="020B0604030504040204" pitchFamily="34" charset="0"/>
                <a:ea typeface="Tahoma" panose="020B0604030504040204" pitchFamily="34" charset="0"/>
                <a:cs typeface="Tahoma" panose="020B0604030504040204" pitchFamily="34" charset="0"/>
              </a:rPr>
              <a:t>douleur</a:t>
            </a:r>
            <a:r>
              <a:rPr lang="en-GB" dirty="0">
                <a:latin typeface="Tahoma" panose="020B0604030504040204" pitchFamily="34" charset="0"/>
                <a:ea typeface="Tahoma" panose="020B0604030504040204" pitchFamily="34" charset="0"/>
                <a:cs typeface="Tahoma" panose="020B0604030504040204" pitchFamily="34" charset="0"/>
              </a:rPr>
              <a:t>.</a:t>
            </a:r>
          </a:p>
          <a:p>
            <a:pPr marL="285750" indent="-285750">
              <a:lnSpc>
                <a:spcPct val="150000"/>
              </a:lnSpc>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 Les </a:t>
            </a:r>
            <a:r>
              <a:rPr lang="en-GB" dirty="0" err="1">
                <a:latin typeface="Tahoma" panose="020B0604030504040204" pitchFamily="34" charset="0"/>
                <a:ea typeface="Tahoma" panose="020B0604030504040204" pitchFamily="34" charset="0"/>
                <a:cs typeface="Tahoma" panose="020B0604030504040204" pitchFamily="34" charset="0"/>
              </a:rPr>
              <a:t>barrières</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psychologiques</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étaient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associées</a:t>
            </a:r>
            <a:r>
              <a:rPr lang="en-GB" dirty="0">
                <a:latin typeface="Tahoma" panose="020B0604030504040204" pitchFamily="34" charset="0"/>
                <a:ea typeface="Tahoma" panose="020B0604030504040204" pitchFamily="34" charset="0"/>
                <a:cs typeface="Tahoma" panose="020B0604030504040204" pitchFamily="34" charset="0"/>
              </a:rPr>
              <a:t> à la </a:t>
            </a:r>
            <a:r>
              <a:rPr lang="en-GB" dirty="0" err="1">
                <a:latin typeface="Tahoma" panose="020B0604030504040204" pitchFamily="34" charset="0"/>
                <a:ea typeface="Tahoma" panose="020B0604030504040204" pitchFamily="34" charset="0"/>
                <a:cs typeface="Tahoma" panose="020B0604030504040204" pitchFamily="34" charset="0"/>
              </a:rPr>
              <a:t>difficulté</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d'intégrer</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l'AP</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dans</a:t>
            </a:r>
            <a:r>
              <a:rPr lang="en-GB" dirty="0">
                <a:latin typeface="Tahoma" panose="020B0604030504040204" pitchFamily="34" charset="0"/>
                <a:ea typeface="Tahoma" panose="020B0604030504040204" pitchFamily="34" charset="0"/>
                <a:cs typeface="Tahoma" panose="020B0604030504040204" pitchFamily="34" charset="0"/>
              </a:rPr>
              <a:t> la vie </a:t>
            </a:r>
            <a:r>
              <a:rPr lang="en-GB" dirty="0" err="1">
                <a:latin typeface="Tahoma" panose="020B0604030504040204" pitchFamily="34" charset="0"/>
                <a:ea typeface="Tahoma" panose="020B0604030504040204" pitchFamily="34" charset="0"/>
                <a:cs typeface="Tahoma" panose="020B0604030504040204" pitchFamily="34" charset="0"/>
              </a:rPr>
              <a:t>quotidienne</a:t>
            </a:r>
            <a:r>
              <a:rPr lang="en-GB" dirty="0">
                <a:latin typeface="Tahoma" panose="020B0604030504040204" pitchFamily="34" charset="0"/>
                <a:ea typeface="Tahoma" panose="020B0604030504040204" pitchFamily="34" charset="0"/>
                <a:cs typeface="Tahoma" panose="020B0604030504040204" pitchFamily="34" charset="0"/>
              </a:rPr>
              <a:t> de la </a:t>
            </a:r>
            <a:r>
              <a:rPr lang="en-GB" dirty="0" err="1" smtClean="0">
                <a:latin typeface="Tahoma" panose="020B0604030504040204" pitchFamily="34" charset="0"/>
                <a:ea typeface="Tahoma" panose="020B0604030504040204" pitchFamily="34" charset="0"/>
                <a:cs typeface="Tahoma" panose="020B0604030504040204" pitchFamily="34" charset="0"/>
              </a:rPr>
              <a:t>personne</a:t>
            </a: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Les </a:t>
            </a:r>
            <a:r>
              <a:rPr lang="en-GB" dirty="0" err="1">
                <a:latin typeface="Tahoma" panose="020B0604030504040204" pitchFamily="34" charset="0"/>
                <a:ea typeface="Tahoma" panose="020B0604030504040204" pitchFamily="34" charset="0"/>
                <a:cs typeface="Tahoma" panose="020B0604030504040204" pitchFamily="34" charset="0"/>
              </a:rPr>
              <a:t>barrières</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environnementales</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étaient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dominées</a:t>
            </a:r>
            <a:r>
              <a:rPr lang="en-GB" dirty="0">
                <a:latin typeface="Tahoma" panose="020B0604030504040204" pitchFamily="34" charset="0"/>
                <a:ea typeface="Tahoma" panose="020B0604030504040204" pitchFamily="34" charset="0"/>
                <a:cs typeface="Tahoma" panose="020B0604030504040204" pitchFamily="34" charset="0"/>
              </a:rPr>
              <a:t> par le </a:t>
            </a:r>
            <a:r>
              <a:rPr lang="en-GB" dirty="0" err="1">
                <a:latin typeface="Tahoma" panose="020B0604030504040204" pitchFamily="34" charset="0"/>
                <a:ea typeface="Tahoma" panose="020B0604030504040204" pitchFamily="34" charset="0"/>
                <a:cs typeface="Tahoma" panose="020B0604030504040204" pitchFamily="34" charset="0"/>
              </a:rPr>
              <a:t>manque</a:t>
            </a:r>
            <a:r>
              <a:rPr lang="en-GB" dirty="0">
                <a:latin typeface="Tahoma" panose="020B0604030504040204" pitchFamily="34" charset="0"/>
                <a:ea typeface="Tahoma" panose="020B0604030504040204" pitchFamily="34" charset="0"/>
                <a:cs typeface="Tahoma" panose="020B0604030504040204" pitchFamily="34" charset="0"/>
              </a:rPr>
              <a:t> de temps</a:t>
            </a:r>
          </a:p>
        </p:txBody>
      </p:sp>
      <p:pic>
        <p:nvPicPr>
          <p:cNvPr id="20" name="Image 19"/>
          <p:cNvPicPr>
            <a:picLocks noChangeAspect="1"/>
          </p:cNvPicPr>
          <p:nvPr/>
        </p:nvPicPr>
        <p:blipFill>
          <a:blip r:embed="rId3">
            <a:clrChange>
              <a:clrFrom>
                <a:srgbClr val="FFFFFF"/>
              </a:clrFrom>
              <a:clrTo>
                <a:srgbClr val="FFFFFF">
                  <a:alpha val="0"/>
                </a:srgbClr>
              </a:clrTo>
            </a:clrChange>
          </a:blip>
          <a:stretch>
            <a:fillRect/>
          </a:stretch>
        </p:blipFill>
        <p:spPr>
          <a:xfrm>
            <a:off x="9288455" y="4423440"/>
            <a:ext cx="2493641" cy="2229608"/>
          </a:xfrm>
          <a:prstGeom prst="rect">
            <a:avLst/>
          </a:prstGeom>
        </p:spPr>
      </p:pic>
    </p:spTree>
    <p:extLst>
      <p:ext uri="{BB962C8B-B14F-4D97-AF65-F5344CB8AC3E}">
        <p14:creationId xmlns:p14="http://schemas.microsoft.com/office/powerpoint/2010/main" val="36594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p:cNvSpPr txBox="1"/>
          <p:nvPr/>
        </p:nvSpPr>
        <p:spPr>
          <a:xfrm>
            <a:off x="6216870" y="2774730"/>
            <a:ext cx="5975130" cy="707886"/>
          </a:xfrm>
          <a:prstGeom prst="rect">
            <a:avLst/>
          </a:prstGeom>
          <a:noFill/>
        </p:spPr>
        <p:txBody>
          <a:bodyPr wrap="square" rtlCol="0">
            <a:spAutoFit/>
          </a:bodyPr>
          <a:lstStyle/>
          <a:p>
            <a:pPr algn="ctr"/>
            <a:r>
              <a:rPr lang="fr-FR" sz="4000" b="1" dirty="0" smtClean="0"/>
              <a:t>6 :  Bonus</a:t>
            </a:r>
          </a:p>
        </p:txBody>
      </p:sp>
      <p:pic>
        <p:nvPicPr>
          <p:cNvPr id="2" name="Image 1"/>
          <p:cNvPicPr>
            <a:picLocks noChangeAspect="1"/>
          </p:cNvPicPr>
          <p:nvPr/>
        </p:nvPicPr>
        <p:blipFill>
          <a:blip r:embed="rId2"/>
          <a:stretch>
            <a:fillRect/>
          </a:stretch>
        </p:blipFill>
        <p:spPr>
          <a:xfrm>
            <a:off x="0" y="0"/>
            <a:ext cx="5829300" cy="4381500"/>
          </a:xfrm>
          <a:prstGeom prst="rect">
            <a:avLst/>
          </a:prstGeom>
        </p:spPr>
      </p:pic>
    </p:spTree>
    <p:extLst>
      <p:ext uri="{BB962C8B-B14F-4D97-AF65-F5344CB8AC3E}">
        <p14:creationId xmlns:p14="http://schemas.microsoft.com/office/powerpoint/2010/main" val="273159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4" name="ZoneTexte 3"/>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5" name="ZoneTexte 4"/>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6" name="ZoneTexte 5"/>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0" name="Rectangle 9"/>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3 types de lombalgies</a:t>
            </a:r>
            <a:endParaRPr lang="fr-FR" sz="2400" b="1" dirty="0">
              <a:latin typeface="Baskerville Old Face" panose="02020602080505020303" pitchFamily="18" charset="0"/>
            </a:endParaRPr>
          </a:p>
        </p:txBody>
      </p:sp>
      <p:sp>
        <p:nvSpPr>
          <p:cNvPr id="2" name="Rectangle à coins arrondis 1"/>
          <p:cNvSpPr/>
          <p:nvPr/>
        </p:nvSpPr>
        <p:spPr>
          <a:xfrm>
            <a:off x="699249" y="1169893"/>
            <a:ext cx="2268070" cy="40341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Aigue</a:t>
            </a:r>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à coins arrondis 10"/>
          <p:cNvSpPr/>
          <p:nvPr/>
        </p:nvSpPr>
        <p:spPr>
          <a:xfrm>
            <a:off x="5047131" y="1169893"/>
            <a:ext cx="2268070" cy="4034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Subaiguë</a:t>
            </a:r>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à coins arrondis 11"/>
          <p:cNvSpPr/>
          <p:nvPr/>
        </p:nvSpPr>
        <p:spPr>
          <a:xfrm>
            <a:off x="9395014" y="1169893"/>
            <a:ext cx="2268070" cy="40341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Chroniques</a:t>
            </a:r>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ZoneTexte 12"/>
          <p:cNvSpPr txBox="1"/>
          <p:nvPr/>
        </p:nvSpPr>
        <p:spPr>
          <a:xfrm>
            <a:off x="322729" y="2079812"/>
            <a:ext cx="3209366" cy="1815882"/>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Intensités variables</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Dues à des faux mouvements ou efforts traumatisants </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Disparition entre 1 à 6 semaines</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ZoneTexte 13"/>
          <p:cNvSpPr txBox="1"/>
          <p:nvPr/>
        </p:nvSpPr>
        <p:spPr>
          <a:xfrm>
            <a:off x="4742329" y="2079812"/>
            <a:ext cx="3209366" cy="1815882"/>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Intensités variables</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Dues à des faux mouvements ou efforts traumatisants </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Disparition entre 6 à 12 semaines</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15" name="ZoneTexte 14"/>
          <p:cNvSpPr txBox="1"/>
          <p:nvPr/>
        </p:nvSpPr>
        <p:spPr>
          <a:xfrm>
            <a:off x="9063317" y="2079812"/>
            <a:ext cx="3209366" cy="2062103"/>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Intensités variables</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strike="sngStrike" dirty="0" smtClean="0">
                <a:latin typeface="Tahoma" panose="020B0604030504040204" pitchFamily="34" charset="0"/>
                <a:ea typeface="Tahoma" panose="020B0604030504040204" pitchFamily="34" charset="0"/>
                <a:cs typeface="Tahoma" panose="020B0604030504040204" pitchFamily="34" charset="0"/>
              </a:rPr>
              <a:t>Dues à des faux mouvements ou efforts traumatisants </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Douleur durant &gt;3 mois</a:t>
            </a:r>
          </a:p>
          <a:p>
            <a:pPr marL="285750" indent="-285750">
              <a:buFont typeface="Arial" panose="020B0604020202020204" pitchFamily="34" charset="0"/>
              <a:buChar char="•"/>
            </a:pPr>
            <a:endParaRPr lang="fr-F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sz="1600" dirty="0" smtClean="0">
                <a:latin typeface="Tahoma" panose="020B0604030504040204" pitchFamily="34" charset="0"/>
                <a:ea typeface="Tahoma" panose="020B0604030504040204" pitchFamily="34" charset="0"/>
                <a:cs typeface="Tahoma" panose="020B0604030504040204" pitchFamily="34" charset="0"/>
              </a:rPr>
              <a:t>Disparition incertaine ??</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8964705" y="968187"/>
            <a:ext cx="3173507" cy="3263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8612" y="950259"/>
            <a:ext cx="8310282" cy="3307976"/>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lipse 15"/>
          <p:cNvSpPr/>
          <p:nvPr/>
        </p:nvSpPr>
        <p:spPr>
          <a:xfrm>
            <a:off x="9861175" y="4625788"/>
            <a:ext cx="1075765" cy="5916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10%</a:t>
            </a:r>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1" name="Imag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0096" y="4370293"/>
            <a:ext cx="1131873" cy="1131873"/>
          </a:xfrm>
          <a:prstGeom prst="rect">
            <a:avLst/>
          </a:prstGeom>
        </p:spPr>
      </p:pic>
      <p:sp>
        <p:nvSpPr>
          <p:cNvPr id="22" name="Flèche droite 21"/>
          <p:cNvSpPr/>
          <p:nvPr/>
        </p:nvSpPr>
        <p:spPr>
          <a:xfrm>
            <a:off x="5082988" y="4760259"/>
            <a:ext cx="4580965" cy="313765"/>
          </a:xfrm>
          <a:prstGeom prst="rightArrow">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22"/>
          <p:cNvSpPr txBox="1"/>
          <p:nvPr/>
        </p:nvSpPr>
        <p:spPr>
          <a:xfrm>
            <a:off x="4871548" y="4378796"/>
            <a:ext cx="4698120" cy="1061829"/>
          </a:xfrm>
          <a:prstGeom prst="rect">
            <a:avLst/>
          </a:prstGeom>
          <a:noFill/>
        </p:spPr>
        <p:txBody>
          <a:bodyPr wrap="square" rtlCol="0">
            <a:spAutoFit/>
          </a:bodyPr>
          <a:lstStyle/>
          <a:p>
            <a:pPr algn="ctr">
              <a:lnSpc>
                <a:spcPct val="150000"/>
              </a:lnSpc>
            </a:pPr>
            <a:r>
              <a:rPr lang="fr-FR" sz="2100" i="1" dirty="0" smtClean="0">
                <a:solidFill>
                  <a:schemeClr val="bg2">
                    <a:lumMod val="25000"/>
                  </a:schemeClr>
                </a:solidFill>
              </a:rPr>
              <a:t>Seulement 10% des individus atteints de lombalgie passent à un état chronique</a:t>
            </a:r>
            <a:endParaRPr lang="en-GB" sz="2100" i="1" dirty="0">
              <a:solidFill>
                <a:schemeClr val="bg2">
                  <a:lumMod val="25000"/>
                </a:schemeClr>
              </a:solidFill>
            </a:endParaRPr>
          </a:p>
        </p:txBody>
      </p:sp>
      <p:sp>
        <p:nvSpPr>
          <p:cNvPr id="24" name="Ellipse 23"/>
          <p:cNvSpPr/>
          <p:nvPr/>
        </p:nvSpPr>
        <p:spPr>
          <a:xfrm>
            <a:off x="9923928" y="5638800"/>
            <a:ext cx="1075765" cy="5916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80%</a:t>
            </a:r>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5" name="Image 24"/>
          <p:cNvPicPr>
            <a:picLocks noChangeAspect="1"/>
          </p:cNvPicPr>
          <p:nvPr/>
        </p:nvPicPr>
        <p:blipFill>
          <a:blip r:embed="rId3"/>
          <a:stretch>
            <a:fillRect/>
          </a:stretch>
        </p:blipFill>
        <p:spPr>
          <a:xfrm>
            <a:off x="11074073" y="5531224"/>
            <a:ext cx="913290" cy="862077"/>
          </a:xfrm>
          <a:prstGeom prst="rect">
            <a:avLst/>
          </a:prstGeom>
        </p:spPr>
      </p:pic>
      <p:sp>
        <p:nvSpPr>
          <p:cNvPr id="26" name="ZoneTexte 25"/>
          <p:cNvSpPr txBox="1"/>
          <p:nvPr/>
        </p:nvSpPr>
        <p:spPr>
          <a:xfrm>
            <a:off x="4461643" y="5427969"/>
            <a:ext cx="5445286" cy="1015663"/>
          </a:xfrm>
          <a:prstGeom prst="rect">
            <a:avLst/>
          </a:prstGeom>
          <a:noFill/>
        </p:spPr>
        <p:txBody>
          <a:bodyPr wrap="square" rtlCol="0">
            <a:spAutoFit/>
          </a:bodyPr>
          <a:lstStyle/>
          <a:p>
            <a:pPr algn="ctr">
              <a:lnSpc>
                <a:spcPct val="150000"/>
              </a:lnSpc>
            </a:pPr>
            <a:r>
              <a:rPr lang="fr-FR" sz="2000" b="1" i="1" dirty="0" smtClean="0">
                <a:solidFill>
                  <a:srgbClr val="C00000"/>
                </a:solidFill>
              </a:rPr>
              <a:t>80% des coûts de santé de la lombalgie sont dues aux individus qui sont dans un état chronique</a:t>
            </a:r>
            <a:endParaRPr lang="en-GB" sz="2000" b="1" i="1" dirty="0">
              <a:solidFill>
                <a:srgbClr val="C00000"/>
              </a:solidFill>
            </a:endParaRPr>
          </a:p>
        </p:txBody>
      </p:sp>
      <p:sp>
        <p:nvSpPr>
          <p:cNvPr id="27" name="Rectangle 26"/>
          <p:cNvSpPr/>
          <p:nvPr/>
        </p:nvSpPr>
        <p:spPr>
          <a:xfrm>
            <a:off x="-130761" y="6054606"/>
            <a:ext cx="4513574" cy="461665"/>
          </a:xfrm>
          <a:prstGeom prst="rect">
            <a:avLst/>
          </a:prstGeom>
        </p:spPr>
        <p:txBody>
          <a:bodyPr wrap="square">
            <a:spAutoFit/>
          </a:bodyPr>
          <a:lstStyle/>
          <a:p>
            <a:pPr algn="ctr"/>
            <a:r>
              <a:rPr lang="fr-FR" sz="1200" i="1" dirty="0">
                <a:latin typeface="Times New Roman" panose="02020603050405020304" pitchFamily="18" charset="0"/>
                <a:ea typeface="Calibri" panose="020F0502020204030204" pitchFamily="34" charset="0"/>
              </a:rPr>
              <a:t>(</a:t>
            </a:r>
            <a:r>
              <a:rPr lang="fr-FR" sz="1200" i="1" dirty="0" err="1">
                <a:latin typeface="Times New Roman" panose="02020603050405020304" pitchFamily="18" charset="0"/>
                <a:ea typeface="Calibri" panose="020F0502020204030204" pitchFamily="34" charset="0"/>
              </a:rPr>
              <a:t>Poiraudeau</a:t>
            </a:r>
            <a:r>
              <a:rPr lang="fr-FR" sz="1200" i="1" dirty="0">
                <a:latin typeface="Times New Roman" panose="02020603050405020304" pitchFamily="18" charset="0"/>
                <a:ea typeface="Calibri" panose="020F0502020204030204" pitchFamily="34" charset="0"/>
              </a:rPr>
              <a:t>, </a:t>
            </a:r>
            <a:r>
              <a:rPr lang="fr-FR" sz="1200" i="1" dirty="0" err="1">
                <a:latin typeface="Times New Roman" panose="02020603050405020304" pitchFamily="18" charset="0"/>
                <a:ea typeface="Calibri" panose="020F0502020204030204" pitchFamily="34" charset="0"/>
              </a:rPr>
              <a:t>Rannou</a:t>
            </a:r>
            <a:r>
              <a:rPr lang="fr-FR" sz="1200" i="1" dirty="0">
                <a:latin typeface="Times New Roman" panose="02020603050405020304" pitchFamily="18" charset="0"/>
                <a:ea typeface="Calibri" panose="020F0502020204030204" pitchFamily="34" charset="0"/>
              </a:rPr>
              <a:t> and Revel, 2007; Maher, </a:t>
            </a:r>
            <a:r>
              <a:rPr lang="fr-FR" sz="1200" i="1" dirty="0" err="1">
                <a:latin typeface="Times New Roman" panose="02020603050405020304" pitchFamily="18" charset="0"/>
                <a:ea typeface="Calibri" panose="020F0502020204030204" pitchFamily="34" charset="0"/>
              </a:rPr>
              <a:t>Underwood</a:t>
            </a:r>
            <a:r>
              <a:rPr lang="fr-FR" sz="1200" i="1" dirty="0">
                <a:latin typeface="Times New Roman" panose="02020603050405020304" pitchFamily="18" charset="0"/>
                <a:ea typeface="Calibri" panose="020F0502020204030204" pitchFamily="34" charset="0"/>
              </a:rPr>
              <a:t> and </a:t>
            </a:r>
            <a:r>
              <a:rPr lang="fr-FR" sz="1200" i="1" dirty="0" err="1">
                <a:latin typeface="Times New Roman" panose="02020603050405020304" pitchFamily="18" charset="0"/>
                <a:ea typeface="Calibri" panose="020F0502020204030204" pitchFamily="34" charset="0"/>
              </a:rPr>
              <a:t>Buchbinder</a:t>
            </a:r>
            <a:r>
              <a:rPr lang="fr-FR" sz="1200" i="1" dirty="0">
                <a:latin typeface="Times New Roman" panose="02020603050405020304" pitchFamily="18" charset="0"/>
                <a:ea typeface="Calibri" panose="020F0502020204030204" pitchFamily="34" charset="0"/>
              </a:rPr>
              <a:t>, 2017)</a:t>
            </a:r>
            <a:endParaRPr lang="en-GB" sz="1200" i="1" dirty="0"/>
          </a:p>
        </p:txBody>
      </p:sp>
    </p:spTree>
    <p:extLst>
      <p:ext uri="{BB962C8B-B14F-4D97-AF65-F5344CB8AC3E}">
        <p14:creationId xmlns:p14="http://schemas.microsoft.com/office/powerpoint/2010/main" val="25332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p:bldP spid="24" grpId="0" animBg="1"/>
      <p:bldP spid="2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15289" y="774949"/>
            <a:ext cx="6053892" cy="1684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0" name="ZoneTexte 9"/>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4" name="ZoneTexte 13"/>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5" name="Rectangle 1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A prendre en considération avec ce public</a:t>
            </a:r>
            <a:endParaRPr lang="fr-FR" sz="2400" b="1" dirty="0">
              <a:latin typeface="Baskerville Old Face" panose="02020602080505020303" pitchFamily="18" charset="0"/>
            </a:endParaRPr>
          </a:p>
        </p:txBody>
      </p:sp>
      <p:sp>
        <p:nvSpPr>
          <p:cNvPr id="16" name="ZoneTexte 15"/>
          <p:cNvSpPr txBox="1"/>
          <p:nvPr/>
        </p:nvSpPr>
        <p:spPr>
          <a:xfrm>
            <a:off x="5002306" y="6149788"/>
            <a:ext cx="2277035" cy="307777"/>
          </a:xfrm>
          <a:prstGeom prst="rect">
            <a:avLst/>
          </a:prstGeom>
          <a:noFill/>
        </p:spPr>
        <p:txBody>
          <a:bodyPr wrap="square" rtlCol="0">
            <a:spAutoFit/>
          </a:bodyPr>
          <a:lstStyle/>
          <a:p>
            <a:pPr algn="ctr"/>
            <a:r>
              <a:rPr lang="fr-FR" sz="1400" i="1" dirty="0" smtClean="0"/>
              <a:t>Lim et al., 2019</a:t>
            </a:r>
            <a:endParaRPr lang="en-GB" sz="1400" i="1" dirty="0"/>
          </a:p>
        </p:txBody>
      </p:sp>
      <p:sp>
        <p:nvSpPr>
          <p:cNvPr id="2" name="ZoneTexte 1"/>
          <p:cNvSpPr txBox="1"/>
          <p:nvPr/>
        </p:nvSpPr>
        <p:spPr>
          <a:xfrm>
            <a:off x="471948" y="2792361"/>
            <a:ext cx="10736826"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000" dirty="0" smtClean="0">
                <a:latin typeface="Tahoma" panose="020B0604030504040204" pitchFamily="34" charset="0"/>
                <a:ea typeface="Tahoma" panose="020B0604030504040204" pitchFamily="34" charset="0"/>
                <a:cs typeface="Tahoma" panose="020B0604030504040204" pitchFamily="34" charset="0"/>
              </a:rPr>
              <a:t>41 articles analysés</a:t>
            </a:r>
          </a:p>
          <a:p>
            <a:pPr marL="285750" indent="-285750">
              <a:lnSpc>
                <a:spcPct val="150000"/>
              </a:lnSpc>
              <a:buFont typeface="Arial" panose="020B0604020202020204" pitchFamily="34" charset="0"/>
              <a:buChar char="•"/>
            </a:pPr>
            <a:endParaRPr lang="fr-FR" sz="2000"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fr-FR" sz="2000" dirty="0" smtClean="0">
                <a:latin typeface="Tahoma" panose="020B0604030504040204" pitchFamily="34" charset="0"/>
                <a:ea typeface="Tahoma" panose="020B0604030504040204" pitchFamily="34" charset="0"/>
                <a:cs typeface="Tahoma" panose="020B0604030504040204" pitchFamily="34" charset="0"/>
              </a:rPr>
              <a:t>Articles utilisant des questionnaires ou des </a:t>
            </a:r>
            <a:r>
              <a:rPr lang="fr-FR" sz="2000" dirty="0" err="1" smtClean="0">
                <a:latin typeface="Tahoma" panose="020B0604030504040204" pitchFamily="34" charset="0"/>
                <a:ea typeface="Tahoma" panose="020B0604030504040204" pitchFamily="34" charset="0"/>
                <a:cs typeface="Tahoma" panose="020B0604030504040204" pitchFamily="34" charset="0"/>
              </a:rPr>
              <a:t>entretients</a:t>
            </a:r>
            <a:r>
              <a:rPr lang="fr-FR" sz="2000" dirty="0" smtClean="0">
                <a:latin typeface="Tahoma" panose="020B0604030504040204" pitchFamily="34" charset="0"/>
                <a:ea typeface="Tahoma" panose="020B0604030504040204" pitchFamily="34" charset="0"/>
                <a:cs typeface="Tahoma" panose="020B0604030504040204" pitchFamily="34" charset="0"/>
              </a:rPr>
              <a:t> pour rapporter les besoins des patients, leurs objectifs, leurs préoccupations ….</a:t>
            </a:r>
            <a:endParaRPr lang="fr-F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892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0" name="ZoneTexte 9"/>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4" name="ZoneTexte 13"/>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5" name="Rectangle 1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A prendre en considération avec ce public</a:t>
            </a:r>
            <a:endParaRPr lang="fr-FR" sz="2400" b="1" dirty="0">
              <a:latin typeface="Baskerville Old Face" panose="02020602080505020303" pitchFamily="18" charset="0"/>
            </a:endParaRPr>
          </a:p>
        </p:txBody>
      </p:sp>
      <p:sp>
        <p:nvSpPr>
          <p:cNvPr id="16" name="ZoneTexte 15"/>
          <p:cNvSpPr txBox="1"/>
          <p:nvPr/>
        </p:nvSpPr>
        <p:spPr>
          <a:xfrm>
            <a:off x="5002306" y="6149788"/>
            <a:ext cx="2277035" cy="307777"/>
          </a:xfrm>
          <a:prstGeom prst="rect">
            <a:avLst/>
          </a:prstGeom>
          <a:noFill/>
        </p:spPr>
        <p:txBody>
          <a:bodyPr wrap="square" rtlCol="0">
            <a:spAutoFit/>
          </a:bodyPr>
          <a:lstStyle/>
          <a:p>
            <a:pPr algn="ctr"/>
            <a:r>
              <a:rPr lang="fr-FR" sz="1400" i="1" dirty="0" smtClean="0"/>
              <a:t>Lim et al., 2019</a:t>
            </a:r>
            <a:endParaRPr lang="en-GB" sz="1400" i="1" dirty="0"/>
          </a:p>
        </p:txBody>
      </p:sp>
      <p:pic>
        <p:nvPicPr>
          <p:cNvPr id="7" name="Image 6"/>
          <p:cNvPicPr>
            <a:picLocks noChangeAspect="1"/>
          </p:cNvPicPr>
          <p:nvPr/>
        </p:nvPicPr>
        <p:blipFill>
          <a:blip r:embed="rId2"/>
          <a:stretch>
            <a:fillRect/>
          </a:stretch>
        </p:blipFill>
        <p:spPr>
          <a:xfrm>
            <a:off x="890019" y="3908564"/>
            <a:ext cx="1543265" cy="1562318"/>
          </a:xfrm>
          <a:prstGeom prst="rect">
            <a:avLst/>
          </a:prstGeom>
        </p:spPr>
      </p:pic>
      <p:pic>
        <p:nvPicPr>
          <p:cNvPr id="17" name="Image 16"/>
          <p:cNvPicPr>
            <a:picLocks noChangeAspect="1"/>
          </p:cNvPicPr>
          <p:nvPr/>
        </p:nvPicPr>
        <p:blipFill>
          <a:blip r:embed="rId3"/>
          <a:stretch>
            <a:fillRect/>
          </a:stretch>
        </p:blipFill>
        <p:spPr>
          <a:xfrm>
            <a:off x="5023567" y="3903801"/>
            <a:ext cx="1514686" cy="1571844"/>
          </a:xfrm>
          <a:prstGeom prst="rect">
            <a:avLst/>
          </a:prstGeom>
        </p:spPr>
      </p:pic>
      <p:pic>
        <p:nvPicPr>
          <p:cNvPr id="18" name="Image 17"/>
          <p:cNvPicPr>
            <a:picLocks noChangeAspect="1"/>
          </p:cNvPicPr>
          <p:nvPr/>
        </p:nvPicPr>
        <p:blipFill>
          <a:blip r:embed="rId4"/>
          <a:stretch>
            <a:fillRect/>
          </a:stretch>
        </p:blipFill>
        <p:spPr>
          <a:xfrm>
            <a:off x="9128535" y="3960959"/>
            <a:ext cx="1486107" cy="1457528"/>
          </a:xfrm>
          <a:prstGeom prst="rect">
            <a:avLst/>
          </a:prstGeom>
        </p:spPr>
      </p:pic>
      <p:sp>
        <p:nvSpPr>
          <p:cNvPr id="20" name="Rectangle 19"/>
          <p:cNvSpPr/>
          <p:nvPr/>
        </p:nvSpPr>
        <p:spPr>
          <a:xfrm>
            <a:off x="157485" y="874250"/>
            <a:ext cx="11621729" cy="2169825"/>
          </a:xfrm>
          <a:prstGeom prst="rect">
            <a:avLst/>
          </a:prstGeom>
        </p:spPr>
        <p:txBody>
          <a:bodyPr wrap="square">
            <a:spAutoFit/>
          </a:bodyPr>
          <a:lstStyle/>
          <a:p>
            <a:pPr marL="285750" indent="-285750">
              <a:lnSpc>
                <a:spcPct val="150000"/>
              </a:lnSpc>
              <a:buFont typeface="Wingdings" panose="05000000000000000000" pitchFamily="2" charset="2"/>
              <a:buChar char="Ø"/>
            </a:pPr>
            <a:r>
              <a:rPr lang="en-GB" b="1" dirty="0" err="1" smtClean="0">
                <a:latin typeface="Tahoma" panose="020B0604030504040204" pitchFamily="34" charset="0"/>
                <a:ea typeface="Tahoma" panose="020B0604030504040204" pitchFamily="34" charset="0"/>
                <a:cs typeface="Tahoma" panose="020B0604030504040204" pitchFamily="34" charset="0"/>
              </a:rPr>
              <a:t>Désir</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d'informations</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claires</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cohérentes</a:t>
            </a:r>
            <a:r>
              <a:rPr lang="en-GB" dirty="0">
                <a:latin typeface="Tahoma" panose="020B0604030504040204" pitchFamily="34" charset="0"/>
                <a:ea typeface="Tahoma" panose="020B0604030504040204" pitchFamily="34" charset="0"/>
                <a:cs typeface="Tahoma" panose="020B0604030504040204" pitchFamily="34" charset="0"/>
              </a:rPr>
              <a:t> et </a:t>
            </a:r>
            <a:r>
              <a:rPr lang="en-GB" dirty="0" err="1">
                <a:latin typeface="Tahoma" panose="020B0604030504040204" pitchFamily="34" charset="0"/>
                <a:ea typeface="Tahoma" panose="020B0604030504040204" pitchFamily="34" charset="0"/>
                <a:cs typeface="Tahoma" panose="020B0604030504040204" pitchFamily="34" charset="0"/>
              </a:rPr>
              <a:t>personnalisées</a:t>
            </a:r>
            <a:r>
              <a:rPr lang="en-GB" dirty="0">
                <a:latin typeface="Tahoma" panose="020B0604030504040204" pitchFamily="34" charset="0"/>
                <a:ea typeface="Tahoma" panose="020B0604030504040204" pitchFamily="34" charset="0"/>
                <a:cs typeface="Tahoma" panose="020B0604030504040204" pitchFamily="34" charset="0"/>
              </a:rPr>
              <a:t> sur le </a:t>
            </a:r>
            <a:r>
              <a:rPr lang="en-GB" dirty="0" err="1">
                <a:latin typeface="Tahoma" panose="020B0604030504040204" pitchFamily="34" charset="0"/>
                <a:ea typeface="Tahoma" panose="020B0604030504040204" pitchFamily="34" charset="0"/>
                <a:cs typeface="Tahoma" panose="020B0604030504040204" pitchFamily="34" charset="0"/>
              </a:rPr>
              <a:t>pronostic</a:t>
            </a:r>
            <a:r>
              <a:rPr lang="en-GB" dirty="0">
                <a:latin typeface="Tahoma" panose="020B0604030504040204" pitchFamily="34" charset="0"/>
                <a:ea typeface="Tahoma" panose="020B0604030504040204" pitchFamily="34" charset="0"/>
                <a:cs typeface="Tahoma" panose="020B0604030504040204" pitchFamily="34" charset="0"/>
              </a:rPr>
              <a:t>, les options de </a:t>
            </a:r>
            <a:r>
              <a:rPr lang="en-GB" dirty="0" err="1">
                <a:latin typeface="Tahoma" panose="020B0604030504040204" pitchFamily="34" charset="0"/>
                <a:ea typeface="Tahoma" panose="020B0604030504040204" pitchFamily="34" charset="0"/>
                <a:cs typeface="Tahoma" panose="020B0604030504040204" pitchFamily="34" charset="0"/>
              </a:rPr>
              <a:t>traitement</a:t>
            </a:r>
            <a:r>
              <a:rPr lang="en-GB" dirty="0">
                <a:latin typeface="Tahoma" panose="020B0604030504040204" pitchFamily="34" charset="0"/>
                <a:ea typeface="Tahoma" panose="020B0604030504040204" pitchFamily="34" charset="0"/>
                <a:cs typeface="Tahoma" panose="020B0604030504040204" pitchFamily="34" charset="0"/>
              </a:rPr>
              <a:t> et les </a:t>
            </a:r>
            <a:r>
              <a:rPr lang="en-GB" dirty="0" err="1">
                <a:latin typeface="Tahoma" panose="020B0604030504040204" pitchFamily="34" charset="0"/>
                <a:ea typeface="Tahoma" panose="020B0604030504040204" pitchFamily="34" charset="0"/>
                <a:cs typeface="Tahoma" panose="020B0604030504040204" pitchFamily="34" charset="0"/>
              </a:rPr>
              <a:t>stratégies</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d'autogestion</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liées</a:t>
            </a:r>
            <a:r>
              <a:rPr lang="en-GB" dirty="0">
                <a:latin typeface="Tahoma" panose="020B0604030504040204" pitchFamily="34" charset="0"/>
                <a:ea typeface="Tahoma" panose="020B0604030504040204" pitchFamily="34" charset="0"/>
                <a:cs typeface="Tahoma" panose="020B0604030504040204" pitchFamily="34" charset="0"/>
              </a:rPr>
              <a:t> aux </a:t>
            </a:r>
            <a:r>
              <a:rPr lang="en-GB" dirty="0" err="1">
                <a:latin typeface="Tahoma" panose="020B0604030504040204" pitchFamily="34" charset="0"/>
                <a:ea typeface="Tahoma" panose="020B0604030504040204" pitchFamily="34" charset="0"/>
                <a:cs typeface="Tahoma" panose="020B0604030504040204" pitchFamily="34" charset="0"/>
              </a:rPr>
              <a:t>soins</a:t>
            </a:r>
            <a:r>
              <a:rPr lang="en-GB" dirty="0">
                <a:latin typeface="Tahoma" panose="020B0604030504040204" pitchFamily="34" charset="0"/>
                <a:ea typeface="Tahoma" panose="020B0604030504040204" pitchFamily="34" charset="0"/>
                <a:cs typeface="Tahoma" panose="020B0604030504040204" pitchFamily="34" charset="0"/>
              </a:rPr>
              <a:t> de santé et aux questions </a:t>
            </a:r>
            <a:r>
              <a:rPr lang="en-GB" dirty="0" err="1" smtClean="0">
                <a:latin typeface="Tahoma" panose="020B0604030504040204" pitchFamily="34" charset="0"/>
                <a:ea typeface="Tahoma" panose="020B0604030504040204" pitchFamily="34" charset="0"/>
                <a:cs typeface="Tahoma" panose="020B0604030504040204" pitchFamily="34" charset="0"/>
              </a:rPr>
              <a:t>professionnelles</a:t>
            </a:r>
            <a:r>
              <a:rPr lang="en-GB" dirty="0" smtClean="0">
                <a:latin typeface="Tahoma" panose="020B0604030504040204" pitchFamily="34" charset="0"/>
                <a:ea typeface="Tahoma" panose="020B0604030504040204" pitchFamily="34" charset="0"/>
                <a:cs typeface="Tahoma" panose="020B0604030504040204" pitchFamily="34" charset="0"/>
              </a:rPr>
              <a:t> </a:t>
            </a:r>
          </a:p>
          <a:p>
            <a:pPr marL="285750" indent="-285750">
              <a:lnSpc>
                <a:spcPct val="150000"/>
              </a:lnSpc>
              <a:buFont typeface="Wingdings" panose="05000000000000000000" pitchFamily="2" charset="2"/>
              <a:buChar char="Ø"/>
            </a:pPr>
            <a:endParaRPr lang="en-GB"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Ø"/>
            </a:pPr>
            <a:r>
              <a:rPr lang="en-GB" dirty="0" smtClean="0">
                <a:latin typeface="Tahoma" panose="020B0604030504040204" pitchFamily="34" charset="0"/>
                <a:ea typeface="Tahoma" panose="020B0604030504040204" pitchFamily="34" charset="0"/>
                <a:cs typeface="Tahoma" panose="020B0604030504040204" pitchFamily="34" charset="0"/>
              </a:rPr>
              <a:t>Pour </a:t>
            </a:r>
            <a:r>
              <a:rPr lang="en-GB" b="1" dirty="0" err="1">
                <a:latin typeface="Tahoma" panose="020B0604030504040204" pitchFamily="34" charset="0"/>
                <a:ea typeface="Tahoma" panose="020B0604030504040204" pitchFamily="34" charset="0"/>
                <a:cs typeface="Tahoma" panose="020B0604030504040204" pitchFamily="34" charset="0"/>
              </a:rPr>
              <a:t>corriger</a:t>
            </a:r>
            <a:r>
              <a:rPr lang="en-GB" b="1" dirty="0">
                <a:latin typeface="Tahoma" panose="020B0604030504040204" pitchFamily="34" charset="0"/>
                <a:ea typeface="Tahoma" panose="020B0604030504040204" pitchFamily="34" charset="0"/>
                <a:cs typeface="Tahoma" panose="020B0604030504040204" pitchFamily="34" charset="0"/>
              </a:rPr>
              <a:t> les </a:t>
            </a:r>
            <a:r>
              <a:rPr lang="en-GB" b="1" dirty="0" err="1">
                <a:latin typeface="Tahoma" panose="020B0604030504040204" pitchFamily="34" charset="0"/>
                <a:ea typeface="Tahoma" panose="020B0604030504040204" pitchFamily="34" charset="0"/>
                <a:cs typeface="Tahoma" panose="020B0604030504040204" pitchFamily="34" charset="0"/>
              </a:rPr>
              <a:t>croyances</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inutiles</a:t>
            </a:r>
            <a:r>
              <a:rPr lang="en-GB" b="1" dirty="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et optimiser la </a:t>
            </a:r>
            <a:r>
              <a:rPr lang="en-GB" dirty="0" err="1">
                <a:latin typeface="Tahoma" panose="020B0604030504040204" pitchFamily="34" charset="0"/>
                <a:ea typeface="Tahoma" panose="020B0604030504040204" pitchFamily="34" charset="0"/>
                <a:cs typeface="Tahoma" panose="020B0604030504040204" pitchFamily="34" charset="0"/>
              </a:rPr>
              <a:t>mise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en</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œuvre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d'une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thérapie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fondée</a:t>
            </a:r>
            <a:r>
              <a:rPr lang="en-GB" dirty="0">
                <a:latin typeface="Tahoma" panose="020B0604030504040204" pitchFamily="34" charset="0"/>
                <a:ea typeface="Tahoma" panose="020B0604030504040204" pitchFamily="34" charset="0"/>
                <a:cs typeface="Tahoma" panose="020B0604030504040204" pitchFamily="34" charset="0"/>
              </a:rPr>
              <a:t> sur des </a:t>
            </a:r>
            <a:r>
              <a:rPr lang="en-GB" dirty="0" err="1">
                <a:latin typeface="Tahoma" panose="020B0604030504040204" pitchFamily="34" charset="0"/>
                <a:ea typeface="Tahoma" panose="020B0604030504040204" pitchFamily="34" charset="0"/>
                <a:cs typeface="Tahoma" panose="020B0604030504040204" pitchFamily="34" charset="0"/>
              </a:rPr>
              <a:t>preuves</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l'éducation</a:t>
            </a:r>
            <a:r>
              <a:rPr lang="en-GB" dirty="0">
                <a:latin typeface="Tahoma" panose="020B0604030504040204" pitchFamily="34" charset="0"/>
                <a:ea typeface="Tahoma" panose="020B0604030504040204" pitchFamily="34" charset="0"/>
                <a:cs typeface="Tahoma" panose="020B0604030504040204" pitchFamily="34" charset="0"/>
              </a:rPr>
              <a:t> des patients et des </a:t>
            </a:r>
            <a:r>
              <a:rPr lang="en-GB" dirty="0" err="1">
                <a:latin typeface="Tahoma" panose="020B0604030504040204" pitchFamily="34" charset="0"/>
                <a:ea typeface="Tahoma" panose="020B0604030504040204" pitchFamily="34" charset="0"/>
                <a:cs typeface="Tahoma" panose="020B0604030504040204" pitchFamily="34" charset="0"/>
              </a:rPr>
              <a:t>professionnels</a:t>
            </a:r>
            <a:r>
              <a:rPr lang="en-GB" dirty="0">
                <a:latin typeface="Tahoma" panose="020B0604030504040204" pitchFamily="34" charset="0"/>
                <a:ea typeface="Tahoma" panose="020B0604030504040204" pitchFamily="34" charset="0"/>
                <a:cs typeface="Tahoma" panose="020B0604030504040204" pitchFamily="34" charset="0"/>
              </a:rPr>
              <a:t> de la santé </a:t>
            </a:r>
            <a:r>
              <a:rPr lang="en-GB" dirty="0" err="1" smtClean="0">
                <a:latin typeface="Tahoma" panose="020B0604030504040204" pitchFamily="34" charset="0"/>
                <a:ea typeface="Tahoma" panose="020B0604030504040204" pitchFamily="34" charset="0"/>
                <a:cs typeface="Tahoma" panose="020B0604030504040204" pitchFamily="34" charset="0"/>
              </a:rPr>
              <a:t>peut</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être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justifiée</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1" name="ZoneTexte 20"/>
          <p:cNvSpPr txBox="1"/>
          <p:nvPr/>
        </p:nvSpPr>
        <p:spPr>
          <a:xfrm>
            <a:off x="570271" y="5377904"/>
            <a:ext cx="2143433" cy="584775"/>
          </a:xfrm>
          <a:prstGeom prst="rect">
            <a:avLst/>
          </a:prstGeom>
          <a:noFill/>
        </p:spPr>
        <p:txBody>
          <a:bodyPr wrap="square" rtlCol="0">
            <a:spAutoFit/>
          </a:bodyPr>
          <a:lstStyle/>
          <a:p>
            <a:pPr algn="ctr"/>
            <a:r>
              <a:rPr lang="fr-FR" sz="1600" b="1" i="1" dirty="0" smtClean="0">
                <a:solidFill>
                  <a:srgbClr val="C00000"/>
                </a:solidFill>
                <a:latin typeface="Tahoma" panose="020B0604030504040204" pitchFamily="34" charset="0"/>
                <a:ea typeface="Tahoma" panose="020B0604030504040204" pitchFamily="34" charset="0"/>
                <a:cs typeface="Tahoma" panose="020B0604030504040204" pitchFamily="34" charset="0"/>
              </a:rPr>
              <a:t>Avoir la connaissance</a:t>
            </a:r>
            <a:endParaRPr lang="en-GB" sz="1600" b="1"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ZoneTexte 21"/>
          <p:cNvSpPr txBox="1"/>
          <p:nvPr/>
        </p:nvSpPr>
        <p:spPr>
          <a:xfrm>
            <a:off x="3814917" y="5333660"/>
            <a:ext cx="3948428" cy="584775"/>
          </a:xfrm>
          <a:prstGeom prst="rect">
            <a:avLst/>
          </a:prstGeom>
          <a:noFill/>
        </p:spPr>
        <p:txBody>
          <a:bodyPr wrap="square" rtlCol="0">
            <a:spAutoFit/>
          </a:bodyPr>
          <a:lstStyle/>
          <a:p>
            <a:pPr algn="ctr"/>
            <a:r>
              <a:rPr lang="fr-FR" sz="1600" b="1" i="1" dirty="0" smtClean="0">
                <a:solidFill>
                  <a:srgbClr val="002060"/>
                </a:solidFill>
                <a:latin typeface="Tahoma" panose="020B0604030504040204" pitchFamily="34" charset="0"/>
                <a:ea typeface="Tahoma" panose="020B0604030504040204" pitchFamily="34" charset="0"/>
                <a:cs typeface="Tahoma" panose="020B0604030504040204" pitchFamily="34" charset="0"/>
              </a:rPr>
              <a:t>Collaborer avec le patient et être transparent</a:t>
            </a:r>
            <a:endParaRPr lang="en-GB" sz="1600" b="1" i="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3" name="ZoneTexte 22"/>
          <p:cNvSpPr txBox="1"/>
          <p:nvPr/>
        </p:nvSpPr>
        <p:spPr>
          <a:xfrm>
            <a:off x="8657304" y="5328743"/>
            <a:ext cx="2531806" cy="584775"/>
          </a:xfrm>
          <a:prstGeom prst="rect">
            <a:avLst/>
          </a:prstGeom>
          <a:noFill/>
        </p:spPr>
        <p:txBody>
          <a:bodyPr wrap="square" rtlCol="0">
            <a:spAutoFit/>
          </a:bodyPr>
          <a:lstStyle/>
          <a:p>
            <a:pPr algn="ctr"/>
            <a:r>
              <a:rPr lang="fr-FR" sz="1600" b="1" i="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Rechercher continuellement</a:t>
            </a:r>
            <a:endParaRPr lang="en-GB" sz="16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334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0" name="ZoneTexte 9"/>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4" name="ZoneTexte 13"/>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5" name="Rectangle 1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L’APA est importante mais constitue un rouage de la prise en charge</a:t>
            </a:r>
            <a:endParaRPr lang="fr-FR" sz="2400" b="1" dirty="0">
              <a:latin typeface="Baskerville Old Face" panose="02020602080505020303" pitchFamily="18" charset="0"/>
            </a:endParaRPr>
          </a:p>
        </p:txBody>
      </p:sp>
      <p:sp>
        <p:nvSpPr>
          <p:cNvPr id="16" name="ZoneTexte 15"/>
          <p:cNvSpPr txBox="1"/>
          <p:nvPr/>
        </p:nvSpPr>
        <p:spPr>
          <a:xfrm>
            <a:off x="4970775" y="6149788"/>
            <a:ext cx="2277035" cy="307777"/>
          </a:xfrm>
          <a:prstGeom prst="rect">
            <a:avLst/>
          </a:prstGeom>
          <a:noFill/>
        </p:spPr>
        <p:txBody>
          <a:bodyPr wrap="square" rtlCol="0">
            <a:spAutoFit/>
          </a:bodyPr>
          <a:lstStyle/>
          <a:p>
            <a:pPr algn="ctr"/>
            <a:r>
              <a:rPr lang="fr-FR" sz="1400" i="1" dirty="0" err="1" smtClean="0"/>
              <a:t>Mescouto</a:t>
            </a:r>
            <a:r>
              <a:rPr lang="fr-FR" sz="1400" i="1" dirty="0" smtClean="0"/>
              <a:t> et al., 2020</a:t>
            </a:r>
            <a:endParaRPr lang="en-GB" sz="1400" i="1" dirty="0"/>
          </a:p>
        </p:txBody>
      </p:sp>
      <p:pic>
        <p:nvPicPr>
          <p:cNvPr id="26" name="Image 25"/>
          <p:cNvPicPr>
            <a:picLocks noChangeAspect="1"/>
          </p:cNvPicPr>
          <p:nvPr/>
        </p:nvPicPr>
        <p:blipFill>
          <a:blip r:embed="rId2"/>
          <a:stretch>
            <a:fillRect/>
          </a:stretch>
        </p:blipFill>
        <p:spPr>
          <a:xfrm>
            <a:off x="186887" y="797637"/>
            <a:ext cx="5599058" cy="5302467"/>
          </a:xfrm>
          <a:prstGeom prst="rect">
            <a:avLst/>
          </a:prstGeom>
        </p:spPr>
      </p:pic>
      <p:sp>
        <p:nvSpPr>
          <p:cNvPr id="2" name="ZoneTexte 1"/>
          <p:cNvSpPr txBox="1"/>
          <p:nvPr/>
        </p:nvSpPr>
        <p:spPr>
          <a:xfrm>
            <a:off x="5849008" y="1481959"/>
            <a:ext cx="6069723"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 prise en charge doit être la plus holistique possible </a:t>
            </a:r>
          </a:p>
          <a:p>
            <a:pPr marL="285750" indent="-285750">
              <a:lnSpc>
                <a:spcPct val="150000"/>
              </a:lnSpc>
              <a:buFont typeface="Arial" panose="020B0604020202020204" pitchFamily="34" charset="0"/>
              <a:buChar char="•"/>
            </a:pPr>
            <a:endParaRPr lang="fr-FR" sz="24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Les freins et barrières à l’activité physique ne pourront pas être pleinement corrigés uniquement grâce à des programmes de rééducation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994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10" name="ZoneTexte 9"/>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3" name="ZoneTexte 12"/>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4" name="ZoneTexte 13"/>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5" name="Rectangle 14"/>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L’APA est importante mais constitue un rouage de la prise en charge</a:t>
            </a:r>
            <a:endParaRPr lang="fr-FR" sz="2400" b="1" dirty="0">
              <a:latin typeface="Baskerville Old Face" panose="02020602080505020303" pitchFamily="18" charset="0"/>
            </a:endParaRPr>
          </a:p>
        </p:txBody>
      </p:sp>
      <p:sp>
        <p:nvSpPr>
          <p:cNvPr id="16" name="ZoneTexte 15"/>
          <p:cNvSpPr txBox="1"/>
          <p:nvPr/>
        </p:nvSpPr>
        <p:spPr>
          <a:xfrm>
            <a:off x="4970775" y="6149788"/>
            <a:ext cx="2277035" cy="307777"/>
          </a:xfrm>
          <a:prstGeom prst="rect">
            <a:avLst/>
          </a:prstGeom>
          <a:noFill/>
        </p:spPr>
        <p:txBody>
          <a:bodyPr wrap="square" rtlCol="0">
            <a:spAutoFit/>
          </a:bodyPr>
          <a:lstStyle/>
          <a:p>
            <a:pPr algn="ctr"/>
            <a:r>
              <a:rPr lang="fr-FR" sz="1400" i="1" dirty="0" err="1" smtClean="0"/>
              <a:t>Mescouto</a:t>
            </a:r>
            <a:r>
              <a:rPr lang="fr-FR" sz="1400" i="1" dirty="0" smtClean="0"/>
              <a:t> et al., 2020</a:t>
            </a:r>
            <a:endParaRPr lang="en-GB" sz="1400" i="1" dirty="0"/>
          </a:p>
        </p:txBody>
      </p:sp>
      <p:sp>
        <p:nvSpPr>
          <p:cNvPr id="8" name="Rectangle 7"/>
          <p:cNvSpPr/>
          <p:nvPr/>
        </p:nvSpPr>
        <p:spPr>
          <a:xfrm>
            <a:off x="220718" y="2342476"/>
            <a:ext cx="11366937" cy="3139321"/>
          </a:xfrm>
          <a:prstGeom prst="rect">
            <a:avLst/>
          </a:prstGeom>
        </p:spPr>
        <p:txBody>
          <a:bodyPr wrap="square">
            <a:spAutoFit/>
          </a:bodyPr>
          <a:lstStyle/>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Les </a:t>
            </a:r>
            <a:r>
              <a:rPr lang="en-GB" dirty="0" err="1">
                <a:latin typeface="Tahoma" panose="020B0604030504040204" pitchFamily="34" charset="0"/>
                <a:ea typeface="Tahoma" panose="020B0604030504040204" pitchFamily="34" charset="0"/>
                <a:cs typeface="Tahoma" panose="020B0604030504040204" pitchFamily="34" charset="0"/>
              </a:rPr>
              <a:t>chercheurs</a:t>
            </a:r>
            <a:r>
              <a:rPr lang="en-GB" dirty="0">
                <a:latin typeface="Tahoma" panose="020B0604030504040204" pitchFamily="34" charset="0"/>
                <a:ea typeface="Tahoma" panose="020B0604030504040204" pitchFamily="34" charset="0"/>
                <a:cs typeface="Tahoma" panose="020B0604030504040204" pitchFamily="34" charset="0"/>
              </a:rPr>
              <a:t> se </a:t>
            </a:r>
            <a:r>
              <a:rPr lang="en-GB" dirty="0" err="1">
                <a:latin typeface="Tahoma" panose="020B0604030504040204" pitchFamily="34" charset="0"/>
                <a:ea typeface="Tahoma" panose="020B0604030504040204" pitchFamily="34" charset="0"/>
                <a:cs typeface="Tahoma" panose="020B0604030504040204" pitchFamily="34" charset="0"/>
              </a:rPr>
              <a:t>concentrent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étroitement</a:t>
            </a:r>
            <a:r>
              <a:rPr lang="en-GB" dirty="0">
                <a:latin typeface="Tahoma" panose="020B0604030504040204" pitchFamily="34" charset="0"/>
                <a:ea typeface="Tahoma" panose="020B0604030504040204" pitchFamily="34" charset="0"/>
                <a:cs typeface="Tahoma" panose="020B0604030504040204" pitchFamily="34" charset="0"/>
              </a:rPr>
              <a:t> sur les aspects </a:t>
            </a:r>
            <a:r>
              <a:rPr lang="en-GB" dirty="0" err="1">
                <a:latin typeface="Tahoma" panose="020B0604030504040204" pitchFamily="34" charset="0"/>
                <a:ea typeface="Tahoma" panose="020B0604030504040204" pitchFamily="34" charset="0"/>
                <a:cs typeface="Tahoma" panose="020B0604030504040204" pitchFamily="34" charset="0"/>
              </a:rPr>
              <a:t>biologiques</a:t>
            </a:r>
            <a:r>
              <a:rPr lang="en-GB" dirty="0">
                <a:latin typeface="Tahoma" panose="020B0604030504040204" pitchFamily="34" charset="0"/>
                <a:ea typeface="Tahoma" panose="020B0604030504040204" pitchFamily="34" charset="0"/>
                <a:cs typeface="Tahoma" panose="020B0604030504040204" pitchFamily="34" charset="0"/>
              </a:rPr>
              <a:t> et </a:t>
            </a:r>
            <a:r>
              <a:rPr lang="en-GB" dirty="0" err="1">
                <a:latin typeface="Tahoma" panose="020B0604030504040204" pitchFamily="34" charset="0"/>
                <a:ea typeface="Tahoma" panose="020B0604030504040204" pitchFamily="34" charset="0"/>
                <a:cs typeface="Tahoma" panose="020B0604030504040204" pitchFamily="34" charset="0"/>
              </a:rPr>
              <a:t>cognitivo-comportementaux</a:t>
            </a:r>
            <a:r>
              <a:rPr lang="en-GB" dirty="0">
                <a:latin typeface="Tahoma" panose="020B0604030504040204" pitchFamily="34" charset="0"/>
                <a:ea typeface="Tahoma" panose="020B0604030504040204" pitchFamily="34" charset="0"/>
                <a:cs typeface="Tahoma" panose="020B0604030504040204" pitchFamily="34" charset="0"/>
              </a:rPr>
              <a:t> du </a:t>
            </a:r>
            <a:r>
              <a:rPr lang="en-GB" dirty="0" err="1">
                <a:latin typeface="Tahoma" panose="020B0604030504040204" pitchFamily="34" charset="0"/>
                <a:ea typeface="Tahoma" panose="020B0604030504040204" pitchFamily="34" charset="0"/>
                <a:cs typeface="Tahoma" panose="020B0604030504040204" pitchFamily="34" charset="0"/>
              </a:rPr>
              <a:t>modèle</a:t>
            </a:r>
            <a:r>
              <a:rPr lang="en-GB"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Les </a:t>
            </a:r>
            <a:r>
              <a:rPr lang="en-GB" b="1" dirty="0">
                <a:latin typeface="Tahoma" panose="020B0604030504040204" pitchFamily="34" charset="0"/>
                <a:ea typeface="Tahoma" panose="020B0604030504040204" pitchFamily="34" charset="0"/>
                <a:cs typeface="Tahoma" panose="020B0604030504040204" pitchFamily="34" charset="0"/>
              </a:rPr>
              <a:t>aspects </a:t>
            </a:r>
            <a:r>
              <a:rPr lang="en-GB" b="1" dirty="0" err="1">
                <a:latin typeface="Tahoma" panose="020B0604030504040204" pitchFamily="34" charset="0"/>
                <a:ea typeface="Tahoma" panose="020B0604030504040204" pitchFamily="34" charset="0"/>
                <a:cs typeface="Tahoma" panose="020B0604030504040204" pitchFamily="34" charset="0"/>
              </a:rPr>
              <a:t>sociaux</a:t>
            </a:r>
            <a:r>
              <a:rPr lang="en-GB" b="1" dirty="0">
                <a:latin typeface="Tahoma" panose="020B0604030504040204" pitchFamily="34" charset="0"/>
                <a:ea typeface="Tahoma" panose="020B0604030504040204" pitchFamily="34" charset="0"/>
                <a:cs typeface="Tahoma" panose="020B0604030504040204" pitchFamily="34" charset="0"/>
              </a:rPr>
              <a:t> et plus </a:t>
            </a:r>
            <a:r>
              <a:rPr lang="en-GB" b="1" dirty="0" smtClean="0">
                <a:latin typeface="Tahoma" panose="020B0604030504040204" pitchFamily="34" charset="0"/>
                <a:ea typeface="Tahoma" panose="020B0604030504040204" pitchFamily="34" charset="0"/>
                <a:cs typeface="Tahoma" panose="020B0604030504040204" pitchFamily="34" charset="0"/>
              </a:rPr>
              <a:t>larges : </a:t>
            </a:r>
            <a:r>
              <a:rPr lang="fr-FR" b="1" dirty="0" smtClean="0">
                <a:latin typeface="Tahoma" panose="020B0604030504040204" pitchFamily="34" charset="0"/>
                <a:ea typeface="Tahoma" panose="020B0604030504040204" pitchFamily="34" charset="0"/>
                <a:cs typeface="Tahoma" panose="020B0604030504040204" pitchFamily="34" charset="0"/>
              </a:rPr>
              <a:t>dimension</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latin typeface="Tahoma" panose="020B0604030504040204" pitchFamily="34" charset="0"/>
                <a:ea typeface="Tahoma" panose="020B0604030504040204" pitchFamily="34" charset="0"/>
                <a:cs typeface="Tahoma" panose="020B0604030504040204" pitchFamily="34" charset="0"/>
              </a:rPr>
              <a:t>culturel</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interpersonnel</a:t>
            </a:r>
            <a:r>
              <a:rPr lang="en-GB" b="1" dirty="0">
                <a:latin typeface="Tahoma" panose="020B0604030504040204" pitchFamily="34" charset="0"/>
                <a:ea typeface="Tahoma" panose="020B0604030504040204" pitchFamily="34" charset="0"/>
                <a:cs typeface="Tahoma" panose="020B0604030504040204" pitchFamily="34" charset="0"/>
              </a:rPr>
              <a:t> et </a:t>
            </a:r>
            <a:r>
              <a:rPr lang="en-GB" b="1" dirty="0" err="1">
                <a:latin typeface="Tahoma" panose="020B0604030504040204" pitchFamily="34" charset="0"/>
                <a:ea typeface="Tahoma" panose="020B0604030504040204" pitchFamily="34" charset="0"/>
                <a:cs typeface="Tahoma" panose="020B0604030504040204" pitchFamily="34" charset="0"/>
              </a:rPr>
              <a:t>institutionnel</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semblent</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être</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négligés</a:t>
            </a:r>
            <a:r>
              <a:rPr lang="en-GB" b="1" dirty="0">
                <a:latin typeface="Tahoma" panose="020B0604030504040204" pitchFamily="34" charset="0"/>
                <a:ea typeface="Tahoma" panose="020B0604030504040204" pitchFamily="34" charset="0"/>
                <a:cs typeface="Tahoma" panose="020B0604030504040204" pitchFamily="34" charset="0"/>
              </a:rPr>
              <a:t> par les </a:t>
            </a:r>
            <a:r>
              <a:rPr lang="en-GB" b="1" dirty="0" err="1">
                <a:latin typeface="Tahoma" panose="020B0604030504040204" pitchFamily="34" charset="0"/>
                <a:ea typeface="Tahoma" panose="020B0604030504040204" pitchFamily="34" charset="0"/>
                <a:cs typeface="Tahoma" panose="020B0604030504040204" pitchFamily="34" charset="0"/>
              </a:rPr>
              <a:t>chercheurs</a:t>
            </a:r>
            <a:r>
              <a:rPr lang="en-GB" b="1" dirty="0">
                <a:latin typeface="Tahoma" panose="020B0604030504040204" pitchFamily="34" charset="0"/>
                <a:ea typeface="Tahoma" panose="020B0604030504040204" pitchFamily="34" charset="0"/>
                <a:cs typeface="Tahoma" panose="020B0604030504040204" pitchFamily="34" charset="0"/>
              </a:rPr>
              <a:t> </a:t>
            </a:r>
            <a:endParaRPr lang="en-GB" b="1"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l</a:t>
            </a:r>
            <a:r>
              <a:rPr lang="en-GB" dirty="0" smtClean="0">
                <a:latin typeface="Tahoma" panose="020B0604030504040204" pitchFamily="34" charset="0"/>
                <a:ea typeface="Tahoma" panose="020B0604030504040204" pitchFamily="34" charset="0"/>
                <a:cs typeface="Tahoma" panose="020B0604030504040204" pitchFamily="34" charset="0"/>
              </a:rPr>
              <a:t>e </a:t>
            </a:r>
            <a:r>
              <a:rPr lang="en-GB" dirty="0" err="1">
                <a:latin typeface="Tahoma" panose="020B0604030504040204" pitchFamily="34" charset="0"/>
                <a:ea typeface="Tahoma" panose="020B0604030504040204" pitchFamily="34" charset="0"/>
                <a:cs typeface="Tahoma" panose="020B0604030504040204" pitchFamily="34" charset="0"/>
              </a:rPr>
              <a:t>modèle</a:t>
            </a:r>
            <a:r>
              <a:rPr lang="en-GB" dirty="0">
                <a:latin typeface="Tahoma" panose="020B0604030504040204" pitchFamily="34" charset="0"/>
                <a:ea typeface="Tahoma" panose="020B0604030504040204" pitchFamily="34" charset="0"/>
                <a:cs typeface="Tahoma" panose="020B0604030504040204" pitchFamily="34" charset="0"/>
              </a:rPr>
              <a:t> biopsychosocial </a:t>
            </a:r>
            <a:r>
              <a:rPr lang="en-GB" dirty="0" err="1">
                <a:latin typeface="Tahoma" panose="020B0604030504040204" pitchFamily="34" charset="0"/>
                <a:ea typeface="Tahoma" panose="020B0604030504040204" pitchFamily="34" charset="0"/>
                <a:cs typeface="Tahoma" panose="020B0604030504040204" pitchFamily="34" charset="0"/>
              </a:rPr>
              <a:t>peut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être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inadéquat</a:t>
            </a:r>
            <a:r>
              <a:rPr lang="en-GB" dirty="0">
                <a:latin typeface="Tahoma" panose="020B0604030504040204" pitchFamily="34" charset="0"/>
                <a:ea typeface="Tahoma" panose="020B0604030504040204" pitchFamily="34" charset="0"/>
                <a:cs typeface="Tahoma" panose="020B0604030504040204" pitchFamily="34" charset="0"/>
              </a:rPr>
              <a:t> pour </a:t>
            </a:r>
            <a:r>
              <a:rPr lang="en-GB" dirty="0" err="1">
                <a:latin typeface="Tahoma" panose="020B0604030504040204" pitchFamily="34" charset="0"/>
                <a:ea typeface="Tahoma" panose="020B0604030504040204" pitchFamily="34" charset="0"/>
                <a:cs typeface="Tahoma" panose="020B0604030504040204" pitchFamily="34" charset="0"/>
              </a:rPr>
              <a:t>aborder</a:t>
            </a:r>
            <a:r>
              <a:rPr lang="en-GB" dirty="0">
                <a:latin typeface="Tahoma" panose="020B0604030504040204" pitchFamily="34" charset="0"/>
                <a:ea typeface="Tahoma" panose="020B0604030504040204" pitchFamily="34" charset="0"/>
                <a:cs typeface="Tahoma" panose="020B0604030504040204" pitchFamily="34" charset="0"/>
              </a:rPr>
              <a:t> les </a:t>
            </a:r>
            <a:r>
              <a:rPr lang="en-GB" dirty="0" err="1">
                <a:latin typeface="Tahoma" panose="020B0604030504040204" pitchFamily="34" charset="0"/>
                <a:ea typeface="Tahoma" panose="020B0604030504040204" pitchFamily="34" charset="0"/>
                <a:cs typeface="Tahoma" panose="020B0604030504040204" pitchFamily="34" charset="0"/>
              </a:rPr>
              <a:t>complexités</a:t>
            </a:r>
            <a:r>
              <a:rPr lang="en-GB" dirty="0">
                <a:latin typeface="Tahoma" panose="020B0604030504040204" pitchFamily="34" charset="0"/>
                <a:ea typeface="Tahoma" panose="020B0604030504040204" pitchFamily="34" charset="0"/>
                <a:cs typeface="Tahoma" panose="020B0604030504040204" pitchFamily="34" charset="0"/>
              </a:rPr>
              <a:t> des </a:t>
            </a:r>
            <a:r>
              <a:rPr lang="en-GB" dirty="0" err="1">
                <a:latin typeface="Tahoma" panose="020B0604030504040204" pitchFamily="34" charset="0"/>
                <a:ea typeface="Tahoma" panose="020B0604030504040204" pitchFamily="34" charset="0"/>
                <a:cs typeface="Tahoma" panose="020B0604030504040204" pitchFamily="34" charset="0"/>
              </a:rPr>
              <a:t>personnes</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souffrant</a:t>
            </a:r>
            <a:r>
              <a:rPr lang="en-GB" dirty="0">
                <a:latin typeface="Tahoma" panose="020B0604030504040204" pitchFamily="34" charset="0"/>
                <a:ea typeface="Tahoma" panose="020B0604030504040204" pitchFamily="34" charset="0"/>
                <a:cs typeface="Tahoma" panose="020B0604030504040204" pitchFamily="34" charset="0"/>
              </a:rPr>
              <a:t> de </a:t>
            </a:r>
            <a:r>
              <a:rPr lang="en-GB" dirty="0" err="1">
                <a:latin typeface="Tahoma" panose="020B0604030504040204" pitchFamily="34" charset="0"/>
                <a:ea typeface="Tahoma" panose="020B0604030504040204" pitchFamily="34" charset="0"/>
                <a:cs typeface="Tahoma" panose="020B0604030504040204" pitchFamily="34" charset="0"/>
              </a:rPr>
              <a:t>lombalgie</a:t>
            </a:r>
            <a:r>
              <a:rPr lang="en-GB" dirty="0">
                <a:latin typeface="Tahoma" panose="020B0604030504040204" pitchFamily="34" charset="0"/>
                <a:ea typeface="Tahoma" panose="020B0604030504040204" pitchFamily="34" charset="0"/>
                <a:cs typeface="Tahoma" panose="020B0604030504040204" pitchFamily="34" charset="0"/>
              </a:rPr>
              <a:t>, et </a:t>
            </a:r>
            <a:r>
              <a:rPr lang="en-GB" dirty="0" err="1">
                <a:latin typeface="Tahoma" panose="020B0604030504040204" pitchFamily="34" charset="0"/>
                <a:ea typeface="Tahoma" panose="020B0604030504040204" pitchFamily="34" charset="0"/>
                <a:cs typeface="Tahoma" panose="020B0604030504040204" pitchFamily="34" charset="0"/>
              </a:rPr>
              <a:t>une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refonte</a:t>
            </a:r>
            <a:r>
              <a:rPr lang="en-GB" dirty="0">
                <a:latin typeface="Tahoma" panose="020B0604030504040204" pitchFamily="34" charset="0"/>
                <a:ea typeface="Tahoma" panose="020B0604030504040204" pitchFamily="34" charset="0"/>
                <a:cs typeface="Tahoma" panose="020B0604030504040204" pitchFamily="34" charset="0"/>
              </a:rPr>
              <a:t> du </a:t>
            </a:r>
            <a:r>
              <a:rPr lang="en-GB" dirty="0" err="1">
                <a:latin typeface="Tahoma" panose="020B0604030504040204" pitchFamily="34" charset="0"/>
                <a:ea typeface="Tahoma" panose="020B0604030504040204" pitchFamily="34" charset="0"/>
                <a:cs typeface="Tahoma" panose="020B0604030504040204" pitchFamily="34" charset="0"/>
              </a:rPr>
              <a:t>modèle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peut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être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nécessaire</a:t>
            </a:r>
            <a:r>
              <a:rPr lang="en-GB"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Il </a:t>
            </a:r>
            <a:r>
              <a:rPr lang="en-GB" dirty="0">
                <a:latin typeface="Tahoma" panose="020B0604030504040204" pitchFamily="34" charset="0"/>
                <a:ea typeface="Tahoma" panose="020B0604030504040204" pitchFamily="34" charset="0"/>
                <a:cs typeface="Tahoma" panose="020B0604030504040204" pitchFamily="34" charset="0"/>
              </a:rPr>
              <a:t>y a un </a:t>
            </a:r>
            <a:r>
              <a:rPr lang="en-GB" dirty="0" err="1">
                <a:latin typeface="Tahoma" panose="020B0604030504040204" pitchFamily="34" charset="0"/>
                <a:ea typeface="Tahoma" panose="020B0604030504040204" pitchFamily="34" charset="0"/>
                <a:cs typeface="Tahoma" panose="020B0604030504040204" pitchFamily="34" charset="0"/>
              </a:rPr>
              <a:t>manque</a:t>
            </a:r>
            <a:r>
              <a:rPr lang="en-GB" dirty="0">
                <a:latin typeface="Tahoma" panose="020B0604030504040204" pitchFamily="34" charset="0"/>
                <a:ea typeface="Tahoma" panose="020B0604030504040204" pitchFamily="34" charset="0"/>
                <a:cs typeface="Tahoma" panose="020B0604030504040204" pitchFamily="34" charset="0"/>
              </a:rPr>
              <a:t> de </a:t>
            </a:r>
            <a:r>
              <a:rPr lang="en-GB" dirty="0" err="1">
                <a:latin typeface="Tahoma" panose="020B0604030504040204" pitchFamily="34" charset="0"/>
                <a:ea typeface="Tahoma" panose="020B0604030504040204" pitchFamily="34" charset="0"/>
                <a:cs typeface="Tahoma" panose="020B0604030504040204" pitchFamily="34" charset="0"/>
              </a:rPr>
              <a:t>recherche</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conceptualisant</a:t>
            </a:r>
            <a:r>
              <a:rPr lang="en-GB" dirty="0">
                <a:latin typeface="Tahoma" panose="020B0604030504040204" pitchFamily="34" charset="0"/>
                <a:ea typeface="Tahoma" panose="020B0604030504040204" pitchFamily="34" charset="0"/>
                <a:cs typeface="Tahoma" panose="020B0604030504040204" pitchFamily="34" charset="0"/>
              </a:rPr>
              <a:t> la </a:t>
            </a:r>
            <a:r>
              <a:rPr lang="en-GB" dirty="0" err="1">
                <a:latin typeface="Tahoma" panose="020B0604030504040204" pitchFamily="34" charset="0"/>
                <a:ea typeface="Tahoma" panose="020B0604030504040204" pitchFamily="34" charset="0"/>
                <a:cs typeface="Tahoma" panose="020B0604030504040204" pitchFamily="34" charset="0"/>
              </a:rPr>
              <a:t>façon</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dont</a:t>
            </a:r>
            <a:r>
              <a:rPr lang="en-GB" dirty="0">
                <a:latin typeface="Tahoma" panose="020B0604030504040204" pitchFamily="34" charset="0"/>
                <a:ea typeface="Tahoma" panose="020B0604030504040204" pitchFamily="34" charset="0"/>
                <a:cs typeface="Tahoma" panose="020B0604030504040204" pitchFamily="34" charset="0"/>
              </a:rPr>
              <a:t> la </a:t>
            </a:r>
            <a:r>
              <a:rPr lang="en-GB" dirty="0" err="1">
                <a:latin typeface="Tahoma" panose="020B0604030504040204" pitchFamily="34" charset="0"/>
                <a:ea typeface="Tahoma" panose="020B0604030504040204" pitchFamily="34" charset="0"/>
                <a:cs typeface="Tahoma" panose="020B0604030504040204" pitchFamily="34" charset="0"/>
              </a:rPr>
              <a:t>physiothérapie</a:t>
            </a:r>
            <a:r>
              <a:rPr lang="en-GB" dirty="0">
                <a:latin typeface="Tahoma" panose="020B0604030504040204" pitchFamily="34" charset="0"/>
                <a:ea typeface="Tahoma" panose="020B0604030504040204" pitchFamily="34" charset="0"/>
                <a:cs typeface="Tahoma" panose="020B0604030504040204" pitchFamily="34" charset="0"/>
              </a:rPr>
              <a:t> applique le </a:t>
            </a:r>
            <a:r>
              <a:rPr lang="en-GB" dirty="0" err="1">
                <a:latin typeface="Tahoma" panose="020B0604030504040204" pitchFamily="34" charset="0"/>
                <a:ea typeface="Tahoma" panose="020B0604030504040204" pitchFamily="34" charset="0"/>
                <a:cs typeface="Tahoma" panose="020B0604030504040204" pitchFamily="34" charset="0"/>
              </a:rPr>
              <a:t>modèle</a:t>
            </a:r>
            <a:r>
              <a:rPr lang="en-GB" dirty="0">
                <a:latin typeface="Tahoma" panose="020B0604030504040204" pitchFamily="34" charset="0"/>
                <a:ea typeface="Tahoma" panose="020B0604030504040204" pitchFamily="34" charset="0"/>
                <a:cs typeface="Tahoma" panose="020B0604030504040204" pitchFamily="34" charset="0"/>
              </a:rPr>
              <a:t> biopsychosocial </a:t>
            </a:r>
            <a:r>
              <a:rPr lang="en-GB" dirty="0" err="1">
                <a:latin typeface="Tahoma" panose="020B0604030504040204" pitchFamily="34" charset="0"/>
                <a:ea typeface="Tahoma" panose="020B0604030504040204" pitchFamily="34" charset="0"/>
                <a:cs typeface="Tahoma" panose="020B0604030504040204" pitchFamily="34" charset="0"/>
              </a:rPr>
              <a:t>dans</a:t>
            </a:r>
            <a:r>
              <a:rPr lang="en-GB" dirty="0">
                <a:latin typeface="Tahoma" panose="020B0604030504040204" pitchFamily="34" charset="0"/>
                <a:ea typeface="Tahoma" panose="020B0604030504040204" pitchFamily="34" charset="0"/>
                <a:cs typeface="Tahoma" panose="020B0604030504040204" pitchFamily="34" charset="0"/>
              </a:rPr>
              <a:t> la </a:t>
            </a:r>
            <a:r>
              <a:rPr lang="en-GB" dirty="0" err="1">
                <a:latin typeface="Tahoma" panose="020B0604030504040204" pitchFamily="34" charset="0"/>
                <a:ea typeface="Tahoma" panose="020B0604030504040204" pitchFamily="34" charset="0"/>
                <a:cs typeface="Tahoma" panose="020B0604030504040204" pitchFamily="34" charset="0"/>
              </a:rPr>
              <a:t>recherche</a:t>
            </a:r>
            <a:r>
              <a:rPr lang="en-GB" dirty="0">
                <a:latin typeface="Tahoma" panose="020B0604030504040204" pitchFamily="34" charset="0"/>
                <a:ea typeface="Tahoma" panose="020B0604030504040204" pitchFamily="34" charset="0"/>
                <a:cs typeface="Tahoma" panose="020B0604030504040204" pitchFamily="34" charset="0"/>
              </a:rPr>
              <a:t> et la </a:t>
            </a:r>
            <a:r>
              <a:rPr lang="en-GB" dirty="0" err="1">
                <a:latin typeface="Tahoma" panose="020B0604030504040204" pitchFamily="34" charset="0"/>
                <a:ea typeface="Tahoma" panose="020B0604030504040204" pitchFamily="34" charset="0"/>
                <a:cs typeface="Tahoma" panose="020B0604030504040204" pitchFamily="34" charset="0"/>
              </a:rPr>
              <a:t>pratique</a:t>
            </a:r>
            <a:r>
              <a:rPr lang="en-GB" dirty="0">
                <a:latin typeface="Tahoma" panose="020B0604030504040204" pitchFamily="34" charset="0"/>
                <a:ea typeface="Tahoma" panose="020B0604030504040204" pitchFamily="34" charset="0"/>
                <a:cs typeface="Tahoma" panose="020B0604030504040204" pitchFamily="34" charset="0"/>
              </a:rPr>
              <a:t>.</a:t>
            </a:r>
          </a:p>
        </p:txBody>
      </p:sp>
      <p:pic>
        <p:nvPicPr>
          <p:cNvPr id="24" name="Image 23"/>
          <p:cNvPicPr>
            <a:picLocks noChangeAspect="1"/>
          </p:cNvPicPr>
          <p:nvPr/>
        </p:nvPicPr>
        <p:blipFill>
          <a:blip r:embed="rId2"/>
          <a:stretch>
            <a:fillRect/>
          </a:stretch>
        </p:blipFill>
        <p:spPr>
          <a:xfrm>
            <a:off x="0" y="560753"/>
            <a:ext cx="8383170" cy="1038370"/>
          </a:xfrm>
          <a:prstGeom prst="rect">
            <a:avLst/>
          </a:prstGeom>
        </p:spPr>
      </p:pic>
    </p:spTree>
    <p:extLst>
      <p:ext uri="{BB962C8B-B14F-4D97-AF65-F5344CB8AC3E}">
        <p14:creationId xmlns:p14="http://schemas.microsoft.com/office/powerpoint/2010/main" val="232526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07470" y="750075"/>
            <a:ext cx="9617765" cy="1646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L’APA est importante mais constitue un rouage de la prise en charge</a:t>
            </a:r>
            <a:endParaRPr lang="fr-FR" sz="2400" b="1" dirty="0">
              <a:latin typeface="Baskerville Old Face" panose="02020602080505020303" pitchFamily="18" charset="0"/>
            </a:endParaRPr>
          </a:p>
        </p:txBody>
      </p:sp>
      <p:sp>
        <p:nvSpPr>
          <p:cNvPr id="8" name="Rectangle 7"/>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9" name="ZoneTexte 8"/>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10" name="ZoneTexte 9"/>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12" name="ZoneTexte 11"/>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3" name="ZoneTexte 12"/>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4" name="ZoneTexte 13"/>
          <p:cNvSpPr txBox="1"/>
          <p:nvPr/>
        </p:nvSpPr>
        <p:spPr>
          <a:xfrm>
            <a:off x="4035972" y="6132786"/>
            <a:ext cx="3515710" cy="338554"/>
          </a:xfrm>
          <a:prstGeom prst="rect">
            <a:avLst/>
          </a:prstGeom>
          <a:noFill/>
        </p:spPr>
        <p:txBody>
          <a:bodyPr wrap="square" rtlCol="0">
            <a:spAutoFit/>
          </a:bodyPr>
          <a:lstStyle/>
          <a:p>
            <a:pPr algn="ctr"/>
            <a:r>
              <a:rPr lang="fr-FR" sz="1600" i="1" dirty="0" smtClean="0"/>
              <a:t>Yan et al., 2021</a:t>
            </a:r>
            <a:endParaRPr lang="en-GB" sz="1600" i="1" dirty="0"/>
          </a:p>
        </p:txBody>
      </p:sp>
      <p:sp>
        <p:nvSpPr>
          <p:cNvPr id="15" name="Rectangle 14"/>
          <p:cNvSpPr/>
          <p:nvPr/>
        </p:nvSpPr>
        <p:spPr>
          <a:xfrm>
            <a:off x="252248" y="2881893"/>
            <a:ext cx="11524593" cy="1569660"/>
          </a:xfrm>
          <a:prstGeom prst="rect">
            <a:avLst/>
          </a:prstGeom>
        </p:spPr>
        <p:txBody>
          <a:bodyPr wrap="square">
            <a:spAutoFit/>
          </a:bodyPr>
          <a:lstStyle/>
          <a:p>
            <a:r>
              <a:rPr lang="fr-FR" sz="2400" dirty="0"/>
              <a:t>Les catégories de sujets étaient principalement axées sur </a:t>
            </a:r>
            <a:r>
              <a:rPr lang="fr-FR" sz="2400" dirty="0" smtClean="0"/>
              <a:t>: </a:t>
            </a:r>
          </a:p>
          <a:p>
            <a:pPr marL="285750" indent="-285750">
              <a:buFont typeface="Arial" panose="020B0604020202020204" pitchFamily="34" charset="0"/>
              <a:buChar char="•"/>
            </a:pPr>
            <a:r>
              <a:rPr lang="fr-FR" sz="2400" dirty="0" smtClean="0"/>
              <a:t>l'orthopédie </a:t>
            </a:r>
            <a:r>
              <a:rPr lang="fr-FR" sz="2400" dirty="0"/>
              <a:t>(2579, 26,54 </a:t>
            </a:r>
            <a:r>
              <a:rPr lang="fr-FR" sz="2400" dirty="0" smtClean="0"/>
              <a:t>%)</a:t>
            </a:r>
          </a:p>
          <a:p>
            <a:pPr marL="285750" indent="-285750">
              <a:buFont typeface="Arial" panose="020B0604020202020204" pitchFamily="34" charset="0"/>
              <a:buChar char="•"/>
            </a:pPr>
            <a:r>
              <a:rPr lang="fr-FR" sz="2400" dirty="0" smtClean="0"/>
              <a:t>la </a:t>
            </a:r>
            <a:r>
              <a:rPr lang="fr-FR" sz="2400" dirty="0"/>
              <a:t>réadaptation (2544, 26,18 </a:t>
            </a:r>
            <a:r>
              <a:rPr lang="fr-FR" sz="2400" dirty="0" smtClean="0"/>
              <a:t>%)</a:t>
            </a:r>
          </a:p>
          <a:p>
            <a:pPr marL="285750" indent="-285750">
              <a:buFont typeface="Arial" panose="020B0604020202020204" pitchFamily="34" charset="0"/>
              <a:buChar char="•"/>
            </a:pPr>
            <a:r>
              <a:rPr lang="fr-FR" sz="2400" dirty="0" smtClean="0"/>
              <a:t>les </a:t>
            </a:r>
            <a:r>
              <a:rPr lang="fr-FR" sz="2400" dirty="0"/>
              <a:t>sciences du sport (2015, 25,44 </a:t>
            </a:r>
            <a:r>
              <a:rPr lang="fr-FR" sz="2400" dirty="0" smtClean="0"/>
              <a:t>%)</a:t>
            </a:r>
          </a:p>
        </p:txBody>
      </p:sp>
      <p:sp>
        <p:nvSpPr>
          <p:cNvPr id="16" name="Rectangle 15"/>
          <p:cNvSpPr/>
          <p:nvPr/>
        </p:nvSpPr>
        <p:spPr>
          <a:xfrm>
            <a:off x="1881351" y="5240960"/>
            <a:ext cx="9170276" cy="830997"/>
          </a:xfrm>
          <a:prstGeom prst="rect">
            <a:avLst/>
          </a:prstGeom>
        </p:spPr>
        <p:txBody>
          <a:bodyPr wrap="square">
            <a:spAutoFit/>
          </a:bodyPr>
          <a:lstStyle/>
          <a:p>
            <a:pPr algn="ctr"/>
            <a:r>
              <a:rPr lang="en-GB" sz="2400" b="1" dirty="0" err="1"/>
              <a:t>principalement</a:t>
            </a:r>
            <a:r>
              <a:rPr lang="en-GB" sz="2400" b="1" dirty="0"/>
              <a:t> </a:t>
            </a:r>
            <a:r>
              <a:rPr lang="en-GB" sz="2400" b="1" dirty="0" err="1" smtClean="0"/>
              <a:t>axés</a:t>
            </a:r>
            <a:r>
              <a:rPr lang="en-GB" sz="2400" b="1" dirty="0" smtClean="0"/>
              <a:t> </a:t>
            </a:r>
            <a:r>
              <a:rPr lang="en-GB" sz="2400" b="1" dirty="0"/>
              <a:t>sur les </a:t>
            </a:r>
            <a:r>
              <a:rPr lang="en-GB" sz="2400" b="1" dirty="0" err="1"/>
              <a:t>croyances</a:t>
            </a:r>
            <a:r>
              <a:rPr lang="en-GB" sz="2400" b="1" dirty="0"/>
              <a:t> </a:t>
            </a:r>
            <a:r>
              <a:rPr lang="en-GB" sz="2400" b="1" dirty="0" err="1"/>
              <a:t>en</a:t>
            </a:r>
            <a:r>
              <a:rPr lang="en-GB" sz="2400" b="1" dirty="0"/>
              <a:t> </a:t>
            </a:r>
            <a:r>
              <a:rPr lang="en-GB" sz="2400" b="1" dirty="0" err="1"/>
              <a:t>matière</a:t>
            </a:r>
            <a:r>
              <a:rPr lang="en-GB" sz="2400" b="1" dirty="0"/>
              <a:t> </a:t>
            </a:r>
            <a:r>
              <a:rPr lang="en-GB" sz="2400" b="1" dirty="0" err="1"/>
              <a:t>d'aérobie</a:t>
            </a:r>
            <a:r>
              <a:rPr lang="en-GB" sz="2400" b="1" dirty="0"/>
              <a:t>, </a:t>
            </a:r>
            <a:r>
              <a:rPr lang="en-GB" sz="2400" b="1" dirty="0" err="1"/>
              <a:t>d'obésité</a:t>
            </a:r>
            <a:r>
              <a:rPr lang="en-GB" sz="2400" b="1" dirty="0"/>
              <a:t> et de </a:t>
            </a:r>
            <a:r>
              <a:rPr lang="en-GB" sz="2400" b="1" dirty="0" err="1" smtClean="0"/>
              <a:t>peur-évitement</a:t>
            </a:r>
            <a:endParaRPr lang="en-GB" sz="2400" b="1" dirty="0"/>
          </a:p>
        </p:txBody>
      </p:sp>
      <p:sp>
        <p:nvSpPr>
          <p:cNvPr id="17" name="Flèche à angle droit 16"/>
          <p:cNvSpPr/>
          <p:nvPr/>
        </p:nvSpPr>
        <p:spPr>
          <a:xfrm rot="5400000">
            <a:off x="851338" y="4745422"/>
            <a:ext cx="1150883" cy="599090"/>
          </a:xfrm>
          <a:prstGeom prst="bentUp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705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Des pistes à explorer </a:t>
            </a:r>
            <a:endParaRPr lang="fr-FR" sz="2400" b="1" dirty="0">
              <a:latin typeface="Baskerville Old Face" panose="02020602080505020303" pitchFamily="18" charset="0"/>
            </a:endParaRPr>
          </a:p>
        </p:txBody>
      </p:sp>
      <p:sp>
        <p:nvSpPr>
          <p:cNvPr id="5" name="Rectangle 4"/>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6" name="ZoneTexte 5"/>
          <p:cNvSpPr txBox="1"/>
          <p:nvPr/>
        </p:nvSpPr>
        <p:spPr>
          <a:xfrm>
            <a:off x="113621" y="6488668"/>
            <a:ext cx="2335307"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Contexte général</a:t>
            </a:r>
            <a:endParaRPr lang="en-GB" dirty="0">
              <a:solidFill>
                <a:schemeClr val="bg1">
                  <a:lumMod val="65000"/>
                </a:schemeClr>
              </a:solidFill>
              <a:latin typeface="Bell MT" panose="02020503060305020303" pitchFamily="18" charset="0"/>
            </a:endParaRPr>
          </a:p>
        </p:txBody>
      </p:sp>
      <p:sp>
        <p:nvSpPr>
          <p:cNvPr id="7" name="ZoneTexte 6"/>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10008084" y="6488668"/>
            <a:ext cx="2034989" cy="369332"/>
          </a:xfrm>
          <a:prstGeom prst="rect">
            <a:avLst/>
          </a:prstGeom>
          <a:noFill/>
        </p:spPr>
        <p:txBody>
          <a:bodyPr wrap="square" rtlCol="0">
            <a:spAutoFit/>
          </a:bodyPr>
          <a:lstStyle/>
          <a:p>
            <a:pPr algn="ctr"/>
            <a:r>
              <a:rPr lang="fr-FR" b="1" dirty="0" smtClean="0">
                <a:solidFill>
                  <a:schemeClr val="tx2">
                    <a:lumMod val="75000"/>
                  </a:schemeClr>
                </a:solidFill>
                <a:latin typeface="Bell MT" panose="02020503060305020303" pitchFamily="18" charset="0"/>
              </a:rPr>
              <a:t>APA &amp; Lombalgie</a:t>
            </a:r>
            <a:endParaRPr lang="en-GB" b="1" dirty="0">
              <a:solidFill>
                <a:schemeClr val="tx2">
                  <a:lumMod val="75000"/>
                </a:schemeClr>
              </a:solidFill>
              <a:latin typeface="Bell MT" panose="02020503060305020303" pitchFamily="18" charset="0"/>
            </a:endParaRPr>
          </a:p>
        </p:txBody>
      </p:sp>
      <p:sp>
        <p:nvSpPr>
          <p:cNvPr id="10" name="ZoneTexte 9"/>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1" name="ZoneTexte 10"/>
          <p:cNvSpPr txBox="1"/>
          <p:nvPr/>
        </p:nvSpPr>
        <p:spPr>
          <a:xfrm>
            <a:off x="299545" y="945931"/>
            <a:ext cx="11177752" cy="5262979"/>
          </a:xfrm>
          <a:prstGeom prst="rect">
            <a:avLst/>
          </a:prstGeom>
          <a:noFill/>
        </p:spPr>
        <p:txBody>
          <a:bodyPr wrap="square" rtlCol="0">
            <a:spAutoFit/>
          </a:bodyPr>
          <a:lstStyle/>
          <a:p>
            <a:pPr marL="285750" indent="-285750">
              <a:buFont typeface="Arial" panose="020B0604020202020204" pitchFamily="34" charset="0"/>
              <a:buChar char="•"/>
            </a:pPr>
            <a:r>
              <a:rPr lang="fr-FR" sz="2800" dirty="0" smtClean="0"/>
              <a:t>Maintient exercice à domicile : déterminants, facilitateurs </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smtClean="0"/>
              <a:t>Combinaison d’exercice spécifique</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smtClean="0"/>
              <a:t>Fréquence et intensité </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smtClean="0"/>
              <a:t>Utilisation des technologies pour maintenir AP &amp; réduire sédentarité</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smtClean="0"/>
              <a:t>Etudier les effets de la sédentarité </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smtClean="0"/>
              <a:t>Télémédecine </a:t>
            </a:r>
            <a:endParaRPr lang="fr-FR" sz="2800" dirty="0"/>
          </a:p>
          <a:p>
            <a:pPr marL="285750" indent="-285750">
              <a:buFont typeface="Arial" panose="020B0604020202020204" pitchFamily="34" charset="0"/>
              <a:buChar char="•"/>
            </a:pPr>
            <a:r>
              <a:rPr lang="fr-FR" sz="2800" dirty="0" smtClean="0"/>
              <a:t>…..</a:t>
            </a:r>
          </a:p>
        </p:txBody>
      </p:sp>
    </p:spTree>
    <p:extLst>
      <p:ext uri="{BB962C8B-B14F-4D97-AF65-F5344CB8AC3E}">
        <p14:creationId xmlns:p14="http://schemas.microsoft.com/office/powerpoint/2010/main" val="315339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clrChange>
              <a:clrFrom>
                <a:srgbClr val="FAFAFA"/>
              </a:clrFrom>
              <a:clrTo>
                <a:srgbClr val="FAFAFA">
                  <a:alpha val="0"/>
                </a:srgbClr>
              </a:clrTo>
            </a:clrChange>
          </a:blip>
          <a:stretch>
            <a:fillRect/>
          </a:stretch>
        </p:blipFill>
        <p:spPr>
          <a:xfrm>
            <a:off x="1549843" y="78830"/>
            <a:ext cx="9314087" cy="6643407"/>
          </a:xfrm>
          <a:prstGeom prst="rect">
            <a:avLst/>
          </a:prstGeom>
        </p:spPr>
      </p:pic>
    </p:spTree>
    <p:extLst>
      <p:ext uri="{BB962C8B-B14F-4D97-AF65-F5344CB8AC3E}">
        <p14:creationId xmlns:p14="http://schemas.microsoft.com/office/powerpoint/2010/main" val="4041701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4" name="ZoneTexte 3"/>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5" name="ZoneTexte 4"/>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6" name="ZoneTexte 5"/>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0" name="Rectangle 9"/>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Epidémiologie : « le mal du siècle »</a:t>
            </a:r>
            <a:endParaRPr lang="fr-FR" sz="2400" b="1" dirty="0">
              <a:latin typeface="Baskerville Old Face" panose="02020602080505020303" pitchFamily="18" charset="0"/>
            </a:endParaRPr>
          </a:p>
        </p:txBody>
      </p:sp>
      <p:sp>
        <p:nvSpPr>
          <p:cNvPr id="2" name="Rectangle 1"/>
          <p:cNvSpPr/>
          <p:nvPr/>
        </p:nvSpPr>
        <p:spPr>
          <a:xfrm>
            <a:off x="1613646" y="1016453"/>
            <a:ext cx="8408894" cy="5262979"/>
          </a:xfrm>
          <a:prstGeom prst="rect">
            <a:avLst/>
          </a:prstGeom>
        </p:spPr>
        <p:txBody>
          <a:bodyPr wrap="square">
            <a:spAutoFit/>
          </a:bodyPr>
          <a:lstStyle/>
          <a:p>
            <a:pPr lvl="0" algn="ctr">
              <a:lnSpc>
                <a:spcPct val="150000"/>
              </a:lnSpc>
              <a:spcAft>
                <a:spcPts val="800"/>
              </a:spcAft>
            </a:pPr>
            <a:r>
              <a:rPr lang="fr-FR" sz="2000" dirty="0" smtClean="0">
                <a:latin typeface="Tahoma" panose="020B0604030504040204" pitchFamily="34" charset="0"/>
                <a:ea typeface="Tahoma" panose="020B0604030504040204" pitchFamily="34" charset="0"/>
                <a:cs typeface="Tahoma" panose="020B0604030504040204" pitchFamily="34" charset="0"/>
              </a:rPr>
              <a:t>Au cours de sa vie, tout le monde* sera touché par la lombalgie</a:t>
            </a:r>
          </a:p>
          <a:p>
            <a:pPr lvl="0" algn="just">
              <a:lnSpc>
                <a:spcPct val="150000"/>
              </a:lnSpc>
              <a:spcAft>
                <a:spcPts val="800"/>
              </a:spcAft>
            </a:pPr>
            <a:endParaRPr lang="fr-FR" sz="2000" dirty="0">
              <a:latin typeface="Tahoma" panose="020B0604030504040204" pitchFamily="34" charset="0"/>
              <a:ea typeface="Tahoma" panose="020B0604030504040204" pitchFamily="34" charset="0"/>
              <a:cs typeface="Tahoma" panose="020B0604030504040204" pitchFamily="34" charset="0"/>
            </a:endParaRPr>
          </a:p>
          <a:p>
            <a:pPr lvl="0" algn="ctr">
              <a:lnSpc>
                <a:spcPct val="150000"/>
              </a:lnSpc>
              <a:spcAft>
                <a:spcPts val="800"/>
              </a:spcAft>
            </a:pPr>
            <a:r>
              <a:rPr lang="fr-FR" sz="2000" dirty="0" smtClean="0">
                <a:latin typeface="Tahoma" panose="020B0604030504040204" pitchFamily="34" charset="0"/>
                <a:ea typeface="Tahoma" panose="020B0604030504040204" pitchFamily="34" charset="0"/>
                <a:cs typeface="Tahoma" panose="020B0604030504040204" pitchFamily="34" charset="0"/>
              </a:rPr>
              <a:t>La </a:t>
            </a:r>
            <a:r>
              <a:rPr lang="fr-FR" sz="2000" dirty="0">
                <a:latin typeface="Tahoma" panose="020B0604030504040204" pitchFamily="34" charset="0"/>
                <a:ea typeface="Tahoma" panose="020B0604030504040204" pitchFamily="34" charset="0"/>
                <a:cs typeface="Tahoma" panose="020B0604030504040204" pitchFamily="34" charset="0"/>
              </a:rPr>
              <a:t>prévalence aigue est de 19% </a:t>
            </a:r>
            <a:endParaRPr lang="en-GB" sz="2000" dirty="0">
              <a:latin typeface="Tahoma" panose="020B0604030504040204" pitchFamily="34" charset="0"/>
              <a:ea typeface="Tahoma" panose="020B0604030504040204" pitchFamily="34" charset="0"/>
              <a:cs typeface="Tahoma" panose="020B0604030504040204" pitchFamily="34" charset="0"/>
            </a:endParaRPr>
          </a:p>
          <a:p>
            <a:pPr lvl="0" algn="ctr">
              <a:lnSpc>
                <a:spcPct val="150000"/>
              </a:lnSpc>
              <a:spcAft>
                <a:spcPts val="800"/>
              </a:spcAft>
            </a:pPr>
            <a:r>
              <a:rPr lang="fr-FR" sz="2000" dirty="0">
                <a:latin typeface="Tahoma" panose="020B0604030504040204" pitchFamily="34" charset="0"/>
                <a:ea typeface="Tahoma" panose="020B0604030504040204" pitchFamily="34" charset="0"/>
                <a:cs typeface="Tahoma" panose="020B0604030504040204" pitchFamily="34" charset="0"/>
              </a:rPr>
              <a:t>La prévalence ponctuelle est estimée à 30% </a:t>
            </a:r>
            <a:endParaRPr lang="en-GB" sz="2000" dirty="0">
              <a:latin typeface="Tahoma" panose="020B0604030504040204" pitchFamily="34" charset="0"/>
              <a:ea typeface="Tahoma" panose="020B0604030504040204" pitchFamily="34" charset="0"/>
              <a:cs typeface="Tahoma" panose="020B0604030504040204" pitchFamily="34" charset="0"/>
            </a:endParaRPr>
          </a:p>
          <a:p>
            <a:pPr lvl="0" algn="ctr">
              <a:lnSpc>
                <a:spcPct val="150000"/>
              </a:lnSpc>
              <a:spcAft>
                <a:spcPts val="800"/>
              </a:spcAft>
            </a:pPr>
            <a:r>
              <a:rPr lang="fr-FR" sz="2000" dirty="0">
                <a:latin typeface="Tahoma" panose="020B0604030504040204" pitchFamily="34" charset="0"/>
                <a:ea typeface="Tahoma" panose="020B0604030504040204" pitchFamily="34" charset="0"/>
                <a:cs typeface="Tahoma" panose="020B0604030504040204" pitchFamily="34" charset="0"/>
              </a:rPr>
              <a:t>La prévalence sur un an est de </a:t>
            </a:r>
            <a:r>
              <a:rPr lang="fr-FR" dirty="0">
                <a:latin typeface="Times New Roman" panose="02020603050405020304" pitchFamily="18" charset="0"/>
                <a:ea typeface="Calibri" panose="020F0502020204030204" pitchFamily="34" charset="0"/>
                <a:cs typeface="Times New Roman" panose="02020603050405020304" pitchFamily="18" charset="0"/>
              </a:rPr>
              <a:t>5% </a:t>
            </a:r>
            <a:endParaRPr lang="fr-FR" dirty="0" smtClean="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50000"/>
              </a:lnSpc>
              <a:spcAft>
                <a:spcPts val="800"/>
              </a:spcAft>
            </a:pP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50000"/>
              </a:lnSpc>
              <a:spcAft>
                <a:spcPts val="800"/>
              </a:spcAft>
            </a:pPr>
            <a:endParaRPr lang="fr-FR" dirty="0" smtClean="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50000"/>
              </a:lnSpc>
              <a:spcAft>
                <a:spcPts val="800"/>
              </a:spcAft>
            </a:pP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50000"/>
              </a:lnSpc>
              <a:spcAft>
                <a:spcPts val="800"/>
              </a:spcAft>
            </a:pPr>
            <a:endParaRPr lang="fr-FR" dirty="0" smtClean="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50000"/>
              </a:lnSpc>
              <a:spcAft>
                <a:spcPts val="800"/>
              </a:spcAft>
            </a:pPr>
            <a:r>
              <a:rPr lang="fr-FR" sz="1400" i="1" dirty="0"/>
              <a:t>(</a:t>
            </a:r>
            <a:r>
              <a:rPr lang="fr-FR" sz="1400" i="1" dirty="0" err="1"/>
              <a:t>Hoy</a:t>
            </a:r>
            <a:r>
              <a:rPr lang="fr-FR" sz="1400" i="1" dirty="0"/>
              <a:t> et al., 2012)</a:t>
            </a:r>
            <a:endParaRPr lang="en-GB" sz="1400"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365" y="3904577"/>
            <a:ext cx="4469665" cy="1716293"/>
          </a:xfrm>
          <a:prstGeom prst="rect">
            <a:avLst/>
          </a:prstGeom>
        </p:spPr>
      </p:pic>
    </p:spTree>
    <p:extLst>
      <p:ext uri="{BB962C8B-B14F-4D97-AF65-F5344CB8AC3E}">
        <p14:creationId xmlns:p14="http://schemas.microsoft.com/office/powerpoint/2010/main" val="370317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22720"/>
            <a:ext cx="12192000" cy="335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latin typeface="Baskerville Old Face" panose="02020602080505020303" pitchFamily="18" charset="0"/>
            </a:endParaRPr>
          </a:p>
        </p:txBody>
      </p:sp>
      <p:sp>
        <p:nvSpPr>
          <p:cNvPr id="4" name="ZoneTexte 3"/>
          <p:cNvSpPr txBox="1"/>
          <p:nvPr/>
        </p:nvSpPr>
        <p:spPr>
          <a:xfrm>
            <a:off x="113621" y="6488668"/>
            <a:ext cx="2335307" cy="369332"/>
          </a:xfrm>
          <a:prstGeom prst="rect">
            <a:avLst/>
          </a:prstGeom>
          <a:noFill/>
        </p:spPr>
        <p:txBody>
          <a:bodyPr wrap="square" rtlCol="0">
            <a:spAutoFit/>
          </a:bodyPr>
          <a:lstStyle/>
          <a:p>
            <a:pPr algn="ctr"/>
            <a:r>
              <a:rPr lang="fr-FR" b="1" dirty="0" smtClean="0">
                <a:solidFill>
                  <a:schemeClr val="accent1">
                    <a:lumMod val="50000"/>
                  </a:schemeClr>
                </a:solidFill>
                <a:latin typeface="Bell MT" panose="02020503060305020303" pitchFamily="18" charset="0"/>
              </a:rPr>
              <a:t>Contexte général</a:t>
            </a:r>
            <a:endParaRPr lang="en-GB" b="1" dirty="0">
              <a:solidFill>
                <a:schemeClr val="accent1">
                  <a:lumMod val="50000"/>
                </a:schemeClr>
              </a:solidFill>
              <a:latin typeface="Bell MT" panose="02020503060305020303" pitchFamily="18" charset="0"/>
            </a:endParaRPr>
          </a:p>
        </p:txBody>
      </p:sp>
      <p:sp>
        <p:nvSpPr>
          <p:cNvPr id="5" name="ZoneTexte 4"/>
          <p:cNvSpPr txBox="1"/>
          <p:nvPr/>
        </p:nvSpPr>
        <p:spPr>
          <a:xfrm>
            <a:off x="2481732" y="6488668"/>
            <a:ext cx="323087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Physiopathologie</a:t>
            </a:r>
            <a:endParaRPr lang="en-GB" dirty="0">
              <a:solidFill>
                <a:schemeClr val="bg1">
                  <a:lumMod val="65000"/>
                </a:schemeClr>
              </a:solidFill>
              <a:latin typeface="Bell MT" panose="02020503060305020303" pitchFamily="18" charset="0"/>
            </a:endParaRPr>
          </a:p>
        </p:txBody>
      </p:sp>
      <p:sp>
        <p:nvSpPr>
          <p:cNvPr id="6" name="ZoneTexte 5"/>
          <p:cNvSpPr txBox="1"/>
          <p:nvPr/>
        </p:nvSpPr>
        <p:spPr>
          <a:xfrm>
            <a:off x="5745406" y="6488668"/>
            <a:ext cx="180886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Complications</a:t>
            </a:r>
            <a:endParaRPr lang="en-GB" dirty="0">
              <a:solidFill>
                <a:schemeClr val="bg1">
                  <a:lumMod val="65000"/>
                </a:schemeClr>
              </a:solidFill>
              <a:latin typeface="Bell MT" panose="02020503060305020303" pitchFamily="18" charset="0"/>
            </a:endParaRPr>
          </a:p>
        </p:txBody>
      </p:sp>
      <p:sp>
        <p:nvSpPr>
          <p:cNvPr id="8" name="ZoneTexte 7"/>
          <p:cNvSpPr txBox="1"/>
          <p:nvPr/>
        </p:nvSpPr>
        <p:spPr>
          <a:xfrm>
            <a:off x="10008084" y="6488668"/>
            <a:ext cx="2034989"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APA &amp; Lombalgie</a:t>
            </a:r>
            <a:endParaRPr lang="en-GB" dirty="0">
              <a:solidFill>
                <a:schemeClr val="bg1">
                  <a:lumMod val="65000"/>
                </a:schemeClr>
              </a:solidFill>
              <a:latin typeface="Bell MT" panose="02020503060305020303" pitchFamily="18" charset="0"/>
            </a:endParaRPr>
          </a:p>
        </p:txBody>
      </p:sp>
      <p:sp>
        <p:nvSpPr>
          <p:cNvPr id="9" name="ZoneTexte 8"/>
          <p:cNvSpPr txBox="1"/>
          <p:nvPr/>
        </p:nvSpPr>
        <p:spPr>
          <a:xfrm>
            <a:off x="7587070" y="6488668"/>
            <a:ext cx="2388210" cy="369332"/>
          </a:xfrm>
          <a:prstGeom prst="rect">
            <a:avLst/>
          </a:prstGeom>
          <a:noFill/>
        </p:spPr>
        <p:txBody>
          <a:bodyPr wrap="square" rtlCol="0">
            <a:spAutoFit/>
          </a:bodyPr>
          <a:lstStyle/>
          <a:p>
            <a:pPr algn="ctr"/>
            <a:r>
              <a:rPr lang="fr-FR" dirty="0" smtClean="0">
                <a:solidFill>
                  <a:schemeClr val="bg1">
                    <a:lumMod val="65000"/>
                  </a:schemeClr>
                </a:solidFill>
                <a:latin typeface="Bell MT" panose="02020503060305020303" pitchFamily="18" charset="0"/>
              </a:rPr>
              <a:t>Méthodes d’évaluation</a:t>
            </a:r>
            <a:endParaRPr lang="en-GB" dirty="0">
              <a:solidFill>
                <a:schemeClr val="bg1">
                  <a:lumMod val="65000"/>
                </a:schemeClr>
              </a:solidFill>
              <a:latin typeface="Bell MT" panose="02020503060305020303" pitchFamily="18" charset="0"/>
            </a:endParaRPr>
          </a:p>
        </p:txBody>
      </p:sp>
      <p:sp>
        <p:nvSpPr>
          <p:cNvPr id="10" name="Rectangle 9"/>
          <p:cNvSpPr/>
          <p:nvPr/>
        </p:nvSpPr>
        <p:spPr>
          <a:xfrm>
            <a:off x="0" y="0"/>
            <a:ext cx="12192000" cy="4498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latin typeface="Baskerville Old Face" panose="02020602080505020303" pitchFamily="18" charset="0"/>
              </a:rPr>
              <a:t>Epidémiologie : différence selon l’âge et le sexe</a:t>
            </a:r>
            <a:endParaRPr lang="fr-FR" sz="2400" b="1" dirty="0">
              <a:latin typeface="Baskerville Old Face" panose="02020602080505020303" pitchFamily="18" charset="0"/>
            </a:endParaRPr>
          </a:p>
        </p:txBody>
      </p:sp>
      <p:pic>
        <p:nvPicPr>
          <p:cNvPr id="19" name="Image 18"/>
          <p:cNvPicPr>
            <a:picLocks noChangeAspect="1"/>
          </p:cNvPicPr>
          <p:nvPr/>
        </p:nvPicPr>
        <p:blipFill>
          <a:blip r:embed="rId2"/>
          <a:stretch>
            <a:fillRect/>
          </a:stretch>
        </p:blipFill>
        <p:spPr>
          <a:xfrm>
            <a:off x="203531" y="904253"/>
            <a:ext cx="4897387" cy="4842360"/>
          </a:xfrm>
          <a:prstGeom prst="rect">
            <a:avLst/>
          </a:prstGeom>
        </p:spPr>
      </p:pic>
      <p:sp>
        <p:nvSpPr>
          <p:cNvPr id="7" name="Rectangle 6"/>
          <p:cNvSpPr/>
          <p:nvPr/>
        </p:nvSpPr>
        <p:spPr>
          <a:xfrm>
            <a:off x="4732201" y="6104076"/>
            <a:ext cx="1718484" cy="276999"/>
          </a:xfrm>
          <a:prstGeom prst="rect">
            <a:avLst/>
          </a:prstGeom>
        </p:spPr>
        <p:txBody>
          <a:bodyPr wrap="none">
            <a:spAutoFit/>
          </a:bodyPr>
          <a:lstStyle/>
          <a:p>
            <a:r>
              <a:rPr lang="en-GB" sz="1200" i="1" dirty="0" err="1" smtClean="0">
                <a:latin typeface="Tahoma" panose="020B0604030504040204" pitchFamily="34" charset="0"/>
                <a:ea typeface="Tahoma" panose="020B0604030504040204" pitchFamily="34" charset="0"/>
                <a:cs typeface="Tahoma" panose="020B0604030504040204" pitchFamily="34" charset="0"/>
              </a:rPr>
              <a:t>Hartvigsen</a:t>
            </a:r>
            <a:r>
              <a:rPr lang="en-GB" sz="1200" i="1" dirty="0" smtClean="0">
                <a:latin typeface="Tahoma" panose="020B0604030504040204" pitchFamily="34" charset="0"/>
                <a:ea typeface="Tahoma" panose="020B0604030504040204" pitchFamily="34" charset="0"/>
                <a:cs typeface="Tahoma" panose="020B0604030504040204" pitchFamily="34" charset="0"/>
              </a:rPr>
              <a:t> et al., 2018</a:t>
            </a:r>
            <a:endParaRPr lang="en-GB" sz="1200" i="1" dirty="0">
              <a:latin typeface="Tahoma" panose="020B0604030504040204" pitchFamily="34" charset="0"/>
              <a:ea typeface="Tahoma" panose="020B0604030504040204" pitchFamily="34" charset="0"/>
              <a:cs typeface="Tahoma" panose="020B0604030504040204" pitchFamily="34" charset="0"/>
            </a:endParaRPr>
          </a:p>
        </p:txBody>
      </p:sp>
      <p:sp>
        <p:nvSpPr>
          <p:cNvPr id="16" name="ZoneTexte 15"/>
          <p:cNvSpPr txBox="1"/>
          <p:nvPr/>
        </p:nvSpPr>
        <p:spPr>
          <a:xfrm>
            <a:off x="5351929" y="2088777"/>
            <a:ext cx="6092819" cy="2031325"/>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La prévalence de la lombalgie augmente avec l’âge avec un pic entre 40 et 70 ans </a:t>
            </a:r>
          </a:p>
          <a:p>
            <a:pPr marL="285750" indent="-285750">
              <a:buFont typeface="Wingdings" panose="05000000000000000000" pitchFamily="2" charset="2"/>
              <a:buChar char="Ø"/>
            </a:pPr>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Les femmes semblent plus atteintes que les hommes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10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4612</TotalTime>
  <Words>4636</Words>
  <Application>Microsoft Office PowerPoint</Application>
  <PresentationFormat>Grand écran</PresentationFormat>
  <Paragraphs>826</Paragraphs>
  <Slides>76</Slides>
  <Notes>13</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76</vt:i4>
      </vt:variant>
    </vt:vector>
  </HeadingPairs>
  <TitlesOfParts>
    <vt:vector size="88" baseType="lpstr">
      <vt:lpstr>Arial</vt:lpstr>
      <vt:lpstr>Baskerville Old Face</vt:lpstr>
      <vt:lpstr>Bell MT</vt:lpstr>
      <vt:lpstr>Calibri</vt:lpstr>
      <vt:lpstr>Calibri Light</vt:lpstr>
      <vt:lpstr>ITCSymbolStd-Medium</vt:lpstr>
      <vt:lpstr>Rotis SemiSans Std</vt:lpstr>
      <vt:lpstr>Rotis SemiSans Std ExtraBold</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hognon louis</dc:creator>
  <cp:lastModifiedBy>hognon louis</cp:lastModifiedBy>
  <cp:revision>190</cp:revision>
  <dcterms:created xsi:type="dcterms:W3CDTF">2022-09-07T14:15:21Z</dcterms:created>
  <dcterms:modified xsi:type="dcterms:W3CDTF">2022-09-29T16:33:33Z</dcterms:modified>
</cp:coreProperties>
</file>