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5" r:id="rId1"/>
  </p:sldMasterIdLst>
  <p:notesMasterIdLst>
    <p:notesMasterId r:id="rId41"/>
  </p:notesMasterIdLst>
  <p:handoutMasterIdLst>
    <p:handoutMasterId r:id="rId42"/>
  </p:handoutMasterIdLst>
  <p:sldIdLst>
    <p:sldId id="256" r:id="rId2"/>
    <p:sldId id="319" r:id="rId3"/>
    <p:sldId id="321" r:id="rId4"/>
    <p:sldId id="341" r:id="rId5"/>
    <p:sldId id="342" r:id="rId6"/>
    <p:sldId id="374" r:id="rId7"/>
    <p:sldId id="375" r:id="rId8"/>
    <p:sldId id="265" r:id="rId9"/>
    <p:sldId id="377" r:id="rId10"/>
    <p:sldId id="302" r:id="rId11"/>
    <p:sldId id="367" r:id="rId12"/>
    <p:sldId id="358" r:id="rId13"/>
    <p:sldId id="356" r:id="rId14"/>
    <p:sldId id="359" r:id="rId15"/>
    <p:sldId id="363" r:id="rId16"/>
    <p:sldId id="364" r:id="rId17"/>
    <p:sldId id="362" r:id="rId18"/>
    <p:sldId id="378" r:id="rId19"/>
    <p:sldId id="382" r:id="rId20"/>
    <p:sldId id="360" r:id="rId21"/>
    <p:sldId id="365" r:id="rId22"/>
    <p:sldId id="366" r:id="rId23"/>
    <p:sldId id="373" r:id="rId24"/>
    <p:sldId id="274" r:id="rId25"/>
    <p:sldId id="368" r:id="rId26"/>
    <p:sldId id="369" r:id="rId27"/>
    <p:sldId id="370" r:id="rId28"/>
    <p:sldId id="371" r:id="rId29"/>
    <p:sldId id="372" r:id="rId30"/>
    <p:sldId id="328" r:id="rId31"/>
    <p:sldId id="379" r:id="rId32"/>
    <p:sldId id="380" r:id="rId33"/>
    <p:sldId id="381" r:id="rId34"/>
    <p:sldId id="277" r:id="rId35"/>
    <p:sldId id="278" r:id="rId36"/>
    <p:sldId id="289" r:id="rId37"/>
    <p:sldId id="347" r:id="rId38"/>
    <p:sldId id="303" r:id="rId39"/>
    <p:sldId id="318" r:id="rId40"/>
  </p:sldIdLst>
  <p:sldSz cx="9144000" cy="6858000" type="screen4x3"/>
  <p:notesSz cx="9929813" cy="67992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p:cViewPr varScale="1">
        <p:scale>
          <a:sx n="114" d="100"/>
          <a:sy n="114" d="100"/>
        </p:scale>
        <p:origin x="1470"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CA18B3-68CC-4F9D-BDE0-9703D8C7951E}"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fr-FR"/>
        </a:p>
      </dgm:t>
    </dgm:pt>
    <dgm:pt modelId="{93C16B48-3021-4288-B976-49B24F3C9C93}">
      <dgm:prSet phldrT="[Texte]"/>
      <dgm:spPr/>
      <dgm:t>
        <a:bodyPr/>
        <a:lstStyle/>
        <a:p>
          <a:r>
            <a:rPr lang="fr-FR" dirty="0"/>
            <a:t>Mot </a:t>
          </a:r>
        </a:p>
      </dgm:t>
    </dgm:pt>
    <dgm:pt modelId="{B8914913-B24D-4573-9FF0-6476FA0B55F3}" type="parTrans" cxnId="{02488312-6DE8-43C5-BA02-C172A0323561}">
      <dgm:prSet/>
      <dgm:spPr/>
      <dgm:t>
        <a:bodyPr/>
        <a:lstStyle/>
        <a:p>
          <a:endParaRPr lang="fr-FR"/>
        </a:p>
      </dgm:t>
    </dgm:pt>
    <dgm:pt modelId="{5F1B3472-B62D-42B2-ABB9-CF935B71D179}" type="sibTrans" cxnId="{02488312-6DE8-43C5-BA02-C172A0323561}">
      <dgm:prSet/>
      <dgm:spPr/>
      <dgm:t>
        <a:bodyPr/>
        <a:lstStyle/>
        <a:p>
          <a:endParaRPr lang="fr-FR"/>
        </a:p>
      </dgm:t>
    </dgm:pt>
    <dgm:pt modelId="{48D145BC-5BA2-4058-B4D3-1732185DDC80}">
      <dgm:prSet phldrT="[Texte]"/>
      <dgm:spPr/>
      <dgm:t>
        <a:bodyPr/>
        <a:lstStyle/>
        <a:p>
          <a:r>
            <a:rPr lang="fr-FR" dirty="0"/>
            <a:t>Sens</a:t>
          </a:r>
        </a:p>
      </dgm:t>
    </dgm:pt>
    <dgm:pt modelId="{5932E69A-B299-41D3-B04F-45B7746F941F}" type="parTrans" cxnId="{E8F2864D-82CF-45E0-8419-F7CEF1FA97AD}">
      <dgm:prSet/>
      <dgm:spPr/>
      <dgm:t>
        <a:bodyPr/>
        <a:lstStyle/>
        <a:p>
          <a:endParaRPr lang="fr-FR"/>
        </a:p>
      </dgm:t>
    </dgm:pt>
    <dgm:pt modelId="{2168816B-3C82-40C0-965C-0790F8F8E307}" type="sibTrans" cxnId="{E8F2864D-82CF-45E0-8419-F7CEF1FA97AD}">
      <dgm:prSet/>
      <dgm:spPr/>
      <dgm:t>
        <a:bodyPr/>
        <a:lstStyle/>
        <a:p>
          <a:endParaRPr lang="fr-FR"/>
        </a:p>
      </dgm:t>
    </dgm:pt>
    <dgm:pt modelId="{DD97EE22-32E1-41C9-957F-03139F0270C1}">
      <dgm:prSet phldrT="[Texte]"/>
      <dgm:spPr/>
      <dgm:t>
        <a:bodyPr/>
        <a:lstStyle/>
        <a:p>
          <a:r>
            <a:rPr lang="fr-FR" dirty="0"/>
            <a:t>morphologie</a:t>
          </a:r>
        </a:p>
      </dgm:t>
    </dgm:pt>
    <dgm:pt modelId="{C12E6FAC-C7A4-4C15-AC84-FF449267E67C}" type="parTrans" cxnId="{0619985E-4505-4151-BE17-73936C864DDC}">
      <dgm:prSet/>
      <dgm:spPr/>
      <dgm:t>
        <a:bodyPr/>
        <a:lstStyle/>
        <a:p>
          <a:endParaRPr lang="fr-FR"/>
        </a:p>
      </dgm:t>
    </dgm:pt>
    <dgm:pt modelId="{C0F6E4F5-8F82-48FF-A34F-941178C94A0C}" type="sibTrans" cxnId="{0619985E-4505-4151-BE17-73936C864DDC}">
      <dgm:prSet/>
      <dgm:spPr/>
      <dgm:t>
        <a:bodyPr/>
        <a:lstStyle/>
        <a:p>
          <a:endParaRPr lang="fr-FR"/>
        </a:p>
      </dgm:t>
    </dgm:pt>
    <dgm:pt modelId="{6032DA57-D42E-4FB4-B6CF-5499EB828D6D}">
      <dgm:prSet phldrT="[Texte]"/>
      <dgm:spPr/>
      <dgm:t>
        <a:bodyPr/>
        <a:lstStyle/>
        <a:p>
          <a:r>
            <a:rPr lang="fr-FR" dirty="0"/>
            <a:t>Orthographe </a:t>
          </a:r>
        </a:p>
      </dgm:t>
    </dgm:pt>
    <dgm:pt modelId="{1A5BA2F8-4E52-42BF-B7EA-693E94EEF2EC}" type="parTrans" cxnId="{A75F641B-2FEA-43B2-A737-7B70651CF95E}">
      <dgm:prSet/>
      <dgm:spPr/>
      <dgm:t>
        <a:bodyPr/>
        <a:lstStyle/>
        <a:p>
          <a:endParaRPr lang="fr-FR"/>
        </a:p>
      </dgm:t>
    </dgm:pt>
    <dgm:pt modelId="{3B03E813-08BA-4776-A7E5-37C848145525}" type="sibTrans" cxnId="{A75F641B-2FEA-43B2-A737-7B70651CF95E}">
      <dgm:prSet/>
      <dgm:spPr/>
      <dgm:t>
        <a:bodyPr/>
        <a:lstStyle/>
        <a:p>
          <a:endParaRPr lang="fr-FR"/>
        </a:p>
      </dgm:t>
    </dgm:pt>
    <dgm:pt modelId="{3B335CD9-EB2D-46E1-90C6-9A469210249E}">
      <dgm:prSet phldrT="[Texte]"/>
      <dgm:spPr/>
      <dgm:t>
        <a:bodyPr/>
        <a:lstStyle/>
        <a:p>
          <a:r>
            <a:rPr lang="fr-FR" dirty="0"/>
            <a:t>Texte, discours donné</a:t>
          </a:r>
        </a:p>
      </dgm:t>
    </dgm:pt>
    <dgm:pt modelId="{5159714C-51B2-4029-B6DF-3DF493EECB05}" type="parTrans" cxnId="{C4AD1B7D-A689-44F0-9539-0185A6EA8381}">
      <dgm:prSet/>
      <dgm:spPr/>
      <dgm:t>
        <a:bodyPr/>
        <a:lstStyle/>
        <a:p>
          <a:endParaRPr lang="fr-FR"/>
        </a:p>
      </dgm:t>
    </dgm:pt>
    <dgm:pt modelId="{70189B70-3A5B-48D6-9231-2B178B4E177A}" type="sibTrans" cxnId="{C4AD1B7D-A689-44F0-9539-0185A6EA8381}">
      <dgm:prSet/>
      <dgm:spPr/>
      <dgm:t>
        <a:bodyPr/>
        <a:lstStyle/>
        <a:p>
          <a:endParaRPr lang="fr-FR"/>
        </a:p>
      </dgm:t>
    </dgm:pt>
    <dgm:pt modelId="{212C8B03-3910-4C70-9662-AC6719ABC494}">
      <dgm:prSet/>
      <dgm:spPr/>
      <dgm:t>
        <a:bodyPr/>
        <a:lstStyle/>
        <a:p>
          <a:r>
            <a:rPr lang="fr-FR" dirty="0"/>
            <a:t>Jugements de valeur, degré </a:t>
          </a:r>
        </a:p>
      </dgm:t>
    </dgm:pt>
    <dgm:pt modelId="{AC5964B6-D755-48DE-97B5-5B1B53273BB1}" type="parTrans" cxnId="{E07FCDA6-E2D9-49B7-B2AA-D7861E361442}">
      <dgm:prSet/>
      <dgm:spPr/>
      <dgm:t>
        <a:bodyPr/>
        <a:lstStyle/>
        <a:p>
          <a:endParaRPr lang="fr-FR"/>
        </a:p>
      </dgm:t>
    </dgm:pt>
    <dgm:pt modelId="{36011BA8-9ECF-4F98-A8F7-75DBB4457D50}" type="sibTrans" cxnId="{E07FCDA6-E2D9-49B7-B2AA-D7861E361442}">
      <dgm:prSet/>
      <dgm:spPr/>
      <dgm:t>
        <a:bodyPr/>
        <a:lstStyle/>
        <a:p>
          <a:endParaRPr lang="fr-FR"/>
        </a:p>
      </dgm:t>
    </dgm:pt>
    <dgm:pt modelId="{B37466A8-6FBB-47B9-B404-6126C2202FF3}">
      <dgm:prSet/>
      <dgm:spPr/>
      <dgm:t>
        <a:bodyPr/>
        <a:lstStyle/>
        <a:p>
          <a:r>
            <a:rPr lang="fr-FR" dirty="0"/>
            <a:t>Syntaxe (collocation) </a:t>
          </a:r>
        </a:p>
      </dgm:t>
    </dgm:pt>
    <dgm:pt modelId="{A4FB4AFC-4E8D-482F-8B27-19EECC96A6D1}" type="parTrans" cxnId="{E10B22B4-F574-4151-9622-948E493E3FFF}">
      <dgm:prSet/>
      <dgm:spPr/>
      <dgm:t>
        <a:bodyPr/>
        <a:lstStyle/>
        <a:p>
          <a:endParaRPr lang="fr-FR"/>
        </a:p>
      </dgm:t>
    </dgm:pt>
    <dgm:pt modelId="{4B2C1FEC-8944-48E5-9A49-7AC1C4E12A33}" type="sibTrans" cxnId="{E10B22B4-F574-4151-9622-948E493E3FFF}">
      <dgm:prSet/>
      <dgm:spPr/>
      <dgm:t>
        <a:bodyPr/>
        <a:lstStyle/>
        <a:p>
          <a:endParaRPr lang="fr-FR"/>
        </a:p>
      </dgm:t>
    </dgm:pt>
    <dgm:pt modelId="{96AE7691-5C1A-42D6-B1EA-5EAD03A71F51}" type="pres">
      <dgm:prSet presAssocID="{8CCA18B3-68CC-4F9D-BDE0-9703D8C7951E}" presName="Name0" presStyleCnt="0">
        <dgm:presLayoutVars>
          <dgm:chMax val="1"/>
          <dgm:dir/>
          <dgm:animLvl val="ctr"/>
          <dgm:resizeHandles val="exact"/>
        </dgm:presLayoutVars>
      </dgm:prSet>
      <dgm:spPr/>
    </dgm:pt>
    <dgm:pt modelId="{18182DB7-2C1F-4B61-94C8-0E35658190A9}" type="pres">
      <dgm:prSet presAssocID="{93C16B48-3021-4288-B976-49B24F3C9C93}" presName="centerShape" presStyleLbl="node0" presStyleIdx="0" presStyleCnt="1"/>
      <dgm:spPr/>
    </dgm:pt>
    <dgm:pt modelId="{EA497FC6-1E59-46D3-B315-7093747F0D10}" type="pres">
      <dgm:prSet presAssocID="{48D145BC-5BA2-4058-B4D3-1732185DDC80}" presName="node" presStyleLbl="node1" presStyleIdx="0" presStyleCnt="6">
        <dgm:presLayoutVars>
          <dgm:bulletEnabled val="1"/>
        </dgm:presLayoutVars>
      </dgm:prSet>
      <dgm:spPr/>
    </dgm:pt>
    <dgm:pt modelId="{A8A3C5C2-5D4A-40B9-A913-9BA9A9CD138D}" type="pres">
      <dgm:prSet presAssocID="{48D145BC-5BA2-4058-B4D3-1732185DDC80}" presName="dummy" presStyleCnt="0"/>
      <dgm:spPr/>
    </dgm:pt>
    <dgm:pt modelId="{68FB247A-1BBA-4042-A0B3-0C34F2C93862}" type="pres">
      <dgm:prSet presAssocID="{2168816B-3C82-40C0-965C-0790F8F8E307}" presName="sibTrans" presStyleLbl="sibTrans2D1" presStyleIdx="0" presStyleCnt="6"/>
      <dgm:spPr/>
    </dgm:pt>
    <dgm:pt modelId="{B52875F2-7601-45F7-957F-23013F9FF4D4}" type="pres">
      <dgm:prSet presAssocID="{DD97EE22-32E1-41C9-957F-03139F0270C1}" presName="node" presStyleLbl="node1" presStyleIdx="1" presStyleCnt="6">
        <dgm:presLayoutVars>
          <dgm:bulletEnabled val="1"/>
        </dgm:presLayoutVars>
      </dgm:prSet>
      <dgm:spPr/>
    </dgm:pt>
    <dgm:pt modelId="{F19ABBF9-D8BA-458A-9BAD-5AEC4B3B1EFB}" type="pres">
      <dgm:prSet presAssocID="{DD97EE22-32E1-41C9-957F-03139F0270C1}" presName="dummy" presStyleCnt="0"/>
      <dgm:spPr/>
    </dgm:pt>
    <dgm:pt modelId="{1626F5C6-896D-4734-9C87-FB2033153CF1}" type="pres">
      <dgm:prSet presAssocID="{C0F6E4F5-8F82-48FF-A34F-941178C94A0C}" presName="sibTrans" presStyleLbl="sibTrans2D1" presStyleIdx="1" presStyleCnt="6"/>
      <dgm:spPr/>
    </dgm:pt>
    <dgm:pt modelId="{E40D7285-4D36-40DF-80DB-3C82D5D8903C}" type="pres">
      <dgm:prSet presAssocID="{6032DA57-D42E-4FB4-B6CF-5499EB828D6D}" presName="node" presStyleLbl="node1" presStyleIdx="2" presStyleCnt="6">
        <dgm:presLayoutVars>
          <dgm:bulletEnabled val="1"/>
        </dgm:presLayoutVars>
      </dgm:prSet>
      <dgm:spPr/>
    </dgm:pt>
    <dgm:pt modelId="{9E378A0D-13FF-466D-98C2-672F9F6840B4}" type="pres">
      <dgm:prSet presAssocID="{6032DA57-D42E-4FB4-B6CF-5499EB828D6D}" presName="dummy" presStyleCnt="0"/>
      <dgm:spPr/>
    </dgm:pt>
    <dgm:pt modelId="{1B0EB7EF-15F6-401C-9F07-D6759E4D9066}" type="pres">
      <dgm:prSet presAssocID="{3B03E813-08BA-4776-A7E5-37C848145525}" presName="sibTrans" presStyleLbl="sibTrans2D1" presStyleIdx="2" presStyleCnt="6"/>
      <dgm:spPr/>
    </dgm:pt>
    <dgm:pt modelId="{58125C14-8B02-41F5-BBFF-20D224C54F21}" type="pres">
      <dgm:prSet presAssocID="{3B335CD9-EB2D-46E1-90C6-9A469210249E}" presName="node" presStyleLbl="node1" presStyleIdx="3" presStyleCnt="6">
        <dgm:presLayoutVars>
          <dgm:bulletEnabled val="1"/>
        </dgm:presLayoutVars>
      </dgm:prSet>
      <dgm:spPr/>
    </dgm:pt>
    <dgm:pt modelId="{DFC3922D-297C-4AA2-84F1-A219944A2EBB}" type="pres">
      <dgm:prSet presAssocID="{3B335CD9-EB2D-46E1-90C6-9A469210249E}" presName="dummy" presStyleCnt="0"/>
      <dgm:spPr/>
    </dgm:pt>
    <dgm:pt modelId="{81A8342E-24A6-46FF-9C44-3C506691C402}" type="pres">
      <dgm:prSet presAssocID="{70189B70-3A5B-48D6-9231-2B178B4E177A}" presName="sibTrans" presStyleLbl="sibTrans2D1" presStyleIdx="3" presStyleCnt="6"/>
      <dgm:spPr/>
    </dgm:pt>
    <dgm:pt modelId="{23D24711-7E68-495E-82A8-BCA91E3A7FE6}" type="pres">
      <dgm:prSet presAssocID="{212C8B03-3910-4C70-9662-AC6719ABC494}" presName="node" presStyleLbl="node1" presStyleIdx="4" presStyleCnt="6">
        <dgm:presLayoutVars>
          <dgm:bulletEnabled val="1"/>
        </dgm:presLayoutVars>
      </dgm:prSet>
      <dgm:spPr/>
    </dgm:pt>
    <dgm:pt modelId="{5F713810-9F9E-4042-BA1C-C6F2D69933BA}" type="pres">
      <dgm:prSet presAssocID="{212C8B03-3910-4C70-9662-AC6719ABC494}" presName="dummy" presStyleCnt="0"/>
      <dgm:spPr/>
    </dgm:pt>
    <dgm:pt modelId="{CC989DC2-5477-4D37-BF67-BD9CA071E1CD}" type="pres">
      <dgm:prSet presAssocID="{36011BA8-9ECF-4F98-A8F7-75DBB4457D50}" presName="sibTrans" presStyleLbl="sibTrans2D1" presStyleIdx="4" presStyleCnt="6"/>
      <dgm:spPr/>
    </dgm:pt>
    <dgm:pt modelId="{0C1EC9F3-DC01-4D6E-8762-9F3A07BA290E}" type="pres">
      <dgm:prSet presAssocID="{B37466A8-6FBB-47B9-B404-6126C2202FF3}" presName="node" presStyleLbl="node1" presStyleIdx="5" presStyleCnt="6">
        <dgm:presLayoutVars>
          <dgm:bulletEnabled val="1"/>
        </dgm:presLayoutVars>
      </dgm:prSet>
      <dgm:spPr/>
    </dgm:pt>
    <dgm:pt modelId="{550E2FB1-EF06-42FB-AA4D-AA2151CE9F2B}" type="pres">
      <dgm:prSet presAssocID="{B37466A8-6FBB-47B9-B404-6126C2202FF3}" presName="dummy" presStyleCnt="0"/>
      <dgm:spPr/>
    </dgm:pt>
    <dgm:pt modelId="{D54589E9-30B2-4ECB-857D-36948DE91518}" type="pres">
      <dgm:prSet presAssocID="{4B2C1FEC-8944-48E5-9A49-7AC1C4E12A33}" presName="sibTrans" presStyleLbl="sibTrans2D1" presStyleIdx="5" presStyleCnt="6"/>
      <dgm:spPr/>
    </dgm:pt>
  </dgm:ptLst>
  <dgm:cxnLst>
    <dgm:cxn modelId="{02488312-6DE8-43C5-BA02-C172A0323561}" srcId="{8CCA18B3-68CC-4F9D-BDE0-9703D8C7951E}" destId="{93C16B48-3021-4288-B976-49B24F3C9C93}" srcOrd="0" destOrd="0" parTransId="{B8914913-B24D-4573-9FF0-6476FA0B55F3}" sibTransId="{5F1B3472-B62D-42B2-ABB9-CF935B71D179}"/>
    <dgm:cxn modelId="{E89C7E16-ED19-4C3F-A763-BA33DE8DA608}" type="presOf" srcId="{8CCA18B3-68CC-4F9D-BDE0-9703D8C7951E}" destId="{96AE7691-5C1A-42D6-B1EA-5EAD03A71F51}" srcOrd="0" destOrd="0" presId="urn:microsoft.com/office/officeart/2005/8/layout/radial6"/>
    <dgm:cxn modelId="{2407DA1A-B800-4158-8AB8-A36F44B7F3CF}" type="presOf" srcId="{C0F6E4F5-8F82-48FF-A34F-941178C94A0C}" destId="{1626F5C6-896D-4734-9C87-FB2033153CF1}" srcOrd="0" destOrd="0" presId="urn:microsoft.com/office/officeart/2005/8/layout/radial6"/>
    <dgm:cxn modelId="{A75F641B-2FEA-43B2-A737-7B70651CF95E}" srcId="{93C16B48-3021-4288-B976-49B24F3C9C93}" destId="{6032DA57-D42E-4FB4-B6CF-5499EB828D6D}" srcOrd="2" destOrd="0" parTransId="{1A5BA2F8-4E52-42BF-B7EA-693E94EEF2EC}" sibTransId="{3B03E813-08BA-4776-A7E5-37C848145525}"/>
    <dgm:cxn modelId="{34ECA224-D541-4805-96B7-50012961CADF}" type="presOf" srcId="{93C16B48-3021-4288-B976-49B24F3C9C93}" destId="{18182DB7-2C1F-4B61-94C8-0E35658190A9}" srcOrd="0" destOrd="0" presId="urn:microsoft.com/office/officeart/2005/8/layout/radial6"/>
    <dgm:cxn modelId="{E89F5238-6953-494A-8A25-3752CE9B3818}" type="presOf" srcId="{4B2C1FEC-8944-48E5-9A49-7AC1C4E12A33}" destId="{D54589E9-30B2-4ECB-857D-36948DE91518}" srcOrd="0" destOrd="0" presId="urn:microsoft.com/office/officeart/2005/8/layout/radial6"/>
    <dgm:cxn modelId="{5898E839-96D1-43C2-80A7-D89122766825}" type="presOf" srcId="{48D145BC-5BA2-4058-B4D3-1732185DDC80}" destId="{EA497FC6-1E59-46D3-B315-7093747F0D10}" srcOrd="0" destOrd="0" presId="urn:microsoft.com/office/officeart/2005/8/layout/radial6"/>
    <dgm:cxn modelId="{0619985E-4505-4151-BE17-73936C864DDC}" srcId="{93C16B48-3021-4288-B976-49B24F3C9C93}" destId="{DD97EE22-32E1-41C9-957F-03139F0270C1}" srcOrd="1" destOrd="0" parTransId="{C12E6FAC-C7A4-4C15-AC84-FF449267E67C}" sibTransId="{C0F6E4F5-8F82-48FF-A34F-941178C94A0C}"/>
    <dgm:cxn modelId="{B2B4F25E-4519-4DEC-BECF-2A2A5B345431}" type="presOf" srcId="{2168816B-3C82-40C0-965C-0790F8F8E307}" destId="{68FB247A-1BBA-4042-A0B3-0C34F2C93862}" srcOrd="0" destOrd="0" presId="urn:microsoft.com/office/officeart/2005/8/layout/radial6"/>
    <dgm:cxn modelId="{12C9D35F-92A5-4D1F-93C6-3CEF76E8FE3F}" type="presOf" srcId="{36011BA8-9ECF-4F98-A8F7-75DBB4457D50}" destId="{CC989DC2-5477-4D37-BF67-BD9CA071E1CD}" srcOrd="0" destOrd="0" presId="urn:microsoft.com/office/officeart/2005/8/layout/radial6"/>
    <dgm:cxn modelId="{2C1D0E47-4EEC-4752-92DD-CAFBAF14C684}" type="presOf" srcId="{6032DA57-D42E-4FB4-B6CF-5499EB828D6D}" destId="{E40D7285-4D36-40DF-80DB-3C82D5D8903C}" srcOrd="0" destOrd="0" presId="urn:microsoft.com/office/officeart/2005/8/layout/radial6"/>
    <dgm:cxn modelId="{BA83546D-F29A-4607-8D37-E84FDB1BB36D}" type="presOf" srcId="{B37466A8-6FBB-47B9-B404-6126C2202FF3}" destId="{0C1EC9F3-DC01-4D6E-8762-9F3A07BA290E}" srcOrd="0" destOrd="0" presId="urn:microsoft.com/office/officeart/2005/8/layout/radial6"/>
    <dgm:cxn modelId="{E8F2864D-82CF-45E0-8419-F7CEF1FA97AD}" srcId="{93C16B48-3021-4288-B976-49B24F3C9C93}" destId="{48D145BC-5BA2-4058-B4D3-1732185DDC80}" srcOrd="0" destOrd="0" parTransId="{5932E69A-B299-41D3-B04F-45B7746F941F}" sibTransId="{2168816B-3C82-40C0-965C-0790F8F8E307}"/>
    <dgm:cxn modelId="{C4AD1B7D-A689-44F0-9539-0185A6EA8381}" srcId="{93C16B48-3021-4288-B976-49B24F3C9C93}" destId="{3B335CD9-EB2D-46E1-90C6-9A469210249E}" srcOrd="3" destOrd="0" parTransId="{5159714C-51B2-4029-B6DF-3DF493EECB05}" sibTransId="{70189B70-3A5B-48D6-9231-2B178B4E177A}"/>
    <dgm:cxn modelId="{75A6E09A-8ED4-4E93-A010-B4CD2D035F76}" type="presOf" srcId="{70189B70-3A5B-48D6-9231-2B178B4E177A}" destId="{81A8342E-24A6-46FF-9C44-3C506691C402}" srcOrd="0" destOrd="0" presId="urn:microsoft.com/office/officeart/2005/8/layout/radial6"/>
    <dgm:cxn modelId="{F70DE8A4-5830-4AE2-AFBB-8C853CC5C2CF}" type="presOf" srcId="{212C8B03-3910-4C70-9662-AC6719ABC494}" destId="{23D24711-7E68-495E-82A8-BCA91E3A7FE6}" srcOrd="0" destOrd="0" presId="urn:microsoft.com/office/officeart/2005/8/layout/radial6"/>
    <dgm:cxn modelId="{E07FCDA6-E2D9-49B7-B2AA-D7861E361442}" srcId="{93C16B48-3021-4288-B976-49B24F3C9C93}" destId="{212C8B03-3910-4C70-9662-AC6719ABC494}" srcOrd="4" destOrd="0" parTransId="{AC5964B6-D755-48DE-97B5-5B1B53273BB1}" sibTransId="{36011BA8-9ECF-4F98-A8F7-75DBB4457D50}"/>
    <dgm:cxn modelId="{E10B22B4-F574-4151-9622-948E493E3FFF}" srcId="{93C16B48-3021-4288-B976-49B24F3C9C93}" destId="{B37466A8-6FBB-47B9-B404-6126C2202FF3}" srcOrd="5" destOrd="0" parTransId="{A4FB4AFC-4E8D-482F-8B27-19EECC96A6D1}" sibTransId="{4B2C1FEC-8944-48E5-9A49-7AC1C4E12A33}"/>
    <dgm:cxn modelId="{28865AF8-681F-43E6-BE87-8F30497E7375}" type="presOf" srcId="{3B03E813-08BA-4776-A7E5-37C848145525}" destId="{1B0EB7EF-15F6-401C-9F07-D6759E4D9066}" srcOrd="0" destOrd="0" presId="urn:microsoft.com/office/officeart/2005/8/layout/radial6"/>
    <dgm:cxn modelId="{F41CE7FD-3C4E-4E3A-96AB-D319F2123391}" type="presOf" srcId="{DD97EE22-32E1-41C9-957F-03139F0270C1}" destId="{B52875F2-7601-45F7-957F-23013F9FF4D4}" srcOrd="0" destOrd="0" presId="urn:microsoft.com/office/officeart/2005/8/layout/radial6"/>
    <dgm:cxn modelId="{780B08FE-625F-40F3-A3E3-4E07987E0D11}" type="presOf" srcId="{3B335CD9-EB2D-46E1-90C6-9A469210249E}" destId="{58125C14-8B02-41F5-BBFF-20D224C54F21}" srcOrd="0" destOrd="0" presId="urn:microsoft.com/office/officeart/2005/8/layout/radial6"/>
    <dgm:cxn modelId="{BAF3E94B-24DC-4CB5-8180-7EB6367BEE63}" type="presParOf" srcId="{96AE7691-5C1A-42D6-B1EA-5EAD03A71F51}" destId="{18182DB7-2C1F-4B61-94C8-0E35658190A9}" srcOrd="0" destOrd="0" presId="urn:microsoft.com/office/officeart/2005/8/layout/radial6"/>
    <dgm:cxn modelId="{DF492774-14A6-445F-A455-3D2EA8C6045B}" type="presParOf" srcId="{96AE7691-5C1A-42D6-B1EA-5EAD03A71F51}" destId="{EA497FC6-1E59-46D3-B315-7093747F0D10}" srcOrd="1" destOrd="0" presId="urn:microsoft.com/office/officeart/2005/8/layout/radial6"/>
    <dgm:cxn modelId="{9955926A-E204-49E9-B6D9-275ED3A289DB}" type="presParOf" srcId="{96AE7691-5C1A-42D6-B1EA-5EAD03A71F51}" destId="{A8A3C5C2-5D4A-40B9-A913-9BA9A9CD138D}" srcOrd="2" destOrd="0" presId="urn:microsoft.com/office/officeart/2005/8/layout/radial6"/>
    <dgm:cxn modelId="{B88758BB-64FB-4447-85AA-AD143E234564}" type="presParOf" srcId="{96AE7691-5C1A-42D6-B1EA-5EAD03A71F51}" destId="{68FB247A-1BBA-4042-A0B3-0C34F2C93862}" srcOrd="3" destOrd="0" presId="urn:microsoft.com/office/officeart/2005/8/layout/radial6"/>
    <dgm:cxn modelId="{5B9E3F2E-81FB-45FD-ADF2-F8094BEC7395}" type="presParOf" srcId="{96AE7691-5C1A-42D6-B1EA-5EAD03A71F51}" destId="{B52875F2-7601-45F7-957F-23013F9FF4D4}" srcOrd="4" destOrd="0" presId="urn:microsoft.com/office/officeart/2005/8/layout/radial6"/>
    <dgm:cxn modelId="{53551E78-07E5-47E0-B5D6-885D9AE4591F}" type="presParOf" srcId="{96AE7691-5C1A-42D6-B1EA-5EAD03A71F51}" destId="{F19ABBF9-D8BA-458A-9BAD-5AEC4B3B1EFB}" srcOrd="5" destOrd="0" presId="urn:microsoft.com/office/officeart/2005/8/layout/radial6"/>
    <dgm:cxn modelId="{A8A7A0CB-184A-40FB-9D9F-D66845185B99}" type="presParOf" srcId="{96AE7691-5C1A-42D6-B1EA-5EAD03A71F51}" destId="{1626F5C6-896D-4734-9C87-FB2033153CF1}" srcOrd="6" destOrd="0" presId="urn:microsoft.com/office/officeart/2005/8/layout/radial6"/>
    <dgm:cxn modelId="{94DFD915-7F2C-495D-92A2-C1CB5DF6BA49}" type="presParOf" srcId="{96AE7691-5C1A-42D6-B1EA-5EAD03A71F51}" destId="{E40D7285-4D36-40DF-80DB-3C82D5D8903C}" srcOrd="7" destOrd="0" presId="urn:microsoft.com/office/officeart/2005/8/layout/radial6"/>
    <dgm:cxn modelId="{C5CD9C25-D8AE-4BF8-9F39-DB5B4B392C68}" type="presParOf" srcId="{96AE7691-5C1A-42D6-B1EA-5EAD03A71F51}" destId="{9E378A0D-13FF-466D-98C2-672F9F6840B4}" srcOrd="8" destOrd="0" presId="urn:microsoft.com/office/officeart/2005/8/layout/radial6"/>
    <dgm:cxn modelId="{6634410C-CC95-4C10-B284-3403961272B8}" type="presParOf" srcId="{96AE7691-5C1A-42D6-B1EA-5EAD03A71F51}" destId="{1B0EB7EF-15F6-401C-9F07-D6759E4D9066}" srcOrd="9" destOrd="0" presId="urn:microsoft.com/office/officeart/2005/8/layout/radial6"/>
    <dgm:cxn modelId="{8B531EE9-1891-49CE-99CA-44CCC4FD4764}" type="presParOf" srcId="{96AE7691-5C1A-42D6-B1EA-5EAD03A71F51}" destId="{58125C14-8B02-41F5-BBFF-20D224C54F21}" srcOrd="10" destOrd="0" presId="urn:microsoft.com/office/officeart/2005/8/layout/radial6"/>
    <dgm:cxn modelId="{90B5D57D-528B-4BDA-87A7-63068ACD4619}" type="presParOf" srcId="{96AE7691-5C1A-42D6-B1EA-5EAD03A71F51}" destId="{DFC3922D-297C-4AA2-84F1-A219944A2EBB}" srcOrd="11" destOrd="0" presId="urn:microsoft.com/office/officeart/2005/8/layout/radial6"/>
    <dgm:cxn modelId="{E979D553-C492-412A-9466-13DD72AA8031}" type="presParOf" srcId="{96AE7691-5C1A-42D6-B1EA-5EAD03A71F51}" destId="{81A8342E-24A6-46FF-9C44-3C506691C402}" srcOrd="12" destOrd="0" presId="urn:microsoft.com/office/officeart/2005/8/layout/radial6"/>
    <dgm:cxn modelId="{90BB1B3A-8BB2-41EE-9FFF-3950A4DF71E6}" type="presParOf" srcId="{96AE7691-5C1A-42D6-B1EA-5EAD03A71F51}" destId="{23D24711-7E68-495E-82A8-BCA91E3A7FE6}" srcOrd="13" destOrd="0" presId="urn:microsoft.com/office/officeart/2005/8/layout/radial6"/>
    <dgm:cxn modelId="{D02D92CA-4FD7-4678-A228-F49FE9C7D7FA}" type="presParOf" srcId="{96AE7691-5C1A-42D6-B1EA-5EAD03A71F51}" destId="{5F713810-9F9E-4042-BA1C-C6F2D69933BA}" srcOrd="14" destOrd="0" presId="urn:microsoft.com/office/officeart/2005/8/layout/radial6"/>
    <dgm:cxn modelId="{2E571410-450C-4340-BA51-0381FB6A5408}" type="presParOf" srcId="{96AE7691-5C1A-42D6-B1EA-5EAD03A71F51}" destId="{CC989DC2-5477-4D37-BF67-BD9CA071E1CD}" srcOrd="15" destOrd="0" presId="urn:microsoft.com/office/officeart/2005/8/layout/radial6"/>
    <dgm:cxn modelId="{AF5F0E3D-A33C-4118-BFED-8CCA8450F54B}" type="presParOf" srcId="{96AE7691-5C1A-42D6-B1EA-5EAD03A71F51}" destId="{0C1EC9F3-DC01-4D6E-8762-9F3A07BA290E}" srcOrd="16" destOrd="0" presId="urn:microsoft.com/office/officeart/2005/8/layout/radial6"/>
    <dgm:cxn modelId="{B9E02C30-D2FF-40FD-91A9-7E72183A2517}" type="presParOf" srcId="{96AE7691-5C1A-42D6-B1EA-5EAD03A71F51}" destId="{550E2FB1-EF06-42FB-AA4D-AA2151CE9F2B}" srcOrd="17" destOrd="0" presId="urn:microsoft.com/office/officeart/2005/8/layout/radial6"/>
    <dgm:cxn modelId="{16CAA9C3-7A0B-4D49-B9B0-82289F11D825}" type="presParOf" srcId="{96AE7691-5C1A-42D6-B1EA-5EAD03A71F51}" destId="{D54589E9-30B2-4ECB-857D-36948DE91518}"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38C4CE-35B2-4AB0-9518-07772A29D2C1}" type="doc">
      <dgm:prSet loTypeId="urn:microsoft.com/office/officeart/2005/8/layout/pyramid2" loCatId="list" qsTypeId="urn:microsoft.com/office/officeart/2005/8/quickstyle/simple1" qsCatId="simple" csTypeId="urn:microsoft.com/office/officeart/2005/8/colors/accent1_2" csCatId="accent1" phldr="1"/>
      <dgm:spPr/>
    </dgm:pt>
    <dgm:pt modelId="{21170E2C-7197-4B29-BCCD-08598CDECCAD}">
      <dgm:prSet phldrT="[Texte]"/>
      <dgm:spPr/>
      <dgm:t>
        <a:bodyPr/>
        <a:lstStyle/>
        <a:p>
          <a:r>
            <a:rPr lang="fr-FR" dirty="0"/>
            <a:t>Rencontrer régulièrement</a:t>
          </a:r>
        </a:p>
      </dgm:t>
    </dgm:pt>
    <dgm:pt modelId="{C24FE2F2-D0CD-4CB0-8DAB-9DE5E807EF3D}" type="parTrans" cxnId="{850FB33D-CEE4-49D1-81B1-44A18797B544}">
      <dgm:prSet/>
      <dgm:spPr/>
      <dgm:t>
        <a:bodyPr/>
        <a:lstStyle/>
        <a:p>
          <a:endParaRPr lang="fr-FR"/>
        </a:p>
      </dgm:t>
    </dgm:pt>
    <dgm:pt modelId="{F8CE40F6-DC69-4F96-A025-49915FC9EC0B}" type="sibTrans" cxnId="{850FB33D-CEE4-49D1-81B1-44A18797B544}">
      <dgm:prSet/>
      <dgm:spPr/>
      <dgm:t>
        <a:bodyPr/>
        <a:lstStyle/>
        <a:p>
          <a:endParaRPr lang="fr-FR"/>
        </a:p>
      </dgm:t>
    </dgm:pt>
    <dgm:pt modelId="{38444E54-E9B2-418C-9218-B6F06F42CCAB}">
      <dgm:prSet phldrT="[Texte]"/>
      <dgm:spPr/>
      <dgm:t>
        <a:bodyPr/>
        <a:lstStyle/>
        <a:p>
          <a:r>
            <a:rPr lang="fr-FR" dirty="0"/>
            <a:t>Structurer le vocabulaire </a:t>
          </a:r>
        </a:p>
      </dgm:t>
    </dgm:pt>
    <dgm:pt modelId="{93507C69-777B-429C-B021-EB149DD0E865}" type="parTrans" cxnId="{7559195B-EA86-4DA9-8A98-148A5AE3A016}">
      <dgm:prSet/>
      <dgm:spPr/>
      <dgm:t>
        <a:bodyPr/>
        <a:lstStyle/>
        <a:p>
          <a:endParaRPr lang="fr-FR"/>
        </a:p>
      </dgm:t>
    </dgm:pt>
    <dgm:pt modelId="{2AA77CBC-1251-4337-BC62-048C3A99C7F5}" type="sibTrans" cxnId="{7559195B-EA86-4DA9-8A98-148A5AE3A016}">
      <dgm:prSet/>
      <dgm:spPr/>
      <dgm:t>
        <a:bodyPr/>
        <a:lstStyle/>
        <a:p>
          <a:endParaRPr lang="fr-FR"/>
        </a:p>
      </dgm:t>
    </dgm:pt>
    <dgm:pt modelId="{98D6AFCE-814C-414B-B1EE-53DEE934857C}">
      <dgm:prSet phldrT="[Texte]"/>
      <dgm:spPr/>
      <dgm:t>
        <a:bodyPr/>
        <a:lstStyle/>
        <a:p>
          <a:r>
            <a:rPr lang="fr-FR" dirty="0"/>
            <a:t>Réutiliser les mots  à l’oral ou à l’écrit </a:t>
          </a:r>
        </a:p>
      </dgm:t>
    </dgm:pt>
    <dgm:pt modelId="{6841CE15-E316-4B44-AB32-2ABFE6195A34}" type="parTrans" cxnId="{F7B059D7-955F-421D-BA93-CD484917B44C}">
      <dgm:prSet/>
      <dgm:spPr/>
      <dgm:t>
        <a:bodyPr/>
        <a:lstStyle/>
        <a:p>
          <a:endParaRPr lang="fr-FR"/>
        </a:p>
      </dgm:t>
    </dgm:pt>
    <dgm:pt modelId="{0C8801B1-D622-4D9B-ADED-DE30D7105E13}" type="sibTrans" cxnId="{F7B059D7-955F-421D-BA93-CD484917B44C}">
      <dgm:prSet/>
      <dgm:spPr/>
      <dgm:t>
        <a:bodyPr/>
        <a:lstStyle/>
        <a:p>
          <a:endParaRPr lang="fr-FR"/>
        </a:p>
      </dgm:t>
    </dgm:pt>
    <dgm:pt modelId="{09DDF3C7-F584-4F55-B446-9E8956A4DA45}" type="pres">
      <dgm:prSet presAssocID="{7538C4CE-35B2-4AB0-9518-07772A29D2C1}" presName="compositeShape" presStyleCnt="0">
        <dgm:presLayoutVars>
          <dgm:dir/>
          <dgm:resizeHandles/>
        </dgm:presLayoutVars>
      </dgm:prSet>
      <dgm:spPr/>
    </dgm:pt>
    <dgm:pt modelId="{56E1D62E-1B96-4EF8-8060-00B6644F3401}" type="pres">
      <dgm:prSet presAssocID="{7538C4CE-35B2-4AB0-9518-07772A29D2C1}" presName="pyramid" presStyleLbl="node1" presStyleIdx="0" presStyleCnt="1"/>
      <dgm:spPr/>
    </dgm:pt>
    <dgm:pt modelId="{D0A44813-357C-4836-B416-9EA0750DB917}" type="pres">
      <dgm:prSet presAssocID="{7538C4CE-35B2-4AB0-9518-07772A29D2C1}" presName="theList" presStyleCnt="0"/>
      <dgm:spPr/>
    </dgm:pt>
    <dgm:pt modelId="{1EA8A127-DD58-4A2E-9EA8-59243A6FB7B2}" type="pres">
      <dgm:prSet presAssocID="{21170E2C-7197-4B29-BCCD-08598CDECCAD}" presName="aNode" presStyleLbl="fgAcc1" presStyleIdx="0" presStyleCnt="3" custLinFactNeighborX="-196" custLinFactNeighborY="6406">
        <dgm:presLayoutVars>
          <dgm:bulletEnabled val="1"/>
        </dgm:presLayoutVars>
      </dgm:prSet>
      <dgm:spPr/>
    </dgm:pt>
    <dgm:pt modelId="{4427DF59-ECA3-4E95-810B-7FFB31765C02}" type="pres">
      <dgm:prSet presAssocID="{21170E2C-7197-4B29-BCCD-08598CDECCAD}" presName="aSpace" presStyleCnt="0"/>
      <dgm:spPr/>
    </dgm:pt>
    <dgm:pt modelId="{1850E5AA-C26F-4C58-866A-8C3A5B474167}" type="pres">
      <dgm:prSet presAssocID="{38444E54-E9B2-418C-9218-B6F06F42CCAB}" presName="aNode" presStyleLbl="fgAcc1" presStyleIdx="1" presStyleCnt="3">
        <dgm:presLayoutVars>
          <dgm:bulletEnabled val="1"/>
        </dgm:presLayoutVars>
      </dgm:prSet>
      <dgm:spPr/>
    </dgm:pt>
    <dgm:pt modelId="{79E10554-422E-44FD-8314-2AB716C0B19D}" type="pres">
      <dgm:prSet presAssocID="{38444E54-E9B2-418C-9218-B6F06F42CCAB}" presName="aSpace" presStyleCnt="0"/>
      <dgm:spPr/>
    </dgm:pt>
    <dgm:pt modelId="{DFC80FE1-1D34-421C-AE5E-4BC52EBB3013}" type="pres">
      <dgm:prSet presAssocID="{98D6AFCE-814C-414B-B1EE-53DEE934857C}" presName="aNode" presStyleLbl="fgAcc1" presStyleIdx="2" presStyleCnt="3">
        <dgm:presLayoutVars>
          <dgm:bulletEnabled val="1"/>
        </dgm:presLayoutVars>
      </dgm:prSet>
      <dgm:spPr/>
    </dgm:pt>
    <dgm:pt modelId="{615BD6C0-F30C-4AE0-B8A5-A03E47503978}" type="pres">
      <dgm:prSet presAssocID="{98D6AFCE-814C-414B-B1EE-53DEE934857C}" presName="aSpace" presStyleCnt="0"/>
      <dgm:spPr/>
    </dgm:pt>
  </dgm:ptLst>
  <dgm:cxnLst>
    <dgm:cxn modelId="{850FB33D-CEE4-49D1-81B1-44A18797B544}" srcId="{7538C4CE-35B2-4AB0-9518-07772A29D2C1}" destId="{21170E2C-7197-4B29-BCCD-08598CDECCAD}" srcOrd="0" destOrd="0" parTransId="{C24FE2F2-D0CD-4CB0-8DAB-9DE5E807EF3D}" sibTransId="{F8CE40F6-DC69-4F96-A025-49915FC9EC0B}"/>
    <dgm:cxn modelId="{7559195B-EA86-4DA9-8A98-148A5AE3A016}" srcId="{7538C4CE-35B2-4AB0-9518-07772A29D2C1}" destId="{38444E54-E9B2-418C-9218-B6F06F42CCAB}" srcOrd="1" destOrd="0" parTransId="{93507C69-777B-429C-B021-EB149DD0E865}" sibTransId="{2AA77CBC-1251-4337-BC62-048C3A99C7F5}"/>
    <dgm:cxn modelId="{15454B6D-7C90-401D-9557-20834D6F34F3}" type="presOf" srcId="{98D6AFCE-814C-414B-B1EE-53DEE934857C}" destId="{DFC80FE1-1D34-421C-AE5E-4BC52EBB3013}" srcOrd="0" destOrd="0" presId="urn:microsoft.com/office/officeart/2005/8/layout/pyramid2"/>
    <dgm:cxn modelId="{F82E7E8B-0E1A-4D1E-B7C6-75F39AA8EC62}" type="presOf" srcId="{21170E2C-7197-4B29-BCCD-08598CDECCAD}" destId="{1EA8A127-DD58-4A2E-9EA8-59243A6FB7B2}" srcOrd="0" destOrd="0" presId="urn:microsoft.com/office/officeart/2005/8/layout/pyramid2"/>
    <dgm:cxn modelId="{3C584395-C1C4-44BD-9EE1-F494D3793380}" type="presOf" srcId="{7538C4CE-35B2-4AB0-9518-07772A29D2C1}" destId="{09DDF3C7-F584-4F55-B446-9E8956A4DA45}" srcOrd="0" destOrd="0" presId="urn:microsoft.com/office/officeart/2005/8/layout/pyramid2"/>
    <dgm:cxn modelId="{F7B059D7-955F-421D-BA93-CD484917B44C}" srcId="{7538C4CE-35B2-4AB0-9518-07772A29D2C1}" destId="{98D6AFCE-814C-414B-B1EE-53DEE934857C}" srcOrd="2" destOrd="0" parTransId="{6841CE15-E316-4B44-AB32-2ABFE6195A34}" sibTransId="{0C8801B1-D622-4D9B-ADED-DE30D7105E13}"/>
    <dgm:cxn modelId="{068969E8-468D-4875-9212-3463C7D3A33F}" type="presOf" srcId="{38444E54-E9B2-418C-9218-B6F06F42CCAB}" destId="{1850E5AA-C26F-4C58-866A-8C3A5B474167}" srcOrd="0" destOrd="0" presId="urn:microsoft.com/office/officeart/2005/8/layout/pyramid2"/>
    <dgm:cxn modelId="{CEA021D8-F8D9-4EE4-B223-1B23B6D2E1FC}" type="presParOf" srcId="{09DDF3C7-F584-4F55-B446-9E8956A4DA45}" destId="{56E1D62E-1B96-4EF8-8060-00B6644F3401}" srcOrd="0" destOrd="0" presId="urn:microsoft.com/office/officeart/2005/8/layout/pyramid2"/>
    <dgm:cxn modelId="{7B681157-6FD0-4F42-9485-BB8C2A5148A1}" type="presParOf" srcId="{09DDF3C7-F584-4F55-B446-9E8956A4DA45}" destId="{D0A44813-357C-4836-B416-9EA0750DB917}" srcOrd="1" destOrd="0" presId="urn:microsoft.com/office/officeart/2005/8/layout/pyramid2"/>
    <dgm:cxn modelId="{29E3C9A4-D92F-453C-8485-72ED3681C2E3}" type="presParOf" srcId="{D0A44813-357C-4836-B416-9EA0750DB917}" destId="{1EA8A127-DD58-4A2E-9EA8-59243A6FB7B2}" srcOrd="0" destOrd="0" presId="urn:microsoft.com/office/officeart/2005/8/layout/pyramid2"/>
    <dgm:cxn modelId="{4B7007A6-B6BF-49E3-9D08-B8CEE080EAE4}" type="presParOf" srcId="{D0A44813-357C-4836-B416-9EA0750DB917}" destId="{4427DF59-ECA3-4E95-810B-7FFB31765C02}" srcOrd="1" destOrd="0" presId="urn:microsoft.com/office/officeart/2005/8/layout/pyramid2"/>
    <dgm:cxn modelId="{AF57BDF1-D0FD-4FA8-8150-72561DEF15FD}" type="presParOf" srcId="{D0A44813-357C-4836-B416-9EA0750DB917}" destId="{1850E5AA-C26F-4C58-866A-8C3A5B474167}" srcOrd="2" destOrd="0" presId="urn:microsoft.com/office/officeart/2005/8/layout/pyramid2"/>
    <dgm:cxn modelId="{832091C4-26D6-4919-B452-FE86C7EDB70B}" type="presParOf" srcId="{D0A44813-357C-4836-B416-9EA0750DB917}" destId="{79E10554-422E-44FD-8314-2AB716C0B19D}" srcOrd="3" destOrd="0" presId="urn:microsoft.com/office/officeart/2005/8/layout/pyramid2"/>
    <dgm:cxn modelId="{9492EF6B-B5CB-4F63-B204-6F7CD620C456}" type="presParOf" srcId="{D0A44813-357C-4836-B416-9EA0750DB917}" destId="{DFC80FE1-1D34-421C-AE5E-4BC52EBB3013}" srcOrd="4" destOrd="0" presId="urn:microsoft.com/office/officeart/2005/8/layout/pyramid2"/>
    <dgm:cxn modelId="{FBC76415-3512-460E-9170-E6A959138A38}" type="presParOf" srcId="{D0A44813-357C-4836-B416-9EA0750DB917}" destId="{615BD6C0-F30C-4AE0-B8A5-A03E47503978}"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EC40EFB-1D05-4231-9768-D4FBED9DE1A6}" type="doc">
      <dgm:prSet loTypeId="urn:microsoft.com/office/officeart/2005/8/layout/pyramid2" loCatId="list" qsTypeId="urn:microsoft.com/office/officeart/2005/8/quickstyle/simple1" qsCatId="simple" csTypeId="urn:microsoft.com/office/officeart/2005/8/colors/accent1_2" csCatId="accent1" phldr="1"/>
      <dgm:spPr/>
    </dgm:pt>
    <dgm:pt modelId="{E2F7396F-D9E6-4AD9-9ED8-C8811B671AC3}">
      <dgm:prSet phldrT="[Texte]"/>
      <dgm:spPr/>
      <dgm:t>
        <a:bodyPr/>
        <a:lstStyle/>
        <a:p>
          <a:r>
            <a:rPr lang="fr-FR" dirty="0"/>
            <a:t>Crachin </a:t>
          </a:r>
        </a:p>
      </dgm:t>
    </dgm:pt>
    <dgm:pt modelId="{F5CADC70-9535-4860-A054-E2331B948ABC}" type="parTrans" cxnId="{49D282FF-F4BE-46CB-B026-776C9FCDE114}">
      <dgm:prSet/>
      <dgm:spPr/>
      <dgm:t>
        <a:bodyPr/>
        <a:lstStyle/>
        <a:p>
          <a:endParaRPr lang="fr-FR"/>
        </a:p>
      </dgm:t>
    </dgm:pt>
    <dgm:pt modelId="{898DF54A-4202-46BF-91AB-B91FEBB0C6CA}" type="sibTrans" cxnId="{49D282FF-F4BE-46CB-B026-776C9FCDE114}">
      <dgm:prSet/>
      <dgm:spPr/>
      <dgm:t>
        <a:bodyPr/>
        <a:lstStyle/>
        <a:p>
          <a:endParaRPr lang="fr-FR"/>
        </a:p>
      </dgm:t>
    </dgm:pt>
    <dgm:pt modelId="{1D3FE3D1-6E5E-447D-B829-44F3F7209007}">
      <dgm:prSet phldrT="[Texte]"/>
      <dgm:spPr/>
      <dgm:t>
        <a:bodyPr/>
        <a:lstStyle/>
        <a:p>
          <a:r>
            <a:rPr lang="fr-FR" dirty="0"/>
            <a:t> orage</a:t>
          </a:r>
        </a:p>
      </dgm:t>
    </dgm:pt>
    <dgm:pt modelId="{42FC78D3-46A9-4D22-8624-71A19C7180E6}" type="parTrans" cxnId="{37A6FD46-7CBF-4801-8D97-37A5599F6225}">
      <dgm:prSet/>
      <dgm:spPr/>
      <dgm:t>
        <a:bodyPr/>
        <a:lstStyle/>
        <a:p>
          <a:endParaRPr lang="fr-FR"/>
        </a:p>
      </dgm:t>
    </dgm:pt>
    <dgm:pt modelId="{CA653B0B-0308-46E8-937D-0A4581A9B167}" type="sibTrans" cxnId="{37A6FD46-7CBF-4801-8D97-37A5599F6225}">
      <dgm:prSet/>
      <dgm:spPr/>
      <dgm:t>
        <a:bodyPr/>
        <a:lstStyle/>
        <a:p>
          <a:endParaRPr lang="fr-FR"/>
        </a:p>
      </dgm:t>
    </dgm:pt>
    <dgm:pt modelId="{4874DAA0-7F3E-4CBB-89F9-483AC957ABBB}">
      <dgm:prSet phldrT="[Texte]"/>
      <dgm:spPr/>
      <dgm:t>
        <a:bodyPr/>
        <a:lstStyle/>
        <a:p>
          <a:r>
            <a:rPr lang="fr-FR" dirty="0"/>
            <a:t>Averse diluvienne</a:t>
          </a:r>
        </a:p>
      </dgm:t>
    </dgm:pt>
    <dgm:pt modelId="{03CE377D-D9B0-48D1-88DD-9EFF25F35FED}" type="parTrans" cxnId="{91951A95-5F7A-491C-B695-4A31B46E2B31}">
      <dgm:prSet/>
      <dgm:spPr/>
      <dgm:t>
        <a:bodyPr/>
        <a:lstStyle/>
        <a:p>
          <a:endParaRPr lang="fr-FR"/>
        </a:p>
      </dgm:t>
    </dgm:pt>
    <dgm:pt modelId="{D80DDA53-1A83-40BD-94D2-6A26250AB521}" type="sibTrans" cxnId="{91951A95-5F7A-491C-B695-4A31B46E2B31}">
      <dgm:prSet/>
      <dgm:spPr/>
      <dgm:t>
        <a:bodyPr/>
        <a:lstStyle/>
        <a:p>
          <a:endParaRPr lang="fr-FR"/>
        </a:p>
      </dgm:t>
    </dgm:pt>
    <dgm:pt modelId="{AF68DD7C-32ED-4A1D-A8EA-4B4E8E127D64}" type="pres">
      <dgm:prSet presAssocID="{1EC40EFB-1D05-4231-9768-D4FBED9DE1A6}" presName="compositeShape" presStyleCnt="0">
        <dgm:presLayoutVars>
          <dgm:dir/>
          <dgm:resizeHandles/>
        </dgm:presLayoutVars>
      </dgm:prSet>
      <dgm:spPr/>
    </dgm:pt>
    <dgm:pt modelId="{B3F4B0C1-D87A-484F-B6F6-36960C205BD1}" type="pres">
      <dgm:prSet presAssocID="{1EC40EFB-1D05-4231-9768-D4FBED9DE1A6}" presName="pyramid" presStyleLbl="node1" presStyleIdx="0" presStyleCnt="1"/>
      <dgm:spPr/>
    </dgm:pt>
    <dgm:pt modelId="{FCBFD728-372C-46CC-BDF8-A8CD1C055D40}" type="pres">
      <dgm:prSet presAssocID="{1EC40EFB-1D05-4231-9768-D4FBED9DE1A6}" presName="theList" presStyleCnt="0"/>
      <dgm:spPr/>
    </dgm:pt>
    <dgm:pt modelId="{9AB6002A-53C1-4466-9888-F611ACEB86FE}" type="pres">
      <dgm:prSet presAssocID="{E2F7396F-D9E6-4AD9-9ED8-C8811B671AC3}" presName="aNode" presStyleLbl="fgAcc1" presStyleIdx="0" presStyleCnt="3">
        <dgm:presLayoutVars>
          <dgm:bulletEnabled val="1"/>
        </dgm:presLayoutVars>
      </dgm:prSet>
      <dgm:spPr/>
    </dgm:pt>
    <dgm:pt modelId="{B09E55DF-48A3-420E-8C9F-DB009B4DB853}" type="pres">
      <dgm:prSet presAssocID="{E2F7396F-D9E6-4AD9-9ED8-C8811B671AC3}" presName="aSpace" presStyleCnt="0"/>
      <dgm:spPr/>
    </dgm:pt>
    <dgm:pt modelId="{177A9CCA-EC2A-47F6-A56A-A488FC9FAD5C}" type="pres">
      <dgm:prSet presAssocID="{1D3FE3D1-6E5E-447D-B829-44F3F7209007}" presName="aNode" presStyleLbl="fgAcc1" presStyleIdx="1" presStyleCnt="3">
        <dgm:presLayoutVars>
          <dgm:bulletEnabled val="1"/>
        </dgm:presLayoutVars>
      </dgm:prSet>
      <dgm:spPr/>
    </dgm:pt>
    <dgm:pt modelId="{86E48CA0-5C85-4C07-A337-BC975992B776}" type="pres">
      <dgm:prSet presAssocID="{1D3FE3D1-6E5E-447D-B829-44F3F7209007}" presName="aSpace" presStyleCnt="0"/>
      <dgm:spPr/>
    </dgm:pt>
    <dgm:pt modelId="{5466F19E-AA11-4834-A66B-FFA6F0D65551}" type="pres">
      <dgm:prSet presAssocID="{4874DAA0-7F3E-4CBB-89F9-483AC957ABBB}" presName="aNode" presStyleLbl="fgAcc1" presStyleIdx="2" presStyleCnt="3">
        <dgm:presLayoutVars>
          <dgm:bulletEnabled val="1"/>
        </dgm:presLayoutVars>
      </dgm:prSet>
      <dgm:spPr/>
    </dgm:pt>
    <dgm:pt modelId="{471E5897-FBC7-459B-BC8D-FEC5E54767FF}" type="pres">
      <dgm:prSet presAssocID="{4874DAA0-7F3E-4CBB-89F9-483AC957ABBB}" presName="aSpace" presStyleCnt="0"/>
      <dgm:spPr/>
    </dgm:pt>
  </dgm:ptLst>
  <dgm:cxnLst>
    <dgm:cxn modelId="{37A6FD46-7CBF-4801-8D97-37A5599F6225}" srcId="{1EC40EFB-1D05-4231-9768-D4FBED9DE1A6}" destId="{1D3FE3D1-6E5E-447D-B829-44F3F7209007}" srcOrd="1" destOrd="0" parTransId="{42FC78D3-46A9-4D22-8624-71A19C7180E6}" sibTransId="{CA653B0B-0308-46E8-937D-0A4581A9B167}"/>
    <dgm:cxn modelId="{91951A95-5F7A-491C-B695-4A31B46E2B31}" srcId="{1EC40EFB-1D05-4231-9768-D4FBED9DE1A6}" destId="{4874DAA0-7F3E-4CBB-89F9-483AC957ABBB}" srcOrd="2" destOrd="0" parTransId="{03CE377D-D9B0-48D1-88DD-9EFF25F35FED}" sibTransId="{D80DDA53-1A83-40BD-94D2-6A26250AB521}"/>
    <dgm:cxn modelId="{D2E8FF9E-BBA7-486B-998C-DB1BB30C6A44}" type="presOf" srcId="{E2F7396F-D9E6-4AD9-9ED8-C8811B671AC3}" destId="{9AB6002A-53C1-4466-9888-F611ACEB86FE}" srcOrd="0" destOrd="0" presId="urn:microsoft.com/office/officeart/2005/8/layout/pyramid2"/>
    <dgm:cxn modelId="{31A651D1-BD54-4B0B-A036-C73D4DD23004}" type="presOf" srcId="{1D3FE3D1-6E5E-447D-B829-44F3F7209007}" destId="{177A9CCA-EC2A-47F6-A56A-A488FC9FAD5C}" srcOrd="0" destOrd="0" presId="urn:microsoft.com/office/officeart/2005/8/layout/pyramid2"/>
    <dgm:cxn modelId="{50726DE8-A3B1-43BE-9D7A-BA6BEE925744}" type="presOf" srcId="{4874DAA0-7F3E-4CBB-89F9-483AC957ABBB}" destId="{5466F19E-AA11-4834-A66B-FFA6F0D65551}" srcOrd="0" destOrd="0" presId="urn:microsoft.com/office/officeart/2005/8/layout/pyramid2"/>
    <dgm:cxn modelId="{0CCCD0FA-0B92-4E2C-ACBE-FA0C6DD25CBE}" type="presOf" srcId="{1EC40EFB-1D05-4231-9768-D4FBED9DE1A6}" destId="{AF68DD7C-32ED-4A1D-A8EA-4B4E8E127D64}" srcOrd="0" destOrd="0" presId="urn:microsoft.com/office/officeart/2005/8/layout/pyramid2"/>
    <dgm:cxn modelId="{49D282FF-F4BE-46CB-B026-776C9FCDE114}" srcId="{1EC40EFB-1D05-4231-9768-D4FBED9DE1A6}" destId="{E2F7396F-D9E6-4AD9-9ED8-C8811B671AC3}" srcOrd="0" destOrd="0" parTransId="{F5CADC70-9535-4860-A054-E2331B948ABC}" sibTransId="{898DF54A-4202-46BF-91AB-B91FEBB0C6CA}"/>
    <dgm:cxn modelId="{6ACBA7EA-2A5C-48B1-9FE9-4412908C769F}" type="presParOf" srcId="{AF68DD7C-32ED-4A1D-A8EA-4B4E8E127D64}" destId="{B3F4B0C1-D87A-484F-B6F6-36960C205BD1}" srcOrd="0" destOrd="0" presId="urn:microsoft.com/office/officeart/2005/8/layout/pyramid2"/>
    <dgm:cxn modelId="{33E4398C-B3FB-49D1-B4D7-66FB5E9B5868}" type="presParOf" srcId="{AF68DD7C-32ED-4A1D-A8EA-4B4E8E127D64}" destId="{FCBFD728-372C-46CC-BDF8-A8CD1C055D40}" srcOrd="1" destOrd="0" presId="urn:microsoft.com/office/officeart/2005/8/layout/pyramid2"/>
    <dgm:cxn modelId="{358E0852-54B2-496E-987D-8C09A18E9F50}" type="presParOf" srcId="{FCBFD728-372C-46CC-BDF8-A8CD1C055D40}" destId="{9AB6002A-53C1-4466-9888-F611ACEB86FE}" srcOrd="0" destOrd="0" presId="urn:microsoft.com/office/officeart/2005/8/layout/pyramid2"/>
    <dgm:cxn modelId="{F81EADD4-024C-4254-AC74-7E3C3588E199}" type="presParOf" srcId="{FCBFD728-372C-46CC-BDF8-A8CD1C055D40}" destId="{B09E55DF-48A3-420E-8C9F-DB009B4DB853}" srcOrd="1" destOrd="0" presId="urn:microsoft.com/office/officeart/2005/8/layout/pyramid2"/>
    <dgm:cxn modelId="{B00982B5-8C36-41CF-94CA-41BD24E33476}" type="presParOf" srcId="{FCBFD728-372C-46CC-BDF8-A8CD1C055D40}" destId="{177A9CCA-EC2A-47F6-A56A-A488FC9FAD5C}" srcOrd="2" destOrd="0" presId="urn:microsoft.com/office/officeart/2005/8/layout/pyramid2"/>
    <dgm:cxn modelId="{96527C6C-0011-429F-BA0C-6F2FDB6C5965}" type="presParOf" srcId="{FCBFD728-372C-46CC-BDF8-A8CD1C055D40}" destId="{86E48CA0-5C85-4C07-A337-BC975992B776}" srcOrd="3" destOrd="0" presId="urn:microsoft.com/office/officeart/2005/8/layout/pyramid2"/>
    <dgm:cxn modelId="{2B34F868-F907-4398-944E-9D882CB59058}" type="presParOf" srcId="{FCBFD728-372C-46CC-BDF8-A8CD1C055D40}" destId="{5466F19E-AA11-4834-A66B-FFA6F0D65551}" srcOrd="4" destOrd="0" presId="urn:microsoft.com/office/officeart/2005/8/layout/pyramid2"/>
    <dgm:cxn modelId="{87A85D27-9A2B-4A0E-B850-1DD645D562D6}" type="presParOf" srcId="{FCBFD728-372C-46CC-BDF8-A8CD1C055D40}" destId="{471E5897-FBC7-459B-BC8D-FEC5E54767FF}"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589E9-30B2-4ECB-857D-36948DE91518}">
      <dsp:nvSpPr>
        <dsp:cNvPr id="0" name=""/>
        <dsp:cNvSpPr/>
      </dsp:nvSpPr>
      <dsp:spPr>
        <a:xfrm>
          <a:off x="1832753" y="604673"/>
          <a:ext cx="4135021" cy="4135021"/>
        </a:xfrm>
        <a:prstGeom prst="blockArc">
          <a:avLst>
            <a:gd name="adj1" fmla="val 12600000"/>
            <a:gd name="adj2" fmla="val 16200000"/>
            <a:gd name="adj3" fmla="val 45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989DC2-5477-4D37-BF67-BD9CA071E1CD}">
      <dsp:nvSpPr>
        <dsp:cNvPr id="0" name=""/>
        <dsp:cNvSpPr/>
      </dsp:nvSpPr>
      <dsp:spPr>
        <a:xfrm>
          <a:off x="1832753" y="604673"/>
          <a:ext cx="4135021" cy="4135021"/>
        </a:xfrm>
        <a:prstGeom prst="blockArc">
          <a:avLst>
            <a:gd name="adj1" fmla="val 9000000"/>
            <a:gd name="adj2" fmla="val 12600000"/>
            <a:gd name="adj3" fmla="val 45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A8342E-24A6-46FF-9C44-3C506691C402}">
      <dsp:nvSpPr>
        <dsp:cNvPr id="0" name=""/>
        <dsp:cNvSpPr/>
      </dsp:nvSpPr>
      <dsp:spPr>
        <a:xfrm>
          <a:off x="1832753" y="604673"/>
          <a:ext cx="4135021" cy="4135021"/>
        </a:xfrm>
        <a:prstGeom prst="blockArc">
          <a:avLst>
            <a:gd name="adj1" fmla="val 5400000"/>
            <a:gd name="adj2" fmla="val 9000000"/>
            <a:gd name="adj3" fmla="val 45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0EB7EF-15F6-401C-9F07-D6759E4D9066}">
      <dsp:nvSpPr>
        <dsp:cNvPr id="0" name=""/>
        <dsp:cNvSpPr/>
      </dsp:nvSpPr>
      <dsp:spPr>
        <a:xfrm>
          <a:off x="1832753" y="604673"/>
          <a:ext cx="4135021" cy="4135021"/>
        </a:xfrm>
        <a:prstGeom prst="blockArc">
          <a:avLst>
            <a:gd name="adj1" fmla="val 1800000"/>
            <a:gd name="adj2" fmla="val 5400000"/>
            <a:gd name="adj3" fmla="val 45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626F5C6-896D-4734-9C87-FB2033153CF1}">
      <dsp:nvSpPr>
        <dsp:cNvPr id="0" name=""/>
        <dsp:cNvSpPr/>
      </dsp:nvSpPr>
      <dsp:spPr>
        <a:xfrm>
          <a:off x="1832753" y="604673"/>
          <a:ext cx="4135021" cy="4135021"/>
        </a:xfrm>
        <a:prstGeom prst="blockArc">
          <a:avLst>
            <a:gd name="adj1" fmla="val 19800000"/>
            <a:gd name="adj2" fmla="val 1800000"/>
            <a:gd name="adj3" fmla="val 45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8FB247A-1BBA-4042-A0B3-0C34F2C93862}">
      <dsp:nvSpPr>
        <dsp:cNvPr id="0" name=""/>
        <dsp:cNvSpPr/>
      </dsp:nvSpPr>
      <dsp:spPr>
        <a:xfrm>
          <a:off x="1832753" y="604673"/>
          <a:ext cx="4135021" cy="4135021"/>
        </a:xfrm>
        <a:prstGeom prst="blockArc">
          <a:avLst>
            <a:gd name="adj1" fmla="val 16200000"/>
            <a:gd name="adj2" fmla="val 19800000"/>
            <a:gd name="adj3" fmla="val 452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8182DB7-2C1F-4B61-94C8-0E35658190A9}">
      <dsp:nvSpPr>
        <dsp:cNvPr id="0" name=""/>
        <dsp:cNvSpPr/>
      </dsp:nvSpPr>
      <dsp:spPr>
        <a:xfrm>
          <a:off x="2972808" y="1744728"/>
          <a:ext cx="1854910" cy="1854910"/>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2489200">
            <a:lnSpc>
              <a:spcPct val="90000"/>
            </a:lnSpc>
            <a:spcBef>
              <a:spcPct val="0"/>
            </a:spcBef>
            <a:spcAft>
              <a:spcPct val="35000"/>
            </a:spcAft>
            <a:buNone/>
          </a:pPr>
          <a:r>
            <a:rPr lang="fr-FR" sz="5600" kern="1200" dirty="0"/>
            <a:t>Mot </a:t>
          </a:r>
        </a:p>
      </dsp:txBody>
      <dsp:txXfrm>
        <a:off x="3244453" y="2016373"/>
        <a:ext cx="1311620" cy="1311620"/>
      </dsp:txXfrm>
    </dsp:sp>
    <dsp:sp modelId="{EA497FC6-1E59-46D3-B315-7093747F0D10}">
      <dsp:nvSpPr>
        <dsp:cNvPr id="0" name=""/>
        <dsp:cNvSpPr/>
      </dsp:nvSpPr>
      <dsp:spPr>
        <a:xfrm>
          <a:off x="3251045" y="2198"/>
          <a:ext cx="1298437" cy="1298437"/>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Sens</a:t>
          </a:r>
        </a:p>
      </dsp:txBody>
      <dsp:txXfrm>
        <a:off x="3441197" y="192350"/>
        <a:ext cx="918133" cy="918133"/>
      </dsp:txXfrm>
    </dsp:sp>
    <dsp:sp modelId="{B52875F2-7601-45F7-957F-23013F9FF4D4}">
      <dsp:nvSpPr>
        <dsp:cNvPr id="0" name=""/>
        <dsp:cNvSpPr/>
      </dsp:nvSpPr>
      <dsp:spPr>
        <a:xfrm>
          <a:off x="5001080" y="1012581"/>
          <a:ext cx="1298437" cy="1298437"/>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morphologie</a:t>
          </a:r>
        </a:p>
      </dsp:txBody>
      <dsp:txXfrm>
        <a:off x="5191232" y="1202733"/>
        <a:ext cx="918133" cy="918133"/>
      </dsp:txXfrm>
    </dsp:sp>
    <dsp:sp modelId="{E40D7285-4D36-40DF-80DB-3C82D5D8903C}">
      <dsp:nvSpPr>
        <dsp:cNvPr id="0" name=""/>
        <dsp:cNvSpPr/>
      </dsp:nvSpPr>
      <dsp:spPr>
        <a:xfrm>
          <a:off x="5001080" y="3033348"/>
          <a:ext cx="1298437" cy="1298437"/>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Orthographe </a:t>
          </a:r>
        </a:p>
      </dsp:txBody>
      <dsp:txXfrm>
        <a:off x="5191232" y="3223500"/>
        <a:ext cx="918133" cy="918133"/>
      </dsp:txXfrm>
    </dsp:sp>
    <dsp:sp modelId="{58125C14-8B02-41F5-BBFF-20D224C54F21}">
      <dsp:nvSpPr>
        <dsp:cNvPr id="0" name=""/>
        <dsp:cNvSpPr/>
      </dsp:nvSpPr>
      <dsp:spPr>
        <a:xfrm>
          <a:off x="3251045" y="4043732"/>
          <a:ext cx="1298437" cy="1298437"/>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Texte, discours donné</a:t>
          </a:r>
        </a:p>
      </dsp:txBody>
      <dsp:txXfrm>
        <a:off x="3441197" y="4233884"/>
        <a:ext cx="918133" cy="918133"/>
      </dsp:txXfrm>
    </dsp:sp>
    <dsp:sp modelId="{23D24711-7E68-495E-82A8-BCA91E3A7FE6}">
      <dsp:nvSpPr>
        <dsp:cNvPr id="0" name=""/>
        <dsp:cNvSpPr/>
      </dsp:nvSpPr>
      <dsp:spPr>
        <a:xfrm>
          <a:off x="1501009" y="3033348"/>
          <a:ext cx="1298437" cy="1298437"/>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Jugements de valeur, degré </a:t>
          </a:r>
        </a:p>
      </dsp:txBody>
      <dsp:txXfrm>
        <a:off x="1691161" y="3223500"/>
        <a:ext cx="918133" cy="918133"/>
      </dsp:txXfrm>
    </dsp:sp>
    <dsp:sp modelId="{0C1EC9F3-DC01-4D6E-8762-9F3A07BA290E}">
      <dsp:nvSpPr>
        <dsp:cNvPr id="0" name=""/>
        <dsp:cNvSpPr/>
      </dsp:nvSpPr>
      <dsp:spPr>
        <a:xfrm>
          <a:off x="1501009" y="1012581"/>
          <a:ext cx="1298437" cy="1298437"/>
        </a:xfrm>
        <a:prstGeom prst="ellips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fr-FR" sz="1300" kern="1200" dirty="0"/>
            <a:t>Syntaxe (collocation) </a:t>
          </a:r>
        </a:p>
      </dsp:txBody>
      <dsp:txXfrm>
        <a:off x="1691161" y="1202733"/>
        <a:ext cx="918133" cy="91813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E1D62E-1B96-4EF8-8060-00B6644F3401}">
      <dsp:nvSpPr>
        <dsp:cNvPr id="0" name=""/>
        <dsp:cNvSpPr/>
      </dsp:nvSpPr>
      <dsp:spPr>
        <a:xfrm>
          <a:off x="1541145" y="0"/>
          <a:ext cx="3581400" cy="3581400"/>
        </a:xfrm>
        <a:prstGeom prst="triangl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EA8A127-DD58-4A2E-9EA8-59243A6FB7B2}">
      <dsp:nvSpPr>
        <dsp:cNvPr id="0" name=""/>
        <dsp:cNvSpPr/>
      </dsp:nvSpPr>
      <dsp:spPr>
        <a:xfrm>
          <a:off x="3327282" y="366852"/>
          <a:ext cx="2327910" cy="847784"/>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Rencontrer régulièrement</a:t>
          </a:r>
        </a:p>
      </dsp:txBody>
      <dsp:txXfrm>
        <a:off x="3368667" y="408237"/>
        <a:ext cx="2245140" cy="765014"/>
      </dsp:txXfrm>
    </dsp:sp>
    <dsp:sp modelId="{1850E5AA-C26F-4C58-866A-8C3A5B474167}">
      <dsp:nvSpPr>
        <dsp:cNvPr id="0" name=""/>
        <dsp:cNvSpPr/>
      </dsp:nvSpPr>
      <dsp:spPr>
        <a:xfrm>
          <a:off x="3331845" y="1313821"/>
          <a:ext cx="2327910" cy="847784"/>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Structurer le vocabulaire </a:t>
          </a:r>
        </a:p>
      </dsp:txBody>
      <dsp:txXfrm>
        <a:off x="3373230" y="1355206"/>
        <a:ext cx="2245140" cy="765014"/>
      </dsp:txXfrm>
    </dsp:sp>
    <dsp:sp modelId="{DFC80FE1-1D34-421C-AE5E-4BC52EBB3013}">
      <dsp:nvSpPr>
        <dsp:cNvPr id="0" name=""/>
        <dsp:cNvSpPr/>
      </dsp:nvSpPr>
      <dsp:spPr>
        <a:xfrm>
          <a:off x="3331845" y="2267578"/>
          <a:ext cx="2327910" cy="847784"/>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fr-FR" sz="2100" kern="1200" dirty="0"/>
            <a:t>Réutiliser les mots  à l’oral ou à l’écrit </a:t>
          </a:r>
        </a:p>
      </dsp:txBody>
      <dsp:txXfrm>
        <a:off x="3373230" y="2308963"/>
        <a:ext cx="2245140" cy="7650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F4B0C1-D87A-484F-B6F6-36960C205BD1}">
      <dsp:nvSpPr>
        <dsp:cNvPr id="0" name=""/>
        <dsp:cNvSpPr/>
      </dsp:nvSpPr>
      <dsp:spPr>
        <a:xfrm>
          <a:off x="269190" y="0"/>
          <a:ext cx="3184127" cy="3184127"/>
        </a:xfrm>
        <a:prstGeom prst="triangle">
          <a:avLst/>
        </a:prstGeom>
        <a:solidFill>
          <a:schemeClr val="accent1">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B6002A-53C1-4466-9888-F611ACEB86FE}">
      <dsp:nvSpPr>
        <dsp:cNvPr id="0" name=""/>
        <dsp:cNvSpPr/>
      </dsp:nvSpPr>
      <dsp:spPr>
        <a:xfrm>
          <a:off x="1861254" y="320123"/>
          <a:ext cx="2069683" cy="753742"/>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Crachin </a:t>
          </a:r>
        </a:p>
      </dsp:txBody>
      <dsp:txXfrm>
        <a:off x="1898049" y="356918"/>
        <a:ext cx="1996093" cy="680152"/>
      </dsp:txXfrm>
    </dsp:sp>
    <dsp:sp modelId="{177A9CCA-EC2A-47F6-A56A-A488FC9FAD5C}">
      <dsp:nvSpPr>
        <dsp:cNvPr id="0" name=""/>
        <dsp:cNvSpPr/>
      </dsp:nvSpPr>
      <dsp:spPr>
        <a:xfrm>
          <a:off x="1861254" y="1168083"/>
          <a:ext cx="2069683" cy="753742"/>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 orage</a:t>
          </a:r>
        </a:p>
      </dsp:txBody>
      <dsp:txXfrm>
        <a:off x="1898049" y="1204878"/>
        <a:ext cx="1996093" cy="680152"/>
      </dsp:txXfrm>
    </dsp:sp>
    <dsp:sp modelId="{5466F19E-AA11-4834-A66B-FFA6F0D65551}">
      <dsp:nvSpPr>
        <dsp:cNvPr id="0" name=""/>
        <dsp:cNvSpPr/>
      </dsp:nvSpPr>
      <dsp:spPr>
        <a:xfrm>
          <a:off x="1861254" y="2016044"/>
          <a:ext cx="2069683" cy="753742"/>
        </a:xfrm>
        <a:prstGeom prst="roundRect">
          <a:avLst/>
        </a:prstGeom>
        <a:solidFill>
          <a:schemeClr val="lt1">
            <a:alpha val="90000"/>
            <a:hueOff val="0"/>
            <a:satOff val="0"/>
            <a:lumOff val="0"/>
            <a:alphaOff val="0"/>
          </a:schemeClr>
        </a:solidFill>
        <a:ln w="34925" cap="flat" cmpd="sng" algn="in">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Averse diluvienne</a:t>
          </a:r>
        </a:p>
      </dsp:txBody>
      <dsp:txXfrm>
        <a:off x="1898049" y="2052839"/>
        <a:ext cx="1996093" cy="68015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4303215" cy="339594"/>
          </a:xfrm>
          <a:prstGeom prst="rect">
            <a:avLst/>
          </a:prstGeom>
        </p:spPr>
        <p:txBody>
          <a:bodyPr vert="horz" lIns="88242" tIns="44120" rIns="88242" bIns="44120" rtlCol="0"/>
          <a:lstStyle>
            <a:lvl1pPr algn="l">
              <a:defRPr sz="1200"/>
            </a:lvl1pPr>
          </a:lstStyle>
          <a:p>
            <a:endParaRPr lang="fr-FR"/>
          </a:p>
        </p:txBody>
      </p:sp>
      <p:sp>
        <p:nvSpPr>
          <p:cNvPr id="3" name="Espace réservé de la date 2"/>
          <p:cNvSpPr>
            <a:spLocks noGrp="1"/>
          </p:cNvSpPr>
          <p:nvPr>
            <p:ph type="dt" sz="quarter" idx="1"/>
          </p:nvPr>
        </p:nvSpPr>
        <p:spPr>
          <a:xfrm>
            <a:off x="5624380" y="1"/>
            <a:ext cx="4303215" cy="339594"/>
          </a:xfrm>
          <a:prstGeom prst="rect">
            <a:avLst/>
          </a:prstGeom>
        </p:spPr>
        <p:txBody>
          <a:bodyPr vert="horz" lIns="88242" tIns="44120" rIns="88242" bIns="44120" rtlCol="0"/>
          <a:lstStyle>
            <a:lvl1pPr algn="r">
              <a:defRPr sz="1200"/>
            </a:lvl1pPr>
          </a:lstStyle>
          <a:p>
            <a:fld id="{B0AD5622-8872-41AC-9474-1293BC779274}" type="datetimeFigureOut">
              <a:rPr lang="fr-FR" smtClean="0"/>
              <a:t>15/01/2022</a:t>
            </a:fld>
            <a:endParaRPr lang="fr-FR"/>
          </a:p>
        </p:txBody>
      </p:sp>
      <p:sp>
        <p:nvSpPr>
          <p:cNvPr id="4" name="Espace réservé du pied de page 3"/>
          <p:cNvSpPr>
            <a:spLocks noGrp="1"/>
          </p:cNvSpPr>
          <p:nvPr>
            <p:ph type="ftr" sz="quarter" idx="2"/>
          </p:nvPr>
        </p:nvSpPr>
        <p:spPr>
          <a:xfrm>
            <a:off x="2" y="6458614"/>
            <a:ext cx="4303215" cy="339594"/>
          </a:xfrm>
          <a:prstGeom prst="rect">
            <a:avLst/>
          </a:prstGeom>
        </p:spPr>
        <p:txBody>
          <a:bodyPr vert="horz" lIns="88242" tIns="44120" rIns="88242" bIns="441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4380" y="6458614"/>
            <a:ext cx="4303215" cy="339594"/>
          </a:xfrm>
          <a:prstGeom prst="rect">
            <a:avLst/>
          </a:prstGeom>
        </p:spPr>
        <p:txBody>
          <a:bodyPr vert="horz" lIns="88242" tIns="44120" rIns="88242" bIns="44120" rtlCol="0" anchor="b"/>
          <a:lstStyle>
            <a:lvl1pPr algn="r">
              <a:defRPr sz="1200"/>
            </a:lvl1pPr>
          </a:lstStyle>
          <a:p>
            <a:fld id="{6907048B-E7AE-4C1E-A151-67A5A489879F}" type="slidenum">
              <a:rPr lang="fr-FR" smtClean="0"/>
              <a:t>‹N°›</a:t>
            </a:fld>
            <a:endParaRPr lang="fr-FR"/>
          </a:p>
        </p:txBody>
      </p:sp>
    </p:spTree>
    <p:extLst>
      <p:ext uri="{BB962C8B-B14F-4D97-AF65-F5344CB8AC3E}">
        <p14:creationId xmlns:p14="http://schemas.microsoft.com/office/powerpoint/2010/main" val="9998574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2" y="1"/>
            <a:ext cx="4303215" cy="339594"/>
          </a:xfrm>
          <a:prstGeom prst="rect">
            <a:avLst/>
          </a:prstGeom>
        </p:spPr>
        <p:txBody>
          <a:bodyPr vert="horz" lIns="88242" tIns="44120" rIns="88242" bIns="44120" rtlCol="0"/>
          <a:lstStyle>
            <a:lvl1pPr algn="l">
              <a:defRPr sz="1200"/>
            </a:lvl1pPr>
          </a:lstStyle>
          <a:p>
            <a:endParaRPr lang="fr-FR"/>
          </a:p>
        </p:txBody>
      </p:sp>
      <p:sp>
        <p:nvSpPr>
          <p:cNvPr id="3" name="Espace réservé de la date 2"/>
          <p:cNvSpPr>
            <a:spLocks noGrp="1"/>
          </p:cNvSpPr>
          <p:nvPr>
            <p:ph type="dt" idx="1"/>
          </p:nvPr>
        </p:nvSpPr>
        <p:spPr>
          <a:xfrm>
            <a:off x="5624380" y="1"/>
            <a:ext cx="4303215" cy="339594"/>
          </a:xfrm>
          <a:prstGeom prst="rect">
            <a:avLst/>
          </a:prstGeom>
        </p:spPr>
        <p:txBody>
          <a:bodyPr vert="horz" lIns="88242" tIns="44120" rIns="88242" bIns="44120" rtlCol="0"/>
          <a:lstStyle>
            <a:lvl1pPr algn="r">
              <a:defRPr sz="1200"/>
            </a:lvl1pPr>
          </a:lstStyle>
          <a:p>
            <a:fld id="{18E38E2A-A7CA-47F5-8D14-C8DDFDE3E84C}" type="datetimeFigureOut">
              <a:rPr lang="fr-FR" smtClean="0"/>
              <a:pPr/>
              <a:t>15/01/2022</a:t>
            </a:fld>
            <a:endParaRPr lang="fr-FR"/>
          </a:p>
        </p:txBody>
      </p:sp>
      <p:sp>
        <p:nvSpPr>
          <p:cNvPr id="4" name="Espace réservé de l'image des diapositives 3"/>
          <p:cNvSpPr>
            <a:spLocks noGrp="1" noRot="1" noChangeAspect="1"/>
          </p:cNvSpPr>
          <p:nvPr>
            <p:ph type="sldImg" idx="2"/>
          </p:nvPr>
        </p:nvSpPr>
        <p:spPr>
          <a:xfrm>
            <a:off x="3265488" y="511175"/>
            <a:ext cx="3398837" cy="2547938"/>
          </a:xfrm>
          <a:prstGeom prst="rect">
            <a:avLst/>
          </a:prstGeom>
          <a:noFill/>
          <a:ln w="12700">
            <a:solidFill>
              <a:prstClr val="black"/>
            </a:solidFill>
          </a:ln>
        </p:spPr>
        <p:txBody>
          <a:bodyPr vert="horz" lIns="88242" tIns="44120" rIns="88242" bIns="44120" rtlCol="0" anchor="ctr"/>
          <a:lstStyle/>
          <a:p>
            <a:endParaRPr lang="fr-FR"/>
          </a:p>
        </p:txBody>
      </p:sp>
      <p:sp>
        <p:nvSpPr>
          <p:cNvPr id="5" name="Espace réservé des commentaires 4"/>
          <p:cNvSpPr>
            <a:spLocks noGrp="1"/>
          </p:cNvSpPr>
          <p:nvPr>
            <p:ph type="body" sz="quarter" idx="3"/>
          </p:nvPr>
        </p:nvSpPr>
        <p:spPr>
          <a:xfrm>
            <a:off x="992539" y="3229308"/>
            <a:ext cx="7944739" cy="3059510"/>
          </a:xfrm>
          <a:prstGeom prst="rect">
            <a:avLst/>
          </a:prstGeom>
        </p:spPr>
        <p:txBody>
          <a:bodyPr vert="horz" lIns="88242" tIns="44120" rIns="88242" bIns="441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2" y="6458614"/>
            <a:ext cx="4303215" cy="339594"/>
          </a:xfrm>
          <a:prstGeom prst="rect">
            <a:avLst/>
          </a:prstGeom>
        </p:spPr>
        <p:txBody>
          <a:bodyPr vert="horz" lIns="88242" tIns="44120" rIns="88242" bIns="441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4380" y="6458614"/>
            <a:ext cx="4303215" cy="339594"/>
          </a:xfrm>
          <a:prstGeom prst="rect">
            <a:avLst/>
          </a:prstGeom>
        </p:spPr>
        <p:txBody>
          <a:bodyPr vert="horz" lIns="88242" tIns="44120" rIns="88242" bIns="44120" rtlCol="0" anchor="b"/>
          <a:lstStyle>
            <a:lvl1pPr algn="r">
              <a:defRPr sz="1200"/>
            </a:lvl1pPr>
          </a:lstStyle>
          <a:p>
            <a:fld id="{235E3331-EAC4-4CB9-8F47-94BF06DC3017}" type="slidenum">
              <a:rPr lang="fr-FR" smtClean="0"/>
              <a:pPr/>
              <a:t>‹N°›</a:t>
            </a:fld>
            <a:endParaRPr lang="fr-FR"/>
          </a:p>
        </p:txBody>
      </p:sp>
    </p:spTree>
    <p:extLst>
      <p:ext uri="{BB962C8B-B14F-4D97-AF65-F5344CB8AC3E}">
        <p14:creationId xmlns:p14="http://schemas.microsoft.com/office/powerpoint/2010/main" val="22700538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235E3331-EAC4-4CB9-8F47-94BF06DC3017}" type="slidenum">
              <a:rPr lang="fr-FR" smtClean="0"/>
              <a:pPr/>
              <a:t>1</a:t>
            </a:fld>
            <a:endParaRPr lang="fr-FR"/>
          </a:p>
        </p:txBody>
      </p:sp>
    </p:spTree>
    <p:extLst>
      <p:ext uri="{BB962C8B-B14F-4D97-AF65-F5344CB8AC3E}">
        <p14:creationId xmlns:p14="http://schemas.microsoft.com/office/powerpoint/2010/main" val="2682613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436346" y="1788454"/>
            <a:ext cx="6270922" cy="2098226"/>
          </a:xfrm>
        </p:spPr>
        <p:txBody>
          <a:bodyPr anchor="b">
            <a:noAutofit/>
          </a:bodyPr>
          <a:lstStyle>
            <a:lvl1pPr algn="ctr">
              <a:defRPr sz="6000" cap="all" baseline="0">
                <a:solidFill>
                  <a:schemeClr val="tx2"/>
                </a:solidFill>
              </a:defRPr>
            </a:lvl1pPr>
          </a:lstStyle>
          <a:p>
            <a:r>
              <a:rPr lang="fr-FR"/>
              <a:t>Modifiez le style du titre</a:t>
            </a:r>
            <a:endParaRPr lang="en-US" dirty="0"/>
          </a:p>
        </p:txBody>
      </p:sp>
      <p:sp>
        <p:nvSpPr>
          <p:cNvPr id="3" name="Subtitle 2"/>
          <p:cNvSpPr>
            <a:spLocks noGrp="1"/>
          </p:cNvSpPr>
          <p:nvPr>
            <p:ph type="subTitle" idx="1"/>
          </p:nvPr>
        </p:nvSpPr>
        <p:spPr>
          <a:xfrm>
            <a:off x="2009930" y="3956280"/>
            <a:ext cx="5123755" cy="1086237"/>
          </a:xfrm>
        </p:spPr>
        <p:txBody>
          <a:bodyPr>
            <a:normAutofit/>
          </a:bodyPr>
          <a:lstStyle>
            <a:lvl1pPr marL="0" indent="0" algn="ctr">
              <a:lnSpc>
                <a:spcPct val="112000"/>
              </a:lnSpc>
              <a:spcBef>
                <a:spcPts val="0"/>
              </a:spcBef>
              <a:spcAft>
                <a:spcPts val="0"/>
              </a:spcAft>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a:xfrm>
            <a:off x="564644" y="6453386"/>
            <a:ext cx="1205958" cy="404614"/>
          </a:xfrm>
        </p:spPr>
        <p:txBody>
          <a:bodyPr/>
          <a:lstStyle>
            <a:lvl1pPr>
              <a:defRPr baseline="0">
                <a:solidFill>
                  <a:schemeClr val="tx2"/>
                </a:solidFill>
              </a:defRPr>
            </a:lvl1pPr>
          </a:lstStyle>
          <a:p>
            <a:fld id="{E7216336-4DA3-4167-ADF4-787DA15A8CA2}" type="datetimeFigureOut">
              <a:rPr lang="fr-FR" smtClean="0"/>
              <a:pPr/>
              <a:t>15/01/2022</a:t>
            </a:fld>
            <a:endParaRPr lang="fr-FR"/>
          </a:p>
        </p:txBody>
      </p:sp>
      <p:sp>
        <p:nvSpPr>
          <p:cNvPr id="5" name="Footer Placeholder 4"/>
          <p:cNvSpPr>
            <a:spLocks noGrp="1"/>
          </p:cNvSpPr>
          <p:nvPr>
            <p:ph type="ftr" sz="quarter" idx="11"/>
          </p:nvPr>
        </p:nvSpPr>
        <p:spPr>
          <a:xfrm>
            <a:off x="1938041" y="6453386"/>
            <a:ext cx="5267533" cy="404614"/>
          </a:xfrm>
        </p:spPr>
        <p:txBody>
          <a:bodyPr/>
          <a:lstStyle>
            <a:lvl1pPr algn="ctr">
              <a:defRPr baseline="0">
                <a:solidFill>
                  <a:schemeClr val="tx2"/>
                </a:solidFill>
              </a:defRPr>
            </a:lvl1pPr>
          </a:lstStyle>
          <a:p>
            <a:endParaRPr lang="fr-FR"/>
          </a:p>
        </p:txBody>
      </p:sp>
      <p:sp>
        <p:nvSpPr>
          <p:cNvPr id="6" name="Slide Number Placeholder 5"/>
          <p:cNvSpPr>
            <a:spLocks noGrp="1"/>
          </p:cNvSpPr>
          <p:nvPr>
            <p:ph type="sldNum" sz="quarter" idx="12"/>
          </p:nvPr>
        </p:nvSpPr>
        <p:spPr>
          <a:xfrm>
            <a:off x="7373012" y="6453386"/>
            <a:ext cx="1197219" cy="404614"/>
          </a:xfrm>
        </p:spPr>
        <p:txBody>
          <a:bodyPr/>
          <a:lstStyle>
            <a:lvl1pPr>
              <a:defRPr baseline="0">
                <a:solidFill>
                  <a:schemeClr val="tx2"/>
                </a:solidFill>
              </a:defRPr>
            </a:lvl1pPr>
          </a:lstStyle>
          <a:p>
            <a:fld id="{C4395226-F7B2-4733-974D-7FC3B248D37F}" type="slidenum">
              <a:rPr lang="fr-FR" smtClean="0"/>
              <a:pPr/>
              <a:t>‹N°›</a:t>
            </a:fld>
            <a:endParaRPr lang="fr-FR"/>
          </a:p>
        </p:txBody>
      </p:sp>
      <p:grpSp>
        <p:nvGrpSpPr>
          <p:cNvPr id="8" name="Group 7"/>
          <p:cNvGrpSpPr/>
          <p:nvPr/>
        </p:nvGrpSpPr>
        <p:grpSpPr>
          <a:xfrm>
            <a:off x="564643" y="744469"/>
            <a:ext cx="8005589"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095502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1028700" y="2295526"/>
            <a:ext cx="7200900" cy="3571875"/>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7216336-4DA3-4167-ADF4-787DA15A8CA2}" type="datetimeFigureOut">
              <a:rPr lang="fr-FR" smtClean="0"/>
              <a:pPr/>
              <a:t>15/01/2022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395226-F7B2-4733-974D-7FC3B248D37F}" type="slidenum">
              <a:rPr lang="fr-FR" smtClean="0"/>
              <a:pPr/>
              <a:t>‹N°›</a:t>
            </a:fld>
            <a:endParaRPr lang="fr-FR"/>
          </a:p>
        </p:txBody>
      </p:sp>
    </p:spTree>
    <p:extLst>
      <p:ext uri="{BB962C8B-B14F-4D97-AF65-F5344CB8AC3E}">
        <p14:creationId xmlns:p14="http://schemas.microsoft.com/office/powerpoint/2010/main" val="1807914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80797" y="624156"/>
            <a:ext cx="1490950" cy="5243244"/>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028700" y="624156"/>
            <a:ext cx="5724525" cy="5243244"/>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7216336-4DA3-4167-ADF4-787DA15A8CA2}" type="datetimeFigureOut">
              <a:rPr lang="fr-FR" smtClean="0"/>
              <a:pPr/>
              <a:t>15/01/2022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395226-F7B2-4733-974D-7FC3B248D37F}" type="slidenum">
              <a:rPr lang="fr-FR" smtClean="0"/>
              <a:pPr/>
              <a:t>‹N°›</a:t>
            </a:fld>
            <a:endParaRPr lang="fr-FR"/>
          </a:p>
        </p:txBody>
      </p:sp>
    </p:spTree>
    <p:extLst>
      <p:ext uri="{BB962C8B-B14F-4D97-AF65-F5344CB8AC3E}">
        <p14:creationId xmlns:p14="http://schemas.microsoft.com/office/powerpoint/2010/main" val="1524258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E7216336-4DA3-4167-ADF4-787DA15A8CA2}" type="datetimeFigureOut">
              <a:rPr lang="fr-FR" smtClean="0"/>
              <a:pPr/>
              <a:t>15/01/2022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4395226-F7B2-4733-974D-7FC3B248D37F}" type="slidenum">
              <a:rPr lang="fr-FR" smtClean="0"/>
              <a:pPr/>
              <a:t>‹N°›</a:t>
            </a:fld>
            <a:endParaRPr lang="fr-FR"/>
          </a:p>
        </p:txBody>
      </p:sp>
    </p:spTree>
    <p:extLst>
      <p:ext uri="{BB962C8B-B14F-4D97-AF65-F5344CB8AC3E}">
        <p14:creationId xmlns:p14="http://schemas.microsoft.com/office/powerpoint/2010/main" val="229804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73769" y="1301361"/>
            <a:ext cx="7209728" cy="2852737"/>
          </a:xfrm>
        </p:spPr>
        <p:txBody>
          <a:bodyPr anchor="b">
            <a:normAutofit/>
          </a:bodyPr>
          <a:lstStyle>
            <a:lvl1pPr algn="r">
              <a:defRPr sz="6000" cap="all" baseline="0">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573769" y="4216328"/>
            <a:ext cx="7209728"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a:xfrm>
            <a:off x="554181" y="6453386"/>
            <a:ext cx="1216807" cy="404614"/>
          </a:xfrm>
        </p:spPr>
        <p:txBody>
          <a:bodyPr/>
          <a:lstStyle>
            <a:lvl1pPr>
              <a:defRPr>
                <a:solidFill>
                  <a:schemeClr val="tx2"/>
                </a:solidFill>
              </a:defRPr>
            </a:lvl1pPr>
          </a:lstStyle>
          <a:p>
            <a:fld id="{E7216336-4DA3-4167-ADF4-787DA15A8CA2}" type="datetimeFigureOut">
              <a:rPr lang="fr-FR" smtClean="0"/>
              <a:pPr/>
              <a:t>15/01/2022</a:t>
            </a:fld>
            <a:endParaRPr lang="fr-FR"/>
          </a:p>
        </p:txBody>
      </p:sp>
      <p:sp>
        <p:nvSpPr>
          <p:cNvPr id="5" name="Footer Placeholder 4"/>
          <p:cNvSpPr>
            <a:spLocks noGrp="1"/>
          </p:cNvSpPr>
          <p:nvPr>
            <p:ph type="ftr" sz="quarter" idx="11"/>
          </p:nvPr>
        </p:nvSpPr>
        <p:spPr>
          <a:xfrm>
            <a:off x="1938234" y="6453386"/>
            <a:ext cx="5267533" cy="404614"/>
          </a:xfrm>
        </p:spPr>
        <p:txBody>
          <a:bodyPr/>
          <a:lstStyle>
            <a:lvl1pPr algn="ctr">
              <a:defRPr>
                <a:solidFill>
                  <a:schemeClr val="tx2"/>
                </a:solidFill>
              </a:defRPr>
            </a:lvl1pPr>
          </a:lstStyle>
          <a:p>
            <a:endParaRPr lang="fr-FR"/>
          </a:p>
        </p:txBody>
      </p:sp>
      <p:sp>
        <p:nvSpPr>
          <p:cNvPr id="6" name="Slide Number Placeholder 5"/>
          <p:cNvSpPr>
            <a:spLocks noGrp="1"/>
          </p:cNvSpPr>
          <p:nvPr>
            <p:ph type="sldNum" sz="quarter" idx="12"/>
          </p:nvPr>
        </p:nvSpPr>
        <p:spPr>
          <a:xfrm>
            <a:off x="7373012" y="6453386"/>
            <a:ext cx="1197219" cy="404614"/>
          </a:xfrm>
        </p:spPr>
        <p:txBody>
          <a:bodyPr/>
          <a:lstStyle>
            <a:lvl1pPr>
              <a:defRPr>
                <a:solidFill>
                  <a:schemeClr val="tx2"/>
                </a:solidFill>
              </a:defRPr>
            </a:lvl1pPr>
          </a:lstStyle>
          <a:p>
            <a:fld id="{C4395226-F7B2-4733-974D-7FC3B248D37F}" type="slidenum">
              <a:rPr lang="fr-FR" smtClean="0"/>
              <a:pPr/>
              <a:t>‹N°›</a:t>
            </a:fld>
            <a:endParaRPr lang="fr-FR"/>
          </a:p>
        </p:txBody>
      </p:sp>
      <p:sp>
        <p:nvSpPr>
          <p:cNvPr id="7" name="Freeform 6"/>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113972" y="1685652"/>
            <a:ext cx="2456260"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90830691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r-FR"/>
              <a:t>Modifiez le style du titre</a:t>
            </a:r>
            <a:endParaRPr lang="en-US" dirty="0"/>
          </a:p>
        </p:txBody>
      </p:sp>
      <p:sp>
        <p:nvSpPr>
          <p:cNvPr id="3" name="Content Placeholder 2"/>
          <p:cNvSpPr>
            <a:spLocks noGrp="1"/>
          </p:cNvSpPr>
          <p:nvPr>
            <p:ph sz="half" idx="1"/>
          </p:nvPr>
        </p:nvSpPr>
        <p:spPr>
          <a:xfrm>
            <a:off x="1028700" y="2286000"/>
            <a:ext cx="3335840"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894052" y="2286000"/>
            <a:ext cx="3335840"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E7216336-4DA3-4167-ADF4-787DA15A8CA2}" type="datetimeFigureOut">
              <a:rPr lang="fr-FR" smtClean="0"/>
              <a:pPr/>
              <a:t>15/01/2022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4395226-F7B2-4733-974D-7FC3B248D37F}" type="slidenum">
              <a:rPr lang="fr-FR" smtClean="0"/>
              <a:pPr/>
              <a:t>‹N°›</a:t>
            </a:fld>
            <a:endParaRPr lang="fr-FR"/>
          </a:p>
        </p:txBody>
      </p:sp>
    </p:spTree>
    <p:extLst>
      <p:ext uri="{BB962C8B-B14F-4D97-AF65-F5344CB8AC3E}">
        <p14:creationId xmlns:p14="http://schemas.microsoft.com/office/powerpoint/2010/main" val="529977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028700" y="685800"/>
            <a:ext cx="7200900" cy="1485900"/>
          </a:xfrm>
        </p:spPr>
        <p:txBody>
          <a:bodyPr/>
          <a:lstStyle>
            <a:lvl1pPr>
              <a:defRPr>
                <a:solidFill>
                  <a:schemeClr val="tx2"/>
                </a:solidFill>
              </a:defRPr>
            </a:lvl1pPr>
          </a:lstStyle>
          <a:p>
            <a:r>
              <a:rPr lang="fr-FR"/>
              <a:t>Modifiez le style du titre</a:t>
            </a:r>
            <a:endParaRPr lang="en-US" dirty="0"/>
          </a:p>
        </p:txBody>
      </p:sp>
      <p:sp>
        <p:nvSpPr>
          <p:cNvPr id="3" name="Text Placeholder 2"/>
          <p:cNvSpPr>
            <a:spLocks noGrp="1"/>
          </p:cNvSpPr>
          <p:nvPr>
            <p:ph type="body" idx="1"/>
          </p:nvPr>
        </p:nvSpPr>
        <p:spPr>
          <a:xfrm>
            <a:off x="1028700" y="2340230"/>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4" name="Content Placeholder 3"/>
          <p:cNvSpPr>
            <a:spLocks noGrp="1"/>
          </p:cNvSpPr>
          <p:nvPr>
            <p:ph sz="half" idx="2"/>
          </p:nvPr>
        </p:nvSpPr>
        <p:spPr>
          <a:xfrm>
            <a:off x="1028700" y="3305208"/>
            <a:ext cx="3335839"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893760" y="2349754"/>
            <a:ext cx="3335840"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Modifier les styles du texte du masque</a:t>
            </a:r>
          </a:p>
        </p:txBody>
      </p:sp>
      <p:sp>
        <p:nvSpPr>
          <p:cNvPr id="6" name="Content Placeholder 5"/>
          <p:cNvSpPr>
            <a:spLocks noGrp="1"/>
          </p:cNvSpPr>
          <p:nvPr>
            <p:ph sz="quarter" idx="4"/>
          </p:nvPr>
        </p:nvSpPr>
        <p:spPr>
          <a:xfrm>
            <a:off x="4893760" y="3305208"/>
            <a:ext cx="3335840"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E7216336-4DA3-4167-ADF4-787DA15A8CA2}" type="datetimeFigureOut">
              <a:rPr lang="fr-FR" smtClean="0"/>
              <a:pPr/>
              <a:t>15/01/2022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4395226-F7B2-4733-974D-7FC3B248D37F}" type="slidenum">
              <a:rPr lang="fr-FR" smtClean="0"/>
              <a:pPr/>
              <a:t>‹N°›</a:t>
            </a:fld>
            <a:endParaRPr lang="fr-FR"/>
          </a:p>
        </p:txBody>
      </p:sp>
    </p:spTree>
    <p:extLst>
      <p:ext uri="{BB962C8B-B14F-4D97-AF65-F5344CB8AC3E}">
        <p14:creationId xmlns:p14="http://schemas.microsoft.com/office/powerpoint/2010/main" val="35281886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E7216336-4DA3-4167-ADF4-787DA15A8CA2}" type="datetimeFigureOut">
              <a:rPr lang="fr-FR" smtClean="0"/>
              <a:pPr/>
              <a:t>15/01/2022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4395226-F7B2-4733-974D-7FC3B248D37F}" type="slidenum">
              <a:rPr lang="fr-FR" smtClean="0"/>
              <a:pPr/>
              <a:t>‹N°›</a:t>
            </a:fld>
            <a:endParaRPr lang="fr-FR"/>
          </a:p>
        </p:txBody>
      </p:sp>
    </p:spTree>
    <p:extLst>
      <p:ext uri="{BB962C8B-B14F-4D97-AF65-F5344CB8AC3E}">
        <p14:creationId xmlns:p14="http://schemas.microsoft.com/office/powerpoint/2010/main" val="658028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16336-4DA3-4167-ADF4-787DA15A8CA2}" type="datetimeFigureOut">
              <a:rPr lang="fr-FR" smtClean="0"/>
              <a:pPr/>
              <a:t>15/01/2022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4395226-F7B2-4733-974D-7FC3B248D37F}" type="slidenum">
              <a:rPr lang="fr-FR" smtClean="0"/>
              <a:pPr/>
              <a:t>‹N°›</a:t>
            </a:fld>
            <a:endParaRPr lang="fr-FR"/>
          </a:p>
        </p:txBody>
      </p:sp>
    </p:spTree>
    <p:extLst>
      <p:ext uri="{BB962C8B-B14F-4D97-AF65-F5344CB8AC3E}">
        <p14:creationId xmlns:p14="http://schemas.microsoft.com/office/powerpoint/2010/main" val="4158353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Autofit/>
          </a:bodyPr>
          <a:lstStyle>
            <a:lvl1pPr>
              <a:lnSpc>
                <a:spcPct val="84000"/>
              </a:lnSpc>
              <a:defRPr sz="4400" baseline="0">
                <a:solidFill>
                  <a:schemeClr val="tx2"/>
                </a:solidFill>
              </a:defRPr>
            </a:lvl1pPr>
          </a:lstStyle>
          <a:p>
            <a:r>
              <a:rPr lang="fr-FR"/>
              <a:t>Modifiez le style du titre</a:t>
            </a:r>
            <a:endParaRPr lang="en-US" dirty="0"/>
          </a:p>
        </p:txBody>
      </p:sp>
      <p:sp>
        <p:nvSpPr>
          <p:cNvPr id="3" name="Content Placeholder 2"/>
          <p:cNvSpPr>
            <a:spLocks noGrp="1"/>
          </p:cNvSpPr>
          <p:nvPr>
            <p:ph idx="1"/>
          </p:nvPr>
        </p:nvSpPr>
        <p:spPr>
          <a:xfrm>
            <a:off x="4692015" y="685801"/>
            <a:ext cx="3909060"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542925" y="2856344"/>
            <a:ext cx="2891790"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E7216336-4DA3-4167-ADF4-787DA15A8CA2}" type="datetimeFigureOut">
              <a:rPr lang="fr-FR" smtClean="0"/>
              <a:pPr/>
              <a:t>15/01/2022</a:t>
            </a:fld>
            <a:endParaRPr lang="fr-F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4395226-F7B2-4733-974D-7FC3B248D37F}" type="slidenum">
              <a:rPr lang="fr-FR" smtClean="0"/>
              <a:pPr/>
              <a:t>‹N°›</a:t>
            </a:fld>
            <a:endParaRPr lang="fr-F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52445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8" name="Rectangle 7" title="Background Shape"/>
          <p:cNvSpPr/>
          <p:nvPr/>
        </p:nvSpPr>
        <p:spPr>
          <a:xfrm>
            <a:off x="0" y="376"/>
            <a:ext cx="397764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42925" y="685800"/>
            <a:ext cx="2891790" cy="2157884"/>
          </a:xfrm>
        </p:spPr>
        <p:txBody>
          <a:bodyPr anchor="t">
            <a:normAutofit/>
          </a:bodyPr>
          <a:lstStyle>
            <a:lvl1pPr>
              <a:lnSpc>
                <a:spcPct val="84000"/>
              </a:lnSpc>
              <a:defRPr sz="44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4149090" y="1"/>
            <a:ext cx="4994910"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542925" y="2855968"/>
            <a:ext cx="2891790"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Modifier les styles du texte du masque</a:t>
            </a:r>
          </a:p>
        </p:txBody>
      </p:sp>
      <p:sp>
        <p:nvSpPr>
          <p:cNvPr id="5" name="Date Placeholder 4"/>
          <p:cNvSpPr>
            <a:spLocks noGrp="1"/>
          </p:cNvSpPr>
          <p:nvPr>
            <p:ph type="dt" sz="half" idx="10"/>
          </p:nvPr>
        </p:nvSpPr>
        <p:spPr>
          <a:xfrm>
            <a:off x="542925" y="6453386"/>
            <a:ext cx="903429" cy="404614"/>
          </a:xfrm>
        </p:spPr>
        <p:txBody>
          <a:bodyPr/>
          <a:lstStyle>
            <a:lvl1pPr>
              <a:defRPr>
                <a:solidFill>
                  <a:schemeClr val="tx2"/>
                </a:solidFill>
              </a:defRPr>
            </a:lvl1pPr>
          </a:lstStyle>
          <a:p>
            <a:fld id="{E7216336-4DA3-4167-ADF4-787DA15A8CA2}" type="datetimeFigureOut">
              <a:rPr lang="fr-FR" smtClean="0"/>
              <a:pPr/>
              <a:t>15/01/2022</a:t>
            </a:fld>
            <a:endParaRPr lang="fr-FR"/>
          </a:p>
        </p:txBody>
      </p:sp>
      <p:sp>
        <p:nvSpPr>
          <p:cNvPr id="6" name="Footer Placeholder 5"/>
          <p:cNvSpPr>
            <a:spLocks noGrp="1"/>
          </p:cNvSpPr>
          <p:nvPr>
            <p:ph type="ftr" sz="quarter" idx="11"/>
          </p:nvPr>
        </p:nvSpPr>
        <p:spPr>
          <a:xfrm>
            <a:off x="1654459" y="6453386"/>
            <a:ext cx="1780256" cy="404614"/>
          </a:xfrm>
        </p:spPr>
        <p:txBody>
          <a:bodyPr/>
          <a:lstStyle>
            <a:lvl1pPr>
              <a:defRPr>
                <a:solidFill>
                  <a:schemeClr val="tx2"/>
                </a:solidFill>
              </a:defRPr>
            </a:lvl1pPr>
          </a:lstStyle>
          <a:p>
            <a:endParaRPr lang="fr-FR"/>
          </a:p>
        </p:txBody>
      </p:sp>
      <p:sp>
        <p:nvSpPr>
          <p:cNvPr id="7" name="Slide Number Placeholder 6"/>
          <p:cNvSpPr>
            <a:spLocks noGrp="1"/>
          </p:cNvSpPr>
          <p:nvPr>
            <p:ph type="sldNum" sz="quarter" idx="12"/>
          </p:nvPr>
        </p:nvSpPr>
        <p:spPr>
          <a:xfrm>
            <a:off x="7412355" y="6453386"/>
            <a:ext cx="1197219" cy="404614"/>
          </a:xfrm>
        </p:spPr>
        <p:txBody>
          <a:bodyPr/>
          <a:lstStyle>
            <a:lvl1pPr>
              <a:defRPr>
                <a:solidFill>
                  <a:schemeClr val="tx2"/>
                </a:solidFill>
              </a:defRPr>
            </a:lvl1pPr>
          </a:lstStyle>
          <a:p>
            <a:fld id="{C4395226-F7B2-4733-974D-7FC3B248D37F}" type="slidenum">
              <a:rPr lang="fr-FR" smtClean="0"/>
              <a:pPr/>
              <a:t>‹N°›</a:t>
            </a:fld>
            <a:endParaRPr lang="fr-FR"/>
          </a:p>
        </p:txBody>
      </p:sp>
      <p:sp>
        <p:nvSpPr>
          <p:cNvPr id="9" name="Rectangle 8"/>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3977640"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88044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8700" y="685800"/>
            <a:ext cx="7200900" cy="14859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1028700" y="2286000"/>
            <a:ext cx="7200900" cy="358140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42987" y="6453386"/>
            <a:ext cx="903429" cy="404614"/>
          </a:xfrm>
          <a:prstGeom prst="rect">
            <a:avLst/>
          </a:prstGeom>
        </p:spPr>
        <p:txBody>
          <a:bodyPr vert="horz" lIns="91440" tIns="45720" rIns="91440" bIns="45720" rtlCol="0" anchor="ctr"/>
          <a:lstStyle>
            <a:lvl1pPr algn="l">
              <a:defRPr sz="1000" baseline="0">
                <a:solidFill>
                  <a:schemeClr val="tx2"/>
                </a:solidFill>
              </a:defRPr>
            </a:lvl1pPr>
          </a:lstStyle>
          <a:p>
            <a:fld id="{E7216336-4DA3-4167-ADF4-787DA15A8CA2}" type="datetimeFigureOut">
              <a:rPr lang="fr-FR" smtClean="0"/>
              <a:pPr/>
              <a:t>15/01/2022</a:t>
            </a:fld>
            <a:endParaRPr lang="fr-FR"/>
          </a:p>
        </p:txBody>
      </p:sp>
      <p:sp>
        <p:nvSpPr>
          <p:cNvPr id="5" name="Footer Placeholder 4"/>
          <p:cNvSpPr>
            <a:spLocks noGrp="1"/>
          </p:cNvSpPr>
          <p:nvPr>
            <p:ph type="ftr" sz="quarter" idx="3"/>
          </p:nvPr>
        </p:nvSpPr>
        <p:spPr>
          <a:xfrm>
            <a:off x="2170173" y="6453386"/>
            <a:ext cx="4710623" cy="404614"/>
          </a:xfrm>
          <a:prstGeom prst="rect">
            <a:avLst/>
          </a:prstGeom>
        </p:spPr>
        <p:txBody>
          <a:bodyPr vert="horz" lIns="91440" tIns="45720" rIns="91440" bIns="45720" rtlCol="0" anchor="ctr"/>
          <a:lstStyle>
            <a:lvl1pPr algn="l">
              <a:defRPr sz="1000" baseline="0">
                <a:solidFill>
                  <a:schemeClr val="tx2"/>
                </a:solidFill>
              </a:defRPr>
            </a:lvl1pPr>
          </a:lstStyle>
          <a:p>
            <a:endParaRPr lang="fr-FR"/>
          </a:p>
        </p:txBody>
      </p:sp>
      <p:sp>
        <p:nvSpPr>
          <p:cNvPr id="6" name="Slide Number Placeholder 5"/>
          <p:cNvSpPr>
            <a:spLocks noGrp="1"/>
          </p:cNvSpPr>
          <p:nvPr>
            <p:ph type="sldNum" sz="quarter" idx="4"/>
          </p:nvPr>
        </p:nvSpPr>
        <p:spPr>
          <a:xfrm>
            <a:off x="7104552" y="6453386"/>
            <a:ext cx="1197219" cy="404614"/>
          </a:xfrm>
          <a:prstGeom prst="rect">
            <a:avLst/>
          </a:prstGeom>
        </p:spPr>
        <p:txBody>
          <a:bodyPr vert="horz" lIns="91440" tIns="45720" rIns="91440" bIns="45720" rtlCol="0" anchor="ctr"/>
          <a:lstStyle>
            <a:lvl1pPr algn="r">
              <a:defRPr sz="1000" baseline="0">
                <a:solidFill>
                  <a:schemeClr val="tx2"/>
                </a:solidFill>
              </a:defRPr>
            </a:lvl1pPr>
          </a:lstStyle>
          <a:p>
            <a:fld id="{C4395226-F7B2-4733-974D-7FC3B248D37F}" type="slidenum">
              <a:rPr lang="fr-FR" smtClean="0"/>
              <a:pPr/>
              <a:t>‹N°›</a:t>
            </a:fld>
            <a:endParaRPr lang="fr-FR"/>
          </a:p>
        </p:txBody>
      </p:sp>
      <p:sp>
        <p:nvSpPr>
          <p:cNvPr id="9" name="Rectangle 8"/>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58571" y="376"/>
            <a:ext cx="1714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4196979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ache.media.eduscol.education.fr/file/Dossier_vocabulaire/57/8/Patrick_Joole_111202_C_201578.pdf" TargetMode="External"/><Relationship Id="rId2" Type="http://schemas.openxmlformats.org/officeDocument/2006/relationships/hyperlink" Target="0-%20Programmes%20du%20C1%20au%20C3%20Lecture%20compr&#233;hension.doc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1.wmf"/></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www.tal.univ-paris3.fr/lexico/lexico3.htm" TargetMode="External"/><Relationship Id="rId2" Type="http://schemas.openxmlformats.org/officeDocument/2006/relationships/hyperlink" Target="http://www.cnrtl.fr/lexicographie/" TargetMode="External"/><Relationship Id="rId1" Type="http://schemas.openxmlformats.org/officeDocument/2006/relationships/slideLayout" Target="../slideLayouts/slideLayout2.xml"/><Relationship Id="rId4" Type="http://schemas.openxmlformats.org/officeDocument/2006/relationships/hyperlink" Target="http://www.crisco.unicaen.fr/cgi-bin/cherches.cgi"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http://eduscol.education.fr/pid23250-cid50486/vocabulaire.html"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eduscol.education.fr/cid47916/liste-des-mots-classee-par-frequence-decroissante.html" TargetMode="External"/><Relationship Id="rId2" Type="http://schemas.openxmlformats.org/officeDocument/2006/relationships/hyperlink" Target="http://eduscol.education.fr/cid47915/liste-des-mots-classee-par-ordre-alphabetique.html" TargetMode="External"/><Relationship Id="rId1" Type="http://schemas.openxmlformats.org/officeDocument/2006/relationships/slideLayout" Target="../slideLayouts/slideLayout2.xml"/><Relationship Id="rId4" Type="http://schemas.openxmlformats.org/officeDocument/2006/relationships/hyperlink" Target="http://eduscol.education.fr/cid47917/liste-des-mots-classee-par-nature-par-frequence-decroissante.html"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hyperlink" Target="http://eduscol.education.fr/pid25992-cid58555/elements-de-reference.html" TargetMode="External"/><Relationship Id="rId2" Type="http://schemas.openxmlformats.org/officeDocument/2006/relationships/hyperlink" Target="http://eduscol.education.fr/cid52525/enseigner-le-vocabulaire-a-l-ecole-maternelle.html" TargetMode="External"/><Relationship Id="rId1" Type="http://schemas.openxmlformats.org/officeDocument/2006/relationships/slideLayout" Target="../slideLayouts/slideLayout2.xml"/><Relationship Id="rId5" Type="http://schemas.openxmlformats.org/officeDocument/2006/relationships/hyperlink" Target="http://eduscol.education.fr/cid50486/vocabulaire.html" TargetMode="External"/><Relationship Id="rId4" Type="http://schemas.openxmlformats.org/officeDocument/2006/relationships/hyperlink" Target="http://eduscol.education.fr/pid25992-cid58552/orientations-pedagogiques.html" TargetMode="External"/></Relationships>
</file>

<file path=ppt/slides/_rels/slide39.xml.rels><?xml version="1.0" encoding="UTF-8" standalone="yes"?>
<Relationships xmlns="http://schemas.openxmlformats.org/package/2006/relationships"><Relationship Id="rId2" Type="http://schemas.openxmlformats.org/officeDocument/2006/relationships/hyperlink" Target="http://pratiques.revues.org/1732"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Enseigner le lexique</a:t>
            </a:r>
          </a:p>
        </p:txBody>
      </p:sp>
      <p:sp>
        <p:nvSpPr>
          <p:cNvPr id="3" name="Sous-titre 2"/>
          <p:cNvSpPr>
            <a:spLocks noGrp="1"/>
          </p:cNvSpPr>
          <p:nvPr>
            <p:ph type="subTitle" idx="1"/>
          </p:nvPr>
        </p:nvSpPr>
        <p:spPr/>
        <p:txBody>
          <a:bodyPr/>
          <a:lstStyle/>
          <a:p>
            <a:r>
              <a:rPr lang="fr-FR" dirty="0"/>
              <a:t>Rappels – Sandrine BAZILE</a:t>
            </a:r>
          </a:p>
          <a:p>
            <a:r>
              <a:rPr lang="fr-FR" dirty="0"/>
              <a:t>2022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Programmes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E2E3376-4DAA-4535-B92C-320863B59A37}"/>
              </a:ext>
            </a:extLst>
          </p:cNvPr>
          <p:cNvSpPr>
            <a:spLocks noGrp="1"/>
          </p:cNvSpPr>
          <p:nvPr>
            <p:ph type="title"/>
          </p:nvPr>
        </p:nvSpPr>
        <p:spPr/>
        <p:txBody>
          <a:bodyPr/>
          <a:lstStyle/>
          <a:p>
            <a:r>
              <a:rPr lang="fr-FR" dirty="0"/>
              <a:t>Les principes </a:t>
            </a:r>
          </a:p>
        </p:txBody>
      </p:sp>
      <p:graphicFrame>
        <p:nvGraphicFramePr>
          <p:cNvPr id="5" name="Espace réservé du contenu 4">
            <a:extLst>
              <a:ext uri="{FF2B5EF4-FFF2-40B4-BE49-F238E27FC236}">
                <a16:creationId xmlns:a16="http://schemas.microsoft.com/office/drawing/2014/main" id="{D9FEA71D-5D91-44A5-A4C9-FCA9B7D9475B}"/>
              </a:ext>
            </a:extLst>
          </p:cNvPr>
          <p:cNvGraphicFramePr>
            <a:graphicFrameLocks noGrp="1"/>
          </p:cNvGraphicFramePr>
          <p:nvPr>
            <p:ph idx="1"/>
            <p:extLst>
              <p:ext uri="{D42A27DB-BD31-4B8C-83A1-F6EECF244321}">
                <p14:modId xmlns:p14="http://schemas.microsoft.com/office/powerpoint/2010/main" val="3242569380"/>
              </p:ext>
            </p:extLst>
          </p:nvPr>
        </p:nvGraphicFramePr>
        <p:xfrm>
          <a:off x="1028700" y="2286000"/>
          <a:ext cx="7200900" cy="3581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Ellipse 5">
            <a:extLst>
              <a:ext uri="{FF2B5EF4-FFF2-40B4-BE49-F238E27FC236}">
                <a16:creationId xmlns:a16="http://schemas.microsoft.com/office/drawing/2014/main" id="{4BAE3165-3301-4C13-9DE3-9DD2DA576AFD}"/>
              </a:ext>
            </a:extLst>
          </p:cNvPr>
          <p:cNvSpPr/>
          <p:nvPr/>
        </p:nvSpPr>
        <p:spPr>
          <a:xfrm>
            <a:off x="1835696" y="3501008"/>
            <a:ext cx="1944216" cy="11521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Mémoriser</a:t>
            </a:r>
          </a:p>
        </p:txBody>
      </p:sp>
    </p:spTree>
    <p:extLst>
      <p:ext uri="{BB962C8B-B14F-4D97-AF65-F5344CB8AC3E}">
        <p14:creationId xmlns:p14="http://schemas.microsoft.com/office/powerpoint/2010/main" val="973470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CC7F47-A7D4-4D68-80FC-1AB6DED254C6}"/>
              </a:ext>
            </a:extLst>
          </p:cNvPr>
          <p:cNvSpPr>
            <a:spLocks noGrp="1"/>
          </p:cNvSpPr>
          <p:nvPr>
            <p:ph type="title"/>
          </p:nvPr>
        </p:nvSpPr>
        <p:spPr/>
        <p:txBody>
          <a:bodyPr/>
          <a:lstStyle/>
          <a:p>
            <a:r>
              <a:rPr lang="fr-FR" dirty="0"/>
              <a:t>Attendus de fin de cycle 1</a:t>
            </a:r>
          </a:p>
        </p:txBody>
      </p:sp>
      <p:sp>
        <p:nvSpPr>
          <p:cNvPr id="3" name="Espace réservé du contenu 2">
            <a:extLst>
              <a:ext uri="{FF2B5EF4-FFF2-40B4-BE49-F238E27FC236}">
                <a16:creationId xmlns:a16="http://schemas.microsoft.com/office/drawing/2014/main" id="{66A46427-97EB-474B-884A-DCACA74A61D9}"/>
              </a:ext>
            </a:extLst>
          </p:cNvPr>
          <p:cNvSpPr>
            <a:spLocks noGrp="1"/>
          </p:cNvSpPr>
          <p:nvPr>
            <p:ph idx="1"/>
          </p:nvPr>
        </p:nvSpPr>
        <p:spPr>
          <a:xfrm>
            <a:off x="1028700" y="1484784"/>
            <a:ext cx="7200900" cy="4382616"/>
          </a:xfrm>
        </p:spPr>
        <p:txBody>
          <a:bodyPr>
            <a:normAutofit fontScale="85000" lnSpcReduction="20000"/>
          </a:bodyPr>
          <a:lstStyle/>
          <a:p>
            <a:r>
              <a:rPr lang="fr-FR" dirty="0"/>
              <a:t>s’appuyer sur des verbes très fréquents (dire, faire, mettre, aller, prendre, avoir, être, etc.) et des pronoms pour s’exprimer ; </a:t>
            </a:r>
          </a:p>
          <a:p>
            <a:r>
              <a:rPr lang="fr-FR" dirty="0"/>
              <a:t>s’emparer du vocabulaire travaillé en classe et l’utiliser à bon escient dans les tâches langagières ; </a:t>
            </a:r>
          </a:p>
          <a:p>
            <a:r>
              <a:rPr lang="fr-FR" dirty="0"/>
              <a:t>corriger et reprendre leurs propos pour remplacer un mot par un autre, plus précis ; </a:t>
            </a:r>
          </a:p>
          <a:p>
            <a:r>
              <a:rPr lang="fr-FR" dirty="0"/>
              <a:t>employer un vocabulaire usuel (vie quotidienne à l’école) suffisamment développé pour être précis dans leurs prises de parole et dans les activités ordinaires de la classe ;</a:t>
            </a:r>
          </a:p>
          <a:p>
            <a:r>
              <a:rPr lang="fr-FR" dirty="0"/>
              <a:t>réutiliser dans un autre contexte les mots appris dans un certain contexte ; </a:t>
            </a:r>
          </a:p>
          <a:p>
            <a:r>
              <a:rPr lang="fr-FR" dirty="0"/>
              <a:t>utiliser régulièrement des adjectifs et des adverbes pour spécifier leur propos ; </a:t>
            </a:r>
          </a:p>
          <a:p>
            <a:r>
              <a:rPr lang="fr-FR" dirty="0"/>
              <a:t>s’interroger sur un mot dont on ignore le sens ; </a:t>
            </a:r>
          </a:p>
          <a:p>
            <a:r>
              <a:rPr lang="fr-FR" dirty="0"/>
              <a:t>utiliser des connecteurs logiques et temporels. </a:t>
            </a:r>
          </a:p>
        </p:txBody>
      </p:sp>
    </p:spTree>
    <p:extLst>
      <p:ext uri="{BB962C8B-B14F-4D97-AF65-F5344CB8AC3E}">
        <p14:creationId xmlns:p14="http://schemas.microsoft.com/office/powerpoint/2010/main" val="315500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45D0589-CC19-47EC-B6A9-7DCF7B013EC7}"/>
              </a:ext>
            </a:extLst>
          </p:cNvPr>
          <p:cNvSpPr/>
          <p:nvPr/>
        </p:nvSpPr>
        <p:spPr>
          <a:xfrm>
            <a:off x="3962540" y="2323196"/>
            <a:ext cx="1889457" cy="16627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Enseigner le lexique </a:t>
            </a:r>
          </a:p>
          <a:p>
            <a:pPr algn="ctr"/>
            <a:r>
              <a:rPr lang="fr-FR" dirty="0"/>
              <a:t>cycle  1 </a:t>
            </a:r>
          </a:p>
        </p:txBody>
      </p:sp>
      <p:sp>
        <p:nvSpPr>
          <p:cNvPr id="5" name="Rectangle : coins arrondis 4">
            <a:extLst>
              <a:ext uri="{FF2B5EF4-FFF2-40B4-BE49-F238E27FC236}">
                <a16:creationId xmlns:a16="http://schemas.microsoft.com/office/drawing/2014/main" id="{8D13DB80-2D6C-48BB-8D09-ECF77E54BF4D}"/>
              </a:ext>
            </a:extLst>
          </p:cNvPr>
          <p:cNvSpPr/>
          <p:nvPr/>
        </p:nvSpPr>
        <p:spPr>
          <a:xfrm>
            <a:off x="2403084" y="2667938"/>
            <a:ext cx="1421292" cy="48663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Catégorisation </a:t>
            </a:r>
          </a:p>
        </p:txBody>
      </p:sp>
      <p:sp>
        <p:nvSpPr>
          <p:cNvPr id="9" name="Rectangle : coins arrondis 8">
            <a:extLst>
              <a:ext uri="{FF2B5EF4-FFF2-40B4-BE49-F238E27FC236}">
                <a16:creationId xmlns:a16="http://schemas.microsoft.com/office/drawing/2014/main" id="{4761BA6F-1BF5-4CAA-82B3-E13DE459BE85}"/>
              </a:ext>
            </a:extLst>
          </p:cNvPr>
          <p:cNvSpPr/>
          <p:nvPr/>
        </p:nvSpPr>
        <p:spPr>
          <a:xfrm>
            <a:off x="4088375" y="1617949"/>
            <a:ext cx="1679174" cy="59024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a:ln w="0"/>
                <a:solidFill>
                  <a:schemeClr val="tx1"/>
                </a:solidFill>
                <a:effectLst>
                  <a:outerShdw blurRad="38100" dist="19050" dir="2700000" algn="tl" rotWithShape="0">
                    <a:schemeClr val="dk1">
                      <a:alpha val="40000"/>
                    </a:schemeClr>
                  </a:outerShdw>
                </a:effectLst>
              </a:rPr>
              <a:t>Enseignement explicite </a:t>
            </a:r>
          </a:p>
        </p:txBody>
      </p:sp>
      <p:sp>
        <p:nvSpPr>
          <p:cNvPr id="10" name="Rectangle : coins arrondis 9">
            <a:extLst>
              <a:ext uri="{FF2B5EF4-FFF2-40B4-BE49-F238E27FC236}">
                <a16:creationId xmlns:a16="http://schemas.microsoft.com/office/drawing/2014/main" id="{5740B303-5C58-4D78-972F-90B56126E5FD}"/>
              </a:ext>
            </a:extLst>
          </p:cNvPr>
          <p:cNvSpPr/>
          <p:nvPr/>
        </p:nvSpPr>
        <p:spPr>
          <a:xfrm>
            <a:off x="2538518" y="1936243"/>
            <a:ext cx="1512168" cy="64807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La forme, le contenu, l’usage </a:t>
            </a:r>
          </a:p>
        </p:txBody>
      </p:sp>
      <p:sp>
        <p:nvSpPr>
          <p:cNvPr id="11" name="Rectangle : coins arrondis 10">
            <a:extLst>
              <a:ext uri="{FF2B5EF4-FFF2-40B4-BE49-F238E27FC236}">
                <a16:creationId xmlns:a16="http://schemas.microsoft.com/office/drawing/2014/main" id="{03D04C71-088F-4C7D-86D0-BB0AEAB4B813}"/>
              </a:ext>
            </a:extLst>
          </p:cNvPr>
          <p:cNvSpPr/>
          <p:nvPr/>
        </p:nvSpPr>
        <p:spPr>
          <a:xfrm>
            <a:off x="5990161" y="2637480"/>
            <a:ext cx="1333790" cy="64803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Mémorisation </a:t>
            </a:r>
          </a:p>
        </p:txBody>
      </p:sp>
      <p:sp>
        <p:nvSpPr>
          <p:cNvPr id="12" name="Rectangle : coins arrondis 11">
            <a:extLst>
              <a:ext uri="{FF2B5EF4-FFF2-40B4-BE49-F238E27FC236}">
                <a16:creationId xmlns:a16="http://schemas.microsoft.com/office/drawing/2014/main" id="{020557E7-AA55-4951-BDF4-161022D375E3}"/>
              </a:ext>
            </a:extLst>
          </p:cNvPr>
          <p:cNvSpPr/>
          <p:nvPr/>
        </p:nvSpPr>
        <p:spPr>
          <a:xfrm>
            <a:off x="5805238" y="1995940"/>
            <a:ext cx="1889456" cy="57332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 rôle essentiel de la littérature </a:t>
            </a:r>
          </a:p>
        </p:txBody>
      </p:sp>
      <p:sp>
        <p:nvSpPr>
          <p:cNvPr id="13" name="Rectangle : coins arrondis 12">
            <a:extLst>
              <a:ext uri="{FF2B5EF4-FFF2-40B4-BE49-F238E27FC236}">
                <a16:creationId xmlns:a16="http://schemas.microsoft.com/office/drawing/2014/main" id="{46633BF1-3E0E-46E2-8B1E-9642A7F6BAC4}"/>
              </a:ext>
            </a:extLst>
          </p:cNvPr>
          <p:cNvSpPr/>
          <p:nvPr/>
        </p:nvSpPr>
        <p:spPr>
          <a:xfrm>
            <a:off x="5953103" y="3342216"/>
            <a:ext cx="1159671" cy="573328"/>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Évaluation </a:t>
            </a:r>
          </a:p>
        </p:txBody>
      </p:sp>
      <p:sp>
        <p:nvSpPr>
          <p:cNvPr id="14" name="Rectangle : coins arrondis 13">
            <a:extLst>
              <a:ext uri="{FF2B5EF4-FFF2-40B4-BE49-F238E27FC236}">
                <a16:creationId xmlns:a16="http://schemas.microsoft.com/office/drawing/2014/main" id="{57A45E97-7F95-4D66-9905-6DDF1AF46EE8}"/>
              </a:ext>
            </a:extLst>
          </p:cNvPr>
          <p:cNvSpPr/>
          <p:nvPr/>
        </p:nvSpPr>
        <p:spPr>
          <a:xfrm>
            <a:off x="4088374" y="4091451"/>
            <a:ext cx="1786763" cy="9361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Contextualisation, décontextualisation, recontextualisation </a:t>
            </a:r>
          </a:p>
        </p:txBody>
      </p:sp>
      <p:sp>
        <p:nvSpPr>
          <p:cNvPr id="15" name="Rectangle : coins arrondis 14">
            <a:extLst>
              <a:ext uri="{FF2B5EF4-FFF2-40B4-BE49-F238E27FC236}">
                <a16:creationId xmlns:a16="http://schemas.microsoft.com/office/drawing/2014/main" id="{B9BF6C56-A1CC-4AAA-B3A0-87C38E537438}"/>
              </a:ext>
            </a:extLst>
          </p:cNvPr>
          <p:cNvSpPr/>
          <p:nvPr/>
        </p:nvSpPr>
        <p:spPr>
          <a:xfrm>
            <a:off x="2511405" y="3226942"/>
            <a:ext cx="1370848" cy="8038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Des mots par univers de référence </a:t>
            </a:r>
          </a:p>
        </p:txBody>
      </p:sp>
      <p:sp>
        <p:nvSpPr>
          <p:cNvPr id="16" name="Rectangle : coins arrondis 15">
            <a:extLst>
              <a:ext uri="{FF2B5EF4-FFF2-40B4-BE49-F238E27FC236}">
                <a16:creationId xmlns:a16="http://schemas.microsoft.com/office/drawing/2014/main" id="{284C6AE8-1F0B-4287-9288-590435D2CC41}"/>
              </a:ext>
            </a:extLst>
          </p:cNvPr>
          <p:cNvSpPr/>
          <p:nvPr/>
        </p:nvSpPr>
        <p:spPr>
          <a:xfrm>
            <a:off x="5892338" y="3989044"/>
            <a:ext cx="1370848" cy="6419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PE = maitre du langage</a:t>
            </a:r>
          </a:p>
        </p:txBody>
      </p:sp>
      <p:sp>
        <p:nvSpPr>
          <p:cNvPr id="17" name="ZoneTexte 16">
            <a:extLst>
              <a:ext uri="{FF2B5EF4-FFF2-40B4-BE49-F238E27FC236}">
                <a16:creationId xmlns:a16="http://schemas.microsoft.com/office/drawing/2014/main" id="{4696A3E5-A9DA-40DC-A864-7C6A5DC5724F}"/>
              </a:ext>
            </a:extLst>
          </p:cNvPr>
          <p:cNvSpPr txBox="1"/>
          <p:nvPr/>
        </p:nvSpPr>
        <p:spPr>
          <a:xfrm>
            <a:off x="5436096" y="261743"/>
            <a:ext cx="3157067" cy="830997"/>
          </a:xfrm>
          <a:prstGeom prst="rect">
            <a:avLst/>
          </a:prstGeom>
          <a:noFill/>
        </p:spPr>
        <p:txBody>
          <a:bodyPr wrap="square" rtlCol="0">
            <a:spAutoFit/>
          </a:bodyPr>
          <a:lstStyle/>
          <a:p>
            <a:r>
              <a:rPr lang="fr-FR" sz="2400" b="1" dirty="0"/>
              <a:t>Quelques grands principes au cycle 1  </a:t>
            </a:r>
          </a:p>
        </p:txBody>
      </p:sp>
      <p:sp>
        <p:nvSpPr>
          <p:cNvPr id="21" name="Rectangle : coins arrondis 20">
            <a:extLst>
              <a:ext uri="{FF2B5EF4-FFF2-40B4-BE49-F238E27FC236}">
                <a16:creationId xmlns:a16="http://schemas.microsoft.com/office/drawing/2014/main" id="{4C3E606E-39BB-440B-AB99-895E3014FEA5}"/>
              </a:ext>
            </a:extLst>
          </p:cNvPr>
          <p:cNvSpPr/>
          <p:nvPr/>
        </p:nvSpPr>
        <p:spPr>
          <a:xfrm>
            <a:off x="2609178" y="4117422"/>
            <a:ext cx="1370848" cy="64191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Enseignement progressif </a:t>
            </a:r>
          </a:p>
        </p:txBody>
      </p:sp>
    </p:spTree>
    <p:extLst>
      <p:ext uri="{BB962C8B-B14F-4D97-AF65-F5344CB8AC3E}">
        <p14:creationId xmlns:p14="http://schemas.microsoft.com/office/powerpoint/2010/main" val="2690080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DC356-C913-45F1-BA89-8C4065F22B82}"/>
              </a:ext>
            </a:extLst>
          </p:cNvPr>
          <p:cNvSpPr>
            <a:spLocks noGrp="1"/>
          </p:cNvSpPr>
          <p:nvPr>
            <p:ph type="title"/>
          </p:nvPr>
        </p:nvSpPr>
        <p:spPr/>
        <p:txBody>
          <a:bodyPr/>
          <a:lstStyle/>
          <a:p>
            <a:r>
              <a:rPr lang="fr-FR" dirty="0"/>
              <a:t>Des mots par univers de référence </a:t>
            </a:r>
          </a:p>
        </p:txBody>
      </p:sp>
      <p:pic>
        <p:nvPicPr>
          <p:cNvPr id="4" name="Espace réservé du contenu 3">
            <a:extLst>
              <a:ext uri="{FF2B5EF4-FFF2-40B4-BE49-F238E27FC236}">
                <a16:creationId xmlns:a16="http://schemas.microsoft.com/office/drawing/2014/main" id="{C3A630CE-5DDC-471F-A058-70C84A163F51}"/>
              </a:ext>
            </a:extLst>
          </p:cNvPr>
          <p:cNvPicPr>
            <a:picLocks noGrp="1" noChangeAspect="1"/>
          </p:cNvPicPr>
          <p:nvPr>
            <p:ph idx="1"/>
          </p:nvPr>
        </p:nvPicPr>
        <p:blipFill>
          <a:blip r:embed="rId2">
            <a:clrChange>
              <a:clrFrom>
                <a:srgbClr val="FFFFFF"/>
              </a:clrFrom>
              <a:clrTo>
                <a:srgbClr val="FFFFFF">
                  <a:alpha val="0"/>
                </a:srgbClr>
              </a:clrTo>
            </a:clrChange>
          </a:blip>
          <a:stretch>
            <a:fillRect/>
          </a:stretch>
        </p:blipFill>
        <p:spPr>
          <a:xfrm>
            <a:off x="875140" y="2132856"/>
            <a:ext cx="7508019" cy="4598640"/>
          </a:xfrm>
          <a:prstGeom prst="rect">
            <a:avLst/>
          </a:prstGeom>
        </p:spPr>
      </p:pic>
    </p:spTree>
    <p:extLst>
      <p:ext uri="{BB962C8B-B14F-4D97-AF65-F5344CB8AC3E}">
        <p14:creationId xmlns:p14="http://schemas.microsoft.com/office/powerpoint/2010/main" val="2573156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2B5840-5988-44FE-B738-32156B423098}"/>
              </a:ext>
            </a:extLst>
          </p:cNvPr>
          <p:cNvSpPr>
            <a:spLocks noGrp="1"/>
          </p:cNvSpPr>
          <p:nvPr>
            <p:ph type="title"/>
          </p:nvPr>
        </p:nvSpPr>
        <p:spPr/>
        <p:txBody>
          <a:bodyPr/>
          <a:lstStyle/>
          <a:p>
            <a:r>
              <a:rPr lang="fr-FR" dirty="0"/>
              <a:t>Cycle 2 </a:t>
            </a:r>
          </a:p>
        </p:txBody>
      </p:sp>
      <p:sp>
        <p:nvSpPr>
          <p:cNvPr id="3" name="Espace réservé du contenu 2">
            <a:extLst>
              <a:ext uri="{FF2B5EF4-FFF2-40B4-BE49-F238E27FC236}">
                <a16:creationId xmlns:a16="http://schemas.microsoft.com/office/drawing/2014/main" id="{E3BBAD42-861D-4151-A787-ECAFEC9620C0}"/>
              </a:ext>
            </a:extLst>
          </p:cNvPr>
          <p:cNvSpPr>
            <a:spLocks noGrp="1"/>
          </p:cNvSpPr>
          <p:nvPr>
            <p:ph idx="1"/>
          </p:nvPr>
        </p:nvSpPr>
        <p:spPr/>
        <p:txBody>
          <a:bodyPr>
            <a:normAutofit fontScale="92500" lnSpcReduction="10000"/>
          </a:bodyPr>
          <a:lstStyle/>
          <a:p>
            <a:pPr algn="just"/>
            <a:r>
              <a:rPr lang="fr-FR" altLang="zh-CN" b="1" kern="150" dirty="0">
                <a:latin typeface="Calibri" panose="020F0502020204030204" pitchFamily="34" charset="0"/>
              </a:rPr>
              <a:t>Construire le lexique</a:t>
            </a:r>
            <a:endParaRPr lang="fr-FR" altLang="zh-CN" i="1" kern="150" dirty="0">
              <a:latin typeface="Calibri" panose="020F0502020204030204" pitchFamily="34" charset="0"/>
            </a:endParaRPr>
          </a:p>
          <a:p>
            <a:pPr marL="0" indent="0">
              <a:buNone/>
            </a:pPr>
            <a:r>
              <a:rPr lang="fr-FR" altLang="zh-CN" kern="150" dirty="0">
                <a:latin typeface="Calibri" panose="020F0502020204030204" pitchFamily="34" charset="0"/>
              </a:rPr>
              <a:t>Mobilisation de mots nouveaux, trouver des synonymes, antonymes, mots de même famille, percevoir les niveaux de langue, usage du dico 	</a:t>
            </a:r>
          </a:p>
          <a:p>
            <a:pPr marL="0" indent="0">
              <a:buNone/>
            </a:pPr>
            <a:r>
              <a:rPr lang="fr-FR" altLang="zh-CN" b="1" kern="150" dirty="0">
                <a:latin typeface="Calibri" panose="020F0502020204030204" pitchFamily="34" charset="0"/>
                <a:sym typeface="Wingdings" panose="05000000000000000000" pitchFamily="2" charset="2"/>
              </a:rPr>
              <a:t> </a:t>
            </a:r>
            <a:r>
              <a:rPr lang="fr-FR" altLang="zh-CN" b="1" kern="150" dirty="0">
                <a:latin typeface="Calibri" panose="020F0502020204030204" pitchFamily="34" charset="0"/>
              </a:rPr>
              <a:t>Démarche inductive, affichage, découverte de mots, manipulation, mémorisation par récitation  </a:t>
            </a:r>
            <a:r>
              <a:rPr lang="fr-FR" altLang="zh-CN" kern="150" dirty="0">
                <a:latin typeface="Calibri" panose="020F0502020204030204" pitchFamily="34" charset="0"/>
              </a:rPr>
              <a:t>	</a:t>
            </a:r>
            <a:endParaRPr lang="fr-FR" altLang="zh-CN" sz="2800" kern="150" dirty="0">
              <a:latin typeface="Times New Roman" panose="02020603050405020304" pitchFamily="18" charset="0"/>
            </a:endParaRPr>
          </a:p>
          <a:p>
            <a:r>
              <a:rPr lang="fr-FR" b="1" dirty="0">
                <a:latin typeface="Calibri" panose="020F0502020204030204" pitchFamily="34" charset="0"/>
              </a:rPr>
              <a:t>S’initier à l’orthographe lexicale</a:t>
            </a:r>
          </a:p>
          <a:p>
            <a:pPr marL="0" indent="0">
              <a:buNone/>
            </a:pPr>
            <a:r>
              <a:rPr lang="fr-FR" dirty="0">
                <a:latin typeface="Calibri" panose="020F0502020204030204" pitchFamily="34" charset="0"/>
              </a:rPr>
              <a:t>Mémoriser l’ortho de mots courants, mots invariables, regrouper des mots par série (pour identifier les régularités) 	</a:t>
            </a:r>
          </a:p>
          <a:p>
            <a:pPr marL="0" indent="0">
              <a:buNone/>
            </a:pPr>
            <a:r>
              <a:rPr lang="fr-FR" altLang="zh-CN" b="1" kern="150" dirty="0">
                <a:latin typeface="Calibri" panose="020F0502020204030204" pitchFamily="34" charset="0"/>
                <a:sym typeface="Wingdings" panose="05000000000000000000" pitchFamily="2" charset="2"/>
              </a:rPr>
              <a:t> </a:t>
            </a:r>
            <a:r>
              <a:rPr lang="fr-FR" altLang="zh-CN" b="1" kern="150" dirty="0">
                <a:latin typeface="Calibri" panose="020F0502020204030204" pitchFamily="34" charset="0"/>
              </a:rPr>
              <a:t>Repérage, tri, analyse de mots, épellation, rituels de copie, exercice d’entrainement et de réinvestissement.  </a:t>
            </a:r>
            <a:r>
              <a:rPr lang="fr-FR" altLang="zh-CN" kern="150" dirty="0">
                <a:latin typeface="Calibri" panose="020F0502020204030204" pitchFamily="34" charset="0"/>
              </a:rPr>
              <a:t>	</a:t>
            </a:r>
            <a:endParaRPr lang="fr-FR" altLang="zh-CN" sz="2800" kern="150" dirty="0">
              <a:latin typeface="Times New Roman" panose="02020603050405020304" pitchFamily="18" charset="0"/>
            </a:endParaRPr>
          </a:p>
          <a:p>
            <a:endParaRPr lang="fr-FR" dirty="0"/>
          </a:p>
        </p:txBody>
      </p:sp>
    </p:spTree>
    <p:extLst>
      <p:ext uri="{BB962C8B-B14F-4D97-AF65-F5344CB8AC3E}">
        <p14:creationId xmlns:p14="http://schemas.microsoft.com/office/powerpoint/2010/main" val="2268726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647889-0B30-4BDC-BC20-2C3F10E5F223}"/>
              </a:ext>
            </a:extLst>
          </p:cNvPr>
          <p:cNvSpPr>
            <a:spLocks noGrp="1"/>
          </p:cNvSpPr>
          <p:nvPr>
            <p:ph type="title"/>
          </p:nvPr>
        </p:nvSpPr>
        <p:spPr/>
        <p:txBody>
          <a:bodyPr/>
          <a:lstStyle/>
          <a:p>
            <a:r>
              <a:rPr lang="fr-FR" dirty="0"/>
              <a:t>Cycle 3</a:t>
            </a:r>
          </a:p>
        </p:txBody>
      </p:sp>
      <p:sp>
        <p:nvSpPr>
          <p:cNvPr id="7" name="Rectangle 6">
            <a:extLst>
              <a:ext uri="{FF2B5EF4-FFF2-40B4-BE49-F238E27FC236}">
                <a16:creationId xmlns:a16="http://schemas.microsoft.com/office/drawing/2014/main" id="{9711300E-F1FD-4A86-AC8F-2869D3801E38}"/>
              </a:ext>
            </a:extLst>
          </p:cNvPr>
          <p:cNvSpPr/>
          <p:nvPr/>
        </p:nvSpPr>
        <p:spPr>
          <a:xfrm>
            <a:off x="888546" y="1700808"/>
            <a:ext cx="7859918" cy="3724096"/>
          </a:xfrm>
          <a:prstGeom prst="rect">
            <a:avLst/>
          </a:prstGeom>
        </p:spPr>
        <p:txBody>
          <a:bodyPr wrap="square">
            <a:spAutoFit/>
          </a:bodyPr>
          <a:lstStyle/>
          <a:p>
            <a:pPr marL="342900" indent="-342900">
              <a:buFont typeface="Wingdings" panose="05000000000000000000" pitchFamily="2" charset="2"/>
              <a:buChar char="§"/>
            </a:pPr>
            <a:r>
              <a:rPr lang="fr-FR" sz="1900" b="1" kern="150" dirty="0">
                <a:solidFill>
                  <a:schemeClr val="tx2"/>
                </a:solidFill>
                <a:latin typeface="Calibri" panose="020F0502020204030204" pitchFamily="34" charset="0"/>
              </a:rPr>
              <a:t>Enrichir le lexique : </a:t>
            </a:r>
            <a:r>
              <a:rPr lang="fr-FR" dirty="0">
                <a:latin typeface="Calibri" panose="020F0502020204030204" pitchFamily="34" charset="0"/>
              </a:rPr>
              <a:t>lien avec litté et arts ; dico ; formations mots par dérivation et composition, sens préfixes et suffixes, réseaux de mots (</a:t>
            </a:r>
            <a:r>
              <a:rPr lang="fr-FR" dirty="0" err="1">
                <a:latin typeface="Calibri" panose="020F0502020204030204" pitchFamily="34" charset="0"/>
              </a:rPr>
              <a:t>chp</a:t>
            </a:r>
            <a:r>
              <a:rPr lang="fr-FR" dirty="0">
                <a:latin typeface="Calibri" panose="020F0502020204030204" pitchFamily="34" charset="0"/>
              </a:rPr>
              <a:t> lexical, famille) synonymie, antonymie, homonymie et polysémie.	</a:t>
            </a:r>
          </a:p>
          <a:p>
            <a:pPr marL="285750" indent="-285750">
              <a:buFont typeface="Wingdings" panose="05000000000000000000" pitchFamily="2" charset="2"/>
              <a:buChar char="è"/>
            </a:pPr>
            <a:r>
              <a:rPr lang="fr-FR" b="1" i="1" dirty="0">
                <a:latin typeface="Calibri" panose="020F0502020204030204" pitchFamily="34" charset="0"/>
              </a:rPr>
              <a:t>Lecture : oral : écriture – réseau de mots à faire construire (corolles) – comparaison de construction de verbes  </a:t>
            </a:r>
            <a:r>
              <a:rPr lang="fr-FR" i="1" dirty="0">
                <a:latin typeface="Calibri" panose="020F0502020204030204" pitchFamily="34" charset="0"/>
              </a:rPr>
              <a:t> </a:t>
            </a:r>
          </a:p>
          <a:p>
            <a:pPr marL="285750" indent="-285750">
              <a:buFont typeface="Wingdings" panose="05000000000000000000" pitchFamily="2" charset="2"/>
              <a:buChar char="è"/>
            </a:pPr>
            <a:r>
              <a:rPr lang="fr-FR" b="1" i="1" dirty="0">
                <a:latin typeface="Calibri" panose="020F0502020204030204" pitchFamily="34" charset="0"/>
              </a:rPr>
              <a:t>Utilisation du dico o 	</a:t>
            </a:r>
            <a:endParaRPr lang="fr-FR" sz="2400" dirty="0">
              <a:latin typeface="Times New Roman" panose="02020603050405020304" pitchFamily="18" charset="0"/>
            </a:endParaRPr>
          </a:p>
          <a:p>
            <a:pPr marL="342900" indent="-342900">
              <a:buFont typeface="Wingdings" panose="05000000000000000000" pitchFamily="2" charset="2"/>
              <a:buChar char="§"/>
            </a:pPr>
            <a:r>
              <a:rPr lang="fr-FR" sz="1900" b="1" kern="150" dirty="0">
                <a:solidFill>
                  <a:schemeClr val="tx2"/>
                </a:solidFill>
                <a:latin typeface="Calibri" panose="020F0502020204030204" pitchFamily="34" charset="0"/>
              </a:rPr>
              <a:t>Acquérir l’orthographe lexicale : </a:t>
            </a:r>
            <a:r>
              <a:rPr lang="fr-FR" dirty="0">
                <a:latin typeface="Calibri" panose="020F0502020204030204" pitchFamily="34" charset="0"/>
              </a:rPr>
              <a:t>Mémoriser l’orthographe des mots invariables, lexique appris en s’appuyant sur ses régularités, sa formation ; repères orthographiques en s’appuyant sur la formation des mots et leur étymologie.	</a:t>
            </a:r>
          </a:p>
          <a:p>
            <a:pPr marL="285750" indent="-285750">
              <a:buFont typeface="Wingdings" panose="05000000000000000000" pitchFamily="2" charset="2"/>
              <a:buChar char="è"/>
            </a:pPr>
            <a:r>
              <a:rPr lang="fr-FR" b="1" i="1" dirty="0">
                <a:latin typeface="Calibri" panose="020F0502020204030204" pitchFamily="34" charset="0"/>
              </a:rPr>
              <a:t>Manipulations réinvestissement </a:t>
            </a:r>
            <a:r>
              <a:rPr lang="fr-FR" b="1" i="1" dirty="0">
                <a:latin typeface="Calibri" panose="020F0502020204030204" pitchFamily="34" charset="0"/>
                <a:sym typeface="Wingdings" panose="05000000000000000000" pitchFamily="2" charset="2"/>
              </a:rPr>
              <a:t> automatisation </a:t>
            </a:r>
          </a:p>
          <a:p>
            <a:pPr marL="285750" indent="-285750">
              <a:buFont typeface="Wingdings" panose="05000000000000000000" pitchFamily="2" charset="2"/>
              <a:buChar char="è"/>
            </a:pPr>
            <a:r>
              <a:rPr lang="fr-FR" b="1" i="1" dirty="0">
                <a:latin typeface="Calibri" panose="020F0502020204030204" pitchFamily="34" charset="0"/>
              </a:rPr>
              <a:t>Régularités à faire construire </a:t>
            </a:r>
          </a:p>
          <a:p>
            <a:pPr marL="285750" indent="-285750">
              <a:buFont typeface="Wingdings" panose="05000000000000000000" pitchFamily="2" charset="2"/>
              <a:buChar char="è"/>
            </a:pPr>
            <a:r>
              <a:rPr lang="fr-FR" b="1" i="1" dirty="0">
                <a:solidFill>
                  <a:srgbClr val="FF0000"/>
                </a:solidFill>
                <a:latin typeface="Calibri" panose="020F0502020204030204" pitchFamily="34" charset="0"/>
              </a:rPr>
              <a:t>Dictées favorisant les situations de mémorisation 	</a:t>
            </a:r>
            <a:endParaRPr lang="fr-FR" sz="2400" dirty="0">
              <a:solidFill>
                <a:srgbClr val="FF0000"/>
              </a:solidFill>
              <a:latin typeface="Times New Roman" panose="02020603050405020304" pitchFamily="18" charset="0"/>
            </a:endParaRPr>
          </a:p>
        </p:txBody>
      </p:sp>
    </p:spTree>
    <p:extLst>
      <p:ext uri="{BB962C8B-B14F-4D97-AF65-F5344CB8AC3E}">
        <p14:creationId xmlns:p14="http://schemas.microsoft.com/office/powerpoint/2010/main" val="2267628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a:extLst>
              <a:ext uri="{FF2B5EF4-FFF2-40B4-BE49-F238E27FC236}">
                <a16:creationId xmlns:a16="http://schemas.microsoft.com/office/drawing/2014/main" id="{F45D0589-CC19-47EC-B6A9-7DCF7B013EC7}"/>
              </a:ext>
            </a:extLst>
          </p:cNvPr>
          <p:cNvSpPr/>
          <p:nvPr/>
        </p:nvSpPr>
        <p:spPr>
          <a:xfrm>
            <a:off x="3962540" y="2323196"/>
            <a:ext cx="1929798" cy="166274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Enseigner le lexique </a:t>
            </a:r>
          </a:p>
          <a:p>
            <a:pPr algn="ctr"/>
            <a:r>
              <a:rPr lang="fr-FR" dirty="0"/>
              <a:t>cycle  2 et 3 </a:t>
            </a:r>
          </a:p>
        </p:txBody>
      </p:sp>
      <p:sp>
        <p:nvSpPr>
          <p:cNvPr id="5" name="Rectangle : coins arrondis 4">
            <a:extLst>
              <a:ext uri="{FF2B5EF4-FFF2-40B4-BE49-F238E27FC236}">
                <a16:creationId xmlns:a16="http://schemas.microsoft.com/office/drawing/2014/main" id="{8D13DB80-2D6C-48BB-8D09-ECF77E54BF4D}"/>
              </a:ext>
            </a:extLst>
          </p:cNvPr>
          <p:cNvSpPr/>
          <p:nvPr/>
        </p:nvSpPr>
        <p:spPr>
          <a:xfrm>
            <a:off x="2460961" y="2501590"/>
            <a:ext cx="1421292" cy="48663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 rôle de l’oral </a:t>
            </a:r>
          </a:p>
        </p:txBody>
      </p:sp>
      <p:sp>
        <p:nvSpPr>
          <p:cNvPr id="9" name="Rectangle : coins arrondis 8">
            <a:extLst>
              <a:ext uri="{FF2B5EF4-FFF2-40B4-BE49-F238E27FC236}">
                <a16:creationId xmlns:a16="http://schemas.microsoft.com/office/drawing/2014/main" id="{4761BA6F-1BF5-4CAA-82B3-E13DE459BE85}"/>
              </a:ext>
            </a:extLst>
          </p:cNvPr>
          <p:cNvSpPr/>
          <p:nvPr/>
        </p:nvSpPr>
        <p:spPr>
          <a:xfrm>
            <a:off x="3727511" y="1518819"/>
            <a:ext cx="1679174" cy="59024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fr-FR" sz="1400" dirty="0">
                <a:ln w="0"/>
                <a:solidFill>
                  <a:schemeClr val="tx1"/>
                </a:solidFill>
                <a:effectLst>
                  <a:outerShdw blurRad="38100" dist="19050" dir="2700000" algn="tl" rotWithShape="0">
                    <a:schemeClr val="dk1">
                      <a:alpha val="40000"/>
                    </a:schemeClr>
                  </a:outerShdw>
                </a:effectLst>
              </a:rPr>
              <a:t>Enseignement explicite</a:t>
            </a:r>
          </a:p>
        </p:txBody>
      </p:sp>
      <p:sp>
        <p:nvSpPr>
          <p:cNvPr id="10" name="Rectangle : coins arrondis 9">
            <a:extLst>
              <a:ext uri="{FF2B5EF4-FFF2-40B4-BE49-F238E27FC236}">
                <a16:creationId xmlns:a16="http://schemas.microsoft.com/office/drawing/2014/main" id="{5740B303-5C58-4D78-972F-90B56126E5FD}"/>
              </a:ext>
            </a:extLst>
          </p:cNvPr>
          <p:cNvSpPr/>
          <p:nvPr/>
        </p:nvSpPr>
        <p:spPr>
          <a:xfrm>
            <a:off x="2215343" y="1775445"/>
            <a:ext cx="1512168" cy="648072"/>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Un travail en contexte et non isolé</a:t>
            </a:r>
          </a:p>
        </p:txBody>
      </p:sp>
      <p:sp>
        <p:nvSpPr>
          <p:cNvPr id="11" name="Rectangle : coins arrondis 10">
            <a:extLst>
              <a:ext uri="{FF2B5EF4-FFF2-40B4-BE49-F238E27FC236}">
                <a16:creationId xmlns:a16="http://schemas.microsoft.com/office/drawing/2014/main" id="{03D04C71-088F-4C7D-86D0-BB0AEAB4B813}"/>
              </a:ext>
            </a:extLst>
          </p:cNvPr>
          <p:cNvSpPr/>
          <p:nvPr/>
        </p:nvSpPr>
        <p:spPr>
          <a:xfrm>
            <a:off x="5964753" y="2984455"/>
            <a:ext cx="1333790" cy="64803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Mémorisation </a:t>
            </a:r>
          </a:p>
        </p:txBody>
      </p:sp>
      <p:sp>
        <p:nvSpPr>
          <p:cNvPr id="12" name="Rectangle : coins arrondis 11">
            <a:extLst>
              <a:ext uri="{FF2B5EF4-FFF2-40B4-BE49-F238E27FC236}">
                <a16:creationId xmlns:a16="http://schemas.microsoft.com/office/drawing/2014/main" id="{020557E7-AA55-4951-BDF4-161022D375E3}"/>
              </a:ext>
            </a:extLst>
          </p:cNvPr>
          <p:cNvSpPr/>
          <p:nvPr/>
        </p:nvSpPr>
        <p:spPr>
          <a:xfrm>
            <a:off x="5587036" y="1496336"/>
            <a:ext cx="1889456" cy="573329"/>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 rôle essentiel de la littérature </a:t>
            </a:r>
          </a:p>
        </p:txBody>
      </p:sp>
      <p:sp>
        <p:nvSpPr>
          <p:cNvPr id="14" name="Rectangle : coins arrondis 13">
            <a:extLst>
              <a:ext uri="{FF2B5EF4-FFF2-40B4-BE49-F238E27FC236}">
                <a16:creationId xmlns:a16="http://schemas.microsoft.com/office/drawing/2014/main" id="{57A45E97-7F95-4D66-9905-6DDF1AF46EE8}"/>
              </a:ext>
            </a:extLst>
          </p:cNvPr>
          <p:cNvSpPr/>
          <p:nvPr/>
        </p:nvSpPr>
        <p:spPr>
          <a:xfrm>
            <a:off x="3858115" y="4038210"/>
            <a:ext cx="1302972" cy="936104"/>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Une démarche inductive  </a:t>
            </a:r>
          </a:p>
        </p:txBody>
      </p:sp>
      <p:sp>
        <p:nvSpPr>
          <p:cNvPr id="15" name="Rectangle : coins arrondis 14">
            <a:extLst>
              <a:ext uri="{FF2B5EF4-FFF2-40B4-BE49-F238E27FC236}">
                <a16:creationId xmlns:a16="http://schemas.microsoft.com/office/drawing/2014/main" id="{B9BF6C56-A1CC-4AAA-B3A0-87C38E537438}"/>
              </a:ext>
            </a:extLst>
          </p:cNvPr>
          <p:cNvSpPr/>
          <p:nvPr/>
        </p:nvSpPr>
        <p:spPr>
          <a:xfrm>
            <a:off x="2122737" y="3054315"/>
            <a:ext cx="1370848" cy="80387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Lexique des disciplines </a:t>
            </a:r>
          </a:p>
        </p:txBody>
      </p:sp>
      <p:sp>
        <p:nvSpPr>
          <p:cNvPr id="16" name="Rectangle : coins arrondis 15">
            <a:extLst>
              <a:ext uri="{FF2B5EF4-FFF2-40B4-BE49-F238E27FC236}">
                <a16:creationId xmlns:a16="http://schemas.microsoft.com/office/drawing/2014/main" id="{284C6AE8-1F0B-4287-9288-590435D2CC41}"/>
              </a:ext>
            </a:extLst>
          </p:cNvPr>
          <p:cNvSpPr/>
          <p:nvPr/>
        </p:nvSpPr>
        <p:spPr>
          <a:xfrm>
            <a:off x="5174627" y="4280525"/>
            <a:ext cx="1580252" cy="657007"/>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 lien avec les autres domaines </a:t>
            </a:r>
          </a:p>
        </p:txBody>
      </p:sp>
      <p:sp>
        <p:nvSpPr>
          <p:cNvPr id="17" name="ZoneTexte 16">
            <a:extLst>
              <a:ext uri="{FF2B5EF4-FFF2-40B4-BE49-F238E27FC236}">
                <a16:creationId xmlns:a16="http://schemas.microsoft.com/office/drawing/2014/main" id="{4696A3E5-A9DA-40DC-A864-7C6A5DC5724F}"/>
              </a:ext>
            </a:extLst>
          </p:cNvPr>
          <p:cNvSpPr txBox="1"/>
          <p:nvPr/>
        </p:nvSpPr>
        <p:spPr>
          <a:xfrm>
            <a:off x="2843808" y="261743"/>
            <a:ext cx="5904656" cy="461665"/>
          </a:xfrm>
          <a:prstGeom prst="rect">
            <a:avLst/>
          </a:prstGeom>
          <a:noFill/>
        </p:spPr>
        <p:txBody>
          <a:bodyPr wrap="square" rtlCol="0">
            <a:spAutoFit/>
          </a:bodyPr>
          <a:lstStyle/>
          <a:p>
            <a:r>
              <a:rPr lang="fr-FR" sz="2400" b="1" dirty="0"/>
              <a:t>Quelques grands principes  au cycles 2 et 3</a:t>
            </a:r>
          </a:p>
        </p:txBody>
      </p:sp>
      <p:sp>
        <p:nvSpPr>
          <p:cNvPr id="21" name="Rectangle : coins arrondis 20">
            <a:extLst>
              <a:ext uri="{FF2B5EF4-FFF2-40B4-BE49-F238E27FC236}">
                <a16:creationId xmlns:a16="http://schemas.microsoft.com/office/drawing/2014/main" id="{4C3E606E-39BB-440B-AB99-895E3014FEA5}"/>
              </a:ext>
            </a:extLst>
          </p:cNvPr>
          <p:cNvSpPr/>
          <p:nvPr/>
        </p:nvSpPr>
        <p:spPr>
          <a:xfrm>
            <a:off x="2078046" y="3858191"/>
            <a:ext cx="1786763" cy="64807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Une programmation organisée   </a:t>
            </a:r>
          </a:p>
        </p:txBody>
      </p:sp>
      <p:sp>
        <p:nvSpPr>
          <p:cNvPr id="24" name="Rectangle : coins arrondis 23">
            <a:extLst>
              <a:ext uri="{FF2B5EF4-FFF2-40B4-BE49-F238E27FC236}">
                <a16:creationId xmlns:a16="http://schemas.microsoft.com/office/drawing/2014/main" id="{54543248-C4E9-4F82-8D5F-D12843F5B127}"/>
              </a:ext>
            </a:extLst>
          </p:cNvPr>
          <p:cNvSpPr/>
          <p:nvPr/>
        </p:nvSpPr>
        <p:spPr>
          <a:xfrm>
            <a:off x="5672012" y="3632490"/>
            <a:ext cx="1333790" cy="64803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Le verbe</a:t>
            </a:r>
          </a:p>
        </p:txBody>
      </p:sp>
      <p:sp>
        <p:nvSpPr>
          <p:cNvPr id="30" name="Rectangle : coins arrondis 15">
            <a:extLst>
              <a:ext uri="{FF2B5EF4-FFF2-40B4-BE49-F238E27FC236}">
                <a16:creationId xmlns:a16="http://schemas.microsoft.com/office/drawing/2014/main" id="{284C6AE8-1F0B-4287-9288-590435D2CC41}"/>
              </a:ext>
            </a:extLst>
          </p:cNvPr>
          <p:cNvSpPr/>
          <p:nvPr/>
        </p:nvSpPr>
        <p:spPr>
          <a:xfrm>
            <a:off x="5964753" y="2099481"/>
            <a:ext cx="1134023" cy="84572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ln w="0"/>
                <a:solidFill>
                  <a:schemeClr val="tx1"/>
                </a:solidFill>
                <a:effectLst>
                  <a:outerShdw blurRad="38100" dist="19050" dir="2700000" algn="tl" rotWithShape="0">
                    <a:schemeClr val="dk1">
                      <a:alpha val="40000"/>
                    </a:schemeClr>
                  </a:outerShdw>
                </a:effectLst>
              </a:rPr>
              <a:t>Une approche incidente </a:t>
            </a:r>
          </a:p>
        </p:txBody>
      </p:sp>
    </p:spTree>
    <p:extLst>
      <p:ext uri="{BB962C8B-B14F-4D97-AF65-F5344CB8AC3E}">
        <p14:creationId xmlns:p14="http://schemas.microsoft.com/office/powerpoint/2010/main" val="5915828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Les outils</a:t>
            </a:r>
          </a:p>
        </p:txBody>
      </p:sp>
    </p:spTree>
    <p:extLst>
      <p:ext uri="{BB962C8B-B14F-4D97-AF65-F5344CB8AC3E}">
        <p14:creationId xmlns:p14="http://schemas.microsoft.com/office/powerpoint/2010/main" val="11506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611560" y="116632"/>
            <a:ext cx="7618040" cy="1512168"/>
          </a:xfrm>
        </p:spPr>
        <p:txBody>
          <a:bodyPr>
            <a:normAutofit fontScale="90000"/>
          </a:bodyPr>
          <a:lstStyle/>
          <a:p>
            <a:r>
              <a:rPr lang="fr-FR" b="1" dirty="0"/>
              <a:t>Au sein d'une approche incidente quelles stratégies ? 	</a:t>
            </a:r>
            <a:br>
              <a:rPr lang="fr-FR" dirty="0"/>
            </a:br>
            <a:endParaRPr lang="fr-FR" dirty="0"/>
          </a:p>
        </p:txBody>
      </p:sp>
      <p:sp>
        <p:nvSpPr>
          <p:cNvPr id="5" name="Espace réservé du contenu 4"/>
          <p:cNvSpPr>
            <a:spLocks noGrp="1"/>
          </p:cNvSpPr>
          <p:nvPr>
            <p:ph idx="1"/>
          </p:nvPr>
        </p:nvSpPr>
        <p:spPr>
          <a:xfrm>
            <a:off x="1028700" y="1556792"/>
            <a:ext cx="7200900" cy="4032448"/>
          </a:xfrm>
        </p:spPr>
        <p:txBody>
          <a:bodyPr>
            <a:normAutofit fontScale="77500" lnSpcReduction="20000"/>
          </a:bodyPr>
          <a:lstStyle/>
          <a:p>
            <a:r>
              <a:rPr lang="fr-FR" sz="2100" dirty="0"/>
              <a:t>recours à des stratégies (inférence /contexte, recours à la synonymie, l'antonymie, l'homonymie, à la morphologie (dérivation, famille de mots), aux hyperonymes, aux champs lexicaux, à l'analyse sémique,... exemples de mangoustan, du travail / siège ou pluie (traits sémiques, prototype), exemple du tri des définitions (du mot « pièce » dans l’exemple de la fiche de </a:t>
            </a:r>
            <a:r>
              <a:rPr lang="fr-FR" sz="2100" dirty="0" err="1"/>
              <a:t>prep</a:t>
            </a:r>
            <a:r>
              <a:rPr lang="fr-FR" sz="2100" dirty="0"/>
              <a:t>) </a:t>
            </a:r>
          </a:p>
          <a:p>
            <a:r>
              <a:rPr lang="fr-FR" sz="2100" dirty="0"/>
              <a:t>reformulation </a:t>
            </a:r>
          </a:p>
          <a:p>
            <a:r>
              <a:rPr lang="fr-FR" sz="2100" dirty="0"/>
              <a:t>explicitation </a:t>
            </a:r>
          </a:p>
          <a:p>
            <a:r>
              <a:rPr lang="fr-FR" sz="2100" dirty="0"/>
              <a:t>recours au dico (avec précaution voir texte de </a:t>
            </a:r>
            <a:r>
              <a:rPr lang="fr-FR" sz="2100" dirty="0" err="1"/>
              <a:t>Crinon</a:t>
            </a:r>
            <a:r>
              <a:rPr lang="fr-FR" sz="2100" dirty="0"/>
              <a:t> </a:t>
            </a:r>
            <a:r>
              <a:rPr lang="fr-FR" sz="2100" dirty="0" err="1"/>
              <a:t>ds</a:t>
            </a:r>
            <a:r>
              <a:rPr lang="fr-FR" sz="2100" dirty="0"/>
              <a:t> le dossier </a:t>
            </a:r>
            <a:r>
              <a:rPr lang="fr-FR" sz="2100" dirty="0" err="1"/>
              <a:t>Eduscol</a:t>
            </a:r>
            <a:r>
              <a:rPr lang="fr-FR" sz="2100" dirty="0"/>
              <a:t>)</a:t>
            </a:r>
          </a:p>
          <a:p>
            <a:r>
              <a:rPr lang="fr-FR" sz="2100" dirty="0"/>
              <a:t>explicitation de l'univers de référence (voir Roule Galette) référence au contexte) </a:t>
            </a:r>
          </a:p>
          <a:p>
            <a:r>
              <a:rPr lang="fr-FR" sz="2100" dirty="0"/>
              <a:t>outillage du texte (note, paratexte)</a:t>
            </a:r>
          </a:p>
          <a:p>
            <a:r>
              <a:rPr lang="fr-FR" sz="2100" dirty="0"/>
              <a:t>référence à la construction du sens du texte : l'enseignant ou le manuel renvoie aux relations entre personnages (la surdité explique la ruse du renard expliquer le mot « sourd » renvoie à l'élucidation du sens à l'interprétation du texte), aux stéréotypes en jeu...</a:t>
            </a:r>
          </a:p>
          <a:p>
            <a:endParaRPr lang="fr-FR" dirty="0"/>
          </a:p>
        </p:txBody>
      </p:sp>
    </p:spTree>
    <p:extLst>
      <p:ext uri="{BB962C8B-B14F-4D97-AF65-F5344CB8AC3E}">
        <p14:creationId xmlns:p14="http://schemas.microsoft.com/office/powerpoint/2010/main" val="38194076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Didactique du lexique </a:t>
            </a:r>
          </a:p>
        </p:txBody>
      </p:sp>
      <p:sp>
        <p:nvSpPr>
          <p:cNvPr id="5" name="Espace réservé du texte 4"/>
          <p:cNvSpPr>
            <a:spLocks noGrp="1"/>
          </p:cNvSpPr>
          <p:nvPr>
            <p:ph type="body" idx="1"/>
          </p:nvPr>
        </p:nvSpPr>
        <p:spPr/>
        <p:txBody>
          <a:bodyPr>
            <a:normAutofit fontScale="92500" lnSpcReduction="20000"/>
          </a:bodyPr>
          <a:lstStyle/>
          <a:p>
            <a:pPr marL="457200" indent="-457200">
              <a:buFontTx/>
              <a:buChar char="-"/>
            </a:pPr>
            <a:r>
              <a:rPr lang="fr-FR" dirty="0"/>
              <a:t>Les principes </a:t>
            </a:r>
          </a:p>
          <a:p>
            <a:pPr marL="457200" indent="-457200">
              <a:buFontTx/>
              <a:buChar char="-"/>
            </a:pPr>
            <a:r>
              <a:rPr lang="fr-FR" dirty="0"/>
              <a:t>Les pratiques contestables</a:t>
            </a:r>
          </a:p>
          <a:p>
            <a:pPr marL="457200" indent="-457200">
              <a:buFontTx/>
              <a:buChar char="-"/>
            </a:pPr>
            <a:r>
              <a:rPr lang="fr-FR" dirty="0"/>
              <a:t>Les préconisations </a:t>
            </a:r>
          </a:p>
          <a:p>
            <a:pPr marL="457200" indent="-457200">
              <a:buFontTx/>
              <a:buChar char="-"/>
            </a:pPr>
            <a:r>
              <a:rPr lang="fr-FR" dirty="0"/>
              <a:t>Les pistes (en lien avec le TD)</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1DC356-C913-45F1-BA89-8C4065F22B82}"/>
              </a:ext>
            </a:extLst>
          </p:cNvPr>
          <p:cNvSpPr>
            <a:spLocks noGrp="1"/>
          </p:cNvSpPr>
          <p:nvPr>
            <p:ph type="title"/>
          </p:nvPr>
        </p:nvSpPr>
        <p:spPr>
          <a:xfrm>
            <a:off x="668710" y="116632"/>
            <a:ext cx="8223770" cy="1485900"/>
          </a:xfrm>
        </p:spPr>
        <p:txBody>
          <a:bodyPr/>
          <a:lstStyle/>
          <a:p>
            <a:r>
              <a:rPr lang="fr-FR" dirty="0"/>
              <a:t>Des supports de structuration C1 </a:t>
            </a:r>
          </a:p>
        </p:txBody>
      </p:sp>
      <p:sp>
        <p:nvSpPr>
          <p:cNvPr id="5" name="Espace réservé du contenu 4">
            <a:extLst>
              <a:ext uri="{FF2B5EF4-FFF2-40B4-BE49-F238E27FC236}">
                <a16:creationId xmlns:a16="http://schemas.microsoft.com/office/drawing/2014/main" id="{02D672AE-F3FD-47E7-BFD5-FE22164A89A6}"/>
              </a:ext>
            </a:extLst>
          </p:cNvPr>
          <p:cNvSpPr>
            <a:spLocks noGrp="1"/>
          </p:cNvSpPr>
          <p:nvPr>
            <p:ph idx="1"/>
          </p:nvPr>
        </p:nvSpPr>
        <p:spPr>
          <a:xfrm>
            <a:off x="1028700" y="1124744"/>
            <a:ext cx="7200900" cy="5616624"/>
          </a:xfrm>
        </p:spPr>
        <p:txBody>
          <a:bodyPr>
            <a:normAutofit fontScale="55000" lnSpcReduction="20000"/>
          </a:bodyPr>
          <a:lstStyle/>
          <a:p>
            <a:r>
              <a:rPr lang="fr-FR" dirty="0"/>
              <a:t>Les imagiers et autres représentations graphiques ou photographiques visent à constituer des séries d’objets et d’images par entrée thématique</a:t>
            </a:r>
          </a:p>
          <a:p>
            <a:r>
              <a:rPr lang="fr-FR" dirty="0"/>
              <a:t>Les images, dessins, photographies (prises en classe ou en famille), reproductions d’œuvres d’art, représentations ou témoignages visuels des événements vécus (un coquillage, une plume d’oiseau) sont efficaces lorsque l’on aborde un vocabulaire plus complexe.  </a:t>
            </a:r>
          </a:p>
          <a:p>
            <a:r>
              <a:rPr lang="fr-FR" dirty="0"/>
              <a:t>Les jeux de loto, d’appariement, les jeux des 7 familles, jeux de pistes et de société divers, sont autant d’occasions de nommer et de répéter des mots.  </a:t>
            </a:r>
          </a:p>
          <a:p>
            <a:r>
              <a:rPr lang="fr-FR" dirty="0"/>
              <a:t>Les jeux de dominos constitués d’images correspondant au corpus de mots étudiés permettent des appariements. C’est un moyen de relier des mots, par exemple : « bonnet-tête/Il met un bonnet pour ne pas avoir froid à la tête ».  </a:t>
            </a:r>
          </a:p>
          <a:p>
            <a:r>
              <a:rPr lang="fr-FR" dirty="0"/>
              <a:t>Les jeux kinesthésiques (jeu de Kim, etc.) permettent de manipuler de vrais objets ou des images qu’on nomme, caractérise, catégorise pour les mémoriser. L’élève identifie et nomme un des objets en mobilisant un des sens. </a:t>
            </a:r>
          </a:p>
          <a:p>
            <a:r>
              <a:rPr lang="fr-FR" dirty="0"/>
              <a:t>Les albums échos (individuels ou collectifs) se composent de photos d’enfants réalisant une activité d’apprentissage. Les photos s’accompagnent d’un petit texte (une ou deux phrases) qui reprend les propositions émises spontanément par les élèves à l’oral. Ils racontent ensuite les actions photographiées avec le support de l’album. Les vidéos de classe sont également des supports exploitables pour faire fonctionner le vocabulaire découvert et se l’approprier.  </a:t>
            </a:r>
          </a:p>
          <a:p>
            <a:r>
              <a:rPr lang="fr-FR" dirty="0"/>
              <a:t>Les dictionnaires de la classe, musées de la classe, murs d’images, transformables en fonction de thèmes abordés, peuvent induire une utilisation des mots associés à des objets (ou à leur représentation) eux-mêmes liés aux univers de référence. </a:t>
            </a:r>
          </a:p>
          <a:p>
            <a:r>
              <a:rPr lang="fr-FR" dirty="0"/>
              <a:t>Les boîtes thématiques regroupent les mots rencontrés en lien avec un thème (la forêt, les monstres, ce qui roule, etc.) avec des objets, des images collectées, des affiches ou encore des albums. </a:t>
            </a:r>
          </a:p>
          <a:p>
            <a:r>
              <a:rPr lang="fr-FR" dirty="0"/>
              <a:t>Les tapis de conte permettent de raconter l’histoire seul ou à plusieurs en jouant les personnages</a:t>
            </a:r>
          </a:p>
          <a:p>
            <a:r>
              <a:rPr lang="fr-FR" dirty="0"/>
              <a:t>Les boîtes à histoires, boîtes à raconter et boîtes à comptines rassemblent les objets présents dans un conte, une comptine. Elles permettent aux élèves de raconter, de jouer une scène, d’inventer de courts dialogues, entre pairs, en autonomie ou avec le professeur.  </a:t>
            </a:r>
          </a:p>
          <a:p>
            <a:r>
              <a:rPr lang="fr-FR" dirty="0"/>
              <a:t>Les images séquentielles proposent une suite logique d’images sur des actes de la vie quotidienne ou sur un récit. Elles incitent les élèves à utiliser les organisateurs du discours (enchaînements logiques, chronologiques, etc.) : au début, ensuite, à la fin, avant, après, etc. </a:t>
            </a:r>
          </a:p>
        </p:txBody>
      </p:sp>
    </p:spTree>
    <p:extLst>
      <p:ext uri="{BB962C8B-B14F-4D97-AF65-F5344CB8AC3E}">
        <p14:creationId xmlns:p14="http://schemas.microsoft.com/office/powerpoint/2010/main" val="2473291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87CE6F-A18E-4034-A9BB-95A511CACE8D}"/>
              </a:ext>
            </a:extLst>
          </p:cNvPr>
          <p:cNvSpPr>
            <a:spLocks noGrp="1"/>
          </p:cNvSpPr>
          <p:nvPr>
            <p:ph type="title"/>
          </p:nvPr>
        </p:nvSpPr>
        <p:spPr/>
        <p:txBody>
          <a:bodyPr/>
          <a:lstStyle/>
          <a:p>
            <a:r>
              <a:rPr lang="fr-FR" dirty="0"/>
              <a:t>Les outils </a:t>
            </a:r>
          </a:p>
        </p:txBody>
      </p:sp>
      <p:sp>
        <p:nvSpPr>
          <p:cNvPr id="3" name="Espace réservé du contenu 2">
            <a:extLst>
              <a:ext uri="{FF2B5EF4-FFF2-40B4-BE49-F238E27FC236}">
                <a16:creationId xmlns:a16="http://schemas.microsoft.com/office/drawing/2014/main" id="{97541B8E-1A1F-40D6-8F27-42FF8C3F3C5A}"/>
              </a:ext>
            </a:extLst>
          </p:cNvPr>
          <p:cNvSpPr>
            <a:spLocks noGrp="1"/>
          </p:cNvSpPr>
          <p:nvPr>
            <p:ph idx="1"/>
          </p:nvPr>
        </p:nvSpPr>
        <p:spPr/>
        <p:txBody>
          <a:bodyPr/>
          <a:lstStyle/>
          <a:p>
            <a:r>
              <a:rPr lang="fr-FR" dirty="0">
                <a:hlinkClick r:id="rId2" action="ppaction://hlinkfile"/>
              </a:rPr>
              <a:t>Lexique et culture </a:t>
            </a:r>
            <a:endParaRPr lang="fr-FR" dirty="0"/>
          </a:p>
          <a:p>
            <a:r>
              <a:rPr lang="fr-FR" dirty="0"/>
              <a:t>Cellier </a:t>
            </a:r>
          </a:p>
          <a:p>
            <a:r>
              <a:rPr lang="fr-FR" dirty="0" err="1"/>
              <a:t>Joole</a:t>
            </a:r>
            <a:r>
              <a:rPr lang="fr-FR" dirty="0"/>
              <a:t> / </a:t>
            </a:r>
            <a:r>
              <a:rPr lang="fr-FR" dirty="0">
                <a:hlinkClick r:id="rId3"/>
              </a:rPr>
              <a:t>enseigner le lexique </a:t>
            </a:r>
            <a:endParaRPr lang="fr-FR" dirty="0"/>
          </a:p>
        </p:txBody>
      </p:sp>
    </p:spTree>
    <p:extLst>
      <p:ext uri="{BB962C8B-B14F-4D97-AF65-F5344CB8AC3E}">
        <p14:creationId xmlns:p14="http://schemas.microsoft.com/office/powerpoint/2010/main" val="235322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19A6B8-867A-4AC7-BC33-C65F3AAD4BA5}"/>
              </a:ext>
            </a:extLst>
          </p:cNvPr>
          <p:cNvSpPr>
            <a:spLocks noGrp="1"/>
          </p:cNvSpPr>
          <p:nvPr>
            <p:ph type="title"/>
          </p:nvPr>
        </p:nvSpPr>
        <p:spPr/>
        <p:txBody>
          <a:bodyPr/>
          <a:lstStyle/>
          <a:p>
            <a:r>
              <a:rPr lang="fr-FR" dirty="0"/>
              <a:t>Travailler les mots dans les disciplines</a:t>
            </a:r>
          </a:p>
        </p:txBody>
      </p:sp>
      <p:pic>
        <p:nvPicPr>
          <p:cNvPr id="4" name="Espace réservé du contenu 3">
            <a:extLst>
              <a:ext uri="{FF2B5EF4-FFF2-40B4-BE49-F238E27FC236}">
                <a16:creationId xmlns:a16="http://schemas.microsoft.com/office/drawing/2014/main" id="{C23E8618-AF40-4FC6-9D3E-644AF9D3E2BA}"/>
              </a:ext>
            </a:extLst>
          </p:cNvPr>
          <p:cNvPicPr>
            <a:picLocks noGrp="1" noChangeAspect="1"/>
          </p:cNvPicPr>
          <p:nvPr>
            <p:ph idx="1"/>
          </p:nvPr>
        </p:nvPicPr>
        <p:blipFill>
          <a:blip r:embed="rId2"/>
          <a:stretch>
            <a:fillRect/>
          </a:stretch>
        </p:blipFill>
        <p:spPr>
          <a:xfrm>
            <a:off x="611560" y="2152228"/>
            <a:ext cx="8232101" cy="4320480"/>
          </a:xfrm>
          <a:prstGeom prst="rect">
            <a:avLst/>
          </a:prstGeom>
        </p:spPr>
      </p:pic>
    </p:spTree>
    <p:extLst>
      <p:ext uri="{BB962C8B-B14F-4D97-AF65-F5344CB8AC3E}">
        <p14:creationId xmlns:p14="http://schemas.microsoft.com/office/powerpoint/2010/main" val="22126245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DF687A3-908E-4C2B-9203-C3091E0CEB3B}"/>
              </a:ext>
            </a:extLst>
          </p:cNvPr>
          <p:cNvSpPr>
            <a:spLocks noGrp="1"/>
          </p:cNvSpPr>
          <p:nvPr>
            <p:ph type="title"/>
          </p:nvPr>
        </p:nvSpPr>
        <p:spPr/>
        <p:txBody>
          <a:bodyPr/>
          <a:lstStyle/>
          <a:p>
            <a:r>
              <a:rPr lang="fr-FR" dirty="0"/>
              <a:t>Des outils possibles pour structurer le lexique </a:t>
            </a:r>
          </a:p>
        </p:txBody>
      </p:sp>
      <p:pic>
        <p:nvPicPr>
          <p:cNvPr id="4" name="Espace réservé du contenu 3">
            <a:extLst>
              <a:ext uri="{FF2B5EF4-FFF2-40B4-BE49-F238E27FC236}">
                <a16:creationId xmlns:a16="http://schemas.microsoft.com/office/drawing/2014/main" id="{F2AD3692-AA60-4CC8-B7A6-B035B9AA9BBC}"/>
              </a:ext>
            </a:extLst>
          </p:cNvPr>
          <p:cNvPicPr>
            <a:picLocks noGrp="1" noChangeAspect="1"/>
          </p:cNvPicPr>
          <p:nvPr>
            <p:ph idx="1"/>
          </p:nvPr>
        </p:nvPicPr>
        <p:blipFill>
          <a:blip r:embed="rId2"/>
          <a:stretch>
            <a:fillRect/>
          </a:stretch>
        </p:blipFill>
        <p:spPr>
          <a:xfrm>
            <a:off x="1057091" y="2628825"/>
            <a:ext cx="7144117" cy="2895749"/>
          </a:xfrm>
          <a:prstGeom prst="rect">
            <a:avLst/>
          </a:prstGeom>
        </p:spPr>
      </p:pic>
    </p:spTree>
    <p:extLst>
      <p:ext uri="{BB962C8B-B14F-4D97-AF65-F5344CB8AC3E}">
        <p14:creationId xmlns:p14="http://schemas.microsoft.com/office/powerpoint/2010/main" val="38800455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Corolle lexicale </a:t>
            </a:r>
          </a:p>
        </p:txBody>
      </p:sp>
      <p:grpSp>
        <p:nvGrpSpPr>
          <p:cNvPr id="17410" name="Group 2"/>
          <p:cNvGrpSpPr>
            <a:grpSpLocks noGrp="1" noChangeAspect="1"/>
          </p:cNvGrpSpPr>
          <p:nvPr/>
        </p:nvGrpSpPr>
        <p:grpSpPr bwMode="auto">
          <a:xfrm>
            <a:off x="685899" y="1124745"/>
            <a:ext cx="8102385" cy="5512278"/>
            <a:chOff x="4672" y="-578"/>
            <a:chExt cx="7200" cy="4320"/>
          </a:xfrm>
        </p:grpSpPr>
        <p:sp>
          <p:nvSpPr>
            <p:cNvPr id="17411" name="AutoShape 3"/>
            <p:cNvSpPr>
              <a:spLocks noChangeAspect="1" noChangeArrowheads="1"/>
            </p:cNvSpPr>
            <p:nvPr/>
          </p:nvSpPr>
          <p:spPr bwMode="auto">
            <a:xfrm>
              <a:off x="4672" y="-578"/>
              <a:ext cx="7200" cy="4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7412" name="Text Box 4"/>
            <p:cNvSpPr txBox="1">
              <a:spLocks noChangeArrowheads="1"/>
            </p:cNvSpPr>
            <p:nvPr/>
          </p:nvSpPr>
          <p:spPr bwMode="auto">
            <a:xfrm>
              <a:off x="4926" y="-465"/>
              <a:ext cx="1589" cy="1315"/>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dirty="0">
                  <a:ln>
                    <a:noFill/>
                  </a:ln>
                  <a:solidFill>
                    <a:schemeClr val="tx1"/>
                  </a:solidFill>
                  <a:effectLst/>
                  <a:latin typeface="Comic Sans MS" pitchFamily="66" charset="0"/>
                  <a:cs typeface="Arial" pitchFamily="34" charset="0"/>
                </a:rPr>
                <a:t>Etymologie, Origine et histoire du mot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dirty="0">
                  <a:ln>
                    <a:noFill/>
                  </a:ln>
                  <a:solidFill>
                    <a:schemeClr val="tx1"/>
                  </a:solidFill>
                  <a:effectLst/>
                  <a:latin typeface="Comic Sans MS" pitchFamily="66" charset="0"/>
                  <a:cs typeface="Arial" pitchFamily="34" charset="0"/>
                </a:rPr>
                <a:t>- </a:t>
              </a:r>
              <a:r>
                <a:rPr kumimoji="0" lang="fr-FR" sz="1000" b="0" i="0" u="none" strike="noStrike" cap="none" normalizeH="0" baseline="0" dirty="0" err="1">
                  <a:ln>
                    <a:noFill/>
                  </a:ln>
                  <a:solidFill>
                    <a:schemeClr val="tx1"/>
                  </a:solidFill>
                  <a:effectLst/>
                  <a:latin typeface="Comic Sans MS" pitchFamily="66" charset="0"/>
                  <a:cs typeface="Arial" pitchFamily="34" charset="0"/>
                </a:rPr>
                <a:t>Etymo</a:t>
              </a:r>
              <a:r>
                <a:rPr kumimoji="0" lang="fr-FR" sz="1000" b="0" i="0" u="none" strike="noStrike" cap="none" normalizeH="0" baseline="0" dirty="0">
                  <a:ln>
                    <a:noFill/>
                  </a:ln>
                  <a:solidFill>
                    <a:schemeClr val="tx1"/>
                  </a:solidFill>
                  <a:effectLst/>
                  <a:latin typeface="Comic Sans MS" pitchFamily="66" charset="0"/>
                  <a:cs typeface="Arial" pitchFamily="34" charset="0"/>
                </a:rPr>
                <a:t> grec :</a:t>
              </a:r>
              <a:r>
                <a:rPr kumimoji="0" lang="fr-FR" sz="1000" b="0" i="0" u="none" strike="noStrike" cap="none" normalizeH="0" baseline="0" dirty="0" err="1">
                  <a:ln>
                    <a:noFill/>
                  </a:ln>
                  <a:solidFill>
                    <a:schemeClr val="tx1"/>
                  </a:solidFill>
                  <a:effectLst/>
                  <a:latin typeface="Comic Sans MS" pitchFamily="66" charset="0"/>
                  <a:cs typeface="Arial" pitchFamily="34" charset="0"/>
                </a:rPr>
                <a:t>mèkhané</a:t>
              </a:r>
              <a:r>
                <a:rPr kumimoji="0" lang="fr-FR" sz="1000" b="0" i="0" u="none" strike="noStrike" cap="none" normalizeH="0" baseline="0" dirty="0">
                  <a:ln>
                    <a:noFill/>
                  </a:ln>
                  <a:solidFill>
                    <a:schemeClr val="tx1"/>
                  </a:solidFill>
                  <a:effectLst/>
                  <a:latin typeface="Comic Sans MS" pitchFamily="66" charset="0"/>
                  <a:cs typeface="Arial"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dirty="0">
                  <a:ln>
                    <a:noFill/>
                  </a:ln>
                  <a:solidFill>
                    <a:schemeClr val="tx1"/>
                  </a:solidFill>
                  <a:effectLst/>
                  <a:latin typeface="Comic Sans MS" pitchFamily="66" charset="0"/>
                  <a:cs typeface="Arial" pitchFamily="34" charset="0"/>
                </a:rPr>
                <a:t>- Latin : machina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dirty="0">
                  <a:ln>
                    <a:noFill/>
                  </a:ln>
                  <a:solidFill>
                    <a:schemeClr val="tx1"/>
                  </a:solidFill>
                  <a:effectLst/>
                  <a:latin typeface="Comic Sans MS" pitchFamily="66" charset="0"/>
                  <a:cs typeface="Arial" pitchFamily="34" charset="0"/>
                </a:rPr>
                <a:t>- Histoire : mécanique (13è), machiniste, machinerie, machin (16è), mécanisation, mécano, mécanicien (19è)</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7413" name="Text Box 5"/>
            <p:cNvSpPr txBox="1">
              <a:spLocks noChangeArrowheads="1"/>
            </p:cNvSpPr>
            <p:nvPr/>
          </p:nvSpPr>
          <p:spPr bwMode="auto">
            <a:xfrm>
              <a:off x="6262" y="737"/>
              <a:ext cx="1589" cy="84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dirty="0">
                  <a:ln>
                    <a:noFill/>
                  </a:ln>
                  <a:solidFill>
                    <a:schemeClr val="tx1"/>
                  </a:solidFill>
                  <a:effectLst/>
                  <a:latin typeface="Comic Sans MS" pitchFamily="66" charset="0"/>
                  <a:cs typeface="Arial" pitchFamily="34" charset="0"/>
                </a:rPr>
                <a:t>Traits lexicaux et grammaticaux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dirty="0">
                  <a:ln>
                    <a:noFill/>
                  </a:ln>
                  <a:solidFill>
                    <a:schemeClr val="tx1"/>
                  </a:solidFill>
                  <a:effectLst/>
                  <a:latin typeface="Comic Sans MS" pitchFamily="66" charset="0"/>
                  <a:cs typeface="Arial" pitchFamily="34" charset="0"/>
                </a:rPr>
                <a:t>- Nature : nom commun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dirty="0">
                  <a:ln>
                    <a:noFill/>
                  </a:ln>
                  <a:solidFill>
                    <a:schemeClr val="tx1"/>
                  </a:solidFill>
                  <a:effectLst/>
                  <a:latin typeface="Comic Sans MS" pitchFamily="66" charset="0"/>
                  <a:cs typeface="Arial" pitchFamily="34" charset="0"/>
                </a:rPr>
                <a:t>- Genre : féminin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dirty="0">
                  <a:ln>
                    <a:noFill/>
                  </a:ln>
                  <a:solidFill>
                    <a:schemeClr val="tx1"/>
                  </a:solidFill>
                  <a:effectLst/>
                  <a:latin typeface="Comic Sans MS" pitchFamily="66" charset="0"/>
                  <a:cs typeface="Arial" pitchFamily="34" charset="0"/>
                </a:rPr>
                <a:t>- Pluriel : machines.</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7414" name="Text Box 6"/>
            <p:cNvSpPr txBox="1">
              <a:spLocks noChangeArrowheads="1"/>
            </p:cNvSpPr>
            <p:nvPr/>
          </p:nvSpPr>
          <p:spPr bwMode="auto">
            <a:xfrm>
              <a:off x="5514" y="1676"/>
              <a:ext cx="1589" cy="131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chemeClr val="tx1"/>
                  </a:solidFill>
                  <a:effectLst/>
                  <a:latin typeface="Comic Sans MS" pitchFamily="66" charset="0"/>
                  <a:cs typeface="Arial" pitchFamily="34" charset="0"/>
                </a:rPr>
                <a:t>Champs sémantiques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 Polysémie : les machines du monde, la machine judiciaire…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 Synonymes : appareil, dispositif, organisme, institution…</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 Antonymes (mots contraires) :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7415" name="Text Box 7"/>
            <p:cNvSpPr txBox="1">
              <a:spLocks noChangeArrowheads="1"/>
            </p:cNvSpPr>
            <p:nvPr/>
          </p:nvSpPr>
          <p:spPr bwMode="auto">
            <a:xfrm>
              <a:off x="7290" y="1676"/>
              <a:ext cx="1496" cy="65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chemeClr val="tx1"/>
                  </a:solidFill>
                  <a:effectLst/>
                  <a:latin typeface="Comic Sans MS" pitchFamily="66" charset="0"/>
                  <a:cs typeface="Arial" pitchFamily="34" charset="0"/>
                </a:rPr>
                <a:t>Mots composés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Machine à laver, papier-machine, machine à sous…</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7416" name="Text Box 8"/>
            <p:cNvSpPr txBox="1">
              <a:spLocks noChangeArrowheads="1"/>
            </p:cNvSpPr>
            <p:nvPr/>
          </p:nvSpPr>
          <p:spPr bwMode="auto">
            <a:xfrm>
              <a:off x="9067" y="2145"/>
              <a:ext cx="1403" cy="112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chemeClr val="tx1"/>
                  </a:solidFill>
                  <a:effectLst/>
                  <a:latin typeface="Comic Sans MS" pitchFamily="66" charset="0"/>
                  <a:cs typeface="Arial" pitchFamily="34" charset="0"/>
                </a:rPr>
                <a:t>Signifié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 Analogies formelles : Chine, chiner, échine, mâchoire, mâcher…</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 Paronymes : maligne, mâtine, marine.</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 Homophone : ma Chine</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7417" name="Text Box 9"/>
            <p:cNvSpPr txBox="1">
              <a:spLocks noChangeArrowheads="1"/>
            </p:cNvSpPr>
            <p:nvPr/>
          </p:nvSpPr>
          <p:spPr bwMode="auto">
            <a:xfrm>
              <a:off x="6449" y="-202"/>
              <a:ext cx="1402" cy="65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chemeClr val="tx1"/>
                  </a:solidFill>
                  <a:effectLst/>
                  <a:latin typeface="Comic Sans MS" pitchFamily="66" charset="0"/>
                  <a:cs typeface="Arial" pitchFamily="34" charset="0"/>
                </a:rPr>
                <a:t>Représentation perso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Pour moi, machine…</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7418" name="Text Box 10"/>
            <p:cNvSpPr txBox="1">
              <a:spLocks noChangeArrowheads="1"/>
            </p:cNvSpPr>
            <p:nvPr/>
          </p:nvSpPr>
          <p:spPr bwMode="auto">
            <a:xfrm>
              <a:off x="7851" y="-296"/>
              <a:ext cx="2429" cy="103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chemeClr val="tx1"/>
                  </a:solidFill>
                  <a:effectLst/>
                  <a:latin typeface="Comic Sans MS" pitchFamily="66" charset="0"/>
                  <a:cs typeface="Arial" pitchFamily="34" charset="0"/>
                </a:rPr>
                <a:t>Mots associés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Usine, vie moderne, industrie, siècle, objets, liberté, civilisation, organes, leviers, moteur, manettes, mouvement, énergie, force, vitesse, puissance, manivelle, électrique, perfectionné, fonctionner, etc.</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7419" name="Text Box 11"/>
            <p:cNvSpPr txBox="1">
              <a:spLocks noChangeArrowheads="1"/>
            </p:cNvSpPr>
            <p:nvPr/>
          </p:nvSpPr>
          <p:spPr bwMode="auto">
            <a:xfrm>
              <a:off x="8880" y="643"/>
              <a:ext cx="2244" cy="140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chemeClr val="tx1"/>
                  </a:solidFill>
                  <a:effectLst/>
                  <a:latin typeface="Comic Sans MS" pitchFamily="66" charset="0"/>
                  <a:cs typeface="Arial" pitchFamily="34" charset="0"/>
                </a:rPr>
                <a:t>Culture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 Culture orale : proverbes, dictons, comptines, chansons, contes, légendes…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 Littérature : poésie, bande dessinée, autres genres…</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 Autres formes artistiques : peinture, musique, cinéma…</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 Histoire des civilisations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 Sciences, technologie : </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7420" name="Text Box 12"/>
            <p:cNvSpPr txBox="1">
              <a:spLocks noChangeArrowheads="1"/>
            </p:cNvSpPr>
            <p:nvPr/>
          </p:nvSpPr>
          <p:spPr bwMode="auto">
            <a:xfrm>
              <a:off x="7290" y="2427"/>
              <a:ext cx="1495" cy="469"/>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1" i="0" u="none" strike="noStrike" cap="none" normalizeH="0" baseline="0">
                  <a:ln>
                    <a:noFill/>
                  </a:ln>
                  <a:solidFill>
                    <a:schemeClr val="tx1"/>
                  </a:solidFill>
                  <a:effectLst/>
                  <a:latin typeface="Comic Sans MS" pitchFamily="66" charset="0"/>
                  <a:cs typeface="Arial" pitchFamily="34" charset="0"/>
                </a:rPr>
                <a:t>Expressions et locutions :</a:t>
              </a:r>
            </a:p>
            <a:p>
              <a:pPr marL="0" marR="0" lvl="0" indent="0" algn="l" defTabSz="914400" rtl="0" eaLnBrk="1" fontAlgn="base" latinLnBrk="0" hangingPunct="1">
                <a:lnSpc>
                  <a:spcPct val="100000"/>
                </a:lnSpc>
                <a:spcBef>
                  <a:spcPct val="0"/>
                </a:spcBef>
                <a:spcAft>
                  <a:spcPts val="1000"/>
                </a:spcAft>
                <a:buClrTx/>
                <a:buSzTx/>
                <a:buFontTx/>
                <a:buNone/>
                <a:tabLst/>
              </a:pPr>
              <a:r>
                <a:rPr kumimoji="0" lang="fr-FR" sz="1000" b="0" i="0" u="none" strike="noStrike" cap="none" normalizeH="0" baseline="0">
                  <a:ln>
                    <a:noFill/>
                  </a:ln>
                  <a:solidFill>
                    <a:schemeClr val="tx1"/>
                  </a:solidFill>
                  <a:effectLst/>
                  <a:latin typeface="Comic Sans MS" pitchFamily="66" charset="0"/>
                  <a:cs typeface="Arial" pitchFamily="34" charset="0"/>
                </a:rPr>
                <a:t>Faire machine arrière…</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7421" name="Freeform 13"/>
            <p:cNvSpPr>
              <a:spLocks/>
            </p:cNvSpPr>
            <p:nvPr/>
          </p:nvSpPr>
          <p:spPr bwMode="auto">
            <a:xfrm>
              <a:off x="7197" y="1467"/>
              <a:ext cx="1589" cy="908"/>
            </a:xfrm>
            <a:custGeom>
              <a:avLst/>
              <a:gdLst/>
              <a:ahLst/>
              <a:cxnLst>
                <a:cxn ang="0">
                  <a:pos x="806" y="0"/>
                </a:cxn>
                <a:cxn ang="0">
                  <a:pos x="701" y="30"/>
                </a:cxn>
                <a:cxn ang="0">
                  <a:pos x="611" y="90"/>
                </a:cxn>
                <a:cxn ang="0">
                  <a:pos x="521" y="120"/>
                </a:cxn>
                <a:cxn ang="0">
                  <a:pos x="476" y="165"/>
                </a:cxn>
                <a:cxn ang="0">
                  <a:pos x="431" y="180"/>
                </a:cxn>
                <a:cxn ang="0">
                  <a:pos x="401" y="225"/>
                </a:cxn>
                <a:cxn ang="0">
                  <a:pos x="356" y="255"/>
                </a:cxn>
                <a:cxn ang="0">
                  <a:pos x="251" y="375"/>
                </a:cxn>
                <a:cxn ang="0">
                  <a:pos x="191" y="480"/>
                </a:cxn>
                <a:cxn ang="0">
                  <a:pos x="116" y="585"/>
                </a:cxn>
                <a:cxn ang="0">
                  <a:pos x="26" y="780"/>
                </a:cxn>
                <a:cxn ang="0">
                  <a:pos x="146" y="1425"/>
                </a:cxn>
                <a:cxn ang="0">
                  <a:pos x="161" y="1470"/>
                </a:cxn>
                <a:cxn ang="0">
                  <a:pos x="341" y="1560"/>
                </a:cxn>
                <a:cxn ang="0">
                  <a:pos x="431" y="1620"/>
                </a:cxn>
                <a:cxn ang="0">
                  <a:pos x="476" y="1665"/>
                </a:cxn>
                <a:cxn ang="0">
                  <a:pos x="776" y="1740"/>
                </a:cxn>
                <a:cxn ang="0">
                  <a:pos x="1421" y="1725"/>
                </a:cxn>
                <a:cxn ang="0">
                  <a:pos x="1541" y="1695"/>
                </a:cxn>
                <a:cxn ang="0">
                  <a:pos x="1931" y="1560"/>
                </a:cxn>
                <a:cxn ang="0">
                  <a:pos x="2051" y="1470"/>
                </a:cxn>
                <a:cxn ang="0">
                  <a:pos x="2201" y="1275"/>
                </a:cxn>
                <a:cxn ang="0">
                  <a:pos x="2261" y="960"/>
                </a:cxn>
                <a:cxn ang="0">
                  <a:pos x="2186" y="360"/>
                </a:cxn>
                <a:cxn ang="0">
                  <a:pos x="2126" y="255"/>
                </a:cxn>
                <a:cxn ang="0">
                  <a:pos x="2051" y="135"/>
                </a:cxn>
                <a:cxn ang="0">
                  <a:pos x="1984" y="40"/>
                </a:cxn>
              </a:cxnLst>
              <a:rect l="0" t="0" r="r" b="b"/>
              <a:pathLst>
                <a:path w="2261" h="1740">
                  <a:moveTo>
                    <a:pt x="806" y="0"/>
                  </a:moveTo>
                  <a:cubicBezTo>
                    <a:pt x="792" y="4"/>
                    <a:pt x="719" y="20"/>
                    <a:pt x="701" y="30"/>
                  </a:cubicBezTo>
                  <a:cubicBezTo>
                    <a:pt x="669" y="48"/>
                    <a:pt x="645" y="79"/>
                    <a:pt x="611" y="90"/>
                  </a:cubicBezTo>
                  <a:cubicBezTo>
                    <a:pt x="581" y="100"/>
                    <a:pt x="521" y="120"/>
                    <a:pt x="521" y="120"/>
                  </a:cubicBezTo>
                  <a:cubicBezTo>
                    <a:pt x="506" y="135"/>
                    <a:pt x="494" y="153"/>
                    <a:pt x="476" y="165"/>
                  </a:cubicBezTo>
                  <a:cubicBezTo>
                    <a:pt x="463" y="174"/>
                    <a:pt x="443" y="170"/>
                    <a:pt x="431" y="180"/>
                  </a:cubicBezTo>
                  <a:cubicBezTo>
                    <a:pt x="417" y="191"/>
                    <a:pt x="414" y="212"/>
                    <a:pt x="401" y="225"/>
                  </a:cubicBezTo>
                  <a:cubicBezTo>
                    <a:pt x="388" y="238"/>
                    <a:pt x="371" y="245"/>
                    <a:pt x="356" y="255"/>
                  </a:cubicBezTo>
                  <a:cubicBezTo>
                    <a:pt x="288" y="356"/>
                    <a:pt x="374" y="235"/>
                    <a:pt x="251" y="375"/>
                  </a:cubicBezTo>
                  <a:cubicBezTo>
                    <a:pt x="221" y="409"/>
                    <a:pt x="214" y="440"/>
                    <a:pt x="191" y="480"/>
                  </a:cubicBezTo>
                  <a:cubicBezTo>
                    <a:pt x="173" y="511"/>
                    <a:pt x="135" y="559"/>
                    <a:pt x="116" y="585"/>
                  </a:cubicBezTo>
                  <a:cubicBezTo>
                    <a:pt x="93" y="654"/>
                    <a:pt x="49" y="710"/>
                    <a:pt x="26" y="780"/>
                  </a:cubicBezTo>
                  <a:cubicBezTo>
                    <a:pt x="35" y="1026"/>
                    <a:pt x="0" y="1231"/>
                    <a:pt x="146" y="1425"/>
                  </a:cubicBezTo>
                  <a:cubicBezTo>
                    <a:pt x="151" y="1440"/>
                    <a:pt x="150" y="1459"/>
                    <a:pt x="161" y="1470"/>
                  </a:cubicBezTo>
                  <a:cubicBezTo>
                    <a:pt x="303" y="1612"/>
                    <a:pt x="195" y="1462"/>
                    <a:pt x="341" y="1560"/>
                  </a:cubicBezTo>
                  <a:cubicBezTo>
                    <a:pt x="371" y="1580"/>
                    <a:pt x="401" y="1600"/>
                    <a:pt x="431" y="1620"/>
                  </a:cubicBezTo>
                  <a:cubicBezTo>
                    <a:pt x="449" y="1632"/>
                    <a:pt x="457" y="1655"/>
                    <a:pt x="476" y="1665"/>
                  </a:cubicBezTo>
                  <a:cubicBezTo>
                    <a:pt x="550" y="1706"/>
                    <a:pt x="694" y="1726"/>
                    <a:pt x="776" y="1740"/>
                  </a:cubicBezTo>
                  <a:cubicBezTo>
                    <a:pt x="991" y="1735"/>
                    <a:pt x="1206" y="1738"/>
                    <a:pt x="1421" y="1725"/>
                  </a:cubicBezTo>
                  <a:cubicBezTo>
                    <a:pt x="1462" y="1723"/>
                    <a:pt x="1501" y="1704"/>
                    <a:pt x="1541" y="1695"/>
                  </a:cubicBezTo>
                  <a:cubicBezTo>
                    <a:pt x="1648" y="1670"/>
                    <a:pt x="1843" y="1628"/>
                    <a:pt x="1931" y="1560"/>
                  </a:cubicBezTo>
                  <a:cubicBezTo>
                    <a:pt x="2060" y="1459"/>
                    <a:pt x="1953" y="1503"/>
                    <a:pt x="2051" y="1470"/>
                  </a:cubicBezTo>
                  <a:cubicBezTo>
                    <a:pt x="2096" y="1402"/>
                    <a:pt x="2152" y="1341"/>
                    <a:pt x="2201" y="1275"/>
                  </a:cubicBezTo>
                  <a:cubicBezTo>
                    <a:pt x="2238" y="1165"/>
                    <a:pt x="2249" y="1079"/>
                    <a:pt x="2261" y="960"/>
                  </a:cubicBezTo>
                  <a:cubicBezTo>
                    <a:pt x="2256" y="836"/>
                    <a:pt x="2260" y="508"/>
                    <a:pt x="2186" y="360"/>
                  </a:cubicBezTo>
                  <a:cubicBezTo>
                    <a:pt x="2111" y="209"/>
                    <a:pt x="2205" y="439"/>
                    <a:pt x="2126" y="255"/>
                  </a:cubicBezTo>
                  <a:cubicBezTo>
                    <a:pt x="2105" y="206"/>
                    <a:pt x="2090" y="174"/>
                    <a:pt x="2051" y="135"/>
                  </a:cubicBezTo>
                  <a:lnTo>
                    <a:pt x="1984" y="4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2" name="Oval 14"/>
            <p:cNvSpPr>
              <a:spLocks noChangeArrowheads="1"/>
            </p:cNvSpPr>
            <p:nvPr/>
          </p:nvSpPr>
          <p:spPr bwMode="auto">
            <a:xfrm>
              <a:off x="7758" y="1112"/>
              <a:ext cx="841" cy="470"/>
            </a:xfrm>
            <a:prstGeom prst="ellipse">
              <a:avLst/>
            </a:prstGeom>
            <a:solidFill>
              <a:srgbClr val="FFFF99"/>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3" name="Text Box 15"/>
            <p:cNvSpPr txBox="1">
              <a:spLocks noChangeArrowheads="1"/>
            </p:cNvSpPr>
            <p:nvPr/>
          </p:nvSpPr>
          <p:spPr bwMode="auto">
            <a:xfrm>
              <a:off x="7851" y="1206"/>
              <a:ext cx="654" cy="284"/>
            </a:xfrm>
            <a:prstGeom prst="rect">
              <a:avLst/>
            </a:prstGeom>
            <a:solidFill>
              <a:srgbClr val="FFFF99"/>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1100" b="1" i="0" u="none" strike="noStrike" cap="none" normalizeH="0" baseline="0">
                  <a:ln>
                    <a:noFill/>
                  </a:ln>
                  <a:solidFill>
                    <a:schemeClr val="tx1"/>
                  </a:solidFill>
                  <a:effectLst/>
                  <a:latin typeface="Comic Sans MS" pitchFamily="66" charset="0"/>
                  <a:cs typeface="Arial" pitchFamily="34" charset="0"/>
                </a:rPr>
                <a:t>machine</a:t>
              </a: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17424" name="Freeform 16"/>
            <p:cNvSpPr>
              <a:spLocks/>
            </p:cNvSpPr>
            <p:nvPr/>
          </p:nvSpPr>
          <p:spPr bwMode="auto">
            <a:xfrm>
              <a:off x="6180" y="688"/>
              <a:ext cx="1714" cy="944"/>
            </a:xfrm>
            <a:custGeom>
              <a:avLst/>
              <a:gdLst/>
              <a:ahLst/>
              <a:cxnLst>
                <a:cxn ang="0">
                  <a:pos x="3300" y="909"/>
                </a:cxn>
                <a:cxn ang="0">
                  <a:pos x="3090" y="759"/>
                </a:cxn>
                <a:cxn ang="0">
                  <a:pos x="2940" y="639"/>
                </a:cxn>
                <a:cxn ang="0">
                  <a:pos x="2850" y="564"/>
                </a:cxn>
                <a:cxn ang="0">
                  <a:pos x="2715" y="444"/>
                </a:cxn>
                <a:cxn ang="0">
                  <a:pos x="2520" y="279"/>
                </a:cxn>
                <a:cxn ang="0">
                  <a:pos x="2370" y="174"/>
                </a:cxn>
                <a:cxn ang="0">
                  <a:pos x="2145" y="129"/>
                </a:cxn>
                <a:cxn ang="0">
                  <a:pos x="1875" y="24"/>
                </a:cxn>
                <a:cxn ang="0">
                  <a:pos x="960" y="84"/>
                </a:cxn>
                <a:cxn ang="0">
                  <a:pos x="510" y="69"/>
                </a:cxn>
                <a:cxn ang="0">
                  <a:pos x="210" y="129"/>
                </a:cxn>
                <a:cxn ang="0">
                  <a:pos x="0" y="429"/>
                </a:cxn>
                <a:cxn ang="0">
                  <a:pos x="45" y="1194"/>
                </a:cxn>
                <a:cxn ang="0">
                  <a:pos x="90" y="1539"/>
                </a:cxn>
                <a:cxn ang="0">
                  <a:pos x="210" y="1659"/>
                </a:cxn>
                <a:cxn ang="0">
                  <a:pos x="525" y="1809"/>
                </a:cxn>
                <a:cxn ang="0">
                  <a:pos x="810" y="1794"/>
                </a:cxn>
                <a:cxn ang="0">
                  <a:pos x="1110" y="1719"/>
                </a:cxn>
                <a:cxn ang="0">
                  <a:pos x="1515" y="1674"/>
                </a:cxn>
                <a:cxn ang="0">
                  <a:pos x="2505" y="1614"/>
                </a:cxn>
                <a:cxn ang="0">
                  <a:pos x="2625" y="1584"/>
                </a:cxn>
                <a:cxn ang="0">
                  <a:pos x="2820" y="1479"/>
                </a:cxn>
                <a:cxn ang="0">
                  <a:pos x="3150" y="1479"/>
                </a:cxn>
                <a:cxn ang="0">
                  <a:pos x="3218" y="1534"/>
                </a:cxn>
              </a:cxnLst>
              <a:rect l="0" t="0" r="r" b="b"/>
              <a:pathLst>
                <a:path w="3300" h="1809">
                  <a:moveTo>
                    <a:pt x="3300" y="909"/>
                  </a:moveTo>
                  <a:cubicBezTo>
                    <a:pt x="3237" y="814"/>
                    <a:pt x="3168" y="837"/>
                    <a:pt x="3090" y="759"/>
                  </a:cubicBezTo>
                  <a:cubicBezTo>
                    <a:pt x="3044" y="713"/>
                    <a:pt x="2984" y="683"/>
                    <a:pt x="2940" y="639"/>
                  </a:cubicBezTo>
                  <a:cubicBezTo>
                    <a:pt x="2858" y="557"/>
                    <a:pt x="2936" y="593"/>
                    <a:pt x="2850" y="564"/>
                  </a:cubicBezTo>
                  <a:cubicBezTo>
                    <a:pt x="2747" y="461"/>
                    <a:pt x="2795" y="498"/>
                    <a:pt x="2715" y="444"/>
                  </a:cubicBezTo>
                  <a:cubicBezTo>
                    <a:pt x="2662" y="365"/>
                    <a:pt x="2601" y="325"/>
                    <a:pt x="2520" y="279"/>
                  </a:cubicBezTo>
                  <a:cubicBezTo>
                    <a:pt x="2468" y="249"/>
                    <a:pt x="2425" y="198"/>
                    <a:pt x="2370" y="174"/>
                  </a:cubicBezTo>
                  <a:cubicBezTo>
                    <a:pt x="2281" y="135"/>
                    <a:pt x="2248" y="140"/>
                    <a:pt x="2145" y="129"/>
                  </a:cubicBezTo>
                  <a:cubicBezTo>
                    <a:pt x="2073" y="93"/>
                    <a:pt x="1953" y="40"/>
                    <a:pt x="1875" y="24"/>
                  </a:cubicBezTo>
                  <a:cubicBezTo>
                    <a:pt x="1317" y="35"/>
                    <a:pt x="1298" y="0"/>
                    <a:pt x="960" y="84"/>
                  </a:cubicBezTo>
                  <a:cubicBezTo>
                    <a:pt x="761" y="70"/>
                    <a:pt x="706" y="54"/>
                    <a:pt x="510" y="69"/>
                  </a:cubicBezTo>
                  <a:cubicBezTo>
                    <a:pt x="407" y="103"/>
                    <a:pt x="321" y="118"/>
                    <a:pt x="210" y="129"/>
                  </a:cubicBezTo>
                  <a:cubicBezTo>
                    <a:pt x="113" y="193"/>
                    <a:pt x="37" y="319"/>
                    <a:pt x="0" y="429"/>
                  </a:cubicBezTo>
                  <a:cubicBezTo>
                    <a:pt x="60" y="731"/>
                    <a:pt x="25" y="623"/>
                    <a:pt x="45" y="1194"/>
                  </a:cubicBezTo>
                  <a:cubicBezTo>
                    <a:pt x="48" y="1284"/>
                    <a:pt x="57" y="1441"/>
                    <a:pt x="90" y="1539"/>
                  </a:cubicBezTo>
                  <a:cubicBezTo>
                    <a:pt x="109" y="1595"/>
                    <a:pt x="168" y="1626"/>
                    <a:pt x="210" y="1659"/>
                  </a:cubicBezTo>
                  <a:cubicBezTo>
                    <a:pt x="339" y="1759"/>
                    <a:pt x="367" y="1777"/>
                    <a:pt x="525" y="1809"/>
                  </a:cubicBezTo>
                  <a:cubicBezTo>
                    <a:pt x="620" y="1804"/>
                    <a:pt x="715" y="1802"/>
                    <a:pt x="810" y="1794"/>
                  </a:cubicBezTo>
                  <a:cubicBezTo>
                    <a:pt x="913" y="1785"/>
                    <a:pt x="1010" y="1737"/>
                    <a:pt x="1110" y="1719"/>
                  </a:cubicBezTo>
                  <a:cubicBezTo>
                    <a:pt x="1244" y="1695"/>
                    <a:pt x="1380" y="1688"/>
                    <a:pt x="1515" y="1674"/>
                  </a:cubicBezTo>
                  <a:cubicBezTo>
                    <a:pt x="1829" y="1549"/>
                    <a:pt x="2158" y="1620"/>
                    <a:pt x="2505" y="1614"/>
                  </a:cubicBezTo>
                  <a:cubicBezTo>
                    <a:pt x="2526" y="1610"/>
                    <a:pt x="2599" y="1598"/>
                    <a:pt x="2625" y="1584"/>
                  </a:cubicBezTo>
                  <a:cubicBezTo>
                    <a:pt x="2661" y="1564"/>
                    <a:pt x="2771" y="1483"/>
                    <a:pt x="2820" y="1479"/>
                  </a:cubicBezTo>
                  <a:cubicBezTo>
                    <a:pt x="2930" y="1471"/>
                    <a:pt x="3040" y="1479"/>
                    <a:pt x="3150" y="1479"/>
                  </a:cubicBezTo>
                  <a:lnTo>
                    <a:pt x="3218" y="1534"/>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5" name="Freeform 17"/>
            <p:cNvSpPr>
              <a:spLocks/>
            </p:cNvSpPr>
            <p:nvPr/>
          </p:nvSpPr>
          <p:spPr bwMode="auto">
            <a:xfrm>
              <a:off x="6401" y="-304"/>
              <a:ext cx="1594" cy="1427"/>
            </a:xfrm>
            <a:custGeom>
              <a:avLst/>
              <a:gdLst/>
              <a:ahLst/>
              <a:cxnLst>
                <a:cxn ang="0">
                  <a:pos x="3069" y="2735"/>
                </a:cxn>
                <a:cxn ang="0">
                  <a:pos x="2964" y="2510"/>
                </a:cxn>
                <a:cxn ang="0">
                  <a:pos x="2844" y="2075"/>
                </a:cxn>
                <a:cxn ang="0">
                  <a:pos x="2784" y="1835"/>
                </a:cxn>
                <a:cxn ang="0">
                  <a:pos x="2679" y="1190"/>
                </a:cxn>
                <a:cxn ang="0">
                  <a:pos x="2679" y="785"/>
                </a:cxn>
                <a:cxn ang="0">
                  <a:pos x="2634" y="755"/>
                </a:cxn>
                <a:cxn ang="0">
                  <a:pos x="2619" y="425"/>
                </a:cxn>
                <a:cxn ang="0">
                  <a:pos x="1524" y="170"/>
                </a:cxn>
                <a:cxn ang="0">
                  <a:pos x="819" y="155"/>
                </a:cxn>
                <a:cxn ang="0">
                  <a:pos x="279" y="200"/>
                </a:cxn>
                <a:cxn ang="0">
                  <a:pos x="129" y="335"/>
                </a:cxn>
                <a:cxn ang="0">
                  <a:pos x="54" y="395"/>
                </a:cxn>
                <a:cxn ang="0">
                  <a:pos x="24" y="605"/>
                </a:cxn>
                <a:cxn ang="0">
                  <a:pos x="39" y="665"/>
                </a:cxn>
                <a:cxn ang="0">
                  <a:pos x="84" y="695"/>
                </a:cxn>
                <a:cxn ang="0">
                  <a:pos x="144" y="785"/>
                </a:cxn>
                <a:cxn ang="0">
                  <a:pos x="159" y="830"/>
                </a:cxn>
                <a:cxn ang="0">
                  <a:pos x="219" y="890"/>
                </a:cxn>
                <a:cxn ang="0">
                  <a:pos x="354" y="1010"/>
                </a:cxn>
                <a:cxn ang="0">
                  <a:pos x="489" y="1130"/>
                </a:cxn>
                <a:cxn ang="0">
                  <a:pos x="579" y="1160"/>
                </a:cxn>
                <a:cxn ang="0">
                  <a:pos x="834" y="1565"/>
                </a:cxn>
                <a:cxn ang="0">
                  <a:pos x="894" y="1655"/>
                </a:cxn>
                <a:cxn ang="0">
                  <a:pos x="1029" y="1820"/>
                </a:cxn>
                <a:cxn ang="0">
                  <a:pos x="1629" y="1835"/>
                </a:cxn>
                <a:cxn ang="0">
                  <a:pos x="1689" y="1895"/>
                </a:cxn>
                <a:cxn ang="0">
                  <a:pos x="1824" y="1985"/>
                </a:cxn>
                <a:cxn ang="0">
                  <a:pos x="1914" y="2030"/>
                </a:cxn>
                <a:cxn ang="0">
                  <a:pos x="1959" y="2075"/>
                </a:cxn>
                <a:cxn ang="0">
                  <a:pos x="1892" y="1995"/>
                </a:cxn>
              </a:cxnLst>
              <a:rect l="0" t="0" r="r" b="b"/>
              <a:pathLst>
                <a:path w="3069" h="2735">
                  <a:moveTo>
                    <a:pt x="3069" y="2735"/>
                  </a:moveTo>
                  <a:cubicBezTo>
                    <a:pt x="3042" y="2655"/>
                    <a:pt x="2988" y="2591"/>
                    <a:pt x="2964" y="2510"/>
                  </a:cubicBezTo>
                  <a:cubicBezTo>
                    <a:pt x="2922" y="2366"/>
                    <a:pt x="2873" y="2222"/>
                    <a:pt x="2844" y="2075"/>
                  </a:cubicBezTo>
                  <a:cubicBezTo>
                    <a:pt x="2827" y="1991"/>
                    <a:pt x="2816" y="1915"/>
                    <a:pt x="2784" y="1835"/>
                  </a:cubicBezTo>
                  <a:cubicBezTo>
                    <a:pt x="2760" y="1618"/>
                    <a:pt x="2739" y="1400"/>
                    <a:pt x="2679" y="1190"/>
                  </a:cubicBezTo>
                  <a:cubicBezTo>
                    <a:pt x="2690" y="1056"/>
                    <a:pt x="2711" y="919"/>
                    <a:pt x="2679" y="785"/>
                  </a:cubicBezTo>
                  <a:cubicBezTo>
                    <a:pt x="2675" y="767"/>
                    <a:pt x="2649" y="765"/>
                    <a:pt x="2634" y="755"/>
                  </a:cubicBezTo>
                  <a:cubicBezTo>
                    <a:pt x="2548" y="626"/>
                    <a:pt x="2619" y="752"/>
                    <a:pt x="2619" y="425"/>
                  </a:cubicBezTo>
                  <a:cubicBezTo>
                    <a:pt x="2619" y="0"/>
                    <a:pt x="1533" y="170"/>
                    <a:pt x="1524" y="170"/>
                  </a:cubicBezTo>
                  <a:cubicBezTo>
                    <a:pt x="1287" y="111"/>
                    <a:pt x="1074" y="148"/>
                    <a:pt x="819" y="155"/>
                  </a:cubicBezTo>
                  <a:cubicBezTo>
                    <a:pt x="605" y="198"/>
                    <a:pt x="611" y="188"/>
                    <a:pt x="279" y="200"/>
                  </a:cubicBezTo>
                  <a:cubicBezTo>
                    <a:pt x="227" y="239"/>
                    <a:pt x="165" y="281"/>
                    <a:pt x="129" y="335"/>
                  </a:cubicBezTo>
                  <a:cubicBezTo>
                    <a:pt x="90" y="393"/>
                    <a:pt x="116" y="374"/>
                    <a:pt x="54" y="395"/>
                  </a:cubicBezTo>
                  <a:cubicBezTo>
                    <a:pt x="0" y="476"/>
                    <a:pt x="6" y="496"/>
                    <a:pt x="24" y="605"/>
                  </a:cubicBezTo>
                  <a:cubicBezTo>
                    <a:pt x="27" y="625"/>
                    <a:pt x="28" y="648"/>
                    <a:pt x="39" y="665"/>
                  </a:cubicBezTo>
                  <a:cubicBezTo>
                    <a:pt x="49" y="680"/>
                    <a:pt x="69" y="685"/>
                    <a:pt x="84" y="695"/>
                  </a:cubicBezTo>
                  <a:cubicBezTo>
                    <a:pt x="120" y="802"/>
                    <a:pt x="69" y="673"/>
                    <a:pt x="144" y="785"/>
                  </a:cubicBezTo>
                  <a:cubicBezTo>
                    <a:pt x="153" y="798"/>
                    <a:pt x="150" y="817"/>
                    <a:pt x="159" y="830"/>
                  </a:cubicBezTo>
                  <a:cubicBezTo>
                    <a:pt x="175" y="853"/>
                    <a:pt x="201" y="869"/>
                    <a:pt x="219" y="890"/>
                  </a:cubicBezTo>
                  <a:cubicBezTo>
                    <a:pt x="266" y="945"/>
                    <a:pt x="286" y="976"/>
                    <a:pt x="354" y="1010"/>
                  </a:cubicBezTo>
                  <a:cubicBezTo>
                    <a:pt x="399" y="1077"/>
                    <a:pt x="391" y="1077"/>
                    <a:pt x="489" y="1130"/>
                  </a:cubicBezTo>
                  <a:cubicBezTo>
                    <a:pt x="517" y="1145"/>
                    <a:pt x="579" y="1160"/>
                    <a:pt x="579" y="1160"/>
                  </a:cubicBezTo>
                  <a:cubicBezTo>
                    <a:pt x="727" y="1271"/>
                    <a:pt x="777" y="1394"/>
                    <a:pt x="834" y="1565"/>
                  </a:cubicBezTo>
                  <a:cubicBezTo>
                    <a:pt x="845" y="1599"/>
                    <a:pt x="883" y="1621"/>
                    <a:pt x="894" y="1655"/>
                  </a:cubicBezTo>
                  <a:cubicBezTo>
                    <a:pt x="910" y="1702"/>
                    <a:pt x="973" y="1816"/>
                    <a:pt x="1029" y="1820"/>
                  </a:cubicBezTo>
                  <a:cubicBezTo>
                    <a:pt x="1229" y="1834"/>
                    <a:pt x="1429" y="1830"/>
                    <a:pt x="1629" y="1835"/>
                  </a:cubicBezTo>
                  <a:cubicBezTo>
                    <a:pt x="1654" y="1911"/>
                    <a:pt x="1624" y="1859"/>
                    <a:pt x="1689" y="1895"/>
                  </a:cubicBezTo>
                  <a:cubicBezTo>
                    <a:pt x="1736" y="1921"/>
                    <a:pt x="1773" y="1968"/>
                    <a:pt x="1824" y="1985"/>
                  </a:cubicBezTo>
                  <a:cubicBezTo>
                    <a:pt x="1886" y="2006"/>
                    <a:pt x="1856" y="1991"/>
                    <a:pt x="1914" y="2030"/>
                  </a:cubicBezTo>
                  <a:cubicBezTo>
                    <a:pt x="1947" y="2079"/>
                    <a:pt x="1926" y="2075"/>
                    <a:pt x="1959" y="2075"/>
                  </a:cubicBezTo>
                  <a:lnTo>
                    <a:pt x="1892" y="1995"/>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6" name="Freeform 18"/>
            <p:cNvSpPr>
              <a:spLocks/>
            </p:cNvSpPr>
            <p:nvPr/>
          </p:nvSpPr>
          <p:spPr bwMode="auto">
            <a:xfrm>
              <a:off x="8455" y="630"/>
              <a:ext cx="2521" cy="1471"/>
            </a:xfrm>
            <a:custGeom>
              <a:avLst/>
              <a:gdLst/>
              <a:ahLst/>
              <a:cxnLst>
                <a:cxn ang="0">
                  <a:pos x="0" y="1020"/>
                </a:cxn>
                <a:cxn ang="0">
                  <a:pos x="15" y="945"/>
                </a:cxn>
                <a:cxn ang="0">
                  <a:pos x="105" y="810"/>
                </a:cxn>
                <a:cxn ang="0">
                  <a:pos x="150" y="705"/>
                </a:cxn>
                <a:cxn ang="0">
                  <a:pos x="195" y="675"/>
                </a:cxn>
                <a:cxn ang="0">
                  <a:pos x="270" y="585"/>
                </a:cxn>
                <a:cxn ang="0">
                  <a:pos x="300" y="540"/>
                </a:cxn>
                <a:cxn ang="0">
                  <a:pos x="450" y="420"/>
                </a:cxn>
                <a:cxn ang="0">
                  <a:pos x="570" y="315"/>
                </a:cxn>
                <a:cxn ang="0">
                  <a:pos x="735" y="195"/>
                </a:cxn>
                <a:cxn ang="0">
                  <a:pos x="990" y="60"/>
                </a:cxn>
                <a:cxn ang="0">
                  <a:pos x="1500" y="0"/>
                </a:cxn>
                <a:cxn ang="0">
                  <a:pos x="3870" y="15"/>
                </a:cxn>
                <a:cxn ang="0">
                  <a:pos x="4170" y="75"/>
                </a:cxn>
                <a:cxn ang="0">
                  <a:pos x="4590" y="165"/>
                </a:cxn>
                <a:cxn ang="0">
                  <a:pos x="4650" y="315"/>
                </a:cxn>
                <a:cxn ang="0">
                  <a:pos x="4740" y="660"/>
                </a:cxn>
                <a:cxn ang="0">
                  <a:pos x="4785" y="885"/>
                </a:cxn>
                <a:cxn ang="0">
                  <a:pos x="4815" y="1095"/>
                </a:cxn>
                <a:cxn ang="0">
                  <a:pos x="4845" y="1185"/>
                </a:cxn>
                <a:cxn ang="0">
                  <a:pos x="4710" y="1935"/>
                </a:cxn>
                <a:cxn ang="0">
                  <a:pos x="4620" y="2025"/>
                </a:cxn>
                <a:cxn ang="0">
                  <a:pos x="4590" y="2070"/>
                </a:cxn>
                <a:cxn ang="0">
                  <a:pos x="4530" y="2130"/>
                </a:cxn>
                <a:cxn ang="0">
                  <a:pos x="4470" y="2175"/>
                </a:cxn>
                <a:cxn ang="0">
                  <a:pos x="4410" y="2265"/>
                </a:cxn>
                <a:cxn ang="0">
                  <a:pos x="4380" y="2310"/>
                </a:cxn>
                <a:cxn ang="0">
                  <a:pos x="4035" y="2625"/>
                </a:cxn>
                <a:cxn ang="0">
                  <a:pos x="3990" y="2670"/>
                </a:cxn>
                <a:cxn ang="0">
                  <a:pos x="3840" y="2745"/>
                </a:cxn>
                <a:cxn ang="0">
                  <a:pos x="3510" y="2775"/>
                </a:cxn>
                <a:cxn ang="0">
                  <a:pos x="3450" y="2790"/>
                </a:cxn>
                <a:cxn ang="0">
                  <a:pos x="3360" y="2820"/>
                </a:cxn>
                <a:cxn ang="0">
                  <a:pos x="1425" y="2775"/>
                </a:cxn>
                <a:cxn ang="0">
                  <a:pos x="1275" y="2745"/>
                </a:cxn>
                <a:cxn ang="0">
                  <a:pos x="1080" y="2625"/>
                </a:cxn>
                <a:cxn ang="0">
                  <a:pos x="960" y="2550"/>
                </a:cxn>
                <a:cxn ang="0">
                  <a:pos x="870" y="2490"/>
                </a:cxn>
                <a:cxn ang="0">
                  <a:pos x="840" y="2445"/>
                </a:cxn>
                <a:cxn ang="0">
                  <a:pos x="750" y="2355"/>
                </a:cxn>
                <a:cxn ang="0">
                  <a:pos x="690" y="2220"/>
                </a:cxn>
                <a:cxn ang="0">
                  <a:pos x="615" y="1845"/>
                </a:cxn>
                <a:cxn ang="0">
                  <a:pos x="435" y="1770"/>
                </a:cxn>
                <a:cxn ang="0">
                  <a:pos x="390" y="1740"/>
                </a:cxn>
                <a:cxn ang="0">
                  <a:pos x="300" y="1710"/>
                </a:cxn>
                <a:cxn ang="0">
                  <a:pos x="255" y="1695"/>
                </a:cxn>
                <a:cxn ang="0">
                  <a:pos x="195" y="1590"/>
                </a:cxn>
                <a:cxn ang="0">
                  <a:pos x="278" y="1645"/>
                </a:cxn>
              </a:cxnLst>
              <a:rect l="0" t="0" r="r" b="b"/>
              <a:pathLst>
                <a:path w="4854" h="2820">
                  <a:moveTo>
                    <a:pt x="0" y="1020"/>
                  </a:moveTo>
                  <a:cubicBezTo>
                    <a:pt x="5" y="995"/>
                    <a:pt x="4" y="968"/>
                    <a:pt x="15" y="945"/>
                  </a:cubicBezTo>
                  <a:cubicBezTo>
                    <a:pt x="37" y="896"/>
                    <a:pt x="88" y="861"/>
                    <a:pt x="105" y="810"/>
                  </a:cubicBezTo>
                  <a:cubicBezTo>
                    <a:pt x="115" y="779"/>
                    <a:pt x="129" y="730"/>
                    <a:pt x="150" y="705"/>
                  </a:cubicBezTo>
                  <a:cubicBezTo>
                    <a:pt x="162" y="691"/>
                    <a:pt x="180" y="685"/>
                    <a:pt x="195" y="675"/>
                  </a:cubicBezTo>
                  <a:cubicBezTo>
                    <a:pt x="259" y="546"/>
                    <a:pt x="185" y="670"/>
                    <a:pt x="270" y="585"/>
                  </a:cubicBezTo>
                  <a:cubicBezTo>
                    <a:pt x="283" y="572"/>
                    <a:pt x="287" y="553"/>
                    <a:pt x="300" y="540"/>
                  </a:cubicBezTo>
                  <a:cubicBezTo>
                    <a:pt x="368" y="472"/>
                    <a:pt x="387" y="462"/>
                    <a:pt x="450" y="420"/>
                  </a:cubicBezTo>
                  <a:cubicBezTo>
                    <a:pt x="521" y="313"/>
                    <a:pt x="475" y="339"/>
                    <a:pt x="570" y="315"/>
                  </a:cubicBezTo>
                  <a:cubicBezTo>
                    <a:pt x="672" y="213"/>
                    <a:pt x="545" y="333"/>
                    <a:pt x="735" y="195"/>
                  </a:cubicBezTo>
                  <a:cubicBezTo>
                    <a:pt x="815" y="137"/>
                    <a:pt x="882" y="74"/>
                    <a:pt x="990" y="60"/>
                  </a:cubicBezTo>
                  <a:cubicBezTo>
                    <a:pt x="1160" y="37"/>
                    <a:pt x="1331" y="28"/>
                    <a:pt x="1500" y="0"/>
                  </a:cubicBezTo>
                  <a:cubicBezTo>
                    <a:pt x="2290" y="5"/>
                    <a:pt x="3080" y="6"/>
                    <a:pt x="3870" y="15"/>
                  </a:cubicBezTo>
                  <a:cubicBezTo>
                    <a:pt x="4005" y="17"/>
                    <a:pt x="4052" y="55"/>
                    <a:pt x="4170" y="75"/>
                  </a:cubicBezTo>
                  <a:cubicBezTo>
                    <a:pt x="4310" y="98"/>
                    <a:pt x="4468" y="84"/>
                    <a:pt x="4590" y="165"/>
                  </a:cubicBezTo>
                  <a:cubicBezTo>
                    <a:pt x="4624" y="216"/>
                    <a:pt x="4635" y="255"/>
                    <a:pt x="4650" y="315"/>
                  </a:cubicBezTo>
                  <a:cubicBezTo>
                    <a:pt x="4664" y="437"/>
                    <a:pt x="4671" y="556"/>
                    <a:pt x="4740" y="660"/>
                  </a:cubicBezTo>
                  <a:cubicBezTo>
                    <a:pt x="4751" y="739"/>
                    <a:pt x="4773" y="807"/>
                    <a:pt x="4785" y="885"/>
                  </a:cubicBezTo>
                  <a:cubicBezTo>
                    <a:pt x="4796" y="955"/>
                    <a:pt x="4793" y="1028"/>
                    <a:pt x="4815" y="1095"/>
                  </a:cubicBezTo>
                  <a:cubicBezTo>
                    <a:pt x="4825" y="1125"/>
                    <a:pt x="4845" y="1185"/>
                    <a:pt x="4845" y="1185"/>
                  </a:cubicBezTo>
                  <a:cubicBezTo>
                    <a:pt x="4835" y="1473"/>
                    <a:pt x="4854" y="1694"/>
                    <a:pt x="4710" y="1935"/>
                  </a:cubicBezTo>
                  <a:cubicBezTo>
                    <a:pt x="4657" y="2023"/>
                    <a:pt x="4707" y="1938"/>
                    <a:pt x="4620" y="2025"/>
                  </a:cubicBezTo>
                  <a:cubicBezTo>
                    <a:pt x="4607" y="2038"/>
                    <a:pt x="4602" y="2056"/>
                    <a:pt x="4590" y="2070"/>
                  </a:cubicBezTo>
                  <a:cubicBezTo>
                    <a:pt x="4572" y="2091"/>
                    <a:pt x="4551" y="2111"/>
                    <a:pt x="4530" y="2130"/>
                  </a:cubicBezTo>
                  <a:cubicBezTo>
                    <a:pt x="4511" y="2146"/>
                    <a:pt x="4487" y="2156"/>
                    <a:pt x="4470" y="2175"/>
                  </a:cubicBezTo>
                  <a:cubicBezTo>
                    <a:pt x="4446" y="2202"/>
                    <a:pt x="4430" y="2235"/>
                    <a:pt x="4410" y="2265"/>
                  </a:cubicBezTo>
                  <a:cubicBezTo>
                    <a:pt x="4400" y="2280"/>
                    <a:pt x="4380" y="2310"/>
                    <a:pt x="4380" y="2310"/>
                  </a:cubicBezTo>
                  <a:cubicBezTo>
                    <a:pt x="4340" y="2471"/>
                    <a:pt x="4174" y="2556"/>
                    <a:pt x="4035" y="2625"/>
                  </a:cubicBezTo>
                  <a:cubicBezTo>
                    <a:pt x="4016" y="2634"/>
                    <a:pt x="4007" y="2658"/>
                    <a:pt x="3990" y="2670"/>
                  </a:cubicBezTo>
                  <a:cubicBezTo>
                    <a:pt x="3954" y="2696"/>
                    <a:pt x="3885" y="2737"/>
                    <a:pt x="3840" y="2745"/>
                  </a:cubicBezTo>
                  <a:cubicBezTo>
                    <a:pt x="3764" y="2758"/>
                    <a:pt x="3572" y="2770"/>
                    <a:pt x="3510" y="2775"/>
                  </a:cubicBezTo>
                  <a:cubicBezTo>
                    <a:pt x="3490" y="2780"/>
                    <a:pt x="3470" y="2784"/>
                    <a:pt x="3450" y="2790"/>
                  </a:cubicBezTo>
                  <a:cubicBezTo>
                    <a:pt x="3420" y="2799"/>
                    <a:pt x="3360" y="2820"/>
                    <a:pt x="3360" y="2820"/>
                  </a:cubicBezTo>
                  <a:cubicBezTo>
                    <a:pt x="2713" y="2807"/>
                    <a:pt x="2073" y="2785"/>
                    <a:pt x="1425" y="2775"/>
                  </a:cubicBezTo>
                  <a:cubicBezTo>
                    <a:pt x="1399" y="2771"/>
                    <a:pt x="1311" y="2765"/>
                    <a:pt x="1275" y="2745"/>
                  </a:cubicBezTo>
                  <a:cubicBezTo>
                    <a:pt x="1212" y="2710"/>
                    <a:pt x="1140" y="2665"/>
                    <a:pt x="1080" y="2625"/>
                  </a:cubicBezTo>
                  <a:cubicBezTo>
                    <a:pt x="1032" y="2554"/>
                    <a:pt x="1067" y="2586"/>
                    <a:pt x="960" y="2550"/>
                  </a:cubicBezTo>
                  <a:cubicBezTo>
                    <a:pt x="926" y="2539"/>
                    <a:pt x="870" y="2490"/>
                    <a:pt x="870" y="2490"/>
                  </a:cubicBezTo>
                  <a:cubicBezTo>
                    <a:pt x="860" y="2475"/>
                    <a:pt x="852" y="2458"/>
                    <a:pt x="840" y="2445"/>
                  </a:cubicBezTo>
                  <a:cubicBezTo>
                    <a:pt x="812" y="2413"/>
                    <a:pt x="750" y="2355"/>
                    <a:pt x="750" y="2355"/>
                  </a:cubicBezTo>
                  <a:cubicBezTo>
                    <a:pt x="734" y="2306"/>
                    <a:pt x="706" y="2269"/>
                    <a:pt x="690" y="2220"/>
                  </a:cubicBezTo>
                  <a:cubicBezTo>
                    <a:pt x="686" y="2136"/>
                    <a:pt x="726" y="1919"/>
                    <a:pt x="615" y="1845"/>
                  </a:cubicBezTo>
                  <a:cubicBezTo>
                    <a:pt x="564" y="1811"/>
                    <a:pt x="484" y="1803"/>
                    <a:pt x="435" y="1770"/>
                  </a:cubicBezTo>
                  <a:cubicBezTo>
                    <a:pt x="420" y="1760"/>
                    <a:pt x="406" y="1747"/>
                    <a:pt x="390" y="1740"/>
                  </a:cubicBezTo>
                  <a:cubicBezTo>
                    <a:pt x="361" y="1727"/>
                    <a:pt x="330" y="1720"/>
                    <a:pt x="300" y="1710"/>
                  </a:cubicBezTo>
                  <a:cubicBezTo>
                    <a:pt x="285" y="1705"/>
                    <a:pt x="255" y="1695"/>
                    <a:pt x="255" y="1695"/>
                  </a:cubicBezTo>
                  <a:cubicBezTo>
                    <a:pt x="241" y="1653"/>
                    <a:pt x="227" y="1622"/>
                    <a:pt x="195" y="1590"/>
                  </a:cubicBezTo>
                  <a:lnTo>
                    <a:pt x="278" y="1645"/>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7" name="Freeform 19"/>
            <p:cNvSpPr>
              <a:spLocks/>
            </p:cNvSpPr>
            <p:nvPr/>
          </p:nvSpPr>
          <p:spPr bwMode="auto">
            <a:xfrm>
              <a:off x="7793" y="-442"/>
              <a:ext cx="2443" cy="1549"/>
            </a:xfrm>
            <a:custGeom>
              <a:avLst/>
              <a:gdLst/>
              <a:ahLst/>
              <a:cxnLst>
                <a:cxn ang="0">
                  <a:pos x="434" y="2970"/>
                </a:cxn>
                <a:cxn ang="0">
                  <a:pos x="299" y="2715"/>
                </a:cxn>
                <a:cxn ang="0">
                  <a:pos x="239" y="2625"/>
                </a:cxn>
                <a:cxn ang="0">
                  <a:pos x="209" y="2535"/>
                </a:cxn>
                <a:cxn ang="0">
                  <a:pos x="194" y="1740"/>
                </a:cxn>
                <a:cxn ang="0">
                  <a:pos x="134" y="1395"/>
                </a:cxn>
                <a:cxn ang="0">
                  <a:pos x="104" y="1155"/>
                </a:cxn>
                <a:cxn ang="0">
                  <a:pos x="149" y="435"/>
                </a:cxn>
                <a:cxn ang="0">
                  <a:pos x="554" y="195"/>
                </a:cxn>
                <a:cxn ang="0">
                  <a:pos x="1229" y="165"/>
                </a:cxn>
                <a:cxn ang="0">
                  <a:pos x="1349" y="135"/>
                </a:cxn>
                <a:cxn ang="0">
                  <a:pos x="1394" y="105"/>
                </a:cxn>
                <a:cxn ang="0">
                  <a:pos x="1514" y="75"/>
                </a:cxn>
                <a:cxn ang="0">
                  <a:pos x="1829" y="0"/>
                </a:cxn>
                <a:cxn ang="0">
                  <a:pos x="2279" y="30"/>
                </a:cxn>
                <a:cxn ang="0">
                  <a:pos x="2429" y="75"/>
                </a:cxn>
                <a:cxn ang="0">
                  <a:pos x="2804" y="90"/>
                </a:cxn>
                <a:cxn ang="0">
                  <a:pos x="3164" y="210"/>
                </a:cxn>
                <a:cxn ang="0">
                  <a:pos x="3284" y="255"/>
                </a:cxn>
                <a:cxn ang="0">
                  <a:pos x="4019" y="285"/>
                </a:cxn>
                <a:cxn ang="0">
                  <a:pos x="4169" y="330"/>
                </a:cxn>
                <a:cxn ang="0">
                  <a:pos x="4289" y="390"/>
                </a:cxn>
                <a:cxn ang="0">
                  <a:pos x="4619" y="585"/>
                </a:cxn>
                <a:cxn ang="0">
                  <a:pos x="4634" y="1635"/>
                </a:cxn>
                <a:cxn ang="0">
                  <a:pos x="4544" y="1755"/>
                </a:cxn>
                <a:cxn ang="0">
                  <a:pos x="4514" y="1800"/>
                </a:cxn>
                <a:cxn ang="0">
                  <a:pos x="4454" y="1815"/>
                </a:cxn>
                <a:cxn ang="0">
                  <a:pos x="3884" y="1875"/>
                </a:cxn>
                <a:cxn ang="0">
                  <a:pos x="3674" y="1890"/>
                </a:cxn>
                <a:cxn ang="0">
                  <a:pos x="2774" y="1920"/>
                </a:cxn>
                <a:cxn ang="0">
                  <a:pos x="2414" y="1995"/>
                </a:cxn>
                <a:cxn ang="0">
                  <a:pos x="2159" y="2055"/>
                </a:cxn>
                <a:cxn ang="0">
                  <a:pos x="2039" y="2190"/>
                </a:cxn>
                <a:cxn ang="0">
                  <a:pos x="2024" y="2205"/>
                </a:cxn>
                <a:cxn ang="0">
                  <a:pos x="2092" y="2260"/>
                </a:cxn>
              </a:cxnLst>
              <a:rect l="0" t="0" r="r" b="b"/>
              <a:pathLst>
                <a:path w="4702" h="2970">
                  <a:moveTo>
                    <a:pt x="434" y="2970"/>
                  </a:moveTo>
                  <a:cubicBezTo>
                    <a:pt x="381" y="2891"/>
                    <a:pt x="349" y="2798"/>
                    <a:pt x="299" y="2715"/>
                  </a:cubicBezTo>
                  <a:cubicBezTo>
                    <a:pt x="280" y="2684"/>
                    <a:pt x="250" y="2659"/>
                    <a:pt x="239" y="2625"/>
                  </a:cubicBezTo>
                  <a:cubicBezTo>
                    <a:pt x="229" y="2595"/>
                    <a:pt x="209" y="2535"/>
                    <a:pt x="209" y="2535"/>
                  </a:cubicBezTo>
                  <a:cubicBezTo>
                    <a:pt x="204" y="2270"/>
                    <a:pt x="203" y="2005"/>
                    <a:pt x="194" y="1740"/>
                  </a:cubicBezTo>
                  <a:cubicBezTo>
                    <a:pt x="190" y="1631"/>
                    <a:pt x="143" y="1500"/>
                    <a:pt x="134" y="1395"/>
                  </a:cubicBezTo>
                  <a:cubicBezTo>
                    <a:pt x="117" y="1194"/>
                    <a:pt x="134" y="1273"/>
                    <a:pt x="104" y="1155"/>
                  </a:cubicBezTo>
                  <a:cubicBezTo>
                    <a:pt x="80" y="919"/>
                    <a:pt x="0" y="634"/>
                    <a:pt x="149" y="435"/>
                  </a:cubicBezTo>
                  <a:cubicBezTo>
                    <a:pt x="209" y="256"/>
                    <a:pt x="384" y="204"/>
                    <a:pt x="554" y="195"/>
                  </a:cubicBezTo>
                  <a:cubicBezTo>
                    <a:pt x="779" y="183"/>
                    <a:pt x="1004" y="175"/>
                    <a:pt x="1229" y="165"/>
                  </a:cubicBezTo>
                  <a:cubicBezTo>
                    <a:pt x="1268" y="152"/>
                    <a:pt x="1310" y="149"/>
                    <a:pt x="1349" y="135"/>
                  </a:cubicBezTo>
                  <a:cubicBezTo>
                    <a:pt x="1366" y="129"/>
                    <a:pt x="1377" y="111"/>
                    <a:pt x="1394" y="105"/>
                  </a:cubicBezTo>
                  <a:cubicBezTo>
                    <a:pt x="1433" y="91"/>
                    <a:pt x="1474" y="85"/>
                    <a:pt x="1514" y="75"/>
                  </a:cubicBezTo>
                  <a:cubicBezTo>
                    <a:pt x="1612" y="9"/>
                    <a:pt x="1710" y="11"/>
                    <a:pt x="1829" y="0"/>
                  </a:cubicBezTo>
                  <a:cubicBezTo>
                    <a:pt x="1979" y="10"/>
                    <a:pt x="2129" y="16"/>
                    <a:pt x="2279" y="30"/>
                  </a:cubicBezTo>
                  <a:cubicBezTo>
                    <a:pt x="2331" y="35"/>
                    <a:pt x="2377" y="70"/>
                    <a:pt x="2429" y="75"/>
                  </a:cubicBezTo>
                  <a:cubicBezTo>
                    <a:pt x="2554" y="87"/>
                    <a:pt x="2679" y="85"/>
                    <a:pt x="2804" y="90"/>
                  </a:cubicBezTo>
                  <a:cubicBezTo>
                    <a:pt x="2922" y="129"/>
                    <a:pt x="3050" y="161"/>
                    <a:pt x="3164" y="210"/>
                  </a:cubicBezTo>
                  <a:cubicBezTo>
                    <a:pt x="3211" y="230"/>
                    <a:pt x="3231" y="252"/>
                    <a:pt x="3284" y="255"/>
                  </a:cubicBezTo>
                  <a:cubicBezTo>
                    <a:pt x="3529" y="269"/>
                    <a:pt x="3774" y="275"/>
                    <a:pt x="4019" y="285"/>
                  </a:cubicBezTo>
                  <a:cubicBezTo>
                    <a:pt x="4098" y="301"/>
                    <a:pt x="4094" y="295"/>
                    <a:pt x="4169" y="330"/>
                  </a:cubicBezTo>
                  <a:cubicBezTo>
                    <a:pt x="4210" y="349"/>
                    <a:pt x="4246" y="379"/>
                    <a:pt x="4289" y="390"/>
                  </a:cubicBezTo>
                  <a:cubicBezTo>
                    <a:pt x="4426" y="424"/>
                    <a:pt x="4538" y="464"/>
                    <a:pt x="4619" y="585"/>
                  </a:cubicBezTo>
                  <a:cubicBezTo>
                    <a:pt x="4702" y="917"/>
                    <a:pt x="4644" y="1343"/>
                    <a:pt x="4634" y="1635"/>
                  </a:cubicBezTo>
                  <a:cubicBezTo>
                    <a:pt x="4632" y="1691"/>
                    <a:pt x="4585" y="1728"/>
                    <a:pt x="4544" y="1755"/>
                  </a:cubicBezTo>
                  <a:cubicBezTo>
                    <a:pt x="4534" y="1770"/>
                    <a:pt x="4529" y="1790"/>
                    <a:pt x="4514" y="1800"/>
                  </a:cubicBezTo>
                  <a:cubicBezTo>
                    <a:pt x="4497" y="1811"/>
                    <a:pt x="4474" y="1809"/>
                    <a:pt x="4454" y="1815"/>
                  </a:cubicBezTo>
                  <a:cubicBezTo>
                    <a:pt x="4252" y="1876"/>
                    <a:pt x="4130" y="1863"/>
                    <a:pt x="3884" y="1875"/>
                  </a:cubicBezTo>
                  <a:cubicBezTo>
                    <a:pt x="3814" y="1879"/>
                    <a:pt x="3744" y="1885"/>
                    <a:pt x="3674" y="1890"/>
                  </a:cubicBezTo>
                  <a:cubicBezTo>
                    <a:pt x="3356" y="1996"/>
                    <a:pt x="3684" y="1892"/>
                    <a:pt x="2774" y="1920"/>
                  </a:cubicBezTo>
                  <a:cubicBezTo>
                    <a:pt x="2651" y="1924"/>
                    <a:pt x="2532" y="1965"/>
                    <a:pt x="2414" y="1995"/>
                  </a:cubicBezTo>
                  <a:cubicBezTo>
                    <a:pt x="2331" y="2050"/>
                    <a:pt x="2263" y="2045"/>
                    <a:pt x="2159" y="2055"/>
                  </a:cubicBezTo>
                  <a:cubicBezTo>
                    <a:pt x="2035" y="2253"/>
                    <a:pt x="2142" y="2138"/>
                    <a:pt x="2039" y="2190"/>
                  </a:cubicBezTo>
                  <a:cubicBezTo>
                    <a:pt x="2033" y="2193"/>
                    <a:pt x="2029" y="2200"/>
                    <a:pt x="2024" y="2205"/>
                  </a:cubicBezTo>
                  <a:lnTo>
                    <a:pt x="2092" y="2260"/>
                  </a:ln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8" name="Freeform 20"/>
            <p:cNvSpPr>
              <a:spLocks/>
            </p:cNvSpPr>
            <p:nvPr/>
          </p:nvSpPr>
          <p:spPr bwMode="auto">
            <a:xfrm>
              <a:off x="4768" y="-481"/>
              <a:ext cx="1747" cy="1432"/>
            </a:xfrm>
            <a:custGeom>
              <a:avLst/>
              <a:gdLst/>
              <a:ahLst/>
              <a:cxnLst>
                <a:cxn ang="0">
                  <a:pos x="3362" y="540"/>
                </a:cxn>
                <a:cxn ang="0">
                  <a:pos x="3272" y="465"/>
                </a:cxn>
                <a:cxn ang="0">
                  <a:pos x="2987" y="330"/>
                </a:cxn>
                <a:cxn ang="0">
                  <a:pos x="2837" y="255"/>
                </a:cxn>
                <a:cxn ang="0">
                  <a:pos x="2792" y="210"/>
                </a:cxn>
                <a:cxn ang="0">
                  <a:pos x="2387" y="120"/>
                </a:cxn>
                <a:cxn ang="0">
                  <a:pos x="1892" y="15"/>
                </a:cxn>
                <a:cxn ang="0">
                  <a:pos x="1412" y="0"/>
                </a:cxn>
                <a:cxn ang="0">
                  <a:pos x="977" y="15"/>
                </a:cxn>
                <a:cxn ang="0">
                  <a:pos x="842" y="60"/>
                </a:cxn>
                <a:cxn ang="0">
                  <a:pos x="647" y="105"/>
                </a:cxn>
                <a:cxn ang="0">
                  <a:pos x="572" y="135"/>
                </a:cxn>
                <a:cxn ang="0">
                  <a:pos x="482" y="165"/>
                </a:cxn>
                <a:cxn ang="0">
                  <a:pos x="332" y="270"/>
                </a:cxn>
                <a:cxn ang="0">
                  <a:pos x="257" y="465"/>
                </a:cxn>
                <a:cxn ang="0">
                  <a:pos x="242" y="540"/>
                </a:cxn>
                <a:cxn ang="0">
                  <a:pos x="212" y="600"/>
                </a:cxn>
                <a:cxn ang="0">
                  <a:pos x="152" y="735"/>
                </a:cxn>
                <a:cxn ang="0">
                  <a:pos x="152" y="1500"/>
                </a:cxn>
                <a:cxn ang="0">
                  <a:pos x="392" y="1845"/>
                </a:cxn>
                <a:cxn ang="0">
                  <a:pos x="452" y="1935"/>
                </a:cxn>
                <a:cxn ang="0">
                  <a:pos x="542" y="2565"/>
                </a:cxn>
                <a:cxn ang="0">
                  <a:pos x="617" y="2640"/>
                </a:cxn>
                <a:cxn ang="0">
                  <a:pos x="662" y="2700"/>
                </a:cxn>
                <a:cxn ang="0">
                  <a:pos x="872" y="2745"/>
                </a:cxn>
                <a:cxn ang="0">
                  <a:pos x="1637" y="2730"/>
                </a:cxn>
                <a:cxn ang="0">
                  <a:pos x="1982" y="2610"/>
                </a:cxn>
                <a:cxn ang="0">
                  <a:pos x="2162" y="2595"/>
                </a:cxn>
                <a:cxn ang="0">
                  <a:pos x="2597" y="2505"/>
                </a:cxn>
                <a:cxn ang="0">
                  <a:pos x="2822" y="2460"/>
                </a:cxn>
              </a:cxnLst>
              <a:rect l="0" t="0" r="r" b="b"/>
              <a:pathLst>
                <a:path w="3362" h="2745">
                  <a:moveTo>
                    <a:pt x="3362" y="540"/>
                  </a:moveTo>
                  <a:cubicBezTo>
                    <a:pt x="3316" y="471"/>
                    <a:pt x="3353" y="510"/>
                    <a:pt x="3272" y="465"/>
                  </a:cubicBezTo>
                  <a:cubicBezTo>
                    <a:pt x="3176" y="412"/>
                    <a:pt x="3095" y="357"/>
                    <a:pt x="2987" y="330"/>
                  </a:cubicBezTo>
                  <a:cubicBezTo>
                    <a:pt x="2939" y="298"/>
                    <a:pt x="2884" y="288"/>
                    <a:pt x="2837" y="255"/>
                  </a:cubicBezTo>
                  <a:cubicBezTo>
                    <a:pt x="2820" y="243"/>
                    <a:pt x="2810" y="222"/>
                    <a:pt x="2792" y="210"/>
                  </a:cubicBezTo>
                  <a:cubicBezTo>
                    <a:pt x="2698" y="147"/>
                    <a:pt x="2491" y="155"/>
                    <a:pt x="2387" y="120"/>
                  </a:cubicBezTo>
                  <a:cubicBezTo>
                    <a:pt x="2226" y="66"/>
                    <a:pt x="2061" y="34"/>
                    <a:pt x="1892" y="15"/>
                  </a:cubicBezTo>
                  <a:cubicBezTo>
                    <a:pt x="1684" y="24"/>
                    <a:pt x="1581" y="56"/>
                    <a:pt x="1412" y="0"/>
                  </a:cubicBezTo>
                  <a:cubicBezTo>
                    <a:pt x="1267" y="5"/>
                    <a:pt x="1122" y="7"/>
                    <a:pt x="977" y="15"/>
                  </a:cubicBezTo>
                  <a:cubicBezTo>
                    <a:pt x="851" y="22"/>
                    <a:pt x="923" y="20"/>
                    <a:pt x="842" y="60"/>
                  </a:cubicBezTo>
                  <a:cubicBezTo>
                    <a:pt x="785" y="89"/>
                    <a:pt x="708" y="95"/>
                    <a:pt x="647" y="105"/>
                  </a:cubicBezTo>
                  <a:cubicBezTo>
                    <a:pt x="622" y="115"/>
                    <a:pt x="597" y="126"/>
                    <a:pt x="572" y="135"/>
                  </a:cubicBezTo>
                  <a:cubicBezTo>
                    <a:pt x="542" y="146"/>
                    <a:pt x="482" y="165"/>
                    <a:pt x="482" y="165"/>
                  </a:cubicBezTo>
                  <a:cubicBezTo>
                    <a:pt x="432" y="200"/>
                    <a:pt x="351" y="212"/>
                    <a:pt x="332" y="270"/>
                  </a:cubicBezTo>
                  <a:cubicBezTo>
                    <a:pt x="310" y="337"/>
                    <a:pt x="279" y="398"/>
                    <a:pt x="257" y="465"/>
                  </a:cubicBezTo>
                  <a:cubicBezTo>
                    <a:pt x="249" y="489"/>
                    <a:pt x="250" y="516"/>
                    <a:pt x="242" y="540"/>
                  </a:cubicBezTo>
                  <a:cubicBezTo>
                    <a:pt x="235" y="561"/>
                    <a:pt x="220" y="579"/>
                    <a:pt x="212" y="600"/>
                  </a:cubicBezTo>
                  <a:cubicBezTo>
                    <a:pt x="158" y="734"/>
                    <a:pt x="210" y="648"/>
                    <a:pt x="152" y="735"/>
                  </a:cubicBezTo>
                  <a:cubicBezTo>
                    <a:pt x="82" y="978"/>
                    <a:pt x="0" y="1272"/>
                    <a:pt x="152" y="1500"/>
                  </a:cubicBezTo>
                  <a:cubicBezTo>
                    <a:pt x="191" y="1654"/>
                    <a:pt x="304" y="1714"/>
                    <a:pt x="392" y="1845"/>
                  </a:cubicBezTo>
                  <a:cubicBezTo>
                    <a:pt x="412" y="1875"/>
                    <a:pt x="452" y="1935"/>
                    <a:pt x="452" y="1935"/>
                  </a:cubicBezTo>
                  <a:cubicBezTo>
                    <a:pt x="445" y="2098"/>
                    <a:pt x="364" y="2447"/>
                    <a:pt x="542" y="2565"/>
                  </a:cubicBezTo>
                  <a:cubicBezTo>
                    <a:pt x="622" y="2685"/>
                    <a:pt x="517" y="2540"/>
                    <a:pt x="617" y="2640"/>
                  </a:cubicBezTo>
                  <a:cubicBezTo>
                    <a:pt x="635" y="2658"/>
                    <a:pt x="641" y="2686"/>
                    <a:pt x="662" y="2700"/>
                  </a:cubicBezTo>
                  <a:cubicBezTo>
                    <a:pt x="711" y="2733"/>
                    <a:pt x="821" y="2739"/>
                    <a:pt x="872" y="2745"/>
                  </a:cubicBezTo>
                  <a:cubicBezTo>
                    <a:pt x="1127" y="2740"/>
                    <a:pt x="1382" y="2739"/>
                    <a:pt x="1637" y="2730"/>
                  </a:cubicBezTo>
                  <a:cubicBezTo>
                    <a:pt x="1758" y="2726"/>
                    <a:pt x="1867" y="2630"/>
                    <a:pt x="1982" y="2610"/>
                  </a:cubicBezTo>
                  <a:cubicBezTo>
                    <a:pt x="2041" y="2600"/>
                    <a:pt x="2102" y="2600"/>
                    <a:pt x="2162" y="2595"/>
                  </a:cubicBezTo>
                  <a:cubicBezTo>
                    <a:pt x="2305" y="2538"/>
                    <a:pt x="2443" y="2520"/>
                    <a:pt x="2597" y="2505"/>
                  </a:cubicBezTo>
                  <a:cubicBezTo>
                    <a:pt x="2689" y="2459"/>
                    <a:pt x="2709" y="2460"/>
                    <a:pt x="2822" y="246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29" name="Freeform 21"/>
            <p:cNvSpPr>
              <a:spLocks/>
            </p:cNvSpPr>
            <p:nvPr/>
          </p:nvSpPr>
          <p:spPr bwMode="auto">
            <a:xfrm>
              <a:off x="5378" y="1459"/>
              <a:ext cx="1924" cy="1736"/>
            </a:xfrm>
            <a:custGeom>
              <a:avLst/>
              <a:gdLst/>
              <a:ahLst/>
              <a:cxnLst>
                <a:cxn ang="0">
                  <a:pos x="1603" y="0"/>
                </a:cxn>
                <a:cxn ang="0">
                  <a:pos x="1183" y="135"/>
                </a:cxn>
                <a:cxn ang="0">
                  <a:pos x="973" y="195"/>
                </a:cxn>
                <a:cxn ang="0">
                  <a:pos x="928" y="225"/>
                </a:cxn>
                <a:cxn ang="0">
                  <a:pos x="733" y="255"/>
                </a:cxn>
                <a:cxn ang="0">
                  <a:pos x="553" y="330"/>
                </a:cxn>
                <a:cxn ang="0">
                  <a:pos x="508" y="375"/>
                </a:cxn>
                <a:cxn ang="0">
                  <a:pos x="463" y="405"/>
                </a:cxn>
                <a:cxn ang="0">
                  <a:pos x="448" y="450"/>
                </a:cxn>
                <a:cxn ang="0">
                  <a:pos x="403" y="510"/>
                </a:cxn>
                <a:cxn ang="0">
                  <a:pos x="343" y="645"/>
                </a:cxn>
                <a:cxn ang="0">
                  <a:pos x="253" y="705"/>
                </a:cxn>
                <a:cxn ang="0">
                  <a:pos x="208" y="735"/>
                </a:cxn>
                <a:cxn ang="0">
                  <a:pos x="58" y="1050"/>
                </a:cxn>
                <a:cxn ang="0">
                  <a:pos x="13" y="1140"/>
                </a:cxn>
                <a:cxn ang="0">
                  <a:pos x="118" y="1680"/>
                </a:cxn>
                <a:cxn ang="0">
                  <a:pos x="103" y="2655"/>
                </a:cxn>
                <a:cxn ang="0">
                  <a:pos x="193" y="2910"/>
                </a:cxn>
                <a:cxn ang="0">
                  <a:pos x="373" y="3225"/>
                </a:cxn>
                <a:cxn ang="0">
                  <a:pos x="748" y="3300"/>
                </a:cxn>
                <a:cxn ang="0">
                  <a:pos x="1753" y="3225"/>
                </a:cxn>
                <a:cxn ang="0">
                  <a:pos x="1903" y="3165"/>
                </a:cxn>
                <a:cxn ang="0">
                  <a:pos x="2338" y="2985"/>
                </a:cxn>
                <a:cxn ang="0">
                  <a:pos x="2383" y="2955"/>
                </a:cxn>
                <a:cxn ang="0">
                  <a:pos x="2428" y="2940"/>
                </a:cxn>
                <a:cxn ang="0">
                  <a:pos x="2533" y="2880"/>
                </a:cxn>
                <a:cxn ang="0">
                  <a:pos x="2713" y="2790"/>
                </a:cxn>
                <a:cxn ang="0">
                  <a:pos x="2803" y="2715"/>
                </a:cxn>
                <a:cxn ang="0">
                  <a:pos x="2923" y="2655"/>
                </a:cxn>
                <a:cxn ang="0">
                  <a:pos x="3043" y="2550"/>
                </a:cxn>
                <a:cxn ang="0">
                  <a:pos x="3118" y="2430"/>
                </a:cxn>
                <a:cxn ang="0">
                  <a:pos x="3163" y="2400"/>
                </a:cxn>
                <a:cxn ang="0">
                  <a:pos x="3373" y="2160"/>
                </a:cxn>
                <a:cxn ang="0">
                  <a:pos x="3523" y="1935"/>
                </a:cxn>
                <a:cxn ang="0">
                  <a:pos x="3628" y="1785"/>
                </a:cxn>
                <a:cxn ang="0">
                  <a:pos x="3658" y="1635"/>
                </a:cxn>
                <a:cxn ang="0">
                  <a:pos x="3703" y="1440"/>
                </a:cxn>
              </a:cxnLst>
              <a:rect l="0" t="0" r="r" b="b"/>
              <a:pathLst>
                <a:path w="3703" h="3327">
                  <a:moveTo>
                    <a:pt x="1603" y="0"/>
                  </a:moveTo>
                  <a:cubicBezTo>
                    <a:pt x="1447" y="31"/>
                    <a:pt x="1330" y="86"/>
                    <a:pt x="1183" y="135"/>
                  </a:cubicBezTo>
                  <a:cubicBezTo>
                    <a:pt x="953" y="212"/>
                    <a:pt x="1335" y="44"/>
                    <a:pt x="973" y="195"/>
                  </a:cubicBezTo>
                  <a:cubicBezTo>
                    <a:pt x="956" y="202"/>
                    <a:pt x="945" y="219"/>
                    <a:pt x="928" y="225"/>
                  </a:cubicBezTo>
                  <a:cubicBezTo>
                    <a:pt x="894" y="238"/>
                    <a:pt x="752" y="253"/>
                    <a:pt x="733" y="255"/>
                  </a:cubicBezTo>
                  <a:cubicBezTo>
                    <a:pt x="671" y="276"/>
                    <a:pt x="615" y="309"/>
                    <a:pt x="553" y="330"/>
                  </a:cubicBezTo>
                  <a:cubicBezTo>
                    <a:pt x="538" y="345"/>
                    <a:pt x="524" y="361"/>
                    <a:pt x="508" y="375"/>
                  </a:cubicBezTo>
                  <a:cubicBezTo>
                    <a:pt x="494" y="387"/>
                    <a:pt x="474" y="391"/>
                    <a:pt x="463" y="405"/>
                  </a:cubicBezTo>
                  <a:cubicBezTo>
                    <a:pt x="453" y="417"/>
                    <a:pt x="456" y="436"/>
                    <a:pt x="448" y="450"/>
                  </a:cubicBezTo>
                  <a:cubicBezTo>
                    <a:pt x="436" y="472"/>
                    <a:pt x="416" y="489"/>
                    <a:pt x="403" y="510"/>
                  </a:cubicBezTo>
                  <a:cubicBezTo>
                    <a:pt x="377" y="552"/>
                    <a:pt x="376" y="608"/>
                    <a:pt x="343" y="645"/>
                  </a:cubicBezTo>
                  <a:cubicBezTo>
                    <a:pt x="319" y="672"/>
                    <a:pt x="283" y="685"/>
                    <a:pt x="253" y="705"/>
                  </a:cubicBezTo>
                  <a:cubicBezTo>
                    <a:pt x="238" y="715"/>
                    <a:pt x="208" y="735"/>
                    <a:pt x="208" y="735"/>
                  </a:cubicBezTo>
                  <a:cubicBezTo>
                    <a:pt x="165" y="842"/>
                    <a:pt x="109" y="947"/>
                    <a:pt x="58" y="1050"/>
                  </a:cubicBezTo>
                  <a:cubicBezTo>
                    <a:pt x="0" y="1166"/>
                    <a:pt x="51" y="1027"/>
                    <a:pt x="13" y="1140"/>
                  </a:cubicBezTo>
                  <a:cubicBezTo>
                    <a:pt x="28" y="1465"/>
                    <a:pt x="14" y="1438"/>
                    <a:pt x="118" y="1680"/>
                  </a:cubicBezTo>
                  <a:cubicBezTo>
                    <a:pt x="116" y="1767"/>
                    <a:pt x="75" y="2468"/>
                    <a:pt x="103" y="2655"/>
                  </a:cubicBezTo>
                  <a:cubicBezTo>
                    <a:pt x="120" y="2767"/>
                    <a:pt x="162" y="2816"/>
                    <a:pt x="193" y="2910"/>
                  </a:cubicBezTo>
                  <a:cubicBezTo>
                    <a:pt x="229" y="3017"/>
                    <a:pt x="267" y="3161"/>
                    <a:pt x="373" y="3225"/>
                  </a:cubicBezTo>
                  <a:cubicBezTo>
                    <a:pt x="476" y="3287"/>
                    <a:pt x="637" y="3286"/>
                    <a:pt x="748" y="3300"/>
                  </a:cubicBezTo>
                  <a:cubicBezTo>
                    <a:pt x="1212" y="3291"/>
                    <a:pt x="1395" y="3327"/>
                    <a:pt x="1753" y="3225"/>
                  </a:cubicBezTo>
                  <a:cubicBezTo>
                    <a:pt x="1881" y="3129"/>
                    <a:pt x="1736" y="3224"/>
                    <a:pt x="1903" y="3165"/>
                  </a:cubicBezTo>
                  <a:cubicBezTo>
                    <a:pt x="2046" y="3115"/>
                    <a:pt x="2196" y="3042"/>
                    <a:pt x="2338" y="2985"/>
                  </a:cubicBezTo>
                  <a:cubicBezTo>
                    <a:pt x="2355" y="2978"/>
                    <a:pt x="2367" y="2963"/>
                    <a:pt x="2383" y="2955"/>
                  </a:cubicBezTo>
                  <a:cubicBezTo>
                    <a:pt x="2397" y="2948"/>
                    <a:pt x="2413" y="2945"/>
                    <a:pt x="2428" y="2940"/>
                  </a:cubicBezTo>
                  <a:cubicBezTo>
                    <a:pt x="2504" y="2864"/>
                    <a:pt x="2436" y="2916"/>
                    <a:pt x="2533" y="2880"/>
                  </a:cubicBezTo>
                  <a:cubicBezTo>
                    <a:pt x="2596" y="2856"/>
                    <a:pt x="2649" y="2815"/>
                    <a:pt x="2713" y="2790"/>
                  </a:cubicBezTo>
                  <a:cubicBezTo>
                    <a:pt x="2751" y="2752"/>
                    <a:pt x="2757" y="2740"/>
                    <a:pt x="2803" y="2715"/>
                  </a:cubicBezTo>
                  <a:cubicBezTo>
                    <a:pt x="2842" y="2694"/>
                    <a:pt x="2923" y="2655"/>
                    <a:pt x="2923" y="2655"/>
                  </a:cubicBezTo>
                  <a:cubicBezTo>
                    <a:pt x="2973" y="2580"/>
                    <a:pt x="2938" y="2620"/>
                    <a:pt x="3043" y="2550"/>
                  </a:cubicBezTo>
                  <a:cubicBezTo>
                    <a:pt x="3097" y="2514"/>
                    <a:pt x="3080" y="2475"/>
                    <a:pt x="3118" y="2430"/>
                  </a:cubicBezTo>
                  <a:cubicBezTo>
                    <a:pt x="3130" y="2416"/>
                    <a:pt x="3148" y="2410"/>
                    <a:pt x="3163" y="2400"/>
                  </a:cubicBezTo>
                  <a:cubicBezTo>
                    <a:pt x="3221" y="2313"/>
                    <a:pt x="3285" y="2219"/>
                    <a:pt x="3373" y="2160"/>
                  </a:cubicBezTo>
                  <a:cubicBezTo>
                    <a:pt x="3414" y="2078"/>
                    <a:pt x="3465" y="2004"/>
                    <a:pt x="3523" y="1935"/>
                  </a:cubicBezTo>
                  <a:cubicBezTo>
                    <a:pt x="3565" y="1885"/>
                    <a:pt x="3581" y="1832"/>
                    <a:pt x="3628" y="1785"/>
                  </a:cubicBezTo>
                  <a:cubicBezTo>
                    <a:pt x="3640" y="1736"/>
                    <a:pt x="3643" y="1684"/>
                    <a:pt x="3658" y="1635"/>
                  </a:cubicBezTo>
                  <a:cubicBezTo>
                    <a:pt x="3691" y="1525"/>
                    <a:pt x="3703" y="1574"/>
                    <a:pt x="3703" y="144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30" name="Freeform 22"/>
            <p:cNvSpPr>
              <a:spLocks/>
            </p:cNvSpPr>
            <p:nvPr/>
          </p:nvSpPr>
          <p:spPr bwMode="auto">
            <a:xfrm>
              <a:off x="8572" y="2093"/>
              <a:ext cx="2177" cy="1464"/>
            </a:xfrm>
            <a:custGeom>
              <a:avLst/>
              <a:gdLst/>
              <a:ahLst/>
              <a:cxnLst>
                <a:cxn ang="0">
                  <a:pos x="0" y="330"/>
                </a:cxn>
                <a:cxn ang="0">
                  <a:pos x="60" y="345"/>
                </a:cxn>
                <a:cxn ang="0">
                  <a:pos x="150" y="405"/>
                </a:cxn>
                <a:cxn ang="0">
                  <a:pos x="315" y="555"/>
                </a:cxn>
                <a:cxn ang="0">
                  <a:pos x="465" y="660"/>
                </a:cxn>
                <a:cxn ang="0">
                  <a:pos x="525" y="750"/>
                </a:cxn>
                <a:cxn ang="0">
                  <a:pos x="600" y="855"/>
                </a:cxn>
                <a:cxn ang="0">
                  <a:pos x="660" y="1065"/>
                </a:cxn>
                <a:cxn ang="0">
                  <a:pos x="825" y="1830"/>
                </a:cxn>
                <a:cxn ang="0">
                  <a:pos x="975" y="2010"/>
                </a:cxn>
                <a:cxn ang="0">
                  <a:pos x="1095" y="2130"/>
                </a:cxn>
                <a:cxn ang="0">
                  <a:pos x="1140" y="2190"/>
                </a:cxn>
                <a:cxn ang="0">
                  <a:pos x="1275" y="2310"/>
                </a:cxn>
                <a:cxn ang="0">
                  <a:pos x="1575" y="2730"/>
                </a:cxn>
                <a:cxn ang="0">
                  <a:pos x="1680" y="2775"/>
                </a:cxn>
                <a:cxn ang="0">
                  <a:pos x="2070" y="2805"/>
                </a:cxn>
                <a:cxn ang="0">
                  <a:pos x="2550" y="2760"/>
                </a:cxn>
                <a:cxn ang="0">
                  <a:pos x="2940" y="2640"/>
                </a:cxn>
                <a:cxn ang="0">
                  <a:pos x="3330" y="2610"/>
                </a:cxn>
                <a:cxn ang="0">
                  <a:pos x="3540" y="2535"/>
                </a:cxn>
                <a:cxn ang="0">
                  <a:pos x="3780" y="2430"/>
                </a:cxn>
                <a:cxn ang="0">
                  <a:pos x="4005" y="2265"/>
                </a:cxn>
                <a:cxn ang="0">
                  <a:pos x="4125" y="2130"/>
                </a:cxn>
                <a:cxn ang="0">
                  <a:pos x="4050" y="1515"/>
                </a:cxn>
                <a:cxn ang="0">
                  <a:pos x="4005" y="1215"/>
                </a:cxn>
                <a:cxn ang="0">
                  <a:pos x="3975" y="1095"/>
                </a:cxn>
                <a:cxn ang="0">
                  <a:pos x="3915" y="855"/>
                </a:cxn>
                <a:cxn ang="0">
                  <a:pos x="3870" y="630"/>
                </a:cxn>
                <a:cxn ang="0">
                  <a:pos x="3810" y="540"/>
                </a:cxn>
                <a:cxn ang="0">
                  <a:pos x="3705" y="390"/>
                </a:cxn>
                <a:cxn ang="0">
                  <a:pos x="3615" y="315"/>
                </a:cxn>
                <a:cxn ang="0">
                  <a:pos x="3525" y="255"/>
                </a:cxn>
                <a:cxn ang="0">
                  <a:pos x="3390" y="165"/>
                </a:cxn>
                <a:cxn ang="0">
                  <a:pos x="3210" y="105"/>
                </a:cxn>
                <a:cxn ang="0">
                  <a:pos x="3165" y="75"/>
                </a:cxn>
                <a:cxn ang="0">
                  <a:pos x="2910" y="0"/>
                </a:cxn>
              </a:cxnLst>
              <a:rect l="0" t="0" r="r" b="b"/>
              <a:pathLst>
                <a:path w="4192" h="2805">
                  <a:moveTo>
                    <a:pt x="0" y="330"/>
                  </a:moveTo>
                  <a:cubicBezTo>
                    <a:pt x="20" y="335"/>
                    <a:pt x="42" y="336"/>
                    <a:pt x="60" y="345"/>
                  </a:cubicBezTo>
                  <a:cubicBezTo>
                    <a:pt x="92" y="361"/>
                    <a:pt x="150" y="405"/>
                    <a:pt x="150" y="405"/>
                  </a:cubicBezTo>
                  <a:cubicBezTo>
                    <a:pt x="190" y="466"/>
                    <a:pt x="254" y="514"/>
                    <a:pt x="315" y="555"/>
                  </a:cubicBezTo>
                  <a:cubicBezTo>
                    <a:pt x="358" y="619"/>
                    <a:pt x="394" y="617"/>
                    <a:pt x="465" y="660"/>
                  </a:cubicBezTo>
                  <a:cubicBezTo>
                    <a:pt x="497" y="757"/>
                    <a:pt x="455" y="652"/>
                    <a:pt x="525" y="750"/>
                  </a:cubicBezTo>
                  <a:cubicBezTo>
                    <a:pt x="624" y="888"/>
                    <a:pt x="483" y="738"/>
                    <a:pt x="600" y="855"/>
                  </a:cubicBezTo>
                  <a:cubicBezTo>
                    <a:pt x="623" y="925"/>
                    <a:pt x="637" y="995"/>
                    <a:pt x="660" y="1065"/>
                  </a:cubicBezTo>
                  <a:cubicBezTo>
                    <a:pt x="670" y="1305"/>
                    <a:pt x="637" y="1642"/>
                    <a:pt x="825" y="1830"/>
                  </a:cubicBezTo>
                  <a:cubicBezTo>
                    <a:pt x="851" y="1909"/>
                    <a:pt x="916" y="1956"/>
                    <a:pt x="975" y="2010"/>
                  </a:cubicBezTo>
                  <a:cubicBezTo>
                    <a:pt x="1017" y="2048"/>
                    <a:pt x="1061" y="2085"/>
                    <a:pt x="1095" y="2130"/>
                  </a:cubicBezTo>
                  <a:cubicBezTo>
                    <a:pt x="1110" y="2150"/>
                    <a:pt x="1122" y="2172"/>
                    <a:pt x="1140" y="2190"/>
                  </a:cubicBezTo>
                  <a:cubicBezTo>
                    <a:pt x="1183" y="2233"/>
                    <a:pt x="1232" y="2267"/>
                    <a:pt x="1275" y="2310"/>
                  </a:cubicBezTo>
                  <a:cubicBezTo>
                    <a:pt x="1339" y="2471"/>
                    <a:pt x="1409" y="2659"/>
                    <a:pt x="1575" y="2730"/>
                  </a:cubicBezTo>
                  <a:cubicBezTo>
                    <a:pt x="1599" y="2740"/>
                    <a:pt x="1649" y="2772"/>
                    <a:pt x="1680" y="2775"/>
                  </a:cubicBezTo>
                  <a:cubicBezTo>
                    <a:pt x="1810" y="2788"/>
                    <a:pt x="1940" y="2795"/>
                    <a:pt x="2070" y="2805"/>
                  </a:cubicBezTo>
                  <a:cubicBezTo>
                    <a:pt x="2239" y="2793"/>
                    <a:pt x="2380" y="2771"/>
                    <a:pt x="2550" y="2760"/>
                  </a:cubicBezTo>
                  <a:cubicBezTo>
                    <a:pt x="2682" y="2734"/>
                    <a:pt x="2807" y="2653"/>
                    <a:pt x="2940" y="2640"/>
                  </a:cubicBezTo>
                  <a:cubicBezTo>
                    <a:pt x="3070" y="2627"/>
                    <a:pt x="3200" y="2623"/>
                    <a:pt x="3330" y="2610"/>
                  </a:cubicBezTo>
                  <a:cubicBezTo>
                    <a:pt x="3365" y="2598"/>
                    <a:pt x="3492" y="2559"/>
                    <a:pt x="3540" y="2535"/>
                  </a:cubicBezTo>
                  <a:cubicBezTo>
                    <a:pt x="3629" y="2491"/>
                    <a:pt x="3682" y="2458"/>
                    <a:pt x="3780" y="2430"/>
                  </a:cubicBezTo>
                  <a:cubicBezTo>
                    <a:pt x="3853" y="2371"/>
                    <a:pt x="3934" y="2327"/>
                    <a:pt x="4005" y="2265"/>
                  </a:cubicBezTo>
                  <a:cubicBezTo>
                    <a:pt x="4051" y="2224"/>
                    <a:pt x="4081" y="2174"/>
                    <a:pt x="4125" y="2130"/>
                  </a:cubicBezTo>
                  <a:cubicBezTo>
                    <a:pt x="4192" y="1930"/>
                    <a:pt x="4126" y="1706"/>
                    <a:pt x="4050" y="1515"/>
                  </a:cubicBezTo>
                  <a:cubicBezTo>
                    <a:pt x="4038" y="1416"/>
                    <a:pt x="4022" y="1313"/>
                    <a:pt x="4005" y="1215"/>
                  </a:cubicBezTo>
                  <a:cubicBezTo>
                    <a:pt x="3998" y="1174"/>
                    <a:pt x="3975" y="1095"/>
                    <a:pt x="3975" y="1095"/>
                  </a:cubicBezTo>
                  <a:cubicBezTo>
                    <a:pt x="3963" y="983"/>
                    <a:pt x="3961" y="946"/>
                    <a:pt x="3915" y="855"/>
                  </a:cubicBezTo>
                  <a:cubicBezTo>
                    <a:pt x="3909" y="812"/>
                    <a:pt x="3890" y="675"/>
                    <a:pt x="3870" y="630"/>
                  </a:cubicBezTo>
                  <a:cubicBezTo>
                    <a:pt x="3855" y="597"/>
                    <a:pt x="3830" y="570"/>
                    <a:pt x="3810" y="540"/>
                  </a:cubicBezTo>
                  <a:cubicBezTo>
                    <a:pt x="3772" y="484"/>
                    <a:pt x="3759" y="435"/>
                    <a:pt x="3705" y="390"/>
                  </a:cubicBezTo>
                  <a:cubicBezTo>
                    <a:pt x="3675" y="365"/>
                    <a:pt x="3646" y="339"/>
                    <a:pt x="3615" y="315"/>
                  </a:cubicBezTo>
                  <a:cubicBezTo>
                    <a:pt x="3587" y="293"/>
                    <a:pt x="3550" y="280"/>
                    <a:pt x="3525" y="255"/>
                  </a:cubicBezTo>
                  <a:cubicBezTo>
                    <a:pt x="3485" y="215"/>
                    <a:pt x="3441" y="188"/>
                    <a:pt x="3390" y="165"/>
                  </a:cubicBezTo>
                  <a:cubicBezTo>
                    <a:pt x="3334" y="140"/>
                    <a:pt x="3268" y="124"/>
                    <a:pt x="3210" y="105"/>
                  </a:cubicBezTo>
                  <a:cubicBezTo>
                    <a:pt x="3193" y="99"/>
                    <a:pt x="3182" y="81"/>
                    <a:pt x="3165" y="75"/>
                  </a:cubicBezTo>
                  <a:cubicBezTo>
                    <a:pt x="3082" y="44"/>
                    <a:pt x="2991" y="41"/>
                    <a:pt x="2910" y="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sp>
          <p:nvSpPr>
            <p:cNvPr id="17431" name="Freeform 23"/>
            <p:cNvSpPr>
              <a:spLocks/>
            </p:cNvSpPr>
            <p:nvPr/>
          </p:nvSpPr>
          <p:spPr bwMode="auto">
            <a:xfrm>
              <a:off x="7138" y="2234"/>
              <a:ext cx="1770" cy="986"/>
            </a:xfrm>
            <a:custGeom>
              <a:avLst/>
              <a:gdLst/>
              <a:ahLst/>
              <a:cxnLst>
                <a:cxn ang="0">
                  <a:pos x="299" y="0"/>
                </a:cxn>
                <a:cxn ang="0">
                  <a:pos x="224" y="150"/>
                </a:cxn>
                <a:cxn ang="0">
                  <a:pos x="179" y="645"/>
                </a:cxn>
                <a:cxn ang="0">
                  <a:pos x="134" y="735"/>
                </a:cxn>
                <a:cxn ang="0">
                  <a:pos x="29" y="1020"/>
                </a:cxn>
                <a:cxn ang="0">
                  <a:pos x="29" y="1350"/>
                </a:cxn>
                <a:cxn ang="0">
                  <a:pos x="59" y="1395"/>
                </a:cxn>
                <a:cxn ang="0">
                  <a:pos x="239" y="1605"/>
                </a:cxn>
                <a:cxn ang="0">
                  <a:pos x="509" y="1785"/>
                </a:cxn>
                <a:cxn ang="0">
                  <a:pos x="749" y="1890"/>
                </a:cxn>
                <a:cxn ang="0">
                  <a:pos x="2279" y="1815"/>
                </a:cxn>
                <a:cxn ang="0">
                  <a:pos x="2504" y="1740"/>
                </a:cxn>
                <a:cxn ang="0">
                  <a:pos x="2864" y="1680"/>
                </a:cxn>
                <a:cxn ang="0">
                  <a:pos x="2999" y="1590"/>
                </a:cxn>
                <a:cxn ang="0">
                  <a:pos x="3029" y="1545"/>
                </a:cxn>
                <a:cxn ang="0">
                  <a:pos x="3119" y="1485"/>
                </a:cxn>
                <a:cxn ang="0">
                  <a:pos x="3164" y="1440"/>
                </a:cxn>
                <a:cxn ang="0">
                  <a:pos x="3254" y="1380"/>
                </a:cxn>
                <a:cxn ang="0">
                  <a:pos x="3314" y="1305"/>
                </a:cxn>
                <a:cxn ang="0">
                  <a:pos x="3329" y="1260"/>
                </a:cxn>
                <a:cxn ang="0">
                  <a:pos x="3359" y="1215"/>
                </a:cxn>
                <a:cxn ang="0">
                  <a:pos x="3389" y="1125"/>
                </a:cxn>
                <a:cxn ang="0">
                  <a:pos x="3404" y="870"/>
                </a:cxn>
              </a:cxnLst>
              <a:rect l="0" t="0" r="r" b="b"/>
              <a:pathLst>
                <a:path w="3407" h="1890">
                  <a:moveTo>
                    <a:pt x="299" y="0"/>
                  </a:moveTo>
                  <a:cubicBezTo>
                    <a:pt x="282" y="84"/>
                    <a:pt x="294" y="103"/>
                    <a:pt x="224" y="150"/>
                  </a:cubicBezTo>
                  <a:cubicBezTo>
                    <a:pt x="158" y="416"/>
                    <a:pt x="214" y="156"/>
                    <a:pt x="179" y="645"/>
                  </a:cubicBezTo>
                  <a:cubicBezTo>
                    <a:pt x="176" y="689"/>
                    <a:pt x="153" y="697"/>
                    <a:pt x="134" y="735"/>
                  </a:cubicBezTo>
                  <a:cubicBezTo>
                    <a:pt x="88" y="828"/>
                    <a:pt x="61" y="923"/>
                    <a:pt x="29" y="1020"/>
                  </a:cubicBezTo>
                  <a:cubicBezTo>
                    <a:pt x="9" y="1160"/>
                    <a:pt x="0" y="1174"/>
                    <a:pt x="29" y="1350"/>
                  </a:cubicBezTo>
                  <a:cubicBezTo>
                    <a:pt x="32" y="1368"/>
                    <a:pt x="51" y="1379"/>
                    <a:pt x="59" y="1395"/>
                  </a:cubicBezTo>
                  <a:cubicBezTo>
                    <a:pt x="102" y="1481"/>
                    <a:pt x="141" y="1572"/>
                    <a:pt x="239" y="1605"/>
                  </a:cubicBezTo>
                  <a:cubicBezTo>
                    <a:pt x="328" y="1671"/>
                    <a:pt x="409" y="1741"/>
                    <a:pt x="509" y="1785"/>
                  </a:cubicBezTo>
                  <a:cubicBezTo>
                    <a:pt x="591" y="1821"/>
                    <a:pt x="674" y="1840"/>
                    <a:pt x="749" y="1890"/>
                  </a:cubicBezTo>
                  <a:cubicBezTo>
                    <a:pt x="1269" y="1878"/>
                    <a:pt x="1759" y="1827"/>
                    <a:pt x="2279" y="1815"/>
                  </a:cubicBezTo>
                  <a:cubicBezTo>
                    <a:pt x="2356" y="1796"/>
                    <a:pt x="2427" y="1761"/>
                    <a:pt x="2504" y="1740"/>
                  </a:cubicBezTo>
                  <a:cubicBezTo>
                    <a:pt x="2623" y="1708"/>
                    <a:pt x="2743" y="1697"/>
                    <a:pt x="2864" y="1680"/>
                  </a:cubicBezTo>
                  <a:cubicBezTo>
                    <a:pt x="2920" y="1661"/>
                    <a:pt x="2960" y="1637"/>
                    <a:pt x="2999" y="1590"/>
                  </a:cubicBezTo>
                  <a:cubicBezTo>
                    <a:pt x="3011" y="1576"/>
                    <a:pt x="3015" y="1557"/>
                    <a:pt x="3029" y="1545"/>
                  </a:cubicBezTo>
                  <a:cubicBezTo>
                    <a:pt x="3056" y="1521"/>
                    <a:pt x="3094" y="1510"/>
                    <a:pt x="3119" y="1485"/>
                  </a:cubicBezTo>
                  <a:cubicBezTo>
                    <a:pt x="3134" y="1470"/>
                    <a:pt x="3147" y="1453"/>
                    <a:pt x="3164" y="1440"/>
                  </a:cubicBezTo>
                  <a:cubicBezTo>
                    <a:pt x="3192" y="1418"/>
                    <a:pt x="3254" y="1380"/>
                    <a:pt x="3254" y="1380"/>
                  </a:cubicBezTo>
                  <a:cubicBezTo>
                    <a:pt x="3292" y="1267"/>
                    <a:pt x="3236" y="1402"/>
                    <a:pt x="3314" y="1305"/>
                  </a:cubicBezTo>
                  <a:cubicBezTo>
                    <a:pt x="3324" y="1293"/>
                    <a:pt x="3322" y="1274"/>
                    <a:pt x="3329" y="1260"/>
                  </a:cubicBezTo>
                  <a:cubicBezTo>
                    <a:pt x="3337" y="1244"/>
                    <a:pt x="3352" y="1231"/>
                    <a:pt x="3359" y="1215"/>
                  </a:cubicBezTo>
                  <a:cubicBezTo>
                    <a:pt x="3372" y="1186"/>
                    <a:pt x="3389" y="1125"/>
                    <a:pt x="3389" y="1125"/>
                  </a:cubicBezTo>
                  <a:cubicBezTo>
                    <a:pt x="3407" y="930"/>
                    <a:pt x="3404" y="1015"/>
                    <a:pt x="3404" y="870"/>
                  </a:cubicBezTo>
                </a:path>
              </a:pathLst>
            </a:cu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A8D3B4FC-74E7-4EFF-AB2D-4C1CF7365442}"/>
              </a:ext>
            </a:extLst>
          </p:cNvPr>
          <p:cNvPicPr>
            <a:picLocks noGrp="1" noChangeAspect="1"/>
          </p:cNvPicPr>
          <p:nvPr>
            <p:ph idx="1"/>
          </p:nvPr>
        </p:nvPicPr>
        <p:blipFill>
          <a:blip r:embed="rId2"/>
          <a:stretch>
            <a:fillRect/>
          </a:stretch>
        </p:blipFill>
        <p:spPr>
          <a:xfrm>
            <a:off x="611560" y="620688"/>
            <a:ext cx="8264164" cy="5030688"/>
          </a:xfrm>
          <a:prstGeom prst="rect">
            <a:avLst/>
          </a:prstGeom>
        </p:spPr>
      </p:pic>
    </p:spTree>
    <p:extLst>
      <p:ext uri="{BB962C8B-B14F-4D97-AF65-F5344CB8AC3E}">
        <p14:creationId xmlns:p14="http://schemas.microsoft.com/office/powerpoint/2010/main" val="877624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E7FD14-6033-4A67-B9C1-DCE89F4D42EC}"/>
              </a:ext>
            </a:extLst>
          </p:cNvPr>
          <p:cNvSpPr>
            <a:spLocks noGrp="1"/>
          </p:cNvSpPr>
          <p:nvPr>
            <p:ph type="title"/>
          </p:nvPr>
        </p:nvSpPr>
        <p:spPr/>
        <p:txBody>
          <a:bodyPr/>
          <a:lstStyle/>
          <a:p>
            <a:r>
              <a:rPr lang="fr-FR" dirty="0"/>
              <a:t>Les familles de mots</a:t>
            </a:r>
          </a:p>
        </p:txBody>
      </p:sp>
      <p:pic>
        <p:nvPicPr>
          <p:cNvPr id="4" name="Espace réservé du contenu 3">
            <a:extLst>
              <a:ext uri="{FF2B5EF4-FFF2-40B4-BE49-F238E27FC236}">
                <a16:creationId xmlns:a16="http://schemas.microsoft.com/office/drawing/2014/main" id="{8A9AEC3A-2336-4522-AAE3-25FE559C7D94}"/>
              </a:ext>
            </a:extLst>
          </p:cNvPr>
          <p:cNvPicPr>
            <a:picLocks noGrp="1" noChangeAspect="1"/>
          </p:cNvPicPr>
          <p:nvPr>
            <p:ph idx="1"/>
          </p:nvPr>
        </p:nvPicPr>
        <p:blipFill>
          <a:blip r:embed="rId2"/>
          <a:stretch>
            <a:fillRect/>
          </a:stretch>
        </p:blipFill>
        <p:spPr>
          <a:xfrm>
            <a:off x="466605" y="1844824"/>
            <a:ext cx="8677395" cy="4060818"/>
          </a:xfrm>
          <a:prstGeom prst="rect">
            <a:avLst/>
          </a:prstGeom>
        </p:spPr>
      </p:pic>
    </p:spTree>
    <p:extLst>
      <p:ext uri="{BB962C8B-B14F-4D97-AF65-F5344CB8AC3E}">
        <p14:creationId xmlns:p14="http://schemas.microsoft.com/office/powerpoint/2010/main" val="31627620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a:extLst>
              <a:ext uri="{FF2B5EF4-FFF2-40B4-BE49-F238E27FC236}">
                <a16:creationId xmlns:a16="http://schemas.microsoft.com/office/drawing/2014/main" id="{B1258515-6036-4CDB-A6ED-DC9677672B58}"/>
              </a:ext>
            </a:extLst>
          </p:cNvPr>
          <p:cNvPicPr>
            <a:picLocks noGrp="1" noChangeAspect="1"/>
          </p:cNvPicPr>
          <p:nvPr>
            <p:ph idx="1"/>
          </p:nvPr>
        </p:nvPicPr>
        <p:blipFill>
          <a:blip r:embed="rId2"/>
          <a:stretch>
            <a:fillRect/>
          </a:stretch>
        </p:blipFill>
        <p:spPr>
          <a:xfrm>
            <a:off x="154126" y="836713"/>
            <a:ext cx="8989873" cy="4464496"/>
          </a:xfrm>
          <a:prstGeom prst="rect">
            <a:avLst/>
          </a:prstGeom>
        </p:spPr>
      </p:pic>
    </p:spTree>
    <p:extLst>
      <p:ext uri="{BB962C8B-B14F-4D97-AF65-F5344CB8AC3E}">
        <p14:creationId xmlns:p14="http://schemas.microsoft.com/office/powerpoint/2010/main" val="2433012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047B59-A348-45D7-AE37-778570F2C272}"/>
              </a:ext>
            </a:extLst>
          </p:cNvPr>
          <p:cNvSpPr>
            <a:spLocks noGrp="1"/>
          </p:cNvSpPr>
          <p:nvPr>
            <p:ph type="title"/>
          </p:nvPr>
        </p:nvSpPr>
        <p:spPr/>
        <p:txBody>
          <a:bodyPr/>
          <a:lstStyle/>
          <a:p>
            <a:r>
              <a:rPr lang="fr-FR" dirty="0"/>
              <a:t>Synonymie / hyperonymie </a:t>
            </a:r>
          </a:p>
        </p:txBody>
      </p:sp>
      <p:pic>
        <p:nvPicPr>
          <p:cNvPr id="4" name="Espace réservé du contenu 3">
            <a:extLst>
              <a:ext uri="{FF2B5EF4-FFF2-40B4-BE49-F238E27FC236}">
                <a16:creationId xmlns:a16="http://schemas.microsoft.com/office/drawing/2014/main" id="{2756A790-8B21-40DA-8E1A-9B3532F6A31C}"/>
              </a:ext>
            </a:extLst>
          </p:cNvPr>
          <p:cNvPicPr>
            <a:picLocks noGrp="1" noChangeAspect="1"/>
          </p:cNvPicPr>
          <p:nvPr>
            <p:ph idx="1"/>
          </p:nvPr>
        </p:nvPicPr>
        <p:blipFill>
          <a:blip r:embed="rId2"/>
          <a:stretch>
            <a:fillRect/>
          </a:stretch>
        </p:blipFill>
        <p:spPr>
          <a:xfrm>
            <a:off x="1259632" y="2492896"/>
            <a:ext cx="3092601" cy="3593583"/>
          </a:xfrm>
          <a:prstGeom prst="rect">
            <a:avLst/>
          </a:prstGeom>
        </p:spPr>
      </p:pic>
      <p:graphicFrame>
        <p:nvGraphicFramePr>
          <p:cNvPr id="5" name="Diagramme 4">
            <a:extLst>
              <a:ext uri="{FF2B5EF4-FFF2-40B4-BE49-F238E27FC236}">
                <a16:creationId xmlns:a16="http://schemas.microsoft.com/office/drawing/2014/main" id="{2CB495D4-EE63-47D3-9063-394BB7E85176}"/>
              </a:ext>
            </a:extLst>
          </p:cNvPr>
          <p:cNvGraphicFramePr/>
          <p:nvPr>
            <p:extLst>
              <p:ext uri="{D42A27DB-BD31-4B8C-83A1-F6EECF244321}">
                <p14:modId xmlns:p14="http://schemas.microsoft.com/office/powerpoint/2010/main" val="3279120455"/>
              </p:ext>
            </p:extLst>
          </p:nvPr>
        </p:nvGraphicFramePr>
        <p:xfrm>
          <a:off x="4427984" y="2171700"/>
          <a:ext cx="4200128" cy="31841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35081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1D376F-F61D-4BB7-A200-AEB41A051759}"/>
              </a:ext>
            </a:extLst>
          </p:cNvPr>
          <p:cNvSpPr>
            <a:spLocks noGrp="1"/>
          </p:cNvSpPr>
          <p:nvPr>
            <p:ph type="title"/>
          </p:nvPr>
        </p:nvSpPr>
        <p:spPr/>
        <p:txBody>
          <a:bodyPr/>
          <a:lstStyle/>
          <a:p>
            <a:r>
              <a:rPr lang="fr-FR" dirty="0" err="1"/>
              <a:t>Anlyse</a:t>
            </a:r>
            <a:r>
              <a:rPr lang="fr-FR" dirty="0"/>
              <a:t> grille sémique </a:t>
            </a:r>
          </a:p>
        </p:txBody>
      </p:sp>
      <p:graphicFrame>
        <p:nvGraphicFramePr>
          <p:cNvPr id="5" name="Object 3">
            <a:extLst>
              <a:ext uri="{FF2B5EF4-FFF2-40B4-BE49-F238E27FC236}">
                <a16:creationId xmlns:a16="http://schemas.microsoft.com/office/drawing/2014/main" id="{0AC04AFB-5A0A-421D-89BA-D8449198EE8C}"/>
              </a:ext>
            </a:extLst>
          </p:cNvPr>
          <p:cNvGraphicFramePr>
            <a:graphicFrameLocks noGrp="1" noChangeAspect="1"/>
          </p:cNvGraphicFramePr>
          <p:nvPr>
            <p:ph idx="1"/>
            <p:extLst>
              <p:ext uri="{D42A27DB-BD31-4B8C-83A1-F6EECF244321}">
                <p14:modId xmlns:p14="http://schemas.microsoft.com/office/powerpoint/2010/main" val="2066464641"/>
              </p:ext>
            </p:extLst>
          </p:nvPr>
        </p:nvGraphicFramePr>
        <p:xfrm>
          <a:off x="467544" y="2490788"/>
          <a:ext cx="8424044" cy="1735535"/>
        </p:xfrm>
        <a:graphic>
          <a:graphicData uri="http://schemas.openxmlformats.org/presentationml/2006/ole">
            <mc:AlternateContent xmlns:mc="http://schemas.openxmlformats.org/markup-compatibility/2006">
              <mc:Choice xmlns:v="urn:schemas-microsoft-com:vml" Requires="v">
                <p:oleObj spid="_x0000_s38928" name="Document" r:id="rId3" imgW="5676183" imgH="1170762" progId="Word.Document.12">
                  <p:embed/>
                </p:oleObj>
              </mc:Choice>
              <mc:Fallback>
                <p:oleObj name="Document" r:id="rId3" imgW="5676183" imgH="1170762" progId="Word.Document.12">
                  <p:embed/>
                  <p:pic>
                    <p:nvPicPr>
                      <p:cNvPr id="34819" name="Object 3"/>
                      <p:cNvPicPr>
                        <a:picLocks noChangeAspect="1" noChangeArrowheads="1"/>
                      </p:cNvPicPr>
                      <p:nvPr/>
                    </p:nvPicPr>
                    <p:blipFill>
                      <a:blip r:embed="rId4"/>
                      <a:srcRect/>
                      <a:stretch>
                        <a:fillRect/>
                      </a:stretch>
                    </p:blipFill>
                    <p:spPr bwMode="auto">
                      <a:xfrm>
                        <a:off x="467544" y="2490788"/>
                        <a:ext cx="8424044" cy="1735535"/>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5344426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GRANDS PRINCIPES</a:t>
            </a:r>
          </a:p>
        </p:txBody>
      </p:sp>
      <p:sp>
        <p:nvSpPr>
          <p:cNvPr id="3" name="Espace réservé du contenu 2"/>
          <p:cNvSpPr>
            <a:spLocks noGrp="1"/>
          </p:cNvSpPr>
          <p:nvPr>
            <p:ph idx="1"/>
          </p:nvPr>
        </p:nvSpPr>
        <p:spPr>
          <a:xfrm>
            <a:off x="612648" y="1600200"/>
            <a:ext cx="8153400" cy="4853136"/>
          </a:xfrm>
        </p:spPr>
        <p:txBody>
          <a:bodyPr>
            <a:normAutofit/>
          </a:bodyPr>
          <a:lstStyle/>
          <a:p>
            <a:r>
              <a:rPr lang="fr-FR" dirty="0"/>
              <a:t>Lexique = interface </a:t>
            </a:r>
          </a:p>
          <a:p>
            <a:r>
              <a:rPr lang="fr-FR" dirty="0"/>
              <a:t>Trop d'ignorance sur le fonctionnement, la construction et le développement du lexique </a:t>
            </a:r>
          </a:p>
          <a:p>
            <a:r>
              <a:rPr lang="fr-FR" dirty="0"/>
              <a:t>Apprentissage long et souvent extrascolaire </a:t>
            </a:r>
          </a:p>
          <a:p>
            <a:r>
              <a:rPr lang="fr-FR" dirty="0"/>
              <a:t>Grande hétérogénéité des locuteurs, élèves ou sujets du même âge (entrée CP : de 500 à 2500 mots, </a:t>
            </a:r>
            <a:r>
              <a:rPr lang="fr-FR" dirty="0" err="1"/>
              <a:t>Bentolila</a:t>
            </a:r>
            <a:r>
              <a:rPr lang="fr-FR" dirty="0"/>
              <a:t>)</a:t>
            </a:r>
          </a:p>
          <a:p>
            <a:pPr lvl="0"/>
            <a:r>
              <a:rPr lang="fr-FR" dirty="0"/>
              <a:t>Usage de répertoires lexicaux variés et variables selon les situations et les genres de discours : à l’université vs famille, oral et écrit </a:t>
            </a:r>
          </a:p>
        </p:txBody>
      </p:sp>
    </p:spTree>
    <p:extLst>
      <p:ext uri="{BB962C8B-B14F-4D97-AF65-F5344CB8AC3E}">
        <p14:creationId xmlns:p14="http://schemas.microsoft.com/office/powerpoint/2010/main" val="37659110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14400" y="120411"/>
            <a:ext cx="7200900" cy="1485900"/>
          </a:xfrm>
        </p:spPr>
        <p:txBody>
          <a:bodyPr>
            <a:normAutofit/>
          </a:bodyPr>
          <a:lstStyle/>
          <a:p>
            <a:r>
              <a:rPr lang="fr-FR" dirty="0"/>
              <a:t>Analyse sémique et sémantique du prototype  </a:t>
            </a:r>
          </a:p>
        </p:txBody>
      </p:sp>
      <p:sp>
        <p:nvSpPr>
          <p:cNvPr id="3" name="Espace réservé du contenu 2"/>
          <p:cNvSpPr>
            <a:spLocks noGrp="1"/>
          </p:cNvSpPr>
          <p:nvPr>
            <p:ph idx="1"/>
          </p:nvPr>
        </p:nvSpPr>
        <p:spPr>
          <a:xfrm>
            <a:off x="755576" y="2751072"/>
            <a:ext cx="8153400" cy="3904735"/>
          </a:xfrm>
        </p:spPr>
        <p:txBody>
          <a:bodyPr>
            <a:noAutofit/>
          </a:bodyPr>
          <a:lstStyle/>
          <a:p>
            <a:r>
              <a:rPr lang="fr-FR" dirty="0"/>
              <a:t> L’échelle de précision</a:t>
            </a:r>
          </a:p>
          <a:p>
            <a:endParaRPr lang="fr-FR" dirty="0"/>
          </a:p>
          <a:p>
            <a:r>
              <a:rPr lang="fr-FR" dirty="0"/>
              <a:t>Construire une échelle de précision</a:t>
            </a:r>
          </a:p>
          <a:p>
            <a:r>
              <a:rPr lang="fr-FR" dirty="0"/>
              <a:t>Lexique de la peur  ? </a:t>
            </a:r>
          </a:p>
          <a:p>
            <a:r>
              <a:rPr lang="fr-FR" dirty="0"/>
              <a:t>Travailler sur les caractéristiques d’une catégorie en examinant les traits les plus représentatifs portés par l’élément prototypique</a:t>
            </a:r>
          </a:p>
        </p:txBody>
      </p:sp>
      <p:sp>
        <p:nvSpPr>
          <p:cNvPr id="3174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graphicFrame>
        <p:nvGraphicFramePr>
          <p:cNvPr id="31745" name="Object 1" descr="L'échelle de précision"/>
          <p:cNvGraphicFramePr>
            <a:graphicFrameLocks noChangeAspect="1"/>
          </p:cNvGraphicFramePr>
          <p:nvPr>
            <p:extLst>
              <p:ext uri="{D42A27DB-BD31-4B8C-83A1-F6EECF244321}">
                <p14:modId xmlns:p14="http://schemas.microsoft.com/office/powerpoint/2010/main" val="4137004154"/>
              </p:ext>
            </p:extLst>
          </p:nvPr>
        </p:nvGraphicFramePr>
        <p:xfrm>
          <a:off x="810549" y="1713105"/>
          <a:ext cx="7522901" cy="648072"/>
        </p:xfrm>
        <a:graphic>
          <a:graphicData uri="http://schemas.openxmlformats.org/presentationml/2006/ole">
            <mc:AlternateContent xmlns:mc="http://schemas.openxmlformats.org/markup-compatibility/2006">
              <mc:Choice xmlns:v="urn:schemas-microsoft-com:vml" Requires="v">
                <p:oleObj spid="_x0000_s37932" name="Picture" r:id="rId3" imgW="5791200" imgH="544068" progId="Word.Picture.8">
                  <p:embed/>
                </p:oleObj>
              </mc:Choice>
              <mc:Fallback>
                <p:oleObj name="Picture" r:id="rId3" imgW="5791200" imgH="544068" progId="Word.Picture.8">
                  <p:embed/>
                  <p:pic>
                    <p:nvPicPr>
                      <p:cNvPr id="0" name="Picture 6" descr="L'échelle de précis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49" y="1713105"/>
                        <a:ext cx="7522901" cy="64807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Espace réservé du contenu 2"/>
          <p:cNvSpPr txBox="1">
            <a:spLocks/>
          </p:cNvSpPr>
          <p:nvPr/>
        </p:nvSpPr>
        <p:spPr>
          <a:xfrm>
            <a:off x="683568" y="3789040"/>
            <a:ext cx="8153400" cy="1828800"/>
          </a:xfrm>
          <a:prstGeom prst="rect">
            <a:avLst/>
          </a:prstGeom>
        </p:spPr>
        <p:txBody>
          <a:bodyPr vert="horz">
            <a:normAutofit/>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fr-FR" sz="2400" b="0" i="0" u="none" strike="noStrike" kern="1200" cap="none" spc="0" normalizeH="0" baseline="0" noProof="0" dirty="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fr-FR" sz="2800" b="0" i="0" u="none" strike="noStrike" kern="1200" cap="none" spc="0" normalizeH="0" baseline="0" noProof="0" dirty="0">
              <a:ln>
                <a:noFill/>
              </a:ln>
              <a:solidFill>
                <a:schemeClr val="tx1"/>
              </a:solidFill>
              <a:effectLst/>
              <a:uLnTx/>
              <a:uFillTx/>
              <a:latin typeface="+mn-lt"/>
              <a:ea typeface="+mn-ea"/>
              <a:cs typeface="+mn-cs"/>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fr-FR" sz="29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43B82B-83F1-4360-B6BA-69E8BCC63711}"/>
              </a:ext>
            </a:extLst>
          </p:cNvPr>
          <p:cNvSpPr>
            <a:spLocks noGrp="1"/>
          </p:cNvSpPr>
          <p:nvPr>
            <p:ph type="title"/>
          </p:nvPr>
        </p:nvSpPr>
        <p:spPr/>
        <p:txBody>
          <a:bodyPr/>
          <a:lstStyle/>
          <a:p>
            <a:r>
              <a:rPr lang="fr-FR" dirty="0"/>
              <a:t>Dresser un champ lexical </a:t>
            </a:r>
          </a:p>
        </p:txBody>
      </p:sp>
      <p:pic>
        <p:nvPicPr>
          <p:cNvPr id="4" name="Espace réservé du contenu 3">
            <a:extLst>
              <a:ext uri="{FF2B5EF4-FFF2-40B4-BE49-F238E27FC236}">
                <a16:creationId xmlns:a16="http://schemas.microsoft.com/office/drawing/2014/main" id="{4221C1A3-3288-4606-B421-6C16C74BF9EE}"/>
              </a:ext>
            </a:extLst>
          </p:cNvPr>
          <p:cNvPicPr>
            <a:picLocks noGrp="1" noChangeAspect="1"/>
          </p:cNvPicPr>
          <p:nvPr>
            <p:ph idx="1"/>
          </p:nvPr>
        </p:nvPicPr>
        <p:blipFill>
          <a:blip r:embed="rId2"/>
          <a:stretch>
            <a:fillRect/>
          </a:stretch>
        </p:blipFill>
        <p:spPr>
          <a:xfrm>
            <a:off x="1028700" y="2961490"/>
            <a:ext cx="7200900" cy="2230419"/>
          </a:xfrm>
          <a:prstGeom prst="rect">
            <a:avLst/>
          </a:prstGeom>
        </p:spPr>
      </p:pic>
    </p:spTree>
    <p:extLst>
      <p:ext uri="{BB962C8B-B14F-4D97-AF65-F5344CB8AC3E}">
        <p14:creationId xmlns:p14="http://schemas.microsoft.com/office/powerpoint/2010/main" val="21610585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7A8287-D16D-4CCE-A18C-86018939B795}"/>
              </a:ext>
            </a:extLst>
          </p:cNvPr>
          <p:cNvSpPr>
            <a:spLocks noGrp="1"/>
          </p:cNvSpPr>
          <p:nvPr>
            <p:ph type="title"/>
          </p:nvPr>
        </p:nvSpPr>
        <p:spPr/>
        <p:txBody>
          <a:bodyPr>
            <a:normAutofit fontScale="90000"/>
          </a:bodyPr>
          <a:lstStyle/>
          <a:p>
            <a:r>
              <a:rPr lang="fr-FR" dirty="0"/>
              <a:t>Boites de collection qui resserviront pour la lecture et l’écriture </a:t>
            </a:r>
          </a:p>
        </p:txBody>
      </p:sp>
      <p:pic>
        <p:nvPicPr>
          <p:cNvPr id="4" name="Espace réservé du contenu 3">
            <a:extLst>
              <a:ext uri="{FF2B5EF4-FFF2-40B4-BE49-F238E27FC236}">
                <a16:creationId xmlns:a16="http://schemas.microsoft.com/office/drawing/2014/main" id="{F17F1877-EABC-43A4-89E8-C3189CDF16C1}"/>
              </a:ext>
            </a:extLst>
          </p:cNvPr>
          <p:cNvPicPr>
            <a:picLocks noGrp="1" noChangeAspect="1"/>
          </p:cNvPicPr>
          <p:nvPr>
            <p:ph idx="1"/>
          </p:nvPr>
        </p:nvPicPr>
        <p:blipFill>
          <a:blip r:embed="rId2"/>
          <a:stretch>
            <a:fillRect/>
          </a:stretch>
        </p:blipFill>
        <p:spPr>
          <a:xfrm>
            <a:off x="2377959" y="2863787"/>
            <a:ext cx="4502381" cy="2425825"/>
          </a:xfrm>
          <a:prstGeom prst="rect">
            <a:avLst/>
          </a:prstGeom>
        </p:spPr>
      </p:pic>
    </p:spTree>
    <p:extLst>
      <p:ext uri="{BB962C8B-B14F-4D97-AF65-F5344CB8AC3E}">
        <p14:creationId xmlns:p14="http://schemas.microsoft.com/office/powerpoint/2010/main" val="39034291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542911-0C84-4556-9C1C-561D86694214}"/>
              </a:ext>
            </a:extLst>
          </p:cNvPr>
          <p:cNvSpPr>
            <a:spLocks noGrp="1"/>
          </p:cNvSpPr>
          <p:nvPr>
            <p:ph type="title"/>
          </p:nvPr>
        </p:nvSpPr>
        <p:spPr/>
        <p:txBody>
          <a:bodyPr>
            <a:normAutofit fontScale="90000"/>
          </a:bodyPr>
          <a:lstStyle/>
          <a:p>
            <a:r>
              <a:rPr lang="fr-FR" dirty="0"/>
              <a:t>Les scripts axes paradigmatique /syntagmatique</a:t>
            </a:r>
          </a:p>
        </p:txBody>
      </p:sp>
      <p:pic>
        <p:nvPicPr>
          <p:cNvPr id="4" name="Espace réservé du contenu 3">
            <a:extLst>
              <a:ext uri="{FF2B5EF4-FFF2-40B4-BE49-F238E27FC236}">
                <a16:creationId xmlns:a16="http://schemas.microsoft.com/office/drawing/2014/main" id="{1E10B659-1A1C-44F8-81C5-CB9FB82B8212}"/>
              </a:ext>
            </a:extLst>
          </p:cNvPr>
          <p:cNvPicPr>
            <a:picLocks noGrp="1" noChangeAspect="1"/>
          </p:cNvPicPr>
          <p:nvPr>
            <p:ph idx="1"/>
          </p:nvPr>
        </p:nvPicPr>
        <p:blipFill>
          <a:blip r:embed="rId2"/>
          <a:stretch>
            <a:fillRect/>
          </a:stretch>
        </p:blipFill>
        <p:spPr>
          <a:xfrm>
            <a:off x="611560" y="2228850"/>
            <a:ext cx="8187981" cy="3485044"/>
          </a:xfrm>
          <a:prstGeom prst="rect">
            <a:avLst/>
          </a:prstGeom>
        </p:spPr>
      </p:pic>
    </p:spTree>
    <p:extLst>
      <p:ext uri="{BB962C8B-B14F-4D97-AF65-F5344CB8AC3E}">
        <p14:creationId xmlns:p14="http://schemas.microsoft.com/office/powerpoint/2010/main" val="23117374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Dictionnaire électronique </a:t>
            </a:r>
          </a:p>
        </p:txBody>
      </p:sp>
      <p:sp>
        <p:nvSpPr>
          <p:cNvPr id="3" name="Espace réservé du contenu 2"/>
          <p:cNvSpPr>
            <a:spLocks noGrp="1"/>
          </p:cNvSpPr>
          <p:nvPr>
            <p:ph idx="1"/>
          </p:nvPr>
        </p:nvSpPr>
        <p:spPr/>
        <p:txBody>
          <a:bodyPr>
            <a:normAutofit/>
          </a:bodyPr>
          <a:lstStyle/>
          <a:p>
            <a:r>
              <a:rPr lang="fr-FR" dirty="0"/>
              <a:t>Trésor de la langue française : TLF </a:t>
            </a:r>
          </a:p>
          <a:p>
            <a:r>
              <a:rPr lang="fr-FR" dirty="0"/>
              <a:t>ATILF : </a:t>
            </a:r>
            <a:r>
              <a:rPr lang="fr-FR" dirty="0">
                <a:hlinkClick r:id="rId2"/>
              </a:rPr>
              <a:t>http://www.cnrtl.fr/lexicographie/</a:t>
            </a:r>
            <a:endParaRPr lang="fr-FR" dirty="0"/>
          </a:p>
          <a:p>
            <a:r>
              <a:rPr lang="fr-FR" dirty="0"/>
              <a:t>Logiciels de lexicométrie qui permettent de  relever dans un texte toutes les occurrences d’un vocable Lexico </a:t>
            </a:r>
            <a:r>
              <a:rPr lang="fr-FR" dirty="0">
                <a:hlinkClick r:id="rId3"/>
              </a:rPr>
              <a:t>http://www.tal.univ-paris3.fr/lexico/lexico3.htm</a:t>
            </a:r>
            <a:endParaRPr lang="fr-FR" dirty="0"/>
          </a:p>
          <a:p>
            <a:r>
              <a:rPr lang="fr-FR" dirty="0"/>
              <a:t>Dictionnaire des synonymes </a:t>
            </a:r>
            <a:r>
              <a:rPr lang="fr-FR" dirty="0" err="1"/>
              <a:t>Crisco</a:t>
            </a:r>
            <a:r>
              <a:rPr lang="fr-FR" dirty="0"/>
              <a:t> (</a:t>
            </a:r>
            <a:r>
              <a:rPr lang="fr-FR" dirty="0" err="1"/>
              <a:t>Unicaen</a:t>
            </a:r>
            <a:r>
              <a:rPr lang="fr-FR" dirty="0"/>
              <a:t>) : </a:t>
            </a:r>
          </a:p>
          <a:p>
            <a:pPr lvl="1"/>
            <a:r>
              <a:rPr lang="fr-FR" dirty="0">
                <a:hlinkClick r:id="rId4"/>
              </a:rPr>
              <a:t>http://www.crisco.unicaen.fr/cgi-bin/cherches.cgi</a:t>
            </a:r>
            <a:endParaRPr lang="fr-FR" dirty="0"/>
          </a:p>
          <a:p>
            <a:pPr lvl="1"/>
            <a:r>
              <a:rPr lang="fr-FR" dirty="0">
                <a:hlinkClick r:id="rId4"/>
              </a:rPr>
              <a:t>http://www.crisco.unicaen.fr/cgi-bin/cherches.cgi</a:t>
            </a:r>
            <a:endParaRPr lang="fr-FR" dirty="0"/>
          </a:p>
          <a:p>
            <a:pPr lvl="1"/>
            <a:endParaRPr lang="fr-FR" dirty="0"/>
          </a:p>
          <a:p>
            <a:pPr>
              <a:buNone/>
            </a:pPr>
            <a:endParaRPr lang="fr-FR" dirty="0"/>
          </a:p>
          <a:p>
            <a:pPr>
              <a:buNone/>
            </a:pPr>
            <a:endParaRPr lang="fr-FR"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tables de fréquences</a:t>
            </a:r>
          </a:p>
        </p:txBody>
      </p:sp>
      <p:sp>
        <p:nvSpPr>
          <p:cNvPr id="3" name="Espace réservé du contenu 2"/>
          <p:cNvSpPr>
            <a:spLocks noGrp="1"/>
          </p:cNvSpPr>
          <p:nvPr>
            <p:ph idx="1"/>
          </p:nvPr>
        </p:nvSpPr>
        <p:spPr/>
        <p:txBody>
          <a:bodyPr/>
          <a:lstStyle/>
          <a:p>
            <a:r>
              <a:rPr lang="fr-FR" dirty="0"/>
              <a:t>Intéressantes en particulier pour l’étude des </a:t>
            </a:r>
            <a:r>
              <a:rPr lang="fr-FR" dirty="0" err="1"/>
              <a:t>polysèmes</a:t>
            </a:r>
            <a:r>
              <a:rPr lang="fr-FR" dirty="0"/>
              <a:t>, plus nombreux dans le vocabulaire courant et intéressants à aborder d’un point de vue interdisciplinaire. </a:t>
            </a:r>
          </a:p>
          <a:p>
            <a:r>
              <a:rPr lang="fr-FR" dirty="0">
                <a:hlinkClick r:id="rId2"/>
              </a:rPr>
              <a:t>http://eduscol.education.fr/pid23250-cid50486/vocabulaire.html</a:t>
            </a:r>
            <a:endParaRPr lang="fr-FR" dirty="0"/>
          </a:p>
          <a:p>
            <a:endParaRPr lang="fr-FR"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Tables de fréquence</a:t>
            </a:r>
          </a:p>
        </p:txBody>
      </p:sp>
      <p:sp>
        <p:nvSpPr>
          <p:cNvPr id="3" name="Espace réservé du contenu 2"/>
          <p:cNvSpPr>
            <a:spLocks noGrp="1"/>
          </p:cNvSpPr>
          <p:nvPr>
            <p:ph idx="1"/>
          </p:nvPr>
        </p:nvSpPr>
        <p:spPr/>
        <p:txBody>
          <a:bodyPr/>
          <a:lstStyle/>
          <a:p>
            <a:r>
              <a:rPr lang="fr-FR" dirty="0">
                <a:hlinkClick r:id="rId2"/>
              </a:rPr>
              <a:t>http://eduscol.education.fr/cid47915/liste-des-mots-classee-par-ordre-alphabetique.html</a:t>
            </a:r>
            <a:endParaRPr lang="fr-FR" dirty="0"/>
          </a:p>
          <a:p>
            <a:r>
              <a:rPr lang="fr-FR" dirty="0">
                <a:hlinkClick r:id="rId3"/>
              </a:rPr>
              <a:t>http://eduscol.education.fr/cid47916/liste-des-mots-classee-par-frequence-decroissante.html</a:t>
            </a:r>
            <a:endParaRPr lang="fr-FR" dirty="0"/>
          </a:p>
          <a:p>
            <a:r>
              <a:rPr lang="fr-FR" dirty="0">
                <a:hlinkClick r:id="rId4"/>
              </a:rPr>
              <a:t>http://eduscol.education.fr/cid47917/liste-des-mots-classee-par-nature-par-frequence-decroissante.html</a:t>
            </a:r>
            <a:endParaRPr lang="fr-FR" dirty="0"/>
          </a:p>
          <a:p>
            <a:endParaRPr lang="fr-FR"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Bibliographie </a:t>
            </a:r>
          </a:p>
        </p:txBody>
      </p:sp>
      <p:sp>
        <p:nvSpPr>
          <p:cNvPr id="5" name="Espace réservé du texte 4"/>
          <p:cNvSpPr>
            <a:spLocks noGrp="1"/>
          </p:cNvSpPr>
          <p:nvPr>
            <p:ph type="body" idx="1"/>
          </p:nvPr>
        </p:nvSpPr>
        <p:spPr/>
        <p:txBody>
          <a:bodyPr/>
          <a:lstStyle/>
          <a:p>
            <a:r>
              <a:rPr lang="fr-FR" dirty="0"/>
              <a:t>En rouge, ce qui est le plus accessible et le </a:t>
            </a:r>
            <a:r>
              <a:rPr lang="fr-FR"/>
              <a:t>plus utile </a:t>
            </a:r>
          </a:p>
        </p:txBody>
      </p:sp>
    </p:spTree>
    <p:extLst>
      <p:ext uri="{BB962C8B-B14F-4D97-AF65-F5344CB8AC3E}">
        <p14:creationId xmlns:p14="http://schemas.microsoft.com/office/powerpoint/2010/main" val="18586356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Bibliographie </a:t>
            </a:r>
          </a:p>
        </p:txBody>
      </p:sp>
      <p:sp>
        <p:nvSpPr>
          <p:cNvPr id="5" name="Espace réservé du contenu 4"/>
          <p:cNvSpPr>
            <a:spLocks noGrp="1"/>
          </p:cNvSpPr>
          <p:nvPr>
            <p:ph idx="1"/>
          </p:nvPr>
        </p:nvSpPr>
        <p:spPr/>
        <p:txBody>
          <a:bodyPr>
            <a:normAutofit fontScale="77500" lnSpcReduction="20000"/>
          </a:bodyPr>
          <a:lstStyle/>
          <a:p>
            <a:r>
              <a:rPr lang="fr-FR" dirty="0"/>
              <a:t>PELLAT J.C., Quelle grammaire enseigner ? </a:t>
            </a:r>
          </a:p>
          <a:p>
            <a:r>
              <a:rPr lang="fr-FR" dirty="0"/>
              <a:t>Documents </a:t>
            </a:r>
            <a:r>
              <a:rPr lang="fr-FR" dirty="0" err="1"/>
              <a:t>Eduscol</a:t>
            </a:r>
            <a:r>
              <a:rPr lang="fr-FR" dirty="0"/>
              <a:t> sur le lexique  </a:t>
            </a:r>
          </a:p>
          <a:p>
            <a:pPr lvl="1"/>
            <a:r>
              <a:rPr lang="fr-FR" dirty="0">
                <a:solidFill>
                  <a:srgbClr val="FF0000"/>
                </a:solidFill>
              </a:rPr>
              <a:t>Ecole maternelle : </a:t>
            </a:r>
            <a:r>
              <a:rPr lang="fr-FR" dirty="0">
                <a:solidFill>
                  <a:srgbClr val="FF0000"/>
                </a:solidFill>
                <a:hlinkClick r:id="rId2"/>
              </a:rPr>
              <a:t>http://eduscol.education.fr/cid52525/enseigner-le-vocabulaire-a-l-ecole-maternelle.html</a:t>
            </a:r>
            <a:endParaRPr lang="fr-FR" dirty="0">
              <a:solidFill>
                <a:srgbClr val="FF0000"/>
              </a:solidFill>
            </a:endParaRPr>
          </a:p>
          <a:p>
            <a:pPr lvl="1"/>
            <a:r>
              <a:rPr lang="fr-FR" dirty="0">
                <a:solidFill>
                  <a:srgbClr val="FF0000"/>
                </a:solidFill>
              </a:rPr>
              <a:t>Eléments de référence :  </a:t>
            </a:r>
            <a:r>
              <a:rPr lang="fr-FR" dirty="0">
                <a:solidFill>
                  <a:srgbClr val="FF0000"/>
                </a:solidFill>
                <a:hlinkClick r:id="rId3"/>
              </a:rPr>
              <a:t>http://eduscol.education.fr/pid25992-cid58555/elements-de-reference.html</a:t>
            </a:r>
            <a:endParaRPr lang="fr-FR" dirty="0">
              <a:solidFill>
                <a:srgbClr val="FF0000"/>
              </a:solidFill>
            </a:endParaRPr>
          </a:p>
          <a:p>
            <a:pPr lvl="1"/>
            <a:r>
              <a:rPr lang="fr-FR" dirty="0">
                <a:solidFill>
                  <a:srgbClr val="FF0000"/>
                </a:solidFill>
              </a:rPr>
              <a:t>Orientations pédagogiques : </a:t>
            </a:r>
            <a:r>
              <a:rPr lang="fr-FR" dirty="0">
                <a:solidFill>
                  <a:srgbClr val="FF0000"/>
                </a:solidFill>
                <a:hlinkClick r:id="rId4"/>
              </a:rPr>
              <a:t>http://eduscol.education.fr/pid25992-cid58552/orientations-pedagogiques.html</a:t>
            </a:r>
            <a:endParaRPr lang="fr-FR" dirty="0">
              <a:solidFill>
                <a:srgbClr val="FF0000"/>
              </a:solidFill>
            </a:endParaRPr>
          </a:p>
          <a:p>
            <a:pPr lvl="1"/>
            <a:r>
              <a:rPr lang="fr-FR" dirty="0"/>
              <a:t>Listes de fréquence : </a:t>
            </a:r>
            <a:r>
              <a:rPr lang="fr-FR" dirty="0">
                <a:hlinkClick r:id="rId5"/>
              </a:rPr>
              <a:t>http://eduscol.education.fr/cid50486/vocabulaire.html</a:t>
            </a:r>
            <a:endParaRPr lang="fr-FR" dirty="0"/>
          </a:p>
          <a:p>
            <a:r>
              <a:rPr lang="fr-FR" b="1" dirty="0"/>
              <a:t>Ouvrages utiles pour la classe</a:t>
            </a:r>
          </a:p>
          <a:p>
            <a:pPr lvl="1"/>
            <a:r>
              <a:rPr lang="fr-FR" dirty="0">
                <a:solidFill>
                  <a:srgbClr val="FF0000"/>
                </a:solidFill>
              </a:rPr>
              <a:t>Cellier Micheline, (2014) Guide pour enseigner le vocabulaire à l’école maternelle, Paris, Retz.</a:t>
            </a:r>
          </a:p>
          <a:p>
            <a:pPr lvl="1"/>
            <a:r>
              <a:rPr lang="fr-FR" dirty="0">
                <a:solidFill>
                  <a:srgbClr val="FF0000"/>
                </a:solidFill>
              </a:rPr>
              <a:t>Cellier, M. (</a:t>
            </a:r>
            <a:r>
              <a:rPr lang="fr-FR" dirty="0" err="1">
                <a:solidFill>
                  <a:srgbClr val="FF0000"/>
                </a:solidFill>
              </a:rPr>
              <a:t>dir</a:t>
            </a:r>
            <a:r>
              <a:rPr lang="fr-FR" dirty="0">
                <a:solidFill>
                  <a:srgbClr val="FF0000"/>
                </a:solidFill>
              </a:rPr>
              <a:t>.) (2008), Le vocabulaire à l'école primaire, Paris, Retz.</a:t>
            </a:r>
          </a:p>
          <a:p>
            <a:pPr lvl="1"/>
            <a:endParaRPr lang="fr-F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a:t>Bibliographie </a:t>
            </a:r>
          </a:p>
        </p:txBody>
      </p:sp>
      <p:sp>
        <p:nvSpPr>
          <p:cNvPr id="5" name="Espace réservé du contenu 4"/>
          <p:cNvSpPr>
            <a:spLocks noGrp="1"/>
          </p:cNvSpPr>
          <p:nvPr>
            <p:ph idx="1"/>
          </p:nvPr>
        </p:nvSpPr>
        <p:spPr/>
        <p:txBody>
          <a:bodyPr>
            <a:normAutofit fontScale="40000" lnSpcReduction="20000"/>
          </a:bodyPr>
          <a:lstStyle/>
          <a:p>
            <a:r>
              <a:rPr lang="fr-FR" b="1" dirty="0"/>
              <a:t>Dictionnaires :</a:t>
            </a:r>
          </a:p>
          <a:p>
            <a:pPr lvl="1"/>
            <a:r>
              <a:rPr lang="fr-FR" i="1" dirty="0"/>
              <a:t>Dictionnaire du français usuel, J. </a:t>
            </a:r>
            <a:r>
              <a:rPr lang="fr-FR" i="1" dirty="0" err="1"/>
              <a:t>Picoche</a:t>
            </a:r>
            <a:r>
              <a:rPr lang="fr-FR" i="1" dirty="0"/>
              <a:t>, J-C. Rolland, De Boeck - </a:t>
            </a:r>
            <a:r>
              <a:rPr lang="fr-FR" i="1" dirty="0" err="1"/>
              <a:t>Duculot</a:t>
            </a:r>
            <a:r>
              <a:rPr lang="fr-FR" i="1" dirty="0"/>
              <a:t>, 1vol., 2002.</a:t>
            </a:r>
          </a:p>
          <a:p>
            <a:pPr lvl="1"/>
            <a:r>
              <a:rPr lang="fr-FR" i="1" dirty="0"/>
              <a:t>Dictionnaire des verbes du français actuel, Constructions, emplois, synonymes, L.S. </a:t>
            </a:r>
            <a:r>
              <a:rPr lang="fr-FR" i="1" dirty="0" err="1"/>
              <a:t>Florea</a:t>
            </a:r>
            <a:r>
              <a:rPr lang="fr-FR" i="1" dirty="0"/>
              <a:t>, C. Fuchs, F. </a:t>
            </a:r>
            <a:r>
              <a:rPr lang="nl-NL" dirty="0" err="1"/>
              <a:t>Mélanie-Becquet</a:t>
            </a:r>
            <a:r>
              <a:rPr lang="nl-NL" dirty="0"/>
              <a:t>, </a:t>
            </a:r>
            <a:r>
              <a:rPr lang="nl-NL" dirty="0" err="1"/>
              <a:t>Ophrys</a:t>
            </a:r>
            <a:r>
              <a:rPr lang="nl-NL" dirty="0"/>
              <a:t>, 1 vol., 2010.</a:t>
            </a:r>
          </a:p>
          <a:p>
            <a:pPr lvl="1"/>
            <a:r>
              <a:rPr lang="fr-FR" i="1" dirty="0"/>
              <a:t>Le Petit Robert des enfants, </a:t>
            </a:r>
            <a:r>
              <a:rPr lang="fr-FR" i="1" dirty="0" err="1"/>
              <a:t>dir</a:t>
            </a:r>
            <a:r>
              <a:rPr lang="fr-FR" i="1" dirty="0"/>
              <a:t>. par J. Rey-</a:t>
            </a:r>
            <a:r>
              <a:rPr lang="fr-FR" i="1" dirty="0" err="1"/>
              <a:t>Debove</a:t>
            </a:r>
            <a:r>
              <a:rPr lang="fr-FR" i="1" dirty="0"/>
              <a:t>, Le Robert, 1 vol., 1988.</a:t>
            </a:r>
          </a:p>
          <a:p>
            <a:pPr lvl="1"/>
            <a:r>
              <a:rPr lang="fr-FR" i="1" dirty="0">
                <a:solidFill>
                  <a:srgbClr val="FF0000"/>
                </a:solidFill>
              </a:rPr>
              <a:t>Le Robert Brio, Analyse comparative des mots, J. Rey-</a:t>
            </a:r>
            <a:r>
              <a:rPr lang="fr-FR" i="1" dirty="0" err="1">
                <a:solidFill>
                  <a:srgbClr val="FF0000"/>
                </a:solidFill>
              </a:rPr>
              <a:t>Debove</a:t>
            </a:r>
            <a:r>
              <a:rPr lang="fr-FR" i="1" dirty="0">
                <a:solidFill>
                  <a:srgbClr val="FF0000"/>
                </a:solidFill>
              </a:rPr>
              <a:t>, Le Robert, 1 vol., 2004 [Le Robert </a:t>
            </a:r>
            <a:r>
              <a:rPr lang="fr-FR" dirty="0">
                <a:solidFill>
                  <a:srgbClr val="FF0000"/>
                </a:solidFill>
              </a:rPr>
              <a:t>Méthodique, Le Robert, 1982].</a:t>
            </a:r>
          </a:p>
          <a:p>
            <a:r>
              <a:rPr lang="fr-FR" dirty="0"/>
              <a:t> </a:t>
            </a:r>
            <a:r>
              <a:rPr lang="fr-FR" b="1" dirty="0"/>
              <a:t>Articles ou ouvrages pour approfondir</a:t>
            </a:r>
            <a:r>
              <a:rPr lang="fr-FR" dirty="0"/>
              <a:t> </a:t>
            </a:r>
          </a:p>
          <a:p>
            <a:pPr lvl="1"/>
            <a:r>
              <a:rPr lang="fr-FR" dirty="0"/>
              <a:t>E. et David, J. (</a:t>
            </a:r>
            <a:r>
              <a:rPr lang="fr-FR" dirty="0" err="1"/>
              <a:t>dir</a:t>
            </a:r>
            <a:r>
              <a:rPr lang="fr-FR" dirty="0"/>
              <a:t>.) (2004), Didactique du lexique. Contextes, démarches, supports, Bruxelles, De Boeck.</a:t>
            </a:r>
          </a:p>
          <a:p>
            <a:pPr lvl="1"/>
            <a:r>
              <a:rPr lang="fr-FR" dirty="0" err="1">
                <a:solidFill>
                  <a:srgbClr val="FF0000"/>
                </a:solidFill>
              </a:rPr>
              <a:t>Grossmann</a:t>
            </a:r>
            <a:r>
              <a:rPr lang="fr-FR" dirty="0">
                <a:solidFill>
                  <a:srgbClr val="FF0000"/>
                </a:solidFill>
              </a:rPr>
              <a:t>, F. (2011), Didactique du lexique : état des lieux et nouvelles orientations, in Pratiques, n°149-150, 163-183. </a:t>
            </a:r>
            <a:r>
              <a:rPr lang="fr-FR" dirty="0">
                <a:solidFill>
                  <a:srgbClr val="FF0000"/>
                </a:solidFill>
                <a:hlinkClick r:id="rId2"/>
              </a:rPr>
              <a:t>http://pratiques.revues.org/1732</a:t>
            </a:r>
            <a:r>
              <a:rPr lang="fr-FR" dirty="0">
                <a:solidFill>
                  <a:srgbClr val="FF0000"/>
                </a:solidFill>
              </a:rPr>
              <a:t> </a:t>
            </a:r>
          </a:p>
          <a:p>
            <a:pPr lvl="1"/>
            <a:r>
              <a:rPr lang="fr-FR" dirty="0" err="1"/>
              <a:t>Grossmann</a:t>
            </a:r>
            <a:r>
              <a:rPr lang="fr-FR" dirty="0"/>
              <a:t>, F., </a:t>
            </a:r>
            <a:r>
              <a:rPr lang="fr-FR" dirty="0" err="1"/>
              <a:t>Paveau</a:t>
            </a:r>
            <a:r>
              <a:rPr lang="fr-FR" dirty="0"/>
              <a:t>, M.-A. et Petit, G. (</a:t>
            </a:r>
            <a:r>
              <a:rPr lang="fr-FR" dirty="0" err="1"/>
              <a:t>coord</a:t>
            </a:r>
            <a:r>
              <a:rPr lang="fr-FR" dirty="0"/>
              <a:t>.) (2005), Didactique du lexique : langue, cognition, discours, Grenoble, ELLUG.</a:t>
            </a:r>
          </a:p>
          <a:p>
            <a:pPr lvl="1"/>
            <a:r>
              <a:rPr lang="fr-FR" dirty="0" err="1"/>
              <a:t>Grossmann</a:t>
            </a:r>
            <a:r>
              <a:rPr lang="fr-FR" dirty="0"/>
              <a:t>, F. et Plane, S. (</a:t>
            </a:r>
            <a:r>
              <a:rPr lang="fr-FR" dirty="0" err="1"/>
              <a:t>eds</a:t>
            </a:r>
            <a:r>
              <a:rPr lang="fr-FR" dirty="0"/>
              <a:t>.) (2008), Les apprentissages lexicaux. Lexique et production verbale, Lille, Presses Universitaires du Septentrion.</a:t>
            </a:r>
          </a:p>
          <a:p>
            <a:pPr lvl="1"/>
            <a:r>
              <a:rPr lang="fr-FR" dirty="0"/>
              <a:t>Langue française (2002), n°133, Le lexique, entre identité et variation.</a:t>
            </a:r>
          </a:p>
          <a:p>
            <a:pPr lvl="1"/>
            <a:r>
              <a:rPr lang="fr-FR" dirty="0"/>
              <a:t>Le Français aujourd'hui (1991) , n°94, Des dictionnaires.</a:t>
            </a:r>
          </a:p>
          <a:p>
            <a:pPr lvl="1"/>
            <a:r>
              <a:rPr lang="fr-FR" dirty="0"/>
              <a:t>Petit, G. (2000), Didactique du lexique et problème de l'unité lexicale : état d'une confusion, in Le Français aujourd'hui, n°131, 53-62.</a:t>
            </a:r>
          </a:p>
          <a:p>
            <a:pPr lvl="1"/>
            <a:r>
              <a:rPr lang="fr-FR" dirty="0"/>
              <a:t>Recherches (2010), n°53, Lexique, vocabulaire.</a:t>
            </a:r>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LES GRANDS PRINCIPES</a:t>
            </a:r>
          </a:p>
        </p:txBody>
      </p:sp>
      <p:sp>
        <p:nvSpPr>
          <p:cNvPr id="3" name="Espace réservé du contenu 2"/>
          <p:cNvSpPr>
            <a:spLocks noGrp="1"/>
          </p:cNvSpPr>
          <p:nvPr>
            <p:ph idx="1"/>
          </p:nvPr>
        </p:nvSpPr>
        <p:spPr>
          <a:xfrm>
            <a:off x="899592" y="1600200"/>
            <a:ext cx="7866456" cy="5069160"/>
          </a:xfrm>
        </p:spPr>
        <p:txBody>
          <a:bodyPr>
            <a:normAutofit/>
          </a:bodyPr>
          <a:lstStyle/>
          <a:p>
            <a:r>
              <a:rPr lang="fr-FR" dirty="0"/>
              <a:t>Deux compétences : </a:t>
            </a:r>
          </a:p>
          <a:p>
            <a:pPr lvl="1"/>
            <a:r>
              <a:rPr lang="fr-FR" dirty="0"/>
              <a:t>connaissance (quantitatif)</a:t>
            </a:r>
            <a:r>
              <a:rPr lang="fr-FR" dirty="0">
                <a:sym typeface="Wingdings" pitchFamily="2" charset="2"/>
              </a:rPr>
              <a:t> </a:t>
            </a:r>
            <a:r>
              <a:rPr lang="fr-FR" dirty="0"/>
              <a:t> accès direct </a:t>
            </a:r>
          </a:p>
          <a:p>
            <a:pPr lvl="1"/>
            <a:r>
              <a:rPr lang="fr-FR" dirty="0"/>
              <a:t> savoir procédural (inférer le sens d’un mot en utilisant les synonymes, les antonymes…) </a:t>
            </a:r>
            <a:r>
              <a:rPr lang="fr-FR" dirty="0">
                <a:sym typeface="Wingdings" pitchFamily="2" charset="2"/>
              </a:rPr>
              <a:t> </a:t>
            </a:r>
            <a:r>
              <a:rPr lang="fr-FR" dirty="0"/>
              <a:t>accès compositionnel</a:t>
            </a:r>
          </a:p>
          <a:p>
            <a:r>
              <a:rPr lang="fr-FR" dirty="0"/>
              <a:t>Apprentissage long </a:t>
            </a:r>
          </a:p>
          <a:p>
            <a:pPr lvl="1"/>
            <a:r>
              <a:rPr lang="fr-FR" dirty="0"/>
              <a:t>en réception </a:t>
            </a:r>
            <a:r>
              <a:rPr lang="fr-FR" dirty="0">
                <a:sym typeface="Wingdings" pitchFamily="2" charset="2"/>
              </a:rPr>
              <a:t> vocabulaire passif  plus rapide)</a:t>
            </a:r>
          </a:p>
          <a:p>
            <a:pPr lvl="1"/>
            <a:r>
              <a:rPr lang="fr-FR" dirty="0">
                <a:sym typeface="Wingdings" pitchFamily="2" charset="2"/>
              </a:rPr>
              <a:t>en production  vocabulaire actif  demande plus de temps) </a:t>
            </a:r>
          </a:p>
          <a:p>
            <a:r>
              <a:rPr lang="fr-FR" dirty="0">
                <a:sym typeface="Wingdings" pitchFamily="2" charset="2"/>
              </a:rPr>
              <a:t>Les mots les plus difficiles  pas toujours les plus rares mais ceux qui sont polysémiques</a:t>
            </a:r>
          </a:p>
          <a:p>
            <a:endParaRPr lang="fr-FR" dirty="0">
              <a:sym typeface="Wingdings" pitchFamily="2" charset="2"/>
            </a:endParaRPr>
          </a:p>
        </p:txBody>
      </p:sp>
    </p:spTree>
    <p:extLst>
      <p:ext uri="{BB962C8B-B14F-4D97-AF65-F5344CB8AC3E}">
        <p14:creationId xmlns:p14="http://schemas.microsoft.com/office/powerpoint/2010/main" val="3765911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83568" y="116632"/>
            <a:ext cx="7200900" cy="1485900"/>
          </a:xfrm>
        </p:spPr>
        <p:txBody>
          <a:bodyPr/>
          <a:lstStyle/>
          <a:p>
            <a:r>
              <a:rPr lang="fr-FR" dirty="0"/>
              <a:t>QUEL APPRENTISSAGE ?</a:t>
            </a:r>
          </a:p>
        </p:txBody>
      </p:sp>
      <p:graphicFrame>
        <p:nvGraphicFramePr>
          <p:cNvPr id="4" name="Diagramme 3"/>
          <p:cNvGraphicFramePr/>
          <p:nvPr>
            <p:extLst>
              <p:ext uri="{D42A27DB-BD31-4B8C-83A1-F6EECF244321}">
                <p14:modId xmlns:p14="http://schemas.microsoft.com/office/powerpoint/2010/main" val="3726305109"/>
              </p:ext>
            </p:extLst>
          </p:nvPr>
        </p:nvGraphicFramePr>
        <p:xfrm>
          <a:off x="683568" y="1124744"/>
          <a:ext cx="7800528" cy="5344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A3397B-64F8-4D5D-8436-E3EB8B6AAE4C}"/>
              </a:ext>
            </a:extLst>
          </p:cNvPr>
          <p:cNvSpPr>
            <a:spLocks noGrp="1"/>
          </p:cNvSpPr>
          <p:nvPr>
            <p:ph type="title"/>
          </p:nvPr>
        </p:nvSpPr>
        <p:spPr/>
        <p:txBody>
          <a:bodyPr/>
          <a:lstStyle/>
          <a:p>
            <a:r>
              <a:rPr lang="fr-FR" dirty="0"/>
              <a:t>4 formes différentes du mot </a:t>
            </a:r>
          </a:p>
        </p:txBody>
      </p:sp>
      <p:pic>
        <p:nvPicPr>
          <p:cNvPr id="4" name="Image 3">
            <a:extLst>
              <a:ext uri="{FF2B5EF4-FFF2-40B4-BE49-F238E27FC236}">
                <a16:creationId xmlns:a16="http://schemas.microsoft.com/office/drawing/2014/main" id="{07562FD0-0E9C-4749-B0F1-3FA4F392C654}"/>
              </a:ext>
            </a:extLst>
          </p:cNvPr>
          <p:cNvPicPr>
            <a:picLocks noChangeAspect="1"/>
          </p:cNvPicPr>
          <p:nvPr/>
        </p:nvPicPr>
        <p:blipFill>
          <a:blip r:embed="rId2"/>
          <a:stretch>
            <a:fillRect/>
          </a:stretch>
        </p:blipFill>
        <p:spPr>
          <a:xfrm>
            <a:off x="1907704" y="1628800"/>
            <a:ext cx="5620039" cy="5112013"/>
          </a:xfrm>
          <a:prstGeom prst="rect">
            <a:avLst/>
          </a:prstGeom>
        </p:spPr>
      </p:pic>
    </p:spTree>
    <p:extLst>
      <p:ext uri="{BB962C8B-B14F-4D97-AF65-F5344CB8AC3E}">
        <p14:creationId xmlns:p14="http://schemas.microsoft.com/office/powerpoint/2010/main" val="3313769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409F9E-F73C-4F4E-B6D2-057333B7DB75}"/>
              </a:ext>
            </a:extLst>
          </p:cNvPr>
          <p:cNvSpPr>
            <a:spLocks noGrp="1"/>
          </p:cNvSpPr>
          <p:nvPr>
            <p:ph type="title"/>
          </p:nvPr>
        </p:nvSpPr>
        <p:spPr/>
        <p:txBody>
          <a:bodyPr/>
          <a:lstStyle/>
          <a:p>
            <a:r>
              <a:rPr lang="fr-FR" dirty="0"/>
              <a:t>Connaitre un mot c’est pouvoir :</a:t>
            </a:r>
          </a:p>
        </p:txBody>
      </p:sp>
      <p:pic>
        <p:nvPicPr>
          <p:cNvPr id="4" name="Espace réservé du contenu 3">
            <a:extLst>
              <a:ext uri="{FF2B5EF4-FFF2-40B4-BE49-F238E27FC236}">
                <a16:creationId xmlns:a16="http://schemas.microsoft.com/office/drawing/2014/main" id="{844F8F9C-5184-4089-864D-42261228491E}"/>
              </a:ext>
            </a:extLst>
          </p:cNvPr>
          <p:cNvPicPr>
            <a:picLocks noGrp="1" noChangeAspect="1"/>
          </p:cNvPicPr>
          <p:nvPr>
            <p:ph idx="1"/>
          </p:nvPr>
        </p:nvPicPr>
        <p:blipFill>
          <a:blip r:embed="rId2"/>
          <a:stretch>
            <a:fillRect/>
          </a:stretch>
        </p:blipFill>
        <p:spPr>
          <a:xfrm>
            <a:off x="1584721" y="2286000"/>
            <a:ext cx="6088858" cy="3581400"/>
          </a:xfrm>
          <a:prstGeom prst="rect">
            <a:avLst/>
          </a:prstGeom>
        </p:spPr>
      </p:pic>
    </p:spTree>
    <p:extLst>
      <p:ext uri="{BB962C8B-B14F-4D97-AF65-F5344CB8AC3E}">
        <p14:creationId xmlns:p14="http://schemas.microsoft.com/office/powerpoint/2010/main" val="275879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43608" y="332656"/>
            <a:ext cx="7200900" cy="1485900"/>
          </a:xfrm>
        </p:spPr>
        <p:txBody>
          <a:bodyPr>
            <a:normAutofit/>
          </a:bodyPr>
          <a:lstStyle/>
          <a:p>
            <a:r>
              <a:rPr lang="fr-FR" dirty="0"/>
              <a:t>LE PROCESSUS d’apprentissage </a:t>
            </a:r>
          </a:p>
        </p:txBody>
      </p:sp>
      <p:sp>
        <p:nvSpPr>
          <p:cNvPr id="3" name="Espace réservé du contenu 2"/>
          <p:cNvSpPr>
            <a:spLocks noGrp="1"/>
          </p:cNvSpPr>
          <p:nvPr>
            <p:ph idx="1"/>
          </p:nvPr>
        </p:nvSpPr>
        <p:spPr>
          <a:xfrm>
            <a:off x="1043608" y="1844824"/>
            <a:ext cx="7200900" cy="4310608"/>
          </a:xfrm>
        </p:spPr>
        <p:txBody>
          <a:bodyPr>
            <a:normAutofit fontScale="47500" lnSpcReduction="20000"/>
          </a:bodyPr>
          <a:lstStyle/>
          <a:p>
            <a:pPr marL="514350" indent="-514350">
              <a:buFont typeface="+mj-lt"/>
              <a:buAutoNum type="arabicPeriod"/>
            </a:pPr>
            <a:r>
              <a:rPr lang="fr-FR" sz="3200" dirty="0"/>
              <a:t>Par mise en relation, non empilement (listes)</a:t>
            </a:r>
          </a:p>
          <a:p>
            <a:pPr marL="514350" indent="-514350">
              <a:buFont typeface="+mj-lt"/>
              <a:buAutoNum type="arabicPeriod"/>
            </a:pPr>
            <a:r>
              <a:rPr lang="fr-FR" sz="3200" dirty="0"/>
              <a:t>Réorganisations successives du champ sémantique d'un mot </a:t>
            </a:r>
          </a:p>
          <a:p>
            <a:pPr marL="514350" indent="-514350">
              <a:buFont typeface="+mj-lt"/>
              <a:buAutoNum type="arabicPeriod"/>
            </a:pPr>
            <a:r>
              <a:rPr lang="fr-FR" sz="3200" dirty="0"/>
              <a:t>Transformation de savoirs déjà-là et tâtonnements </a:t>
            </a:r>
          </a:p>
          <a:p>
            <a:pPr marL="514350" indent="-514350">
              <a:buFont typeface="+mj-lt"/>
              <a:buAutoNum type="arabicPeriod"/>
            </a:pPr>
            <a:r>
              <a:rPr lang="fr-FR" sz="3200" dirty="0"/>
              <a:t>Par inférences en contexte </a:t>
            </a:r>
          </a:p>
          <a:p>
            <a:pPr marL="514350" lvl="0" indent="-514350">
              <a:buFont typeface="+mj-lt"/>
              <a:buAutoNum type="arabicPeriod"/>
            </a:pPr>
            <a:r>
              <a:rPr lang="fr-FR" sz="3200" dirty="0"/>
              <a:t>Deux démarches complémentaires d'apprentissage du lexique :</a:t>
            </a:r>
          </a:p>
          <a:p>
            <a:pPr marL="530352" lvl="1" indent="0">
              <a:buNone/>
            </a:pPr>
            <a:r>
              <a:rPr lang="fr-FR" sz="3200" dirty="0"/>
              <a:t>- Apprentissage « incident » ou « occasionnel »: qui se fait au sein des activités de lecture, d'écriture ou de communication orale, où le sens et l'usage se mêlent</a:t>
            </a:r>
          </a:p>
          <a:p>
            <a:pPr marL="530352" lvl="1" indent="0">
              <a:buNone/>
            </a:pPr>
            <a:r>
              <a:rPr lang="fr-FR" sz="3200" dirty="0"/>
              <a:t>- Apprentissage « explicite », « structuré » ou d'« analyse du lexique »: qui prend appui sur l'appropriation de notions </a:t>
            </a:r>
            <a:r>
              <a:rPr lang="fr-FR" sz="3200" dirty="0" err="1"/>
              <a:t>métalexicales</a:t>
            </a:r>
            <a:r>
              <a:rPr lang="fr-FR" sz="3200" dirty="0"/>
              <a:t> (champ sémantique, hyperonyme, polysémie.) pour prévoir une progression</a:t>
            </a:r>
          </a:p>
          <a:p>
            <a:pPr marL="514350" lvl="0" indent="-514350">
              <a:buFont typeface="+mj-lt"/>
              <a:buAutoNum type="arabicPeriod"/>
            </a:pPr>
            <a:r>
              <a:rPr lang="fr-FR" sz="3200" dirty="0"/>
              <a:t>Nécessité de se resservir plusieurs fois des mots pour se les approprier : l'exposition au lexique nouveau précède largement son appropriation</a:t>
            </a:r>
          </a:p>
          <a:p>
            <a:pPr marL="514350" lvl="0" indent="-514350">
              <a:buFont typeface="+mj-lt"/>
              <a:buAutoNum type="arabicPeriod"/>
            </a:pPr>
            <a:r>
              <a:rPr lang="fr-FR" sz="3200" dirty="0"/>
              <a:t>Nécessité de communiquer au sein de communautés discursives pour développer le lexique et non d'apprendre le vocabulaire pour pouvoir communiquer (vision inversée)</a:t>
            </a:r>
          </a:p>
          <a:p>
            <a:pPr lvl="1"/>
            <a:endParaRPr lang="fr-FR" dirty="0"/>
          </a:p>
          <a:p>
            <a:endParaRPr lang="fr-FR" dirty="0"/>
          </a:p>
          <a:p>
            <a:endParaRPr lang="fr-FR" dirty="0"/>
          </a:p>
          <a:p>
            <a:endParaRPr lang="fr-F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55B35C4-6F01-46B2-B92C-EE29A3BD751C}"/>
              </a:ext>
            </a:extLst>
          </p:cNvPr>
          <p:cNvSpPr>
            <a:spLocks noGrp="1"/>
          </p:cNvSpPr>
          <p:nvPr>
            <p:ph type="title"/>
          </p:nvPr>
        </p:nvSpPr>
        <p:spPr>
          <a:xfrm>
            <a:off x="899592" y="332656"/>
            <a:ext cx="7200900" cy="1485900"/>
          </a:xfrm>
        </p:spPr>
        <p:txBody>
          <a:bodyPr/>
          <a:lstStyle/>
          <a:p>
            <a:r>
              <a:rPr lang="fr-FR" dirty="0"/>
              <a:t>Principes à retenir</a:t>
            </a:r>
          </a:p>
        </p:txBody>
      </p:sp>
      <p:sp>
        <p:nvSpPr>
          <p:cNvPr id="3" name="Espace réservé du contenu 2">
            <a:extLst>
              <a:ext uri="{FF2B5EF4-FFF2-40B4-BE49-F238E27FC236}">
                <a16:creationId xmlns:a16="http://schemas.microsoft.com/office/drawing/2014/main" id="{2A67472A-B4AA-4AA1-B60F-93D602BDFA15}"/>
              </a:ext>
            </a:extLst>
          </p:cNvPr>
          <p:cNvSpPr>
            <a:spLocks noGrp="1"/>
          </p:cNvSpPr>
          <p:nvPr>
            <p:ph idx="1"/>
          </p:nvPr>
        </p:nvSpPr>
        <p:spPr>
          <a:xfrm>
            <a:off x="1028700" y="1484784"/>
            <a:ext cx="7200900" cy="4382616"/>
          </a:xfrm>
        </p:spPr>
        <p:txBody>
          <a:bodyPr>
            <a:normAutofit fontScale="70000" lnSpcReduction="20000"/>
          </a:bodyPr>
          <a:lstStyle/>
          <a:p>
            <a:r>
              <a:rPr lang="fr-FR" dirty="0"/>
              <a:t>Contextualiser, décontextualiser pour structurer et décontextualiser </a:t>
            </a:r>
          </a:p>
          <a:p>
            <a:r>
              <a:rPr lang="fr-FR" dirty="0"/>
              <a:t>S’appuyer sur les listes de fréquence</a:t>
            </a:r>
          </a:p>
          <a:p>
            <a:r>
              <a:rPr lang="fr-FR" dirty="0"/>
              <a:t>Travailler le mot sous toutes ses formes </a:t>
            </a:r>
          </a:p>
          <a:p>
            <a:r>
              <a:rPr lang="fr-FR" dirty="0"/>
              <a:t>Varier les natures de mots (verbe)</a:t>
            </a:r>
          </a:p>
          <a:p>
            <a:r>
              <a:rPr lang="fr-FR" dirty="0"/>
              <a:t>Prévoir une progression / programmation précise / année / cycle   </a:t>
            </a:r>
          </a:p>
          <a:p>
            <a:r>
              <a:rPr lang="fr-FR" dirty="0"/>
              <a:t>Varier activités courtes ritualisées ludiques et activités longues de structuration </a:t>
            </a:r>
          </a:p>
          <a:p>
            <a:r>
              <a:rPr lang="fr-FR" dirty="0"/>
              <a:t>Prévoir des plages de vocabulaire dans l’EDT</a:t>
            </a:r>
          </a:p>
          <a:p>
            <a:r>
              <a:rPr lang="fr-FR" dirty="0"/>
              <a:t>Varier les approches : sémantique, grammaticale, orthographique…</a:t>
            </a:r>
          </a:p>
          <a:p>
            <a:r>
              <a:rPr lang="fr-FR" dirty="0"/>
              <a:t>Varier les textes et les situations </a:t>
            </a:r>
          </a:p>
          <a:p>
            <a:r>
              <a:rPr lang="fr-FR" dirty="0"/>
              <a:t>Travailler la catégorisation (surtout au C1) </a:t>
            </a:r>
          </a:p>
          <a:p>
            <a:r>
              <a:rPr lang="fr-FR" dirty="0"/>
              <a:t>Conserver un temps méta (C2 et C3) </a:t>
            </a:r>
          </a:p>
          <a:p>
            <a:r>
              <a:rPr lang="fr-FR" dirty="0"/>
              <a:t>Réinvestir dans des activités de productions orales, écrites </a:t>
            </a:r>
          </a:p>
          <a:p>
            <a:r>
              <a:rPr lang="fr-FR" dirty="0"/>
              <a:t>Travailler sur les stratégies d’élucidation (inférences, hypothèses) </a:t>
            </a:r>
          </a:p>
        </p:txBody>
      </p:sp>
    </p:spTree>
    <p:extLst>
      <p:ext uri="{BB962C8B-B14F-4D97-AF65-F5344CB8AC3E}">
        <p14:creationId xmlns:p14="http://schemas.microsoft.com/office/powerpoint/2010/main" val="182889940"/>
      </p:ext>
    </p:extLst>
  </p:cSld>
  <p:clrMapOvr>
    <a:masterClrMapping/>
  </p:clrMapOvr>
</p:sld>
</file>

<file path=ppt/theme/theme1.xml><?xml version="1.0" encoding="utf-8"?>
<a:theme xmlns:a="http://schemas.openxmlformats.org/drawingml/2006/main" name="Rognage">
  <a:themeElements>
    <a:clrScheme name="Rognage">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Rognage">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Rogna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Rogner</Template>
  <TotalTime>4881</TotalTime>
  <Words>2549</Words>
  <Application>Microsoft Office PowerPoint</Application>
  <PresentationFormat>Affichage à l'écran (4:3)</PresentationFormat>
  <Paragraphs>234</Paragraphs>
  <Slides>39</Slides>
  <Notes>1</Notes>
  <HiddenSlides>0</HiddenSlides>
  <MMClips>0</MMClips>
  <ScaleCrop>false</ScaleCrop>
  <HeadingPairs>
    <vt:vector size="8" baseType="variant">
      <vt:variant>
        <vt:lpstr>Polices utilisées</vt:lpstr>
      </vt:variant>
      <vt:variant>
        <vt:i4>6</vt:i4>
      </vt:variant>
      <vt:variant>
        <vt:lpstr>Thème</vt:lpstr>
      </vt:variant>
      <vt:variant>
        <vt:i4>1</vt:i4>
      </vt:variant>
      <vt:variant>
        <vt:lpstr>Serveurs OLE incorporés</vt:lpstr>
      </vt:variant>
      <vt:variant>
        <vt:i4>2</vt:i4>
      </vt:variant>
      <vt:variant>
        <vt:lpstr>Titres des diapositives</vt:lpstr>
      </vt:variant>
      <vt:variant>
        <vt:i4>39</vt:i4>
      </vt:variant>
    </vt:vector>
  </HeadingPairs>
  <TitlesOfParts>
    <vt:vector size="48" baseType="lpstr">
      <vt:lpstr>Arial</vt:lpstr>
      <vt:lpstr>Calibri</vt:lpstr>
      <vt:lpstr>Comic Sans MS</vt:lpstr>
      <vt:lpstr>Franklin Gothic Book</vt:lpstr>
      <vt:lpstr>Times New Roman</vt:lpstr>
      <vt:lpstr>Wingdings</vt:lpstr>
      <vt:lpstr>Rognage</vt:lpstr>
      <vt:lpstr>Document</vt:lpstr>
      <vt:lpstr>Picture</vt:lpstr>
      <vt:lpstr>Enseigner le lexique</vt:lpstr>
      <vt:lpstr>Didactique du lexique </vt:lpstr>
      <vt:lpstr>LES GRANDS PRINCIPES</vt:lpstr>
      <vt:lpstr>LES GRANDS PRINCIPES</vt:lpstr>
      <vt:lpstr>QUEL APPRENTISSAGE ?</vt:lpstr>
      <vt:lpstr>4 formes différentes du mot </vt:lpstr>
      <vt:lpstr>Connaitre un mot c’est pouvoir :</vt:lpstr>
      <vt:lpstr>LE PROCESSUS d’apprentissage </vt:lpstr>
      <vt:lpstr>Principes à retenir</vt:lpstr>
      <vt:lpstr>Programmes</vt:lpstr>
      <vt:lpstr>Les principes </vt:lpstr>
      <vt:lpstr>Attendus de fin de cycle 1</vt:lpstr>
      <vt:lpstr>Présentation PowerPoint</vt:lpstr>
      <vt:lpstr>Des mots par univers de référence </vt:lpstr>
      <vt:lpstr>Cycle 2 </vt:lpstr>
      <vt:lpstr>Cycle 3</vt:lpstr>
      <vt:lpstr>Présentation PowerPoint</vt:lpstr>
      <vt:lpstr>Les outils</vt:lpstr>
      <vt:lpstr>Au sein d'une approche incidente quelles stratégies ?   </vt:lpstr>
      <vt:lpstr>Des supports de structuration C1 </vt:lpstr>
      <vt:lpstr>Les outils </vt:lpstr>
      <vt:lpstr>Travailler les mots dans les disciplines</vt:lpstr>
      <vt:lpstr>Des outils possibles pour structurer le lexique </vt:lpstr>
      <vt:lpstr>Corolle lexicale </vt:lpstr>
      <vt:lpstr>Présentation PowerPoint</vt:lpstr>
      <vt:lpstr>Les familles de mots</vt:lpstr>
      <vt:lpstr>Présentation PowerPoint</vt:lpstr>
      <vt:lpstr>Synonymie / hyperonymie </vt:lpstr>
      <vt:lpstr>Anlyse grille sémique </vt:lpstr>
      <vt:lpstr>Analyse sémique et sémantique du prototype  </vt:lpstr>
      <vt:lpstr>Dresser un champ lexical </vt:lpstr>
      <vt:lpstr>Boites de collection qui resserviront pour la lecture et l’écriture </vt:lpstr>
      <vt:lpstr>Les scripts axes paradigmatique /syntagmatique</vt:lpstr>
      <vt:lpstr>Dictionnaire électronique </vt:lpstr>
      <vt:lpstr>Les tables de fréquences</vt:lpstr>
      <vt:lpstr>Tables de fréquence</vt:lpstr>
      <vt:lpstr>Bibliographie </vt:lpstr>
      <vt:lpstr>Bibliographie </vt:lpstr>
      <vt:lpstr>Bibliographie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lexique</dc:title>
  <dc:creator>Sandrine</dc:creator>
  <cp:lastModifiedBy>Sandrine BAZILE</cp:lastModifiedBy>
  <cp:revision>202</cp:revision>
  <cp:lastPrinted>2020-10-14T11:07:17Z</cp:lastPrinted>
  <dcterms:created xsi:type="dcterms:W3CDTF">2013-01-24T15:19:01Z</dcterms:created>
  <dcterms:modified xsi:type="dcterms:W3CDTF">2022-01-15T16:52:50Z</dcterms:modified>
</cp:coreProperties>
</file>