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5" r:id="rId7"/>
    <p:sldId id="276" r:id="rId8"/>
    <p:sldId id="279" r:id="rId9"/>
    <p:sldId id="280" r:id="rId10"/>
    <p:sldId id="277" r:id="rId11"/>
    <p:sldId id="282" r:id="rId12"/>
    <p:sldId id="265" r:id="rId13"/>
    <p:sldId id="281" r:id="rId14"/>
    <p:sldId id="278" r:id="rId15"/>
    <p:sldId id="262" r:id="rId16"/>
    <p:sldId id="283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A31A68-FF67-152D-DEFC-5FA93FE14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7B6B9D-09A9-C81F-AD93-131617E6EC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03983-4A69-F814-C7B0-7B05B76E6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333FF7-2BDA-5CD8-ED60-3C4948DAE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1D582D-3F55-D905-A855-7197A623A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053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AF225A-48EA-887B-475C-89FD5D410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199642-BB88-E81D-53AA-9724B98B2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9681EE-CD24-F3AC-131C-A97F73F1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ECCDA4-9A7C-75B2-5E01-FA205B32E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72C206-B19C-3A9E-8687-38A3194B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0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B92EF72-32F1-B78B-5846-837E8F8237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DE3787-999B-3073-4E63-01286CF1D7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3DC60F-5C0F-F6B6-CDD4-9999F4172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4A0155-8EF2-EB2D-410F-CDB05D6E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A8EA6A-912C-A34C-3E1D-82E0F5A4C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936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FD2E2B-5E2A-6DA2-D558-3DDFC9C55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96508D3-44EF-EEFD-24E5-5B501B3DB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F3386A-376C-17D1-FDCD-8CA2E10E9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5CCF2D-8890-5BA6-CF1C-DE1B6BFD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25D7F2-60B3-8A80-3E21-48D3BB89C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22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372902-499C-F5CC-D1EB-D0CD28096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81646D-BBF1-818F-9F50-E11535EDC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BDCF484-54EC-AC73-B1A3-486284DF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8F9DEE-0C97-16F0-7E40-E84C64C5E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DFFE558-FB43-A859-D6B6-B9D97EAA8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307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E87141-7B69-A491-C010-ECACD623B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C6664A-0350-FA04-FB61-5C7173F3C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AA8771-7724-AAEB-E611-AF6FB1CAE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99593A-479E-C096-1437-7D4D81062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F5907EF-37BE-E7A4-40ED-96EC415A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780C7E-613B-EAE6-43DF-BEA524AC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36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1D580-1A82-5472-728C-3AF31E0F6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8F9220-0E7A-3477-4690-8F32775E3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971BA2-F8DD-8BB2-427E-EA1D68DC19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C02F56B-74F7-C2FF-13C6-BCDB00429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7D05BA6-EE9B-7EF0-474C-A3C4C44BCE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9E6B6DE-C9E0-496C-C53F-F0778D0E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DCAB084-8EAA-B5E6-63C8-0C9CA68F4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A58C8D-0644-5507-1E63-5FD35F2D6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168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044199-802B-515B-D0A7-F59980409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6BC46BE-0D11-B71B-6290-CA33461D9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D76A5F8-F35E-26DE-C11F-2A114C6D2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247BCC-A0A0-2CC6-D9B0-5A26F1D56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081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4C2BDA7-B0EF-034F-6398-573604715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EB6FEE-291D-35E8-53A7-95DA630B3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4AB2D1-4F49-4D56-02A2-3A59F292D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63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876752-B34D-3CC7-6B72-D92EC1267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366F35-5820-69E5-F16A-4E957824D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0669E52-0E9E-52F9-866A-1F565FC92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A9B530-5C27-A64B-FDD3-EAD698624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32F577-E50C-09F9-0A55-FAD7204C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6968E-80F9-9D57-1BBD-8E691E61B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726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20B6FF-14C9-9D1E-161D-81EE8C94F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EB3D662-2F30-36A6-59B5-F20FF6542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68A4F8-184E-E1FF-5514-865F707728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C81E88-A618-E7AC-7DE4-6B0B83D56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CF2D22-6CA1-1127-2949-DF95E9C38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4CB134-F98C-E79A-CCB3-6E58CC50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784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A64FA0E-D95A-BEE6-C15E-BFD718292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28F3B0-9640-3BF1-495E-59E9EC88F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F159B4-B405-DF73-0FE6-F3A6F0F511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958C4-87DD-4B31-9AC2-0AB418A27D2B}" type="datetimeFigureOut">
              <a:rPr lang="fr-FR" smtClean="0"/>
              <a:t>01/09/2025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EEF94EF-0B3A-1804-C7E8-EA0352E835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FD306B-19BC-770B-CB95-A71B51981A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DF9ADA-06F2-46DF-8359-B99A44FBE3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23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DDF820D-FAA4-1576-D6B0-996048CCE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fr-FR" sz="7200">
                <a:latin typeface="Daytona Condensed Light" panose="020B0306030503040204" pitchFamily="34" charset="0"/>
              </a:rPr>
              <a:t>M2 – UE 307</a:t>
            </a:r>
            <a:br>
              <a:rPr lang="fr-FR" sz="7200">
                <a:latin typeface="Daytona Condensed Light" panose="020B0306030503040204" pitchFamily="34" charset="0"/>
              </a:rPr>
            </a:br>
            <a:r>
              <a:rPr lang="fr-FR" sz="7200">
                <a:latin typeface="Daytona Condensed Light" panose="020B0306030503040204" pitchFamily="34" charset="0"/>
              </a:rPr>
              <a:t>Élaborer et rédiger son mémoire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8402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B8BDC1-1B76-E078-8DB2-5D72837BD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E8F270B-8651-5EFB-8911-12154FFFB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3F7AC68A-C9A6-2D5C-37CC-966D563584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D5B61F0-5204-BDA2-B844-C984BAAA7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F9E1CBCB-FD9F-4891-9194-09169640F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2963179"/>
            <a:ext cx="9144000" cy="2387600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Reprendre les projets de mémoire amorcés en M1 |</a:t>
            </a:r>
            <a:br>
              <a:rPr lang="fr-FR" sz="2800" b="1" dirty="0">
                <a:latin typeface="Daytona Condensed Light" panose="020B0306030503040204" pitchFamily="34" charset="0"/>
              </a:rPr>
            </a:br>
            <a:b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b="1" dirty="0">
              <a:latin typeface="Daytona Condensed Light" panose="020B0306030503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268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D5ED91-B3C5-21E6-0684-85A5E9AB1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6DCEA191-C67F-DACF-FAF0-7B0038D48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7A4A0A4D-0C41-E483-1DA7-26E562E3A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1512D1-2861-9B2F-140F-C7CCB90A60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DB40A7A8-E03A-2551-8AE1-41379D030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777240"/>
            <a:ext cx="9028176" cy="4573539"/>
          </a:xfrm>
        </p:spPr>
        <p:txBody>
          <a:bodyPr>
            <a:no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>
                <a:solidFill>
                  <a:prstClr val="black"/>
                </a:solidFill>
                <a:latin typeface="Daytona Condensed Light" panose="020B0306030503040204" pitchFamily="34" charset="0"/>
              </a:rPr>
              <a:t>Speedmémoire</a:t>
            </a: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 :</a:t>
            </a:r>
            <a:b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</a:b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1. 10’ pour reprendre votre écrit du S2 et compléter la fiche projet relevée par la formatrice</a:t>
            </a:r>
            <a:b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</a:br>
            <a:b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</a:b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2. En binôme : </a:t>
            </a:r>
            <a:b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</a:b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=&gt; </a:t>
            </a:r>
            <a:r>
              <a:rPr lang="fr-FR" dirty="0"/>
              <a:t>3 minutes pour présenter son projet de mémoire</a:t>
            </a:r>
            <a:br>
              <a:rPr lang="fr-FR" dirty="0"/>
            </a:br>
            <a:r>
              <a:rPr lang="fr-FR" dirty="0"/>
              <a:t>=&gt; 2 minutes pour échanger ou poser une question</a:t>
            </a:r>
            <a:br>
              <a:rPr lang="fr-FR" dirty="0"/>
            </a:br>
            <a:br>
              <a:rPr lang="fr-FR" dirty="0"/>
            </a:br>
            <a:r>
              <a:rPr lang="fr-FR" b="1" dirty="0">
                <a:latin typeface="Daytona Condensed Light" panose="020B0306030503040204" pitchFamily="34" charset="0"/>
              </a:rPr>
              <a:t>3. Mise en commun :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b="1" dirty="0">
                <a:latin typeface="Daytona Condensed Light" panose="020B0306030503040204" pitchFamily="34" charset="0"/>
              </a:rPr>
            </a:br>
            <a:br>
              <a:rPr kumimoji="0" lang="fr-FR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b="1" dirty="0">
              <a:latin typeface="Daytona Condensed Light" panose="020B030603050304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29346E1-18E7-1D84-35FE-20330D99A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754" y="3471928"/>
            <a:ext cx="7706012" cy="204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096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AB2F1B1F-9171-EB71-0F7C-4E147F452E90}"/>
              </a:ext>
            </a:extLst>
          </p:cNvPr>
          <p:cNvSpPr txBox="1"/>
          <p:nvPr/>
        </p:nvSpPr>
        <p:spPr>
          <a:xfrm>
            <a:off x="341376" y="267813"/>
            <a:ext cx="6937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b="1" dirty="0"/>
              <a:t>Fiche projet individuelle à remplir pour se remettre dans le bain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9EF7A8D1-6CCE-75FD-F559-30AE22782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458238"/>
              </p:ext>
            </p:extLst>
          </p:nvPr>
        </p:nvGraphicFramePr>
        <p:xfrm>
          <a:off x="466344" y="1020550"/>
          <a:ext cx="11036808" cy="55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040">
                  <a:extLst>
                    <a:ext uri="{9D8B030D-6E8A-4147-A177-3AD203B41FA5}">
                      <a16:colId xmlns:a16="http://schemas.microsoft.com/office/drawing/2014/main" val="3782958679"/>
                    </a:ext>
                  </a:extLst>
                </a:gridCol>
                <a:gridCol w="8430768">
                  <a:extLst>
                    <a:ext uri="{9D8B030D-6E8A-4147-A177-3AD203B41FA5}">
                      <a16:colId xmlns:a16="http://schemas.microsoft.com/office/drawing/2014/main" val="1970915383"/>
                    </a:ext>
                  </a:extLst>
                </a:gridCol>
              </a:tblGrid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Nom-Prénom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036372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Sujet/Titre provisoire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678775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Auteurs convoqués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75669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Problématique générale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247167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Question de recherche et hypothèses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667976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Méthodologie envisagée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315858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 err="1"/>
                        <a:t>Etat</a:t>
                      </a:r>
                      <a:r>
                        <a:rPr lang="fr-FR" dirty="0"/>
                        <a:t> d’avancement du mémoire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741969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Tuteur du mémoire et conseils donnés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03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759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700CC-A761-7CC2-0D15-D14696EC8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8FA1361-C582-F432-7145-16B20F827638}"/>
              </a:ext>
            </a:extLst>
          </p:cNvPr>
          <p:cNvSpPr txBox="1"/>
          <p:nvPr/>
        </p:nvSpPr>
        <p:spPr>
          <a:xfrm>
            <a:off x="341376" y="267813"/>
            <a:ext cx="6937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b="1" dirty="0"/>
              <a:t>Fiche à remplir par les coéquipiers du </a:t>
            </a:r>
            <a:r>
              <a:rPr lang="fr-FR" b="1" dirty="0" err="1"/>
              <a:t>speedmémoire</a:t>
            </a:r>
            <a:r>
              <a:rPr lang="fr-FR" b="1" dirty="0"/>
              <a:t> </a:t>
            </a: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0F74A80-7A61-8DB4-D773-092FC8932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178250"/>
              </p:ext>
            </p:extLst>
          </p:nvPr>
        </p:nvGraphicFramePr>
        <p:xfrm>
          <a:off x="466344" y="1020550"/>
          <a:ext cx="11036808" cy="5088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040">
                  <a:extLst>
                    <a:ext uri="{9D8B030D-6E8A-4147-A177-3AD203B41FA5}">
                      <a16:colId xmlns:a16="http://schemas.microsoft.com/office/drawing/2014/main" val="3782958679"/>
                    </a:ext>
                  </a:extLst>
                </a:gridCol>
                <a:gridCol w="8430768">
                  <a:extLst>
                    <a:ext uri="{9D8B030D-6E8A-4147-A177-3AD203B41FA5}">
                      <a16:colId xmlns:a16="http://schemas.microsoft.com/office/drawing/2014/main" val="1970915383"/>
                    </a:ext>
                  </a:extLst>
                </a:gridCol>
              </a:tblGrid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Ce que j’ai compris de la présentation du mémoire de ……………..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036372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Sujet/Titre provisoire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678775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La question de recherche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775669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1 élément pertinent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247167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1 élément à améliorer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667976"/>
                  </a:ext>
                </a:extLst>
              </a:tr>
              <a:tr h="690230">
                <a:tc>
                  <a:txBody>
                    <a:bodyPr/>
                    <a:lstStyle/>
                    <a:p>
                      <a:r>
                        <a:rPr lang="fr-FR" dirty="0"/>
                        <a:t>Une remarque générale constructive</a:t>
                      </a:r>
                    </a:p>
                    <a:p>
                      <a:endParaRPr lang="fr-FR" dirty="0"/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315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692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E6920C-F830-0C71-7173-F05A90F5E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38D23D4-57CA-21B8-2D30-C60B732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C9AE9C91-EC9F-1408-EC33-83ECB1565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97A6B6-61D1-9B9C-7CD3-8A3EE9B92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DA975179-36D3-078E-FE3E-10F65D5BF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2963179"/>
            <a:ext cx="9144000" cy="2387600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Construire son calendrier de travail - Rétroplanning</a:t>
            </a:r>
            <a:br>
              <a:rPr lang="fr-FR" sz="2800" b="1" dirty="0">
                <a:latin typeface="Daytona Condensed Light" panose="020B0306030503040204" pitchFamily="34" charset="0"/>
              </a:rPr>
            </a:br>
            <a:b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b="1" dirty="0">
              <a:latin typeface="Daytona Condensed Light" panose="020B0306030503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500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E7F3134A-D517-FDB9-E88D-2CBB8D7F73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861228"/>
              </p:ext>
            </p:extLst>
          </p:nvPr>
        </p:nvGraphicFramePr>
        <p:xfrm>
          <a:off x="851916" y="256032"/>
          <a:ext cx="10488168" cy="615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689942410"/>
                    </a:ext>
                  </a:extLst>
                </a:gridCol>
                <a:gridCol w="4800600">
                  <a:extLst>
                    <a:ext uri="{9D8B030D-6E8A-4147-A177-3AD203B41FA5}">
                      <a16:colId xmlns:a16="http://schemas.microsoft.com/office/drawing/2014/main" val="1415834289"/>
                    </a:ext>
                  </a:extLst>
                </a:gridCol>
                <a:gridCol w="4087368">
                  <a:extLst>
                    <a:ext uri="{9D8B030D-6E8A-4147-A177-3AD203B41FA5}">
                      <a16:colId xmlns:a16="http://schemas.microsoft.com/office/drawing/2014/main" val="4243260935"/>
                    </a:ext>
                  </a:extLst>
                </a:gridCol>
              </a:tblGrid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Période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IMPERATIFS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519023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Juin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SOUTENANCES + ORAUX CRPE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601150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Mai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Relectures – préparation de la soutenance</a:t>
                      </a:r>
                    </a:p>
                    <a:p>
                      <a:r>
                        <a:rPr lang="fr-FR" dirty="0"/>
                        <a:t>REVISIONS CRPE 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5072359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Avril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Analyse et rédaction du mémoire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ECRITS DU CRPE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197277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REVISIONS CRPE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339638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Février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Analyse et rédaction du mémoire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15194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Janvier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Dernière limite du recueil de données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205585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Décembre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Rendre l’étape 3 du projet de mémoire</a:t>
                      </a:r>
                    </a:p>
                    <a:p>
                      <a:r>
                        <a:rPr lang="fr-FR" dirty="0"/>
                        <a:t>Collecte de données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Inter-semestre le 16/12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9792014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Novembre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Méthodologie et collecte des données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660362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Octobre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Approfondissement du cadre théorique et méthodologique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Dernière semaine vacances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8681476"/>
                  </a:ext>
                </a:extLst>
              </a:tr>
              <a:tr h="514040">
                <a:tc>
                  <a:txBody>
                    <a:bodyPr/>
                    <a:lstStyle/>
                    <a:p>
                      <a:r>
                        <a:rPr lang="fr-FR" dirty="0"/>
                        <a:t>Septembre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Reprise du sujet, reformulation, approfondissement du cadre théorique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879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1083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F2A005-2471-2916-295C-67978AA0F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696F6F7-1E46-38A3-706C-4E4C1E4782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5338BF16-159F-9953-1AAC-F7C6381B1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5AC678-5428-A258-96B8-4F728B6281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D5DEF860-8D93-FCBA-8815-8FDC08869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2963179"/>
            <a:ext cx="9144000" cy="2387600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>
                <a:solidFill>
                  <a:prstClr val="black"/>
                </a:solidFill>
                <a:latin typeface="Daytona Condensed Light" panose="020B0306030503040204" pitchFamily="34" charset="0"/>
              </a:rPr>
              <a:t>QUESTIONS DIVERSES</a:t>
            </a:r>
            <a:b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b="1" dirty="0">
              <a:latin typeface="Daytona Condensed Light" panose="020B0306030503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87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E9E4BC0-C72F-8322-861D-B6BE09D415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CDCAA0C-9501-13EF-7244-0B84299D0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0" y="1050595"/>
            <a:ext cx="8074815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Objectifs |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136364D-8D6D-5F09-4A5D-F7C0E09D7301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approfondir la réflexion engagée en M1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s’approprier et mettre en œuvre certains concepts, outils méthodologiques et résultats de la recherche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développer et affiner un questionnement de recherche en le situant dans un cadre théorique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finir le travail de recueil et de traitement des données empiriques</a:t>
            </a:r>
          </a:p>
        </p:txBody>
      </p:sp>
    </p:spTree>
    <p:extLst>
      <p:ext uri="{BB962C8B-B14F-4D97-AF65-F5344CB8AC3E}">
        <p14:creationId xmlns:p14="http://schemas.microsoft.com/office/powerpoint/2010/main" val="3012317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520A3D-10AC-8F73-126F-A4A060BED3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773CAAD1-BF31-AAD7-11B0-D2F3624BB0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0" y="1050595"/>
            <a:ext cx="8074815" cy="16184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72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Évaluation</a:t>
            </a:r>
            <a:r>
              <a:rPr lang="en-US" sz="7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|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458B12-FF91-468C-D147-ECA53BDC3DDC}"/>
              </a:ext>
            </a:extLst>
          </p:cNvPr>
          <p:cNvSpPr txBox="1"/>
          <p:nvPr/>
        </p:nvSpPr>
        <p:spPr>
          <a:xfrm>
            <a:off x="1285240" y="2969469"/>
            <a:ext cx="8074815" cy="28003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20 à 30 pages correspondant à l’avancée du travail réalisé en M1 (présentation formelle : voir Livret « Cadrage spécifique »)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Bibliographie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/>
              <a:t>Pour le 17 décembre 2025</a:t>
            </a:r>
          </a:p>
        </p:txBody>
      </p:sp>
    </p:spTree>
    <p:extLst>
      <p:ext uri="{BB962C8B-B14F-4D97-AF65-F5344CB8AC3E}">
        <p14:creationId xmlns:p14="http://schemas.microsoft.com/office/powerpoint/2010/main" val="262670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5AF589-6B92-6B6D-EE58-A65298980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6635792-6D1E-160F-0657-CEF238F9F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fr-FR" sz="11500" dirty="0">
                <a:latin typeface="Daytona Condensed Light" panose="020B0306030503040204" pitchFamily="34" charset="0"/>
              </a:rPr>
              <a:t>Grille d’évaluation|</a:t>
            </a:r>
          </a:p>
        </p:txBody>
      </p:sp>
    </p:spTree>
    <p:extLst>
      <p:ext uri="{BB962C8B-B14F-4D97-AF65-F5344CB8AC3E}">
        <p14:creationId xmlns:p14="http://schemas.microsoft.com/office/powerpoint/2010/main" val="3342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FAEA0E-8E1C-E857-B9F8-FA4BABA86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5B362AA9-8488-148E-F634-83B3D59C78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213C15-A123-40A2-202B-00C7833C0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B98FA8-B6B8-D59A-B60F-C7C307F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1B5226-53A3-D639-D500-846ACCFA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4">
            <a:extLst>
              <a:ext uri="{FF2B5EF4-FFF2-40B4-BE49-F238E27FC236}">
                <a16:creationId xmlns:a16="http://schemas.microsoft.com/office/drawing/2014/main" id="{4D1C82C7-3039-7C70-1938-6DE2ACFA8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600793"/>
            <a:ext cx="7143750" cy="426128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7CD80C8-D9AA-66BB-A86F-7F511D295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4813314"/>
            <a:ext cx="7143750" cy="1492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772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96B30-E6F3-5F8B-9BEE-37A565F7D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B53550C-9D53-E67C-687F-67E3865DA1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2963179"/>
            <a:ext cx="9144000" cy="2387600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>
                <a:latin typeface="Daytona Condensed Light" panose="020B0306030503040204" pitchFamily="34" charset="0"/>
              </a:rPr>
              <a:t>TD 1 |</a:t>
            </a:r>
            <a:br>
              <a:rPr lang="fr-FR" sz="2800" dirty="0">
                <a:latin typeface="Daytona Condensed Light" panose="020B0306030503040204" pitchFamily="34" charset="0"/>
              </a:rPr>
            </a:br>
            <a:br>
              <a:rPr lang="fr-FR" sz="2800" dirty="0">
                <a:latin typeface="Daytona Condensed Light" panose="020B0306030503040204" pitchFamily="34" charset="0"/>
              </a:rPr>
            </a:b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  <a:t>Objectifs pédagogiques du TD</a:t>
            </a:r>
            <a:b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b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r>
              <a:rPr lang="fr-FR" sz="2800" dirty="0">
                <a:solidFill>
                  <a:prstClr val="black"/>
                </a:solidFill>
                <a:latin typeface="Daytona Condensed Light" panose="020B0306030503040204" pitchFamily="34" charset="0"/>
                <a:ea typeface="+mn-ea"/>
                <a:cs typeface="+mn-cs"/>
              </a:rPr>
              <a:t>Clarifier les attentes du mémoire de M2</a:t>
            </a:r>
            <a:br>
              <a:rPr lang="fr-FR" sz="2800" dirty="0">
                <a:solidFill>
                  <a:prstClr val="black"/>
                </a:solidFill>
                <a:latin typeface="Daytona Condensed Light" panose="020B0306030503040204" pitchFamily="34" charset="0"/>
                <a:ea typeface="+mn-ea"/>
                <a:cs typeface="+mn-cs"/>
              </a:rPr>
            </a:br>
            <a:r>
              <a:rPr lang="fr-FR" sz="2800" dirty="0">
                <a:solidFill>
                  <a:prstClr val="black"/>
                </a:solidFill>
                <a:latin typeface="Daytona Condensed Light" panose="020B0306030503040204" pitchFamily="34" charset="0"/>
                <a:ea typeface="+mn-ea"/>
                <a:cs typeface="+mn-cs"/>
              </a:rPr>
              <a:t>Reprendre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  <a:t>les projets de mémoire amorcés en M1</a:t>
            </a: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  <a:t>=&gt; Identifier les besoins méthodologiques et théoriques de chacun</a:t>
            </a: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  <a:t>Mettre en place un calendrier de travail individuel</a:t>
            </a: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  <a:t>Créer une dynamique de groupe</a:t>
            </a: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dirty="0">
              <a:latin typeface="Daytona Condensed Light" panose="020B0306030503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57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B0612C-1AD3-7290-A7E5-88FECCF91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D64A480-1721-7856-9C5E-1059A2844C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BA8D9554-EC1B-1FAD-8240-9678E05C8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2363A1-B58D-13E1-02AA-9DFA9A2FC0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B18B80E4-67E4-8A44-B844-F46627542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2963179"/>
            <a:ext cx="9144000" cy="2387600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fr-FR" b="1" dirty="0">
                <a:latin typeface="Daytona Condensed Light" panose="020B0306030503040204" pitchFamily="34" charset="0"/>
              </a:rPr>
              <a:t>Clarifier les attentes du mémoire de M2 |</a:t>
            </a:r>
            <a:br>
              <a:rPr lang="fr-FR" sz="2800" dirty="0">
                <a:latin typeface="Daytona Condensed Light" panose="020B0306030503040204" pitchFamily="34" charset="0"/>
              </a:rPr>
            </a:br>
            <a:br>
              <a:rPr lang="fr-FR" sz="2800" dirty="0">
                <a:latin typeface="Daytona Condensed Light" panose="020B0306030503040204" pitchFamily="34" charset="0"/>
              </a:rPr>
            </a:b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dirty="0">
              <a:latin typeface="Daytona Condensed Light" panose="020B0306030503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953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712A4-DAB1-FCCA-434A-FE9AA722B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E426202-DC00-1856-0185-E660142B3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8DEA422F-7067-CA31-BD68-FEAAE79780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CAEC1E-5A3B-1C52-56B9-F254AA42AE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5E089CCC-B134-B99B-DC0D-AC1E4EE4A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859536"/>
            <a:ext cx="9144000" cy="4491243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br>
              <a:rPr lang="fr-FR" sz="2800" dirty="0">
                <a:latin typeface="Daytona Condensed Light" panose="020B0306030503040204" pitchFamily="34" charset="0"/>
              </a:rPr>
            </a:b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dirty="0">
              <a:latin typeface="Daytona Condensed Light" panose="020B0306030503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5F494D5-5148-366D-7D12-6CA8051A8693}"/>
              </a:ext>
            </a:extLst>
          </p:cNvPr>
          <p:cNvSpPr txBox="1"/>
          <p:nvPr/>
        </p:nvSpPr>
        <p:spPr>
          <a:xfrm>
            <a:off x="987376" y="1004600"/>
            <a:ext cx="10213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latin typeface="Daytona Condensed Light" panose="020B0306030503040204" pitchFamily="34" charset="0"/>
              </a:rPr>
              <a:t>Le mémoire doit comporter :</a:t>
            </a: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Une table des matières ou un sommaire 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Une introduction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Un état de l’art général avec le cadre conceptuel/théorique spécifique retenu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La problématisation qui permet la formulation d’une question de recherche et une seule accompagnée d’une ou deux ou trois hypothèses à tester afin de répondre à votre question de recherche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Le cadre méthodologique (type de recherche, contexte, recueil de données, etc.)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L’analyse du recueil de données et la discussion des résultats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La conclusion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La bibliographie 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Des annexes </a:t>
            </a: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r>
              <a:rPr lang="fr-FR" dirty="0">
                <a:latin typeface="Daytona Condensed Light" panose="020B0306030503040204" pitchFamily="34" charset="0"/>
              </a:rPr>
              <a:t>Les titres doivent être explicites et permettre de voir votre cheminement.</a:t>
            </a:r>
          </a:p>
          <a:p>
            <a:r>
              <a:rPr lang="fr-FR" dirty="0">
                <a:latin typeface="Daytona Condensed Light" panose="020B0306030503040204" pitchFamily="34" charset="0"/>
              </a:rPr>
              <a:t>On évalue votre posture de chercheur autant que votre recherche. </a:t>
            </a:r>
          </a:p>
          <a:p>
            <a:r>
              <a:rPr lang="fr-FR" dirty="0">
                <a:latin typeface="Daytona Condensed Light" panose="020B0306030503040204" pitchFamily="34" charset="0"/>
              </a:rPr>
              <a:t>Pour des exemples de plans voir « CM M1 Structure Mémoire » et « Structure d’un mémoire de recherche 2 »</a:t>
            </a:r>
          </a:p>
        </p:txBody>
      </p:sp>
    </p:spTree>
    <p:extLst>
      <p:ext uri="{BB962C8B-B14F-4D97-AF65-F5344CB8AC3E}">
        <p14:creationId xmlns:p14="http://schemas.microsoft.com/office/powerpoint/2010/main" val="744083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35EFC1-486E-8FB8-BEDD-44D545D510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C290ECD-217A-D865-EC44-8E05AC054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BBC30D70-B6D5-CCEB-85AB-594DA441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C54EB8-2DAC-B464-9C16-957C6DC94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B208F09E-D757-4EDA-615F-B1F2E70B88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5672" y="859536"/>
            <a:ext cx="9144000" cy="4491243"/>
          </a:xfrm>
        </p:spPr>
        <p:txBody>
          <a:bodyPr>
            <a:no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  <a:defRPr/>
            </a:pPr>
            <a:br>
              <a:rPr lang="fr-FR" sz="2800" dirty="0">
                <a:latin typeface="Daytona Condensed Light" panose="020B0306030503040204" pitchFamily="34" charset="0"/>
              </a:rPr>
            </a:br>
            <a:b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Daytona Condensed Light" panose="020B0306030503040204" pitchFamily="34" charset="0"/>
                <a:ea typeface="+mn-ea"/>
                <a:cs typeface="+mn-cs"/>
              </a:rPr>
            </a:br>
            <a:endParaRPr lang="fr-FR" sz="2800" dirty="0">
              <a:latin typeface="Daytona Condensed Light" panose="020B030603050304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AE794E8-CB11-2396-853E-02B886CCB88E}"/>
              </a:ext>
            </a:extLst>
          </p:cNvPr>
          <p:cNvSpPr txBox="1"/>
          <p:nvPr/>
        </p:nvSpPr>
        <p:spPr>
          <a:xfrm>
            <a:off x="1078992" y="978408"/>
            <a:ext cx="1021384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>
                <a:latin typeface="Daytona Condensed Light" panose="020B0306030503040204" pitchFamily="34" charset="0"/>
              </a:rPr>
              <a:t>Sur le plan formel :</a:t>
            </a: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65 000 à 100 000 signes (entre 25 et 40 pages)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Des citations clairement signalées (voir cadrage)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Les références bibliographiques aux normes APA (voir cadrage)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Page de garde du mémoire à télécharger (voir Moodle)</a:t>
            </a: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endParaRPr lang="fr-FR" dirty="0">
              <a:latin typeface="Daytona Condensed Light" panose="020B0306030503040204" pitchFamily="34" charset="0"/>
            </a:endParaRPr>
          </a:p>
          <a:p>
            <a:r>
              <a:rPr lang="fr-FR" u="sng" dirty="0">
                <a:latin typeface="Daytona Condensed Light" panose="020B0306030503040204" pitchFamily="34" charset="0"/>
              </a:rPr>
              <a:t>A propos de la soutenance (voir diapo « soutenance ») :</a:t>
            </a:r>
          </a:p>
          <a:p>
            <a:endParaRPr lang="fr-FR" dirty="0">
              <a:latin typeface="Daytona Condensed Light" panose="020B0306030503040204" pitchFamily="34" charset="0"/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Soutenance individuelle : 15’ d’exposé + 15’ d’entretien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Soutenance en binôme : 10’ par candidat + 20’ d’entretien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Diaporama de présentation possible</a:t>
            </a:r>
          </a:p>
          <a:p>
            <a:pPr marL="285750" indent="-285750">
              <a:buFontTx/>
              <a:buChar char="-"/>
            </a:pPr>
            <a:r>
              <a:rPr lang="fr-FR" dirty="0">
                <a:latin typeface="Daytona Condensed Light" panose="020B0306030503040204" pitchFamily="34" charset="0"/>
              </a:rPr>
              <a:t>PV de soutenance à télécharger, à compléter et  à apporter le jour de la soutenance</a:t>
            </a:r>
          </a:p>
          <a:p>
            <a:endParaRPr lang="fr-FR" dirty="0">
              <a:latin typeface="Daytona Condensed Light" panose="020B0306030503040204" pitchFamily="34" charset="0"/>
            </a:endParaRPr>
          </a:p>
          <a:p>
            <a:r>
              <a:rPr lang="fr-FR" b="1" dirty="0">
                <a:solidFill>
                  <a:srgbClr val="FF0000"/>
                </a:solidFill>
                <a:latin typeface="Daytona Condensed Light" panose="020B0306030503040204" pitchFamily="34" charset="0"/>
              </a:rPr>
              <a:t>RAPPEL : Plagiat et IA interdits (L’IA si elle est utilisée doit être signalée) </a:t>
            </a:r>
          </a:p>
        </p:txBody>
      </p:sp>
    </p:spTree>
    <p:extLst>
      <p:ext uri="{BB962C8B-B14F-4D97-AF65-F5344CB8AC3E}">
        <p14:creationId xmlns:p14="http://schemas.microsoft.com/office/powerpoint/2010/main" val="8226126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660</Words>
  <Application>Microsoft Office PowerPoint</Application>
  <PresentationFormat>Grand écran</PresentationFormat>
  <Paragraphs>96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Daytona Condensed Light</vt:lpstr>
      <vt:lpstr>Thème Office</vt:lpstr>
      <vt:lpstr>M2 – UE 307 Élaborer et rédiger son mémoire </vt:lpstr>
      <vt:lpstr>Objectifs |</vt:lpstr>
      <vt:lpstr>Évaluation |</vt:lpstr>
      <vt:lpstr>Grille d’évaluation|</vt:lpstr>
      <vt:lpstr>Présentation PowerPoint</vt:lpstr>
      <vt:lpstr>TD 1 |  Objectifs pédagogiques du TD  Clarifier les attentes du mémoire de M2 Reprendre les projets de mémoire amorcés en M1 =&gt; Identifier les besoins méthodologiques et théoriques de chacun Mettre en place un calendrier de travail individuel Créer une dynamique de groupe </vt:lpstr>
      <vt:lpstr>Clarifier les attentes du mémoire de M2 |   </vt:lpstr>
      <vt:lpstr>  </vt:lpstr>
      <vt:lpstr>  </vt:lpstr>
      <vt:lpstr>Reprendre les projets de mémoire amorcés en M1 |  </vt:lpstr>
      <vt:lpstr>Speedmémoire : 1. 10’ pour reprendre votre écrit du S2 et compléter la fiche projet relevée par la formatrice  2. En binôme :  =&gt; 3 minutes pour présenter son projet de mémoire =&gt; 2 minutes pour échanger ou poser une question  3. Mise en commun :       </vt:lpstr>
      <vt:lpstr>Présentation PowerPoint</vt:lpstr>
      <vt:lpstr>Présentation PowerPoint</vt:lpstr>
      <vt:lpstr>Construire son calendrier de travail - Rétroplanning  </vt:lpstr>
      <vt:lpstr>Présentation PowerPoint</vt:lpstr>
      <vt:lpstr>QUESTIONS DIVERSES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couillaud</dc:creator>
  <cp:lastModifiedBy>florence couillaud</cp:lastModifiedBy>
  <cp:revision>3</cp:revision>
  <dcterms:created xsi:type="dcterms:W3CDTF">2025-08-31T07:42:25Z</dcterms:created>
  <dcterms:modified xsi:type="dcterms:W3CDTF">2025-09-01T14:46:14Z</dcterms:modified>
</cp:coreProperties>
</file>