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2" r:id="rId4"/>
    <p:sldId id="258" r:id="rId5"/>
    <p:sldId id="259" r:id="rId6"/>
    <p:sldId id="281" r:id="rId7"/>
    <p:sldId id="283" r:id="rId8"/>
    <p:sldId id="285" r:id="rId9"/>
    <p:sldId id="286" r:id="rId10"/>
    <p:sldId id="260" r:id="rId11"/>
    <p:sldId id="261" r:id="rId12"/>
    <p:sldId id="262" r:id="rId13"/>
    <p:sldId id="263" r:id="rId14"/>
    <p:sldId id="291" r:id="rId15"/>
    <p:sldId id="292" r:id="rId16"/>
    <p:sldId id="265" r:id="rId17"/>
    <p:sldId id="266" r:id="rId18"/>
    <p:sldId id="267" r:id="rId19"/>
    <p:sldId id="289" r:id="rId20"/>
    <p:sldId id="288" r:id="rId21"/>
    <p:sldId id="268" r:id="rId22"/>
    <p:sldId id="269" r:id="rId23"/>
    <p:sldId id="270" r:id="rId24"/>
    <p:sldId id="271" r:id="rId25"/>
    <p:sldId id="274" r:id="rId26"/>
    <p:sldId id="272" r:id="rId27"/>
    <p:sldId id="273" r:id="rId28"/>
    <p:sldId id="275" r:id="rId29"/>
    <p:sldId id="276" r:id="rId30"/>
    <p:sldId id="277" r:id="rId31"/>
    <p:sldId id="278" r:id="rId32"/>
    <p:sldId id="279" r:id="rId33"/>
    <p:sldId id="280" r:id="rId34"/>
    <p:sldId id="284" r:id="rId35"/>
    <p:sldId id="287" r:id="rId36"/>
    <p:sldId id="290" r:id="rId3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71"/>
    <p:restoredTop sz="94677"/>
  </p:normalViewPr>
  <p:slideViewPr>
    <p:cSldViewPr snapToGrid="0" snapToObjects="1">
      <p:cViewPr varScale="1">
        <p:scale>
          <a:sx n="78" d="100"/>
          <a:sy n="78" d="100"/>
        </p:scale>
        <p:origin x="1176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D9FEF9-A8D8-420F-BA75-B2EE2ADF86E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2DC2D33-05CA-4DB8-880C-B4D1F70A6116}">
      <dgm:prSet/>
      <dgm:spPr/>
      <dgm:t>
        <a:bodyPr/>
        <a:lstStyle/>
        <a:p>
          <a:r>
            <a:rPr lang="fr-FR" dirty="0"/>
            <a:t>1. Contribution foncière sur les propriétés bâties</a:t>
          </a:r>
          <a:endParaRPr lang="en-US" dirty="0"/>
        </a:p>
      </dgm:t>
    </dgm:pt>
    <dgm:pt modelId="{DC8E9202-BF71-4695-A1A9-6696B1E40519}" type="parTrans" cxnId="{C52F2DD8-92DA-4050-BA75-8A8F46718A79}">
      <dgm:prSet/>
      <dgm:spPr/>
      <dgm:t>
        <a:bodyPr/>
        <a:lstStyle/>
        <a:p>
          <a:endParaRPr lang="en-US"/>
        </a:p>
      </dgm:t>
    </dgm:pt>
    <dgm:pt modelId="{64C17460-46EB-4A32-847F-17F5F3AADFE4}" type="sibTrans" cxnId="{C52F2DD8-92DA-4050-BA75-8A8F46718A79}">
      <dgm:prSet/>
      <dgm:spPr/>
      <dgm:t>
        <a:bodyPr/>
        <a:lstStyle/>
        <a:p>
          <a:endParaRPr lang="en-US"/>
        </a:p>
      </dgm:t>
    </dgm:pt>
    <dgm:pt modelId="{2788DA95-57E8-49E9-9FE4-D23ACCD5467A}">
      <dgm:prSet/>
      <dgm:spPr/>
      <dgm:t>
        <a:bodyPr/>
        <a:lstStyle/>
        <a:p>
          <a:r>
            <a:rPr lang="fr-FR" dirty="0"/>
            <a:t>2. Contribution foncière sur les propriétés non bâties</a:t>
          </a:r>
          <a:endParaRPr lang="en-US" dirty="0"/>
        </a:p>
      </dgm:t>
    </dgm:pt>
    <dgm:pt modelId="{2B835CD7-2E0B-4406-B134-CF72487BEBCF}" type="parTrans" cxnId="{A9754625-4347-460C-9664-A8E03343201B}">
      <dgm:prSet/>
      <dgm:spPr/>
      <dgm:t>
        <a:bodyPr/>
        <a:lstStyle/>
        <a:p>
          <a:endParaRPr lang="en-US"/>
        </a:p>
      </dgm:t>
    </dgm:pt>
    <dgm:pt modelId="{3E13D20F-2E56-44FD-ABFD-A7998F8153AE}" type="sibTrans" cxnId="{A9754625-4347-460C-9664-A8E03343201B}">
      <dgm:prSet/>
      <dgm:spPr/>
      <dgm:t>
        <a:bodyPr/>
        <a:lstStyle/>
        <a:p>
          <a:endParaRPr lang="en-US"/>
        </a:p>
      </dgm:t>
    </dgm:pt>
    <dgm:pt modelId="{3F474104-C93E-42FB-A760-7D8652DE3B2A}">
      <dgm:prSet/>
      <dgm:spPr/>
      <dgm:t>
        <a:bodyPr/>
        <a:lstStyle/>
        <a:p>
          <a:r>
            <a:rPr lang="fr-FR" dirty="0"/>
            <a:t>3. Contribution mobilière</a:t>
          </a:r>
          <a:endParaRPr lang="en-US" dirty="0"/>
        </a:p>
      </dgm:t>
    </dgm:pt>
    <dgm:pt modelId="{4C6A5060-9915-42C6-BF02-EB8D2BF2D830}" type="parTrans" cxnId="{37DD7F96-A2FA-4F99-948A-51657267F797}">
      <dgm:prSet/>
      <dgm:spPr/>
      <dgm:t>
        <a:bodyPr/>
        <a:lstStyle/>
        <a:p>
          <a:endParaRPr lang="en-US"/>
        </a:p>
      </dgm:t>
    </dgm:pt>
    <dgm:pt modelId="{B6F663D2-2EAD-469D-93B7-675B12882F9D}" type="sibTrans" cxnId="{37DD7F96-A2FA-4F99-948A-51657267F797}">
      <dgm:prSet/>
      <dgm:spPr/>
      <dgm:t>
        <a:bodyPr/>
        <a:lstStyle/>
        <a:p>
          <a:endParaRPr lang="en-US"/>
        </a:p>
      </dgm:t>
    </dgm:pt>
    <dgm:pt modelId="{BC810740-D3BC-469E-B1FA-813EFF764505}">
      <dgm:prSet/>
      <dgm:spPr/>
      <dgm:t>
        <a:bodyPr/>
        <a:lstStyle/>
        <a:p>
          <a:r>
            <a:rPr lang="fr-FR" dirty="0"/>
            <a:t>4. Contribution des patentes </a:t>
          </a:r>
          <a:endParaRPr lang="en-US" dirty="0"/>
        </a:p>
      </dgm:t>
    </dgm:pt>
    <dgm:pt modelId="{9197497E-AC0B-411B-B934-51F05171DF43}" type="parTrans" cxnId="{F03937F8-B0DD-476B-BEE8-86363D8434BF}">
      <dgm:prSet/>
      <dgm:spPr/>
      <dgm:t>
        <a:bodyPr/>
        <a:lstStyle/>
        <a:p>
          <a:endParaRPr lang="en-US"/>
        </a:p>
      </dgm:t>
    </dgm:pt>
    <dgm:pt modelId="{44091CB4-76EF-46DB-99D8-9CA72DA2084F}" type="sibTrans" cxnId="{F03937F8-B0DD-476B-BEE8-86363D8434BF}">
      <dgm:prSet/>
      <dgm:spPr/>
      <dgm:t>
        <a:bodyPr/>
        <a:lstStyle/>
        <a:p>
          <a:endParaRPr lang="en-US"/>
        </a:p>
      </dgm:t>
    </dgm:pt>
    <dgm:pt modelId="{8703E064-5501-4B04-A045-CCE098C2E3E0}">
      <dgm:prSet/>
      <dgm:spPr/>
      <dgm:t>
        <a:bodyPr/>
        <a:lstStyle/>
        <a:p>
          <a:r>
            <a:rPr lang="fr-FR"/>
            <a:t>Loi du 31 juillet 1917 transfère aux CT les 2 dernières</a:t>
          </a:r>
          <a:endParaRPr lang="en-US"/>
        </a:p>
      </dgm:t>
    </dgm:pt>
    <dgm:pt modelId="{F3986849-3A47-4540-B8A6-AD829AF601F8}" type="parTrans" cxnId="{39BA5A55-CCAD-470C-8BB9-810CB5CB7919}">
      <dgm:prSet/>
      <dgm:spPr/>
      <dgm:t>
        <a:bodyPr/>
        <a:lstStyle/>
        <a:p>
          <a:endParaRPr lang="en-US"/>
        </a:p>
      </dgm:t>
    </dgm:pt>
    <dgm:pt modelId="{BBCE6AFA-E299-48E3-AD6B-566C2099C0A3}" type="sibTrans" cxnId="{39BA5A55-CCAD-470C-8BB9-810CB5CB7919}">
      <dgm:prSet/>
      <dgm:spPr/>
      <dgm:t>
        <a:bodyPr/>
        <a:lstStyle/>
        <a:p>
          <a:endParaRPr lang="en-US"/>
        </a:p>
      </dgm:t>
    </dgm:pt>
    <dgm:pt modelId="{BDEBAA64-144B-429E-945F-C9D3D9B5E5C7}">
      <dgm:prSet/>
      <dgm:spPr/>
      <dgm:t>
        <a:bodyPr/>
        <a:lstStyle/>
        <a:p>
          <a:r>
            <a:rPr lang="fr-FR"/>
            <a:t>Ordonnance du 7 janvier 1959 transfère aux CT les 2 TF</a:t>
          </a:r>
          <a:endParaRPr lang="en-US"/>
        </a:p>
      </dgm:t>
    </dgm:pt>
    <dgm:pt modelId="{00847B16-36B7-4FAF-8891-8B02084A8A12}" type="parTrans" cxnId="{40C2C6A6-7991-4660-B0A5-0DB9D5B7235E}">
      <dgm:prSet/>
      <dgm:spPr/>
      <dgm:t>
        <a:bodyPr/>
        <a:lstStyle/>
        <a:p>
          <a:endParaRPr lang="en-US"/>
        </a:p>
      </dgm:t>
    </dgm:pt>
    <dgm:pt modelId="{5D2C200A-16C4-4A5B-9279-D8927A6AA48A}" type="sibTrans" cxnId="{40C2C6A6-7991-4660-B0A5-0DB9D5B7235E}">
      <dgm:prSet/>
      <dgm:spPr/>
      <dgm:t>
        <a:bodyPr/>
        <a:lstStyle/>
        <a:p>
          <a:endParaRPr lang="en-US"/>
        </a:p>
      </dgm:t>
    </dgm:pt>
    <dgm:pt modelId="{977FD67F-C831-4C06-B5D7-2B34132672BD}" type="pres">
      <dgm:prSet presAssocID="{61D9FEF9-A8D8-420F-BA75-B2EE2ADF86E7}" presName="linear" presStyleCnt="0">
        <dgm:presLayoutVars>
          <dgm:animLvl val="lvl"/>
          <dgm:resizeHandles val="exact"/>
        </dgm:presLayoutVars>
      </dgm:prSet>
      <dgm:spPr/>
    </dgm:pt>
    <dgm:pt modelId="{1F3DA9E6-399C-434E-9737-6C696EB33408}" type="pres">
      <dgm:prSet presAssocID="{12DC2D33-05CA-4DB8-880C-B4D1F70A611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CF5E4D2A-E32C-4418-B1E8-5FBA30AA1574}" type="pres">
      <dgm:prSet presAssocID="{64C17460-46EB-4A32-847F-17F5F3AADFE4}" presName="spacer" presStyleCnt="0"/>
      <dgm:spPr/>
    </dgm:pt>
    <dgm:pt modelId="{9ABD2BB7-7947-4D50-A294-965EAC3F3554}" type="pres">
      <dgm:prSet presAssocID="{2788DA95-57E8-49E9-9FE4-D23ACCD5467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1CF9627-187C-49D0-AD09-64F97888E96E}" type="pres">
      <dgm:prSet presAssocID="{3E13D20F-2E56-44FD-ABFD-A7998F8153AE}" presName="spacer" presStyleCnt="0"/>
      <dgm:spPr/>
    </dgm:pt>
    <dgm:pt modelId="{35C4D2D3-EF57-44A1-95D5-F7C27DC947EB}" type="pres">
      <dgm:prSet presAssocID="{3F474104-C93E-42FB-A760-7D8652DE3B2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28F3FE10-5B85-4706-A9E3-8E23692BD568}" type="pres">
      <dgm:prSet presAssocID="{B6F663D2-2EAD-469D-93B7-675B12882F9D}" presName="spacer" presStyleCnt="0"/>
      <dgm:spPr/>
    </dgm:pt>
    <dgm:pt modelId="{6E8F7215-1029-42BA-8FB2-DC00C94BA585}" type="pres">
      <dgm:prSet presAssocID="{BC810740-D3BC-469E-B1FA-813EFF76450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5B9E0E2-B7C3-40BC-A37C-835B6FE55AC8}" type="pres">
      <dgm:prSet presAssocID="{44091CB4-76EF-46DB-99D8-9CA72DA2084F}" presName="spacer" presStyleCnt="0"/>
      <dgm:spPr/>
    </dgm:pt>
    <dgm:pt modelId="{250455E7-DB55-4090-B09C-B7E36ECE55AD}" type="pres">
      <dgm:prSet presAssocID="{8703E064-5501-4B04-A045-CCE098C2E3E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91D4875-EA53-463D-9958-E40CED5EF345}" type="pres">
      <dgm:prSet presAssocID="{BBCE6AFA-E299-48E3-AD6B-566C2099C0A3}" presName="spacer" presStyleCnt="0"/>
      <dgm:spPr/>
    </dgm:pt>
    <dgm:pt modelId="{CC779DA7-1FB5-4BA1-BECF-DFAE2221DE78}" type="pres">
      <dgm:prSet presAssocID="{BDEBAA64-144B-429E-945F-C9D3D9B5E5C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950AD02-076B-43B5-B85F-1EFF9F96312F}" type="presOf" srcId="{8703E064-5501-4B04-A045-CCE098C2E3E0}" destId="{250455E7-DB55-4090-B09C-B7E36ECE55AD}" srcOrd="0" destOrd="0" presId="urn:microsoft.com/office/officeart/2005/8/layout/vList2"/>
    <dgm:cxn modelId="{9DC33816-7BDD-44F6-BC32-E6C6A671965E}" type="presOf" srcId="{2788DA95-57E8-49E9-9FE4-D23ACCD5467A}" destId="{9ABD2BB7-7947-4D50-A294-965EAC3F3554}" srcOrd="0" destOrd="0" presId="urn:microsoft.com/office/officeart/2005/8/layout/vList2"/>
    <dgm:cxn modelId="{A9754625-4347-460C-9664-A8E03343201B}" srcId="{61D9FEF9-A8D8-420F-BA75-B2EE2ADF86E7}" destId="{2788DA95-57E8-49E9-9FE4-D23ACCD5467A}" srcOrd="1" destOrd="0" parTransId="{2B835CD7-2E0B-4406-B134-CF72487BEBCF}" sibTransId="{3E13D20F-2E56-44FD-ABFD-A7998F8153AE}"/>
    <dgm:cxn modelId="{F3CCE82C-FB18-47C2-A379-A7664E15EE41}" type="presOf" srcId="{3F474104-C93E-42FB-A760-7D8652DE3B2A}" destId="{35C4D2D3-EF57-44A1-95D5-F7C27DC947EB}" srcOrd="0" destOrd="0" presId="urn:microsoft.com/office/officeart/2005/8/layout/vList2"/>
    <dgm:cxn modelId="{39BA5A55-CCAD-470C-8BB9-810CB5CB7919}" srcId="{61D9FEF9-A8D8-420F-BA75-B2EE2ADF86E7}" destId="{8703E064-5501-4B04-A045-CCE098C2E3E0}" srcOrd="4" destOrd="0" parTransId="{F3986849-3A47-4540-B8A6-AD829AF601F8}" sibTransId="{BBCE6AFA-E299-48E3-AD6B-566C2099C0A3}"/>
    <dgm:cxn modelId="{5EDCB388-D629-452D-8366-A823B8F7B40A}" type="presOf" srcId="{12DC2D33-05CA-4DB8-880C-B4D1F70A6116}" destId="{1F3DA9E6-399C-434E-9737-6C696EB33408}" srcOrd="0" destOrd="0" presId="urn:microsoft.com/office/officeart/2005/8/layout/vList2"/>
    <dgm:cxn modelId="{37DD7F96-A2FA-4F99-948A-51657267F797}" srcId="{61D9FEF9-A8D8-420F-BA75-B2EE2ADF86E7}" destId="{3F474104-C93E-42FB-A760-7D8652DE3B2A}" srcOrd="2" destOrd="0" parTransId="{4C6A5060-9915-42C6-BF02-EB8D2BF2D830}" sibTransId="{B6F663D2-2EAD-469D-93B7-675B12882F9D}"/>
    <dgm:cxn modelId="{50D47798-01E9-41F2-9AE0-C6056E358403}" type="presOf" srcId="{BC810740-D3BC-469E-B1FA-813EFF764505}" destId="{6E8F7215-1029-42BA-8FB2-DC00C94BA585}" srcOrd="0" destOrd="0" presId="urn:microsoft.com/office/officeart/2005/8/layout/vList2"/>
    <dgm:cxn modelId="{40C2C6A6-7991-4660-B0A5-0DB9D5B7235E}" srcId="{61D9FEF9-A8D8-420F-BA75-B2EE2ADF86E7}" destId="{BDEBAA64-144B-429E-945F-C9D3D9B5E5C7}" srcOrd="5" destOrd="0" parTransId="{00847B16-36B7-4FAF-8891-8B02084A8A12}" sibTransId="{5D2C200A-16C4-4A5B-9279-D8927A6AA48A}"/>
    <dgm:cxn modelId="{C52F2DD8-92DA-4050-BA75-8A8F46718A79}" srcId="{61D9FEF9-A8D8-420F-BA75-B2EE2ADF86E7}" destId="{12DC2D33-05CA-4DB8-880C-B4D1F70A6116}" srcOrd="0" destOrd="0" parTransId="{DC8E9202-BF71-4695-A1A9-6696B1E40519}" sibTransId="{64C17460-46EB-4A32-847F-17F5F3AADFE4}"/>
    <dgm:cxn modelId="{E17EC8DA-594E-4B00-985F-F0FCFA35B2D9}" type="presOf" srcId="{61D9FEF9-A8D8-420F-BA75-B2EE2ADF86E7}" destId="{977FD67F-C831-4C06-B5D7-2B34132672BD}" srcOrd="0" destOrd="0" presId="urn:microsoft.com/office/officeart/2005/8/layout/vList2"/>
    <dgm:cxn modelId="{F03937F8-B0DD-476B-BEE8-86363D8434BF}" srcId="{61D9FEF9-A8D8-420F-BA75-B2EE2ADF86E7}" destId="{BC810740-D3BC-469E-B1FA-813EFF764505}" srcOrd="3" destOrd="0" parTransId="{9197497E-AC0B-411B-B934-51F05171DF43}" sibTransId="{44091CB4-76EF-46DB-99D8-9CA72DA2084F}"/>
    <dgm:cxn modelId="{1D7589FE-60A9-41C8-9A31-8CA4900CDECD}" type="presOf" srcId="{BDEBAA64-144B-429E-945F-C9D3D9B5E5C7}" destId="{CC779DA7-1FB5-4BA1-BECF-DFAE2221DE78}" srcOrd="0" destOrd="0" presId="urn:microsoft.com/office/officeart/2005/8/layout/vList2"/>
    <dgm:cxn modelId="{2DC0E91A-00E6-4708-92FC-C91A14004B35}" type="presParOf" srcId="{977FD67F-C831-4C06-B5D7-2B34132672BD}" destId="{1F3DA9E6-399C-434E-9737-6C696EB33408}" srcOrd="0" destOrd="0" presId="urn:microsoft.com/office/officeart/2005/8/layout/vList2"/>
    <dgm:cxn modelId="{A9BD365D-3E6C-49DF-B969-8E202B31E45A}" type="presParOf" srcId="{977FD67F-C831-4C06-B5D7-2B34132672BD}" destId="{CF5E4D2A-E32C-4418-B1E8-5FBA30AA1574}" srcOrd="1" destOrd="0" presId="urn:microsoft.com/office/officeart/2005/8/layout/vList2"/>
    <dgm:cxn modelId="{AC1F3C3C-C6C6-4A30-94E1-03122AF25BA3}" type="presParOf" srcId="{977FD67F-C831-4C06-B5D7-2B34132672BD}" destId="{9ABD2BB7-7947-4D50-A294-965EAC3F3554}" srcOrd="2" destOrd="0" presId="urn:microsoft.com/office/officeart/2005/8/layout/vList2"/>
    <dgm:cxn modelId="{33DF5EA1-F053-44A8-A36B-FA8B799563E5}" type="presParOf" srcId="{977FD67F-C831-4C06-B5D7-2B34132672BD}" destId="{F1CF9627-187C-49D0-AD09-64F97888E96E}" srcOrd="3" destOrd="0" presId="urn:microsoft.com/office/officeart/2005/8/layout/vList2"/>
    <dgm:cxn modelId="{587B8378-8BE7-4933-8BBE-43C3A7042F01}" type="presParOf" srcId="{977FD67F-C831-4C06-B5D7-2B34132672BD}" destId="{35C4D2D3-EF57-44A1-95D5-F7C27DC947EB}" srcOrd="4" destOrd="0" presId="urn:microsoft.com/office/officeart/2005/8/layout/vList2"/>
    <dgm:cxn modelId="{FF4C25EC-213F-4D50-B1BA-5472BAF12AAC}" type="presParOf" srcId="{977FD67F-C831-4C06-B5D7-2B34132672BD}" destId="{28F3FE10-5B85-4706-A9E3-8E23692BD568}" srcOrd="5" destOrd="0" presId="urn:microsoft.com/office/officeart/2005/8/layout/vList2"/>
    <dgm:cxn modelId="{0BCF96F3-5916-48D5-8694-B0685F23CAF0}" type="presParOf" srcId="{977FD67F-C831-4C06-B5D7-2B34132672BD}" destId="{6E8F7215-1029-42BA-8FB2-DC00C94BA585}" srcOrd="6" destOrd="0" presId="urn:microsoft.com/office/officeart/2005/8/layout/vList2"/>
    <dgm:cxn modelId="{C68D2414-5BA6-43E4-AC70-0EBB0731463C}" type="presParOf" srcId="{977FD67F-C831-4C06-B5D7-2B34132672BD}" destId="{F5B9E0E2-B7C3-40BC-A37C-835B6FE55AC8}" srcOrd="7" destOrd="0" presId="urn:microsoft.com/office/officeart/2005/8/layout/vList2"/>
    <dgm:cxn modelId="{75DC1B08-71D8-4742-9E1E-F44D8342B580}" type="presParOf" srcId="{977FD67F-C831-4C06-B5D7-2B34132672BD}" destId="{250455E7-DB55-4090-B09C-B7E36ECE55AD}" srcOrd="8" destOrd="0" presId="urn:microsoft.com/office/officeart/2005/8/layout/vList2"/>
    <dgm:cxn modelId="{40C81A83-4CF4-4AAF-B27B-DB62A1BE133E}" type="presParOf" srcId="{977FD67F-C831-4C06-B5D7-2B34132672BD}" destId="{F91D4875-EA53-463D-9958-E40CED5EF345}" srcOrd="9" destOrd="0" presId="urn:microsoft.com/office/officeart/2005/8/layout/vList2"/>
    <dgm:cxn modelId="{0D30E6A4-989C-49D4-BDBE-C018E685C557}" type="presParOf" srcId="{977FD67F-C831-4C06-B5D7-2B34132672BD}" destId="{CC779DA7-1FB5-4BA1-BECF-DFAE2221DE7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44FDBF8-F60D-404C-B3AD-23591B9EFC1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A234A2C-8857-4653-A4E3-CB5BC613E863}">
      <dgm:prSet/>
      <dgm:spPr/>
      <dgm:t>
        <a:bodyPr/>
        <a:lstStyle/>
        <a:p>
          <a:r>
            <a:rPr lang="fr-FR"/>
            <a:t>A/ La péréquation</a:t>
          </a:r>
          <a:endParaRPr lang="en-US"/>
        </a:p>
      </dgm:t>
    </dgm:pt>
    <dgm:pt modelId="{0EC9B066-AEAF-40B1-BB73-07799D6ADAD7}" type="parTrans" cxnId="{F165A83F-CD66-44D3-B2D7-C8B610558C62}">
      <dgm:prSet/>
      <dgm:spPr/>
      <dgm:t>
        <a:bodyPr/>
        <a:lstStyle/>
        <a:p>
          <a:endParaRPr lang="en-US"/>
        </a:p>
      </dgm:t>
    </dgm:pt>
    <dgm:pt modelId="{D6564141-732B-4D1B-A302-808648359299}" type="sibTrans" cxnId="{F165A83F-CD66-44D3-B2D7-C8B610558C62}">
      <dgm:prSet/>
      <dgm:spPr/>
      <dgm:t>
        <a:bodyPr/>
        <a:lstStyle/>
        <a:p>
          <a:endParaRPr lang="en-US"/>
        </a:p>
      </dgm:t>
    </dgm:pt>
    <dgm:pt modelId="{F42740AA-D2A4-4659-9ADD-488E874A5611}">
      <dgm:prSet/>
      <dgm:spPr/>
      <dgm:t>
        <a:bodyPr/>
        <a:lstStyle/>
        <a:p>
          <a:r>
            <a:rPr lang="fr-FR"/>
            <a:t>B/ Le «</a:t>
          </a:r>
          <a:r>
            <a:rPr lang="fr-FR" i="1"/>
            <a:t>Big-Bang</a:t>
          </a:r>
          <a:r>
            <a:rPr lang="fr-FR"/>
            <a:t>»</a:t>
          </a:r>
          <a:endParaRPr lang="en-US"/>
        </a:p>
      </dgm:t>
    </dgm:pt>
    <dgm:pt modelId="{F7C28496-058C-4675-BCAA-E0CA1CEA633E}" type="parTrans" cxnId="{6196667B-C14F-4EB0-A567-639C502485EC}">
      <dgm:prSet/>
      <dgm:spPr/>
      <dgm:t>
        <a:bodyPr/>
        <a:lstStyle/>
        <a:p>
          <a:endParaRPr lang="en-US"/>
        </a:p>
      </dgm:t>
    </dgm:pt>
    <dgm:pt modelId="{F42E6D3B-AFA3-4235-ADBC-538DBEA07F92}" type="sibTrans" cxnId="{6196667B-C14F-4EB0-A567-639C502485EC}">
      <dgm:prSet/>
      <dgm:spPr/>
      <dgm:t>
        <a:bodyPr/>
        <a:lstStyle/>
        <a:p>
          <a:endParaRPr lang="en-US"/>
        </a:p>
      </dgm:t>
    </dgm:pt>
    <dgm:pt modelId="{E863F206-BF2B-4B74-ACCE-084B6CFA74C2}" type="pres">
      <dgm:prSet presAssocID="{344FDBF8-F60D-404C-B3AD-23591B9EFC11}" presName="linear" presStyleCnt="0">
        <dgm:presLayoutVars>
          <dgm:animLvl val="lvl"/>
          <dgm:resizeHandles val="exact"/>
        </dgm:presLayoutVars>
      </dgm:prSet>
      <dgm:spPr/>
    </dgm:pt>
    <dgm:pt modelId="{3AC76DF1-D44C-45DE-BAFF-45C00550C1A8}" type="pres">
      <dgm:prSet presAssocID="{DA234A2C-8857-4653-A4E3-CB5BC613E86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DF522C0-3B09-47C9-879F-92CC9523E02F}" type="pres">
      <dgm:prSet presAssocID="{D6564141-732B-4D1B-A302-808648359299}" presName="spacer" presStyleCnt="0"/>
      <dgm:spPr/>
    </dgm:pt>
    <dgm:pt modelId="{FBB09635-C62D-4B82-8D36-93E2932BBAE1}" type="pres">
      <dgm:prSet presAssocID="{F42740AA-D2A4-4659-9ADD-488E874A561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8C3BB02-56D1-415D-B5FD-94747EE11596}" type="presOf" srcId="{DA234A2C-8857-4653-A4E3-CB5BC613E863}" destId="{3AC76DF1-D44C-45DE-BAFF-45C00550C1A8}" srcOrd="0" destOrd="0" presId="urn:microsoft.com/office/officeart/2005/8/layout/vList2"/>
    <dgm:cxn modelId="{E824DD11-73F4-47B0-8EBC-CAA756AF9772}" type="presOf" srcId="{F42740AA-D2A4-4659-9ADD-488E874A5611}" destId="{FBB09635-C62D-4B82-8D36-93E2932BBAE1}" srcOrd="0" destOrd="0" presId="urn:microsoft.com/office/officeart/2005/8/layout/vList2"/>
    <dgm:cxn modelId="{F165A83F-CD66-44D3-B2D7-C8B610558C62}" srcId="{344FDBF8-F60D-404C-B3AD-23591B9EFC11}" destId="{DA234A2C-8857-4653-A4E3-CB5BC613E863}" srcOrd="0" destOrd="0" parTransId="{0EC9B066-AEAF-40B1-BB73-07799D6ADAD7}" sibTransId="{D6564141-732B-4D1B-A302-808648359299}"/>
    <dgm:cxn modelId="{6196667B-C14F-4EB0-A567-639C502485EC}" srcId="{344FDBF8-F60D-404C-B3AD-23591B9EFC11}" destId="{F42740AA-D2A4-4659-9ADD-488E874A5611}" srcOrd="1" destOrd="0" parTransId="{F7C28496-058C-4675-BCAA-E0CA1CEA633E}" sibTransId="{F42E6D3B-AFA3-4235-ADBC-538DBEA07F92}"/>
    <dgm:cxn modelId="{808BFFE1-A602-4FAE-89FE-663E0010BD5A}" type="presOf" srcId="{344FDBF8-F60D-404C-B3AD-23591B9EFC11}" destId="{E863F206-BF2B-4B74-ACCE-084B6CFA74C2}" srcOrd="0" destOrd="0" presId="urn:microsoft.com/office/officeart/2005/8/layout/vList2"/>
    <dgm:cxn modelId="{6C24D8A2-002A-48FB-87C8-71C7383375C3}" type="presParOf" srcId="{E863F206-BF2B-4B74-ACCE-084B6CFA74C2}" destId="{3AC76DF1-D44C-45DE-BAFF-45C00550C1A8}" srcOrd="0" destOrd="0" presId="urn:microsoft.com/office/officeart/2005/8/layout/vList2"/>
    <dgm:cxn modelId="{A7DE8212-DD8C-42B4-9EE7-2B0419D0F92F}" type="presParOf" srcId="{E863F206-BF2B-4B74-ACCE-084B6CFA74C2}" destId="{4DF522C0-3B09-47C9-879F-92CC9523E02F}" srcOrd="1" destOrd="0" presId="urn:microsoft.com/office/officeart/2005/8/layout/vList2"/>
    <dgm:cxn modelId="{CF3C9C1B-02F2-4B7E-A78E-EC46E8C04EAD}" type="presParOf" srcId="{E863F206-BF2B-4B74-ACCE-084B6CFA74C2}" destId="{FBB09635-C62D-4B82-8D36-93E2932BBAE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F5B2D09-8EAB-429A-B474-2072B546A0D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2146F5-7638-4859-8338-5FA66EBD489C}">
      <dgm:prSet/>
      <dgm:spPr/>
      <dgm:t>
        <a:bodyPr/>
        <a:lstStyle/>
        <a:p>
          <a:r>
            <a:rPr lang="fr-FR" dirty="0"/>
            <a:t>§1 en 2010, le budget de l’État a intégralement compensé la réforme en reversant une dotation équivalente à la TP de 2009 augmentée. Mais les entreprises ont payé les nouveaux impôts qui rapportaient moins ont été encaissés par l’État ce qui a causé une perte pour l’État. Le coût de cette compensation a été de 32,5 Mds d’euros pour l’Etat.</a:t>
          </a:r>
          <a:endParaRPr lang="en-US" dirty="0"/>
        </a:p>
      </dgm:t>
    </dgm:pt>
    <dgm:pt modelId="{8474FCD4-84CE-46C7-8D0C-B92841B676D6}" type="parTrans" cxnId="{A2B45834-BEB4-4272-BFB9-E947D5C97C71}">
      <dgm:prSet/>
      <dgm:spPr/>
      <dgm:t>
        <a:bodyPr/>
        <a:lstStyle/>
        <a:p>
          <a:endParaRPr lang="en-US"/>
        </a:p>
      </dgm:t>
    </dgm:pt>
    <dgm:pt modelId="{4F60EC3A-412F-4115-8433-73024978422E}" type="sibTrans" cxnId="{A2B45834-BEB4-4272-BFB9-E947D5C97C71}">
      <dgm:prSet/>
      <dgm:spPr/>
      <dgm:t>
        <a:bodyPr/>
        <a:lstStyle/>
        <a:p>
          <a:endParaRPr lang="en-US"/>
        </a:p>
      </dgm:t>
    </dgm:pt>
    <dgm:pt modelId="{B641F3FE-F3E7-46CF-8F99-AC2127425EA8}">
      <dgm:prSet/>
      <dgm:spPr/>
      <dgm:t>
        <a:bodyPr/>
        <a:lstStyle/>
        <a:p>
          <a:r>
            <a:rPr lang="fr-FR" dirty="0"/>
            <a:t>§2 en 2011 et pour les années suivantes, l’État a relancé la péréquation pour compenser le coût de cette réforme. On remarquera que l’article 72-2 al. 5 de la Constitution inscrit la péréquation au niveau des normes fondamentales. Il existe trois formes de péréquation : verticale et horizontale mais aussi ce que j’appelle les petites péréquations qui sont des petites horizontales.</a:t>
          </a:r>
          <a:endParaRPr lang="en-US" dirty="0"/>
        </a:p>
      </dgm:t>
    </dgm:pt>
    <dgm:pt modelId="{5394E242-E401-4412-8B4D-85FD1AF0C394}" type="parTrans" cxnId="{C4213FB0-775C-445A-8D57-0A250DD46F0F}">
      <dgm:prSet/>
      <dgm:spPr/>
      <dgm:t>
        <a:bodyPr/>
        <a:lstStyle/>
        <a:p>
          <a:endParaRPr lang="en-US"/>
        </a:p>
      </dgm:t>
    </dgm:pt>
    <dgm:pt modelId="{A75C1A60-A68C-41B9-80F9-39A35C94074B}" type="sibTrans" cxnId="{C4213FB0-775C-445A-8D57-0A250DD46F0F}">
      <dgm:prSet/>
      <dgm:spPr/>
      <dgm:t>
        <a:bodyPr/>
        <a:lstStyle/>
        <a:p>
          <a:endParaRPr lang="en-US"/>
        </a:p>
      </dgm:t>
    </dgm:pt>
    <dgm:pt modelId="{C7D064E8-EA3B-41FC-9A9C-CB15219EF2F8}" type="pres">
      <dgm:prSet presAssocID="{EF5B2D09-8EAB-429A-B474-2072B546A0D0}" presName="vert0" presStyleCnt="0">
        <dgm:presLayoutVars>
          <dgm:dir/>
          <dgm:animOne val="branch"/>
          <dgm:animLvl val="lvl"/>
        </dgm:presLayoutVars>
      </dgm:prSet>
      <dgm:spPr/>
    </dgm:pt>
    <dgm:pt modelId="{FB9B96EB-9D08-46E0-AEE9-C76C27A1BB8A}" type="pres">
      <dgm:prSet presAssocID="{252146F5-7638-4859-8338-5FA66EBD489C}" presName="thickLine" presStyleLbl="alignNode1" presStyleIdx="0" presStyleCnt="2"/>
      <dgm:spPr/>
    </dgm:pt>
    <dgm:pt modelId="{B846943C-FDB1-4219-8A21-CF8D106D7C1F}" type="pres">
      <dgm:prSet presAssocID="{252146F5-7638-4859-8338-5FA66EBD489C}" presName="horz1" presStyleCnt="0"/>
      <dgm:spPr/>
    </dgm:pt>
    <dgm:pt modelId="{42C3F033-7A62-4CB9-AF43-03B98CBADA06}" type="pres">
      <dgm:prSet presAssocID="{252146F5-7638-4859-8338-5FA66EBD489C}" presName="tx1" presStyleLbl="revTx" presStyleIdx="0" presStyleCnt="2"/>
      <dgm:spPr/>
    </dgm:pt>
    <dgm:pt modelId="{EF54FFB0-6FAC-4D5C-816E-725FE5214AA2}" type="pres">
      <dgm:prSet presAssocID="{252146F5-7638-4859-8338-5FA66EBD489C}" presName="vert1" presStyleCnt="0"/>
      <dgm:spPr/>
    </dgm:pt>
    <dgm:pt modelId="{33EE28BA-BC9F-4081-9AB6-549E6A52C50D}" type="pres">
      <dgm:prSet presAssocID="{B641F3FE-F3E7-46CF-8F99-AC2127425EA8}" presName="thickLine" presStyleLbl="alignNode1" presStyleIdx="1" presStyleCnt="2"/>
      <dgm:spPr/>
    </dgm:pt>
    <dgm:pt modelId="{59FF3ED9-E1AE-49DE-BEA2-CE1BDF47DDC3}" type="pres">
      <dgm:prSet presAssocID="{B641F3FE-F3E7-46CF-8F99-AC2127425EA8}" presName="horz1" presStyleCnt="0"/>
      <dgm:spPr/>
    </dgm:pt>
    <dgm:pt modelId="{0597D805-2875-46D3-BC5E-0A7CDBFF7E4B}" type="pres">
      <dgm:prSet presAssocID="{B641F3FE-F3E7-46CF-8F99-AC2127425EA8}" presName="tx1" presStyleLbl="revTx" presStyleIdx="1" presStyleCnt="2"/>
      <dgm:spPr/>
    </dgm:pt>
    <dgm:pt modelId="{9897BF97-B143-419D-BD61-D3B45CEF8F02}" type="pres">
      <dgm:prSet presAssocID="{B641F3FE-F3E7-46CF-8F99-AC2127425EA8}" presName="vert1" presStyleCnt="0"/>
      <dgm:spPr/>
    </dgm:pt>
  </dgm:ptLst>
  <dgm:cxnLst>
    <dgm:cxn modelId="{A2B45834-BEB4-4272-BFB9-E947D5C97C71}" srcId="{EF5B2D09-8EAB-429A-B474-2072B546A0D0}" destId="{252146F5-7638-4859-8338-5FA66EBD489C}" srcOrd="0" destOrd="0" parTransId="{8474FCD4-84CE-46C7-8D0C-B92841B676D6}" sibTransId="{4F60EC3A-412F-4115-8433-73024978422E}"/>
    <dgm:cxn modelId="{4645736B-737C-40CB-836D-674CB6CA182F}" type="presOf" srcId="{B641F3FE-F3E7-46CF-8F99-AC2127425EA8}" destId="{0597D805-2875-46D3-BC5E-0A7CDBFF7E4B}" srcOrd="0" destOrd="0" presId="urn:microsoft.com/office/officeart/2008/layout/LinedList"/>
    <dgm:cxn modelId="{80BD596D-CBDB-4ADB-A210-882D13941DE8}" type="presOf" srcId="{EF5B2D09-8EAB-429A-B474-2072B546A0D0}" destId="{C7D064E8-EA3B-41FC-9A9C-CB15219EF2F8}" srcOrd="0" destOrd="0" presId="urn:microsoft.com/office/officeart/2008/layout/LinedList"/>
    <dgm:cxn modelId="{82306F53-230E-47E5-AA59-742E564EBEA0}" type="presOf" srcId="{252146F5-7638-4859-8338-5FA66EBD489C}" destId="{42C3F033-7A62-4CB9-AF43-03B98CBADA06}" srcOrd="0" destOrd="0" presId="urn:microsoft.com/office/officeart/2008/layout/LinedList"/>
    <dgm:cxn modelId="{C4213FB0-775C-445A-8D57-0A250DD46F0F}" srcId="{EF5B2D09-8EAB-429A-B474-2072B546A0D0}" destId="{B641F3FE-F3E7-46CF-8F99-AC2127425EA8}" srcOrd="1" destOrd="0" parTransId="{5394E242-E401-4412-8B4D-85FD1AF0C394}" sibTransId="{A75C1A60-A68C-41B9-80F9-39A35C94074B}"/>
    <dgm:cxn modelId="{F986D3BB-FA53-424E-A682-41486E925E3C}" type="presParOf" srcId="{C7D064E8-EA3B-41FC-9A9C-CB15219EF2F8}" destId="{FB9B96EB-9D08-46E0-AEE9-C76C27A1BB8A}" srcOrd="0" destOrd="0" presId="urn:microsoft.com/office/officeart/2008/layout/LinedList"/>
    <dgm:cxn modelId="{48A599DC-9D1B-420A-8921-DA7CEB1899C1}" type="presParOf" srcId="{C7D064E8-EA3B-41FC-9A9C-CB15219EF2F8}" destId="{B846943C-FDB1-4219-8A21-CF8D106D7C1F}" srcOrd="1" destOrd="0" presId="urn:microsoft.com/office/officeart/2008/layout/LinedList"/>
    <dgm:cxn modelId="{FFC05DBD-CBFE-4B89-82FA-7DDAD66E343E}" type="presParOf" srcId="{B846943C-FDB1-4219-8A21-CF8D106D7C1F}" destId="{42C3F033-7A62-4CB9-AF43-03B98CBADA06}" srcOrd="0" destOrd="0" presId="urn:microsoft.com/office/officeart/2008/layout/LinedList"/>
    <dgm:cxn modelId="{9E82217A-7E68-41DE-A207-E7E06E1E690A}" type="presParOf" srcId="{B846943C-FDB1-4219-8A21-CF8D106D7C1F}" destId="{EF54FFB0-6FAC-4D5C-816E-725FE5214AA2}" srcOrd="1" destOrd="0" presId="urn:microsoft.com/office/officeart/2008/layout/LinedList"/>
    <dgm:cxn modelId="{B5348684-1DB0-4BDD-8038-082674496EFA}" type="presParOf" srcId="{C7D064E8-EA3B-41FC-9A9C-CB15219EF2F8}" destId="{33EE28BA-BC9F-4081-9AB6-549E6A52C50D}" srcOrd="2" destOrd="0" presId="urn:microsoft.com/office/officeart/2008/layout/LinedList"/>
    <dgm:cxn modelId="{9DB8CDC6-5913-4F9B-B1F1-D23097889FD2}" type="presParOf" srcId="{C7D064E8-EA3B-41FC-9A9C-CB15219EF2F8}" destId="{59FF3ED9-E1AE-49DE-BEA2-CE1BDF47DDC3}" srcOrd="3" destOrd="0" presId="urn:microsoft.com/office/officeart/2008/layout/LinedList"/>
    <dgm:cxn modelId="{28D6B193-462A-4B68-A3FE-8203E770CB34}" type="presParOf" srcId="{59FF3ED9-E1AE-49DE-BEA2-CE1BDF47DDC3}" destId="{0597D805-2875-46D3-BC5E-0A7CDBFF7E4B}" srcOrd="0" destOrd="0" presId="urn:microsoft.com/office/officeart/2008/layout/LinedList"/>
    <dgm:cxn modelId="{47F6218E-7617-4BCA-A6BE-6C2FA2D8C7FC}" type="presParOf" srcId="{59FF3ED9-E1AE-49DE-BEA2-CE1BDF47DDC3}" destId="{9897BF97-B143-419D-BD61-D3B45CEF8F0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4576E21-C303-483D-AFD0-CA731B4CA2D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7DA0F6-4BF0-47AD-B5C8-7E7A873DD889}">
      <dgm:prSet/>
      <dgm:spPr/>
      <dgm:t>
        <a:bodyPr/>
        <a:lstStyle/>
        <a:p>
          <a:r>
            <a:rPr lang="fr-FR"/>
            <a:t>Dans la péréquation verticale, l’État verse des fonds dans les cheminées locales qui tombent dans les souliers des collectivités. La DGF créée en 1979 a développé la péréquation à partir de 1991</a:t>
          </a:r>
          <a:endParaRPr lang="en-US"/>
        </a:p>
      </dgm:t>
    </dgm:pt>
    <dgm:pt modelId="{4333C0F4-2077-4433-AC23-D0F520D18929}" type="parTrans" cxnId="{E3A25B37-3A5B-42D1-BDBF-443364F80C1E}">
      <dgm:prSet/>
      <dgm:spPr/>
      <dgm:t>
        <a:bodyPr/>
        <a:lstStyle/>
        <a:p>
          <a:endParaRPr lang="en-US"/>
        </a:p>
      </dgm:t>
    </dgm:pt>
    <dgm:pt modelId="{EEE4FCA9-3BC9-4F8C-A5C6-A1D1C79FDFE7}" type="sibTrans" cxnId="{E3A25B37-3A5B-42D1-BDBF-443364F80C1E}">
      <dgm:prSet/>
      <dgm:spPr/>
      <dgm:t>
        <a:bodyPr/>
        <a:lstStyle/>
        <a:p>
          <a:endParaRPr lang="en-US"/>
        </a:p>
      </dgm:t>
    </dgm:pt>
    <dgm:pt modelId="{F6877A06-D2E5-41CA-B984-7AF44B4D395F}">
      <dgm:prSet/>
      <dgm:spPr/>
      <dgm:t>
        <a:bodyPr/>
        <a:lstStyle/>
        <a:p>
          <a:r>
            <a:rPr lang="fr-FR" dirty="0"/>
            <a:t>La Loi de Finances crée la </a:t>
          </a:r>
          <a:r>
            <a:rPr lang="fr-FR" u="sng" dirty="0"/>
            <a:t>Dotation de Compensation de la Réforme de la TP</a:t>
          </a:r>
          <a:r>
            <a:rPr lang="fr-FR" dirty="0"/>
            <a:t> qui est une dotation de l’État servant à compenser les budgets des CT qui y perdent par rapport à 2009 avant la réforme de la TP. </a:t>
          </a:r>
          <a:endParaRPr lang="en-US" dirty="0"/>
        </a:p>
      </dgm:t>
    </dgm:pt>
    <dgm:pt modelId="{8F9BC505-5307-4315-A772-8EA0239A7B18}" type="parTrans" cxnId="{8A4A8C16-2D15-48D2-B122-4BC172CF0D5E}">
      <dgm:prSet/>
      <dgm:spPr/>
      <dgm:t>
        <a:bodyPr/>
        <a:lstStyle/>
        <a:p>
          <a:endParaRPr lang="en-US"/>
        </a:p>
      </dgm:t>
    </dgm:pt>
    <dgm:pt modelId="{77BF9065-7DDD-46CE-AAAE-B8B4BCA806F8}" type="sibTrans" cxnId="{8A4A8C16-2D15-48D2-B122-4BC172CF0D5E}">
      <dgm:prSet/>
      <dgm:spPr/>
      <dgm:t>
        <a:bodyPr/>
        <a:lstStyle/>
        <a:p>
          <a:endParaRPr lang="en-US"/>
        </a:p>
      </dgm:t>
    </dgm:pt>
    <dgm:pt modelId="{CA51D485-67E6-4734-B05E-8A67BA81F311}">
      <dgm:prSet/>
      <dgm:spPr/>
      <dgm:t>
        <a:bodyPr/>
        <a:lstStyle/>
        <a:p>
          <a:r>
            <a:rPr lang="fr-FR" dirty="0"/>
            <a:t>Cette dotation était de 3,9 Mds d’euros en 2011 mais son montant a varié à la baisse et pour 2020 elle était de 2,9 Mds d’euros </a:t>
          </a:r>
          <a:endParaRPr lang="en-US" dirty="0"/>
        </a:p>
      </dgm:t>
    </dgm:pt>
    <dgm:pt modelId="{C2A39BAF-7025-48CE-828B-17AD9377F869}" type="parTrans" cxnId="{902CB910-C1C9-43D7-AFB2-21281A856279}">
      <dgm:prSet/>
      <dgm:spPr/>
      <dgm:t>
        <a:bodyPr/>
        <a:lstStyle/>
        <a:p>
          <a:endParaRPr lang="en-US"/>
        </a:p>
      </dgm:t>
    </dgm:pt>
    <dgm:pt modelId="{99CD07C0-4A83-48DD-9A7A-18FFB106A6D4}" type="sibTrans" cxnId="{902CB910-C1C9-43D7-AFB2-21281A856279}">
      <dgm:prSet/>
      <dgm:spPr/>
      <dgm:t>
        <a:bodyPr/>
        <a:lstStyle/>
        <a:p>
          <a:endParaRPr lang="en-US"/>
        </a:p>
      </dgm:t>
    </dgm:pt>
    <dgm:pt modelId="{AC42D816-9AB7-4741-8C7F-CEF6C44C55F2}" type="pres">
      <dgm:prSet presAssocID="{84576E21-C303-483D-AFD0-CA731B4CA2D4}" presName="vert0" presStyleCnt="0">
        <dgm:presLayoutVars>
          <dgm:dir/>
          <dgm:animOne val="branch"/>
          <dgm:animLvl val="lvl"/>
        </dgm:presLayoutVars>
      </dgm:prSet>
      <dgm:spPr/>
    </dgm:pt>
    <dgm:pt modelId="{66278BC4-7E1A-4E44-B885-47EA8E6CFCA5}" type="pres">
      <dgm:prSet presAssocID="{A47DA0F6-4BF0-47AD-B5C8-7E7A873DD889}" presName="thickLine" presStyleLbl="alignNode1" presStyleIdx="0" presStyleCnt="3"/>
      <dgm:spPr/>
    </dgm:pt>
    <dgm:pt modelId="{748E60E9-C92E-47FD-B63E-91A4BD6CDB35}" type="pres">
      <dgm:prSet presAssocID="{A47DA0F6-4BF0-47AD-B5C8-7E7A873DD889}" presName="horz1" presStyleCnt="0"/>
      <dgm:spPr/>
    </dgm:pt>
    <dgm:pt modelId="{1E5F73D7-484D-45AE-8E96-C8467FB029B9}" type="pres">
      <dgm:prSet presAssocID="{A47DA0F6-4BF0-47AD-B5C8-7E7A873DD889}" presName="tx1" presStyleLbl="revTx" presStyleIdx="0" presStyleCnt="3"/>
      <dgm:spPr/>
    </dgm:pt>
    <dgm:pt modelId="{C633C532-7C70-4890-8ADC-E6F5EB98C970}" type="pres">
      <dgm:prSet presAssocID="{A47DA0F6-4BF0-47AD-B5C8-7E7A873DD889}" presName="vert1" presStyleCnt="0"/>
      <dgm:spPr/>
    </dgm:pt>
    <dgm:pt modelId="{C1747D08-31B5-49F3-8B61-8FDDA5D8B5C9}" type="pres">
      <dgm:prSet presAssocID="{F6877A06-D2E5-41CA-B984-7AF44B4D395F}" presName="thickLine" presStyleLbl="alignNode1" presStyleIdx="1" presStyleCnt="3"/>
      <dgm:spPr/>
    </dgm:pt>
    <dgm:pt modelId="{DBC136EC-9F0C-47A8-84CB-16B6F472AD74}" type="pres">
      <dgm:prSet presAssocID="{F6877A06-D2E5-41CA-B984-7AF44B4D395F}" presName="horz1" presStyleCnt="0"/>
      <dgm:spPr/>
    </dgm:pt>
    <dgm:pt modelId="{5E7EA94A-F5D7-47D6-8BF7-4BF5D439196F}" type="pres">
      <dgm:prSet presAssocID="{F6877A06-D2E5-41CA-B984-7AF44B4D395F}" presName="tx1" presStyleLbl="revTx" presStyleIdx="1" presStyleCnt="3"/>
      <dgm:spPr/>
    </dgm:pt>
    <dgm:pt modelId="{842343E9-E606-4B52-AA07-9270886424B0}" type="pres">
      <dgm:prSet presAssocID="{F6877A06-D2E5-41CA-B984-7AF44B4D395F}" presName="vert1" presStyleCnt="0"/>
      <dgm:spPr/>
    </dgm:pt>
    <dgm:pt modelId="{28638624-E3C4-4F5C-ABB8-22DB63FA7A51}" type="pres">
      <dgm:prSet presAssocID="{CA51D485-67E6-4734-B05E-8A67BA81F311}" presName="thickLine" presStyleLbl="alignNode1" presStyleIdx="2" presStyleCnt="3"/>
      <dgm:spPr/>
    </dgm:pt>
    <dgm:pt modelId="{05B219E5-0459-4D52-B761-F6836E915DBE}" type="pres">
      <dgm:prSet presAssocID="{CA51D485-67E6-4734-B05E-8A67BA81F311}" presName="horz1" presStyleCnt="0"/>
      <dgm:spPr/>
    </dgm:pt>
    <dgm:pt modelId="{1A3B66F0-73B7-411C-8F2B-E26FB732733E}" type="pres">
      <dgm:prSet presAssocID="{CA51D485-67E6-4734-B05E-8A67BA81F311}" presName="tx1" presStyleLbl="revTx" presStyleIdx="2" presStyleCnt="3"/>
      <dgm:spPr/>
    </dgm:pt>
    <dgm:pt modelId="{C280327E-883D-44C4-99FF-434732134AFF}" type="pres">
      <dgm:prSet presAssocID="{CA51D485-67E6-4734-B05E-8A67BA81F311}" presName="vert1" presStyleCnt="0"/>
      <dgm:spPr/>
    </dgm:pt>
  </dgm:ptLst>
  <dgm:cxnLst>
    <dgm:cxn modelId="{1FF7B40E-8BC9-473E-8FF7-5036088B5058}" type="presOf" srcId="{CA51D485-67E6-4734-B05E-8A67BA81F311}" destId="{1A3B66F0-73B7-411C-8F2B-E26FB732733E}" srcOrd="0" destOrd="0" presId="urn:microsoft.com/office/officeart/2008/layout/LinedList"/>
    <dgm:cxn modelId="{902CB910-C1C9-43D7-AFB2-21281A856279}" srcId="{84576E21-C303-483D-AFD0-CA731B4CA2D4}" destId="{CA51D485-67E6-4734-B05E-8A67BA81F311}" srcOrd="2" destOrd="0" parTransId="{C2A39BAF-7025-48CE-828B-17AD9377F869}" sibTransId="{99CD07C0-4A83-48DD-9A7A-18FFB106A6D4}"/>
    <dgm:cxn modelId="{8A4A8C16-2D15-48D2-B122-4BC172CF0D5E}" srcId="{84576E21-C303-483D-AFD0-CA731B4CA2D4}" destId="{F6877A06-D2E5-41CA-B984-7AF44B4D395F}" srcOrd="1" destOrd="0" parTransId="{8F9BC505-5307-4315-A772-8EA0239A7B18}" sibTransId="{77BF9065-7DDD-46CE-AAAE-B8B4BCA806F8}"/>
    <dgm:cxn modelId="{92CB1127-8545-45DF-943D-0F460D4B997D}" type="presOf" srcId="{84576E21-C303-483D-AFD0-CA731B4CA2D4}" destId="{AC42D816-9AB7-4741-8C7F-CEF6C44C55F2}" srcOrd="0" destOrd="0" presId="urn:microsoft.com/office/officeart/2008/layout/LinedList"/>
    <dgm:cxn modelId="{E3A25B37-3A5B-42D1-BDBF-443364F80C1E}" srcId="{84576E21-C303-483D-AFD0-CA731B4CA2D4}" destId="{A47DA0F6-4BF0-47AD-B5C8-7E7A873DD889}" srcOrd="0" destOrd="0" parTransId="{4333C0F4-2077-4433-AC23-D0F520D18929}" sibTransId="{EEE4FCA9-3BC9-4F8C-A5C6-A1D1C79FDFE7}"/>
    <dgm:cxn modelId="{E9C697C7-78B6-4828-8303-0910AC5197D9}" type="presOf" srcId="{A47DA0F6-4BF0-47AD-B5C8-7E7A873DD889}" destId="{1E5F73D7-484D-45AE-8E96-C8467FB029B9}" srcOrd="0" destOrd="0" presId="urn:microsoft.com/office/officeart/2008/layout/LinedList"/>
    <dgm:cxn modelId="{4C9E4BCD-A2D2-4CB8-BD07-92207CF9EEEB}" type="presOf" srcId="{F6877A06-D2E5-41CA-B984-7AF44B4D395F}" destId="{5E7EA94A-F5D7-47D6-8BF7-4BF5D439196F}" srcOrd="0" destOrd="0" presId="urn:microsoft.com/office/officeart/2008/layout/LinedList"/>
    <dgm:cxn modelId="{8A05CF03-A739-4022-9ADC-13B56046895D}" type="presParOf" srcId="{AC42D816-9AB7-4741-8C7F-CEF6C44C55F2}" destId="{66278BC4-7E1A-4E44-B885-47EA8E6CFCA5}" srcOrd="0" destOrd="0" presId="urn:microsoft.com/office/officeart/2008/layout/LinedList"/>
    <dgm:cxn modelId="{BC83AB64-B7A0-486E-80B0-02CCB746847A}" type="presParOf" srcId="{AC42D816-9AB7-4741-8C7F-CEF6C44C55F2}" destId="{748E60E9-C92E-47FD-B63E-91A4BD6CDB35}" srcOrd="1" destOrd="0" presId="urn:microsoft.com/office/officeart/2008/layout/LinedList"/>
    <dgm:cxn modelId="{42CE3630-8BEF-4479-AEF2-9DFCBB7514AC}" type="presParOf" srcId="{748E60E9-C92E-47FD-B63E-91A4BD6CDB35}" destId="{1E5F73D7-484D-45AE-8E96-C8467FB029B9}" srcOrd="0" destOrd="0" presId="urn:microsoft.com/office/officeart/2008/layout/LinedList"/>
    <dgm:cxn modelId="{06E17F82-613B-493D-9B5B-797BE52DFE1B}" type="presParOf" srcId="{748E60E9-C92E-47FD-B63E-91A4BD6CDB35}" destId="{C633C532-7C70-4890-8ADC-E6F5EB98C970}" srcOrd="1" destOrd="0" presId="urn:microsoft.com/office/officeart/2008/layout/LinedList"/>
    <dgm:cxn modelId="{2D9E8891-65F8-4197-BFA6-158E968F15E3}" type="presParOf" srcId="{AC42D816-9AB7-4741-8C7F-CEF6C44C55F2}" destId="{C1747D08-31B5-49F3-8B61-8FDDA5D8B5C9}" srcOrd="2" destOrd="0" presId="urn:microsoft.com/office/officeart/2008/layout/LinedList"/>
    <dgm:cxn modelId="{C4D8EADD-4BDD-4589-8F99-27230A8E17BE}" type="presParOf" srcId="{AC42D816-9AB7-4741-8C7F-CEF6C44C55F2}" destId="{DBC136EC-9F0C-47A8-84CB-16B6F472AD74}" srcOrd="3" destOrd="0" presId="urn:microsoft.com/office/officeart/2008/layout/LinedList"/>
    <dgm:cxn modelId="{C97AE41B-63F2-4C38-9F8A-9D88D3022C5D}" type="presParOf" srcId="{DBC136EC-9F0C-47A8-84CB-16B6F472AD74}" destId="{5E7EA94A-F5D7-47D6-8BF7-4BF5D439196F}" srcOrd="0" destOrd="0" presId="urn:microsoft.com/office/officeart/2008/layout/LinedList"/>
    <dgm:cxn modelId="{91781ED4-B73D-4DEB-B601-2F6208C85F93}" type="presParOf" srcId="{DBC136EC-9F0C-47A8-84CB-16B6F472AD74}" destId="{842343E9-E606-4B52-AA07-9270886424B0}" srcOrd="1" destOrd="0" presId="urn:microsoft.com/office/officeart/2008/layout/LinedList"/>
    <dgm:cxn modelId="{1B85A7F3-3AAA-45D6-9656-5628414B5594}" type="presParOf" srcId="{AC42D816-9AB7-4741-8C7F-CEF6C44C55F2}" destId="{28638624-E3C4-4F5C-ABB8-22DB63FA7A51}" srcOrd="4" destOrd="0" presId="urn:microsoft.com/office/officeart/2008/layout/LinedList"/>
    <dgm:cxn modelId="{A2DEF239-15D3-426C-B708-34D997397B85}" type="presParOf" srcId="{AC42D816-9AB7-4741-8C7F-CEF6C44C55F2}" destId="{05B219E5-0459-4D52-B761-F6836E915DBE}" srcOrd="5" destOrd="0" presId="urn:microsoft.com/office/officeart/2008/layout/LinedList"/>
    <dgm:cxn modelId="{F5F3A3F7-815A-4FB0-97E6-EDE877108E90}" type="presParOf" srcId="{05B219E5-0459-4D52-B761-F6836E915DBE}" destId="{1A3B66F0-73B7-411C-8F2B-E26FB732733E}" srcOrd="0" destOrd="0" presId="urn:microsoft.com/office/officeart/2008/layout/LinedList"/>
    <dgm:cxn modelId="{4103836C-0069-460C-9177-EF817265C99B}" type="presParOf" srcId="{05B219E5-0459-4D52-B761-F6836E915DBE}" destId="{C280327E-883D-44C4-99FF-434732134AF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DF10031-7DA9-451B-810D-B8A2272C051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993AE2-6B3D-4AE1-A6F0-B3E70959AF46}">
      <dgm:prSet/>
      <dgm:spPr/>
      <dgm:t>
        <a:bodyPr/>
        <a:lstStyle/>
        <a:p>
          <a:r>
            <a:rPr lang="fr-FR"/>
            <a:t>La péréquation horizontale est apparue en 1991 au sein de la Région d’Ile de France en raison des inégalités de richesses entre les différentes communes</a:t>
          </a:r>
          <a:endParaRPr lang="en-US"/>
        </a:p>
      </dgm:t>
    </dgm:pt>
    <dgm:pt modelId="{381BC370-1E45-4DAC-98ED-1F4E9321AEFC}" type="parTrans" cxnId="{5F956F4F-9AAA-4F06-B5F5-B4885AB95770}">
      <dgm:prSet/>
      <dgm:spPr/>
      <dgm:t>
        <a:bodyPr/>
        <a:lstStyle/>
        <a:p>
          <a:endParaRPr lang="en-US"/>
        </a:p>
      </dgm:t>
    </dgm:pt>
    <dgm:pt modelId="{25AE5543-8AD6-4056-8ADD-E9E355789ED1}" type="sibTrans" cxnId="{5F956F4F-9AAA-4F06-B5F5-B4885AB95770}">
      <dgm:prSet/>
      <dgm:spPr/>
      <dgm:t>
        <a:bodyPr/>
        <a:lstStyle/>
        <a:p>
          <a:endParaRPr lang="en-US"/>
        </a:p>
      </dgm:t>
    </dgm:pt>
    <dgm:pt modelId="{C5AA8E3F-7ABF-44A9-8B46-2D789C6016AC}">
      <dgm:prSet/>
      <dgm:spPr/>
      <dgm:t>
        <a:bodyPr/>
        <a:lstStyle/>
        <a:p>
          <a:r>
            <a:rPr lang="fr-FR"/>
            <a:t>La LF-2010 institue le Fonds National de Garantie Individuelle de Ressources pour redistribuer une fraction des excédents des collectivités gagnantes aux collectivités perdantes après la réforme</a:t>
          </a:r>
          <a:endParaRPr lang="en-US"/>
        </a:p>
      </dgm:t>
    </dgm:pt>
    <dgm:pt modelId="{0BABEBE5-FAFE-434B-AA02-A78CF4E6BE08}" type="parTrans" cxnId="{2AE6F335-24E7-4629-81EC-DB9BBCD45140}">
      <dgm:prSet/>
      <dgm:spPr/>
      <dgm:t>
        <a:bodyPr/>
        <a:lstStyle/>
        <a:p>
          <a:endParaRPr lang="en-US"/>
        </a:p>
      </dgm:t>
    </dgm:pt>
    <dgm:pt modelId="{44BB1989-ADC9-493A-BC02-9B4163FCE5F2}" type="sibTrans" cxnId="{2AE6F335-24E7-4629-81EC-DB9BBCD45140}">
      <dgm:prSet/>
      <dgm:spPr/>
      <dgm:t>
        <a:bodyPr/>
        <a:lstStyle/>
        <a:p>
          <a:endParaRPr lang="en-US"/>
        </a:p>
      </dgm:t>
    </dgm:pt>
    <dgm:pt modelId="{D57B9F5F-89C9-40CD-8E2E-5FC0ADDF2C90}">
      <dgm:prSet/>
      <dgm:spPr/>
      <dgm:t>
        <a:bodyPr/>
        <a:lstStyle/>
        <a:p>
          <a:r>
            <a:rPr lang="fr-FR" dirty="0"/>
            <a:t>Ce FNGIR agit en complément de la DCRTP à 3 niveaux : Bloc communal, Départements et Régions. Total = 4 Mds depuis 2016.</a:t>
          </a:r>
          <a:endParaRPr lang="en-US" dirty="0"/>
        </a:p>
      </dgm:t>
    </dgm:pt>
    <dgm:pt modelId="{256B8A95-D7E5-4EED-992D-85E04DF85DC2}" type="parTrans" cxnId="{F821DA9E-DEB3-4807-82D9-E09E6EC4BC96}">
      <dgm:prSet/>
      <dgm:spPr/>
      <dgm:t>
        <a:bodyPr/>
        <a:lstStyle/>
        <a:p>
          <a:endParaRPr lang="en-US"/>
        </a:p>
      </dgm:t>
    </dgm:pt>
    <dgm:pt modelId="{61414012-BCAB-42E5-ADB1-4EDE7347EAE4}" type="sibTrans" cxnId="{F821DA9E-DEB3-4807-82D9-E09E6EC4BC96}">
      <dgm:prSet/>
      <dgm:spPr/>
      <dgm:t>
        <a:bodyPr/>
        <a:lstStyle/>
        <a:p>
          <a:endParaRPr lang="en-US"/>
        </a:p>
      </dgm:t>
    </dgm:pt>
    <dgm:pt modelId="{ED288A8C-CA6D-48A7-8AC2-EFAE85F64FE0}" type="pres">
      <dgm:prSet presAssocID="{9DF10031-7DA9-451B-810D-B8A2272C0518}" presName="vert0" presStyleCnt="0">
        <dgm:presLayoutVars>
          <dgm:dir/>
          <dgm:animOne val="branch"/>
          <dgm:animLvl val="lvl"/>
        </dgm:presLayoutVars>
      </dgm:prSet>
      <dgm:spPr/>
    </dgm:pt>
    <dgm:pt modelId="{CCC08A61-16E7-45A1-B142-07DBB62A0B8C}" type="pres">
      <dgm:prSet presAssocID="{1A993AE2-6B3D-4AE1-A6F0-B3E70959AF46}" presName="thickLine" presStyleLbl="alignNode1" presStyleIdx="0" presStyleCnt="3"/>
      <dgm:spPr/>
    </dgm:pt>
    <dgm:pt modelId="{2449A284-314F-4CF7-8556-773D42260CFE}" type="pres">
      <dgm:prSet presAssocID="{1A993AE2-6B3D-4AE1-A6F0-B3E70959AF46}" presName="horz1" presStyleCnt="0"/>
      <dgm:spPr/>
    </dgm:pt>
    <dgm:pt modelId="{1A82DDB2-287A-4D64-9A4E-AA075DE4A494}" type="pres">
      <dgm:prSet presAssocID="{1A993AE2-6B3D-4AE1-A6F0-B3E70959AF46}" presName="tx1" presStyleLbl="revTx" presStyleIdx="0" presStyleCnt="3"/>
      <dgm:spPr/>
    </dgm:pt>
    <dgm:pt modelId="{55F15150-B17A-4656-8CA7-CA93ACCC74A7}" type="pres">
      <dgm:prSet presAssocID="{1A993AE2-6B3D-4AE1-A6F0-B3E70959AF46}" presName="vert1" presStyleCnt="0"/>
      <dgm:spPr/>
    </dgm:pt>
    <dgm:pt modelId="{1289D11F-1D74-4919-B79E-AA8FFB82FE8C}" type="pres">
      <dgm:prSet presAssocID="{C5AA8E3F-7ABF-44A9-8B46-2D789C6016AC}" presName="thickLine" presStyleLbl="alignNode1" presStyleIdx="1" presStyleCnt="3"/>
      <dgm:spPr/>
    </dgm:pt>
    <dgm:pt modelId="{F2339F5A-EEDE-49D6-AEF4-880F4A8ED5BB}" type="pres">
      <dgm:prSet presAssocID="{C5AA8E3F-7ABF-44A9-8B46-2D789C6016AC}" presName="horz1" presStyleCnt="0"/>
      <dgm:spPr/>
    </dgm:pt>
    <dgm:pt modelId="{F9BC0630-E3D6-4331-A2B9-CE438DCB882D}" type="pres">
      <dgm:prSet presAssocID="{C5AA8E3F-7ABF-44A9-8B46-2D789C6016AC}" presName="tx1" presStyleLbl="revTx" presStyleIdx="1" presStyleCnt="3"/>
      <dgm:spPr/>
    </dgm:pt>
    <dgm:pt modelId="{C4442CEB-B16C-4715-B86E-DD82B82D498B}" type="pres">
      <dgm:prSet presAssocID="{C5AA8E3F-7ABF-44A9-8B46-2D789C6016AC}" presName="vert1" presStyleCnt="0"/>
      <dgm:spPr/>
    </dgm:pt>
    <dgm:pt modelId="{5AD145A0-FFEB-4E87-9D4B-E56ED67A6797}" type="pres">
      <dgm:prSet presAssocID="{D57B9F5F-89C9-40CD-8E2E-5FC0ADDF2C90}" presName="thickLine" presStyleLbl="alignNode1" presStyleIdx="2" presStyleCnt="3"/>
      <dgm:spPr/>
    </dgm:pt>
    <dgm:pt modelId="{2E88FD4D-864C-4225-9F90-52227F0CC8A0}" type="pres">
      <dgm:prSet presAssocID="{D57B9F5F-89C9-40CD-8E2E-5FC0ADDF2C90}" presName="horz1" presStyleCnt="0"/>
      <dgm:spPr/>
    </dgm:pt>
    <dgm:pt modelId="{1D7E5648-44E2-459B-B9A1-398E0DE21131}" type="pres">
      <dgm:prSet presAssocID="{D57B9F5F-89C9-40CD-8E2E-5FC0ADDF2C90}" presName="tx1" presStyleLbl="revTx" presStyleIdx="2" presStyleCnt="3"/>
      <dgm:spPr/>
    </dgm:pt>
    <dgm:pt modelId="{2F93D6E8-B4F9-4552-8948-A90DEC36E862}" type="pres">
      <dgm:prSet presAssocID="{D57B9F5F-89C9-40CD-8E2E-5FC0ADDF2C90}" presName="vert1" presStyleCnt="0"/>
      <dgm:spPr/>
    </dgm:pt>
  </dgm:ptLst>
  <dgm:cxnLst>
    <dgm:cxn modelId="{F7B29008-86C5-41DC-80F4-FF09A04E026F}" type="presOf" srcId="{1A993AE2-6B3D-4AE1-A6F0-B3E70959AF46}" destId="{1A82DDB2-287A-4D64-9A4E-AA075DE4A494}" srcOrd="0" destOrd="0" presId="urn:microsoft.com/office/officeart/2008/layout/LinedList"/>
    <dgm:cxn modelId="{2AE6F335-24E7-4629-81EC-DB9BBCD45140}" srcId="{9DF10031-7DA9-451B-810D-B8A2272C0518}" destId="{C5AA8E3F-7ABF-44A9-8B46-2D789C6016AC}" srcOrd="1" destOrd="0" parTransId="{0BABEBE5-FAFE-434B-AA02-A78CF4E6BE08}" sibTransId="{44BB1989-ADC9-493A-BC02-9B4163FCE5F2}"/>
    <dgm:cxn modelId="{2C1D9536-8F8B-4769-A7CA-3F6D89EA8C68}" type="presOf" srcId="{9DF10031-7DA9-451B-810D-B8A2272C0518}" destId="{ED288A8C-CA6D-48A7-8AC2-EFAE85F64FE0}" srcOrd="0" destOrd="0" presId="urn:microsoft.com/office/officeart/2008/layout/LinedList"/>
    <dgm:cxn modelId="{5F956F4F-9AAA-4F06-B5F5-B4885AB95770}" srcId="{9DF10031-7DA9-451B-810D-B8A2272C0518}" destId="{1A993AE2-6B3D-4AE1-A6F0-B3E70959AF46}" srcOrd="0" destOrd="0" parTransId="{381BC370-1E45-4DAC-98ED-1F4E9321AEFC}" sibTransId="{25AE5543-8AD6-4056-8ADD-E9E355789ED1}"/>
    <dgm:cxn modelId="{23DF315A-9102-4B4C-92FF-688A85C83853}" type="presOf" srcId="{C5AA8E3F-7ABF-44A9-8B46-2D789C6016AC}" destId="{F9BC0630-E3D6-4331-A2B9-CE438DCB882D}" srcOrd="0" destOrd="0" presId="urn:microsoft.com/office/officeart/2008/layout/LinedList"/>
    <dgm:cxn modelId="{F821DA9E-DEB3-4807-82D9-E09E6EC4BC96}" srcId="{9DF10031-7DA9-451B-810D-B8A2272C0518}" destId="{D57B9F5F-89C9-40CD-8E2E-5FC0ADDF2C90}" srcOrd="2" destOrd="0" parTransId="{256B8A95-D7E5-4EED-992D-85E04DF85DC2}" sibTransId="{61414012-BCAB-42E5-ADB1-4EDE7347EAE4}"/>
    <dgm:cxn modelId="{DC70DDE7-702D-4BCA-92EA-DAF41444E269}" type="presOf" srcId="{D57B9F5F-89C9-40CD-8E2E-5FC0ADDF2C90}" destId="{1D7E5648-44E2-459B-B9A1-398E0DE21131}" srcOrd="0" destOrd="0" presId="urn:microsoft.com/office/officeart/2008/layout/LinedList"/>
    <dgm:cxn modelId="{4165CF83-147C-48E0-BBE7-5638BB18B6D1}" type="presParOf" srcId="{ED288A8C-CA6D-48A7-8AC2-EFAE85F64FE0}" destId="{CCC08A61-16E7-45A1-B142-07DBB62A0B8C}" srcOrd="0" destOrd="0" presId="urn:microsoft.com/office/officeart/2008/layout/LinedList"/>
    <dgm:cxn modelId="{1130B9A7-9527-4E89-BE1E-1177569A5E58}" type="presParOf" srcId="{ED288A8C-CA6D-48A7-8AC2-EFAE85F64FE0}" destId="{2449A284-314F-4CF7-8556-773D42260CFE}" srcOrd="1" destOrd="0" presId="urn:microsoft.com/office/officeart/2008/layout/LinedList"/>
    <dgm:cxn modelId="{D3CD3A70-5F80-4588-92FD-7FD7117719EB}" type="presParOf" srcId="{2449A284-314F-4CF7-8556-773D42260CFE}" destId="{1A82DDB2-287A-4D64-9A4E-AA075DE4A494}" srcOrd="0" destOrd="0" presId="urn:microsoft.com/office/officeart/2008/layout/LinedList"/>
    <dgm:cxn modelId="{D6F991D7-A237-401C-9B6B-74CF999ECD5D}" type="presParOf" srcId="{2449A284-314F-4CF7-8556-773D42260CFE}" destId="{55F15150-B17A-4656-8CA7-CA93ACCC74A7}" srcOrd="1" destOrd="0" presId="urn:microsoft.com/office/officeart/2008/layout/LinedList"/>
    <dgm:cxn modelId="{F3E06224-3097-48DB-8E6F-3F46C6548D83}" type="presParOf" srcId="{ED288A8C-CA6D-48A7-8AC2-EFAE85F64FE0}" destId="{1289D11F-1D74-4919-B79E-AA8FFB82FE8C}" srcOrd="2" destOrd="0" presId="urn:microsoft.com/office/officeart/2008/layout/LinedList"/>
    <dgm:cxn modelId="{B2533DC9-13EC-4B18-A261-4F6C361686AF}" type="presParOf" srcId="{ED288A8C-CA6D-48A7-8AC2-EFAE85F64FE0}" destId="{F2339F5A-EEDE-49D6-AEF4-880F4A8ED5BB}" srcOrd="3" destOrd="0" presId="urn:microsoft.com/office/officeart/2008/layout/LinedList"/>
    <dgm:cxn modelId="{F4B9BADB-81DC-48FD-8197-CCEF5B238071}" type="presParOf" srcId="{F2339F5A-EEDE-49D6-AEF4-880F4A8ED5BB}" destId="{F9BC0630-E3D6-4331-A2B9-CE438DCB882D}" srcOrd="0" destOrd="0" presId="urn:microsoft.com/office/officeart/2008/layout/LinedList"/>
    <dgm:cxn modelId="{8542129B-7447-4E6E-AEDC-F4C52E2D849C}" type="presParOf" srcId="{F2339F5A-EEDE-49D6-AEF4-880F4A8ED5BB}" destId="{C4442CEB-B16C-4715-B86E-DD82B82D498B}" srcOrd="1" destOrd="0" presId="urn:microsoft.com/office/officeart/2008/layout/LinedList"/>
    <dgm:cxn modelId="{4CD5C4CE-6A03-4BFC-9D1F-BE498E933140}" type="presParOf" srcId="{ED288A8C-CA6D-48A7-8AC2-EFAE85F64FE0}" destId="{5AD145A0-FFEB-4E87-9D4B-E56ED67A6797}" srcOrd="4" destOrd="0" presId="urn:microsoft.com/office/officeart/2008/layout/LinedList"/>
    <dgm:cxn modelId="{0A49203B-B022-4682-ADB9-31705C48400F}" type="presParOf" srcId="{ED288A8C-CA6D-48A7-8AC2-EFAE85F64FE0}" destId="{2E88FD4D-864C-4225-9F90-52227F0CC8A0}" srcOrd="5" destOrd="0" presId="urn:microsoft.com/office/officeart/2008/layout/LinedList"/>
    <dgm:cxn modelId="{26C9E146-E097-40D3-AF66-3DAAFA462267}" type="presParOf" srcId="{2E88FD4D-864C-4225-9F90-52227F0CC8A0}" destId="{1D7E5648-44E2-459B-B9A1-398E0DE21131}" srcOrd="0" destOrd="0" presId="urn:microsoft.com/office/officeart/2008/layout/LinedList"/>
    <dgm:cxn modelId="{358FF108-F2B5-4F93-831C-08F51F11BBD1}" type="presParOf" srcId="{2E88FD4D-864C-4225-9F90-52227F0CC8A0}" destId="{2F93D6E8-B4F9-4552-8948-A90DEC36E86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12C293C-4A51-4C6A-B866-029C6209E9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03F1540-1B27-469D-9C92-E5D4AA7BCB5E}">
      <dgm:prSet custT="1"/>
      <dgm:spPr/>
      <dgm:t>
        <a:bodyPr/>
        <a:lstStyle/>
        <a:p>
          <a:r>
            <a:rPr lang="fr-FR" sz="2400" b="1" dirty="0">
              <a:highlight>
                <a:srgbClr val="00FF00"/>
              </a:highlight>
            </a:rPr>
            <a:t>§1 un fantasme de l’État : </a:t>
          </a:r>
          <a:r>
            <a:rPr lang="fr-FR" sz="1800" dirty="0"/>
            <a:t>supprimer les impôts locaux.</a:t>
          </a:r>
          <a:endParaRPr lang="en-US" sz="1800" dirty="0"/>
        </a:p>
      </dgm:t>
    </dgm:pt>
    <dgm:pt modelId="{C20BCADE-3B11-41AA-92F1-5D05613F9804}" type="parTrans" cxnId="{87C397EB-351E-4D62-AE8A-A1F479934FA9}">
      <dgm:prSet/>
      <dgm:spPr/>
      <dgm:t>
        <a:bodyPr/>
        <a:lstStyle/>
        <a:p>
          <a:endParaRPr lang="en-US"/>
        </a:p>
      </dgm:t>
    </dgm:pt>
    <dgm:pt modelId="{A27F71AB-4A02-4E2C-9A64-190D14867FAC}" type="sibTrans" cxnId="{87C397EB-351E-4D62-AE8A-A1F479934FA9}">
      <dgm:prSet/>
      <dgm:spPr/>
      <dgm:t>
        <a:bodyPr/>
        <a:lstStyle/>
        <a:p>
          <a:endParaRPr lang="en-US"/>
        </a:p>
      </dgm:t>
    </dgm:pt>
    <dgm:pt modelId="{E75F2733-6675-4F6B-8E8B-4E6A011383E6}">
      <dgm:prSet/>
      <dgm:spPr/>
      <dgm:t>
        <a:bodyPr/>
        <a:lstStyle/>
        <a:p>
          <a:r>
            <a:rPr lang="fr-FR"/>
            <a:t>L’État a supprimé en 2001 la vignette et la part régionale de la TH, en 2010, il a supprimé la TP. Ce mouvement va s’amplifier avec la suppression d’autres impôts. Ces impôts ne pourront pas être remplacés par des dotations en raison du ratio d’autonomie de l’article 72-2 alinéa 3. </a:t>
          </a:r>
          <a:endParaRPr lang="en-US"/>
        </a:p>
      </dgm:t>
    </dgm:pt>
    <dgm:pt modelId="{0E587267-BAB6-4E17-A5EE-E82C40E92318}" type="parTrans" cxnId="{1C485C62-8198-4143-B98E-24D3C862067C}">
      <dgm:prSet/>
      <dgm:spPr/>
      <dgm:t>
        <a:bodyPr/>
        <a:lstStyle/>
        <a:p>
          <a:endParaRPr lang="en-US"/>
        </a:p>
      </dgm:t>
    </dgm:pt>
    <dgm:pt modelId="{157263A8-9B6A-4B13-8035-569379D7E104}" type="sibTrans" cxnId="{1C485C62-8198-4143-B98E-24D3C862067C}">
      <dgm:prSet/>
      <dgm:spPr/>
      <dgm:t>
        <a:bodyPr/>
        <a:lstStyle/>
        <a:p>
          <a:endParaRPr lang="en-US"/>
        </a:p>
      </dgm:t>
    </dgm:pt>
    <dgm:pt modelId="{2169BF03-6BA6-44EE-9D1A-875A832ED24F}">
      <dgm:prSet/>
      <dgm:spPr/>
      <dgm:t>
        <a:bodyPr/>
        <a:lstStyle/>
        <a:p>
          <a:r>
            <a:rPr lang="fr-FR"/>
            <a:t>Les exemples Allemand, Espagnol et Italien montrent que les États redistribuent leurs ressources fiscales</a:t>
          </a:r>
          <a:endParaRPr lang="en-US"/>
        </a:p>
      </dgm:t>
    </dgm:pt>
    <dgm:pt modelId="{E8F00E30-F1F6-4E8E-A938-C29F8D097092}" type="parTrans" cxnId="{C5806D96-53E6-4A7A-A29A-55BD155A6142}">
      <dgm:prSet/>
      <dgm:spPr/>
      <dgm:t>
        <a:bodyPr/>
        <a:lstStyle/>
        <a:p>
          <a:endParaRPr lang="en-US"/>
        </a:p>
      </dgm:t>
    </dgm:pt>
    <dgm:pt modelId="{A3EFBE66-8C76-4147-A87B-29274B5957D8}" type="sibTrans" cxnId="{C5806D96-53E6-4A7A-A29A-55BD155A6142}">
      <dgm:prSet/>
      <dgm:spPr/>
      <dgm:t>
        <a:bodyPr/>
        <a:lstStyle/>
        <a:p>
          <a:endParaRPr lang="en-US"/>
        </a:p>
      </dgm:t>
    </dgm:pt>
    <dgm:pt modelId="{E1E65BD0-30CF-4A6C-BE24-B1668C6A8BAB}">
      <dgm:prSet/>
      <dgm:spPr/>
      <dgm:t>
        <a:bodyPr/>
        <a:lstStyle/>
        <a:p>
          <a:r>
            <a:rPr lang="fr-FR"/>
            <a:t>La suppression de la taxe d’habitation est un exemple dans lequel l’État supprime un impôt local pour le remplacer par d’autres ressources fiscales.</a:t>
          </a:r>
          <a:endParaRPr lang="en-US"/>
        </a:p>
      </dgm:t>
    </dgm:pt>
    <dgm:pt modelId="{88CE9E37-9D1E-4CFD-961B-0BA2F3220C39}" type="parTrans" cxnId="{9CA31140-B18E-4A89-A563-54B581D33D88}">
      <dgm:prSet/>
      <dgm:spPr/>
      <dgm:t>
        <a:bodyPr/>
        <a:lstStyle/>
        <a:p>
          <a:endParaRPr lang="en-US"/>
        </a:p>
      </dgm:t>
    </dgm:pt>
    <dgm:pt modelId="{D858DADC-CF0C-4885-AC53-DA191B2F516D}" type="sibTrans" cxnId="{9CA31140-B18E-4A89-A563-54B581D33D88}">
      <dgm:prSet/>
      <dgm:spPr/>
      <dgm:t>
        <a:bodyPr/>
        <a:lstStyle/>
        <a:p>
          <a:endParaRPr lang="en-US"/>
        </a:p>
      </dgm:t>
    </dgm:pt>
    <dgm:pt modelId="{3840EC2E-4DE0-42BB-BA0D-E530C315B748}" type="pres">
      <dgm:prSet presAssocID="{D12C293C-4A51-4C6A-B866-029C6209E922}" presName="linear" presStyleCnt="0">
        <dgm:presLayoutVars>
          <dgm:animLvl val="lvl"/>
          <dgm:resizeHandles val="exact"/>
        </dgm:presLayoutVars>
      </dgm:prSet>
      <dgm:spPr/>
    </dgm:pt>
    <dgm:pt modelId="{50F2DFB2-AB45-4F19-9D20-D8F172611E95}" type="pres">
      <dgm:prSet presAssocID="{B03F1540-1B27-469D-9C92-E5D4AA7BCB5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E2E58AE-C031-46C8-94C2-263741674886}" type="pres">
      <dgm:prSet presAssocID="{A27F71AB-4A02-4E2C-9A64-190D14867FAC}" presName="spacer" presStyleCnt="0"/>
      <dgm:spPr/>
    </dgm:pt>
    <dgm:pt modelId="{C86C8113-113A-412A-8F3B-3BA94F635280}" type="pres">
      <dgm:prSet presAssocID="{E75F2733-6675-4F6B-8E8B-4E6A011383E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F16E8BD-52F5-43FC-A599-B78463C3C660}" type="pres">
      <dgm:prSet presAssocID="{157263A8-9B6A-4B13-8035-569379D7E104}" presName="spacer" presStyleCnt="0"/>
      <dgm:spPr/>
    </dgm:pt>
    <dgm:pt modelId="{E2D3E5D5-63B8-4FCA-BD29-82C10106BD26}" type="pres">
      <dgm:prSet presAssocID="{2169BF03-6BA6-44EE-9D1A-875A832ED24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0A39A81-43F4-414B-9F6F-D4E5852C5614}" type="pres">
      <dgm:prSet presAssocID="{A3EFBE66-8C76-4147-A87B-29274B5957D8}" presName="spacer" presStyleCnt="0"/>
      <dgm:spPr/>
    </dgm:pt>
    <dgm:pt modelId="{6C64110F-07AA-466C-B976-44AFCE0CC670}" type="pres">
      <dgm:prSet presAssocID="{E1E65BD0-30CF-4A6C-BE24-B1668C6A8BA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AF1602B-5C81-42BA-A0CB-33F7303D2120}" type="presOf" srcId="{2169BF03-6BA6-44EE-9D1A-875A832ED24F}" destId="{E2D3E5D5-63B8-4FCA-BD29-82C10106BD26}" srcOrd="0" destOrd="0" presId="urn:microsoft.com/office/officeart/2005/8/layout/vList2"/>
    <dgm:cxn modelId="{9CA31140-B18E-4A89-A563-54B581D33D88}" srcId="{D12C293C-4A51-4C6A-B866-029C6209E922}" destId="{E1E65BD0-30CF-4A6C-BE24-B1668C6A8BAB}" srcOrd="3" destOrd="0" parTransId="{88CE9E37-9D1E-4CFD-961B-0BA2F3220C39}" sibTransId="{D858DADC-CF0C-4885-AC53-DA191B2F516D}"/>
    <dgm:cxn modelId="{1C485C62-8198-4143-B98E-24D3C862067C}" srcId="{D12C293C-4A51-4C6A-B866-029C6209E922}" destId="{E75F2733-6675-4F6B-8E8B-4E6A011383E6}" srcOrd="1" destOrd="0" parTransId="{0E587267-BAB6-4E17-A5EE-E82C40E92318}" sibTransId="{157263A8-9B6A-4B13-8035-569379D7E104}"/>
    <dgm:cxn modelId="{7F09D074-C88D-4BA8-BE32-CEE92B5EB858}" type="presOf" srcId="{E75F2733-6675-4F6B-8E8B-4E6A011383E6}" destId="{C86C8113-113A-412A-8F3B-3BA94F635280}" srcOrd="0" destOrd="0" presId="urn:microsoft.com/office/officeart/2005/8/layout/vList2"/>
    <dgm:cxn modelId="{89DF0655-9F04-4290-9D1C-210ADB563A0E}" type="presOf" srcId="{D12C293C-4A51-4C6A-B866-029C6209E922}" destId="{3840EC2E-4DE0-42BB-BA0D-E530C315B748}" srcOrd="0" destOrd="0" presId="urn:microsoft.com/office/officeart/2005/8/layout/vList2"/>
    <dgm:cxn modelId="{6BCAF555-0D0B-4B3C-849D-EE8B79D926F3}" type="presOf" srcId="{E1E65BD0-30CF-4A6C-BE24-B1668C6A8BAB}" destId="{6C64110F-07AA-466C-B976-44AFCE0CC670}" srcOrd="0" destOrd="0" presId="urn:microsoft.com/office/officeart/2005/8/layout/vList2"/>
    <dgm:cxn modelId="{C5806D96-53E6-4A7A-A29A-55BD155A6142}" srcId="{D12C293C-4A51-4C6A-B866-029C6209E922}" destId="{2169BF03-6BA6-44EE-9D1A-875A832ED24F}" srcOrd="2" destOrd="0" parTransId="{E8F00E30-F1F6-4E8E-A938-C29F8D097092}" sibTransId="{A3EFBE66-8C76-4147-A87B-29274B5957D8}"/>
    <dgm:cxn modelId="{CCC047E2-F868-4F66-B277-DFF9C7964AA2}" type="presOf" srcId="{B03F1540-1B27-469D-9C92-E5D4AA7BCB5E}" destId="{50F2DFB2-AB45-4F19-9D20-D8F172611E95}" srcOrd="0" destOrd="0" presId="urn:microsoft.com/office/officeart/2005/8/layout/vList2"/>
    <dgm:cxn modelId="{87C397EB-351E-4D62-AE8A-A1F479934FA9}" srcId="{D12C293C-4A51-4C6A-B866-029C6209E922}" destId="{B03F1540-1B27-469D-9C92-E5D4AA7BCB5E}" srcOrd="0" destOrd="0" parTransId="{C20BCADE-3B11-41AA-92F1-5D05613F9804}" sibTransId="{A27F71AB-4A02-4E2C-9A64-190D14867FAC}"/>
    <dgm:cxn modelId="{477A68CA-7553-4C51-9625-02AF2764C0F0}" type="presParOf" srcId="{3840EC2E-4DE0-42BB-BA0D-E530C315B748}" destId="{50F2DFB2-AB45-4F19-9D20-D8F172611E95}" srcOrd="0" destOrd="0" presId="urn:microsoft.com/office/officeart/2005/8/layout/vList2"/>
    <dgm:cxn modelId="{03939ADF-BD8B-4192-9D90-7AF62852C077}" type="presParOf" srcId="{3840EC2E-4DE0-42BB-BA0D-E530C315B748}" destId="{0E2E58AE-C031-46C8-94C2-263741674886}" srcOrd="1" destOrd="0" presId="urn:microsoft.com/office/officeart/2005/8/layout/vList2"/>
    <dgm:cxn modelId="{098BAD55-8EAB-46E3-BC47-D3D1E5E55301}" type="presParOf" srcId="{3840EC2E-4DE0-42BB-BA0D-E530C315B748}" destId="{C86C8113-113A-412A-8F3B-3BA94F635280}" srcOrd="2" destOrd="0" presId="urn:microsoft.com/office/officeart/2005/8/layout/vList2"/>
    <dgm:cxn modelId="{132A67D5-DC40-4D97-A447-F8891835DC24}" type="presParOf" srcId="{3840EC2E-4DE0-42BB-BA0D-E530C315B748}" destId="{EF16E8BD-52F5-43FC-A599-B78463C3C660}" srcOrd="3" destOrd="0" presId="urn:microsoft.com/office/officeart/2005/8/layout/vList2"/>
    <dgm:cxn modelId="{7E16225E-CC00-400B-BC9D-F66262391F5F}" type="presParOf" srcId="{3840EC2E-4DE0-42BB-BA0D-E530C315B748}" destId="{E2D3E5D5-63B8-4FCA-BD29-82C10106BD26}" srcOrd="4" destOrd="0" presId="urn:microsoft.com/office/officeart/2005/8/layout/vList2"/>
    <dgm:cxn modelId="{D3101838-46EA-49C3-833C-C39CFAE11BAD}" type="presParOf" srcId="{3840EC2E-4DE0-42BB-BA0D-E530C315B748}" destId="{10A39A81-43F4-414B-9F6F-D4E5852C5614}" srcOrd="5" destOrd="0" presId="urn:microsoft.com/office/officeart/2005/8/layout/vList2"/>
    <dgm:cxn modelId="{2581711C-3540-4F19-AEBA-3BE2DDEBE199}" type="presParOf" srcId="{3840EC2E-4DE0-42BB-BA0D-E530C315B748}" destId="{6C64110F-07AA-466C-B976-44AFCE0CC67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0272A37-635B-4587-B630-250153EEAD5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2D5273-2A13-49EB-A0E8-204AAAE3A50A}">
      <dgm:prSet/>
      <dgm:spPr/>
      <dgm:t>
        <a:bodyPr/>
        <a:lstStyle/>
        <a:p>
          <a:r>
            <a:rPr lang="fr-FR" dirty="0"/>
            <a:t>L’État va reverser un peu plus de 13 Mds d’euros aux collectivités pour tenir compte des baisses de recettes fiscales avec 3 nouveaux mécanismes prévus par la Loi de Finances pour 2021 :</a:t>
          </a:r>
          <a:endParaRPr lang="en-US" dirty="0"/>
        </a:p>
      </dgm:t>
    </dgm:pt>
    <dgm:pt modelId="{57604490-CBD0-43D4-80A8-280D8EF1C204}" type="parTrans" cxnId="{632DE993-2EB3-49D2-BFA3-878DF57344E4}">
      <dgm:prSet/>
      <dgm:spPr/>
      <dgm:t>
        <a:bodyPr/>
        <a:lstStyle/>
        <a:p>
          <a:endParaRPr lang="en-US"/>
        </a:p>
      </dgm:t>
    </dgm:pt>
    <dgm:pt modelId="{CEF8C452-F5A0-46B1-A44B-8B17A2401343}" type="sibTrans" cxnId="{632DE993-2EB3-49D2-BFA3-878DF57344E4}">
      <dgm:prSet/>
      <dgm:spPr/>
      <dgm:t>
        <a:bodyPr/>
        <a:lstStyle/>
        <a:p>
          <a:endParaRPr lang="en-US"/>
        </a:p>
      </dgm:t>
    </dgm:pt>
    <dgm:pt modelId="{3D625392-7F5E-4D1E-BC22-7FF41C638E18}">
      <dgm:prSet/>
      <dgm:spPr/>
      <dgm:t>
        <a:bodyPr/>
        <a:lstStyle/>
        <a:p>
          <a:r>
            <a:rPr lang="fr-FR" b="1" dirty="0"/>
            <a:t>1 Réduction du taux de CVAE de moitié </a:t>
          </a:r>
          <a:r>
            <a:rPr lang="fr-FR" dirty="0"/>
            <a:t>pour toutes les entreprises qui va passer de 1,5% à 0,75 au maximum. Le barème est divisé par deux. Pour simplifier, l’État va compenser la part régionale avec une fraction de TVA (10)</a:t>
          </a:r>
          <a:endParaRPr lang="en-US" dirty="0"/>
        </a:p>
      </dgm:t>
    </dgm:pt>
    <dgm:pt modelId="{3D10B734-2F7D-4C2C-9EA6-11045C7CDC2D}" type="parTrans" cxnId="{43C719EB-9740-487F-AA57-7119DE038D79}">
      <dgm:prSet/>
      <dgm:spPr/>
      <dgm:t>
        <a:bodyPr/>
        <a:lstStyle/>
        <a:p>
          <a:endParaRPr lang="en-US"/>
        </a:p>
      </dgm:t>
    </dgm:pt>
    <dgm:pt modelId="{8151850D-1976-4C91-9524-A9F969187439}" type="sibTrans" cxnId="{43C719EB-9740-487F-AA57-7119DE038D79}">
      <dgm:prSet/>
      <dgm:spPr/>
      <dgm:t>
        <a:bodyPr/>
        <a:lstStyle/>
        <a:p>
          <a:endParaRPr lang="en-US"/>
        </a:p>
      </dgm:t>
    </dgm:pt>
    <dgm:pt modelId="{E15E8E6D-2E9E-42ED-8BF5-014D86C387F9}">
      <dgm:prSet/>
      <dgm:spPr/>
      <dgm:t>
        <a:bodyPr/>
        <a:lstStyle/>
        <a:p>
          <a:r>
            <a:rPr lang="fr-FR" b="1" dirty="0"/>
            <a:t>2 Réduction de moitié des impôts fonciers </a:t>
          </a:r>
          <a:r>
            <a:rPr lang="fr-FR" dirty="0"/>
            <a:t>payés par les entreprises du secteur industriel : </a:t>
          </a:r>
        </a:p>
        <a:p>
          <a:r>
            <a:rPr lang="fr-FR" dirty="0"/>
            <a:t>CFE = -1,75 Md, TFPB = -1,54. Compensation par un prélèvement sur recettes spécifique de 3,3 Mds d’euros.</a:t>
          </a:r>
          <a:endParaRPr lang="en-US" dirty="0"/>
        </a:p>
      </dgm:t>
    </dgm:pt>
    <dgm:pt modelId="{7625E61B-F2E4-49CE-93C6-3961E46FA6EA}" type="parTrans" cxnId="{EAF80515-7293-4BA2-B09A-E5A79AE36212}">
      <dgm:prSet/>
      <dgm:spPr/>
      <dgm:t>
        <a:bodyPr/>
        <a:lstStyle/>
        <a:p>
          <a:endParaRPr lang="en-US"/>
        </a:p>
      </dgm:t>
    </dgm:pt>
    <dgm:pt modelId="{D673F2C1-43D1-4130-ACCD-AB6CA137A1C3}" type="sibTrans" cxnId="{EAF80515-7293-4BA2-B09A-E5A79AE36212}">
      <dgm:prSet/>
      <dgm:spPr/>
      <dgm:t>
        <a:bodyPr/>
        <a:lstStyle/>
        <a:p>
          <a:endParaRPr lang="en-US"/>
        </a:p>
      </dgm:t>
    </dgm:pt>
    <dgm:pt modelId="{79851009-FAD8-4CB5-BD1B-F6C5D24B53D3}">
      <dgm:prSet/>
      <dgm:spPr/>
      <dgm:t>
        <a:bodyPr/>
        <a:lstStyle/>
        <a:p>
          <a:r>
            <a:rPr lang="fr-FR" b="1"/>
            <a:t>3 Abaissement du taux de plafonnement de la CET de 3 à 2%. </a:t>
          </a:r>
          <a:r>
            <a:rPr lang="fr-FR"/>
            <a:t>Ce seront des dégrèvements législatifs.</a:t>
          </a:r>
          <a:endParaRPr lang="en-US"/>
        </a:p>
      </dgm:t>
    </dgm:pt>
    <dgm:pt modelId="{4F9D3B1B-0A54-4CD1-803D-7F5BF74A6A77}" type="parTrans" cxnId="{B251EE78-C862-42AD-952F-94A08BA70FDA}">
      <dgm:prSet/>
      <dgm:spPr/>
      <dgm:t>
        <a:bodyPr/>
        <a:lstStyle/>
        <a:p>
          <a:endParaRPr lang="en-US"/>
        </a:p>
      </dgm:t>
    </dgm:pt>
    <dgm:pt modelId="{DD865A8C-AC3F-4709-84AE-BDF964142667}" type="sibTrans" cxnId="{B251EE78-C862-42AD-952F-94A08BA70FDA}">
      <dgm:prSet/>
      <dgm:spPr/>
      <dgm:t>
        <a:bodyPr/>
        <a:lstStyle/>
        <a:p>
          <a:endParaRPr lang="en-US"/>
        </a:p>
      </dgm:t>
    </dgm:pt>
    <dgm:pt modelId="{A59DDEA2-AA26-4137-93B6-B239D20F046C}">
      <dgm:prSet/>
      <dgm:spPr/>
      <dgm:t>
        <a:bodyPr/>
        <a:lstStyle/>
        <a:p>
          <a:r>
            <a:rPr lang="fr-FR"/>
            <a:t>Facteur commun : le compte d’avances.</a:t>
          </a:r>
          <a:endParaRPr lang="en-US"/>
        </a:p>
      </dgm:t>
    </dgm:pt>
    <dgm:pt modelId="{7D45299C-39F0-4588-B5BE-C5E92459CE58}" type="parTrans" cxnId="{CF8DD3FF-E8C0-4A51-9AFD-524757C50548}">
      <dgm:prSet/>
      <dgm:spPr/>
      <dgm:t>
        <a:bodyPr/>
        <a:lstStyle/>
        <a:p>
          <a:endParaRPr lang="en-US"/>
        </a:p>
      </dgm:t>
    </dgm:pt>
    <dgm:pt modelId="{4BF19EDA-401D-4537-852C-ED9AF0FCAAD4}" type="sibTrans" cxnId="{CF8DD3FF-E8C0-4A51-9AFD-524757C50548}">
      <dgm:prSet/>
      <dgm:spPr/>
      <dgm:t>
        <a:bodyPr/>
        <a:lstStyle/>
        <a:p>
          <a:endParaRPr lang="en-US"/>
        </a:p>
      </dgm:t>
    </dgm:pt>
    <dgm:pt modelId="{316A4130-4596-4C1A-9177-4515068D0B3A}" type="pres">
      <dgm:prSet presAssocID="{80272A37-635B-4587-B630-250153EEAD52}" presName="vert0" presStyleCnt="0">
        <dgm:presLayoutVars>
          <dgm:dir/>
          <dgm:animOne val="branch"/>
          <dgm:animLvl val="lvl"/>
        </dgm:presLayoutVars>
      </dgm:prSet>
      <dgm:spPr/>
    </dgm:pt>
    <dgm:pt modelId="{3A90ED5B-9D93-4C3E-B13C-65C66E72654E}" type="pres">
      <dgm:prSet presAssocID="{542D5273-2A13-49EB-A0E8-204AAAE3A50A}" presName="thickLine" presStyleLbl="alignNode1" presStyleIdx="0" presStyleCnt="5"/>
      <dgm:spPr/>
    </dgm:pt>
    <dgm:pt modelId="{AF374CA8-1B6A-4F61-8B0C-25C3922E6DB1}" type="pres">
      <dgm:prSet presAssocID="{542D5273-2A13-49EB-A0E8-204AAAE3A50A}" presName="horz1" presStyleCnt="0"/>
      <dgm:spPr/>
    </dgm:pt>
    <dgm:pt modelId="{0DED271F-83BA-46D2-9146-1915C8175C31}" type="pres">
      <dgm:prSet presAssocID="{542D5273-2A13-49EB-A0E8-204AAAE3A50A}" presName="tx1" presStyleLbl="revTx" presStyleIdx="0" presStyleCnt="5"/>
      <dgm:spPr/>
    </dgm:pt>
    <dgm:pt modelId="{3E1456FA-B41C-4E95-BEA8-24279D488427}" type="pres">
      <dgm:prSet presAssocID="{542D5273-2A13-49EB-A0E8-204AAAE3A50A}" presName="vert1" presStyleCnt="0"/>
      <dgm:spPr/>
    </dgm:pt>
    <dgm:pt modelId="{F7F670F7-65AC-41CA-A72E-48476934C80C}" type="pres">
      <dgm:prSet presAssocID="{3D625392-7F5E-4D1E-BC22-7FF41C638E18}" presName="thickLine" presStyleLbl="alignNode1" presStyleIdx="1" presStyleCnt="5"/>
      <dgm:spPr/>
    </dgm:pt>
    <dgm:pt modelId="{64C6B3D4-E541-4778-B9A8-5F38295EB758}" type="pres">
      <dgm:prSet presAssocID="{3D625392-7F5E-4D1E-BC22-7FF41C638E18}" presName="horz1" presStyleCnt="0"/>
      <dgm:spPr/>
    </dgm:pt>
    <dgm:pt modelId="{A1AB3A02-3415-4667-AA83-52E75F101F62}" type="pres">
      <dgm:prSet presAssocID="{3D625392-7F5E-4D1E-BC22-7FF41C638E18}" presName="tx1" presStyleLbl="revTx" presStyleIdx="1" presStyleCnt="5"/>
      <dgm:spPr/>
    </dgm:pt>
    <dgm:pt modelId="{0C013534-F835-4BD2-9DCF-999B1925A907}" type="pres">
      <dgm:prSet presAssocID="{3D625392-7F5E-4D1E-BC22-7FF41C638E18}" presName="vert1" presStyleCnt="0"/>
      <dgm:spPr/>
    </dgm:pt>
    <dgm:pt modelId="{8A1D3936-A0D1-48AA-8F74-B76F7BE2AB0D}" type="pres">
      <dgm:prSet presAssocID="{E15E8E6D-2E9E-42ED-8BF5-014D86C387F9}" presName="thickLine" presStyleLbl="alignNode1" presStyleIdx="2" presStyleCnt="5"/>
      <dgm:spPr/>
    </dgm:pt>
    <dgm:pt modelId="{FB78B405-462C-43F5-81A3-23AFC0C812F2}" type="pres">
      <dgm:prSet presAssocID="{E15E8E6D-2E9E-42ED-8BF5-014D86C387F9}" presName="horz1" presStyleCnt="0"/>
      <dgm:spPr/>
    </dgm:pt>
    <dgm:pt modelId="{1D4EE3F8-4781-4F8F-95B8-E4301F816630}" type="pres">
      <dgm:prSet presAssocID="{E15E8E6D-2E9E-42ED-8BF5-014D86C387F9}" presName="tx1" presStyleLbl="revTx" presStyleIdx="2" presStyleCnt="5"/>
      <dgm:spPr/>
    </dgm:pt>
    <dgm:pt modelId="{EBC8FFD3-E1E9-4203-94E0-7B2A8BCB070A}" type="pres">
      <dgm:prSet presAssocID="{E15E8E6D-2E9E-42ED-8BF5-014D86C387F9}" presName="vert1" presStyleCnt="0"/>
      <dgm:spPr/>
    </dgm:pt>
    <dgm:pt modelId="{198A9216-5DEE-4A07-B3DA-987416BA2F44}" type="pres">
      <dgm:prSet presAssocID="{79851009-FAD8-4CB5-BD1B-F6C5D24B53D3}" presName="thickLine" presStyleLbl="alignNode1" presStyleIdx="3" presStyleCnt="5"/>
      <dgm:spPr/>
    </dgm:pt>
    <dgm:pt modelId="{11510282-17EC-4EC9-9BC9-81037A1F2C78}" type="pres">
      <dgm:prSet presAssocID="{79851009-FAD8-4CB5-BD1B-F6C5D24B53D3}" presName="horz1" presStyleCnt="0"/>
      <dgm:spPr/>
    </dgm:pt>
    <dgm:pt modelId="{85E43A22-A11D-4801-A0D3-9BF17EA7A91B}" type="pres">
      <dgm:prSet presAssocID="{79851009-FAD8-4CB5-BD1B-F6C5D24B53D3}" presName="tx1" presStyleLbl="revTx" presStyleIdx="3" presStyleCnt="5"/>
      <dgm:spPr/>
    </dgm:pt>
    <dgm:pt modelId="{1C04190A-4320-46D8-9065-9B94725A0428}" type="pres">
      <dgm:prSet presAssocID="{79851009-FAD8-4CB5-BD1B-F6C5D24B53D3}" presName="vert1" presStyleCnt="0"/>
      <dgm:spPr/>
    </dgm:pt>
    <dgm:pt modelId="{B4143C44-1012-4BEA-819A-33395F69DEE3}" type="pres">
      <dgm:prSet presAssocID="{A59DDEA2-AA26-4137-93B6-B239D20F046C}" presName="thickLine" presStyleLbl="alignNode1" presStyleIdx="4" presStyleCnt="5"/>
      <dgm:spPr/>
    </dgm:pt>
    <dgm:pt modelId="{0F069F9A-7BFD-441F-A8DF-C5754A0F6A4C}" type="pres">
      <dgm:prSet presAssocID="{A59DDEA2-AA26-4137-93B6-B239D20F046C}" presName="horz1" presStyleCnt="0"/>
      <dgm:spPr/>
    </dgm:pt>
    <dgm:pt modelId="{25C10757-91A5-4F2C-8153-7112EF9CD56F}" type="pres">
      <dgm:prSet presAssocID="{A59DDEA2-AA26-4137-93B6-B239D20F046C}" presName="tx1" presStyleLbl="revTx" presStyleIdx="4" presStyleCnt="5"/>
      <dgm:spPr/>
    </dgm:pt>
    <dgm:pt modelId="{3CC07CD9-1110-4E48-A409-FA97A0AEDA11}" type="pres">
      <dgm:prSet presAssocID="{A59DDEA2-AA26-4137-93B6-B239D20F046C}" presName="vert1" presStyleCnt="0"/>
      <dgm:spPr/>
    </dgm:pt>
  </dgm:ptLst>
  <dgm:cxnLst>
    <dgm:cxn modelId="{71F96314-2A00-4A85-9E0A-25AAB889537C}" type="presOf" srcId="{A59DDEA2-AA26-4137-93B6-B239D20F046C}" destId="{25C10757-91A5-4F2C-8153-7112EF9CD56F}" srcOrd="0" destOrd="0" presId="urn:microsoft.com/office/officeart/2008/layout/LinedList"/>
    <dgm:cxn modelId="{EAF80515-7293-4BA2-B09A-E5A79AE36212}" srcId="{80272A37-635B-4587-B630-250153EEAD52}" destId="{E15E8E6D-2E9E-42ED-8BF5-014D86C387F9}" srcOrd="2" destOrd="0" parTransId="{7625E61B-F2E4-49CE-93C6-3961E46FA6EA}" sibTransId="{D673F2C1-43D1-4130-ACCD-AB6CA137A1C3}"/>
    <dgm:cxn modelId="{8A1A1B73-7A96-4793-906F-DEF56C225363}" type="presOf" srcId="{80272A37-635B-4587-B630-250153EEAD52}" destId="{316A4130-4596-4C1A-9177-4515068D0B3A}" srcOrd="0" destOrd="0" presId="urn:microsoft.com/office/officeart/2008/layout/LinedList"/>
    <dgm:cxn modelId="{B251EE78-C862-42AD-952F-94A08BA70FDA}" srcId="{80272A37-635B-4587-B630-250153EEAD52}" destId="{79851009-FAD8-4CB5-BD1B-F6C5D24B53D3}" srcOrd="3" destOrd="0" parTransId="{4F9D3B1B-0A54-4CD1-803D-7F5BF74A6A77}" sibTransId="{DD865A8C-AC3F-4709-84AE-BDF964142667}"/>
    <dgm:cxn modelId="{A99D358C-71E7-49D4-BF53-C970EEBA2AAA}" type="presOf" srcId="{E15E8E6D-2E9E-42ED-8BF5-014D86C387F9}" destId="{1D4EE3F8-4781-4F8F-95B8-E4301F816630}" srcOrd="0" destOrd="0" presId="urn:microsoft.com/office/officeart/2008/layout/LinedList"/>
    <dgm:cxn modelId="{632DE993-2EB3-49D2-BFA3-878DF57344E4}" srcId="{80272A37-635B-4587-B630-250153EEAD52}" destId="{542D5273-2A13-49EB-A0E8-204AAAE3A50A}" srcOrd="0" destOrd="0" parTransId="{57604490-CBD0-43D4-80A8-280D8EF1C204}" sibTransId="{CEF8C452-F5A0-46B1-A44B-8B17A2401343}"/>
    <dgm:cxn modelId="{BBE474A2-7186-4ED8-9851-9DF69E112502}" type="presOf" srcId="{79851009-FAD8-4CB5-BD1B-F6C5D24B53D3}" destId="{85E43A22-A11D-4801-A0D3-9BF17EA7A91B}" srcOrd="0" destOrd="0" presId="urn:microsoft.com/office/officeart/2008/layout/LinedList"/>
    <dgm:cxn modelId="{99E4DED6-C0BA-40D0-874C-CEEDAA00A91D}" type="presOf" srcId="{3D625392-7F5E-4D1E-BC22-7FF41C638E18}" destId="{A1AB3A02-3415-4667-AA83-52E75F101F62}" srcOrd="0" destOrd="0" presId="urn:microsoft.com/office/officeart/2008/layout/LinedList"/>
    <dgm:cxn modelId="{43C719EB-9740-487F-AA57-7119DE038D79}" srcId="{80272A37-635B-4587-B630-250153EEAD52}" destId="{3D625392-7F5E-4D1E-BC22-7FF41C638E18}" srcOrd="1" destOrd="0" parTransId="{3D10B734-2F7D-4C2C-9EA6-11045C7CDC2D}" sibTransId="{8151850D-1976-4C91-9524-A9F969187439}"/>
    <dgm:cxn modelId="{A79CDFFB-0607-4F8F-8FF2-E593D5CB3196}" type="presOf" srcId="{542D5273-2A13-49EB-A0E8-204AAAE3A50A}" destId="{0DED271F-83BA-46D2-9146-1915C8175C31}" srcOrd="0" destOrd="0" presId="urn:microsoft.com/office/officeart/2008/layout/LinedList"/>
    <dgm:cxn modelId="{CF8DD3FF-E8C0-4A51-9AFD-524757C50548}" srcId="{80272A37-635B-4587-B630-250153EEAD52}" destId="{A59DDEA2-AA26-4137-93B6-B239D20F046C}" srcOrd="4" destOrd="0" parTransId="{7D45299C-39F0-4588-B5BE-C5E92459CE58}" sibTransId="{4BF19EDA-401D-4537-852C-ED9AF0FCAAD4}"/>
    <dgm:cxn modelId="{E1147147-1EF5-4AC3-A452-5BD428553E74}" type="presParOf" srcId="{316A4130-4596-4C1A-9177-4515068D0B3A}" destId="{3A90ED5B-9D93-4C3E-B13C-65C66E72654E}" srcOrd="0" destOrd="0" presId="urn:microsoft.com/office/officeart/2008/layout/LinedList"/>
    <dgm:cxn modelId="{6D5CE5AB-4341-40A7-A307-ED8050BC396A}" type="presParOf" srcId="{316A4130-4596-4C1A-9177-4515068D0B3A}" destId="{AF374CA8-1B6A-4F61-8B0C-25C3922E6DB1}" srcOrd="1" destOrd="0" presId="urn:microsoft.com/office/officeart/2008/layout/LinedList"/>
    <dgm:cxn modelId="{6D28A37E-BB37-47B1-BEEC-8C72D6C30408}" type="presParOf" srcId="{AF374CA8-1B6A-4F61-8B0C-25C3922E6DB1}" destId="{0DED271F-83BA-46D2-9146-1915C8175C31}" srcOrd="0" destOrd="0" presId="urn:microsoft.com/office/officeart/2008/layout/LinedList"/>
    <dgm:cxn modelId="{861BBB53-6CDD-4FB4-8D9D-CA45993CBE1A}" type="presParOf" srcId="{AF374CA8-1B6A-4F61-8B0C-25C3922E6DB1}" destId="{3E1456FA-B41C-4E95-BEA8-24279D488427}" srcOrd="1" destOrd="0" presId="urn:microsoft.com/office/officeart/2008/layout/LinedList"/>
    <dgm:cxn modelId="{0C555FF4-F7A1-4C5F-A325-949947FE3001}" type="presParOf" srcId="{316A4130-4596-4C1A-9177-4515068D0B3A}" destId="{F7F670F7-65AC-41CA-A72E-48476934C80C}" srcOrd="2" destOrd="0" presId="urn:microsoft.com/office/officeart/2008/layout/LinedList"/>
    <dgm:cxn modelId="{DFDAD0B9-3F75-4A8B-85DB-FBA8CE398EB8}" type="presParOf" srcId="{316A4130-4596-4C1A-9177-4515068D0B3A}" destId="{64C6B3D4-E541-4778-B9A8-5F38295EB758}" srcOrd="3" destOrd="0" presId="urn:microsoft.com/office/officeart/2008/layout/LinedList"/>
    <dgm:cxn modelId="{3FA29B51-789C-4874-BBC7-89F45C5A16A9}" type="presParOf" srcId="{64C6B3D4-E541-4778-B9A8-5F38295EB758}" destId="{A1AB3A02-3415-4667-AA83-52E75F101F62}" srcOrd="0" destOrd="0" presId="urn:microsoft.com/office/officeart/2008/layout/LinedList"/>
    <dgm:cxn modelId="{E83BDF43-09BF-41E9-B62D-C0295C51D51C}" type="presParOf" srcId="{64C6B3D4-E541-4778-B9A8-5F38295EB758}" destId="{0C013534-F835-4BD2-9DCF-999B1925A907}" srcOrd="1" destOrd="0" presId="urn:microsoft.com/office/officeart/2008/layout/LinedList"/>
    <dgm:cxn modelId="{CF65474F-0757-44C7-AAEE-7D3D330B49A9}" type="presParOf" srcId="{316A4130-4596-4C1A-9177-4515068D0B3A}" destId="{8A1D3936-A0D1-48AA-8F74-B76F7BE2AB0D}" srcOrd="4" destOrd="0" presId="urn:microsoft.com/office/officeart/2008/layout/LinedList"/>
    <dgm:cxn modelId="{5E056706-7E30-4632-BD35-35B6CAACD6C7}" type="presParOf" srcId="{316A4130-4596-4C1A-9177-4515068D0B3A}" destId="{FB78B405-462C-43F5-81A3-23AFC0C812F2}" srcOrd="5" destOrd="0" presId="urn:microsoft.com/office/officeart/2008/layout/LinedList"/>
    <dgm:cxn modelId="{79B5E8B2-625B-41CE-B513-122A0DCB81B3}" type="presParOf" srcId="{FB78B405-462C-43F5-81A3-23AFC0C812F2}" destId="{1D4EE3F8-4781-4F8F-95B8-E4301F816630}" srcOrd="0" destOrd="0" presId="urn:microsoft.com/office/officeart/2008/layout/LinedList"/>
    <dgm:cxn modelId="{50D18B68-BFD6-44F8-BBCF-C51AE6C4697F}" type="presParOf" srcId="{FB78B405-462C-43F5-81A3-23AFC0C812F2}" destId="{EBC8FFD3-E1E9-4203-94E0-7B2A8BCB070A}" srcOrd="1" destOrd="0" presId="urn:microsoft.com/office/officeart/2008/layout/LinedList"/>
    <dgm:cxn modelId="{9A4588DB-D3F7-45B2-B2A7-6AF735406BD8}" type="presParOf" srcId="{316A4130-4596-4C1A-9177-4515068D0B3A}" destId="{198A9216-5DEE-4A07-B3DA-987416BA2F44}" srcOrd="6" destOrd="0" presId="urn:microsoft.com/office/officeart/2008/layout/LinedList"/>
    <dgm:cxn modelId="{C1075313-57BD-4502-8144-873D8CC33BCF}" type="presParOf" srcId="{316A4130-4596-4C1A-9177-4515068D0B3A}" destId="{11510282-17EC-4EC9-9BC9-81037A1F2C78}" srcOrd="7" destOrd="0" presId="urn:microsoft.com/office/officeart/2008/layout/LinedList"/>
    <dgm:cxn modelId="{8A692A6B-350B-4334-B96E-E4B9BA957008}" type="presParOf" srcId="{11510282-17EC-4EC9-9BC9-81037A1F2C78}" destId="{85E43A22-A11D-4801-A0D3-9BF17EA7A91B}" srcOrd="0" destOrd="0" presId="urn:microsoft.com/office/officeart/2008/layout/LinedList"/>
    <dgm:cxn modelId="{B2EA0335-803D-4521-B86B-B7EDEEE0C1E6}" type="presParOf" srcId="{11510282-17EC-4EC9-9BC9-81037A1F2C78}" destId="{1C04190A-4320-46D8-9065-9B94725A0428}" srcOrd="1" destOrd="0" presId="urn:microsoft.com/office/officeart/2008/layout/LinedList"/>
    <dgm:cxn modelId="{BBD7E169-9EFE-4911-BBB3-15F279E1B9E0}" type="presParOf" srcId="{316A4130-4596-4C1A-9177-4515068D0B3A}" destId="{B4143C44-1012-4BEA-819A-33395F69DEE3}" srcOrd="8" destOrd="0" presId="urn:microsoft.com/office/officeart/2008/layout/LinedList"/>
    <dgm:cxn modelId="{9A540180-6631-4B9F-9E79-E142CD75A8B6}" type="presParOf" srcId="{316A4130-4596-4C1A-9177-4515068D0B3A}" destId="{0F069F9A-7BFD-441F-A8DF-C5754A0F6A4C}" srcOrd="9" destOrd="0" presId="urn:microsoft.com/office/officeart/2008/layout/LinedList"/>
    <dgm:cxn modelId="{0E2684B8-F757-4337-BE7F-50E5E3787770}" type="presParOf" srcId="{0F069F9A-7BFD-441F-A8DF-C5754A0F6A4C}" destId="{25C10757-91A5-4F2C-8153-7112EF9CD56F}" srcOrd="0" destOrd="0" presId="urn:microsoft.com/office/officeart/2008/layout/LinedList"/>
    <dgm:cxn modelId="{B40D16B4-B588-4021-85B9-B4CC59D98F19}" type="presParOf" srcId="{0F069F9A-7BFD-441F-A8DF-C5754A0F6A4C}" destId="{3CC07CD9-1110-4E48-A409-FA97A0AEDA1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6F06EC9-0A83-41CE-9580-524F558C44A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DBB0AB1-BD27-4B9E-9BD4-9F065E4E0D54}">
      <dgm:prSet/>
      <dgm:spPr/>
      <dgm:t>
        <a:bodyPr/>
        <a:lstStyle/>
        <a:p>
          <a:r>
            <a:rPr lang="fr-FR" b="1"/>
            <a:t>1°) L’Etat partage ses recettes fiscales avec les CT</a:t>
          </a:r>
          <a:endParaRPr lang="en-US"/>
        </a:p>
      </dgm:t>
    </dgm:pt>
    <dgm:pt modelId="{6C523E1E-3870-44A1-A0D6-2F17CA18606A}" type="parTrans" cxnId="{6720B557-6642-44C8-9F04-E69A404895A0}">
      <dgm:prSet/>
      <dgm:spPr/>
      <dgm:t>
        <a:bodyPr/>
        <a:lstStyle/>
        <a:p>
          <a:endParaRPr lang="en-US"/>
        </a:p>
      </dgm:t>
    </dgm:pt>
    <dgm:pt modelId="{377CC375-418C-4003-BCF8-533736AD3102}" type="sibTrans" cxnId="{6720B557-6642-44C8-9F04-E69A404895A0}">
      <dgm:prSet/>
      <dgm:spPr/>
      <dgm:t>
        <a:bodyPr/>
        <a:lstStyle/>
        <a:p>
          <a:endParaRPr lang="en-US"/>
        </a:p>
      </dgm:t>
    </dgm:pt>
    <dgm:pt modelId="{0A983507-5E73-4B03-B724-BD4B9B52C0DB}">
      <dgm:prSet/>
      <dgm:spPr/>
      <dgm:t>
        <a:bodyPr/>
        <a:lstStyle/>
        <a:p>
          <a:r>
            <a:rPr lang="fr-FR" b="1"/>
            <a:t>2°) La valeur locative foncière est une assiette commune entre les impôts économiques et les impôts ménages</a:t>
          </a:r>
          <a:endParaRPr lang="en-US"/>
        </a:p>
      </dgm:t>
    </dgm:pt>
    <dgm:pt modelId="{8C2E808E-4340-40B8-BC8F-E680E321FEB6}" type="parTrans" cxnId="{001B5AD3-BDC4-4E5C-A72E-55FE864C70CE}">
      <dgm:prSet/>
      <dgm:spPr/>
      <dgm:t>
        <a:bodyPr/>
        <a:lstStyle/>
        <a:p>
          <a:endParaRPr lang="en-US"/>
        </a:p>
      </dgm:t>
    </dgm:pt>
    <dgm:pt modelId="{AA4DBF83-2F9D-4EF9-B204-983C3E95AFB8}" type="sibTrans" cxnId="{001B5AD3-BDC4-4E5C-A72E-55FE864C70CE}">
      <dgm:prSet/>
      <dgm:spPr/>
      <dgm:t>
        <a:bodyPr/>
        <a:lstStyle/>
        <a:p>
          <a:endParaRPr lang="en-US"/>
        </a:p>
      </dgm:t>
    </dgm:pt>
    <dgm:pt modelId="{57915EF3-311B-481A-99DD-0C242FE3371C}">
      <dgm:prSet/>
      <dgm:spPr/>
      <dgm:t>
        <a:bodyPr/>
        <a:lstStyle/>
        <a:p>
          <a:r>
            <a:rPr lang="fr-FR" b="1"/>
            <a:t>3°) Les régions préfigurent une fiscalité locale résiduelle</a:t>
          </a:r>
          <a:endParaRPr lang="en-US"/>
        </a:p>
      </dgm:t>
    </dgm:pt>
    <dgm:pt modelId="{097A4265-5396-4402-898D-56B5ABB7E246}" type="parTrans" cxnId="{57BC67D5-8739-4EE8-A64F-CD2D90617137}">
      <dgm:prSet/>
      <dgm:spPr/>
      <dgm:t>
        <a:bodyPr/>
        <a:lstStyle/>
        <a:p>
          <a:endParaRPr lang="en-US"/>
        </a:p>
      </dgm:t>
    </dgm:pt>
    <dgm:pt modelId="{24FB47ED-E607-4286-BD2D-E3C5161C3B39}" type="sibTrans" cxnId="{57BC67D5-8739-4EE8-A64F-CD2D90617137}">
      <dgm:prSet/>
      <dgm:spPr/>
      <dgm:t>
        <a:bodyPr/>
        <a:lstStyle/>
        <a:p>
          <a:endParaRPr lang="en-US"/>
        </a:p>
      </dgm:t>
    </dgm:pt>
    <dgm:pt modelId="{07D86F14-5854-46C3-AD13-E9953D1EF7EE}" type="pres">
      <dgm:prSet presAssocID="{96F06EC9-0A83-41CE-9580-524F558C44A8}" presName="vert0" presStyleCnt="0">
        <dgm:presLayoutVars>
          <dgm:dir/>
          <dgm:animOne val="branch"/>
          <dgm:animLvl val="lvl"/>
        </dgm:presLayoutVars>
      </dgm:prSet>
      <dgm:spPr/>
    </dgm:pt>
    <dgm:pt modelId="{F34B9E73-DDB3-47DC-8CED-D8512306E168}" type="pres">
      <dgm:prSet presAssocID="{CDBB0AB1-BD27-4B9E-9BD4-9F065E4E0D54}" presName="thickLine" presStyleLbl="alignNode1" presStyleIdx="0" presStyleCnt="3"/>
      <dgm:spPr/>
    </dgm:pt>
    <dgm:pt modelId="{06E57B7A-571F-4725-8562-6737F5724654}" type="pres">
      <dgm:prSet presAssocID="{CDBB0AB1-BD27-4B9E-9BD4-9F065E4E0D54}" presName="horz1" presStyleCnt="0"/>
      <dgm:spPr/>
    </dgm:pt>
    <dgm:pt modelId="{3DC57096-83B9-458A-B219-A4140D8BB5D8}" type="pres">
      <dgm:prSet presAssocID="{CDBB0AB1-BD27-4B9E-9BD4-9F065E4E0D54}" presName="tx1" presStyleLbl="revTx" presStyleIdx="0" presStyleCnt="3"/>
      <dgm:spPr/>
    </dgm:pt>
    <dgm:pt modelId="{40E4D011-96A0-4057-B9A3-B202DFA83EF6}" type="pres">
      <dgm:prSet presAssocID="{CDBB0AB1-BD27-4B9E-9BD4-9F065E4E0D54}" presName="vert1" presStyleCnt="0"/>
      <dgm:spPr/>
    </dgm:pt>
    <dgm:pt modelId="{B247AF0E-4E24-4559-B9AB-A8102B7162EC}" type="pres">
      <dgm:prSet presAssocID="{0A983507-5E73-4B03-B724-BD4B9B52C0DB}" presName="thickLine" presStyleLbl="alignNode1" presStyleIdx="1" presStyleCnt="3"/>
      <dgm:spPr/>
    </dgm:pt>
    <dgm:pt modelId="{E536D10C-1B98-413A-8BAE-608CDBD6C494}" type="pres">
      <dgm:prSet presAssocID="{0A983507-5E73-4B03-B724-BD4B9B52C0DB}" presName="horz1" presStyleCnt="0"/>
      <dgm:spPr/>
    </dgm:pt>
    <dgm:pt modelId="{E0908E00-21D3-4A45-B2F5-14B1330D3B04}" type="pres">
      <dgm:prSet presAssocID="{0A983507-5E73-4B03-B724-BD4B9B52C0DB}" presName="tx1" presStyleLbl="revTx" presStyleIdx="1" presStyleCnt="3"/>
      <dgm:spPr/>
    </dgm:pt>
    <dgm:pt modelId="{5068022F-E7F7-4590-9D4F-880A46F78039}" type="pres">
      <dgm:prSet presAssocID="{0A983507-5E73-4B03-B724-BD4B9B52C0DB}" presName="vert1" presStyleCnt="0"/>
      <dgm:spPr/>
    </dgm:pt>
    <dgm:pt modelId="{37E0F92F-85DF-4F81-B3A6-6D4925DAEF6E}" type="pres">
      <dgm:prSet presAssocID="{57915EF3-311B-481A-99DD-0C242FE3371C}" presName="thickLine" presStyleLbl="alignNode1" presStyleIdx="2" presStyleCnt="3"/>
      <dgm:spPr/>
    </dgm:pt>
    <dgm:pt modelId="{C2F5B21F-457C-4881-8CE9-6288E479CBED}" type="pres">
      <dgm:prSet presAssocID="{57915EF3-311B-481A-99DD-0C242FE3371C}" presName="horz1" presStyleCnt="0"/>
      <dgm:spPr/>
    </dgm:pt>
    <dgm:pt modelId="{B97C71F0-2522-4DA6-8157-C11B557DAAC6}" type="pres">
      <dgm:prSet presAssocID="{57915EF3-311B-481A-99DD-0C242FE3371C}" presName="tx1" presStyleLbl="revTx" presStyleIdx="2" presStyleCnt="3"/>
      <dgm:spPr/>
    </dgm:pt>
    <dgm:pt modelId="{48933299-2A36-4519-9640-0D0FB7A4AFB4}" type="pres">
      <dgm:prSet presAssocID="{57915EF3-311B-481A-99DD-0C242FE3371C}" presName="vert1" presStyleCnt="0"/>
      <dgm:spPr/>
    </dgm:pt>
  </dgm:ptLst>
  <dgm:cxnLst>
    <dgm:cxn modelId="{29D7D85E-0DF8-4C19-BEEE-B017BD4A521B}" type="presOf" srcId="{CDBB0AB1-BD27-4B9E-9BD4-9F065E4E0D54}" destId="{3DC57096-83B9-458A-B219-A4140D8BB5D8}" srcOrd="0" destOrd="0" presId="urn:microsoft.com/office/officeart/2008/layout/LinedList"/>
    <dgm:cxn modelId="{6720B557-6642-44C8-9F04-E69A404895A0}" srcId="{96F06EC9-0A83-41CE-9580-524F558C44A8}" destId="{CDBB0AB1-BD27-4B9E-9BD4-9F065E4E0D54}" srcOrd="0" destOrd="0" parTransId="{6C523E1E-3870-44A1-A0D6-2F17CA18606A}" sibTransId="{377CC375-418C-4003-BCF8-533736AD3102}"/>
    <dgm:cxn modelId="{C41CF197-0031-412B-96AB-A7F868E5556F}" type="presOf" srcId="{57915EF3-311B-481A-99DD-0C242FE3371C}" destId="{B97C71F0-2522-4DA6-8157-C11B557DAAC6}" srcOrd="0" destOrd="0" presId="urn:microsoft.com/office/officeart/2008/layout/LinedList"/>
    <dgm:cxn modelId="{001B5AD3-BDC4-4E5C-A72E-55FE864C70CE}" srcId="{96F06EC9-0A83-41CE-9580-524F558C44A8}" destId="{0A983507-5E73-4B03-B724-BD4B9B52C0DB}" srcOrd="1" destOrd="0" parTransId="{8C2E808E-4340-40B8-BC8F-E680E321FEB6}" sibTransId="{AA4DBF83-2F9D-4EF9-B204-983C3E95AFB8}"/>
    <dgm:cxn modelId="{57BC67D5-8739-4EE8-A64F-CD2D90617137}" srcId="{96F06EC9-0A83-41CE-9580-524F558C44A8}" destId="{57915EF3-311B-481A-99DD-0C242FE3371C}" srcOrd="2" destOrd="0" parTransId="{097A4265-5396-4402-898D-56B5ABB7E246}" sibTransId="{24FB47ED-E607-4286-BD2D-E3C5161C3B39}"/>
    <dgm:cxn modelId="{6A02B1D8-A951-4AB4-B606-3AC5346565F6}" type="presOf" srcId="{96F06EC9-0A83-41CE-9580-524F558C44A8}" destId="{07D86F14-5854-46C3-AD13-E9953D1EF7EE}" srcOrd="0" destOrd="0" presId="urn:microsoft.com/office/officeart/2008/layout/LinedList"/>
    <dgm:cxn modelId="{80D43FD9-475A-4110-AA08-8A8F0C004077}" type="presOf" srcId="{0A983507-5E73-4B03-B724-BD4B9B52C0DB}" destId="{E0908E00-21D3-4A45-B2F5-14B1330D3B04}" srcOrd="0" destOrd="0" presId="urn:microsoft.com/office/officeart/2008/layout/LinedList"/>
    <dgm:cxn modelId="{ADC839B1-BA3F-4E23-9C34-563344CDA7A0}" type="presParOf" srcId="{07D86F14-5854-46C3-AD13-E9953D1EF7EE}" destId="{F34B9E73-DDB3-47DC-8CED-D8512306E168}" srcOrd="0" destOrd="0" presId="urn:microsoft.com/office/officeart/2008/layout/LinedList"/>
    <dgm:cxn modelId="{15032BDC-57CA-46BB-AD6C-DF00FA76C4CE}" type="presParOf" srcId="{07D86F14-5854-46C3-AD13-E9953D1EF7EE}" destId="{06E57B7A-571F-4725-8562-6737F5724654}" srcOrd="1" destOrd="0" presId="urn:microsoft.com/office/officeart/2008/layout/LinedList"/>
    <dgm:cxn modelId="{331B32CE-CEF0-4344-85EC-D2B7088FC1F7}" type="presParOf" srcId="{06E57B7A-571F-4725-8562-6737F5724654}" destId="{3DC57096-83B9-458A-B219-A4140D8BB5D8}" srcOrd="0" destOrd="0" presId="urn:microsoft.com/office/officeart/2008/layout/LinedList"/>
    <dgm:cxn modelId="{E4851D99-2438-4EAC-BEED-6F590F78E4A6}" type="presParOf" srcId="{06E57B7A-571F-4725-8562-6737F5724654}" destId="{40E4D011-96A0-4057-B9A3-B202DFA83EF6}" srcOrd="1" destOrd="0" presId="urn:microsoft.com/office/officeart/2008/layout/LinedList"/>
    <dgm:cxn modelId="{DC22E589-BB59-45D9-A1CA-832A755D9BA9}" type="presParOf" srcId="{07D86F14-5854-46C3-AD13-E9953D1EF7EE}" destId="{B247AF0E-4E24-4559-B9AB-A8102B7162EC}" srcOrd="2" destOrd="0" presId="urn:microsoft.com/office/officeart/2008/layout/LinedList"/>
    <dgm:cxn modelId="{BFF5D741-8FE7-429D-A6CC-DB211CF6448E}" type="presParOf" srcId="{07D86F14-5854-46C3-AD13-E9953D1EF7EE}" destId="{E536D10C-1B98-413A-8BAE-608CDBD6C494}" srcOrd="3" destOrd="0" presId="urn:microsoft.com/office/officeart/2008/layout/LinedList"/>
    <dgm:cxn modelId="{CE189F4E-702C-4E1F-91A7-5929B62982F5}" type="presParOf" srcId="{E536D10C-1B98-413A-8BAE-608CDBD6C494}" destId="{E0908E00-21D3-4A45-B2F5-14B1330D3B04}" srcOrd="0" destOrd="0" presId="urn:microsoft.com/office/officeart/2008/layout/LinedList"/>
    <dgm:cxn modelId="{A36717EB-415C-4CCA-8A71-228A04911E0D}" type="presParOf" srcId="{E536D10C-1B98-413A-8BAE-608CDBD6C494}" destId="{5068022F-E7F7-4590-9D4F-880A46F78039}" srcOrd="1" destOrd="0" presId="urn:microsoft.com/office/officeart/2008/layout/LinedList"/>
    <dgm:cxn modelId="{786A1939-EC52-4ACD-BADC-22770C27B0F4}" type="presParOf" srcId="{07D86F14-5854-46C3-AD13-E9953D1EF7EE}" destId="{37E0F92F-85DF-4F81-B3A6-6D4925DAEF6E}" srcOrd="4" destOrd="0" presId="urn:microsoft.com/office/officeart/2008/layout/LinedList"/>
    <dgm:cxn modelId="{679306F3-C3D9-4CA4-AAB0-44AB04FA3633}" type="presParOf" srcId="{07D86F14-5854-46C3-AD13-E9953D1EF7EE}" destId="{C2F5B21F-457C-4881-8CE9-6288E479CBED}" srcOrd="5" destOrd="0" presId="urn:microsoft.com/office/officeart/2008/layout/LinedList"/>
    <dgm:cxn modelId="{7B7335F3-6973-492C-9397-7B48B8470FD6}" type="presParOf" srcId="{C2F5B21F-457C-4881-8CE9-6288E479CBED}" destId="{B97C71F0-2522-4DA6-8157-C11B557DAAC6}" srcOrd="0" destOrd="0" presId="urn:microsoft.com/office/officeart/2008/layout/LinedList"/>
    <dgm:cxn modelId="{B18E1E8B-449A-4748-B0E2-237EB43255A0}" type="presParOf" srcId="{C2F5B21F-457C-4881-8CE9-6288E479CBED}" destId="{48933299-2A36-4519-9640-0D0FB7A4AFB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FF8280-D58E-44CD-9480-3CCE3250EEB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CB9A7E1-F4AF-4E11-B81E-E96193FB86D1}">
      <dgm:prSet/>
      <dgm:spPr/>
      <dgm:t>
        <a:bodyPr/>
        <a:lstStyle/>
        <a:p>
          <a:r>
            <a:rPr lang="fr-FR"/>
            <a:t>Impôt déclaratif portant sur une base composite comprenant les immobilisations corporelles + une part calculée par référence à la masse salariale (salaires).</a:t>
          </a:r>
          <a:endParaRPr lang="en-US"/>
        </a:p>
      </dgm:t>
    </dgm:pt>
    <dgm:pt modelId="{B426BBB4-9D72-4B2D-9962-D471B107871E}" type="parTrans" cxnId="{55322FBC-4C08-4A59-AEE7-8F0A585D3D89}">
      <dgm:prSet/>
      <dgm:spPr/>
      <dgm:t>
        <a:bodyPr/>
        <a:lstStyle/>
        <a:p>
          <a:endParaRPr lang="en-US"/>
        </a:p>
      </dgm:t>
    </dgm:pt>
    <dgm:pt modelId="{405DC86C-8BE3-49D2-BBCA-64EDE4F9535E}" type="sibTrans" cxnId="{55322FBC-4C08-4A59-AEE7-8F0A585D3D89}">
      <dgm:prSet/>
      <dgm:spPr/>
      <dgm:t>
        <a:bodyPr/>
        <a:lstStyle/>
        <a:p>
          <a:endParaRPr lang="en-US"/>
        </a:p>
      </dgm:t>
    </dgm:pt>
    <dgm:pt modelId="{785372E9-A913-4996-A8A6-ED9B16A7357D}">
      <dgm:prSet/>
      <dgm:spPr/>
      <dgm:t>
        <a:bodyPr/>
        <a:lstStyle/>
        <a:p>
          <a:r>
            <a:rPr lang="fr-FR"/>
            <a:t>Cet impôt ne porte pas sur les bénéfices des sociétés comme l’IS créé en 1948.</a:t>
          </a:r>
          <a:endParaRPr lang="en-US"/>
        </a:p>
      </dgm:t>
    </dgm:pt>
    <dgm:pt modelId="{C840493C-E241-4039-B87A-75C9415BE0E1}" type="parTrans" cxnId="{AAA67DFE-6855-4D77-906B-07CAA979BC6F}">
      <dgm:prSet/>
      <dgm:spPr/>
      <dgm:t>
        <a:bodyPr/>
        <a:lstStyle/>
        <a:p>
          <a:endParaRPr lang="en-US"/>
        </a:p>
      </dgm:t>
    </dgm:pt>
    <dgm:pt modelId="{6841FA26-D7C6-4853-B0A5-62BE2B3FA4B4}" type="sibTrans" cxnId="{AAA67DFE-6855-4D77-906B-07CAA979BC6F}">
      <dgm:prSet/>
      <dgm:spPr/>
      <dgm:t>
        <a:bodyPr/>
        <a:lstStyle/>
        <a:p>
          <a:endParaRPr lang="en-US"/>
        </a:p>
      </dgm:t>
    </dgm:pt>
    <dgm:pt modelId="{FE48D21C-D77C-4C53-91A9-68E137484BB2}">
      <dgm:prSet/>
      <dgm:spPr/>
      <dgm:t>
        <a:bodyPr/>
        <a:lstStyle/>
        <a:p>
          <a:r>
            <a:rPr lang="fr-FR"/>
            <a:t>En janvier 2004, Jacques CHIRAC annonce sa suppression et désigne Olivier FOUQUET pour présider une commission de réforme.</a:t>
          </a:r>
          <a:endParaRPr lang="en-US"/>
        </a:p>
      </dgm:t>
    </dgm:pt>
    <dgm:pt modelId="{7476B612-C164-49CD-9CED-D7A09CE48889}" type="parTrans" cxnId="{08B9F56B-27EC-4948-A916-D46A3C0257F9}">
      <dgm:prSet/>
      <dgm:spPr/>
      <dgm:t>
        <a:bodyPr/>
        <a:lstStyle/>
        <a:p>
          <a:endParaRPr lang="en-US"/>
        </a:p>
      </dgm:t>
    </dgm:pt>
    <dgm:pt modelId="{BF4B7B6E-3F22-41F5-A202-3AC410D027F3}" type="sibTrans" cxnId="{08B9F56B-27EC-4948-A916-D46A3C0257F9}">
      <dgm:prSet/>
      <dgm:spPr/>
      <dgm:t>
        <a:bodyPr/>
        <a:lstStyle/>
        <a:p>
          <a:endParaRPr lang="en-US"/>
        </a:p>
      </dgm:t>
    </dgm:pt>
    <dgm:pt modelId="{25ACADFD-AECC-495F-B7FC-6C19FFE0E4A2}">
      <dgm:prSet/>
      <dgm:spPr/>
      <dgm:t>
        <a:bodyPr/>
        <a:lstStyle/>
        <a:p>
          <a:r>
            <a:rPr lang="fr-FR"/>
            <a:t>En février 2009, Nicolas SARKOZY décide sa suppression.</a:t>
          </a:r>
          <a:endParaRPr lang="en-US"/>
        </a:p>
      </dgm:t>
    </dgm:pt>
    <dgm:pt modelId="{99EB82BA-6A6D-4F75-A456-32242F2DD9C2}" type="parTrans" cxnId="{65710D69-2D3D-45B8-A5F8-96FCEEE728AA}">
      <dgm:prSet/>
      <dgm:spPr/>
      <dgm:t>
        <a:bodyPr/>
        <a:lstStyle/>
        <a:p>
          <a:endParaRPr lang="en-US"/>
        </a:p>
      </dgm:t>
    </dgm:pt>
    <dgm:pt modelId="{BDA22192-FD35-49C5-8F82-C80D1307827D}" type="sibTrans" cxnId="{65710D69-2D3D-45B8-A5F8-96FCEEE728AA}">
      <dgm:prSet/>
      <dgm:spPr/>
      <dgm:t>
        <a:bodyPr/>
        <a:lstStyle/>
        <a:p>
          <a:endParaRPr lang="en-US"/>
        </a:p>
      </dgm:t>
    </dgm:pt>
    <dgm:pt modelId="{15450F36-BC12-4531-A9F2-1D4D15B8C84F}">
      <dgm:prSet/>
      <dgm:spPr/>
      <dgm:t>
        <a:bodyPr/>
        <a:lstStyle/>
        <a:p>
          <a:r>
            <a:rPr lang="fr-FR"/>
            <a:t>Cet impôt sera </a:t>
          </a:r>
          <a:r>
            <a:rPr lang="fr-FR" b="1" u="sng"/>
            <a:t>supprimé par l’article 2 de la Loi de Finances pour 2010 </a:t>
          </a:r>
          <a:r>
            <a:rPr lang="fr-FR"/>
            <a:t>en plein milieu de la crise financière des dettes souveraines pour alléger les charges des entreprises</a:t>
          </a:r>
          <a:endParaRPr lang="en-US"/>
        </a:p>
      </dgm:t>
    </dgm:pt>
    <dgm:pt modelId="{3D78119B-87A1-4B22-8FBD-DC50E6AAB025}" type="parTrans" cxnId="{8A167D76-B395-4F35-9FFE-32EACB6238FA}">
      <dgm:prSet/>
      <dgm:spPr/>
      <dgm:t>
        <a:bodyPr/>
        <a:lstStyle/>
        <a:p>
          <a:endParaRPr lang="en-US"/>
        </a:p>
      </dgm:t>
    </dgm:pt>
    <dgm:pt modelId="{001EE27A-F3AF-4C78-A955-89B77AD45D0A}" type="sibTrans" cxnId="{8A167D76-B395-4F35-9FFE-32EACB6238FA}">
      <dgm:prSet/>
      <dgm:spPr/>
      <dgm:t>
        <a:bodyPr/>
        <a:lstStyle/>
        <a:p>
          <a:endParaRPr lang="en-US"/>
        </a:p>
      </dgm:t>
    </dgm:pt>
    <dgm:pt modelId="{3AB9987C-D687-4E4A-9F7E-FFC8F1DD48D7}" type="pres">
      <dgm:prSet presAssocID="{71FF8280-D58E-44CD-9480-3CCE3250EEB9}" presName="linear" presStyleCnt="0">
        <dgm:presLayoutVars>
          <dgm:animLvl val="lvl"/>
          <dgm:resizeHandles val="exact"/>
        </dgm:presLayoutVars>
      </dgm:prSet>
      <dgm:spPr/>
    </dgm:pt>
    <dgm:pt modelId="{5C4E06FA-365C-4D76-91C5-2970F23C7170}" type="pres">
      <dgm:prSet presAssocID="{1CB9A7E1-F4AF-4E11-B81E-E96193FB86D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3E49277-6FF9-4554-BDA9-AE6F62A538F8}" type="pres">
      <dgm:prSet presAssocID="{405DC86C-8BE3-49D2-BBCA-64EDE4F9535E}" presName="spacer" presStyleCnt="0"/>
      <dgm:spPr/>
    </dgm:pt>
    <dgm:pt modelId="{5CD3CB20-BA64-467B-B9CE-FA98F78DF8FA}" type="pres">
      <dgm:prSet presAssocID="{785372E9-A913-4996-A8A6-ED9B16A7357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D8B0379-7144-4E33-95A7-C5B2C01CDDEA}" type="pres">
      <dgm:prSet presAssocID="{6841FA26-D7C6-4853-B0A5-62BE2B3FA4B4}" presName="spacer" presStyleCnt="0"/>
      <dgm:spPr/>
    </dgm:pt>
    <dgm:pt modelId="{C0384D9A-B3FF-4036-A8B2-D39B39EA14DA}" type="pres">
      <dgm:prSet presAssocID="{FE48D21C-D77C-4C53-91A9-68E137484BB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4820683-FBCB-44C5-B427-4BBC37D4E5B7}" type="pres">
      <dgm:prSet presAssocID="{BF4B7B6E-3F22-41F5-A202-3AC410D027F3}" presName="spacer" presStyleCnt="0"/>
      <dgm:spPr/>
    </dgm:pt>
    <dgm:pt modelId="{4CEF4238-2FE7-433A-B4C8-3572C464BF9D}" type="pres">
      <dgm:prSet presAssocID="{25ACADFD-AECC-495F-B7FC-6C19FFE0E4A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817F9CA-F0BE-4DF1-A2C6-715161E3A831}" type="pres">
      <dgm:prSet presAssocID="{BDA22192-FD35-49C5-8F82-C80D1307827D}" presName="spacer" presStyleCnt="0"/>
      <dgm:spPr/>
    </dgm:pt>
    <dgm:pt modelId="{027AFE17-2668-40A9-B587-59282E709EE3}" type="pres">
      <dgm:prSet presAssocID="{15450F36-BC12-4531-A9F2-1D4D15B8C84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5710D69-2D3D-45B8-A5F8-96FCEEE728AA}" srcId="{71FF8280-D58E-44CD-9480-3CCE3250EEB9}" destId="{25ACADFD-AECC-495F-B7FC-6C19FFE0E4A2}" srcOrd="3" destOrd="0" parTransId="{99EB82BA-6A6D-4F75-A456-32242F2DD9C2}" sibTransId="{BDA22192-FD35-49C5-8F82-C80D1307827D}"/>
    <dgm:cxn modelId="{08B9F56B-27EC-4948-A916-D46A3C0257F9}" srcId="{71FF8280-D58E-44CD-9480-3CCE3250EEB9}" destId="{FE48D21C-D77C-4C53-91A9-68E137484BB2}" srcOrd="2" destOrd="0" parTransId="{7476B612-C164-49CD-9CED-D7A09CE48889}" sibTransId="{BF4B7B6E-3F22-41F5-A202-3AC410D027F3}"/>
    <dgm:cxn modelId="{C5492650-C416-44AA-9462-7B746B7C4498}" type="presOf" srcId="{25ACADFD-AECC-495F-B7FC-6C19FFE0E4A2}" destId="{4CEF4238-2FE7-433A-B4C8-3572C464BF9D}" srcOrd="0" destOrd="0" presId="urn:microsoft.com/office/officeart/2005/8/layout/vList2"/>
    <dgm:cxn modelId="{2355A772-8C7D-465C-B6DD-861DD75EFAD7}" type="presOf" srcId="{15450F36-BC12-4531-A9F2-1D4D15B8C84F}" destId="{027AFE17-2668-40A9-B587-59282E709EE3}" srcOrd="0" destOrd="0" presId="urn:microsoft.com/office/officeart/2005/8/layout/vList2"/>
    <dgm:cxn modelId="{8A167D76-B395-4F35-9FFE-32EACB6238FA}" srcId="{71FF8280-D58E-44CD-9480-3CCE3250EEB9}" destId="{15450F36-BC12-4531-A9F2-1D4D15B8C84F}" srcOrd="4" destOrd="0" parTransId="{3D78119B-87A1-4B22-8FBD-DC50E6AAB025}" sibTransId="{001EE27A-F3AF-4C78-A955-89B77AD45D0A}"/>
    <dgm:cxn modelId="{EC27628B-EF9D-4EE4-BE75-54E2A0120834}" type="presOf" srcId="{785372E9-A913-4996-A8A6-ED9B16A7357D}" destId="{5CD3CB20-BA64-467B-B9CE-FA98F78DF8FA}" srcOrd="0" destOrd="0" presId="urn:microsoft.com/office/officeart/2005/8/layout/vList2"/>
    <dgm:cxn modelId="{3F59CF8B-A7D9-4361-8A9D-2ED096311D6F}" type="presOf" srcId="{71FF8280-D58E-44CD-9480-3CCE3250EEB9}" destId="{3AB9987C-D687-4E4A-9F7E-FFC8F1DD48D7}" srcOrd="0" destOrd="0" presId="urn:microsoft.com/office/officeart/2005/8/layout/vList2"/>
    <dgm:cxn modelId="{55322FBC-4C08-4A59-AEE7-8F0A585D3D89}" srcId="{71FF8280-D58E-44CD-9480-3CCE3250EEB9}" destId="{1CB9A7E1-F4AF-4E11-B81E-E96193FB86D1}" srcOrd="0" destOrd="0" parTransId="{B426BBB4-9D72-4B2D-9962-D471B107871E}" sibTransId="{405DC86C-8BE3-49D2-BBCA-64EDE4F9535E}"/>
    <dgm:cxn modelId="{836498C2-3218-4EE2-BD26-1D77C57CCA86}" type="presOf" srcId="{FE48D21C-D77C-4C53-91A9-68E137484BB2}" destId="{C0384D9A-B3FF-4036-A8B2-D39B39EA14DA}" srcOrd="0" destOrd="0" presId="urn:microsoft.com/office/officeart/2005/8/layout/vList2"/>
    <dgm:cxn modelId="{4D7B49EF-1091-4963-BFF7-C2A6CF443D1F}" type="presOf" srcId="{1CB9A7E1-F4AF-4E11-B81E-E96193FB86D1}" destId="{5C4E06FA-365C-4D76-91C5-2970F23C7170}" srcOrd="0" destOrd="0" presId="urn:microsoft.com/office/officeart/2005/8/layout/vList2"/>
    <dgm:cxn modelId="{AAA67DFE-6855-4D77-906B-07CAA979BC6F}" srcId="{71FF8280-D58E-44CD-9480-3CCE3250EEB9}" destId="{785372E9-A913-4996-A8A6-ED9B16A7357D}" srcOrd="1" destOrd="0" parTransId="{C840493C-E241-4039-B87A-75C9415BE0E1}" sibTransId="{6841FA26-D7C6-4853-B0A5-62BE2B3FA4B4}"/>
    <dgm:cxn modelId="{45F1A852-367B-46AE-A302-FF67D0581136}" type="presParOf" srcId="{3AB9987C-D687-4E4A-9F7E-FFC8F1DD48D7}" destId="{5C4E06FA-365C-4D76-91C5-2970F23C7170}" srcOrd="0" destOrd="0" presId="urn:microsoft.com/office/officeart/2005/8/layout/vList2"/>
    <dgm:cxn modelId="{EBDD5E93-BEDB-4E75-B943-BDC1A0782367}" type="presParOf" srcId="{3AB9987C-D687-4E4A-9F7E-FFC8F1DD48D7}" destId="{33E49277-6FF9-4554-BDA9-AE6F62A538F8}" srcOrd="1" destOrd="0" presId="urn:microsoft.com/office/officeart/2005/8/layout/vList2"/>
    <dgm:cxn modelId="{C4CF8CBB-0084-4C94-85A4-0E3D0D7DBCED}" type="presParOf" srcId="{3AB9987C-D687-4E4A-9F7E-FFC8F1DD48D7}" destId="{5CD3CB20-BA64-467B-B9CE-FA98F78DF8FA}" srcOrd="2" destOrd="0" presId="urn:microsoft.com/office/officeart/2005/8/layout/vList2"/>
    <dgm:cxn modelId="{E91B0795-86BD-45F3-A972-DB35904AB603}" type="presParOf" srcId="{3AB9987C-D687-4E4A-9F7E-FFC8F1DD48D7}" destId="{7D8B0379-7144-4E33-95A7-C5B2C01CDDEA}" srcOrd="3" destOrd="0" presId="urn:microsoft.com/office/officeart/2005/8/layout/vList2"/>
    <dgm:cxn modelId="{0EF09D87-359D-42EC-9944-E43062D5139A}" type="presParOf" srcId="{3AB9987C-D687-4E4A-9F7E-FFC8F1DD48D7}" destId="{C0384D9A-B3FF-4036-A8B2-D39B39EA14DA}" srcOrd="4" destOrd="0" presId="urn:microsoft.com/office/officeart/2005/8/layout/vList2"/>
    <dgm:cxn modelId="{9DFF0ECC-5CB0-40A1-BAB5-16A268DF3FFD}" type="presParOf" srcId="{3AB9987C-D687-4E4A-9F7E-FFC8F1DD48D7}" destId="{94820683-FBCB-44C5-B427-4BBC37D4E5B7}" srcOrd="5" destOrd="0" presId="urn:microsoft.com/office/officeart/2005/8/layout/vList2"/>
    <dgm:cxn modelId="{40375A09-7EC7-4299-851E-F2B684C4898F}" type="presParOf" srcId="{3AB9987C-D687-4E4A-9F7E-FFC8F1DD48D7}" destId="{4CEF4238-2FE7-433A-B4C8-3572C464BF9D}" srcOrd="6" destOrd="0" presId="urn:microsoft.com/office/officeart/2005/8/layout/vList2"/>
    <dgm:cxn modelId="{1447DE64-7047-47B2-9BDE-416785A38D8D}" type="presParOf" srcId="{3AB9987C-D687-4E4A-9F7E-FFC8F1DD48D7}" destId="{E817F9CA-F0BE-4DF1-A2C6-715161E3A831}" srcOrd="7" destOrd="0" presId="urn:microsoft.com/office/officeart/2005/8/layout/vList2"/>
    <dgm:cxn modelId="{7C64890B-4866-4C2D-9C76-9D3F24551AC7}" type="presParOf" srcId="{3AB9987C-D687-4E4A-9F7E-FFC8F1DD48D7}" destId="{027AFE17-2668-40A9-B587-59282E709EE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553B5C-C992-47B6-9A7E-A12D189601B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DB13134-BF9B-4D94-8894-4B0ACCB33651}">
      <dgm:prSet/>
      <dgm:spPr/>
      <dgm:t>
        <a:bodyPr/>
        <a:lstStyle/>
        <a:p>
          <a:r>
            <a:rPr lang="fr-FR"/>
            <a:t>Section 1 : L’assiette</a:t>
          </a:r>
          <a:endParaRPr lang="en-US"/>
        </a:p>
      </dgm:t>
    </dgm:pt>
    <dgm:pt modelId="{9C6E9047-2A56-4583-BE9F-BA50BEC77BAF}" type="parTrans" cxnId="{0A6E062F-101E-465E-BAA7-9DD722BED60E}">
      <dgm:prSet/>
      <dgm:spPr/>
      <dgm:t>
        <a:bodyPr/>
        <a:lstStyle/>
        <a:p>
          <a:endParaRPr lang="en-US"/>
        </a:p>
      </dgm:t>
    </dgm:pt>
    <dgm:pt modelId="{69451D62-78D2-489F-B26D-9C69C158AFBE}" type="sibTrans" cxnId="{0A6E062F-101E-465E-BAA7-9DD722BED60E}">
      <dgm:prSet/>
      <dgm:spPr/>
      <dgm:t>
        <a:bodyPr/>
        <a:lstStyle/>
        <a:p>
          <a:endParaRPr lang="en-US"/>
        </a:p>
      </dgm:t>
    </dgm:pt>
    <dgm:pt modelId="{ACF5E772-C870-4C9A-BBF8-B8AF4B75DB23}">
      <dgm:prSet/>
      <dgm:spPr/>
      <dgm:t>
        <a:bodyPr/>
        <a:lstStyle/>
        <a:p>
          <a:r>
            <a:rPr lang="fr-FR"/>
            <a:t>A/ Pourquoi la réforme de la TP ?</a:t>
          </a:r>
          <a:endParaRPr lang="en-US"/>
        </a:p>
      </dgm:t>
    </dgm:pt>
    <dgm:pt modelId="{F0C54C2A-3CD5-4636-B292-2FE1F30CCEF0}" type="parTrans" cxnId="{858C3779-A374-4450-B5BB-99F3A1E545FC}">
      <dgm:prSet/>
      <dgm:spPr/>
      <dgm:t>
        <a:bodyPr/>
        <a:lstStyle/>
        <a:p>
          <a:endParaRPr lang="en-US"/>
        </a:p>
      </dgm:t>
    </dgm:pt>
    <dgm:pt modelId="{777F16EC-75EF-492E-A7A9-E2A6878EEF3F}" type="sibTrans" cxnId="{858C3779-A374-4450-B5BB-99F3A1E545FC}">
      <dgm:prSet/>
      <dgm:spPr/>
      <dgm:t>
        <a:bodyPr/>
        <a:lstStyle/>
        <a:p>
          <a:endParaRPr lang="en-US"/>
        </a:p>
      </dgm:t>
    </dgm:pt>
    <dgm:pt modelId="{26A8B7BE-8E3F-41DE-B292-BECE3C09401F}">
      <dgm:prSet/>
      <dgm:spPr/>
      <dgm:t>
        <a:bodyPr/>
        <a:lstStyle/>
        <a:p>
          <a:r>
            <a:rPr lang="fr-FR"/>
            <a:t>B/ De l’ancienne à la nouvelle assiette</a:t>
          </a:r>
          <a:endParaRPr lang="en-US"/>
        </a:p>
      </dgm:t>
    </dgm:pt>
    <dgm:pt modelId="{AD252036-C6B1-4222-A6C4-AFB42FF74936}" type="parTrans" cxnId="{FC3DD0E9-5A61-499B-BA30-1BA2DAECE1EE}">
      <dgm:prSet/>
      <dgm:spPr/>
      <dgm:t>
        <a:bodyPr/>
        <a:lstStyle/>
        <a:p>
          <a:endParaRPr lang="en-US"/>
        </a:p>
      </dgm:t>
    </dgm:pt>
    <dgm:pt modelId="{965AC000-B348-4A6B-883D-D53046DC2E25}" type="sibTrans" cxnId="{FC3DD0E9-5A61-499B-BA30-1BA2DAECE1EE}">
      <dgm:prSet/>
      <dgm:spPr/>
      <dgm:t>
        <a:bodyPr/>
        <a:lstStyle/>
        <a:p>
          <a:endParaRPr lang="en-US"/>
        </a:p>
      </dgm:t>
    </dgm:pt>
    <dgm:pt modelId="{FBBC5FE9-0B90-4A80-AB06-C0F03E1504BA}">
      <dgm:prSet/>
      <dgm:spPr/>
      <dgm:t>
        <a:bodyPr/>
        <a:lstStyle/>
        <a:p>
          <a:r>
            <a:rPr lang="fr-FR"/>
            <a:t>C/ Les nouvelles ressources</a:t>
          </a:r>
          <a:endParaRPr lang="en-US"/>
        </a:p>
      </dgm:t>
    </dgm:pt>
    <dgm:pt modelId="{89A52D68-B1EA-46CA-B4EE-347D26A9DEF0}" type="parTrans" cxnId="{8C6793F6-DFB2-4FDF-88C5-C956BBFBBD3F}">
      <dgm:prSet/>
      <dgm:spPr/>
      <dgm:t>
        <a:bodyPr/>
        <a:lstStyle/>
        <a:p>
          <a:endParaRPr lang="en-US"/>
        </a:p>
      </dgm:t>
    </dgm:pt>
    <dgm:pt modelId="{DA5FFB2E-0BA5-45EE-ADC2-5F894F716CAD}" type="sibTrans" cxnId="{8C6793F6-DFB2-4FDF-88C5-C956BBFBBD3F}">
      <dgm:prSet/>
      <dgm:spPr/>
      <dgm:t>
        <a:bodyPr/>
        <a:lstStyle/>
        <a:p>
          <a:endParaRPr lang="en-US"/>
        </a:p>
      </dgm:t>
    </dgm:pt>
    <dgm:pt modelId="{FF83F5FF-4F1F-490E-B645-1385B4A1D488}" type="pres">
      <dgm:prSet presAssocID="{66553B5C-C992-47B6-9A7E-A12D189601BF}" presName="linear" presStyleCnt="0">
        <dgm:presLayoutVars>
          <dgm:animLvl val="lvl"/>
          <dgm:resizeHandles val="exact"/>
        </dgm:presLayoutVars>
      </dgm:prSet>
      <dgm:spPr/>
    </dgm:pt>
    <dgm:pt modelId="{835938E8-118A-4FB1-8F0C-D387B87B5DF2}" type="pres">
      <dgm:prSet presAssocID="{9DB13134-BF9B-4D94-8894-4B0ACCB3365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FC7E52B-DF7A-4824-BAAA-62B0C9BE2435}" type="pres">
      <dgm:prSet presAssocID="{69451D62-78D2-489F-B26D-9C69C158AFBE}" presName="spacer" presStyleCnt="0"/>
      <dgm:spPr/>
    </dgm:pt>
    <dgm:pt modelId="{A840F6F8-36A5-4D3D-BD25-227F8B9104CC}" type="pres">
      <dgm:prSet presAssocID="{ACF5E772-C870-4C9A-BBF8-B8AF4B75DB2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A0D8762-CC0A-4DFC-B0DA-7D7212D93BBD}" type="pres">
      <dgm:prSet presAssocID="{777F16EC-75EF-492E-A7A9-E2A6878EEF3F}" presName="spacer" presStyleCnt="0"/>
      <dgm:spPr/>
    </dgm:pt>
    <dgm:pt modelId="{A63F63D7-C4B9-4337-BEBA-B62A27E8096C}" type="pres">
      <dgm:prSet presAssocID="{26A8B7BE-8E3F-41DE-B292-BECE3C09401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AE13F3E-46C3-49F4-A1B8-0B3F2AC172DC}" type="pres">
      <dgm:prSet presAssocID="{965AC000-B348-4A6B-883D-D53046DC2E25}" presName="spacer" presStyleCnt="0"/>
      <dgm:spPr/>
    </dgm:pt>
    <dgm:pt modelId="{16988229-6D59-4643-841E-6065B3463BED}" type="pres">
      <dgm:prSet presAssocID="{FBBC5FE9-0B90-4A80-AB06-C0F03E1504B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9F5B91E-A6BF-4A9D-B65E-E7DD7E3FD97B}" type="presOf" srcId="{66553B5C-C992-47B6-9A7E-A12D189601BF}" destId="{FF83F5FF-4F1F-490E-B645-1385B4A1D488}" srcOrd="0" destOrd="0" presId="urn:microsoft.com/office/officeart/2005/8/layout/vList2"/>
    <dgm:cxn modelId="{0A6E062F-101E-465E-BAA7-9DD722BED60E}" srcId="{66553B5C-C992-47B6-9A7E-A12D189601BF}" destId="{9DB13134-BF9B-4D94-8894-4B0ACCB33651}" srcOrd="0" destOrd="0" parTransId="{9C6E9047-2A56-4583-BE9F-BA50BEC77BAF}" sibTransId="{69451D62-78D2-489F-B26D-9C69C158AFBE}"/>
    <dgm:cxn modelId="{CB4D9E3F-36B7-43F3-A20D-8E5BE4CE9F74}" type="presOf" srcId="{ACF5E772-C870-4C9A-BBF8-B8AF4B75DB23}" destId="{A840F6F8-36A5-4D3D-BD25-227F8B9104CC}" srcOrd="0" destOrd="0" presId="urn:microsoft.com/office/officeart/2005/8/layout/vList2"/>
    <dgm:cxn modelId="{E238ED45-800E-477D-B6F1-92A1148AC364}" type="presOf" srcId="{FBBC5FE9-0B90-4A80-AB06-C0F03E1504BA}" destId="{16988229-6D59-4643-841E-6065B3463BED}" srcOrd="0" destOrd="0" presId="urn:microsoft.com/office/officeart/2005/8/layout/vList2"/>
    <dgm:cxn modelId="{858C3779-A374-4450-B5BB-99F3A1E545FC}" srcId="{66553B5C-C992-47B6-9A7E-A12D189601BF}" destId="{ACF5E772-C870-4C9A-BBF8-B8AF4B75DB23}" srcOrd="1" destOrd="0" parTransId="{F0C54C2A-3CD5-4636-B292-2FE1F30CCEF0}" sibTransId="{777F16EC-75EF-492E-A7A9-E2A6878EEF3F}"/>
    <dgm:cxn modelId="{2F2C88E6-A601-4959-9ED6-86FD0A0821C9}" type="presOf" srcId="{9DB13134-BF9B-4D94-8894-4B0ACCB33651}" destId="{835938E8-118A-4FB1-8F0C-D387B87B5DF2}" srcOrd="0" destOrd="0" presId="urn:microsoft.com/office/officeart/2005/8/layout/vList2"/>
    <dgm:cxn modelId="{FC3DD0E9-5A61-499B-BA30-1BA2DAECE1EE}" srcId="{66553B5C-C992-47B6-9A7E-A12D189601BF}" destId="{26A8B7BE-8E3F-41DE-B292-BECE3C09401F}" srcOrd="2" destOrd="0" parTransId="{AD252036-C6B1-4222-A6C4-AFB42FF74936}" sibTransId="{965AC000-B348-4A6B-883D-D53046DC2E25}"/>
    <dgm:cxn modelId="{BD92DBEE-2910-4763-8522-32620BC43A72}" type="presOf" srcId="{26A8B7BE-8E3F-41DE-B292-BECE3C09401F}" destId="{A63F63D7-C4B9-4337-BEBA-B62A27E8096C}" srcOrd="0" destOrd="0" presId="urn:microsoft.com/office/officeart/2005/8/layout/vList2"/>
    <dgm:cxn modelId="{8C6793F6-DFB2-4FDF-88C5-C956BBFBBD3F}" srcId="{66553B5C-C992-47B6-9A7E-A12D189601BF}" destId="{FBBC5FE9-0B90-4A80-AB06-C0F03E1504BA}" srcOrd="3" destOrd="0" parTransId="{89A52D68-B1EA-46CA-B4EE-347D26A9DEF0}" sibTransId="{DA5FFB2E-0BA5-45EE-ADC2-5F894F716CAD}"/>
    <dgm:cxn modelId="{8E9AD829-FF36-4D96-9952-824A7004509E}" type="presParOf" srcId="{FF83F5FF-4F1F-490E-B645-1385B4A1D488}" destId="{835938E8-118A-4FB1-8F0C-D387B87B5DF2}" srcOrd="0" destOrd="0" presId="urn:microsoft.com/office/officeart/2005/8/layout/vList2"/>
    <dgm:cxn modelId="{22F99ABF-B1CA-4C6B-B806-40F51B3D1752}" type="presParOf" srcId="{FF83F5FF-4F1F-490E-B645-1385B4A1D488}" destId="{3FC7E52B-DF7A-4824-BAAA-62B0C9BE2435}" srcOrd="1" destOrd="0" presId="urn:microsoft.com/office/officeart/2005/8/layout/vList2"/>
    <dgm:cxn modelId="{CD377454-B92E-4865-BCBF-2904D81F34A2}" type="presParOf" srcId="{FF83F5FF-4F1F-490E-B645-1385B4A1D488}" destId="{A840F6F8-36A5-4D3D-BD25-227F8B9104CC}" srcOrd="2" destOrd="0" presId="urn:microsoft.com/office/officeart/2005/8/layout/vList2"/>
    <dgm:cxn modelId="{F456A9A3-B1EC-4317-B360-68FA8527BF1D}" type="presParOf" srcId="{FF83F5FF-4F1F-490E-B645-1385B4A1D488}" destId="{3A0D8762-CC0A-4DFC-B0DA-7D7212D93BBD}" srcOrd="3" destOrd="0" presId="urn:microsoft.com/office/officeart/2005/8/layout/vList2"/>
    <dgm:cxn modelId="{6977C7E8-AAEF-476C-A85B-4622B2E16C81}" type="presParOf" srcId="{FF83F5FF-4F1F-490E-B645-1385B4A1D488}" destId="{A63F63D7-C4B9-4337-BEBA-B62A27E8096C}" srcOrd="4" destOrd="0" presId="urn:microsoft.com/office/officeart/2005/8/layout/vList2"/>
    <dgm:cxn modelId="{DEDCA5F4-CFD6-40A5-B234-72E563D6B0DB}" type="presParOf" srcId="{FF83F5FF-4F1F-490E-B645-1385B4A1D488}" destId="{5AE13F3E-46C3-49F4-A1B8-0B3F2AC172DC}" srcOrd="5" destOrd="0" presId="urn:microsoft.com/office/officeart/2005/8/layout/vList2"/>
    <dgm:cxn modelId="{A9F0F0C7-E7F9-4141-A527-896C0F4FD26D}" type="presParOf" srcId="{FF83F5FF-4F1F-490E-B645-1385B4A1D488}" destId="{16988229-6D59-4643-841E-6065B3463BE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C4ABA3-8254-4AC6-A435-E180002F614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7B999F6-B53C-496A-8DB9-773D13CABD6D}">
      <dgm:prSet/>
      <dgm:spPr/>
      <dgm:t>
        <a:bodyPr/>
        <a:lstStyle/>
        <a:p>
          <a:r>
            <a:rPr lang="fr-FR"/>
            <a:t>Qu’est-ce que l’assiette d’un impôt ?</a:t>
          </a:r>
          <a:endParaRPr lang="en-US"/>
        </a:p>
      </dgm:t>
    </dgm:pt>
    <dgm:pt modelId="{4E569CAA-1C58-45D0-B777-7D64CBC333EB}" type="parTrans" cxnId="{49882CB5-BC74-40A4-8895-F2A06E96F875}">
      <dgm:prSet/>
      <dgm:spPr/>
      <dgm:t>
        <a:bodyPr/>
        <a:lstStyle/>
        <a:p>
          <a:endParaRPr lang="en-US"/>
        </a:p>
      </dgm:t>
    </dgm:pt>
    <dgm:pt modelId="{78F01472-04F1-4910-B236-7C04CFD44784}" type="sibTrans" cxnId="{49882CB5-BC74-40A4-8895-F2A06E96F875}">
      <dgm:prSet/>
      <dgm:spPr/>
      <dgm:t>
        <a:bodyPr/>
        <a:lstStyle/>
        <a:p>
          <a:endParaRPr lang="en-US"/>
        </a:p>
      </dgm:t>
    </dgm:pt>
    <dgm:pt modelId="{68AEB33A-EB89-4FFD-B14E-0F0659BE750D}">
      <dgm:prSet/>
      <dgm:spPr/>
      <dgm:t>
        <a:bodyPr/>
        <a:lstStyle/>
        <a:p>
          <a:r>
            <a:rPr lang="fr-FR"/>
            <a:t>Un tableau va nous permettre de comprendre le passage d’une assiette à l’autre en notant que plusieurs changements sont intervenus :</a:t>
          </a:r>
          <a:endParaRPr lang="en-US"/>
        </a:p>
      </dgm:t>
    </dgm:pt>
    <dgm:pt modelId="{29CC870B-2357-4B1F-870F-370F38218EFB}" type="parTrans" cxnId="{F1214EFA-64FE-4091-B9D1-95ED1CA9B281}">
      <dgm:prSet/>
      <dgm:spPr/>
      <dgm:t>
        <a:bodyPr/>
        <a:lstStyle/>
        <a:p>
          <a:endParaRPr lang="en-US"/>
        </a:p>
      </dgm:t>
    </dgm:pt>
    <dgm:pt modelId="{6A8A8144-4FAE-4CFA-8EC8-193E337AA974}" type="sibTrans" cxnId="{F1214EFA-64FE-4091-B9D1-95ED1CA9B281}">
      <dgm:prSet/>
      <dgm:spPr/>
      <dgm:t>
        <a:bodyPr/>
        <a:lstStyle/>
        <a:p>
          <a:endParaRPr lang="en-US"/>
        </a:p>
      </dgm:t>
    </dgm:pt>
    <dgm:pt modelId="{35FC19FC-3147-476C-8188-1D533E68E1A2}">
      <dgm:prSet/>
      <dgm:spPr/>
      <dgm:t>
        <a:bodyPr/>
        <a:lstStyle/>
        <a:p>
          <a:r>
            <a:rPr lang="fr-FR"/>
            <a:t>Loi de Finances pour 1999 : suppression de la part salaires. C’est l’impôt imbécile de François MITTERRAND.</a:t>
          </a:r>
          <a:endParaRPr lang="en-US"/>
        </a:p>
      </dgm:t>
    </dgm:pt>
    <dgm:pt modelId="{945367A8-E0AB-4C8A-91D3-8F1D39212C0E}" type="parTrans" cxnId="{7BF6E1F9-5E53-493C-A55E-723DCE1904D6}">
      <dgm:prSet/>
      <dgm:spPr/>
      <dgm:t>
        <a:bodyPr/>
        <a:lstStyle/>
        <a:p>
          <a:endParaRPr lang="en-US"/>
        </a:p>
      </dgm:t>
    </dgm:pt>
    <dgm:pt modelId="{CBA20DAE-0AAC-4819-9E0B-326DF9A55FA8}" type="sibTrans" cxnId="{7BF6E1F9-5E53-493C-A55E-723DCE1904D6}">
      <dgm:prSet/>
      <dgm:spPr/>
      <dgm:t>
        <a:bodyPr/>
        <a:lstStyle/>
        <a:p>
          <a:endParaRPr lang="en-US"/>
        </a:p>
      </dgm:t>
    </dgm:pt>
    <dgm:pt modelId="{8C559932-C876-4591-980F-9DC4C7F5E13A}">
      <dgm:prSet/>
      <dgm:spPr/>
      <dgm:t>
        <a:bodyPr/>
        <a:lstStyle/>
        <a:p>
          <a:r>
            <a:rPr lang="fr-FR"/>
            <a:t>Lois de Finances pour 2005 et 2006 avec le DIN et le plafonnement de 3,5% par rapport à la valeur ajoutée des entreprises</a:t>
          </a:r>
          <a:endParaRPr lang="en-US"/>
        </a:p>
      </dgm:t>
    </dgm:pt>
    <dgm:pt modelId="{88CD4438-9D1E-4857-B14D-5499CB1B28CA}" type="parTrans" cxnId="{8A5CCDC0-C1D4-46C0-8789-59C80CF2ADBB}">
      <dgm:prSet/>
      <dgm:spPr/>
      <dgm:t>
        <a:bodyPr/>
        <a:lstStyle/>
        <a:p>
          <a:endParaRPr lang="en-US"/>
        </a:p>
      </dgm:t>
    </dgm:pt>
    <dgm:pt modelId="{55ED14C1-BB11-4ABF-9ED9-12AEDE4FEE08}" type="sibTrans" cxnId="{8A5CCDC0-C1D4-46C0-8789-59C80CF2ADBB}">
      <dgm:prSet/>
      <dgm:spPr/>
      <dgm:t>
        <a:bodyPr/>
        <a:lstStyle/>
        <a:p>
          <a:endParaRPr lang="en-US"/>
        </a:p>
      </dgm:t>
    </dgm:pt>
    <dgm:pt modelId="{A914A628-10BB-4A36-84C5-18804082DAF2}">
      <dgm:prSet/>
      <dgm:spPr/>
      <dgm:t>
        <a:bodyPr/>
        <a:lstStyle/>
        <a:p>
          <a:r>
            <a:rPr lang="fr-FR"/>
            <a:t>Loi de Finances pour 2010 avec la réforme de la TP. </a:t>
          </a:r>
          <a:endParaRPr lang="en-US"/>
        </a:p>
      </dgm:t>
    </dgm:pt>
    <dgm:pt modelId="{72D9A479-25F8-4A8A-AC73-E5C2C50334F9}" type="parTrans" cxnId="{F6507175-D38F-402C-ABC3-AF009E3BD85A}">
      <dgm:prSet/>
      <dgm:spPr/>
      <dgm:t>
        <a:bodyPr/>
        <a:lstStyle/>
        <a:p>
          <a:endParaRPr lang="en-US"/>
        </a:p>
      </dgm:t>
    </dgm:pt>
    <dgm:pt modelId="{9F7821F1-9062-4D40-A8F4-F125088E6727}" type="sibTrans" cxnId="{F6507175-D38F-402C-ABC3-AF009E3BD85A}">
      <dgm:prSet/>
      <dgm:spPr/>
      <dgm:t>
        <a:bodyPr/>
        <a:lstStyle/>
        <a:p>
          <a:endParaRPr lang="en-US"/>
        </a:p>
      </dgm:t>
    </dgm:pt>
    <dgm:pt modelId="{447A9D2C-5B5D-4B8F-B2AA-1324191E75CA}" type="pres">
      <dgm:prSet presAssocID="{51C4ABA3-8254-4AC6-A435-E180002F614A}" presName="linear" presStyleCnt="0">
        <dgm:presLayoutVars>
          <dgm:animLvl val="lvl"/>
          <dgm:resizeHandles val="exact"/>
        </dgm:presLayoutVars>
      </dgm:prSet>
      <dgm:spPr/>
    </dgm:pt>
    <dgm:pt modelId="{5EA3B5D6-6503-40D4-888E-E4B3EDE69BA5}" type="pres">
      <dgm:prSet presAssocID="{27B999F6-B53C-496A-8DB9-773D13CABD6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3116893-5BB9-4184-B559-55E9F2988DC9}" type="pres">
      <dgm:prSet presAssocID="{78F01472-04F1-4910-B236-7C04CFD44784}" presName="spacer" presStyleCnt="0"/>
      <dgm:spPr/>
    </dgm:pt>
    <dgm:pt modelId="{9F6B3F08-9B54-4CC2-AF67-933D52E5C50F}" type="pres">
      <dgm:prSet presAssocID="{68AEB33A-EB89-4FFD-B14E-0F0659BE750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D4B3F8D-AF41-41CA-B1F6-749B8D31DE23}" type="pres">
      <dgm:prSet presAssocID="{6A8A8144-4FAE-4CFA-8EC8-193E337AA974}" presName="spacer" presStyleCnt="0"/>
      <dgm:spPr/>
    </dgm:pt>
    <dgm:pt modelId="{33FDD30E-44BF-4AF1-ACE3-AF7C9341F689}" type="pres">
      <dgm:prSet presAssocID="{35FC19FC-3147-476C-8188-1D533E68E1A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784ACE1-B484-4815-A50E-75FA66EAB4CD}" type="pres">
      <dgm:prSet presAssocID="{CBA20DAE-0AAC-4819-9E0B-326DF9A55FA8}" presName="spacer" presStyleCnt="0"/>
      <dgm:spPr/>
    </dgm:pt>
    <dgm:pt modelId="{4F82230E-903D-48C2-8348-2BEE114D8600}" type="pres">
      <dgm:prSet presAssocID="{8C559932-C876-4591-980F-9DC4C7F5E13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5B97D5C-4402-4E18-A484-BA9ABC5BC7EA}" type="pres">
      <dgm:prSet presAssocID="{55ED14C1-BB11-4ABF-9ED9-12AEDE4FEE08}" presName="spacer" presStyleCnt="0"/>
      <dgm:spPr/>
    </dgm:pt>
    <dgm:pt modelId="{229E433A-9197-4FB7-8B67-69CF1CA4F262}" type="pres">
      <dgm:prSet presAssocID="{A914A628-10BB-4A36-84C5-18804082DAF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DE16800-E4B4-4E59-8AD1-942A7024FB73}" type="presOf" srcId="{A914A628-10BB-4A36-84C5-18804082DAF2}" destId="{229E433A-9197-4FB7-8B67-69CF1CA4F262}" srcOrd="0" destOrd="0" presId="urn:microsoft.com/office/officeart/2005/8/layout/vList2"/>
    <dgm:cxn modelId="{0C4E9516-9B38-4E4D-BBA8-7AAC1873B448}" type="presOf" srcId="{8C559932-C876-4591-980F-9DC4C7F5E13A}" destId="{4F82230E-903D-48C2-8348-2BEE114D8600}" srcOrd="0" destOrd="0" presId="urn:microsoft.com/office/officeart/2005/8/layout/vList2"/>
    <dgm:cxn modelId="{F6507175-D38F-402C-ABC3-AF009E3BD85A}" srcId="{51C4ABA3-8254-4AC6-A435-E180002F614A}" destId="{A914A628-10BB-4A36-84C5-18804082DAF2}" srcOrd="4" destOrd="0" parTransId="{72D9A479-25F8-4A8A-AC73-E5C2C50334F9}" sibTransId="{9F7821F1-9062-4D40-A8F4-F125088E6727}"/>
    <dgm:cxn modelId="{79B1877D-39BA-44CE-9F8C-DAF6B671702B}" type="presOf" srcId="{27B999F6-B53C-496A-8DB9-773D13CABD6D}" destId="{5EA3B5D6-6503-40D4-888E-E4B3EDE69BA5}" srcOrd="0" destOrd="0" presId="urn:microsoft.com/office/officeart/2005/8/layout/vList2"/>
    <dgm:cxn modelId="{125D168E-9B92-4FF5-9964-92D2D480D445}" type="presOf" srcId="{35FC19FC-3147-476C-8188-1D533E68E1A2}" destId="{33FDD30E-44BF-4AF1-ACE3-AF7C9341F689}" srcOrd="0" destOrd="0" presId="urn:microsoft.com/office/officeart/2005/8/layout/vList2"/>
    <dgm:cxn modelId="{49882CB5-BC74-40A4-8895-F2A06E96F875}" srcId="{51C4ABA3-8254-4AC6-A435-E180002F614A}" destId="{27B999F6-B53C-496A-8DB9-773D13CABD6D}" srcOrd="0" destOrd="0" parTransId="{4E569CAA-1C58-45D0-B777-7D64CBC333EB}" sibTransId="{78F01472-04F1-4910-B236-7C04CFD44784}"/>
    <dgm:cxn modelId="{325EF5B9-A3F7-4A3E-8168-D229373635DE}" type="presOf" srcId="{51C4ABA3-8254-4AC6-A435-E180002F614A}" destId="{447A9D2C-5B5D-4B8F-B2AA-1324191E75CA}" srcOrd="0" destOrd="0" presId="urn:microsoft.com/office/officeart/2005/8/layout/vList2"/>
    <dgm:cxn modelId="{8A5CCDC0-C1D4-46C0-8789-59C80CF2ADBB}" srcId="{51C4ABA3-8254-4AC6-A435-E180002F614A}" destId="{8C559932-C876-4591-980F-9DC4C7F5E13A}" srcOrd="3" destOrd="0" parTransId="{88CD4438-9D1E-4857-B14D-5499CB1B28CA}" sibTransId="{55ED14C1-BB11-4ABF-9ED9-12AEDE4FEE08}"/>
    <dgm:cxn modelId="{0D80F4E1-509F-4665-BE2D-0DBAE87BF675}" type="presOf" srcId="{68AEB33A-EB89-4FFD-B14E-0F0659BE750D}" destId="{9F6B3F08-9B54-4CC2-AF67-933D52E5C50F}" srcOrd="0" destOrd="0" presId="urn:microsoft.com/office/officeart/2005/8/layout/vList2"/>
    <dgm:cxn modelId="{7BF6E1F9-5E53-493C-A55E-723DCE1904D6}" srcId="{51C4ABA3-8254-4AC6-A435-E180002F614A}" destId="{35FC19FC-3147-476C-8188-1D533E68E1A2}" srcOrd="2" destOrd="0" parTransId="{945367A8-E0AB-4C8A-91D3-8F1D39212C0E}" sibTransId="{CBA20DAE-0AAC-4819-9E0B-326DF9A55FA8}"/>
    <dgm:cxn modelId="{F1214EFA-64FE-4091-B9D1-95ED1CA9B281}" srcId="{51C4ABA3-8254-4AC6-A435-E180002F614A}" destId="{68AEB33A-EB89-4FFD-B14E-0F0659BE750D}" srcOrd="1" destOrd="0" parTransId="{29CC870B-2357-4B1F-870F-370F38218EFB}" sibTransId="{6A8A8144-4FAE-4CFA-8EC8-193E337AA974}"/>
    <dgm:cxn modelId="{9D618639-49D5-4705-A30C-8C686E45C8DA}" type="presParOf" srcId="{447A9D2C-5B5D-4B8F-B2AA-1324191E75CA}" destId="{5EA3B5D6-6503-40D4-888E-E4B3EDE69BA5}" srcOrd="0" destOrd="0" presId="urn:microsoft.com/office/officeart/2005/8/layout/vList2"/>
    <dgm:cxn modelId="{E72E9387-BA0A-4BBE-A239-FE2ACDD82A86}" type="presParOf" srcId="{447A9D2C-5B5D-4B8F-B2AA-1324191E75CA}" destId="{93116893-5BB9-4184-B559-55E9F2988DC9}" srcOrd="1" destOrd="0" presId="urn:microsoft.com/office/officeart/2005/8/layout/vList2"/>
    <dgm:cxn modelId="{8270B47A-B062-4BF2-8C88-C2F75BCD9819}" type="presParOf" srcId="{447A9D2C-5B5D-4B8F-B2AA-1324191E75CA}" destId="{9F6B3F08-9B54-4CC2-AF67-933D52E5C50F}" srcOrd="2" destOrd="0" presId="urn:microsoft.com/office/officeart/2005/8/layout/vList2"/>
    <dgm:cxn modelId="{9F7BA9B7-5323-4F6D-8184-BA4EBCC6B062}" type="presParOf" srcId="{447A9D2C-5B5D-4B8F-B2AA-1324191E75CA}" destId="{DD4B3F8D-AF41-41CA-B1F6-749B8D31DE23}" srcOrd="3" destOrd="0" presId="urn:microsoft.com/office/officeart/2005/8/layout/vList2"/>
    <dgm:cxn modelId="{96E3B934-ECAF-4905-B23E-38CA8A4ED645}" type="presParOf" srcId="{447A9D2C-5B5D-4B8F-B2AA-1324191E75CA}" destId="{33FDD30E-44BF-4AF1-ACE3-AF7C9341F689}" srcOrd="4" destOrd="0" presId="urn:microsoft.com/office/officeart/2005/8/layout/vList2"/>
    <dgm:cxn modelId="{9A339EA4-C0FD-4864-8298-1543117D4A0F}" type="presParOf" srcId="{447A9D2C-5B5D-4B8F-B2AA-1324191E75CA}" destId="{3784ACE1-B484-4815-A50E-75FA66EAB4CD}" srcOrd="5" destOrd="0" presId="urn:microsoft.com/office/officeart/2005/8/layout/vList2"/>
    <dgm:cxn modelId="{6CD5E8C2-8B15-4B8C-B574-29849EDC85D5}" type="presParOf" srcId="{447A9D2C-5B5D-4B8F-B2AA-1324191E75CA}" destId="{4F82230E-903D-48C2-8348-2BEE114D8600}" srcOrd="6" destOrd="0" presId="urn:microsoft.com/office/officeart/2005/8/layout/vList2"/>
    <dgm:cxn modelId="{1FB6F692-1F30-4A2A-A818-FA3AA5724279}" type="presParOf" srcId="{447A9D2C-5B5D-4B8F-B2AA-1324191E75CA}" destId="{E5B97D5C-4402-4E18-A484-BA9ABC5BC7EA}" srcOrd="7" destOrd="0" presId="urn:microsoft.com/office/officeart/2005/8/layout/vList2"/>
    <dgm:cxn modelId="{623865A4-E631-43D9-AAC0-4E3A684E23AC}" type="presParOf" srcId="{447A9D2C-5B5D-4B8F-B2AA-1324191E75CA}" destId="{229E433A-9197-4FB7-8B67-69CF1CA4F26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EDA644-76E6-43DB-89A2-A90B5018229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89D9538-F801-4AB5-B700-B0E4DB6938DC}">
      <dgm:prSet/>
      <dgm:spPr/>
      <dgm:t>
        <a:bodyPr/>
        <a:lstStyle/>
        <a:p>
          <a:r>
            <a:rPr lang="fr-FR"/>
            <a:t>§1 La Contribution économique territoriale (CET)</a:t>
          </a:r>
          <a:endParaRPr lang="en-US"/>
        </a:p>
      </dgm:t>
    </dgm:pt>
    <dgm:pt modelId="{B8D02644-5C77-42C2-9FD8-2A850577DFFD}" type="parTrans" cxnId="{AF9FF828-709D-43A1-BC14-B97C4940DC48}">
      <dgm:prSet/>
      <dgm:spPr/>
      <dgm:t>
        <a:bodyPr/>
        <a:lstStyle/>
        <a:p>
          <a:endParaRPr lang="en-US"/>
        </a:p>
      </dgm:t>
    </dgm:pt>
    <dgm:pt modelId="{F63D103C-34A5-424F-99D9-B30F00C90FD2}" type="sibTrans" cxnId="{AF9FF828-709D-43A1-BC14-B97C4940DC48}">
      <dgm:prSet/>
      <dgm:spPr/>
      <dgm:t>
        <a:bodyPr/>
        <a:lstStyle/>
        <a:p>
          <a:endParaRPr lang="en-US"/>
        </a:p>
      </dgm:t>
    </dgm:pt>
    <dgm:pt modelId="{ACDEFD14-2B26-4BE0-86B9-F717C95D05DA}">
      <dgm:prSet/>
      <dgm:spPr/>
      <dgm:t>
        <a:bodyPr/>
        <a:lstStyle/>
        <a:p>
          <a:r>
            <a:rPr lang="fr-FR"/>
            <a:t>§2 L’imposition forfaitaire sur les entreprises de réseaux</a:t>
          </a:r>
          <a:endParaRPr lang="en-US"/>
        </a:p>
      </dgm:t>
    </dgm:pt>
    <dgm:pt modelId="{B0E49B24-02C7-42A4-9AAE-3AC7DAA3E208}" type="parTrans" cxnId="{1A43138D-6CB1-4198-B170-EC707D6DD3BB}">
      <dgm:prSet/>
      <dgm:spPr/>
      <dgm:t>
        <a:bodyPr/>
        <a:lstStyle/>
        <a:p>
          <a:endParaRPr lang="en-US"/>
        </a:p>
      </dgm:t>
    </dgm:pt>
    <dgm:pt modelId="{74D8CAD1-7504-4EBA-AB46-852B592CADFC}" type="sibTrans" cxnId="{1A43138D-6CB1-4198-B170-EC707D6DD3BB}">
      <dgm:prSet/>
      <dgm:spPr/>
      <dgm:t>
        <a:bodyPr/>
        <a:lstStyle/>
        <a:p>
          <a:endParaRPr lang="en-US"/>
        </a:p>
      </dgm:t>
    </dgm:pt>
    <dgm:pt modelId="{0601F610-08F2-4B4C-8505-2E484F9B284C}">
      <dgm:prSet/>
      <dgm:spPr/>
      <dgm:t>
        <a:bodyPr/>
        <a:lstStyle/>
        <a:p>
          <a:r>
            <a:rPr lang="fr-FR"/>
            <a:t>§3 Le panier fiscal</a:t>
          </a:r>
          <a:endParaRPr lang="en-US"/>
        </a:p>
      </dgm:t>
    </dgm:pt>
    <dgm:pt modelId="{2A95391C-74E7-4987-92C2-00713F9715D7}" type="parTrans" cxnId="{1091FA66-9B46-4BD8-A21D-27AD8A906B2A}">
      <dgm:prSet/>
      <dgm:spPr/>
      <dgm:t>
        <a:bodyPr/>
        <a:lstStyle/>
        <a:p>
          <a:endParaRPr lang="en-US"/>
        </a:p>
      </dgm:t>
    </dgm:pt>
    <dgm:pt modelId="{221EF50D-189D-4A1F-AA60-923289DCC4BD}" type="sibTrans" cxnId="{1091FA66-9B46-4BD8-A21D-27AD8A906B2A}">
      <dgm:prSet/>
      <dgm:spPr/>
      <dgm:t>
        <a:bodyPr/>
        <a:lstStyle/>
        <a:p>
          <a:endParaRPr lang="en-US"/>
        </a:p>
      </dgm:t>
    </dgm:pt>
    <dgm:pt modelId="{D5944051-4960-42D0-A8AD-EC525C2A282C}" type="pres">
      <dgm:prSet presAssocID="{D5EDA644-76E6-43DB-89A2-A90B50182295}" presName="linear" presStyleCnt="0">
        <dgm:presLayoutVars>
          <dgm:animLvl val="lvl"/>
          <dgm:resizeHandles val="exact"/>
        </dgm:presLayoutVars>
      </dgm:prSet>
      <dgm:spPr/>
    </dgm:pt>
    <dgm:pt modelId="{EBFBEF75-CF00-4E5F-A5D7-791192DF7DB9}" type="pres">
      <dgm:prSet presAssocID="{689D9538-F801-4AB5-B700-B0E4DB6938D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A971787-431B-4AB1-86A7-C5F211782095}" type="pres">
      <dgm:prSet presAssocID="{F63D103C-34A5-424F-99D9-B30F00C90FD2}" presName="spacer" presStyleCnt="0"/>
      <dgm:spPr/>
    </dgm:pt>
    <dgm:pt modelId="{E944326E-181D-4D60-9A4A-FF66BBFF35A2}" type="pres">
      <dgm:prSet presAssocID="{ACDEFD14-2B26-4BE0-86B9-F717C95D05D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BFE8F9C-EBEC-4FE4-B279-2D2D71F0299B}" type="pres">
      <dgm:prSet presAssocID="{74D8CAD1-7504-4EBA-AB46-852B592CADFC}" presName="spacer" presStyleCnt="0"/>
      <dgm:spPr/>
    </dgm:pt>
    <dgm:pt modelId="{24840514-B31A-4C11-897C-E9E863A94975}" type="pres">
      <dgm:prSet presAssocID="{0601F610-08F2-4B4C-8505-2E484F9B284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3CE2B27-ED36-4CB1-ACEA-D695817EE2A1}" type="presOf" srcId="{D5EDA644-76E6-43DB-89A2-A90B50182295}" destId="{D5944051-4960-42D0-A8AD-EC525C2A282C}" srcOrd="0" destOrd="0" presId="urn:microsoft.com/office/officeart/2005/8/layout/vList2"/>
    <dgm:cxn modelId="{AF9FF828-709D-43A1-BC14-B97C4940DC48}" srcId="{D5EDA644-76E6-43DB-89A2-A90B50182295}" destId="{689D9538-F801-4AB5-B700-B0E4DB6938DC}" srcOrd="0" destOrd="0" parTransId="{B8D02644-5C77-42C2-9FD8-2A850577DFFD}" sibTransId="{F63D103C-34A5-424F-99D9-B30F00C90FD2}"/>
    <dgm:cxn modelId="{ED24B634-935F-484F-8BF5-4597B41F9E4A}" type="presOf" srcId="{0601F610-08F2-4B4C-8505-2E484F9B284C}" destId="{24840514-B31A-4C11-897C-E9E863A94975}" srcOrd="0" destOrd="0" presId="urn:microsoft.com/office/officeart/2005/8/layout/vList2"/>
    <dgm:cxn modelId="{1091FA66-9B46-4BD8-A21D-27AD8A906B2A}" srcId="{D5EDA644-76E6-43DB-89A2-A90B50182295}" destId="{0601F610-08F2-4B4C-8505-2E484F9B284C}" srcOrd="2" destOrd="0" parTransId="{2A95391C-74E7-4987-92C2-00713F9715D7}" sibTransId="{221EF50D-189D-4A1F-AA60-923289DCC4BD}"/>
    <dgm:cxn modelId="{1A43138D-6CB1-4198-B170-EC707D6DD3BB}" srcId="{D5EDA644-76E6-43DB-89A2-A90B50182295}" destId="{ACDEFD14-2B26-4BE0-86B9-F717C95D05DA}" srcOrd="1" destOrd="0" parTransId="{B0E49B24-02C7-42A4-9AAE-3AC7DAA3E208}" sibTransId="{74D8CAD1-7504-4EBA-AB46-852B592CADFC}"/>
    <dgm:cxn modelId="{9B8AB0D6-D1B5-4EA5-998D-6109CC2008C4}" type="presOf" srcId="{ACDEFD14-2B26-4BE0-86B9-F717C95D05DA}" destId="{E944326E-181D-4D60-9A4A-FF66BBFF35A2}" srcOrd="0" destOrd="0" presId="urn:microsoft.com/office/officeart/2005/8/layout/vList2"/>
    <dgm:cxn modelId="{53567CF5-C4D0-4E78-BECA-3256257BC918}" type="presOf" srcId="{689D9538-F801-4AB5-B700-B0E4DB6938DC}" destId="{EBFBEF75-CF00-4E5F-A5D7-791192DF7DB9}" srcOrd="0" destOrd="0" presId="urn:microsoft.com/office/officeart/2005/8/layout/vList2"/>
    <dgm:cxn modelId="{CCC7C88C-4904-4EF1-9AF8-BB6A44528121}" type="presParOf" srcId="{D5944051-4960-42D0-A8AD-EC525C2A282C}" destId="{EBFBEF75-CF00-4E5F-A5D7-791192DF7DB9}" srcOrd="0" destOrd="0" presId="urn:microsoft.com/office/officeart/2005/8/layout/vList2"/>
    <dgm:cxn modelId="{851EA1E9-66C2-4618-BB04-90DC8056E2DA}" type="presParOf" srcId="{D5944051-4960-42D0-A8AD-EC525C2A282C}" destId="{AA971787-431B-4AB1-86A7-C5F211782095}" srcOrd="1" destOrd="0" presId="urn:microsoft.com/office/officeart/2005/8/layout/vList2"/>
    <dgm:cxn modelId="{EC767F4B-58C3-4ECD-A8A8-B32404F0592F}" type="presParOf" srcId="{D5944051-4960-42D0-A8AD-EC525C2A282C}" destId="{E944326E-181D-4D60-9A4A-FF66BBFF35A2}" srcOrd="2" destOrd="0" presId="urn:microsoft.com/office/officeart/2005/8/layout/vList2"/>
    <dgm:cxn modelId="{A54EB023-8154-4599-9D9C-91AF06D309FD}" type="presParOf" srcId="{D5944051-4960-42D0-A8AD-EC525C2A282C}" destId="{0BFE8F9C-EBEC-4FE4-B279-2D2D71F0299B}" srcOrd="3" destOrd="0" presId="urn:microsoft.com/office/officeart/2005/8/layout/vList2"/>
    <dgm:cxn modelId="{A55C22B2-0341-4D19-94E9-1C5D4ED7CC13}" type="presParOf" srcId="{D5944051-4960-42D0-A8AD-EC525C2A282C}" destId="{24840514-B31A-4C11-897C-E9E863A9497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B478CA0-772A-46F7-9FB4-4C4E7C70D44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2B4427F-A00E-47C4-8FB7-3BB6D7845085}">
      <dgm:prSet/>
      <dgm:spPr/>
      <dgm:t>
        <a:bodyPr/>
        <a:lstStyle/>
        <a:p>
          <a:r>
            <a:rPr lang="fr-FR"/>
            <a:t>Il s’agit d’un impôt-enveloppe qui en contient deux autres</a:t>
          </a:r>
          <a:endParaRPr lang="en-US"/>
        </a:p>
      </dgm:t>
    </dgm:pt>
    <dgm:pt modelId="{AEA15FC6-1039-4067-AAD2-051B1A32C4F4}" type="parTrans" cxnId="{A4CDD99B-7658-49D1-9950-584CFC14E8DD}">
      <dgm:prSet/>
      <dgm:spPr/>
      <dgm:t>
        <a:bodyPr/>
        <a:lstStyle/>
        <a:p>
          <a:endParaRPr lang="en-US"/>
        </a:p>
      </dgm:t>
    </dgm:pt>
    <dgm:pt modelId="{D960F389-07A7-4A99-88E4-5DD23E2ED522}" type="sibTrans" cxnId="{A4CDD99B-7658-49D1-9950-584CFC14E8DD}">
      <dgm:prSet/>
      <dgm:spPr/>
      <dgm:t>
        <a:bodyPr/>
        <a:lstStyle/>
        <a:p>
          <a:endParaRPr lang="en-US"/>
        </a:p>
      </dgm:t>
    </dgm:pt>
    <dgm:pt modelId="{DC6B701F-7376-4020-920A-6D06FAAFFC62}">
      <dgm:prSet/>
      <dgm:spPr/>
      <dgm:t>
        <a:bodyPr/>
        <a:lstStyle/>
        <a:p>
          <a:r>
            <a:rPr lang="fr-FR"/>
            <a:t>La Cotisation Foncière des Entreprises qui repose sur la VLF</a:t>
          </a:r>
          <a:endParaRPr lang="en-US"/>
        </a:p>
      </dgm:t>
    </dgm:pt>
    <dgm:pt modelId="{1B55C3FF-1FA0-4CDA-A9F1-D919B3715058}" type="parTrans" cxnId="{1A7D58FD-0627-4895-B91F-81EE99CA887F}">
      <dgm:prSet/>
      <dgm:spPr/>
      <dgm:t>
        <a:bodyPr/>
        <a:lstStyle/>
        <a:p>
          <a:endParaRPr lang="en-US"/>
        </a:p>
      </dgm:t>
    </dgm:pt>
    <dgm:pt modelId="{80FDE70A-5934-4869-8C2D-67936D9F7E6E}" type="sibTrans" cxnId="{1A7D58FD-0627-4895-B91F-81EE99CA887F}">
      <dgm:prSet/>
      <dgm:spPr/>
      <dgm:t>
        <a:bodyPr/>
        <a:lstStyle/>
        <a:p>
          <a:endParaRPr lang="en-US"/>
        </a:p>
      </dgm:t>
    </dgm:pt>
    <dgm:pt modelId="{DFF3BA50-04D9-4241-9077-695B16FE2A8B}">
      <dgm:prSet/>
      <dgm:spPr/>
      <dgm:t>
        <a:bodyPr/>
        <a:lstStyle/>
        <a:p>
          <a:r>
            <a:rPr lang="fr-FR"/>
            <a:t>La Cotisation sur la Valeur Ajoutée des Entreprises qui repose sur une assiette Valeur Ajoutée</a:t>
          </a:r>
          <a:endParaRPr lang="en-US"/>
        </a:p>
      </dgm:t>
    </dgm:pt>
    <dgm:pt modelId="{A155DAEF-31B5-45D6-B34C-6C4F6D20A411}" type="parTrans" cxnId="{8E15611C-5FFF-40EC-8D59-65581E455E54}">
      <dgm:prSet/>
      <dgm:spPr/>
      <dgm:t>
        <a:bodyPr/>
        <a:lstStyle/>
        <a:p>
          <a:endParaRPr lang="en-US"/>
        </a:p>
      </dgm:t>
    </dgm:pt>
    <dgm:pt modelId="{D54139C1-84CC-4A28-8FE3-E68E56FA3E4D}" type="sibTrans" cxnId="{8E15611C-5FFF-40EC-8D59-65581E455E54}">
      <dgm:prSet/>
      <dgm:spPr/>
      <dgm:t>
        <a:bodyPr/>
        <a:lstStyle/>
        <a:p>
          <a:endParaRPr lang="en-US"/>
        </a:p>
      </dgm:t>
    </dgm:pt>
    <dgm:pt modelId="{1FD14282-3F0B-41A7-A9ED-B62B074A8C76}">
      <dgm:prSet/>
      <dgm:spPr/>
      <dgm:t>
        <a:bodyPr/>
        <a:lstStyle/>
        <a:p>
          <a:r>
            <a:rPr lang="fr-FR"/>
            <a:t>Une entreprise ne peut pas payer plus que 3% de sa VA au titre de la CET ce qui constitue une sorte de bouclier fiscal, la part qui dépasse le seuil de 3% est prise en charge par l’État (dégrèvement d’impôt)</a:t>
          </a:r>
          <a:endParaRPr lang="en-US"/>
        </a:p>
      </dgm:t>
    </dgm:pt>
    <dgm:pt modelId="{B50C99A0-0D5D-4F5B-8D00-CD072EC887F1}" type="parTrans" cxnId="{D4CEFC7B-850C-4FF3-926D-7ED9127CD0A0}">
      <dgm:prSet/>
      <dgm:spPr/>
      <dgm:t>
        <a:bodyPr/>
        <a:lstStyle/>
        <a:p>
          <a:endParaRPr lang="en-US"/>
        </a:p>
      </dgm:t>
    </dgm:pt>
    <dgm:pt modelId="{C0FD2059-DA8E-4083-8E66-87A5B5851DF3}" type="sibTrans" cxnId="{D4CEFC7B-850C-4FF3-926D-7ED9127CD0A0}">
      <dgm:prSet/>
      <dgm:spPr/>
      <dgm:t>
        <a:bodyPr/>
        <a:lstStyle/>
        <a:p>
          <a:endParaRPr lang="en-US"/>
        </a:p>
      </dgm:t>
    </dgm:pt>
    <dgm:pt modelId="{E821524E-1FEC-47E2-B2EA-D5B968384749}">
      <dgm:prSet/>
      <dgm:spPr/>
      <dgm:t>
        <a:bodyPr/>
        <a:lstStyle/>
        <a:p>
          <a:r>
            <a:rPr lang="fr-FR"/>
            <a:t>A la différence de la TP qui n’était pas territorialisée, la CET l’est car la CFE repose sur des bases territoriales et la CVAE est territorialisée pour 1/3 selon les bases foncières et pour 2/3 selon les effectifs</a:t>
          </a:r>
          <a:endParaRPr lang="en-US"/>
        </a:p>
      </dgm:t>
    </dgm:pt>
    <dgm:pt modelId="{847051DD-8770-4557-9D0C-DCA29415E2E4}" type="parTrans" cxnId="{DD72F279-6D1F-4E46-954B-127E0A914E7F}">
      <dgm:prSet/>
      <dgm:spPr/>
      <dgm:t>
        <a:bodyPr/>
        <a:lstStyle/>
        <a:p>
          <a:endParaRPr lang="en-US"/>
        </a:p>
      </dgm:t>
    </dgm:pt>
    <dgm:pt modelId="{8BDF2656-9F3C-46E3-98AF-27C589F06F9D}" type="sibTrans" cxnId="{DD72F279-6D1F-4E46-954B-127E0A914E7F}">
      <dgm:prSet/>
      <dgm:spPr/>
      <dgm:t>
        <a:bodyPr/>
        <a:lstStyle/>
        <a:p>
          <a:endParaRPr lang="en-US"/>
        </a:p>
      </dgm:t>
    </dgm:pt>
    <dgm:pt modelId="{F7F7E394-7821-47C5-85F5-DD434040841E}" type="pres">
      <dgm:prSet presAssocID="{DB478CA0-772A-46F7-9FB4-4C4E7C70D440}" presName="linear" presStyleCnt="0">
        <dgm:presLayoutVars>
          <dgm:animLvl val="lvl"/>
          <dgm:resizeHandles val="exact"/>
        </dgm:presLayoutVars>
      </dgm:prSet>
      <dgm:spPr/>
    </dgm:pt>
    <dgm:pt modelId="{2C7A033C-C520-4E1B-A3FB-5A6EC11BEC5A}" type="pres">
      <dgm:prSet presAssocID="{F2B4427F-A00E-47C4-8FB7-3BB6D784508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85BDBF3-45F9-4B7D-9E79-485B340FB931}" type="pres">
      <dgm:prSet presAssocID="{D960F389-07A7-4A99-88E4-5DD23E2ED522}" presName="spacer" presStyleCnt="0"/>
      <dgm:spPr/>
    </dgm:pt>
    <dgm:pt modelId="{4A405E15-DAE6-4571-A163-017B6068E77B}" type="pres">
      <dgm:prSet presAssocID="{DC6B701F-7376-4020-920A-6D06FAAFFC6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1850CD8-B03B-4FC0-B356-E3C12858A297}" type="pres">
      <dgm:prSet presAssocID="{80FDE70A-5934-4869-8C2D-67936D9F7E6E}" presName="spacer" presStyleCnt="0"/>
      <dgm:spPr/>
    </dgm:pt>
    <dgm:pt modelId="{77D60FB4-0985-4A39-8D62-7F9C9C0D40D7}" type="pres">
      <dgm:prSet presAssocID="{DFF3BA50-04D9-4241-9077-695B16FE2A8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F23B3FE-F7F6-43C3-A331-FD6ED2B3CAAA}" type="pres">
      <dgm:prSet presAssocID="{D54139C1-84CC-4A28-8FE3-E68E56FA3E4D}" presName="spacer" presStyleCnt="0"/>
      <dgm:spPr/>
    </dgm:pt>
    <dgm:pt modelId="{BE04C3E6-7F52-44CF-90A5-C8B418AFD0A6}" type="pres">
      <dgm:prSet presAssocID="{1FD14282-3F0B-41A7-A9ED-B62B074A8C7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23C6C8C-C917-4FFA-AA23-837090E1C201}" type="pres">
      <dgm:prSet presAssocID="{C0FD2059-DA8E-4083-8E66-87A5B5851DF3}" presName="spacer" presStyleCnt="0"/>
      <dgm:spPr/>
    </dgm:pt>
    <dgm:pt modelId="{A0433A3F-27A3-4637-8B11-AD7C23866D80}" type="pres">
      <dgm:prSet presAssocID="{E821524E-1FEC-47E2-B2EA-D5B96838474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F41DE08-850D-423F-ADC0-68C42CBF4CF1}" type="presOf" srcId="{F2B4427F-A00E-47C4-8FB7-3BB6D7845085}" destId="{2C7A033C-C520-4E1B-A3FB-5A6EC11BEC5A}" srcOrd="0" destOrd="0" presId="urn:microsoft.com/office/officeart/2005/8/layout/vList2"/>
    <dgm:cxn modelId="{8E15611C-5FFF-40EC-8D59-65581E455E54}" srcId="{DB478CA0-772A-46F7-9FB4-4C4E7C70D440}" destId="{DFF3BA50-04D9-4241-9077-695B16FE2A8B}" srcOrd="2" destOrd="0" parTransId="{A155DAEF-31B5-45D6-B34C-6C4F6D20A411}" sibTransId="{D54139C1-84CC-4A28-8FE3-E68E56FA3E4D}"/>
    <dgm:cxn modelId="{F35A3C23-0247-46E7-A1D0-CE0616C6CB75}" type="presOf" srcId="{1FD14282-3F0B-41A7-A9ED-B62B074A8C76}" destId="{BE04C3E6-7F52-44CF-90A5-C8B418AFD0A6}" srcOrd="0" destOrd="0" presId="urn:microsoft.com/office/officeart/2005/8/layout/vList2"/>
    <dgm:cxn modelId="{DD72F279-6D1F-4E46-954B-127E0A914E7F}" srcId="{DB478CA0-772A-46F7-9FB4-4C4E7C70D440}" destId="{E821524E-1FEC-47E2-B2EA-D5B968384749}" srcOrd="4" destOrd="0" parTransId="{847051DD-8770-4557-9D0C-DCA29415E2E4}" sibTransId="{8BDF2656-9F3C-46E3-98AF-27C589F06F9D}"/>
    <dgm:cxn modelId="{D4CEFC7B-850C-4FF3-926D-7ED9127CD0A0}" srcId="{DB478CA0-772A-46F7-9FB4-4C4E7C70D440}" destId="{1FD14282-3F0B-41A7-A9ED-B62B074A8C76}" srcOrd="3" destOrd="0" parTransId="{B50C99A0-0D5D-4F5B-8D00-CD072EC887F1}" sibTransId="{C0FD2059-DA8E-4083-8E66-87A5B5851DF3}"/>
    <dgm:cxn modelId="{A2A16B8B-B1F5-49B8-A855-90E40533566C}" type="presOf" srcId="{DB478CA0-772A-46F7-9FB4-4C4E7C70D440}" destId="{F7F7E394-7821-47C5-85F5-DD434040841E}" srcOrd="0" destOrd="0" presId="urn:microsoft.com/office/officeart/2005/8/layout/vList2"/>
    <dgm:cxn modelId="{A4CDD99B-7658-49D1-9950-584CFC14E8DD}" srcId="{DB478CA0-772A-46F7-9FB4-4C4E7C70D440}" destId="{F2B4427F-A00E-47C4-8FB7-3BB6D7845085}" srcOrd="0" destOrd="0" parTransId="{AEA15FC6-1039-4067-AAD2-051B1A32C4F4}" sibTransId="{D960F389-07A7-4A99-88E4-5DD23E2ED522}"/>
    <dgm:cxn modelId="{CD5F8BA7-9129-4651-903C-FF0B890371BB}" type="presOf" srcId="{DFF3BA50-04D9-4241-9077-695B16FE2A8B}" destId="{77D60FB4-0985-4A39-8D62-7F9C9C0D40D7}" srcOrd="0" destOrd="0" presId="urn:microsoft.com/office/officeart/2005/8/layout/vList2"/>
    <dgm:cxn modelId="{1413CFD7-14D4-4F29-81DC-E603998B1D65}" type="presOf" srcId="{E821524E-1FEC-47E2-B2EA-D5B968384749}" destId="{A0433A3F-27A3-4637-8B11-AD7C23866D80}" srcOrd="0" destOrd="0" presId="urn:microsoft.com/office/officeart/2005/8/layout/vList2"/>
    <dgm:cxn modelId="{774489E2-5045-4710-B39C-AF9BCE55BF8A}" type="presOf" srcId="{DC6B701F-7376-4020-920A-6D06FAAFFC62}" destId="{4A405E15-DAE6-4571-A163-017B6068E77B}" srcOrd="0" destOrd="0" presId="urn:microsoft.com/office/officeart/2005/8/layout/vList2"/>
    <dgm:cxn modelId="{1A7D58FD-0627-4895-B91F-81EE99CA887F}" srcId="{DB478CA0-772A-46F7-9FB4-4C4E7C70D440}" destId="{DC6B701F-7376-4020-920A-6D06FAAFFC62}" srcOrd="1" destOrd="0" parTransId="{1B55C3FF-1FA0-4CDA-A9F1-D919B3715058}" sibTransId="{80FDE70A-5934-4869-8C2D-67936D9F7E6E}"/>
    <dgm:cxn modelId="{99E617FD-3078-4900-A8C0-525238246F61}" type="presParOf" srcId="{F7F7E394-7821-47C5-85F5-DD434040841E}" destId="{2C7A033C-C520-4E1B-A3FB-5A6EC11BEC5A}" srcOrd="0" destOrd="0" presId="urn:microsoft.com/office/officeart/2005/8/layout/vList2"/>
    <dgm:cxn modelId="{81C170C4-61E9-4787-B5CE-45D9E3FECBBB}" type="presParOf" srcId="{F7F7E394-7821-47C5-85F5-DD434040841E}" destId="{585BDBF3-45F9-4B7D-9E79-485B340FB931}" srcOrd="1" destOrd="0" presId="urn:microsoft.com/office/officeart/2005/8/layout/vList2"/>
    <dgm:cxn modelId="{7DF341D0-B1C1-4618-B4C9-E020967C9B94}" type="presParOf" srcId="{F7F7E394-7821-47C5-85F5-DD434040841E}" destId="{4A405E15-DAE6-4571-A163-017B6068E77B}" srcOrd="2" destOrd="0" presId="urn:microsoft.com/office/officeart/2005/8/layout/vList2"/>
    <dgm:cxn modelId="{36EFCA64-2CE3-45F9-ABC2-21B3523FFC94}" type="presParOf" srcId="{F7F7E394-7821-47C5-85F5-DD434040841E}" destId="{81850CD8-B03B-4FC0-B356-E3C12858A297}" srcOrd="3" destOrd="0" presId="urn:microsoft.com/office/officeart/2005/8/layout/vList2"/>
    <dgm:cxn modelId="{65558A70-0FFD-496A-95FF-3C4497B6F4F7}" type="presParOf" srcId="{F7F7E394-7821-47C5-85F5-DD434040841E}" destId="{77D60FB4-0985-4A39-8D62-7F9C9C0D40D7}" srcOrd="4" destOrd="0" presId="urn:microsoft.com/office/officeart/2005/8/layout/vList2"/>
    <dgm:cxn modelId="{565ADB58-7FC9-481A-AB81-521D4F2048DE}" type="presParOf" srcId="{F7F7E394-7821-47C5-85F5-DD434040841E}" destId="{FF23B3FE-F7F6-43C3-A331-FD6ED2B3CAAA}" srcOrd="5" destOrd="0" presId="urn:microsoft.com/office/officeart/2005/8/layout/vList2"/>
    <dgm:cxn modelId="{D9361FA1-921E-4999-9394-57FD0A1D25BB}" type="presParOf" srcId="{F7F7E394-7821-47C5-85F5-DD434040841E}" destId="{BE04C3E6-7F52-44CF-90A5-C8B418AFD0A6}" srcOrd="6" destOrd="0" presId="urn:microsoft.com/office/officeart/2005/8/layout/vList2"/>
    <dgm:cxn modelId="{0E44B2AD-1F7A-44C9-BFF2-78A82361DA75}" type="presParOf" srcId="{F7F7E394-7821-47C5-85F5-DD434040841E}" destId="{A23C6C8C-C917-4FFA-AA23-837090E1C201}" srcOrd="7" destOrd="0" presId="urn:microsoft.com/office/officeart/2005/8/layout/vList2"/>
    <dgm:cxn modelId="{73EE30CB-B5A1-48AE-BD8A-F2E35D0B08A7}" type="presParOf" srcId="{F7F7E394-7821-47C5-85F5-DD434040841E}" destId="{A0433A3F-27A3-4637-8B11-AD7C23866D8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DDE71D5-E325-4CF8-8118-205AD88F7D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0A3FE04-442E-46B8-8FAE-0B04FEC1619A}">
      <dgm:prSet/>
      <dgm:spPr/>
      <dgm:t>
        <a:bodyPr/>
        <a:lstStyle/>
        <a:p>
          <a:r>
            <a:rPr lang="fr-FR"/>
            <a:t>A/ Vue générale des taux</a:t>
          </a:r>
          <a:endParaRPr lang="en-US"/>
        </a:p>
      </dgm:t>
    </dgm:pt>
    <dgm:pt modelId="{45562AC1-839D-406F-AAA3-E989D608B7CD}" type="parTrans" cxnId="{876AAE6E-A9C9-47FF-A717-BF0E8592DF86}">
      <dgm:prSet/>
      <dgm:spPr/>
      <dgm:t>
        <a:bodyPr/>
        <a:lstStyle/>
        <a:p>
          <a:endParaRPr lang="en-US"/>
        </a:p>
      </dgm:t>
    </dgm:pt>
    <dgm:pt modelId="{CFD8379C-04E2-4A89-B4A1-506A3C504140}" type="sibTrans" cxnId="{876AAE6E-A9C9-47FF-A717-BF0E8592DF86}">
      <dgm:prSet/>
      <dgm:spPr/>
      <dgm:t>
        <a:bodyPr/>
        <a:lstStyle/>
        <a:p>
          <a:endParaRPr lang="en-US"/>
        </a:p>
      </dgm:t>
    </dgm:pt>
    <dgm:pt modelId="{BA5A0EF9-6FEC-454E-A6C2-BEE50C94719A}">
      <dgm:prSet/>
      <dgm:spPr/>
      <dgm:t>
        <a:bodyPr/>
        <a:lstStyle/>
        <a:p>
          <a:r>
            <a:rPr lang="fr-FR"/>
            <a:t>B/ Le dégrèvement barémique de la CVAE</a:t>
          </a:r>
          <a:endParaRPr lang="en-US"/>
        </a:p>
      </dgm:t>
    </dgm:pt>
    <dgm:pt modelId="{85EEABE8-88AC-4EEA-9A9D-129A12F1F849}" type="parTrans" cxnId="{585699C0-9009-472B-BDC9-CB01FC06AAAB}">
      <dgm:prSet/>
      <dgm:spPr/>
      <dgm:t>
        <a:bodyPr/>
        <a:lstStyle/>
        <a:p>
          <a:endParaRPr lang="en-US"/>
        </a:p>
      </dgm:t>
    </dgm:pt>
    <dgm:pt modelId="{77C4E34B-EF0D-4FB9-945D-86A4590D7B13}" type="sibTrans" cxnId="{585699C0-9009-472B-BDC9-CB01FC06AAAB}">
      <dgm:prSet/>
      <dgm:spPr/>
      <dgm:t>
        <a:bodyPr/>
        <a:lstStyle/>
        <a:p>
          <a:endParaRPr lang="en-US"/>
        </a:p>
      </dgm:t>
    </dgm:pt>
    <dgm:pt modelId="{CB01C121-1B05-4B9A-8F0A-9DC7223E43FA}" type="pres">
      <dgm:prSet presAssocID="{DDDE71D5-E325-4CF8-8118-205AD88F7D16}" presName="linear" presStyleCnt="0">
        <dgm:presLayoutVars>
          <dgm:animLvl val="lvl"/>
          <dgm:resizeHandles val="exact"/>
        </dgm:presLayoutVars>
      </dgm:prSet>
      <dgm:spPr/>
    </dgm:pt>
    <dgm:pt modelId="{0C65D937-D8DE-47DF-BBBB-F5277D532586}" type="pres">
      <dgm:prSet presAssocID="{10A3FE04-442E-46B8-8FAE-0B04FEC1619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9357855-BE9D-443B-9071-7642005EE751}" type="pres">
      <dgm:prSet presAssocID="{CFD8379C-04E2-4A89-B4A1-506A3C504140}" presName="spacer" presStyleCnt="0"/>
      <dgm:spPr/>
    </dgm:pt>
    <dgm:pt modelId="{362647A7-4BF1-4C93-9E38-54527F9AB60E}" type="pres">
      <dgm:prSet presAssocID="{BA5A0EF9-6FEC-454E-A6C2-BEE50C94719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5DCAB14-06DB-409F-9F0A-0F51E20E856E}" type="presOf" srcId="{DDDE71D5-E325-4CF8-8118-205AD88F7D16}" destId="{CB01C121-1B05-4B9A-8F0A-9DC7223E43FA}" srcOrd="0" destOrd="0" presId="urn:microsoft.com/office/officeart/2005/8/layout/vList2"/>
    <dgm:cxn modelId="{E4E0E04C-3881-40AE-A356-34E426548FB8}" type="presOf" srcId="{10A3FE04-442E-46B8-8FAE-0B04FEC1619A}" destId="{0C65D937-D8DE-47DF-BBBB-F5277D532586}" srcOrd="0" destOrd="0" presId="urn:microsoft.com/office/officeart/2005/8/layout/vList2"/>
    <dgm:cxn modelId="{876AAE6E-A9C9-47FF-A717-BF0E8592DF86}" srcId="{DDDE71D5-E325-4CF8-8118-205AD88F7D16}" destId="{10A3FE04-442E-46B8-8FAE-0B04FEC1619A}" srcOrd="0" destOrd="0" parTransId="{45562AC1-839D-406F-AAA3-E989D608B7CD}" sibTransId="{CFD8379C-04E2-4A89-B4A1-506A3C504140}"/>
    <dgm:cxn modelId="{CDD61DB4-6714-4FC4-A335-7BB2618C5210}" type="presOf" srcId="{BA5A0EF9-6FEC-454E-A6C2-BEE50C94719A}" destId="{362647A7-4BF1-4C93-9E38-54527F9AB60E}" srcOrd="0" destOrd="0" presId="urn:microsoft.com/office/officeart/2005/8/layout/vList2"/>
    <dgm:cxn modelId="{585699C0-9009-472B-BDC9-CB01FC06AAAB}" srcId="{DDDE71D5-E325-4CF8-8118-205AD88F7D16}" destId="{BA5A0EF9-6FEC-454E-A6C2-BEE50C94719A}" srcOrd="1" destOrd="0" parTransId="{85EEABE8-88AC-4EEA-9A9D-129A12F1F849}" sibTransId="{77C4E34B-EF0D-4FB9-945D-86A4590D7B13}"/>
    <dgm:cxn modelId="{37D56B64-D822-4244-BB4A-8F131BEAAA6F}" type="presParOf" srcId="{CB01C121-1B05-4B9A-8F0A-9DC7223E43FA}" destId="{0C65D937-D8DE-47DF-BBBB-F5277D532586}" srcOrd="0" destOrd="0" presId="urn:microsoft.com/office/officeart/2005/8/layout/vList2"/>
    <dgm:cxn modelId="{2F1838B4-3AD2-4F8B-ABF2-6C20E962DA52}" type="presParOf" srcId="{CB01C121-1B05-4B9A-8F0A-9DC7223E43FA}" destId="{19357855-BE9D-443B-9071-7642005EE751}" srcOrd="1" destOrd="0" presId="urn:microsoft.com/office/officeart/2005/8/layout/vList2"/>
    <dgm:cxn modelId="{D290BC4D-05E7-4381-AA77-9BA86122F3BC}" type="presParOf" srcId="{CB01C121-1B05-4B9A-8F0A-9DC7223E43FA}" destId="{362647A7-4BF1-4C93-9E38-54527F9AB60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AF93733-AE4C-4411-A12D-3235B2AC7D7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98E2DDB-0027-486A-99C1-CC31BBBAA6FA}">
      <dgm:prSet/>
      <dgm:spPr/>
      <dgm:t>
        <a:bodyPr/>
        <a:lstStyle/>
        <a:p>
          <a:r>
            <a:rPr lang="fr-FR"/>
            <a:t>Section 1 : La nouvelle spécialisation </a:t>
          </a:r>
          <a:endParaRPr lang="en-US"/>
        </a:p>
      </dgm:t>
    </dgm:pt>
    <dgm:pt modelId="{95B58996-D5CC-4DA9-A420-022E2C0AD5B0}" type="parTrans" cxnId="{36617F20-35F4-4CD6-BD96-F14B4C104687}">
      <dgm:prSet/>
      <dgm:spPr/>
      <dgm:t>
        <a:bodyPr/>
        <a:lstStyle/>
        <a:p>
          <a:endParaRPr lang="en-US"/>
        </a:p>
      </dgm:t>
    </dgm:pt>
    <dgm:pt modelId="{2CABD99B-8DAF-4305-A03C-08C6004BA339}" type="sibTrans" cxnId="{36617F20-35F4-4CD6-BD96-F14B4C104687}">
      <dgm:prSet/>
      <dgm:spPr/>
      <dgm:t>
        <a:bodyPr/>
        <a:lstStyle/>
        <a:p>
          <a:endParaRPr lang="en-US"/>
        </a:p>
      </dgm:t>
    </dgm:pt>
    <dgm:pt modelId="{84E724A6-F34F-4C73-9D81-C1BB39EA650B}">
      <dgm:prSet/>
      <dgm:spPr/>
      <dgm:t>
        <a:bodyPr/>
        <a:lstStyle/>
        <a:p>
          <a:r>
            <a:rPr lang="fr-FR"/>
            <a:t>Section 2 : Les deux autres étages de la réforme</a:t>
          </a:r>
          <a:endParaRPr lang="en-US"/>
        </a:p>
      </dgm:t>
    </dgm:pt>
    <dgm:pt modelId="{0F2CFB43-E1CB-4034-A98D-BF41E0F851EB}" type="parTrans" cxnId="{E4451992-31C9-46DB-A173-F9F77A1709CC}">
      <dgm:prSet/>
      <dgm:spPr/>
      <dgm:t>
        <a:bodyPr/>
        <a:lstStyle/>
        <a:p>
          <a:endParaRPr lang="en-US"/>
        </a:p>
      </dgm:t>
    </dgm:pt>
    <dgm:pt modelId="{5247401B-4915-4B1E-A8EB-49B8AC685E26}" type="sibTrans" cxnId="{E4451992-31C9-46DB-A173-F9F77A1709CC}">
      <dgm:prSet/>
      <dgm:spPr/>
      <dgm:t>
        <a:bodyPr/>
        <a:lstStyle/>
        <a:p>
          <a:endParaRPr lang="en-US"/>
        </a:p>
      </dgm:t>
    </dgm:pt>
    <dgm:pt modelId="{3B63C239-0B0C-41D2-B650-130C2DE6D7AF}">
      <dgm:prSet/>
      <dgm:spPr/>
      <dgm:t>
        <a:bodyPr/>
        <a:lstStyle/>
        <a:p>
          <a:r>
            <a:rPr lang="fr-FR"/>
            <a:t>A/ La péréquation</a:t>
          </a:r>
          <a:endParaRPr lang="en-US"/>
        </a:p>
      </dgm:t>
    </dgm:pt>
    <dgm:pt modelId="{1A09CB3F-63A6-4A47-B00F-A063FFCF14A5}" type="parTrans" cxnId="{F65F00EB-0456-4ACF-9BC2-46CD6D1F6F91}">
      <dgm:prSet/>
      <dgm:spPr/>
      <dgm:t>
        <a:bodyPr/>
        <a:lstStyle/>
        <a:p>
          <a:endParaRPr lang="en-US"/>
        </a:p>
      </dgm:t>
    </dgm:pt>
    <dgm:pt modelId="{A17A844B-3CCA-40D2-9C48-8D1EEEFEBDAE}" type="sibTrans" cxnId="{F65F00EB-0456-4ACF-9BC2-46CD6D1F6F91}">
      <dgm:prSet/>
      <dgm:spPr/>
      <dgm:t>
        <a:bodyPr/>
        <a:lstStyle/>
        <a:p>
          <a:endParaRPr lang="en-US"/>
        </a:p>
      </dgm:t>
    </dgm:pt>
    <dgm:pt modelId="{72BAABCC-D399-4170-8772-314E429506A9}">
      <dgm:prSet/>
      <dgm:spPr/>
      <dgm:t>
        <a:bodyPr/>
        <a:lstStyle/>
        <a:p>
          <a:r>
            <a:rPr lang="fr-FR"/>
            <a:t>B/ Le Big-Bang</a:t>
          </a:r>
          <a:endParaRPr lang="en-US"/>
        </a:p>
      </dgm:t>
    </dgm:pt>
    <dgm:pt modelId="{B7ECDFD4-F003-453C-B529-9315AF2FBFFE}" type="parTrans" cxnId="{E75CA075-D475-4F8B-A3F1-B4C5396E3402}">
      <dgm:prSet/>
      <dgm:spPr/>
      <dgm:t>
        <a:bodyPr/>
        <a:lstStyle/>
        <a:p>
          <a:endParaRPr lang="en-US"/>
        </a:p>
      </dgm:t>
    </dgm:pt>
    <dgm:pt modelId="{4B3506EA-1B19-4830-8F97-A4201BA28EE6}" type="sibTrans" cxnId="{E75CA075-D475-4F8B-A3F1-B4C5396E3402}">
      <dgm:prSet/>
      <dgm:spPr/>
      <dgm:t>
        <a:bodyPr/>
        <a:lstStyle/>
        <a:p>
          <a:endParaRPr lang="en-US"/>
        </a:p>
      </dgm:t>
    </dgm:pt>
    <dgm:pt modelId="{C36683FF-0B0C-4B48-B2DD-0B3507D4FBDA}" type="pres">
      <dgm:prSet presAssocID="{AAF93733-AE4C-4411-A12D-3235B2AC7D7F}" presName="linear" presStyleCnt="0">
        <dgm:presLayoutVars>
          <dgm:animLvl val="lvl"/>
          <dgm:resizeHandles val="exact"/>
        </dgm:presLayoutVars>
      </dgm:prSet>
      <dgm:spPr/>
    </dgm:pt>
    <dgm:pt modelId="{5426115B-93E3-4803-BB7B-7B0E3F8E7775}" type="pres">
      <dgm:prSet presAssocID="{F98E2DDB-0027-486A-99C1-CC31BBBAA6F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D8CCA2A-8D76-4617-9448-B86B591B5422}" type="pres">
      <dgm:prSet presAssocID="{2CABD99B-8DAF-4305-A03C-08C6004BA339}" presName="spacer" presStyleCnt="0"/>
      <dgm:spPr/>
    </dgm:pt>
    <dgm:pt modelId="{CF98422C-E91F-4D52-90F2-984F41390C29}" type="pres">
      <dgm:prSet presAssocID="{84E724A6-F34F-4C73-9D81-C1BB39EA650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4EE7977-4337-41E3-B725-393952EBFDC5}" type="pres">
      <dgm:prSet presAssocID="{5247401B-4915-4B1E-A8EB-49B8AC685E26}" presName="spacer" presStyleCnt="0"/>
      <dgm:spPr/>
    </dgm:pt>
    <dgm:pt modelId="{6FBCF3C2-D421-4D03-8E6C-1945771ED40A}" type="pres">
      <dgm:prSet presAssocID="{3B63C239-0B0C-41D2-B650-130C2DE6D7A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9B28DA7-C64A-46A2-8A70-B0C1FEE1C1FC}" type="pres">
      <dgm:prSet presAssocID="{A17A844B-3CCA-40D2-9C48-8D1EEEFEBDAE}" presName="spacer" presStyleCnt="0"/>
      <dgm:spPr/>
    </dgm:pt>
    <dgm:pt modelId="{45448C47-ED3F-471E-BA23-1EF6990B085C}" type="pres">
      <dgm:prSet presAssocID="{72BAABCC-D399-4170-8772-314E429506A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6617F20-35F4-4CD6-BD96-F14B4C104687}" srcId="{AAF93733-AE4C-4411-A12D-3235B2AC7D7F}" destId="{F98E2DDB-0027-486A-99C1-CC31BBBAA6FA}" srcOrd="0" destOrd="0" parTransId="{95B58996-D5CC-4DA9-A420-022E2C0AD5B0}" sibTransId="{2CABD99B-8DAF-4305-A03C-08C6004BA339}"/>
    <dgm:cxn modelId="{9565CF3B-FD85-4203-BD15-BAFF6CCF9101}" type="presOf" srcId="{3B63C239-0B0C-41D2-B650-130C2DE6D7AF}" destId="{6FBCF3C2-D421-4D03-8E6C-1945771ED40A}" srcOrd="0" destOrd="0" presId="urn:microsoft.com/office/officeart/2005/8/layout/vList2"/>
    <dgm:cxn modelId="{E3C66173-8B88-4740-BE51-D667FF612C8B}" type="presOf" srcId="{72BAABCC-D399-4170-8772-314E429506A9}" destId="{45448C47-ED3F-471E-BA23-1EF6990B085C}" srcOrd="0" destOrd="0" presId="urn:microsoft.com/office/officeart/2005/8/layout/vList2"/>
    <dgm:cxn modelId="{E75CA075-D475-4F8B-A3F1-B4C5396E3402}" srcId="{AAF93733-AE4C-4411-A12D-3235B2AC7D7F}" destId="{72BAABCC-D399-4170-8772-314E429506A9}" srcOrd="3" destOrd="0" parTransId="{B7ECDFD4-F003-453C-B529-9315AF2FBFFE}" sibTransId="{4B3506EA-1B19-4830-8F97-A4201BA28EE6}"/>
    <dgm:cxn modelId="{E4451992-31C9-46DB-A173-F9F77A1709CC}" srcId="{AAF93733-AE4C-4411-A12D-3235B2AC7D7F}" destId="{84E724A6-F34F-4C73-9D81-C1BB39EA650B}" srcOrd="1" destOrd="0" parTransId="{0F2CFB43-E1CB-4034-A98D-BF41E0F851EB}" sibTransId="{5247401B-4915-4B1E-A8EB-49B8AC685E26}"/>
    <dgm:cxn modelId="{3DF237A6-08F9-485A-9268-FD0A40E77D62}" type="presOf" srcId="{F98E2DDB-0027-486A-99C1-CC31BBBAA6FA}" destId="{5426115B-93E3-4803-BB7B-7B0E3F8E7775}" srcOrd="0" destOrd="0" presId="urn:microsoft.com/office/officeart/2005/8/layout/vList2"/>
    <dgm:cxn modelId="{86CF59C2-6360-4E4B-BC84-E5F0BDDCADF4}" type="presOf" srcId="{AAF93733-AE4C-4411-A12D-3235B2AC7D7F}" destId="{C36683FF-0B0C-4B48-B2DD-0B3507D4FBDA}" srcOrd="0" destOrd="0" presId="urn:microsoft.com/office/officeart/2005/8/layout/vList2"/>
    <dgm:cxn modelId="{9A5E8DD1-6D40-4802-BCEA-74B11B5482AC}" type="presOf" srcId="{84E724A6-F34F-4C73-9D81-C1BB39EA650B}" destId="{CF98422C-E91F-4D52-90F2-984F41390C29}" srcOrd="0" destOrd="0" presId="urn:microsoft.com/office/officeart/2005/8/layout/vList2"/>
    <dgm:cxn modelId="{F65F00EB-0456-4ACF-9BC2-46CD6D1F6F91}" srcId="{AAF93733-AE4C-4411-A12D-3235B2AC7D7F}" destId="{3B63C239-0B0C-41D2-B650-130C2DE6D7AF}" srcOrd="2" destOrd="0" parTransId="{1A09CB3F-63A6-4A47-B00F-A063FFCF14A5}" sibTransId="{A17A844B-3CCA-40D2-9C48-8D1EEEFEBDAE}"/>
    <dgm:cxn modelId="{E6544411-DFCD-46F4-81D8-A1719964DBFA}" type="presParOf" srcId="{C36683FF-0B0C-4B48-B2DD-0B3507D4FBDA}" destId="{5426115B-93E3-4803-BB7B-7B0E3F8E7775}" srcOrd="0" destOrd="0" presId="urn:microsoft.com/office/officeart/2005/8/layout/vList2"/>
    <dgm:cxn modelId="{18F97F28-EC41-47C4-BD26-C95A7B4F1BD3}" type="presParOf" srcId="{C36683FF-0B0C-4B48-B2DD-0B3507D4FBDA}" destId="{6D8CCA2A-8D76-4617-9448-B86B591B5422}" srcOrd="1" destOrd="0" presId="urn:microsoft.com/office/officeart/2005/8/layout/vList2"/>
    <dgm:cxn modelId="{B1686E3D-1BCA-4D91-BAB0-87ABD752049B}" type="presParOf" srcId="{C36683FF-0B0C-4B48-B2DD-0B3507D4FBDA}" destId="{CF98422C-E91F-4D52-90F2-984F41390C29}" srcOrd="2" destOrd="0" presId="urn:microsoft.com/office/officeart/2005/8/layout/vList2"/>
    <dgm:cxn modelId="{12F84595-255F-41F4-B758-28A31285A84C}" type="presParOf" srcId="{C36683FF-0B0C-4B48-B2DD-0B3507D4FBDA}" destId="{E4EE7977-4337-41E3-B725-393952EBFDC5}" srcOrd="3" destOrd="0" presId="urn:microsoft.com/office/officeart/2005/8/layout/vList2"/>
    <dgm:cxn modelId="{201F2F96-90E2-49F3-9BAB-AD0AC01F37AA}" type="presParOf" srcId="{C36683FF-0B0C-4B48-B2DD-0B3507D4FBDA}" destId="{6FBCF3C2-D421-4D03-8E6C-1945771ED40A}" srcOrd="4" destOrd="0" presId="urn:microsoft.com/office/officeart/2005/8/layout/vList2"/>
    <dgm:cxn modelId="{0F05DF2A-5B04-4809-BC43-D08CE612DFAE}" type="presParOf" srcId="{C36683FF-0B0C-4B48-B2DD-0B3507D4FBDA}" destId="{A9B28DA7-C64A-46A2-8A70-B0C1FEE1C1FC}" srcOrd="5" destOrd="0" presId="urn:microsoft.com/office/officeart/2005/8/layout/vList2"/>
    <dgm:cxn modelId="{8CF7E77F-27BC-4E98-89B1-0BFDACF557DB}" type="presParOf" srcId="{C36683FF-0B0C-4B48-B2DD-0B3507D4FBDA}" destId="{45448C47-ED3F-471E-BA23-1EF6990B085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3675BB1-7D74-4C72-BE78-F9BC6DEEB9A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171D483-5027-436A-854F-277D4F8622EA}">
      <dgm:prSet/>
      <dgm:spPr/>
      <dgm:t>
        <a:bodyPr/>
        <a:lstStyle/>
        <a:p>
          <a:r>
            <a:rPr lang="fr-FR"/>
            <a:t>A/ Tour d’horizon des différents impôts</a:t>
          </a:r>
          <a:endParaRPr lang="en-US"/>
        </a:p>
      </dgm:t>
    </dgm:pt>
    <dgm:pt modelId="{9D8FBDC4-89A4-4599-909B-5A3F53080600}" type="parTrans" cxnId="{4593D945-4F7F-4527-BE59-A07E949E8B36}">
      <dgm:prSet/>
      <dgm:spPr/>
      <dgm:t>
        <a:bodyPr/>
        <a:lstStyle/>
        <a:p>
          <a:endParaRPr lang="en-US"/>
        </a:p>
      </dgm:t>
    </dgm:pt>
    <dgm:pt modelId="{414D861E-4B37-40B7-AC2F-89FC51A0D02E}" type="sibTrans" cxnId="{4593D945-4F7F-4527-BE59-A07E949E8B36}">
      <dgm:prSet/>
      <dgm:spPr/>
      <dgm:t>
        <a:bodyPr/>
        <a:lstStyle/>
        <a:p>
          <a:endParaRPr lang="en-US"/>
        </a:p>
      </dgm:t>
    </dgm:pt>
    <dgm:pt modelId="{78A8D1C5-9D3C-4F83-B7C1-B0FC74976F8A}">
      <dgm:prSet/>
      <dgm:spPr/>
      <dgm:t>
        <a:bodyPr/>
        <a:lstStyle/>
        <a:p>
          <a:r>
            <a:rPr lang="fr-FR"/>
            <a:t>B/ Les gains et les pertes</a:t>
          </a:r>
          <a:endParaRPr lang="en-US"/>
        </a:p>
      </dgm:t>
    </dgm:pt>
    <dgm:pt modelId="{6FDA9ADE-0F92-43BA-AA90-DB7058994D58}" type="parTrans" cxnId="{8683FB78-432A-4F0A-B8A4-7B96B22CF8D4}">
      <dgm:prSet/>
      <dgm:spPr/>
      <dgm:t>
        <a:bodyPr/>
        <a:lstStyle/>
        <a:p>
          <a:endParaRPr lang="en-US"/>
        </a:p>
      </dgm:t>
    </dgm:pt>
    <dgm:pt modelId="{29A5B3F4-2AD4-43C6-B568-D9505C5B1E44}" type="sibTrans" cxnId="{8683FB78-432A-4F0A-B8A4-7B96B22CF8D4}">
      <dgm:prSet/>
      <dgm:spPr/>
      <dgm:t>
        <a:bodyPr/>
        <a:lstStyle/>
        <a:p>
          <a:endParaRPr lang="en-US"/>
        </a:p>
      </dgm:t>
    </dgm:pt>
    <dgm:pt modelId="{4E65D9DA-97D9-473E-80A5-E5BC0448F4BE}">
      <dgm:prSet/>
      <dgm:spPr/>
      <dgm:t>
        <a:bodyPr/>
        <a:lstStyle/>
        <a:p>
          <a:r>
            <a:rPr lang="fr-FR"/>
            <a:t>C/ Le niveau intercommunal</a:t>
          </a:r>
          <a:endParaRPr lang="en-US"/>
        </a:p>
      </dgm:t>
    </dgm:pt>
    <dgm:pt modelId="{8CAD1407-3655-4C66-A0E3-6C051D97DDCE}" type="parTrans" cxnId="{1E97AB32-8868-4523-82DE-924C7D28A7F8}">
      <dgm:prSet/>
      <dgm:spPr/>
      <dgm:t>
        <a:bodyPr/>
        <a:lstStyle/>
        <a:p>
          <a:endParaRPr lang="en-US"/>
        </a:p>
      </dgm:t>
    </dgm:pt>
    <dgm:pt modelId="{98373A21-010B-4659-BF25-2AFE4D25255F}" type="sibTrans" cxnId="{1E97AB32-8868-4523-82DE-924C7D28A7F8}">
      <dgm:prSet/>
      <dgm:spPr/>
      <dgm:t>
        <a:bodyPr/>
        <a:lstStyle/>
        <a:p>
          <a:endParaRPr lang="en-US"/>
        </a:p>
      </dgm:t>
    </dgm:pt>
    <dgm:pt modelId="{FD1F60EE-536D-45E1-B1E9-E970E3C09F4C}" type="pres">
      <dgm:prSet presAssocID="{63675BB1-7D74-4C72-BE78-F9BC6DEEB9A9}" presName="linear" presStyleCnt="0">
        <dgm:presLayoutVars>
          <dgm:animLvl val="lvl"/>
          <dgm:resizeHandles val="exact"/>
        </dgm:presLayoutVars>
      </dgm:prSet>
      <dgm:spPr/>
    </dgm:pt>
    <dgm:pt modelId="{46AA7785-EB00-485E-B8B8-B6A602817101}" type="pres">
      <dgm:prSet presAssocID="{B171D483-5027-436A-854F-277D4F8622E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E1471F7-9F0B-4740-AD27-D1C3F426599E}" type="pres">
      <dgm:prSet presAssocID="{414D861E-4B37-40B7-AC2F-89FC51A0D02E}" presName="spacer" presStyleCnt="0"/>
      <dgm:spPr/>
    </dgm:pt>
    <dgm:pt modelId="{3A97CA11-9F42-4369-B4D2-BA9E8C326484}" type="pres">
      <dgm:prSet presAssocID="{78A8D1C5-9D3C-4F83-B7C1-B0FC74976F8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D49343E-0E95-4A0A-A66B-455CF8D9668E}" type="pres">
      <dgm:prSet presAssocID="{29A5B3F4-2AD4-43C6-B568-D9505C5B1E44}" presName="spacer" presStyleCnt="0"/>
      <dgm:spPr/>
    </dgm:pt>
    <dgm:pt modelId="{DE3AF38F-0577-4262-8B86-78D64F60DD3C}" type="pres">
      <dgm:prSet presAssocID="{4E65D9DA-97D9-473E-80A5-E5BC0448F4B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F2DAB13-7490-4BA4-8770-CAB9A9A7054B}" type="presOf" srcId="{78A8D1C5-9D3C-4F83-B7C1-B0FC74976F8A}" destId="{3A97CA11-9F42-4369-B4D2-BA9E8C326484}" srcOrd="0" destOrd="0" presId="urn:microsoft.com/office/officeart/2005/8/layout/vList2"/>
    <dgm:cxn modelId="{1E97AB32-8868-4523-82DE-924C7D28A7F8}" srcId="{63675BB1-7D74-4C72-BE78-F9BC6DEEB9A9}" destId="{4E65D9DA-97D9-473E-80A5-E5BC0448F4BE}" srcOrd="2" destOrd="0" parTransId="{8CAD1407-3655-4C66-A0E3-6C051D97DDCE}" sibTransId="{98373A21-010B-4659-BF25-2AFE4D25255F}"/>
    <dgm:cxn modelId="{4593D945-4F7F-4527-BE59-A07E949E8B36}" srcId="{63675BB1-7D74-4C72-BE78-F9BC6DEEB9A9}" destId="{B171D483-5027-436A-854F-277D4F8622EA}" srcOrd="0" destOrd="0" parTransId="{9D8FBDC4-89A4-4599-909B-5A3F53080600}" sibTransId="{414D861E-4B37-40B7-AC2F-89FC51A0D02E}"/>
    <dgm:cxn modelId="{8683FB78-432A-4F0A-B8A4-7B96B22CF8D4}" srcId="{63675BB1-7D74-4C72-BE78-F9BC6DEEB9A9}" destId="{78A8D1C5-9D3C-4F83-B7C1-B0FC74976F8A}" srcOrd="1" destOrd="0" parTransId="{6FDA9ADE-0F92-43BA-AA90-DB7058994D58}" sibTransId="{29A5B3F4-2AD4-43C6-B568-D9505C5B1E44}"/>
    <dgm:cxn modelId="{CE513092-CB13-4C31-9490-B1960AEEA398}" type="presOf" srcId="{B171D483-5027-436A-854F-277D4F8622EA}" destId="{46AA7785-EB00-485E-B8B8-B6A602817101}" srcOrd="0" destOrd="0" presId="urn:microsoft.com/office/officeart/2005/8/layout/vList2"/>
    <dgm:cxn modelId="{39B918B8-D2D1-4989-84B5-6D4B2C783FEA}" type="presOf" srcId="{63675BB1-7D74-4C72-BE78-F9BC6DEEB9A9}" destId="{FD1F60EE-536D-45E1-B1E9-E970E3C09F4C}" srcOrd="0" destOrd="0" presId="urn:microsoft.com/office/officeart/2005/8/layout/vList2"/>
    <dgm:cxn modelId="{D2D969CB-9454-4B97-AFB5-31839D4D81F7}" type="presOf" srcId="{4E65D9DA-97D9-473E-80A5-E5BC0448F4BE}" destId="{DE3AF38F-0577-4262-8B86-78D64F60DD3C}" srcOrd="0" destOrd="0" presId="urn:microsoft.com/office/officeart/2005/8/layout/vList2"/>
    <dgm:cxn modelId="{E65ADBED-E958-4490-A53F-AD76F31FF70D}" type="presParOf" srcId="{FD1F60EE-536D-45E1-B1E9-E970E3C09F4C}" destId="{46AA7785-EB00-485E-B8B8-B6A602817101}" srcOrd="0" destOrd="0" presId="urn:microsoft.com/office/officeart/2005/8/layout/vList2"/>
    <dgm:cxn modelId="{DC4D54BD-CFD4-454E-AE7F-EE85E23736D5}" type="presParOf" srcId="{FD1F60EE-536D-45E1-B1E9-E970E3C09F4C}" destId="{8E1471F7-9F0B-4740-AD27-D1C3F426599E}" srcOrd="1" destOrd="0" presId="urn:microsoft.com/office/officeart/2005/8/layout/vList2"/>
    <dgm:cxn modelId="{7F03220A-1D49-46CD-BAC3-6E6AADF5AF5A}" type="presParOf" srcId="{FD1F60EE-536D-45E1-B1E9-E970E3C09F4C}" destId="{3A97CA11-9F42-4369-B4D2-BA9E8C326484}" srcOrd="2" destOrd="0" presId="urn:microsoft.com/office/officeart/2005/8/layout/vList2"/>
    <dgm:cxn modelId="{865CBBDE-5CD5-436B-BC2E-B3EB0A1D7EC2}" type="presParOf" srcId="{FD1F60EE-536D-45E1-B1E9-E970E3C09F4C}" destId="{3D49343E-0E95-4A0A-A66B-455CF8D9668E}" srcOrd="3" destOrd="0" presId="urn:microsoft.com/office/officeart/2005/8/layout/vList2"/>
    <dgm:cxn modelId="{0885BAAC-22E1-4299-9C73-8A98DD01AB31}" type="presParOf" srcId="{FD1F60EE-536D-45E1-B1E9-E970E3C09F4C}" destId="{DE3AF38F-0577-4262-8B86-78D64F60DD3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3DA9E6-399C-434E-9737-6C696EB33408}">
      <dsp:nvSpPr>
        <dsp:cNvPr id="0" name=""/>
        <dsp:cNvSpPr/>
      </dsp:nvSpPr>
      <dsp:spPr>
        <a:xfrm>
          <a:off x="0" y="1090088"/>
          <a:ext cx="6263640" cy="5036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1. Contribution foncière sur les propriétés bâties</a:t>
          </a:r>
          <a:endParaRPr lang="en-US" sz="2100" kern="1200" dirty="0"/>
        </a:p>
      </dsp:txBody>
      <dsp:txXfrm>
        <a:off x="24588" y="1114676"/>
        <a:ext cx="6214464" cy="454509"/>
      </dsp:txXfrm>
    </dsp:sp>
    <dsp:sp modelId="{9ABD2BB7-7947-4D50-A294-965EAC3F3554}">
      <dsp:nvSpPr>
        <dsp:cNvPr id="0" name=""/>
        <dsp:cNvSpPr/>
      </dsp:nvSpPr>
      <dsp:spPr>
        <a:xfrm>
          <a:off x="0" y="1654253"/>
          <a:ext cx="6263640" cy="503685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2. Contribution foncière sur les propriétés non bâties</a:t>
          </a:r>
          <a:endParaRPr lang="en-US" sz="2100" kern="1200" dirty="0"/>
        </a:p>
      </dsp:txBody>
      <dsp:txXfrm>
        <a:off x="24588" y="1678841"/>
        <a:ext cx="6214464" cy="454509"/>
      </dsp:txXfrm>
    </dsp:sp>
    <dsp:sp modelId="{35C4D2D3-EF57-44A1-95D5-F7C27DC947EB}">
      <dsp:nvSpPr>
        <dsp:cNvPr id="0" name=""/>
        <dsp:cNvSpPr/>
      </dsp:nvSpPr>
      <dsp:spPr>
        <a:xfrm>
          <a:off x="0" y="2218419"/>
          <a:ext cx="6263640" cy="503685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3. Contribution mobilière</a:t>
          </a:r>
          <a:endParaRPr lang="en-US" sz="2100" kern="1200" dirty="0"/>
        </a:p>
      </dsp:txBody>
      <dsp:txXfrm>
        <a:off x="24588" y="2243007"/>
        <a:ext cx="6214464" cy="454509"/>
      </dsp:txXfrm>
    </dsp:sp>
    <dsp:sp modelId="{6E8F7215-1029-42BA-8FB2-DC00C94BA585}">
      <dsp:nvSpPr>
        <dsp:cNvPr id="0" name=""/>
        <dsp:cNvSpPr/>
      </dsp:nvSpPr>
      <dsp:spPr>
        <a:xfrm>
          <a:off x="0" y="2782583"/>
          <a:ext cx="6263640" cy="503685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4. Contribution des patentes </a:t>
          </a:r>
          <a:endParaRPr lang="en-US" sz="2100" kern="1200" dirty="0"/>
        </a:p>
      </dsp:txBody>
      <dsp:txXfrm>
        <a:off x="24588" y="2807171"/>
        <a:ext cx="6214464" cy="454509"/>
      </dsp:txXfrm>
    </dsp:sp>
    <dsp:sp modelId="{250455E7-DB55-4090-B09C-B7E36ECE55AD}">
      <dsp:nvSpPr>
        <dsp:cNvPr id="0" name=""/>
        <dsp:cNvSpPr/>
      </dsp:nvSpPr>
      <dsp:spPr>
        <a:xfrm>
          <a:off x="0" y="3346749"/>
          <a:ext cx="6263640" cy="503685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Loi du 31 juillet 1917 transfère aux CT les 2 dernières</a:t>
          </a:r>
          <a:endParaRPr lang="en-US" sz="2100" kern="1200"/>
        </a:p>
      </dsp:txBody>
      <dsp:txXfrm>
        <a:off x="24588" y="3371337"/>
        <a:ext cx="6214464" cy="454509"/>
      </dsp:txXfrm>
    </dsp:sp>
    <dsp:sp modelId="{CC779DA7-1FB5-4BA1-BECF-DFAE2221DE78}">
      <dsp:nvSpPr>
        <dsp:cNvPr id="0" name=""/>
        <dsp:cNvSpPr/>
      </dsp:nvSpPr>
      <dsp:spPr>
        <a:xfrm>
          <a:off x="0" y="3910914"/>
          <a:ext cx="6263640" cy="50368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Ordonnance du 7 janvier 1959 transfère aux CT les 2 TF</a:t>
          </a:r>
          <a:endParaRPr lang="en-US" sz="2100" kern="1200"/>
        </a:p>
      </dsp:txBody>
      <dsp:txXfrm>
        <a:off x="24588" y="3935502"/>
        <a:ext cx="6214464" cy="45450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76DF1-D44C-45DE-BAFF-45C00550C1A8}">
      <dsp:nvSpPr>
        <dsp:cNvPr id="0" name=""/>
        <dsp:cNvSpPr/>
      </dsp:nvSpPr>
      <dsp:spPr>
        <a:xfrm>
          <a:off x="0" y="73043"/>
          <a:ext cx="6263640" cy="2585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500" kern="1200"/>
            <a:t>A/ La péréquation</a:t>
          </a:r>
          <a:endParaRPr lang="en-US" sz="6500" kern="1200"/>
        </a:p>
      </dsp:txBody>
      <dsp:txXfrm>
        <a:off x="126223" y="199266"/>
        <a:ext cx="6011194" cy="2333254"/>
      </dsp:txXfrm>
    </dsp:sp>
    <dsp:sp modelId="{FBB09635-C62D-4B82-8D36-93E2932BBAE1}">
      <dsp:nvSpPr>
        <dsp:cNvPr id="0" name=""/>
        <dsp:cNvSpPr/>
      </dsp:nvSpPr>
      <dsp:spPr>
        <a:xfrm>
          <a:off x="0" y="2845943"/>
          <a:ext cx="6263640" cy="258570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500" kern="1200"/>
            <a:t>B/ Le «</a:t>
          </a:r>
          <a:r>
            <a:rPr lang="fr-FR" sz="6500" i="1" kern="1200"/>
            <a:t>Big-Bang</a:t>
          </a:r>
          <a:r>
            <a:rPr lang="fr-FR" sz="6500" kern="1200"/>
            <a:t>»</a:t>
          </a:r>
          <a:endParaRPr lang="en-US" sz="6500" kern="1200"/>
        </a:p>
      </dsp:txBody>
      <dsp:txXfrm>
        <a:off x="126223" y="2972166"/>
        <a:ext cx="6011194" cy="23332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B96EB-9D08-46E0-AEE9-C76C27A1BB8A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C3F033-7A62-4CB9-AF43-03B98CBADA06}">
      <dsp:nvSpPr>
        <dsp:cNvPr id="0" name=""/>
        <dsp:cNvSpPr/>
      </dsp:nvSpPr>
      <dsp:spPr>
        <a:xfrm>
          <a:off x="0" y="0"/>
          <a:ext cx="1051560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§1 en 2010, le budget de l’État a intégralement compensé la réforme en reversant une dotation équivalente à la TP de 2009 augmentée. Mais les entreprises ont payé les nouveaux impôts qui rapportaient moins ont été encaissés par l’État ce qui a causé une perte pour l’État. Le coût de cette compensation a été de 32,5 Mds d’euros pour l’Etat.</a:t>
          </a:r>
          <a:endParaRPr lang="en-US" sz="2500" kern="1200" dirty="0"/>
        </a:p>
      </dsp:txBody>
      <dsp:txXfrm>
        <a:off x="0" y="0"/>
        <a:ext cx="10515600" cy="2175669"/>
      </dsp:txXfrm>
    </dsp:sp>
    <dsp:sp modelId="{33EE28BA-BC9F-4081-9AB6-549E6A52C50D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97D805-2875-46D3-BC5E-0A7CDBFF7E4B}">
      <dsp:nvSpPr>
        <dsp:cNvPr id="0" name=""/>
        <dsp:cNvSpPr/>
      </dsp:nvSpPr>
      <dsp:spPr>
        <a:xfrm>
          <a:off x="0" y="2175669"/>
          <a:ext cx="1051560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§2 en 2011 et pour les années suivantes, l’État a relancé la péréquation pour compenser le coût de cette réforme. On remarquera que l’article 72-2 al. 5 de la Constitution inscrit la péréquation au niveau des normes fondamentales. Il existe trois formes de péréquation : verticale et horizontale mais aussi ce que j’appelle les petites péréquations qui sont des petites horizontales.</a:t>
          </a:r>
          <a:endParaRPr lang="en-US" sz="2500" kern="1200" dirty="0"/>
        </a:p>
      </dsp:txBody>
      <dsp:txXfrm>
        <a:off x="0" y="2175669"/>
        <a:ext cx="10515600" cy="217566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78BC4-7E1A-4E44-B885-47EA8E6CFCA5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5F73D7-484D-45AE-8E96-C8467FB029B9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/>
            <a:t>Dans la péréquation verticale, l’État verse des fonds dans les cheminées locales qui tombent dans les souliers des collectivités. La DGF créée en 1979 a développé la péréquation à partir de 1991</a:t>
          </a:r>
          <a:endParaRPr lang="en-US" sz="2800" kern="1200"/>
        </a:p>
      </dsp:txBody>
      <dsp:txXfrm>
        <a:off x="0" y="2124"/>
        <a:ext cx="10515600" cy="1449029"/>
      </dsp:txXfrm>
    </dsp:sp>
    <dsp:sp modelId="{C1747D08-31B5-49F3-8B61-8FDDA5D8B5C9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EA94A-F5D7-47D6-8BF7-4BF5D439196F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La Loi de Finances crée la </a:t>
          </a:r>
          <a:r>
            <a:rPr lang="fr-FR" sz="2800" u="sng" kern="1200" dirty="0"/>
            <a:t>Dotation de Compensation de la Réforme de la TP</a:t>
          </a:r>
          <a:r>
            <a:rPr lang="fr-FR" sz="2800" kern="1200" dirty="0"/>
            <a:t> qui est une dotation de l’État servant à compenser les budgets des CT qui y perdent par rapport à 2009 avant la réforme de la TP. </a:t>
          </a:r>
          <a:endParaRPr lang="en-US" sz="2800" kern="1200" dirty="0"/>
        </a:p>
      </dsp:txBody>
      <dsp:txXfrm>
        <a:off x="0" y="1451154"/>
        <a:ext cx="10515600" cy="1449029"/>
      </dsp:txXfrm>
    </dsp:sp>
    <dsp:sp modelId="{28638624-E3C4-4F5C-ABB8-22DB63FA7A51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3B66F0-73B7-411C-8F2B-E26FB732733E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Cette dotation était de 3,9 Mds d’euros en 2011 mais son montant a varié à la baisse et pour 2020 elle était de 2,9 Mds d’euros </a:t>
          </a:r>
          <a:endParaRPr lang="en-US" sz="2800" kern="1200" dirty="0"/>
        </a:p>
      </dsp:txBody>
      <dsp:txXfrm>
        <a:off x="0" y="2900183"/>
        <a:ext cx="10515600" cy="144902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C08A61-16E7-45A1-B142-07DBB62A0B8C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2DDB2-287A-4D64-9A4E-AA075DE4A494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/>
            <a:t>La péréquation horizontale est apparue en 1991 au sein de la Région d’Ile de France en raison des inégalités de richesses entre les différentes communes</a:t>
          </a:r>
          <a:endParaRPr lang="en-US" sz="2900" kern="1200"/>
        </a:p>
      </dsp:txBody>
      <dsp:txXfrm>
        <a:off x="0" y="2124"/>
        <a:ext cx="10515600" cy="1449029"/>
      </dsp:txXfrm>
    </dsp:sp>
    <dsp:sp modelId="{1289D11F-1D74-4919-B79E-AA8FFB82FE8C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BC0630-E3D6-4331-A2B9-CE438DCB882D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/>
            <a:t>La LF-2010 institue le Fonds National de Garantie Individuelle de Ressources pour redistribuer une fraction des excédents des collectivités gagnantes aux collectivités perdantes après la réforme</a:t>
          </a:r>
          <a:endParaRPr lang="en-US" sz="2900" kern="1200"/>
        </a:p>
      </dsp:txBody>
      <dsp:txXfrm>
        <a:off x="0" y="1451154"/>
        <a:ext cx="10515600" cy="1449029"/>
      </dsp:txXfrm>
    </dsp:sp>
    <dsp:sp modelId="{5AD145A0-FFEB-4E87-9D4B-E56ED67A6797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E5648-44E2-459B-B9A1-398E0DE21131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 dirty="0"/>
            <a:t>Ce FNGIR agit en complément de la DCRTP à 3 niveaux : Bloc communal, Départements et Régions. Total = 4 Mds depuis 2016.</a:t>
          </a:r>
          <a:endParaRPr lang="en-US" sz="2900" kern="1200" dirty="0"/>
        </a:p>
      </dsp:txBody>
      <dsp:txXfrm>
        <a:off x="0" y="2900183"/>
        <a:ext cx="10515600" cy="144902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F2DFB2-AB45-4F19-9D20-D8F172611E95}">
      <dsp:nvSpPr>
        <dsp:cNvPr id="0" name=""/>
        <dsp:cNvSpPr/>
      </dsp:nvSpPr>
      <dsp:spPr>
        <a:xfrm>
          <a:off x="0" y="107080"/>
          <a:ext cx="10515600" cy="9954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kern="1200" dirty="0">
              <a:highlight>
                <a:srgbClr val="00FF00"/>
              </a:highlight>
            </a:rPr>
            <a:t>§1 un fantasme de l’État : </a:t>
          </a:r>
          <a:r>
            <a:rPr lang="fr-FR" sz="1800" kern="1200" dirty="0"/>
            <a:t>supprimer les impôts locaux.</a:t>
          </a:r>
          <a:endParaRPr lang="en-US" sz="1800" kern="1200" dirty="0"/>
        </a:p>
      </dsp:txBody>
      <dsp:txXfrm>
        <a:off x="48592" y="155672"/>
        <a:ext cx="10418416" cy="898230"/>
      </dsp:txXfrm>
    </dsp:sp>
    <dsp:sp modelId="{C86C8113-113A-412A-8F3B-3BA94F635280}">
      <dsp:nvSpPr>
        <dsp:cNvPr id="0" name=""/>
        <dsp:cNvSpPr/>
      </dsp:nvSpPr>
      <dsp:spPr>
        <a:xfrm>
          <a:off x="0" y="1154334"/>
          <a:ext cx="10515600" cy="9954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L’État a supprimé en 2001 la vignette et la part régionale de la TH, en 2010, il a supprimé la TP. Ce mouvement va s’amplifier avec la suppression d’autres impôts. Ces impôts ne pourront pas être remplacés par des dotations en raison du ratio d’autonomie de l’article 72-2 alinéa 3. </a:t>
          </a:r>
          <a:endParaRPr lang="en-US" sz="1800" kern="1200"/>
        </a:p>
      </dsp:txBody>
      <dsp:txXfrm>
        <a:off x="48592" y="1202926"/>
        <a:ext cx="10418416" cy="898230"/>
      </dsp:txXfrm>
    </dsp:sp>
    <dsp:sp modelId="{E2D3E5D5-63B8-4FCA-BD29-82C10106BD26}">
      <dsp:nvSpPr>
        <dsp:cNvPr id="0" name=""/>
        <dsp:cNvSpPr/>
      </dsp:nvSpPr>
      <dsp:spPr>
        <a:xfrm>
          <a:off x="0" y="2201589"/>
          <a:ext cx="10515600" cy="9954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Les exemples Allemand, Espagnol et Italien montrent que les États redistribuent leurs ressources fiscales</a:t>
          </a:r>
          <a:endParaRPr lang="en-US" sz="1800" kern="1200"/>
        </a:p>
      </dsp:txBody>
      <dsp:txXfrm>
        <a:off x="48592" y="2250181"/>
        <a:ext cx="10418416" cy="898230"/>
      </dsp:txXfrm>
    </dsp:sp>
    <dsp:sp modelId="{6C64110F-07AA-466C-B976-44AFCE0CC670}">
      <dsp:nvSpPr>
        <dsp:cNvPr id="0" name=""/>
        <dsp:cNvSpPr/>
      </dsp:nvSpPr>
      <dsp:spPr>
        <a:xfrm>
          <a:off x="0" y="3248843"/>
          <a:ext cx="10515600" cy="9954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La suppression de la taxe d’habitation est un exemple dans lequel l’État supprime un impôt local pour le remplacer par d’autres ressources fiscales.</a:t>
          </a:r>
          <a:endParaRPr lang="en-US" sz="1800" kern="1200"/>
        </a:p>
      </dsp:txBody>
      <dsp:txXfrm>
        <a:off x="48592" y="3297435"/>
        <a:ext cx="10418416" cy="89823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90ED5B-9D93-4C3E-B13C-65C66E72654E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ED271F-83BA-46D2-9146-1915C8175C31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L’État va reverser un peu plus de 13 Mds d’euros aux collectivités pour tenir compte des baisses de recettes fiscales avec 3 nouveaux mécanismes prévus par la Loi de Finances pour 2021 :</a:t>
          </a:r>
          <a:endParaRPr lang="en-US" sz="1700" kern="1200" dirty="0"/>
        </a:p>
      </dsp:txBody>
      <dsp:txXfrm>
        <a:off x="0" y="531"/>
        <a:ext cx="10515600" cy="870055"/>
      </dsp:txXfrm>
    </dsp:sp>
    <dsp:sp modelId="{F7F670F7-65AC-41CA-A72E-48476934C80C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AB3A02-3415-4667-AA83-52E75F101F62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/>
            <a:t>1 Réduction du taux de CVAE de moitié </a:t>
          </a:r>
          <a:r>
            <a:rPr lang="fr-FR" sz="1700" kern="1200" dirty="0"/>
            <a:t>pour toutes les entreprises qui va passer de 1,5% à 0,75 au maximum. Le barème est divisé par deux. Pour simplifier, l’État va compenser la part régionale avec une fraction de TVA (10)</a:t>
          </a:r>
          <a:endParaRPr lang="en-US" sz="1700" kern="1200" dirty="0"/>
        </a:p>
      </dsp:txBody>
      <dsp:txXfrm>
        <a:off x="0" y="870586"/>
        <a:ext cx="10515600" cy="870055"/>
      </dsp:txXfrm>
    </dsp:sp>
    <dsp:sp modelId="{8A1D3936-A0D1-48AA-8F74-B76F7BE2AB0D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4EE3F8-4781-4F8F-95B8-E4301F816630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/>
            <a:t>2 Réduction de moitié des impôts fonciers </a:t>
          </a:r>
          <a:r>
            <a:rPr lang="fr-FR" sz="1700" kern="1200" dirty="0"/>
            <a:t>payés par les entreprises du secteur industriel : 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CFE = -1,75 Md, TFPB = -1,54. Compensation par un prélèvement sur recettes spécifique de 3,3 Mds d’euros.</a:t>
          </a:r>
          <a:endParaRPr lang="en-US" sz="1700" kern="1200" dirty="0"/>
        </a:p>
      </dsp:txBody>
      <dsp:txXfrm>
        <a:off x="0" y="1740641"/>
        <a:ext cx="10515600" cy="870055"/>
      </dsp:txXfrm>
    </dsp:sp>
    <dsp:sp modelId="{198A9216-5DEE-4A07-B3DA-987416BA2F44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E43A22-A11D-4801-A0D3-9BF17EA7A91B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/>
            <a:t>3 Abaissement du taux de plafonnement de la CET de 3 à 2%. </a:t>
          </a:r>
          <a:r>
            <a:rPr lang="fr-FR" sz="1700" kern="1200"/>
            <a:t>Ce seront des dégrèvements législatifs.</a:t>
          </a:r>
          <a:endParaRPr lang="en-US" sz="1700" kern="1200"/>
        </a:p>
      </dsp:txBody>
      <dsp:txXfrm>
        <a:off x="0" y="2610696"/>
        <a:ext cx="10515600" cy="870055"/>
      </dsp:txXfrm>
    </dsp:sp>
    <dsp:sp modelId="{B4143C44-1012-4BEA-819A-33395F69DEE3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C10757-91A5-4F2C-8153-7112EF9CD56F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Facteur commun : le compte d’avances.</a:t>
          </a:r>
          <a:endParaRPr lang="en-US" sz="1700" kern="1200"/>
        </a:p>
      </dsp:txBody>
      <dsp:txXfrm>
        <a:off x="0" y="3480751"/>
        <a:ext cx="10515600" cy="87005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B9E73-DDB3-47DC-8CED-D8512306E168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C57096-83B9-458A-B219-A4140D8BB5D8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b="1" kern="1200"/>
            <a:t>1°) L’Etat partage ses recettes fiscales avec les CT</a:t>
          </a:r>
          <a:endParaRPr lang="en-US" sz="3300" kern="1200"/>
        </a:p>
      </dsp:txBody>
      <dsp:txXfrm>
        <a:off x="0" y="2703"/>
        <a:ext cx="6900512" cy="1843578"/>
      </dsp:txXfrm>
    </dsp:sp>
    <dsp:sp modelId="{B247AF0E-4E24-4559-B9AB-A8102B7162EC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908E00-21D3-4A45-B2F5-14B1330D3B04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b="1" kern="1200"/>
            <a:t>2°) La valeur locative foncière est une assiette commune entre les impôts économiques et les impôts ménages</a:t>
          </a:r>
          <a:endParaRPr lang="en-US" sz="3300" kern="1200"/>
        </a:p>
      </dsp:txBody>
      <dsp:txXfrm>
        <a:off x="0" y="1846281"/>
        <a:ext cx="6900512" cy="1843578"/>
      </dsp:txXfrm>
    </dsp:sp>
    <dsp:sp modelId="{37E0F92F-85DF-4F81-B3A6-6D4925DAEF6E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7C71F0-2522-4DA6-8157-C11B557DAAC6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b="1" kern="1200"/>
            <a:t>3°) Les régions préfigurent une fiscalité locale résiduelle</a:t>
          </a:r>
          <a:endParaRPr lang="en-US" sz="3300" kern="1200"/>
        </a:p>
      </dsp:txBody>
      <dsp:txXfrm>
        <a:off x="0" y="3689859"/>
        <a:ext cx="6900512" cy="1843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E06FA-365C-4D76-91C5-2970F23C7170}">
      <dsp:nvSpPr>
        <dsp:cNvPr id="0" name=""/>
        <dsp:cNvSpPr/>
      </dsp:nvSpPr>
      <dsp:spPr>
        <a:xfrm>
          <a:off x="0" y="30878"/>
          <a:ext cx="6263640" cy="104480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Impôt déclaratif portant sur une base composite comprenant les immobilisations corporelles + une part calculée par référence à la masse salariale (salaires).</a:t>
          </a:r>
          <a:endParaRPr lang="en-US" sz="1900" kern="1200"/>
        </a:p>
      </dsp:txBody>
      <dsp:txXfrm>
        <a:off x="51003" y="81881"/>
        <a:ext cx="6161634" cy="942803"/>
      </dsp:txXfrm>
    </dsp:sp>
    <dsp:sp modelId="{5CD3CB20-BA64-467B-B9CE-FA98F78DF8FA}">
      <dsp:nvSpPr>
        <dsp:cNvPr id="0" name=""/>
        <dsp:cNvSpPr/>
      </dsp:nvSpPr>
      <dsp:spPr>
        <a:xfrm>
          <a:off x="0" y="1130408"/>
          <a:ext cx="6263640" cy="1044809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Cet impôt ne porte pas sur les bénéfices des sociétés comme l’IS créé en 1948.</a:t>
          </a:r>
          <a:endParaRPr lang="en-US" sz="1900" kern="1200"/>
        </a:p>
      </dsp:txBody>
      <dsp:txXfrm>
        <a:off x="51003" y="1181411"/>
        <a:ext cx="6161634" cy="942803"/>
      </dsp:txXfrm>
    </dsp:sp>
    <dsp:sp modelId="{C0384D9A-B3FF-4036-A8B2-D39B39EA14DA}">
      <dsp:nvSpPr>
        <dsp:cNvPr id="0" name=""/>
        <dsp:cNvSpPr/>
      </dsp:nvSpPr>
      <dsp:spPr>
        <a:xfrm>
          <a:off x="0" y="2229939"/>
          <a:ext cx="6263640" cy="1044809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En janvier 2004, Jacques CHIRAC annonce sa suppression et désigne Olivier FOUQUET pour présider une commission de réforme.</a:t>
          </a:r>
          <a:endParaRPr lang="en-US" sz="1900" kern="1200"/>
        </a:p>
      </dsp:txBody>
      <dsp:txXfrm>
        <a:off x="51003" y="2280942"/>
        <a:ext cx="6161634" cy="942803"/>
      </dsp:txXfrm>
    </dsp:sp>
    <dsp:sp modelId="{4CEF4238-2FE7-433A-B4C8-3572C464BF9D}">
      <dsp:nvSpPr>
        <dsp:cNvPr id="0" name=""/>
        <dsp:cNvSpPr/>
      </dsp:nvSpPr>
      <dsp:spPr>
        <a:xfrm>
          <a:off x="0" y="3329468"/>
          <a:ext cx="6263640" cy="1044809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En février 2009, Nicolas SARKOZY décide sa suppression.</a:t>
          </a:r>
          <a:endParaRPr lang="en-US" sz="1900" kern="1200"/>
        </a:p>
      </dsp:txBody>
      <dsp:txXfrm>
        <a:off x="51003" y="3380471"/>
        <a:ext cx="6161634" cy="942803"/>
      </dsp:txXfrm>
    </dsp:sp>
    <dsp:sp modelId="{027AFE17-2668-40A9-B587-59282E709EE3}">
      <dsp:nvSpPr>
        <dsp:cNvPr id="0" name=""/>
        <dsp:cNvSpPr/>
      </dsp:nvSpPr>
      <dsp:spPr>
        <a:xfrm>
          <a:off x="0" y="4428998"/>
          <a:ext cx="6263640" cy="104480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Cet impôt sera </a:t>
          </a:r>
          <a:r>
            <a:rPr lang="fr-FR" sz="1900" b="1" u="sng" kern="1200"/>
            <a:t>supprimé par l’article 2 de la Loi de Finances pour 2010 </a:t>
          </a:r>
          <a:r>
            <a:rPr lang="fr-FR" sz="1900" kern="1200"/>
            <a:t>en plein milieu de la crise financière des dettes souveraines pour alléger les charges des entreprises</a:t>
          </a:r>
          <a:endParaRPr lang="en-US" sz="1900" kern="1200"/>
        </a:p>
      </dsp:txBody>
      <dsp:txXfrm>
        <a:off x="51003" y="4480001"/>
        <a:ext cx="6161634" cy="9428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938E8-118A-4FB1-8F0C-D387B87B5DF2}">
      <dsp:nvSpPr>
        <dsp:cNvPr id="0" name=""/>
        <dsp:cNvSpPr/>
      </dsp:nvSpPr>
      <dsp:spPr>
        <a:xfrm>
          <a:off x="0" y="71693"/>
          <a:ext cx="6263640" cy="12712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Section 1 : L’assiette</a:t>
          </a:r>
          <a:endParaRPr lang="en-US" sz="3200" kern="1200"/>
        </a:p>
      </dsp:txBody>
      <dsp:txXfrm>
        <a:off x="62055" y="133748"/>
        <a:ext cx="6139530" cy="1147095"/>
      </dsp:txXfrm>
    </dsp:sp>
    <dsp:sp modelId="{A840F6F8-36A5-4D3D-BD25-227F8B9104CC}">
      <dsp:nvSpPr>
        <dsp:cNvPr id="0" name=""/>
        <dsp:cNvSpPr/>
      </dsp:nvSpPr>
      <dsp:spPr>
        <a:xfrm>
          <a:off x="0" y="1435058"/>
          <a:ext cx="6263640" cy="1271205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A/ Pourquoi la réforme de la TP ?</a:t>
          </a:r>
          <a:endParaRPr lang="en-US" sz="3200" kern="1200"/>
        </a:p>
      </dsp:txBody>
      <dsp:txXfrm>
        <a:off x="62055" y="1497113"/>
        <a:ext cx="6139530" cy="1147095"/>
      </dsp:txXfrm>
    </dsp:sp>
    <dsp:sp modelId="{A63F63D7-C4B9-4337-BEBA-B62A27E8096C}">
      <dsp:nvSpPr>
        <dsp:cNvPr id="0" name=""/>
        <dsp:cNvSpPr/>
      </dsp:nvSpPr>
      <dsp:spPr>
        <a:xfrm>
          <a:off x="0" y="2798423"/>
          <a:ext cx="6263640" cy="127120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B/ De l’ancienne à la nouvelle assiette</a:t>
          </a:r>
          <a:endParaRPr lang="en-US" sz="3200" kern="1200"/>
        </a:p>
      </dsp:txBody>
      <dsp:txXfrm>
        <a:off x="62055" y="2860478"/>
        <a:ext cx="6139530" cy="1147095"/>
      </dsp:txXfrm>
    </dsp:sp>
    <dsp:sp modelId="{16988229-6D59-4643-841E-6065B3463BED}">
      <dsp:nvSpPr>
        <dsp:cNvPr id="0" name=""/>
        <dsp:cNvSpPr/>
      </dsp:nvSpPr>
      <dsp:spPr>
        <a:xfrm>
          <a:off x="0" y="4161789"/>
          <a:ext cx="6263640" cy="127120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C/ Les nouvelles ressources</a:t>
          </a:r>
          <a:endParaRPr lang="en-US" sz="3200" kern="1200"/>
        </a:p>
      </dsp:txBody>
      <dsp:txXfrm>
        <a:off x="62055" y="4223844"/>
        <a:ext cx="6139530" cy="11470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A3B5D6-6503-40D4-888E-E4B3EDE69BA5}">
      <dsp:nvSpPr>
        <dsp:cNvPr id="0" name=""/>
        <dsp:cNvSpPr/>
      </dsp:nvSpPr>
      <dsp:spPr>
        <a:xfrm>
          <a:off x="0" y="8301"/>
          <a:ext cx="6263640" cy="1053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Qu’est-ce que l’assiette d’un impôt ?</a:t>
          </a:r>
          <a:endParaRPr lang="en-US" sz="1900" kern="1200"/>
        </a:p>
      </dsp:txBody>
      <dsp:txXfrm>
        <a:off x="51444" y="59745"/>
        <a:ext cx="6160752" cy="950952"/>
      </dsp:txXfrm>
    </dsp:sp>
    <dsp:sp modelId="{9F6B3F08-9B54-4CC2-AF67-933D52E5C50F}">
      <dsp:nvSpPr>
        <dsp:cNvPr id="0" name=""/>
        <dsp:cNvSpPr/>
      </dsp:nvSpPr>
      <dsp:spPr>
        <a:xfrm>
          <a:off x="0" y="1116862"/>
          <a:ext cx="6263640" cy="1053840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Un tableau va nous permettre de comprendre le passage d’une assiette à l’autre en notant que plusieurs changements sont intervenus :</a:t>
          </a:r>
          <a:endParaRPr lang="en-US" sz="1900" kern="1200"/>
        </a:p>
      </dsp:txBody>
      <dsp:txXfrm>
        <a:off x="51444" y="1168306"/>
        <a:ext cx="6160752" cy="950952"/>
      </dsp:txXfrm>
    </dsp:sp>
    <dsp:sp modelId="{33FDD30E-44BF-4AF1-ACE3-AF7C9341F689}">
      <dsp:nvSpPr>
        <dsp:cNvPr id="0" name=""/>
        <dsp:cNvSpPr/>
      </dsp:nvSpPr>
      <dsp:spPr>
        <a:xfrm>
          <a:off x="0" y="2225423"/>
          <a:ext cx="6263640" cy="105384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Loi de Finances pour 1999 : suppression de la part salaires. C’est l’impôt imbécile de François MITTERRAND.</a:t>
          </a:r>
          <a:endParaRPr lang="en-US" sz="1900" kern="1200"/>
        </a:p>
      </dsp:txBody>
      <dsp:txXfrm>
        <a:off x="51444" y="2276867"/>
        <a:ext cx="6160752" cy="950952"/>
      </dsp:txXfrm>
    </dsp:sp>
    <dsp:sp modelId="{4F82230E-903D-48C2-8348-2BEE114D8600}">
      <dsp:nvSpPr>
        <dsp:cNvPr id="0" name=""/>
        <dsp:cNvSpPr/>
      </dsp:nvSpPr>
      <dsp:spPr>
        <a:xfrm>
          <a:off x="0" y="3333984"/>
          <a:ext cx="6263640" cy="1053840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Lois de Finances pour 2005 et 2006 avec le DIN et le plafonnement de 3,5% par rapport à la valeur ajoutée des entreprises</a:t>
          </a:r>
          <a:endParaRPr lang="en-US" sz="1900" kern="1200"/>
        </a:p>
      </dsp:txBody>
      <dsp:txXfrm>
        <a:off x="51444" y="3385428"/>
        <a:ext cx="6160752" cy="950952"/>
      </dsp:txXfrm>
    </dsp:sp>
    <dsp:sp modelId="{229E433A-9197-4FB7-8B67-69CF1CA4F262}">
      <dsp:nvSpPr>
        <dsp:cNvPr id="0" name=""/>
        <dsp:cNvSpPr/>
      </dsp:nvSpPr>
      <dsp:spPr>
        <a:xfrm>
          <a:off x="0" y="4442545"/>
          <a:ext cx="6263640" cy="10538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Loi de Finances pour 2010 avec la réforme de la TP. </a:t>
          </a:r>
          <a:endParaRPr lang="en-US" sz="1900" kern="1200"/>
        </a:p>
      </dsp:txBody>
      <dsp:txXfrm>
        <a:off x="51444" y="4493989"/>
        <a:ext cx="6160752" cy="9509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BEF75-CF00-4E5F-A5D7-791192DF7DB9}">
      <dsp:nvSpPr>
        <dsp:cNvPr id="0" name=""/>
        <dsp:cNvSpPr/>
      </dsp:nvSpPr>
      <dsp:spPr>
        <a:xfrm>
          <a:off x="0" y="437993"/>
          <a:ext cx="6263640" cy="14718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/>
            <a:t>§1 La Contribution économique territoriale (CET)</a:t>
          </a:r>
          <a:endParaRPr lang="en-US" sz="3700" kern="1200"/>
        </a:p>
      </dsp:txBody>
      <dsp:txXfrm>
        <a:off x="71850" y="509843"/>
        <a:ext cx="6119940" cy="1328160"/>
      </dsp:txXfrm>
    </dsp:sp>
    <dsp:sp modelId="{E944326E-181D-4D60-9A4A-FF66BBFF35A2}">
      <dsp:nvSpPr>
        <dsp:cNvPr id="0" name=""/>
        <dsp:cNvSpPr/>
      </dsp:nvSpPr>
      <dsp:spPr>
        <a:xfrm>
          <a:off x="0" y="2016413"/>
          <a:ext cx="6263640" cy="147186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/>
            <a:t>§2 L’imposition forfaitaire sur les entreprises de réseaux</a:t>
          </a:r>
          <a:endParaRPr lang="en-US" sz="3700" kern="1200"/>
        </a:p>
      </dsp:txBody>
      <dsp:txXfrm>
        <a:off x="71850" y="2088263"/>
        <a:ext cx="6119940" cy="1328160"/>
      </dsp:txXfrm>
    </dsp:sp>
    <dsp:sp modelId="{24840514-B31A-4C11-897C-E9E863A94975}">
      <dsp:nvSpPr>
        <dsp:cNvPr id="0" name=""/>
        <dsp:cNvSpPr/>
      </dsp:nvSpPr>
      <dsp:spPr>
        <a:xfrm>
          <a:off x="0" y="3594834"/>
          <a:ext cx="6263640" cy="14718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/>
            <a:t>§3 Le panier fiscal</a:t>
          </a:r>
          <a:endParaRPr lang="en-US" sz="3700" kern="1200"/>
        </a:p>
      </dsp:txBody>
      <dsp:txXfrm>
        <a:off x="71850" y="3666684"/>
        <a:ext cx="6119940" cy="13281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A033C-C520-4E1B-A3FB-5A6EC11BEC5A}">
      <dsp:nvSpPr>
        <dsp:cNvPr id="0" name=""/>
        <dsp:cNvSpPr/>
      </dsp:nvSpPr>
      <dsp:spPr>
        <a:xfrm>
          <a:off x="0" y="179284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Il s’agit d’un impôt-enveloppe qui en contient deux autres</a:t>
          </a:r>
          <a:endParaRPr lang="en-US" sz="1900" kern="1200"/>
        </a:p>
      </dsp:txBody>
      <dsp:txXfrm>
        <a:off x="36845" y="216129"/>
        <a:ext cx="10441910" cy="681087"/>
      </dsp:txXfrm>
    </dsp:sp>
    <dsp:sp modelId="{4A405E15-DAE6-4571-A163-017B6068E77B}">
      <dsp:nvSpPr>
        <dsp:cNvPr id="0" name=""/>
        <dsp:cNvSpPr/>
      </dsp:nvSpPr>
      <dsp:spPr>
        <a:xfrm>
          <a:off x="0" y="988782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La Cotisation Foncière des Entreprises qui repose sur la VLF</a:t>
          </a:r>
          <a:endParaRPr lang="en-US" sz="1900" kern="1200"/>
        </a:p>
      </dsp:txBody>
      <dsp:txXfrm>
        <a:off x="36845" y="1025627"/>
        <a:ext cx="10441910" cy="681087"/>
      </dsp:txXfrm>
    </dsp:sp>
    <dsp:sp modelId="{77D60FB4-0985-4A39-8D62-7F9C9C0D40D7}">
      <dsp:nvSpPr>
        <dsp:cNvPr id="0" name=""/>
        <dsp:cNvSpPr/>
      </dsp:nvSpPr>
      <dsp:spPr>
        <a:xfrm>
          <a:off x="0" y="1798280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La Cotisation sur la Valeur Ajoutée des Entreprises qui repose sur une assiette Valeur Ajoutée</a:t>
          </a:r>
          <a:endParaRPr lang="en-US" sz="1900" kern="1200"/>
        </a:p>
      </dsp:txBody>
      <dsp:txXfrm>
        <a:off x="36845" y="1835125"/>
        <a:ext cx="10441910" cy="681087"/>
      </dsp:txXfrm>
    </dsp:sp>
    <dsp:sp modelId="{BE04C3E6-7F52-44CF-90A5-C8B418AFD0A6}">
      <dsp:nvSpPr>
        <dsp:cNvPr id="0" name=""/>
        <dsp:cNvSpPr/>
      </dsp:nvSpPr>
      <dsp:spPr>
        <a:xfrm>
          <a:off x="0" y="2607777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Une entreprise ne peut pas payer plus que 3% de sa VA au titre de la CET ce qui constitue une sorte de bouclier fiscal, la part qui dépasse le seuil de 3% est prise en charge par l’État (dégrèvement d’impôt)</a:t>
          </a:r>
          <a:endParaRPr lang="en-US" sz="1900" kern="1200"/>
        </a:p>
      </dsp:txBody>
      <dsp:txXfrm>
        <a:off x="36845" y="2644622"/>
        <a:ext cx="10441910" cy="681087"/>
      </dsp:txXfrm>
    </dsp:sp>
    <dsp:sp modelId="{A0433A3F-27A3-4637-8B11-AD7C23866D80}">
      <dsp:nvSpPr>
        <dsp:cNvPr id="0" name=""/>
        <dsp:cNvSpPr/>
      </dsp:nvSpPr>
      <dsp:spPr>
        <a:xfrm>
          <a:off x="0" y="3417275"/>
          <a:ext cx="1051560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A la différence de la TP qui n’était pas territorialisée, la CET l’est car la CFE repose sur des bases territoriales et la CVAE est territorialisée pour 1/3 selon les bases foncières et pour 2/3 selon les effectifs</a:t>
          </a:r>
          <a:endParaRPr lang="en-US" sz="1900" kern="1200"/>
        </a:p>
      </dsp:txBody>
      <dsp:txXfrm>
        <a:off x="36845" y="3454120"/>
        <a:ext cx="10441910" cy="6810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65D937-D8DE-47DF-BBBB-F5277D532586}">
      <dsp:nvSpPr>
        <dsp:cNvPr id="0" name=""/>
        <dsp:cNvSpPr/>
      </dsp:nvSpPr>
      <dsp:spPr>
        <a:xfrm>
          <a:off x="0" y="35080"/>
          <a:ext cx="10515600" cy="20657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200" kern="1200"/>
            <a:t>A/ Vue générale des taux</a:t>
          </a:r>
          <a:endParaRPr lang="en-US" sz="5200" kern="1200"/>
        </a:p>
      </dsp:txBody>
      <dsp:txXfrm>
        <a:off x="100840" y="135920"/>
        <a:ext cx="10313920" cy="1864028"/>
      </dsp:txXfrm>
    </dsp:sp>
    <dsp:sp modelId="{362647A7-4BF1-4C93-9E38-54527F9AB60E}">
      <dsp:nvSpPr>
        <dsp:cNvPr id="0" name=""/>
        <dsp:cNvSpPr/>
      </dsp:nvSpPr>
      <dsp:spPr>
        <a:xfrm>
          <a:off x="0" y="2250549"/>
          <a:ext cx="10515600" cy="20657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200" kern="1200"/>
            <a:t>B/ Le dégrèvement barémique de la CVAE</a:t>
          </a:r>
          <a:endParaRPr lang="en-US" sz="5200" kern="1200"/>
        </a:p>
      </dsp:txBody>
      <dsp:txXfrm>
        <a:off x="100840" y="2351389"/>
        <a:ext cx="10313920" cy="18640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6115B-93E3-4803-BB7B-7B0E3F8E7775}">
      <dsp:nvSpPr>
        <dsp:cNvPr id="0" name=""/>
        <dsp:cNvSpPr/>
      </dsp:nvSpPr>
      <dsp:spPr>
        <a:xfrm>
          <a:off x="0" y="68183"/>
          <a:ext cx="6263640" cy="12729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Section 1 : La nouvelle spécialisation </a:t>
          </a:r>
          <a:endParaRPr lang="en-US" sz="3200" kern="1200"/>
        </a:p>
      </dsp:txBody>
      <dsp:txXfrm>
        <a:off x="62141" y="130324"/>
        <a:ext cx="6139358" cy="1148678"/>
      </dsp:txXfrm>
    </dsp:sp>
    <dsp:sp modelId="{CF98422C-E91F-4D52-90F2-984F41390C29}">
      <dsp:nvSpPr>
        <dsp:cNvPr id="0" name=""/>
        <dsp:cNvSpPr/>
      </dsp:nvSpPr>
      <dsp:spPr>
        <a:xfrm>
          <a:off x="0" y="1433303"/>
          <a:ext cx="6263640" cy="127296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Section 2 : Les deux autres étages de la réforme</a:t>
          </a:r>
          <a:endParaRPr lang="en-US" sz="3200" kern="1200"/>
        </a:p>
      </dsp:txBody>
      <dsp:txXfrm>
        <a:off x="62141" y="1495444"/>
        <a:ext cx="6139358" cy="1148678"/>
      </dsp:txXfrm>
    </dsp:sp>
    <dsp:sp modelId="{6FBCF3C2-D421-4D03-8E6C-1945771ED40A}">
      <dsp:nvSpPr>
        <dsp:cNvPr id="0" name=""/>
        <dsp:cNvSpPr/>
      </dsp:nvSpPr>
      <dsp:spPr>
        <a:xfrm>
          <a:off x="0" y="2798423"/>
          <a:ext cx="6263640" cy="127296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A/ La péréquation</a:t>
          </a:r>
          <a:endParaRPr lang="en-US" sz="3200" kern="1200"/>
        </a:p>
      </dsp:txBody>
      <dsp:txXfrm>
        <a:off x="62141" y="2860564"/>
        <a:ext cx="6139358" cy="1148678"/>
      </dsp:txXfrm>
    </dsp:sp>
    <dsp:sp modelId="{45448C47-ED3F-471E-BA23-1EF6990B085C}">
      <dsp:nvSpPr>
        <dsp:cNvPr id="0" name=""/>
        <dsp:cNvSpPr/>
      </dsp:nvSpPr>
      <dsp:spPr>
        <a:xfrm>
          <a:off x="0" y="4163544"/>
          <a:ext cx="6263640" cy="12729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B/ Le Big-Bang</a:t>
          </a:r>
          <a:endParaRPr lang="en-US" sz="3200" kern="1200"/>
        </a:p>
      </dsp:txBody>
      <dsp:txXfrm>
        <a:off x="62141" y="4225685"/>
        <a:ext cx="6139358" cy="11486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A7785-EB00-485E-B8B8-B6A602817101}">
      <dsp:nvSpPr>
        <dsp:cNvPr id="0" name=""/>
        <dsp:cNvSpPr/>
      </dsp:nvSpPr>
      <dsp:spPr>
        <a:xfrm>
          <a:off x="0" y="143"/>
          <a:ext cx="6263640" cy="1750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400" kern="1200"/>
            <a:t>A/ Tour d’horizon des différents impôts</a:t>
          </a:r>
          <a:endParaRPr lang="en-US" sz="4400" kern="1200"/>
        </a:p>
      </dsp:txBody>
      <dsp:txXfrm>
        <a:off x="85444" y="85587"/>
        <a:ext cx="6092752" cy="1579432"/>
      </dsp:txXfrm>
    </dsp:sp>
    <dsp:sp modelId="{3A97CA11-9F42-4369-B4D2-BA9E8C326484}">
      <dsp:nvSpPr>
        <dsp:cNvPr id="0" name=""/>
        <dsp:cNvSpPr/>
      </dsp:nvSpPr>
      <dsp:spPr>
        <a:xfrm>
          <a:off x="0" y="1877183"/>
          <a:ext cx="6263640" cy="175032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400" kern="1200"/>
            <a:t>B/ Les gains et les pertes</a:t>
          </a:r>
          <a:endParaRPr lang="en-US" sz="4400" kern="1200"/>
        </a:p>
      </dsp:txBody>
      <dsp:txXfrm>
        <a:off x="85444" y="1962627"/>
        <a:ext cx="6092752" cy="1579432"/>
      </dsp:txXfrm>
    </dsp:sp>
    <dsp:sp modelId="{DE3AF38F-0577-4262-8B86-78D64F60DD3C}">
      <dsp:nvSpPr>
        <dsp:cNvPr id="0" name=""/>
        <dsp:cNvSpPr/>
      </dsp:nvSpPr>
      <dsp:spPr>
        <a:xfrm>
          <a:off x="0" y="3754224"/>
          <a:ext cx="6263640" cy="175032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400" kern="1200"/>
            <a:t>C/ Le niveau intercommunal</a:t>
          </a:r>
          <a:endParaRPr lang="en-US" sz="4400" kern="1200"/>
        </a:p>
      </dsp:txBody>
      <dsp:txXfrm>
        <a:off x="85444" y="3839668"/>
        <a:ext cx="6092752" cy="1579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550E79-D64F-D34B-B16D-8BE8189123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947A93B-2B90-EC4D-8299-E941A24C7D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70A4C0-1A0C-5C48-A6C9-56FEF79D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49CA39-ECCB-AD4A-AA44-496CFFF10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5DA97A-7FB8-9E40-986B-47ACE11E7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44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012E52-3B7D-4442-B3A5-C90FA1EFC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E34A561-E875-7344-B22F-FF11A6195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796CDE-B83B-2C49-9E7E-D364F9F91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8B5CA1-83C0-D243-A868-E44C970FB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B69D6-94D8-4245-9783-2B18B6B7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31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F90D741-390C-354C-AF27-4F1A21008A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2DB6D23-D0F7-3945-89A0-D1BACBDE6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4E1B5D-DA72-8042-8ABF-6F020767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102BB-24EE-7446-B7CB-26182C0FA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78172-9C95-174A-A946-10309636E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79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354B3E-6DB8-6F43-8ECC-6B12A1DE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24DD7A-6CC8-944E-B45D-DF8D8F2C5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7D5A48-A5F6-424C-845E-EB3F65683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BDCE71-09DA-7543-8C89-B371AF0EB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8C5093-92D9-2F45-88A5-80D5751ED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05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C14829-4DA1-A84D-AD04-2E7B0B5EA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3CAF4A-3526-5446-9B18-BAAD23D2C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AD7AC3-3201-6E4F-9B5B-8DB2F23C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E8981D-28C3-6841-AB12-3C32E7692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61A10E-676E-4F44-9F13-9021E971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07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D797E-3BC3-2F42-B2A5-A49DBA45B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4DF356-B607-7C47-9CB0-E72216C9C6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21FA59-D613-FD45-B539-7366AD9EB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944003-8374-AE4D-8A71-0F748B3CA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AEAE0F-F97C-714A-8B8D-BDC5472CC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F4373D-73CF-C246-97DC-E125C0DC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17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B2A5E7-2ADB-374D-8645-6B60C4A7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104810-EB46-B24C-81E1-FCD4961AE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C72D4B-FF4B-9040-91B7-4C1965772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69F0FF-E69A-4248-BBE0-6CF5A6CA29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3E51384-87DD-B743-A6A6-9A3EC37FA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E73E60-F532-5041-8549-A58487EBD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907F4B6-1819-774C-8241-5ADE1CEE0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70ABB02-690B-044F-875A-5142849AE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204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7973F-BBA9-A047-B9C7-A0D19CEF2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79567E5-AB0A-FB42-BECD-DA2BC19E1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95F4B66-BA2C-9E49-87D2-6A53EF353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849CB6-BE31-BF44-AA18-08F24B696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91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72E3273-1840-8540-9712-489E539B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F91EC7-8220-DB4A-8C7A-7BFD1F13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E306BB9-61E2-DF4B-9129-B4F2434CD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88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23287-8194-AF49-B53E-6AFDF5216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9D4D05-E729-B14D-8D2B-02B9F3643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DC20C8-2EDE-194E-B252-37EB731D7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2C5EB8-D3C8-D94F-B1F3-D692B6785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C745E3-E8F0-F04F-BF67-BBDBF8059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ED6503-2421-1243-82F0-D16C3D1B6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11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530FB-9580-EB46-A60C-C2AA69A7C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89AE7BD-38CE-104E-A3BA-CD03F90BE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1648CD-5319-FA4A-AB58-152C2A0FB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DB010C-583C-0C44-A2C0-FF96E8EF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58660F-8F8C-C642-B50B-BCD1D99D1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2DEABB-CCFE-3445-A949-F40B23905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28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3BCAC31-83DD-1341-AC0C-44CA1025A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82A22A-472F-B64C-9317-93D43F52E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0BEF94-CDAD-D74C-BD45-9AB629B24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CF736-D9D9-D540-A65B-D28A38E803ED}" type="datetimeFigureOut">
              <a:rPr lang="fr-FR" smtClean="0"/>
              <a:t>14/03/2022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E0C1A0-6687-6346-A838-146FFAEA5B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8741D3-63F2-8442-B55C-F42195EAC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24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92B34FB-E3FC-154E-8562-FDE748358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fr-FR" sz="4800" b="1" dirty="0">
                <a:solidFill>
                  <a:srgbClr val="FFFFFF"/>
                </a:solidFill>
              </a:rPr>
              <a:t>La réforme de la </a:t>
            </a:r>
            <a:r>
              <a:rPr lang="fr-FR" sz="4800" b="1">
                <a:solidFill>
                  <a:srgbClr val="FFFFFF"/>
                </a:solidFill>
              </a:rPr>
              <a:t>Taxe professionnelle</a:t>
            </a:r>
            <a:br>
              <a:rPr lang="fr-FR" sz="4800" b="1" dirty="0">
                <a:solidFill>
                  <a:srgbClr val="FFFFFF"/>
                </a:solidFill>
              </a:rPr>
            </a:br>
            <a:r>
              <a:rPr lang="fr-FR" sz="4800" b="1" dirty="0">
                <a:solidFill>
                  <a:srgbClr val="FFFFFF"/>
                </a:solidFill>
              </a:rPr>
              <a:t>Loi </a:t>
            </a:r>
            <a:r>
              <a:rPr lang="fr-FR" sz="4800" b="1">
                <a:solidFill>
                  <a:srgbClr val="FFFFFF"/>
                </a:solidFill>
              </a:rPr>
              <a:t>de Finances pour 2010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572F8F-558A-D449-AA5C-5E836E2F9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endParaRPr lang="fr-FR" sz="1100"/>
          </a:p>
          <a:p>
            <a:pPr algn="l"/>
            <a:r>
              <a:rPr lang="fr-FR" sz="1100"/>
              <a:t>Par</a:t>
            </a:r>
          </a:p>
          <a:p>
            <a:pPr algn="l"/>
            <a:r>
              <a:rPr lang="fr-FR" sz="1100"/>
              <a:t>Étienne DOUAT</a:t>
            </a:r>
          </a:p>
          <a:p>
            <a:pPr algn="l"/>
            <a:r>
              <a:rPr lang="fr-FR" sz="1100" i="1"/>
              <a:t>Agrégé de Droit Public</a:t>
            </a:r>
            <a:r>
              <a:rPr lang="fr-FR" sz="1100"/>
              <a:t>,</a:t>
            </a:r>
          </a:p>
          <a:p>
            <a:pPr algn="l"/>
            <a:r>
              <a:rPr lang="fr-FR" sz="1100"/>
              <a:t> Professeur à l’université de Montpellier</a:t>
            </a:r>
          </a:p>
        </p:txBody>
      </p:sp>
    </p:spTree>
    <p:extLst>
      <p:ext uri="{BB962C8B-B14F-4D97-AF65-F5344CB8AC3E}">
        <p14:creationId xmlns:p14="http://schemas.microsoft.com/office/powerpoint/2010/main" val="189495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2E961F1-4A28-4A5F-BBD4-6E400E5E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72357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F57BEA8-497D-4AA8-8A18-BDCD696B2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8596"/>
            <a:ext cx="12192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FD40048-7C90-7841-8FC0-53CD242A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89439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0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L’évolution des bases d’imposition de la TP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82415D3-DDE5-4D63-8CB3-23A5EC58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1479733"/>
            <a:ext cx="27432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D7193FB-6AE6-4B3B-8F89-56B55DD63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201402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C3A5A04F-EAAF-804F-8A9D-D7B7C94362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804720"/>
              </p:ext>
            </p:extLst>
          </p:nvPr>
        </p:nvGraphicFramePr>
        <p:xfrm>
          <a:off x="344129" y="2427541"/>
          <a:ext cx="11444747" cy="3997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3151">
                  <a:extLst>
                    <a:ext uri="{9D8B030D-6E8A-4147-A177-3AD203B41FA5}">
                      <a16:colId xmlns:a16="http://schemas.microsoft.com/office/drawing/2014/main" val="1569628455"/>
                    </a:ext>
                  </a:extLst>
                </a:gridCol>
                <a:gridCol w="2615469">
                  <a:extLst>
                    <a:ext uri="{9D8B030D-6E8A-4147-A177-3AD203B41FA5}">
                      <a16:colId xmlns:a16="http://schemas.microsoft.com/office/drawing/2014/main" val="3036174870"/>
                    </a:ext>
                  </a:extLst>
                </a:gridCol>
                <a:gridCol w="2157424">
                  <a:extLst>
                    <a:ext uri="{9D8B030D-6E8A-4147-A177-3AD203B41FA5}">
                      <a16:colId xmlns:a16="http://schemas.microsoft.com/office/drawing/2014/main" val="2581579576"/>
                    </a:ext>
                  </a:extLst>
                </a:gridCol>
                <a:gridCol w="2308703">
                  <a:extLst>
                    <a:ext uri="{9D8B030D-6E8A-4147-A177-3AD203B41FA5}">
                      <a16:colId xmlns:a16="http://schemas.microsoft.com/office/drawing/2014/main" val="3385553946"/>
                    </a:ext>
                  </a:extLst>
                </a:gridCol>
              </a:tblGrid>
              <a:tr h="598286">
                <a:tc>
                  <a:txBody>
                    <a:bodyPr/>
                    <a:lstStyle/>
                    <a:p>
                      <a:r>
                        <a:rPr lang="fr-FR" sz="2700"/>
                        <a:t>Bases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1998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/>
                        <a:t>2003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/>
                        <a:t>2008</a:t>
                      </a:r>
                    </a:p>
                  </a:txBody>
                  <a:tcPr marL="135974" marR="135974" marT="67987" marB="67987"/>
                </a:tc>
                <a:extLst>
                  <a:ext uri="{0D108BD9-81ED-4DB2-BD59-A6C34878D82A}">
                    <a16:rowId xmlns:a16="http://schemas.microsoft.com/office/drawing/2014/main" val="2300824487"/>
                  </a:ext>
                </a:extLst>
              </a:tr>
              <a:tr h="598286">
                <a:tc>
                  <a:txBody>
                    <a:bodyPr/>
                    <a:lstStyle/>
                    <a:p>
                      <a:r>
                        <a:rPr lang="fr-FR" sz="2700"/>
                        <a:t>Valeur locative foncière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12,5%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17%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/>
                        <a:t>17,7%</a:t>
                      </a:r>
                    </a:p>
                  </a:txBody>
                  <a:tcPr marL="135974" marR="135974" marT="67987" marB="67987"/>
                </a:tc>
                <a:extLst>
                  <a:ext uri="{0D108BD9-81ED-4DB2-BD59-A6C34878D82A}">
                    <a16:rowId xmlns:a16="http://schemas.microsoft.com/office/drawing/2014/main" val="1928679498"/>
                  </a:ext>
                </a:extLst>
              </a:tr>
              <a:tr h="1006208">
                <a:tc>
                  <a:txBody>
                    <a:bodyPr/>
                    <a:lstStyle/>
                    <a:p>
                      <a:r>
                        <a:rPr lang="fr-FR" sz="2700" dirty="0"/>
                        <a:t>Equipements Biens Mobiliers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51%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79%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79,7%</a:t>
                      </a:r>
                    </a:p>
                  </a:txBody>
                  <a:tcPr marL="135974" marR="135974" marT="67987" marB="67987"/>
                </a:tc>
                <a:extLst>
                  <a:ext uri="{0D108BD9-81ED-4DB2-BD59-A6C34878D82A}">
                    <a16:rowId xmlns:a16="http://schemas.microsoft.com/office/drawing/2014/main" val="1671243805"/>
                  </a:ext>
                </a:extLst>
              </a:tr>
              <a:tr h="598286">
                <a:tc>
                  <a:txBody>
                    <a:bodyPr/>
                    <a:lstStyle/>
                    <a:p>
                      <a:r>
                        <a:rPr lang="fr-FR" sz="2700" dirty="0"/>
                        <a:t>Salaires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33,33%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0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0</a:t>
                      </a:r>
                    </a:p>
                  </a:txBody>
                  <a:tcPr marL="135974" marR="135974" marT="67987" marB="67987"/>
                </a:tc>
                <a:extLst>
                  <a:ext uri="{0D108BD9-81ED-4DB2-BD59-A6C34878D82A}">
                    <a16:rowId xmlns:a16="http://schemas.microsoft.com/office/drawing/2014/main" val="1325420114"/>
                  </a:ext>
                </a:extLst>
              </a:tr>
              <a:tr h="598286">
                <a:tc>
                  <a:txBody>
                    <a:bodyPr/>
                    <a:lstStyle/>
                    <a:p>
                      <a:r>
                        <a:rPr lang="fr-FR" sz="2700"/>
                        <a:t>Recettes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/>
                        <a:t>3,2%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/>
                        <a:t>4%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2,6%</a:t>
                      </a:r>
                    </a:p>
                  </a:txBody>
                  <a:tcPr marL="135974" marR="135974" marT="67987" marB="67987"/>
                </a:tc>
                <a:extLst>
                  <a:ext uri="{0D108BD9-81ED-4DB2-BD59-A6C34878D82A}">
                    <a16:rowId xmlns:a16="http://schemas.microsoft.com/office/drawing/2014/main" val="2648241731"/>
                  </a:ext>
                </a:extLst>
              </a:tr>
              <a:tr h="598286">
                <a:tc>
                  <a:txBody>
                    <a:bodyPr/>
                    <a:lstStyle/>
                    <a:p>
                      <a:r>
                        <a:rPr lang="fr-FR" sz="2700"/>
                        <a:t>Total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/>
                        <a:t>100%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/>
                        <a:t>100%</a:t>
                      </a:r>
                    </a:p>
                  </a:txBody>
                  <a:tcPr marL="135974" marR="135974" marT="67987" marB="679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700" dirty="0"/>
                        <a:t>100%</a:t>
                      </a:r>
                    </a:p>
                  </a:txBody>
                  <a:tcPr marL="135974" marR="135974" marT="67987" marB="67987"/>
                </a:tc>
                <a:extLst>
                  <a:ext uri="{0D108BD9-81ED-4DB2-BD59-A6C34878D82A}">
                    <a16:rowId xmlns:a16="http://schemas.microsoft.com/office/drawing/2014/main" val="1478967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16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C130555-9366-C047-967C-AA6C1A6ED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r-FR" sz="6000">
                <a:solidFill>
                  <a:schemeClr val="bg1"/>
                </a:solidFill>
                <a:highlight>
                  <a:srgbClr val="00FFFF"/>
                </a:highlight>
              </a:rPr>
              <a:t>C/ Les nouvelles ressources fiscales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B1BD9F0F-5109-4C95-A860-13814C9E99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235218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0843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F72AC6-DEE1-8C4F-8C02-51ADCD7F7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00"/>
                </a:highlight>
              </a:rPr>
              <a:t>§1 La Contribution économique territoriale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E82B840-7F58-420F-9E1C-0BF4B55EDAE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4819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BB265BE-31F7-6C4C-8E1F-CE376D750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r-FR" sz="4000" b="1">
                <a:solidFill>
                  <a:srgbClr val="FFFFFF"/>
                </a:solidFill>
                <a:highlight>
                  <a:srgbClr val="00FF00"/>
                </a:highlight>
              </a:rPr>
              <a:t>§2 L’imposition forfaitaire sur les entreprises de réseaux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B99A17-50AB-0240-B0BA-7FC3FD6DE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endParaRPr lang="fr-FR" sz="1700" dirty="0"/>
          </a:p>
          <a:p>
            <a:r>
              <a:rPr lang="fr-FR" sz="1700" dirty="0"/>
              <a:t>Il s’agit d’un ensemble de 9 taxes dont le produit = 1,6 Md d’euros</a:t>
            </a:r>
          </a:p>
          <a:p>
            <a:pPr marL="0" indent="0">
              <a:buNone/>
            </a:pPr>
            <a:endParaRPr lang="fr-FR" sz="1700" dirty="0"/>
          </a:p>
          <a:p>
            <a:r>
              <a:rPr lang="fr-FR" sz="1700" dirty="0"/>
              <a:t>On s’était aperçu que les entreprises du secteur de l’énergie et des réseaux y gagnaient trop, donc on a créé un impôt spécifique</a:t>
            </a:r>
          </a:p>
          <a:p>
            <a:pPr marL="0" indent="0">
              <a:buNone/>
            </a:pPr>
            <a:endParaRPr lang="fr-FR" sz="1700" dirty="0"/>
          </a:p>
          <a:p>
            <a:r>
              <a:rPr lang="fr-FR" sz="1700" dirty="0"/>
              <a:t>1) les éoliennes terrestres et «</a:t>
            </a:r>
            <a:r>
              <a:rPr lang="fr-FR" sz="1700" i="1" dirty="0"/>
              <a:t>hydroliennes</a:t>
            </a:r>
            <a:r>
              <a:rPr lang="fr-FR" sz="1700" dirty="0"/>
              <a:t>»; 2) les usines de production d’électricité nucléaire ou thermique; 3) les usines de production d’électricité photovoltaïque ou hydraulique; 4) les transformateurs électriques ; 5) les stations radioélectriques ; 6) les installations d’acheminement et de stockage du gaz naturel; 7) les répartiteurs principaux de téléphonie; 8) le matériel roulant ferroviaire; 9) le matériel roulant utilisé sur les lignes de transport en commun en Île-de-France. </a:t>
            </a:r>
          </a:p>
        </p:txBody>
      </p:sp>
    </p:spTree>
    <p:extLst>
      <p:ext uri="{BB962C8B-B14F-4D97-AF65-F5344CB8AC3E}">
        <p14:creationId xmlns:p14="http://schemas.microsoft.com/office/powerpoint/2010/main" val="3871603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DA14AF8-6D7A-4549-86B9-AB51EC296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  <a:highlight>
                  <a:srgbClr val="00FF00"/>
                </a:highlight>
              </a:rPr>
              <a:t>§3 Le panier fiscal (ressources 2020)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742E4E-C9DF-714A-947B-3FC8DDFEC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fr-FR" sz="2400" dirty="0"/>
              <a:t>Il s’agit d’un ensemble disparate de ressources fiscales que l’État va transférer aux budgets locaux pour compléter :</a:t>
            </a:r>
          </a:p>
          <a:p>
            <a:pPr marL="0" indent="0">
              <a:buNone/>
            </a:pPr>
            <a:r>
              <a:rPr lang="fr-FR" sz="2400" dirty="0"/>
              <a:t>Taxe Spéciale sur les Conventions d’Assurance = 3,5 Mds TSCA</a:t>
            </a:r>
          </a:p>
          <a:p>
            <a:pPr marL="0" indent="0">
              <a:buNone/>
            </a:pPr>
            <a:r>
              <a:rPr lang="fr-FR" sz="2400" dirty="0"/>
              <a:t>Droits de Mutation à Titre Onéreux = 0,8 Mds DMTO</a:t>
            </a:r>
          </a:p>
          <a:p>
            <a:pPr marL="0" indent="0">
              <a:buNone/>
            </a:pPr>
            <a:r>
              <a:rPr lang="fr-FR" sz="2400" dirty="0"/>
              <a:t>Taxe sur les Surfaces Commerciales = 0,8 Mds TASCOM</a:t>
            </a:r>
          </a:p>
          <a:p>
            <a:pPr marL="0" indent="0">
              <a:buNone/>
            </a:pPr>
            <a:r>
              <a:rPr lang="fr-FR" sz="2400" dirty="0"/>
              <a:t>Total = 5,1 Mds mais cette somme n’était pas suffisante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+Frais de Gestion = 2,7 Mds ce qui porte le total du panier à 7,7 Mds</a:t>
            </a:r>
          </a:p>
        </p:txBody>
      </p:sp>
    </p:spTree>
    <p:extLst>
      <p:ext uri="{BB962C8B-B14F-4D97-AF65-F5344CB8AC3E}">
        <p14:creationId xmlns:p14="http://schemas.microsoft.com/office/powerpoint/2010/main" val="2345299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3C47C2-33A2-44B2-BEAB-FEB679075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3324"/>
            <a:ext cx="12192000" cy="6861324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AD182BA8-54AD-4D9F-8264-B0FA8BB47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4ED83379-0499-45E1-AB78-6AA230F96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B698DA6-3912-4B5A-96C1-AD436C9B5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1120877"/>
            <a:ext cx="10266452" cy="476452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b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RESULTAT DE L’ENSEMBLE</a:t>
            </a:r>
            <a:b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 CET = 8,2+19,5= 27,7</a:t>
            </a:r>
            <a:b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 IFER                   =  1,6              </a:t>
            </a:r>
            <a:b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 PANIER FISCAL =  7,7</a:t>
            </a:r>
            <a:b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TOTAL                   = 37,0</a:t>
            </a:r>
          </a:p>
        </p:txBody>
      </p:sp>
    </p:spTree>
    <p:extLst>
      <p:ext uri="{BB962C8B-B14F-4D97-AF65-F5344CB8AC3E}">
        <p14:creationId xmlns:p14="http://schemas.microsoft.com/office/powerpoint/2010/main" val="41244890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6E5A57-B6CB-014D-B0A3-0DD394D61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2 Les taux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FC5F0856-7CFF-433C-BF9B-F4067CB964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5841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B619399-27B3-B740-9A80-5521F5780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FR" sz="4000">
                <a:solidFill>
                  <a:srgbClr val="FFFFFF"/>
                </a:solidFill>
                <a:highlight>
                  <a:srgbClr val="00FFFF"/>
                </a:highlight>
              </a:rPr>
              <a:t>A/ Vue générale des taux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3A633D-1880-1D44-A89F-2792ACAF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endParaRPr lang="fr-FR" sz="2000" dirty="0"/>
          </a:p>
          <a:p>
            <a:r>
              <a:rPr lang="fr-FR" sz="2000" dirty="0"/>
              <a:t>§1 </a:t>
            </a:r>
            <a:r>
              <a:rPr lang="fr-FR" sz="2000" dirty="0">
                <a:highlight>
                  <a:srgbClr val="00FF00"/>
                </a:highlight>
              </a:rPr>
              <a:t>La CFE conserve le système de taux </a:t>
            </a:r>
            <a:r>
              <a:rPr lang="fr-FR" sz="2000" dirty="0"/>
              <a:t>maîtrisé par les CT avec le respect du plafonnement et de liaison des taux (taux votés)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§2 </a:t>
            </a:r>
            <a:r>
              <a:rPr lang="fr-FR" sz="2000" dirty="0">
                <a:highlight>
                  <a:srgbClr val="00FF00"/>
                </a:highlight>
              </a:rPr>
              <a:t>La CVAE passe à un taux nationalisé </a:t>
            </a:r>
            <a:r>
              <a:rPr lang="fr-FR" sz="2000" dirty="0"/>
              <a:t>ce qui supprime tout pouvoir de taux pour les CT. </a:t>
            </a:r>
          </a:p>
          <a:p>
            <a:r>
              <a:rPr lang="fr-FR" sz="2000" dirty="0"/>
              <a:t>Ce phénomène de nationalisation du taux a deux avantages pour l’État : 1 on évite des disparités considérables entre les CT qui présentent déjà des écarts de richesse. 2 on évite des hausses excessives de taux qui sont relevés en fonction des dépenses.</a:t>
            </a:r>
          </a:p>
        </p:txBody>
      </p:sp>
    </p:spTree>
    <p:extLst>
      <p:ext uri="{BB962C8B-B14F-4D97-AF65-F5344CB8AC3E}">
        <p14:creationId xmlns:p14="http://schemas.microsoft.com/office/powerpoint/2010/main" val="1010893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4481900-5014-7343-B6DE-3607A431C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r-FR" sz="4000">
                <a:solidFill>
                  <a:srgbClr val="FFFFFF"/>
                </a:solidFill>
                <a:highlight>
                  <a:srgbClr val="00FFFF"/>
                </a:highlight>
              </a:rPr>
              <a:t>B/ Le dégrèvement barémique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EE2088-3A21-F34B-B5C2-A170C507C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r-FR" sz="2200"/>
          </a:p>
          <a:p>
            <a:r>
              <a:rPr lang="fr-FR" sz="2200"/>
              <a:t>C’est un système dans lequel non seulement l’État a fixé le taux national mais en plus, l’État décide de réduire les taux pour les entreprises qui ont un petit CA.</a:t>
            </a:r>
          </a:p>
          <a:p>
            <a:endParaRPr lang="fr-FR" sz="2200"/>
          </a:p>
          <a:p>
            <a:r>
              <a:rPr lang="fr-FR" sz="2200"/>
              <a:t>Dans le système en question, l’État assume seul le coût du dégrèvement en le finançant sur son budget (mission remboursements et dégrèvements).</a:t>
            </a:r>
          </a:p>
          <a:p>
            <a:endParaRPr lang="fr-FR" sz="2200"/>
          </a:p>
          <a:p>
            <a:r>
              <a:rPr lang="fr-FR" sz="2200"/>
              <a:t>Un tableau va nous permettre de visualiser le système.</a:t>
            </a:r>
          </a:p>
        </p:txBody>
      </p:sp>
    </p:spTree>
    <p:extLst>
      <p:ext uri="{BB962C8B-B14F-4D97-AF65-F5344CB8AC3E}">
        <p14:creationId xmlns:p14="http://schemas.microsoft.com/office/powerpoint/2010/main" val="1506561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C05B83-8BB2-534A-8B4C-02F3D6D3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dégrèvement barémique simplifié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07CED6-CC10-9A40-A65E-5722B4083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/>
              <a:t>Fixons d’abord le bornage de ce dégrèvement : </a:t>
            </a:r>
          </a:p>
          <a:p>
            <a:r>
              <a:rPr lang="fr-FR" u="sng" dirty="0"/>
              <a:t>en bas</a:t>
            </a:r>
            <a:r>
              <a:rPr lang="fr-FR" dirty="0"/>
              <a:t>, CA -500 000 € = rien,     </a:t>
            </a:r>
            <a:r>
              <a:rPr lang="fr-FR" u="sng" dirty="0"/>
              <a:t>en haut </a:t>
            </a:r>
            <a:r>
              <a:rPr lang="fr-FR" dirty="0"/>
              <a:t>si CA + 50 millions € = </a:t>
            </a:r>
            <a:r>
              <a:rPr lang="fr-FR" dirty="0">
                <a:highlight>
                  <a:srgbClr val="FFFF00"/>
                </a:highlight>
              </a:rPr>
              <a:t>1,5% de la VA</a:t>
            </a:r>
          </a:p>
          <a:p>
            <a:endParaRPr lang="fr-FR" sz="1300" dirty="0"/>
          </a:p>
          <a:p>
            <a:r>
              <a:rPr lang="fr-FR" dirty="0">
                <a:highlight>
                  <a:srgbClr val="FFFF00"/>
                </a:highlight>
              </a:rPr>
              <a:t>CA = 1 million, le taux sera de 0,1% de la VA et l’État payera 1,4%</a:t>
            </a:r>
          </a:p>
          <a:p>
            <a:r>
              <a:rPr lang="fr-FR" dirty="0">
                <a:highlight>
                  <a:srgbClr val="00FF00"/>
                </a:highlight>
              </a:rPr>
              <a:t>CA = 2 millions, le taux sera de 0,3% de la VA et l’État payera 1,2%</a:t>
            </a:r>
          </a:p>
          <a:p>
            <a:r>
              <a:rPr lang="fr-FR" dirty="0">
                <a:highlight>
                  <a:srgbClr val="00FFFF"/>
                </a:highlight>
              </a:rPr>
              <a:t>CA = 2,7 millions, le taux sera de 0,44% de la VA et l’État payera 1,06%</a:t>
            </a:r>
          </a:p>
          <a:p>
            <a:r>
              <a:rPr lang="fr-FR" dirty="0"/>
              <a:t>CA = 3,5 millions, le taux sera de 0,56% de la VA et l’État payera 0,94%</a:t>
            </a:r>
          </a:p>
          <a:p>
            <a:r>
              <a:rPr lang="fr-FR" dirty="0"/>
              <a:t>CA = 4 millions, le taux sera de 0,63% de la VA et l’État payera 0,87%</a:t>
            </a:r>
          </a:p>
          <a:p>
            <a:r>
              <a:rPr lang="fr-FR" dirty="0"/>
              <a:t>CA = 6 millions, le taux sera de 0,89% de la VA et l’État payera 0,61%</a:t>
            </a:r>
          </a:p>
          <a:p>
            <a:r>
              <a:rPr lang="fr-FR" dirty="0">
                <a:highlight>
                  <a:srgbClr val="FF00FF"/>
                </a:highlight>
              </a:rPr>
              <a:t>CA = 8 millions, le taux sera de 1,0% de la VA et l’État payera 0,5%</a:t>
            </a:r>
          </a:p>
          <a:p>
            <a:r>
              <a:rPr lang="fr-FR" dirty="0"/>
              <a:t>CA = 9 millions, le taux sera de 1,2% de la VA et l’État payera 0,3%</a:t>
            </a:r>
          </a:p>
          <a:p>
            <a:r>
              <a:rPr lang="fr-FR" dirty="0">
                <a:highlight>
                  <a:srgbClr val="808000"/>
                </a:highlight>
              </a:rPr>
              <a:t>CA = 10 millions, le taux sera de 1,4% de la VA et l’État payera 0,1%</a:t>
            </a:r>
          </a:p>
          <a:p>
            <a:r>
              <a:rPr lang="fr-FR" dirty="0"/>
              <a:t>CA = 20 millions, le taux sera de 1,425% de la VA et l’État payera 0,075%</a:t>
            </a:r>
          </a:p>
          <a:p>
            <a:r>
              <a:rPr lang="fr-FR" sz="2600" dirty="0">
                <a:highlight>
                  <a:srgbClr val="C0C0C0"/>
                </a:highlight>
              </a:rPr>
              <a:t>CA = 40,1 millions, le taux sera de 1,48% de la VA et l’État payera 0,02%</a:t>
            </a:r>
          </a:p>
        </p:txBody>
      </p:sp>
    </p:spTree>
    <p:extLst>
      <p:ext uri="{BB962C8B-B14F-4D97-AF65-F5344CB8AC3E}">
        <p14:creationId xmlns:p14="http://schemas.microsoft.com/office/powerpoint/2010/main" val="3429166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DC138-0B1F-5243-82F9-15D9A1EB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r-FR" sz="6000">
                <a:solidFill>
                  <a:schemeClr val="accent5"/>
                </a:solidFill>
              </a:rPr>
              <a:t>A l’origine, il y a les 4 vieilles</a:t>
            </a:r>
            <a:br>
              <a:rPr lang="fr-FR" sz="6000">
                <a:solidFill>
                  <a:schemeClr val="accent5"/>
                </a:solidFill>
              </a:rPr>
            </a:br>
            <a:endParaRPr lang="fr-FR" sz="6000">
              <a:solidFill>
                <a:schemeClr val="accent5"/>
              </a:solidFill>
            </a:endParaRP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B89A44A1-8700-4103-9453-55EF61AA95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971478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3307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A63DA80-BEC3-AD40-8DFC-615128EFF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r-FR" sz="4000" b="1">
                <a:solidFill>
                  <a:srgbClr val="FFFFFF"/>
                </a:solidFill>
              </a:rPr>
              <a:t>Conclusion du premier chapitre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084C15-27D8-084F-BA7D-770AE4BF6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r-FR" sz="2000"/>
              <a:t>Le cadre général de la réforme a consisté à remplacer l’assiette EBM par l’assiette VA pour une grosse part + à laisser en place l’assiette foncière pour une petite. Mais c’est un système qui ne se suffisait pas, d’où l’IFER et le panier fiscal qui sont venus compléter le dispositif.</a:t>
            </a:r>
          </a:p>
          <a:p>
            <a:endParaRPr lang="fr-FR" sz="2000"/>
          </a:p>
          <a:p>
            <a:r>
              <a:rPr lang="fr-FR" sz="2000"/>
              <a:t>Les systèmes de taux sont différenciés entre la CFE qui permet aux élus de conserver le pouvoir de les voter et la CVAE dont le taux a été nationalisé</a:t>
            </a:r>
          </a:p>
          <a:p>
            <a:endParaRPr lang="fr-FR" sz="2000"/>
          </a:p>
          <a:p>
            <a:r>
              <a:rPr lang="fr-FR" sz="2000"/>
              <a:t>Mais ce dispositif, a été complété par trois autres réformes qui se cachent derrière le train du cadre général.</a:t>
            </a:r>
          </a:p>
        </p:txBody>
      </p:sp>
    </p:spTree>
    <p:extLst>
      <p:ext uri="{BB962C8B-B14F-4D97-AF65-F5344CB8AC3E}">
        <p14:creationId xmlns:p14="http://schemas.microsoft.com/office/powerpoint/2010/main" val="993724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3E2C25-4251-424E-84E4-84E5323CB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r-FR" sz="6000" b="1">
                <a:solidFill>
                  <a:schemeClr val="accent5"/>
                </a:solidFill>
              </a:rPr>
              <a:t>Chapitre 2 : Les autres étages de la réforme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FC4AD2D-3F6F-496D-8D75-0072102C9C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273804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18143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2FDD2A4-9677-D44B-B094-BC4FE55C3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r-FR" sz="5100" b="1" dirty="0">
                <a:highlight>
                  <a:srgbClr val="FFFF00"/>
                </a:highlight>
              </a:rPr>
              <a:t>Section 1 : La nouvelle spécialisation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F709DE27-B856-476B-A760-2CCAB1E24C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353890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1902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E63FA6-C70D-B74C-8079-9045B96DC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Tour d’horizon des différents impôts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FC0BBC-C494-6C4F-A9F8-17BAB8851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674" y="1500027"/>
            <a:ext cx="10429126" cy="467693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§1 Les impôts ménages </a:t>
            </a:r>
          </a:p>
          <a:p>
            <a:r>
              <a:rPr lang="fr-FR" dirty="0"/>
              <a:t>TFPB -&gt; Bloc communal + Départements, 20 + 15 = 35 Mds</a:t>
            </a:r>
          </a:p>
          <a:p>
            <a:r>
              <a:rPr lang="fr-FR" dirty="0"/>
              <a:t>TFPNB -&gt; Bloc,  1,0 Md</a:t>
            </a:r>
          </a:p>
          <a:p>
            <a:r>
              <a:rPr lang="fr-FR" dirty="0"/>
              <a:t>TH     -&gt; Bloc, 24 Mds</a:t>
            </a:r>
          </a:p>
          <a:p>
            <a:r>
              <a:rPr lang="fr-FR" dirty="0"/>
              <a:t>TEOM = 7,1 Mds (bloc)</a:t>
            </a:r>
          </a:p>
          <a:p>
            <a:pPr marL="0" indent="0">
              <a:buNone/>
            </a:pPr>
            <a:endParaRPr lang="fr-F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§2 Les impôts économiques (payés par les entreprises)</a:t>
            </a:r>
          </a:p>
          <a:p>
            <a:r>
              <a:rPr lang="fr-FR" dirty="0"/>
              <a:t>CVAE -&gt; 3 niveaux = 19,5 Mds</a:t>
            </a:r>
          </a:p>
          <a:p>
            <a:r>
              <a:rPr lang="fr-FR" dirty="0"/>
              <a:t>CFE    -&gt; Bloc = 8,2 Mds ce qui fait un total de CET de 27,7 Mds d’euros</a:t>
            </a:r>
          </a:p>
          <a:p>
            <a:r>
              <a:rPr lang="fr-FR" dirty="0"/>
              <a:t>IFER   -&gt; 3 niveaux = 1,6 Md</a:t>
            </a:r>
          </a:p>
          <a:p>
            <a:pPr marL="0" indent="0">
              <a:buNone/>
            </a:pPr>
            <a:r>
              <a:rPr lang="fr-FR" sz="900" dirty="0"/>
              <a:t>  </a:t>
            </a: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§3 La fiscalité transférée (panier fiscal)</a:t>
            </a:r>
          </a:p>
          <a:p>
            <a:r>
              <a:rPr lang="fr-FR" dirty="0"/>
              <a:t>TSCA et DMTO = Départements -&gt; 3,5 + 0,8 = 4,3 Mds</a:t>
            </a:r>
          </a:p>
          <a:p>
            <a:r>
              <a:rPr lang="fr-FR" dirty="0"/>
              <a:t>TASCOM = Bloc 0,8 Md</a:t>
            </a:r>
          </a:p>
          <a:p>
            <a:r>
              <a:rPr lang="fr-FR" dirty="0"/>
              <a:t>Frais de gestion : 3 niveaux, soit 2,7 Mds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66943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97E05E-D8DB-0346-A297-A195D48D4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Les gains et les pertes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1EC5DC-75A0-494E-A87E-92881AD36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fr-FR" sz="5800" b="1" dirty="0">
                <a:solidFill>
                  <a:srgbClr val="FF0000"/>
                </a:solidFill>
              </a:rPr>
              <a:t>LES GAINS DEPUIS LF-2010</a:t>
            </a:r>
          </a:p>
          <a:p>
            <a:pPr algn="just"/>
            <a:r>
              <a:rPr lang="fr-FR" dirty="0">
                <a:highlight>
                  <a:srgbClr val="00FF00"/>
                </a:highlight>
              </a:rPr>
              <a:t>§1 Pour le Bloc communal </a:t>
            </a:r>
          </a:p>
          <a:p>
            <a:pPr algn="just"/>
            <a:r>
              <a:rPr lang="fr-FR" dirty="0"/>
              <a:t>100% de la TH (avec les frais de gestion)</a:t>
            </a:r>
          </a:p>
          <a:p>
            <a:pPr algn="just"/>
            <a:r>
              <a:rPr lang="fr-FR" dirty="0"/>
              <a:t>100% TFPNB (avec en prime </a:t>
            </a:r>
            <a:r>
              <a:rPr lang="fr-FR" u="sng" dirty="0"/>
              <a:t>la taxe additionnelle</a:t>
            </a:r>
            <a:r>
              <a:rPr lang="fr-FR" dirty="0"/>
              <a:t>)</a:t>
            </a:r>
          </a:p>
          <a:p>
            <a:pPr algn="just"/>
            <a:r>
              <a:rPr lang="fr-FR" dirty="0"/>
              <a:t>100% CFE</a:t>
            </a:r>
          </a:p>
          <a:p>
            <a:pPr algn="just"/>
            <a:r>
              <a:rPr lang="fr-FR" dirty="0"/>
              <a:t>TFPB 56%</a:t>
            </a:r>
          </a:p>
          <a:p>
            <a:pPr algn="just"/>
            <a:r>
              <a:rPr lang="fr-FR" u="sng" dirty="0"/>
              <a:t>26,5% de la CVAE </a:t>
            </a:r>
            <a:r>
              <a:rPr lang="fr-FR" dirty="0"/>
              <a:t>(constante) et 39% de l’IFER</a:t>
            </a:r>
          </a:p>
          <a:p>
            <a:pPr algn="just"/>
            <a:r>
              <a:rPr lang="fr-FR" dirty="0">
                <a:highlight>
                  <a:srgbClr val="FF0000"/>
                </a:highlight>
              </a:rPr>
              <a:t>Cerise</a:t>
            </a:r>
            <a:r>
              <a:rPr lang="fr-FR" dirty="0"/>
              <a:t> sur le gâteau : Fiscalité transférée, TASCOM = 0,8 Md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dirty="0">
                <a:highlight>
                  <a:srgbClr val="00FF00"/>
                </a:highlight>
              </a:rPr>
              <a:t>§2 Pour les Départements</a:t>
            </a:r>
          </a:p>
          <a:p>
            <a:pPr algn="just"/>
            <a:r>
              <a:rPr lang="fr-FR" dirty="0"/>
              <a:t>44% de la TFPB (avec frais de gestion), soit 15 Mds</a:t>
            </a:r>
          </a:p>
          <a:p>
            <a:pPr algn="just"/>
            <a:r>
              <a:rPr lang="fr-FR" dirty="0"/>
              <a:t>CVAE 48,5% -&gt; 23,5% a/c de 2017 : c’est un gain mais il s’amenuise</a:t>
            </a:r>
          </a:p>
          <a:p>
            <a:pPr algn="just"/>
            <a:r>
              <a:rPr lang="fr-FR" dirty="0"/>
              <a:t>Panier fiscal = DMTO + TSCA (3,5 + 0,8 = 4,3)</a:t>
            </a:r>
          </a:p>
          <a:p>
            <a:pPr algn="just"/>
            <a:r>
              <a:rPr lang="fr-FR" dirty="0"/>
              <a:t>18% de l’IFER (c’est petit mais c’est bon à prendre)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38914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702F5E-8C2F-4648-A960-A9B15A178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Suite des gains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19BB0E-A0B0-2444-B32A-71008241D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480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§3 Pour les Régions</a:t>
            </a:r>
          </a:p>
          <a:p>
            <a:r>
              <a:rPr lang="fr-FR" dirty="0"/>
              <a:t>CVAE 25% -&gt; 50% à compter de 2017</a:t>
            </a:r>
          </a:p>
          <a:p>
            <a:r>
              <a:rPr lang="fr-FR" dirty="0"/>
              <a:t>43% de l’IFER (la plus grosse part)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3200" b="1" dirty="0">
                <a:solidFill>
                  <a:srgbClr val="FF0000"/>
                </a:solidFill>
              </a:rPr>
              <a:t>LES PERTES</a:t>
            </a:r>
          </a:p>
          <a:p>
            <a:r>
              <a:rPr lang="fr-FR" dirty="0"/>
              <a:t>Pour les régions : perte de la TFPB ceci fait suite à la perte de la part régionale de la TH en 2001</a:t>
            </a:r>
          </a:p>
          <a:p>
            <a:r>
              <a:rPr lang="fr-FR" dirty="0"/>
              <a:t>Pour les départements : perte de la TH</a:t>
            </a:r>
          </a:p>
          <a:p>
            <a:r>
              <a:rPr lang="fr-FR" dirty="0"/>
              <a:t>Pour les Départements et les Régions : perte de la CFE et de la TFPNB</a:t>
            </a:r>
          </a:p>
          <a:p>
            <a:r>
              <a:rPr lang="fr-FR" dirty="0"/>
              <a:t>Situation spécifique des régions qui ont perdu tout pouvoir de taux.</a:t>
            </a:r>
          </a:p>
        </p:txBody>
      </p:sp>
    </p:spTree>
    <p:extLst>
      <p:ext uri="{BB962C8B-B14F-4D97-AF65-F5344CB8AC3E}">
        <p14:creationId xmlns:p14="http://schemas.microsoft.com/office/powerpoint/2010/main" val="820251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3FC72-7CEF-8B4B-A970-EDA2ADDAB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C/ Le niveau intercommunal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5A8403-ECA5-7F4A-99F7-DB8FC0D11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38382"/>
            <a:ext cx="10439400" cy="47385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On va distinguer 2 grandes catégories d’EPCI à fiscalité propre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§1 Les EPCI à fiscalité additionnelle</a:t>
            </a:r>
            <a:r>
              <a:rPr lang="fr-FR" dirty="0"/>
              <a:t>  population concernée = 1,6 million d’hab.</a:t>
            </a:r>
          </a:p>
          <a:p>
            <a:r>
              <a:rPr lang="fr-FR" dirty="0"/>
              <a:t>Taux additionnels de TH + TF + CFE</a:t>
            </a:r>
          </a:p>
          <a:p>
            <a:r>
              <a:rPr lang="fr-FR" dirty="0"/>
              <a:t>Fraction de CVAE du bloc + fraction d’IFER du bloc</a:t>
            </a:r>
          </a:p>
          <a:p>
            <a:r>
              <a:rPr lang="fr-FR" dirty="0"/>
              <a:t>C’est l’ancien système en perte de vitesse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§2 Les EPCI à fiscalité professionnelle unique</a:t>
            </a:r>
            <a:r>
              <a:rPr lang="fr-FR" dirty="0"/>
              <a:t>  population concernée = 65 millions</a:t>
            </a:r>
          </a:p>
          <a:p>
            <a:r>
              <a:rPr lang="fr-FR" dirty="0"/>
              <a:t>L’EPCI prend 100% de la CFE + CVAE + IFER du bloc </a:t>
            </a:r>
          </a:p>
          <a:p>
            <a:r>
              <a:rPr lang="fr-FR" dirty="0"/>
              <a:t>L’EPCI prend 100% de la TASCOM + 100% de la taxe additionnelle à la TFPNB</a:t>
            </a:r>
          </a:p>
          <a:p>
            <a:pPr marL="0" indent="0">
              <a:buNone/>
            </a:pPr>
            <a:r>
              <a:rPr lang="fr-FR" dirty="0"/>
              <a:t>+ des taux additionnels de TH et de TFPB</a:t>
            </a:r>
          </a:p>
          <a:p>
            <a:r>
              <a:rPr lang="fr-FR" dirty="0"/>
              <a:t>Schéma : relation directe entre l’entreprise et l’EPCI à FPU.</a:t>
            </a:r>
          </a:p>
        </p:txBody>
      </p:sp>
    </p:spTree>
    <p:extLst>
      <p:ext uri="{BB962C8B-B14F-4D97-AF65-F5344CB8AC3E}">
        <p14:creationId xmlns:p14="http://schemas.microsoft.com/office/powerpoint/2010/main" val="42352140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44ECF08-40CE-1747-A0EC-9DBECCDDC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r-FR" sz="6000" b="1">
                <a:solidFill>
                  <a:schemeClr val="bg1"/>
                </a:solidFill>
              </a:rPr>
              <a:t>Section 2 : Les deux derniers étages de la réforme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B873BC95-3073-40DF-925A-EDD9B71C07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86255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9456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2B608D-A5EF-B040-A046-50087B0E9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La péréquation </a:t>
            </a:r>
            <a:r>
              <a:rPr lang="fr-FR" dirty="0"/>
              <a:t>: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1A0067F-CC7C-4041-9F52-BEE59E80CB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8623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63476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D04DB3-28D2-5E45-ABDB-2684BA750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a) La péréquation verticale : le père Noël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52A372B9-EF21-46D2-AF88-90526BC5FE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5917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5941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r-FR" sz="6000">
                <a:solidFill>
                  <a:schemeClr val="bg1"/>
                </a:solidFill>
              </a:rPr>
              <a:t>Loi n°75-678 du 29 juillet 1975 créant la TP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69CDC708-24BC-4961-9287-8636BFB70E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08564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151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3BDED-610C-524C-802A-7FAACCEAD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b) La péréquation horizontale : Robin des bois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A0BCB323-D466-4542-AF74-6F587454FD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02603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4103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511F0A-2F43-9A4B-ADE8-70F99653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c) Les petites péréquations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6B4129-FEF0-B546-8955-9BE3EA25A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Ce sont des mécanismes qui concernent des ressources particulières</a:t>
            </a:r>
          </a:p>
          <a:p>
            <a:r>
              <a:rPr lang="fr-FR" dirty="0"/>
              <a:t>Par exemple les DMTO, la CVAE des départements</a:t>
            </a:r>
          </a:p>
          <a:p>
            <a:r>
              <a:rPr lang="fr-FR" dirty="0"/>
              <a:t>Les niveaux des régions et du bloc ont des mécanismes de péréquation de l’ensemble de leurs ressources. Pour le bloc, c’est le FPIC qui est le plus abouti : le fonds de péréquation des ressources intercommunales et communales. </a:t>
            </a:r>
          </a:p>
        </p:txBody>
      </p:sp>
    </p:spTree>
    <p:extLst>
      <p:ext uri="{BB962C8B-B14F-4D97-AF65-F5344CB8AC3E}">
        <p14:creationId xmlns:p14="http://schemas.microsoft.com/office/powerpoint/2010/main" val="24579486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94445F-E240-2A47-B4E0-51FE6299A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Le « </a:t>
            </a:r>
            <a:r>
              <a:rPr lang="fr-FR" i="1" dirty="0">
                <a:highlight>
                  <a:srgbClr val="00FFFF"/>
                </a:highlight>
              </a:rPr>
              <a:t>Big-Bang</a:t>
            </a:r>
            <a:r>
              <a:rPr lang="fr-FR" dirty="0">
                <a:highlight>
                  <a:srgbClr val="00FFFF"/>
                </a:highlight>
              </a:rPr>
              <a:t> »</a:t>
            </a:r>
          </a:p>
        </p:txBody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A07F31A3-48D8-4547-A047-36A0367507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113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28256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6AC311-CAA7-9B4C-BF66-1C598891E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fr-FR" sz="4800">
                <a:highlight>
                  <a:srgbClr val="00FF00"/>
                </a:highlight>
              </a:rPr>
              <a:t>§2 Après la suppression de la TP, c’est le tour de la TH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5408B3-6D1E-D842-BD57-4D2937203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4"/>
            <a:ext cx="9941319" cy="3438166"/>
          </a:xfrm>
        </p:spPr>
        <p:txBody>
          <a:bodyPr anchor="ctr">
            <a:normAutofit lnSpcReduction="10000"/>
          </a:bodyPr>
          <a:lstStyle/>
          <a:p>
            <a:r>
              <a:rPr lang="fr-FR" sz="2000" dirty="0"/>
              <a:t>Dès 2018, les dégrèvements législatifs vont permettre d’exonérer de TH les contribuables les plus modestes.</a:t>
            </a:r>
          </a:p>
          <a:p>
            <a:r>
              <a:rPr lang="fr-FR" sz="2000" dirty="0"/>
              <a:t>En 2021, la part communale de la TH est remplacée par une descente de la TFPB des départements (15)</a:t>
            </a:r>
          </a:p>
          <a:p>
            <a:r>
              <a:rPr lang="fr-FR" sz="2000" dirty="0"/>
              <a:t>La part départementale de la TFPB des départements est remplacée par une fraction de TVA nationale (15)</a:t>
            </a:r>
          </a:p>
          <a:p>
            <a:r>
              <a:rPr lang="fr-FR" sz="2000" dirty="0"/>
              <a:t>La part intercommunale de la TH est remplacée par une fraction de la TVA nationale (7,5)</a:t>
            </a:r>
          </a:p>
          <a:p>
            <a:r>
              <a:rPr lang="fr-FR" sz="2000" dirty="0"/>
              <a:t>Total de TVA payée par l’Etat dans le cadre de la suppression de la TH = 15 + 7,5 = 22,5 Mds</a:t>
            </a:r>
          </a:p>
          <a:p>
            <a:r>
              <a:rPr lang="fr-FR" sz="2000" dirty="0"/>
              <a:t>En cas de perte, un coefficient correcteur sera appliqué (le coco) et c’est l’État qui financera via les frais de gestion en prélevant les CT qui y gagnent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58360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highlight>
                  <a:srgbClr val="00FF00"/>
                </a:highlight>
              </a:rPr>
              <a:t>§3 Les adaptations du système à la crise sanitaire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B825588-590C-486B-9432-125A05FF45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5624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13628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sz="5400" b="1" dirty="0">
                <a:solidFill>
                  <a:schemeClr val="accent2">
                    <a:lumMod val="75000"/>
                  </a:schemeClr>
                </a:solidFill>
              </a:rPr>
              <a:t>CONCLUSION : La situation actuelle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r-FR" sz="2200" dirty="0"/>
              <a:t>La CVAE a rapporté aux CT en 2020 : 19,7 Mds d’euros.</a:t>
            </a:r>
          </a:p>
          <a:p>
            <a:r>
              <a:rPr lang="fr-FR" sz="2200" dirty="0"/>
              <a:t>La CFE a rapporté aux CT en 2020 : 8,2 Mds d’euros. </a:t>
            </a:r>
          </a:p>
          <a:p>
            <a:r>
              <a:rPr lang="fr-FR" sz="2200" dirty="0"/>
              <a:t>Sur cet ensemble, 22,7% est déjà payé par l’État au titre du dégrèvement barémique et du plafonnement à la VA. </a:t>
            </a:r>
          </a:p>
          <a:p>
            <a:r>
              <a:rPr lang="fr-FR" sz="2200" dirty="0"/>
              <a:t>Avant 2010, les impôts locaux étaient payés majoritairement par les entreprises, la réforme a basculé la charge sur les ménages.</a:t>
            </a:r>
          </a:p>
          <a:p>
            <a:r>
              <a:rPr lang="fr-FR" sz="2200" dirty="0"/>
              <a:t>Pour la TH, fin 2020, 80% des redevables de la TH ne la payeront plus et l’État va compenser ce qui reste.</a:t>
            </a:r>
          </a:p>
          <a:p>
            <a:r>
              <a:rPr lang="fr-FR" sz="2200" dirty="0"/>
              <a:t>La TVA va devenir la recette fiscale partagée avec les CT : Régions, Départements, Bloc communal. Régions = 10+4,2 (14,2) et Départements = 15, Bloc = 7,5 (soit 36,7 Mds)</a:t>
            </a:r>
          </a:p>
          <a:p>
            <a:r>
              <a:rPr lang="fr-FR" sz="2200" dirty="0"/>
              <a:t>Mais les recettes de TVA se sont effondrées en 2020. </a:t>
            </a:r>
          </a:p>
        </p:txBody>
      </p:sp>
    </p:spTree>
    <p:extLst>
      <p:ext uri="{BB962C8B-B14F-4D97-AF65-F5344CB8AC3E}">
        <p14:creationId xmlns:p14="http://schemas.microsoft.com/office/powerpoint/2010/main" val="5278563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6C95B6-FBED-5641-AB71-E0CC1ADFF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fr-FR" sz="5400"/>
              <a:t>Sujets de réflexion sur cette leçon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49215CA9-2D85-40F2-8421-A61334FC0E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48414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99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7451920-F456-6F48-9FCD-1E214EA51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r-FR" sz="4000">
                <a:solidFill>
                  <a:srgbClr val="FFFFFF"/>
                </a:solidFill>
              </a:rPr>
              <a:t>Les impôts locaux en 2009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02D6F6-196D-3742-B00E-35805E792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400" dirty="0"/>
              <a:t>Ils représentaient en gros </a:t>
            </a:r>
            <a:r>
              <a:rPr lang="fr-FR" sz="2400" b="1" dirty="0"/>
              <a:t>71 Mds </a:t>
            </a:r>
            <a:r>
              <a:rPr lang="fr-FR" sz="2400" dirty="0"/>
              <a:t>d’euros répartis entre les 4 impôts directs locaux :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>
                <a:highlight>
                  <a:srgbClr val="FFFF00"/>
                </a:highlight>
              </a:rPr>
              <a:t>1°) La TP représentait 44% du produit total soit </a:t>
            </a:r>
            <a:r>
              <a:rPr lang="fr-FR" sz="2400" b="1" dirty="0">
                <a:highlight>
                  <a:srgbClr val="FFFF00"/>
                </a:highlight>
              </a:rPr>
              <a:t>31,3 Mds </a:t>
            </a:r>
            <a:r>
              <a:rPr lang="fr-FR" sz="2400" dirty="0">
                <a:highlight>
                  <a:srgbClr val="FFFF00"/>
                </a:highlight>
              </a:rPr>
              <a:t>d’euros</a:t>
            </a:r>
          </a:p>
          <a:p>
            <a:pPr marL="0" indent="0">
              <a:buNone/>
            </a:pPr>
            <a:r>
              <a:rPr lang="fr-FR" sz="2400" dirty="0"/>
              <a:t>2°) La TFPB était en seconde position avec 31,5% et </a:t>
            </a:r>
            <a:r>
              <a:rPr lang="fr-FR" sz="2400" b="1" dirty="0"/>
              <a:t>22,3 Mds </a:t>
            </a:r>
            <a:r>
              <a:rPr lang="fr-FR" sz="2400" dirty="0"/>
              <a:t>d’euros</a:t>
            </a:r>
          </a:p>
          <a:p>
            <a:pPr marL="0" indent="0">
              <a:buNone/>
            </a:pPr>
            <a:r>
              <a:rPr lang="fr-FR" sz="2400" dirty="0"/>
              <a:t>3°) La TH était beaucoup plus loin avec 23% et seulement </a:t>
            </a:r>
            <a:r>
              <a:rPr lang="fr-FR" sz="2400" b="1" dirty="0"/>
              <a:t>16,4 Mds</a:t>
            </a:r>
          </a:p>
          <a:p>
            <a:pPr marL="0" indent="0">
              <a:buNone/>
            </a:pPr>
            <a:r>
              <a:rPr lang="fr-FR" sz="2400" dirty="0"/>
              <a:t>4°) La TFPNB était loin derrière avec 1,5% et </a:t>
            </a:r>
            <a:r>
              <a:rPr lang="fr-FR" sz="2400" b="1" dirty="0"/>
              <a:t>0,8 Md d’euros</a:t>
            </a:r>
          </a:p>
        </p:txBody>
      </p:sp>
    </p:spTree>
    <p:extLst>
      <p:ext uri="{BB962C8B-B14F-4D97-AF65-F5344CB8AC3E}">
        <p14:creationId xmlns:p14="http://schemas.microsoft.com/office/powerpoint/2010/main" val="2204300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EF4B6C-F99E-7947-BAF3-9079DFC0B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fr-FR" sz="4100"/>
              <a:t>La Loi de Finances pour 2010 réforme la TP</a:t>
            </a:r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EC8EA1-9CD8-0A42-8F6E-0FDDF1AC8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fr-FR" sz="2000" dirty="0"/>
              <a:t>On ne voit que cet aspect de la Loi de Finances pour 2010 : la réforme de la TP</a:t>
            </a:r>
          </a:p>
          <a:p>
            <a:r>
              <a:rPr lang="fr-FR" sz="2000" dirty="0"/>
              <a:t>En réalité, c’est comme les trains, un train peut en cacher un autre : une réforme peut en cacher une autre.</a:t>
            </a:r>
          </a:p>
          <a:p>
            <a:r>
              <a:rPr lang="fr-FR" sz="2000" dirty="0"/>
              <a:t>Au premier niveau, nous trouvons </a:t>
            </a:r>
            <a:r>
              <a:rPr lang="fr-FR" sz="2000" u="sng" dirty="0"/>
              <a:t>la réforme de la TP </a:t>
            </a:r>
            <a:r>
              <a:rPr lang="fr-FR" sz="2000" dirty="0"/>
              <a:t>avec une suppression de la TP qui est immédiatement remplacée par d’autres impôts : changement d’assiette et modification du système des taux.</a:t>
            </a:r>
          </a:p>
          <a:p>
            <a:r>
              <a:rPr lang="fr-FR" sz="2000" dirty="0"/>
              <a:t>Au second niveau, se situe une réforme de la </a:t>
            </a:r>
            <a:r>
              <a:rPr lang="fr-FR" sz="2000" u="sng" dirty="0"/>
              <a:t>spécialisation</a:t>
            </a:r>
            <a:r>
              <a:rPr lang="fr-FR" sz="2000" dirty="0"/>
              <a:t> de chacun des impôts directs locaux : redistribution des ressources.</a:t>
            </a:r>
          </a:p>
          <a:p>
            <a:r>
              <a:rPr lang="fr-FR" sz="2000" dirty="0"/>
              <a:t>Au troisième niveau, l’État organise une </a:t>
            </a:r>
            <a:r>
              <a:rPr lang="fr-FR" sz="2000" u="sng" dirty="0"/>
              <a:t>péréquation</a:t>
            </a:r>
            <a:r>
              <a:rPr lang="fr-FR" sz="2000" dirty="0"/>
              <a:t> des ressources.</a:t>
            </a:r>
          </a:p>
          <a:p>
            <a:r>
              <a:rPr lang="fr-FR" sz="2000" dirty="0"/>
              <a:t>Enfin, au 4</a:t>
            </a:r>
            <a:r>
              <a:rPr lang="fr-FR" sz="2000" baseline="30000" dirty="0"/>
              <a:t>ème</a:t>
            </a:r>
            <a:r>
              <a:rPr lang="fr-FR" sz="2000" dirty="0"/>
              <a:t> niveau, l’État lance une dynamique qui va contenir en germe un « </a:t>
            </a:r>
            <a:r>
              <a:rPr lang="fr-FR" sz="2000" b="1" i="1" dirty="0"/>
              <a:t>Big-Bang</a:t>
            </a:r>
            <a:r>
              <a:rPr lang="fr-FR" sz="2000" dirty="0"/>
              <a:t> » : la suppression des autres impôts locaux. </a:t>
            </a:r>
          </a:p>
        </p:txBody>
      </p:sp>
    </p:spTree>
    <p:extLst>
      <p:ext uri="{BB962C8B-B14F-4D97-AF65-F5344CB8AC3E}">
        <p14:creationId xmlns:p14="http://schemas.microsoft.com/office/powerpoint/2010/main" val="1988606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434058F-2A48-6B4A-A2FF-EAB950A14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r-FR" sz="4000">
                <a:solidFill>
                  <a:srgbClr val="FFFFFF"/>
                </a:solidFill>
              </a:rPr>
              <a:t>D’où notre 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014B9D-E363-514A-A08F-02A712D38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r-FR" sz="1900" b="1"/>
              <a:t>Chapitre 1 : Le cadre général de la réforme de la fiscalité locale</a:t>
            </a:r>
          </a:p>
          <a:p>
            <a:r>
              <a:rPr lang="fr-FR" sz="1900">
                <a:highlight>
                  <a:srgbClr val="FFFF00"/>
                </a:highlight>
              </a:rPr>
              <a:t>Section 1 : L’assiette</a:t>
            </a:r>
          </a:p>
          <a:p>
            <a:r>
              <a:rPr lang="fr-FR" sz="1900">
                <a:highlight>
                  <a:srgbClr val="FFFF00"/>
                </a:highlight>
              </a:rPr>
              <a:t>Section 2 : Les taux</a:t>
            </a:r>
          </a:p>
          <a:p>
            <a:endParaRPr lang="fr-FR" sz="1900"/>
          </a:p>
          <a:p>
            <a:r>
              <a:rPr lang="fr-FR" sz="1900" b="1"/>
              <a:t>Chapitre 2 : Les autres étages de la réforme</a:t>
            </a:r>
          </a:p>
          <a:p>
            <a:r>
              <a:rPr lang="fr-FR" sz="1900">
                <a:highlight>
                  <a:srgbClr val="FFFF00"/>
                </a:highlight>
              </a:rPr>
              <a:t>Section 1 : La nouvelle spécialisation</a:t>
            </a:r>
          </a:p>
          <a:p>
            <a:r>
              <a:rPr lang="fr-FR" sz="1900">
                <a:highlight>
                  <a:srgbClr val="FFFF00"/>
                </a:highlight>
              </a:rPr>
              <a:t>Section 2 : les deux derniers étages</a:t>
            </a:r>
          </a:p>
          <a:p>
            <a:r>
              <a:rPr lang="fr-FR" sz="1900">
                <a:highlight>
                  <a:srgbClr val="00FFFF"/>
                </a:highlight>
              </a:rPr>
              <a:t>A/ la péréquation</a:t>
            </a:r>
          </a:p>
          <a:p>
            <a:r>
              <a:rPr lang="fr-FR" sz="1900">
                <a:highlight>
                  <a:srgbClr val="00FFFF"/>
                </a:highlight>
              </a:rPr>
              <a:t>B/ le « </a:t>
            </a:r>
            <a:r>
              <a:rPr lang="fr-FR" sz="1900" b="1" i="1">
                <a:highlight>
                  <a:srgbClr val="00FFFF"/>
                </a:highlight>
              </a:rPr>
              <a:t>Big-Bang </a:t>
            </a:r>
            <a:r>
              <a:rPr lang="fr-FR" sz="1900">
                <a:highlight>
                  <a:srgbClr val="00FFFF"/>
                </a:highlight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501501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r-FR" sz="6000" b="1">
                <a:solidFill>
                  <a:schemeClr val="bg1"/>
                </a:solidFill>
              </a:rPr>
              <a:t>Chapitre 1 : Le cadre général de la réforme de la TP</a:t>
            </a:r>
            <a:br>
              <a:rPr lang="fr-FR" sz="6000" b="1">
                <a:solidFill>
                  <a:schemeClr val="bg1"/>
                </a:solidFill>
              </a:rPr>
            </a:br>
            <a:endParaRPr lang="fr-FR" sz="6000" b="1">
              <a:solidFill>
                <a:schemeClr val="bg1"/>
              </a:solidFill>
            </a:endParaRP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E36DB27-4A00-43EE-9023-B1D1C90FA4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28990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4875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fr-FR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00FFFF"/>
                </a:highlight>
              </a:rPr>
              <a:t>A/ Pourquoi la réforme de la TP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r>
              <a:rPr lang="fr-F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Pour trois raisons</a:t>
            </a:r>
          </a:p>
          <a:p>
            <a:endParaRPr lang="fr-FR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1 pour réduire la charge d’un impôt qui pénalise les entreprises pendant la crise</a:t>
            </a:r>
          </a:p>
          <a:p>
            <a:r>
              <a:rPr lang="fr-F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2 Parce que la TP était un impôt qui était pris en charge par l’État pour plus de 45% ce qui en faisait un impôt local dont l’État était le premier contribuable.</a:t>
            </a:r>
          </a:p>
          <a:p>
            <a:r>
              <a:rPr lang="fr-F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3 Pour pérenniser les ressources des collectivités territoriales en ne leur faisant pas payer le prix des baisses d’impôts décidées par l’État.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73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fr-FR" sz="6000">
                <a:solidFill>
                  <a:schemeClr val="accent5"/>
                </a:solidFill>
                <a:highlight>
                  <a:srgbClr val="00FFFF"/>
                </a:highlight>
              </a:rPr>
              <a:t>B/ de l’ancienne à la nouvelle assiette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7A365B7-28DD-4FB1-A7DE-7F53E0300F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911911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91860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3220</Words>
  <Application>Microsoft Office PowerPoint</Application>
  <PresentationFormat>Grand écran</PresentationFormat>
  <Paragraphs>260</Paragraphs>
  <Slides>36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Thème Office</vt:lpstr>
      <vt:lpstr>La réforme de la Taxe professionnelle Loi de Finances pour 2010</vt:lpstr>
      <vt:lpstr>A l’origine, il y a les 4 vieilles </vt:lpstr>
      <vt:lpstr>Loi n°75-678 du 29 juillet 1975 créant la TP</vt:lpstr>
      <vt:lpstr>Les impôts locaux en 2009</vt:lpstr>
      <vt:lpstr>La Loi de Finances pour 2010 réforme la TP</vt:lpstr>
      <vt:lpstr>D’où notre plan</vt:lpstr>
      <vt:lpstr>Chapitre 1 : Le cadre général de la réforme de la TP </vt:lpstr>
      <vt:lpstr>A/ Pourquoi la réforme de la TP ?</vt:lpstr>
      <vt:lpstr>B/ de l’ancienne à la nouvelle assiette</vt:lpstr>
      <vt:lpstr>L’évolution des bases d’imposition de la TP</vt:lpstr>
      <vt:lpstr>C/ Les nouvelles ressources fiscales</vt:lpstr>
      <vt:lpstr>§1 La Contribution économique territoriale</vt:lpstr>
      <vt:lpstr>§2 L’imposition forfaitaire sur les entreprises de réseaux</vt:lpstr>
      <vt:lpstr>§3 Le panier fiscal (ressources 2020)</vt:lpstr>
      <vt:lpstr>  RESULTAT DE L’ENSEMBLE  1 CET = 8,2+19,5= 27,7 2 IFER                   =  1,6               3 PANIER FISCAL =  7,7  TOTAL                   = 37,0</vt:lpstr>
      <vt:lpstr>Section 2 Les taux</vt:lpstr>
      <vt:lpstr>A/ Vue générale des taux</vt:lpstr>
      <vt:lpstr>B/ Le dégrèvement barémique</vt:lpstr>
      <vt:lpstr>Le dégrèvement barémique simplifié</vt:lpstr>
      <vt:lpstr>Conclusion du premier chapitre</vt:lpstr>
      <vt:lpstr>Chapitre 2 : Les autres étages de la réforme</vt:lpstr>
      <vt:lpstr>Section 1 : La nouvelle spécialisation</vt:lpstr>
      <vt:lpstr>A/ Tour d’horizon des différents impôts</vt:lpstr>
      <vt:lpstr>B/ Les gains et les pertes</vt:lpstr>
      <vt:lpstr>Suite des gains</vt:lpstr>
      <vt:lpstr>C/ Le niveau intercommunal</vt:lpstr>
      <vt:lpstr>Section 2 : Les deux derniers étages de la réforme</vt:lpstr>
      <vt:lpstr>A/ La péréquation :</vt:lpstr>
      <vt:lpstr>a) La péréquation verticale : le père Noël</vt:lpstr>
      <vt:lpstr>b) La péréquation horizontale : Robin des bois</vt:lpstr>
      <vt:lpstr>c) Les petites péréquations</vt:lpstr>
      <vt:lpstr>B/ Le « Big-Bang »</vt:lpstr>
      <vt:lpstr>§2 Après la suppression de la TP, c’est le tour de la TH</vt:lpstr>
      <vt:lpstr>§3 Les adaptations du système à la crise sanitaire</vt:lpstr>
      <vt:lpstr>CONCLUSION : La situation actuelle </vt:lpstr>
      <vt:lpstr>Sujets de réflexion sur cette leçon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réforme de la Taxe professionnelle</dc:title>
  <dc:creator>Douat Hélène</dc:creator>
  <cp:lastModifiedBy>Etienne Douat</cp:lastModifiedBy>
  <cp:revision>92</cp:revision>
  <dcterms:created xsi:type="dcterms:W3CDTF">2020-11-17T16:06:45Z</dcterms:created>
  <dcterms:modified xsi:type="dcterms:W3CDTF">2022-03-14T14:28:12Z</dcterms:modified>
</cp:coreProperties>
</file>