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8"/>
  </p:notesMasterIdLst>
  <p:sldIdLst>
    <p:sldId id="291" r:id="rId2"/>
    <p:sldId id="262" r:id="rId3"/>
    <p:sldId id="263" r:id="rId4"/>
    <p:sldId id="264" r:id="rId5"/>
    <p:sldId id="265" r:id="rId6"/>
    <p:sldId id="292" r:id="rId7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27"/>
    <p:restoredTop sz="93573"/>
  </p:normalViewPr>
  <p:slideViewPr>
    <p:cSldViewPr>
      <p:cViewPr varScale="1">
        <p:scale>
          <a:sx n="84" d="100"/>
          <a:sy n="84" d="100"/>
        </p:scale>
        <p:origin x="10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898336B-AD5F-D84B-B650-B2E5494F37B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13DD73F-8047-8944-A9A5-AF1410F1B2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47601CF-73B5-064A-892C-3768790AA94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40F77963-9758-7F44-8800-1DBB294E8AD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FD318B2D-3A7B-1C4F-8CB9-9ABC5927E19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C6C7CBC2-4AF3-7540-B37D-AA7A50A14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059F63D-F20C-4048-9AE9-03F48A426D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0D2C8F-06C6-394B-8DFC-ECC8C0A3D187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0095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C909E-D585-7741-B4F4-49E93A78A2E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781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74EDB1-817C-4A4C-9C8E-C3A1AB7F160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5384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904BC-BEE9-8443-908B-AD1F4D119A65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214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EE94F8E-513B-B543-91E1-11843331A935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242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8C80D-E628-9841-967E-89A830EB2B51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587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8D44F5-E92A-8B47-BB1A-49CFC860AE08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606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BE87B6-66C0-AB45-9AC8-29F0F011C97E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855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B95D7-C914-6D45-A479-BDCBB25FC905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538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9CEDEC-41AE-214C-86E3-16517D4A6CE4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207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FC3883-4FE3-7648-9564-A9F872A84901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01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EE94F8E-513B-B543-91E1-11843331A935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3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21B8CE0-2CCF-BA4A-89D5-4BCDC820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B95D7-C914-6D45-A479-BDCBB25FC905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FDF5A9-6A4D-2D45-B72B-CA1347DAF532}"/>
              </a:ext>
            </a:extLst>
          </p:cNvPr>
          <p:cNvSpPr/>
          <p:nvPr/>
        </p:nvSpPr>
        <p:spPr>
          <a:xfrm>
            <a:off x="2051720" y="1124744"/>
            <a:ext cx="60157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altLang="fr-FR" sz="4000" b="1" dirty="0"/>
          </a:p>
          <a:p>
            <a:pPr algn="ctr"/>
            <a:r>
              <a:rPr lang="fr-FR" altLang="fr-FR" sz="4000" b="1" dirty="0"/>
              <a:t>Le contrôle de gestion et le calcul des coûts</a:t>
            </a:r>
          </a:p>
          <a:p>
            <a:pPr algn="ctr"/>
            <a:endParaRPr lang="fr-FR" sz="4000" b="1" dirty="0"/>
          </a:p>
          <a:p>
            <a:pPr algn="ctr"/>
            <a:r>
              <a:rPr lang="fr-FR" sz="4000" b="1" dirty="0"/>
              <a:t>Les coûts à base</a:t>
            </a:r>
          </a:p>
          <a:p>
            <a:pPr algn="ctr"/>
            <a:r>
              <a:rPr lang="fr-FR" sz="4000" b="1" dirty="0"/>
              <a:t>d’activités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E4E5B4-FBF0-7A46-8911-C20C5B2C4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2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5"/>
    </mc:Choice>
    <mc:Fallback>
      <p:transition spd="slow" advTm="3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1B9BFFE-6588-B541-A158-C6695BBFB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Rappel (1)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BEA0D60-9671-FB4F-B20C-F5E395E586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 b="1"/>
              <a:t>Un coût</a:t>
            </a:r>
            <a:r>
              <a:rPr lang="fr-FR" altLang="fr-FR" sz="2800"/>
              <a:t> : valeur d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un ensemble de </a:t>
            </a:r>
            <a:r>
              <a:rPr lang="fr-FR" altLang="ja-JP" sz="2800" b="1"/>
              <a:t>consommations</a:t>
            </a:r>
            <a:r>
              <a:rPr lang="fr-FR" altLang="ja-JP" sz="2800"/>
              <a:t> dont le regroupement est utile à la prise de décisions de gestion.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/>
              <a:t>Les consommations sont regroupées selon des critères de classement, chacun des classements jugés utiles définit </a:t>
            </a:r>
            <a:r>
              <a:rPr lang="fr-FR" altLang="fr-FR" sz="2800" b="1"/>
              <a:t>un objet de coût</a:t>
            </a:r>
            <a:r>
              <a:rPr lang="fr-FR" altLang="fr-FR" sz="280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/>
              <a:t>Classement par produits, divisions, client, activité…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</p:txBody>
      </p:sp>
      <p:sp>
        <p:nvSpPr>
          <p:cNvPr id="15361" name="Espace réservé du numéro de diapositive 5">
            <a:extLst>
              <a:ext uri="{FF2B5EF4-FFF2-40B4-BE49-F238E27FC236}">
                <a16:creationId xmlns:a16="http://schemas.microsoft.com/office/drawing/2014/main" id="{AF602CFD-D76D-4B40-8CD5-04E80BB74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1D7F2C-1259-884D-BC3D-D3F14C292CBF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A1892D-CA7C-6342-9CAE-F6111ABF5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55"/>
    </mc:Choice>
    <mc:Fallback>
      <p:transition spd="slow" advTm="6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068A03C-B7C1-8A4A-B495-FCE4F94B9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Rappel (2)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DC83091-4747-5249-9F3E-BBD2713E08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/>
              <a:t>Les coûts interviennent à tous les niveaux de décisions de la firme.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/>
              <a:t>Dans le cas de décisions stratégiques (DG) il est important de les connaître lorsque l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on cherche à développer des </a:t>
            </a:r>
            <a:r>
              <a:rPr lang="fr-FR" altLang="ja-JP" sz="2800" b="1"/>
              <a:t>stratégies de domination par les coûts</a:t>
            </a:r>
            <a:r>
              <a:rPr lang="fr-FR" altLang="ja-JP" sz="2800"/>
              <a:t> ou de </a:t>
            </a:r>
            <a:r>
              <a:rPr lang="fr-FR" altLang="ja-JP" sz="2800" b="1"/>
              <a:t>différenciation.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 b="1"/>
              <a:t>Il s</a:t>
            </a:r>
            <a:r>
              <a:rPr lang="ja-JP" altLang="fr-FR" sz="2800" b="1">
                <a:latin typeface="Arial" panose="020B0604020202020204" pitchFamily="34" charset="0"/>
              </a:rPr>
              <a:t>’</a:t>
            </a:r>
            <a:r>
              <a:rPr lang="fr-FR" altLang="ja-JP" sz="2800" b="1"/>
              <a:t>agit des coûts complets, des coûts prévisionnels</a:t>
            </a:r>
            <a:endParaRPr lang="fr-FR" altLang="ja-JP" sz="2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800"/>
          </a:p>
        </p:txBody>
      </p:sp>
      <p:sp>
        <p:nvSpPr>
          <p:cNvPr id="16385" name="Espace réservé du numéro de diapositive 5">
            <a:extLst>
              <a:ext uri="{FF2B5EF4-FFF2-40B4-BE49-F238E27FC236}">
                <a16:creationId xmlns:a16="http://schemas.microsoft.com/office/drawing/2014/main" id="{29E9951A-2027-6040-8F44-4DAA962F2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5FAB36-9297-DE45-BB6B-C8CA0C434D2B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DF1DD6-CF4F-6841-BE40-C217FA2C2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71"/>
    </mc:Choice>
    <mc:Fallback>
      <p:transition spd="slow" advTm="102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FF67F18-05FD-EF45-8942-AA14787F6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Rappel (3)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C0BA2D9A-BCD4-E04D-BA0B-6B2DE326F6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 b="1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Dans le cas de décisions tactiques (décisions à court terme de responsables de centres de décision (usine, agence…),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les budgets guident les choix des responsables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	les coûts partiels sont pertinents.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400"/>
              <a:t>Dans les décisions au  niveau de l</a:t>
            </a:r>
            <a:r>
              <a:rPr lang="ja-JP" altLang="fr-FR" sz="2400">
                <a:latin typeface="Arial" panose="020B0604020202020204" pitchFamily="34" charset="0"/>
              </a:rPr>
              <a:t>’</a:t>
            </a:r>
            <a:r>
              <a:rPr lang="fr-FR" altLang="ja-JP" sz="2400"/>
              <a:t>exécution, ce sont plus des indicateurs physiques qui rentrent en ligne de compte (quantité vendue, produite, nb de défauts…)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sp>
        <p:nvSpPr>
          <p:cNvPr id="17409" name="Espace réservé du numéro de diapositive 5">
            <a:extLst>
              <a:ext uri="{FF2B5EF4-FFF2-40B4-BE49-F238E27FC236}">
                <a16:creationId xmlns:a16="http://schemas.microsoft.com/office/drawing/2014/main" id="{E9FEB66C-0782-D245-8C30-C3774D367C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D97001-C25F-964F-A1BE-CE399564F379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109842-A72C-0049-9911-A29768435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30"/>
    </mc:Choice>
    <mc:Fallback>
      <p:transition spd="slow" advTm="14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A90E0D0-606F-E044-8C50-9C819AD67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Rappel (4)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8CACCD8-82A9-BF48-8F7F-630C84776E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 b="1"/>
              <a:t>Le coût complet</a:t>
            </a:r>
            <a:r>
              <a:rPr lang="fr-FR" altLang="fr-FR" sz="2800"/>
              <a:t> d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un objet est l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ensemble des charges qui peuvent lui être rattachées.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 b="1"/>
              <a:t>Le coût partiel</a:t>
            </a:r>
            <a:r>
              <a:rPr lang="fr-FR" altLang="fr-FR" sz="2800"/>
              <a:t> d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un objet correspond à une partie de charges qui peuvent lui être rattachées (coût de production, coût de distribution)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800" b="1"/>
              <a:t>Le coût de revient</a:t>
            </a:r>
            <a:r>
              <a:rPr lang="fr-FR" altLang="fr-FR" sz="2800"/>
              <a:t> est constitué par la totalité des charges supportées à l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occasion de l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achat, de la production et de la distribution d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un bien ou d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un service. C</a:t>
            </a:r>
            <a:r>
              <a:rPr lang="ja-JP" altLang="fr-FR" sz="2800">
                <a:latin typeface="Arial" panose="020B0604020202020204" pitchFamily="34" charset="0"/>
              </a:rPr>
              <a:t>’</a:t>
            </a:r>
            <a:r>
              <a:rPr lang="fr-FR" altLang="ja-JP" sz="2800"/>
              <a:t>est un coût complet.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sz="2400"/>
          </a:p>
        </p:txBody>
      </p:sp>
      <p:sp>
        <p:nvSpPr>
          <p:cNvPr id="18433" name="Espace réservé du numéro de diapositive 5">
            <a:extLst>
              <a:ext uri="{FF2B5EF4-FFF2-40B4-BE49-F238E27FC236}">
                <a16:creationId xmlns:a16="http://schemas.microsoft.com/office/drawing/2014/main" id="{E2D60A65-7BC0-F74E-9DCC-01BDB9A12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F72EBC-EA1A-4741-9985-4790E50663F8}" type="slidenum">
              <a:rPr lang="fr-FR" altLang="fr-FR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107591-5254-1D41-BC91-014B52FF5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96"/>
    </mc:Choice>
    <mc:Fallback>
      <p:transition spd="slow" advTm="9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FB6505-153C-254B-8A1C-ED44A5E4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B95D7-C914-6D45-A479-BDCBB25FC905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6DD8AB-9B34-584D-B81C-2B836037C912}"/>
              </a:ext>
            </a:extLst>
          </p:cNvPr>
          <p:cNvSpPr/>
          <p:nvPr/>
        </p:nvSpPr>
        <p:spPr>
          <a:xfrm>
            <a:off x="827584" y="1716224"/>
            <a:ext cx="7200800" cy="308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b="1" dirty="0"/>
              <a:t>Le résultat</a:t>
            </a:r>
            <a:r>
              <a:rPr lang="fr-FR" altLang="fr-FR" dirty="0"/>
              <a:t> sur un bien vendu est la différence entre sont prix de vente et son coût de revient.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fr-FR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b="1" dirty="0"/>
              <a:t>La marge</a:t>
            </a:r>
            <a:r>
              <a:rPr lang="fr-FR" altLang="fr-FR" dirty="0"/>
              <a:t> est la différence entre le prix de vente d</a:t>
            </a:r>
            <a:r>
              <a:rPr lang="ja-JP" altLang="fr-FR">
                <a:latin typeface="Arial" panose="020B0604020202020204" pitchFamily="34" charset="0"/>
              </a:rPr>
              <a:t>’</a:t>
            </a:r>
            <a:r>
              <a:rPr lang="fr-FR" altLang="ja-JP" dirty="0"/>
              <a:t>un produit et l</a:t>
            </a:r>
            <a:r>
              <a:rPr lang="ja-JP" altLang="fr-FR">
                <a:latin typeface="Arial" panose="020B0604020202020204" pitchFamily="34" charset="0"/>
              </a:rPr>
              <a:t>’</a:t>
            </a:r>
            <a:r>
              <a:rPr lang="fr-FR" altLang="ja-JP" dirty="0"/>
              <a:t>in de ses coûts partiels (marge sur coût d</a:t>
            </a:r>
            <a:r>
              <a:rPr lang="ja-JP" altLang="fr-FR">
                <a:latin typeface="Arial" panose="020B0604020202020204" pitchFamily="34" charset="0"/>
              </a:rPr>
              <a:t>’</a:t>
            </a:r>
            <a:r>
              <a:rPr lang="fr-FR" altLang="ja-JP" dirty="0"/>
              <a:t>acquisition, marge sur coût de production)</a:t>
            </a:r>
            <a:endParaRPr lang="fr-FR" altLang="ja-JP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E096E5-2295-D848-A4E1-7822E598B740}"/>
              </a:ext>
            </a:extLst>
          </p:cNvPr>
          <p:cNvSpPr/>
          <p:nvPr/>
        </p:nvSpPr>
        <p:spPr>
          <a:xfrm>
            <a:off x="1043608" y="836712"/>
            <a:ext cx="2880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sz="2800" b="1" dirty="0"/>
              <a:t>Rappel (4)</a:t>
            </a:r>
            <a:endParaRPr lang="fr-FR" sz="28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A27F5E-70A1-B347-BE3A-8977591B1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4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74"/>
    </mc:Choice>
    <mc:Fallback>
      <p:transition spd="slow" advTm="10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ognage">
  <a:themeElements>
    <a:clrScheme name="Rognag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Rognag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na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{7D5722F4-C877-8F4A-8151-500434E2C1E3}tf10001072</Template>
  <TotalTime>332</TotalTime>
  <Words>367</Words>
  <Application>Microsoft Macintosh PowerPoint</Application>
  <PresentationFormat>Affichage à l'écran (4:3)</PresentationFormat>
  <Paragraphs>37</Paragraphs>
  <Slides>6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メイリオ</vt:lpstr>
      <vt:lpstr>ＭＳ Ｐゴシック</vt:lpstr>
      <vt:lpstr>Arial</vt:lpstr>
      <vt:lpstr>Franklin Gothic Book</vt:lpstr>
      <vt:lpstr>Times</vt:lpstr>
      <vt:lpstr>Rognage</vt:lpstr>
      <vt:lpstr>Présentation PowerPoint</vt:lpstr>
      <vt:lpstr>Rappel (1)</vt:lpstr>
      <vt:lpstr>Rappel (2)</vt:lpstr>
      <vt:lpstr>Rappel (3)</vt:lpstr>
      <vt:lpstr>Rappel (4)</vt:lpstr>
      <vt:lpstr>Présentation PowerPoint</vt:lpstr>
    </vt:vector>
  </TitlesOfParts>
  <Manager/>
  <Company>lycée Montchapet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Thème 1. Le contrôle de gestion et le calcul des coûts</dc:title>
  <dc:subject/>
  <dc:creator>christine marsal</dc:creator>
  <cp:keywords/>
  <dc:description/>
  <cp:lastModifiedBy>Utilisateur Microsoft Office</cp:lastModifiedBy>
  <cp:revision>60</cp:revision>
  <cp:lastPrinted>2009-09-21T15:02:02Z</cp:lastPrinted>
  <dcterms:created xsi:type="dcterms:W3CDTF">2007-01-31T09:39:19Z</dcterms:created>
  <dcterms:modified xsi:type="dcterms:W3CDTF">2020-10-15T09:30:42Z</dcterms:modified>
  <cp:category/>
</cp:coreProperties>
</file>